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81"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3B80-4267-435D-BE23-61CC9288C509}"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2AA4-7F5F-4C0A-A81F-C431A6C909F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73B80-4267-435D-BE23-61CC9288C509}" type="datetimeFigureOut">
              <a:rPr lang="en-US" smtClean="0"/>
              <a:pPr/>
              <a:t>11/29/2017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E2AA4-7F5F-4C0A-A81F-C431A6C909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28992" y="4143380"/>
            <a:ext cx="5500694" cy="1214445"/>
          </a:xfrm>
        </p:spPr>
        <p:txBody>
          <a:bodyPr>
            <a:noAutofit/>
          </a:bodyPr>
          <a:lstStyle/>
          <a:p>
            <a:r>
              <a:rPr lang="en-IN" sz="6000" b="1" dirty="0" smtClean="0">
                <a:ln>
                  <a:solidFill>
                    <a:schemeClr val="tx1">
                      <a:lumMod val="95000"/>
                      <a:lumOff val="5000"/>
                    </a:schemeClr>
                  </a:solidFill>
                </a:ln>
                <a:solidFill>
                  <a:srgbClr val="00B0F0"/>
                </a:solidFill>
              </a:rPr>
              <a:t>ASTRO_HEALTH</a:t>
            </a:r>
            <a:endParaRPr lang="en-IN" sz="6000" b="1" dirty="0">
              <a:ln>
                <a:solidFill>
                  <a:schemeClr val="tx1">
                    <a:lumMod val="95000"/>
                    <a:lumOff val="5000"/>
                  </a:schemeClr>
                </a:solidFill>
              </a:ln>
              <a:solidFill>
                <a:srgbClr val="00B0F0"/>
              </a:solidFill>
            </a:endParaRPr>
          </a:p>
        </p:txBody>
      </p:sp>
      <p:sp>
        <p:nvSpPr>
          <p:cNvPr id="3" name="Subtitle 2"/>
          <p:cNvSpPr>
            <a:spLocks noGrp="1"/>
          </p:cNvSpPr>
          <p:nvPr>
            <p:ph type="subTitle" idx="1"/>
          </p:nvPr>
        </p:nvSpPr>
        <p:spPr>
          <a:xfrm>
            <a:off x="3729022" y="5786430"/>
            <a:ext cx="5414978" cy="1071570"/>
          </a:xfrm>
        </p:spPr>
        <p:txBody>
          <a:bodyPr>
            <a:normAutofit/>
          </a:bodyPr>
          <a:lstStyle/>
          <a:p>
            <a:r>
              <a:rPr lang="en-IN" sz="2800" dirty="0" smtClean="0">
                <a:solidFill>
                  <a:schemeClr val="accent4">
                    <a:lumMod val="75000"/>
                  </a:schemeClr>
                </a:solidFill>
              </a:rPr>
              <a:t>A project based on ASP.NET</a:t>
            </a:r>
            <a:endParaRPr lang="en-IN" sz="2800"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rgbClr val="FFFF00"/>
            </a:solidFill>
          </a:ln>
          <a:effectLst>
            <a:glow rad="63500">
              <a:schemeClr val="accent6">
                <a:satMod val="175000"/>
                <a:alpha val="40000"/>
              </a:schemeClr>
            </a:glow>
            <a:outerShdw blurRad="50800" dist="38100" dir="8100000" algn="tr" rotWithShape="0">
              <a:prstClr val="black">
                <a:alpha val="40000"/>
              </a:prstClr>
            </a:outerShdw>
            <a:softEdge rad="31750"/>
          </a:effectLst>
        </p:spPr>
        <p:txBody>
          <a:bodyPr/>
          <a:lstStyle/>
          <a:p>
            <a:r>
              <a:rPr lang="en-IN" b="1" u="sng" dirty="0" smtClean="0">
                <a:solidFill>
                  <a:srgbClr val="FFC000"/>
                </a:solidFill>
              </a:rPr>
              <a:t>Screenshots</a:t>
            </a:r>
            <a:r>
              <a:rPr lang="en-IN" b="1" dirty="0" smtClean="0">
                <a:solidFill>
                  <a:srgbClr val="FFC000"/>
                </a:solidFill>
              </a:rPr>
              <a:t> : -</a:t>
            </a:r>
            <a:endParaRPr lang="en-IN" b="1" dirty="0">
              <a:solidFill>
                <a:srgbClr val="FFC000"/>
              </a:solidFill>
            </a:endParaRPr>
          </a:p>
        </p:txBody>
      </p:sp>
      <p:pic>
        <p:nvPicPr>
          <p:cNvPr id="4" name="Content Placeholder 3" descr="aaaa.jpg"/>
          <p:cNvPicPr>
            <a:picLocks noGrp="1" noChangeAspect="1"/>
          </p:cNvPicPr>
          <p:nvPr>
            <p:ph idx="1"/>
          </p:nvPr>
        </p:nvPicPr>
        <p:blipFill>
          <a:blip r:embed="rId2"/>
          <a:stretch>
            <a:fillRect/>
          </a:stretch>
        </p:blipFill>
        <p:spPr>
          <a:xfrm>
            <a:off x="257085" y="2071678"/>
            <a:ext cx="8429715" cy="4429156"/>
          </a:xfrm>
          <a:ln>
            <a:solidFill>
              <a:srgbClr val="FFFF00"/>
            </a:solidFill>
          </a:ln>
          <a:effectLst>
            <a:outerShdw blurRad="63500" sx="102000" sy="102000" algn="ctr" rotWithShape="0">
              <a:prstClr val="black">
                <a:alpha val="40000"/>
              </a:prstClr>
            </a:outerShdw>
          </a:effectLst>
        </p:spPr>
      </p:pic>
      <p:sp>
        <p:nvSpPr>
          <p:cNvPr id="7" name="Down Arrow 6"/>
          <p:cNvSpPr/>
          <p:nvPr/>
        </p:nvSpPr>
        <p:spPr>
          <a:xfrm>
            <a:off x="928661" y="3179304"/>
            <a:ext cx="571504"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6572264" y="4857760"/>
            <a:ext cx="100013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774229" y="2762296"/>
            <a:ext cx="880369" cy="369332"/>
          </a:xfrm>
          <a:prstGeom prst="rect">
            <a:avLst/>
          </a:prstGeom>
          <a:noFill/>
        </p:spPr>
        <p:txBody>
          <a:bodyPr wrap="none" rtlCol="0">
            <a:spAutoFit/>
          </a:bodyPr>
          <a:lstStyle/>
          <a:p>
            <a:r>
              <a:rPr lang="en-IN" dirty="0" smtClean="0">
                <a:solidFill>
                  <a:srgbClr val="FF0000"/>
                </a:solidFill>
              </a:rPr>
              <a:t>Admin</a:t>
            </a:r>
            <a:endParaRPr lang="en-IN" dirty="0">
              <a:solidFill>
                <a:srgbClr val="FF0000"/>
              </a:solidFill>
            </a:endParaRPr>
          </a:p>
        </p:txBody>
      </p:sp>
      <p:sp>
        <p:nvSpPr>
          <p:cNvPr id="11" name="TextBox 10"/>
          <p:cNvSpPr txBox="1"/>
          <p:nvPr/>
        </p:nvSpPr>
        <p:spPr>
          <a:xfrm>
            <a:off x="7715272" y="4929198"/>
            <a:ext cx="665567" cy="369332"/>
          </a:xfrm>
          <a:prstGeom prst="rect">
            <a:avLst/>
          </a:prstGeom>
          <a:noFill/>
        </p:spPr>
        <p:txBody>
          <a:bodyPr wrap="none" rtlCol="0">
            <a:spAutoFit/>
          </a:bodyPr>
          <a:lstStyle/>
          <a:p>
            <a:r>
              <a:rPr lang="en-IN" dirty="0" smtClean="0">
                <a:solidFill>
                  <a:srgbClr val="FF0000"/>
                </a:solidFill>
              </a:rPr>
              <a:t>User</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329510" cy="571504"/>
          </a:xfrm>
          <a:ln>
            <a:solidFill>
              <a:schemeClr val="tx2">
                <a:lumMod val="60000"/>
                <a:lumOff val="40000"/>
              </a:schemeClr>
            </a:solidFill>
          </a:ln>
          <a:effectLst>
            <a:outerShdw blurRad="50800" dist="38100" dir="8100000" algn="tr" rotWithShape="0">
              <a:prstClr val="black">
                <a:alpha val="40000"/>
              </a:prstClr>
            </a:outerShdw>
          </a:effectLst>
        </p:spPr>
        <p:txBody>
          <a:bodyPr>
            <a:normAutofit fontScale="90000"/>
          </a:bodyPr>
          <a:lstStyle/>
          <a:p>
            <a:r>
              <a:rPr lang="en-IN" dirty="0" smtClean="0">
                <a:solidFill>
                  <a:schemeClr val="accent5">
                    <a:lumMod val="50000"/>
                  </a:schemeClr>
                </a:solidFill>
              </a:rPr>
              <a:t>Admin Log in page:-</a:t>
            </a:r>
            <a:endParaRPr lang="en-IN" dirty="0">
              <a:solidFill>
                <a:schemeClr val="accent5">
                  <a:lumMod val="50000"/>
                </a:schemeClr>
              </a:solidFill>
            </a:endParaRPr>
          </a:p>
        </p:txBody>
      </p:sp>
      <p:pic>
        <p:nvPicPr>
          <p:cNvPr id="4" name="Content Placeholder 3" descr="b.jpg"/>
          <p:cNvPicPr>
            <a:picLocks noGrp="1" noChangeAspect="1"/>
          </p:cNvPicPr>
          <p:nvPr>
            <p:ph idx="1"/>
          </p:nvPr>
        </p:nvPicPr>
        <p:blipFill>
          <a:blip r:embed="rId2"/>
          <a:stretch>
            <a:fillRect/>
          </a:stretch>
        </p:blipFill>
        <p:spPr>
          <a:xfrm>
            <a:off x="285720" y="1000108"/>
            <a:ext cx="6286544" cy="3000396"/>
          </a:xfrm>
          <a:ln>
            <a:solidFill>
              <a:srgbClr val="FFFF00"/>
            </a:solidFill>
          </a:ln>
          <a:effectLst>
            <a:outerShdw blurRad="63500" sx="102000" sy="102000" algn="ctr" rotWithShape="0">
              <a:prstClr val="black">
                <a:alpha val="40000"/>
              </a:prstClr>
            </a:outerShdw>
          </a:effectLst>
        </p:spPr>
      </p:pic>
      <p:sp>
        <p:nvSpPr>
          <p:cNvPr id="7" name="Down Arrow 6"/>
          <p:cNvSpPr/>
          <p:nvPr/>
        </p:nvSpPr>
        <p:spPr>
          <a:xfrm>
            <a:off x="6643702" y="500042"/>
            <a:ext cx="714380"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c.jpg"/>
          <p:cNvPicPr>
            <a:picLocks noChangeAspect="1"/>
          </p:cNvPicPr>
          <p:nvPr/>
        </p:nvPicPr>
        <p:blipFill>
          <a:blip r:embed="rId3"/>
          <a:stretch>
            <a:fillRect/>
          </a:stretch>
        </p:blipFill>
        <p:spPr>
          <a:xfrm>
            <a:off x="3071802" y="3644563"/>
            <a:ext cx="5857916" cy="3213437"/>
          </a:xfrm>
          <a:prstGeom prst="rect">
            <a:avLst/>
          </a:prstGeom>
          <a:ln>
            <a:solidFill>
              <a:srgbClr val="FFFF00"/>
            </a:solidFill>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5286412" cy="868346"/>
          </a:xfrm>
          <a:effectLst>
            <a:outerShdw blurRad="50800" dist="38100" dir="8100000" algn="tr" rotWithShape="0">
              <a:prstClr val="black">
                <a:alpha val="40000"/>
              </a:prstClr>
            </a:outerShdw>
          </a:effectLst>
        </p:spPr>
        <p:txBody>
          <a:bodyPr>
            <a:normAutofit/>
          </a:bodyPr>
          <a:lstStyle/>
          <a:p>
            <a:r>
              <a:rPr lang="en-IN" dirty="0" smtClean="0">
                <a:solidFill>
                  <a:schemeClr val="accent5">
                    <a:lumMod val="50000"/>
                  </a:schemeClr>
                </a:solidFill>
              </a:rPr>
              <a:t>Add Symptom page:-</a:t>
            </a:r>
            <a:endParaRPr lang="en-IN" dirty="0">
              <a:solidFill>
                <a:schemeClr val="accent5">
                  <a:lumMod val="50000"/>
                </a:schemeClr>
              </a:solidFill>
            </a:endParaRPr>
          </a:p>
        </p:txBody>
      </p:sp>
      <p:sp>
        <p:nvSpPr>
          <p:cNvPr id="3" name="Content Placeholder 2"/>
          <p:cNvSpPr>
            <a:spLocks noGrp="1"/>
          </p:cNvSpPr>
          <p:nvPr>
            <p:ph idx="1"/>
          </p:nvPr>
        </p:nvSpPr>
        <p:spPr/>
        <p:txBody>
          <a:bodyPr/>
          <a:lstStyle/>
          <a:p>
            <a:r>
              <a:rPr lang="en-IN" dirty="0" smtClean="0">
                <a:solidFill>
                  <a:schemeClr val="tx2">
                    <a:lumMod val="60000"/>
                    <a:lumOff val="40000"/>
                  </a:schemeClr>
                </a:solidFill>
              </a:rPr>
              <a:t>Admin Can Add new symptoms here.</a:t>
            </a:r>
          </a:p>
          <a:p>
            <a:endParaRPr lang="en-IN" dirty="0"/>
          </a:p>
        </p:txBody>
      </p:sp>
      <p:pic>
        <p:nvPicPr>
          <p:cNvPr id="5" name="Picture 4" descr="d.jpg"/>
          <p:cNvPicPr>
            <a:picLocks noChangeAspect="1"/>
          </p:cNvPicPr>
          <p:nvPr/>
        </p:nvPicPr>
        <p:blipFill>
          <a:blip r:embed="rId2"/>
          <a:stretch>
            <a:fillRect/>
          </a:stretch>
        </p:blipFill>
        <p:spPr>
          <a:xfrm>
            <a:off x="357158" y="2214554"/>
            <a:ext cx="8358246" cy="4214842"/>
          </a:xfrm>
          <a:prstGeom prst="rect">
            <a:avLst/>
          </a:prstGeom>
          <a:ln>
            <a:solidFill>
              <a:srgbClr val="FFFF00"/>
            </a:solidFill>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5572164" cy="868346"/>
          </a:xfrm>
          <a:effectLst>
            <a:outerShdw blurRad="50800" dist="38100" dir="10800000" algn="r" rotWithShape="0">
              <a:prstClr val="black">
                <a:alpha val="40000"/>
              </a:prstClr>
            </a:outerShdw>
          </a:effectLst>
        </p:spPr>
        <p:txBody>
          <a:bodyPr/>
          <a:lstStyle/>
          <a:p>
            <a:r>
              <a:rPr lang="en-IN" dirty="0" smtClean="0">
                <a:solidFill>
                  <a:schemeClr val="accent5">
                    <a:lumMod val="50000"/>
                  </a:schemeClr>
                </a:solidFill>
              </a:rPr>
              <a:t>Add Disease page:-</a:t>
            </a:r>
            <a:endParaRPr lang="en-IN" dirty="0"/>
          </a:p>
        </p:txBody>
      </p:sp>
      <p:sp>
        <p:nvSpPr>
          <p:cNvPr id="3" name="Content Placeholder 2"/>
          <p:cNvSpPr>
            <a:spLocks noGrp="1"/>
          </p:cNvSpPr>
          <p:nvPr>
            <p:ph idx="1"/>
          </p:nvPr>
        </p:nvSpPr>
        <p:spPr/>
        <p:txBody>
          <a:bodyPr/>
          <a:lstStyle/>
          <a:p>
            <a:r>
              <a:rPr lang="en-IN" dirty="0" smtClean="0">
                <a:solidFill>
                  <a:schemeClr val="tx2">
                    <a:lumMod val="60000"/>
                    <a:lumOff val="40000"/>
                  </a:schemeClr>
                </a:solidFill>
              </a:rPr>
              <a:t>Admin Can Add new disease here.</a:t>
            </a:r>
          </a:p>
          <a:p>
            <a:endParaRPr lang="en-IN" dirty="0"/>
          </a:p>
        </p:txBody>
      </p:sp>
      <p:pic>
        <p:nvPicPr>
          <p:cNvPr id="4" name="Picture 3" descr="e.jpg"/>
          <p:cNvPicPr>
            <a:picLocks noChangeAspect="1"/>
          </p:cNvPicPr>
          <p:nvPr/>
        </p:nvPicPr>
        <p:blipFill>
          <a:blip r:embed="rId2"/>
          <a:stretch>
            <a:fillRect/>
          </a:stretch>
        </p:blipFill>
        <p:spPr>
          <a:xfrm>
            <a:off x="428596" y="2214554"/>
            <a:ext cx="8143932" cy="4429156"/>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6215106" cy="868346"/>
          </a:xfrm>
          <a:effectLst>
            <a:outerShdw blurRad="50800" dist="38100" dir="5400000" algn="t" rotWithShape="0">
              <a:prstClr val="black">
                <a:alpha val="40000"/>
              </a:prstClr>
            </a:outerShdw>
          </a:effectLst>
        </p:spPr>
        <p:txBody>
          <a:bodyPr/>
          <a:lstStyle/>
          <a:p>
            <a:r>
              <a:rPr lang="en-IN" dirty="0" smtClean="0">
                <a:solidFill>
                  <a:schemeClr val="accent5">
                    <a:lumMod val="50000"/>
                  </a:schemeClr>
                </a:solidFill>
              </a:rPr>
              <a:t>Add medicine page:-</a:t>
            </a:r>
            <a:endParaRPr lang="en-IN" dirty="0"/>
          </a:p>
        </p:txBody>
      </p:sp>
      <p:sp>
        <p:nvSpPr>
          <p:cNvPr id="3" name="Content Placeholder 2"/>
          <p:cNvSpPr>
            <a:spLocks noGrp="1"/>
          </p:cNvSpPr>
          <p:nvPr>
            <p:ph idx="1"/>
          </p:nvPr>
        </p:nvSpPr>
        <p:spPr/>
        <p:txBody>
          <a:bodyPr/>
          <a:lstStyle/>
          <a:p>
            <a:r>
              <a:rPr lang="en-IN" dirty="0" smtClean="0">
                <a:solidFill>
                  <a:schemeClr val="accent1">
                    <a:lumMod val="75000"/>
                  </a:schemeClr>
                </a:solidFill>
              </a:rPr>
              <a:t>Admin can add new medicines here.</a:t>
            </a:r>
          </a:p>
          <a:p>
            <a:endParaRPr lang="en-IN" dirty="0"/>
          </a:p>
        </p:txBody>
      </p:sp>
      <p:pic>
        <p:nvPicPr>
          <p:cNvPr id="4" name="Picture 3" descr="f.jpg"/>
          <p:cNvPicPr>
            <a:picLocks noChangeAspect="1"/>
          </p:cNvPicPr>
          <p:nvPr/>
        </p:nvPicPr>
        <p:blipFill>
          <a:blip r:embed="rId2"/>
          <a:stretch>
            <a:fillRect/>
          </a:stretch>
        </p:blipFill>
        <p:spPr>
          <a:xfrm>
            <a:off x="571472" y="2143116"/>
            <a:ext cx="8001056" cy="4356445"/>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8100000" algn="tr" rotWithShape="0">
              <a:prstClr val="black">
                <a:alpha val="40000"/>
              </a:prstClr>
            </a:outerShdw>
          </a:effectLst>
        </p:spPr>
        <p:txBody>
          <a:bodyPr/>
          <a:lstStyle/>
          <a:p>
            <a:r>
              <a:rPr lang="en-IN" dirty="0" smtClean="0">
                <a:solidFill>
                  <a:schemeClr val="tx2">
                    <a:lumMod val="60000"/>
                    <a:lumOff val="40000"/>
                  </a:schemeClr>
                </a:solidFill>
              </a:rPr>
              <a:t>View Patients Page :-</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IN" sz="2800" dirty="0" smtClean="0">
                <a:solidFill>
                  <a:schemeClr val="accent1">
                    <a:lumMod val="75000"/>
                  </a:schemeClr>
                </a:solidFill>
              </a:rPr>
              <a:t>Here admin can view the registered patients’ details.</a:t>
            </a:r>
          </a:p>
          <a:p>
            <a:endParaRPr lang="en-IN" sz="2800" dirty="0"/>
          </a:p>
        </p:txBody>
      </p:sp>
      <p:pic>
        <p:nvPicPr>
          <p:cNvPr id="4" name="Picture 3" descr="g.jpg"/>
          <p:cNvPicPr>
            <a:picLocks noChangeAspect="1"/>
          </p:cNvPicPr>
          <p:nvPr/>
        </p:nvPicPr>
        <p:blipFill>
          <a:blip r:embed="rId2"/>
          <a:stretch>
            <a:fillRect/>
          </a:stretch>
        </p:blipFill>
        <p:spPr>
          <a:xfrm>
            <a:off x="357158" y="2571744"/>
            <a:ext cx="8429684" cy="4000527"/>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8100000" algn="tr" rotWithShape="0">
              <a:prstClr val="black">
                <a:alpha val="40000"/>
              </a:prstClr>
            </a:outerShdw>
          </a:effectLst>
        </p:spPr>
        <p:txBody>
          <a:bodyPr/>
          <a:lstStyle/>
          <a:p>
            <a:r>
              <a:rPr lang="en-IN" dirty="0" smtClean="0">
                <a:solidFill>
                  <a:schemeClr val="tx2">
                    <a:lumMod val="60000"/>
                    <a:lumOff val="40000"/>
                  </a:schemeClr>
                </a:solidFill>
              </a:rPr>
              <a:t>Registration page :-</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IN" sz="2800" dirty="0" smtClean="0">
                <a:solidFill>
                  <a:schemeClr val="accent1">
                    <a:lumMod val="75000"/>
                  </a:schemeClr>
                </a:solidFill>
              </a:rPr>
              <a:t>Here user have to register his/her details.</a:t>
            </a:r>
          </a:p>
          <a:p>
            <a:endParaRPr lang="en-IN" sz="2800" dirty="0"/>
          </a:p>
        </p:txBody>
      </p:sp>
      <p:pic>
        <p:nvPicPr>
          <p:cNvPr id="4" name="Picture 3" descr="i.jpg"/>
          <p:cNvPicPr>
            <a:picLocks noChangeAspect="1"/>
          </p:cNvPicPr>
          <p:nvPr/>
        </p:nvPicPr>
        <p:blipFill>
          <a:blip r:embed="rId2"/>
          <a:stretch>
            <a:fillRect/>
          </a:stretch>
        </p:blipFill>
        <p:spPr>
          <a:xfrm>
            <a:off x="357158" y="2214554"/>
            <a:ext cx="8429684" cy="4356445"/>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5214974" cy="868346"/>
          </a:xfrm>
          <a:effectLst>
            <a:outerShdw blurRad="50800" dist="38100" dir="8100000" algn="tr" rotWithShape="0">
              <a:prstClr val="black">
                <a:alpha val="40000"/>
              </a:prstClr>
            </a:outerShdw>
          </a:effectLst>
        </p:spPr>
        <p:txBody>
          <a:bodyPr/>
          <a:lstStyle/>
          <a:p>
            <a:r>
              <a:rPr lang="en-IN" dirty="0" smtClean="0">
                <a:solidFill>
                  <a:schemeClr val="tx2">
                    <a:lumMod val="60000"/>
                    <a:lumOff val="40000"/>
                  </a:schemeClr>
                </a:solidFill>
              </a:rPr>
              <a:t>Validation:-</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IN" sz="2800" dirty="0" smtClean="0">
                <a:solidFill>
                  <a:schemeClr val="accent1">
                    <a:lumMod val="75000"/>
                  </a:schemeClr>
                </a:solidFill>
              </a:rPr>
              <a:t>User have to fill all the fields correctly.</a:t>
            </a:r>
          </a:p>
          <a:p>
            <a:endParaRPr lang="en-IN" dirty="0"/>
          </a:p>
        </p:txBody>
      </p:sp>
      <p:pic>
        <p:nvPicPr>
          <p:cNvPr id="4" name="Picture 3" descr="j.jpg"/>
          <p:cNvPicPr>
            <a:picLocks noChangeAspect="1"/>
          </p:cNvPicPr>
          <p:nvPr/>
        </p:nvPicPr>
        <p:blipFill>
          <a:blip r:embed="rId2"/>
          <a:stretch>
            <a:fillRect/>
          </a:stretch>
        </p:blipFill>
        <p:spPr>
          <a:xfrm>
            <a:off x="500034" y="2071678"/>
            <a:ext cx="8215338" cy="4570759"/>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8100000" algn="tr" rotWithShape="0">
              <a:prstClr val="black">
                <a:alpha val="40000"/>
              </a:prstClr>
            </a:outerShdw>
          </a:effectLst>
        </p:spPr>
        <p:txBody>
          <a:bodyPr/>
          <a:lstStyle/>
          <a:p>
            <a:r>
              <a:rPr lang="en-IN" dirty="0" smtClean="0">
                <a:solidFill>
                  <a:schemeClr val="tx2">
                    <a:lumMod val="60000"/>
                    <a:lumOff val="40000"/>
                  </a:schemeClr>
                </a:solidFill>
              </a:rPr>
              <a:t>User Log in page :-</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IN" dirty="0" smtClean="0">
                <a:solidFill>
                  <a:schemeClr val="accent1">
                    <a:lumMod val="75000"/>
                  </a:schemeClr>
                </a:solidFill>
              </a:rPr>
              <a:t>After registration user can log in.</a:t>
            </a:r>
          </a:p>
          <a:p>
            <a:endParaRPr lang="en-IN" dirty="0"/>
          </a:p>
        </p:txBody>
      </p:sp>
      <p:pic>
        <p:nvPicPr>
          <p:cNvPr id="4" name="Picture 3" descr="h.jpg"/>
          <p:cNvPicPr>
            <a:picLocks noChangeAspect="1"/>
          </p:cNvPicPr>
          <p:nvPr/>
        </p:nvPicPr>
        <p:blipFill>
          <a:blip r:embed="rId2"/>
          <a:stretch>
            <a:fillRect/>
          </a:stretch>
        </p:blipFill>
        <p:spPr>
          <a:xfrm>
            <a:off x="642910" y="2357430"/>
            <a:ext cx="8001056" cy="4286280"/>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14290"/>
            <a:ext cx="4757742" cy="654032"/>
          </a:xfrm>
          <a:effectLst>
            <a:outerShdw blurRad="50800" dist="38100" dir="10800000" algn="r" rotWithShape="0">
              <a:prstClr val="black">
                <a:alpha val="40000"/>
              </a:prstClr>
            </a:outerShdw>
          </a:effectLst>
        </p:spPr>
        <p:txBody>
          <a:bodyPr>
            <a:normAutofit fontScale="90000"/>
          </a:bodyPr>
          <a:lstStyle/>
          <a:p>
            <a:r>
              <a:rPr lang="en-IN" dirty="0" smtClean="0">
                <a:solidFill>
                  <a:schemeClr val="tx2">
                    <a:lumMod val="60000"/>
                    <a:lumOff val="40000"/>
                  </a:schemeClr>
                </a:solidFill>
              </a:rPr>
              <a:t>Update or edit:-</a:t>
            </a:r>
            <a:endParaRPr lang="en-IN" dirty="0">
              <a:solidFill>
                <a:schemeClr val="tx2">
                  <a:lumMod val="60000"/>
                  <a:lumOff val="40000"/>
                </a:schemeClr>
              </a:solidFill>
            </a:endParaRPr>
          </a:p>
        </p:txBody>
      </p:sp>
      <p:sp>
        <p:nvSpPr>
          <p:cNvPr id="3" name="Content Placeholder 2"/>
          <p:cNvSpPr>
            <a:spLocks noGrp="1"/>
          </p:cNvSpPr>
          <p:nvPr>
            <p:ph idx="1"/>
          </p:nvPr>
        </p:nvSpPr>
        <p:spPr>
          <a:xfrm>
            <a:off x="285720" y="928670"/>
            <a:ext cx="8229600" cy="5715040"/>
          </a:xfrm>
        </p:spPr>
        <p:txBody>
          <a:bodyPr>
            <a:normAutofit/>
          </a:bodyPr>
          <a:lstStyle/>
          <a:p>
            <a:r>
              <a:rPr lang="en-IN" sz="2400" dirty="0" smtClean="0">
                <a:solidFill>
                  <a:schemeClr val="accent1">
                    <a:lumMod val="75000"/>
                  </a:schemeClr>
                </a:solidFill>
              </a:rPr>
              <a:t>Admin can update or edit the symptoms, disease, medicines respect to their ID in the database table.</a:t>
            </a:r>
          </a:p>
          <a:p>
            <a:endParaRPr lang="en-IN" sz="2800" dirty="0" smtClean="0"/>
          </a:p>
          <a:p>
            <a:endParaRPr lang="en-IN" sz="2800" dirty="0"/>
          </a:p>
        </p:txBody>
      </p:sp>
      <p:pic>
        <p:nvPicPr>
          <p:cNvPr id="4" name="Picture 3" descr="k.jpg"/>
          <p:cNvPicPr>
            <a:picLocks noChangeAspect="1"/>
          </p:cNvPicPr>
          <p:nvPr/>
        </p:nvPicPr>
        <p:blipFill>
          <a:blip r:embed="rId2"/>
          <a:stretch>
            <a:fillRect/>
          </a:stretch>
        </p:blipFill>
        <p:spPr>
          <a:xfrm>
            <a:off x="357158" y="1714488"/>
            <a:ext cx="7143800" cy="2928958"/>
          </a:xfrm>
          <a:prstGeom prst="rect">
            <a:avLst/>
          </a:prstGeom>
          <a:ln>
            <a:solidFill>
              <a:srgbClr val="FFFF00"/>
            </a:solidFill>
          </a:ln>
          <a:effectLst>
            <a:outerShdw blurRad="50800" dist="38100" dir="10800000" algn="r" rotWithShape="0">
              <a:prstClr val="black">
                <a:alpha val="40000"/>
              </a:prstClr>
            </a:outerShdw>
          </a:effectLst>
        </p:spPr>
      </p:pic>
      <p:pic>
        <p:nvPicPr>
          <p:cNvPr id="5" name="Picture 4" descr="l.jpg"/>
          <p:cNvPicPr>
            <a:picLocks noChangeAspect="1"/>
          </p:cNvPicPr>
          <p:nvPr/>
        </p:nvPicPr>
        <p:blipFill>
          <a:blip r:embed="rId3"/>
          <a:stretch>
            <a:fillRect/>
          </a:stretch>
        </p:blipFill>
        <p:spPr>
          <a:xfrm>
            <a:off x="2357422" y="3786190"/>
            <a:ext cx="6429388" cy="3071810"/>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lstStyle/>
          <a:p>
            <a:r>
              <a:rPr lang="en-IN" dirty="0" smtClean="0">
                <a:solidFill>
                  <a:schemeClr val="tx2">
                    <a:lumMod val="75000"/>
                  </a:schemeClr>
                </a:solidFill>
              </a:rPr>
              <a:t>Minor Project on Asp.net</a:t>
            </a:r>
            <a:endParaRPr lang="en-IN" dirty="0">
              <a:solidFill>
                <a:schemeClr val="tx2">
                  <a:lumMod val="75000"/>
                </a:schemeClr>
              </a:solidFill>
            </a:endParaRPr>
          </a:p>
        </p:txBody>
      </p:sp>
      <p:sp>
        <p:nvSpPr>
          <p:cNvPr id="3" name="Content Placeholder 2"/>
          <p:cNvSpPr>
            <a:spLocks noGrp="1"/>
          </p:cNvSpPr>
          <p:nvPr>
            <p:ph idx="1"/>
          </p:nvPr>
        </p:nvSpPr>
        <p:spPr>
          <a:solidFill>
            <a:schemeClr val="tx2">
              <a:lumMod val="20000"/>
              <a:lumOff val="80000"/>
            </a:schemeClr>
          </a:solidFill>
          <a:ln>
            <a:solidFill>
              <a:schemeClr val="tx2">
                <a:lumMod val="75000"/>
              </a:schemeClr>
            </a:solidFill>
          </a:ln>
          <a:effectLst>
            <a:glow rad="139700">
              <a:schemeClr val="accent1">
                <a:satMod val="175000"/>
                <a:alpha val="40000"/>
              </a:schemeClr>
            </a:glow>
          </a:effectLst>
        </p:spPr>
        <p:txBody>
          <a:bodyPr>
            <a:normAutofit lnSpcReduction="10000"/>
          </a:bodyPr>
          <a:lstStyle/>
          <a:p>
            <a:pPr>
              <a:buNone/>
            </a:pPr>
            <a:r>
              <a:rPr lang="en-IN" b="1" dirty="0" smtClean="0">
                <a:solidFill>
                  <a:schemeClr val="tx2">
                    <a:lumMod val="75000"/>
                  </a:schemeClr>
                </a:solidFill>
              </a:rPr>
              <a:t>Project guide</a:t>
            </a:r>
            <a:r>
              <a:rPr lang="en-IN" b="1" dirty="0" smtClean="0">
                <a:solidFill>
                  <a:schemeClr val="tx2">
                    <a:lumMod val="75000"/>
                  </a:schemeClr>
                </a:solidFill>
              </a:rPr>
              <a:t>: </a:t>
            </a:r>
            <a:r>
              <a:rPr lang="en-IN" dirty="0" err="1" smtClean="0"/>
              <a:t>Prof.</a:t>
            </a:r>
            <a:r>
              <a:rPr lang="en-IN" dirty="0" smtClean="0">
                <a:solidFill>
                  <a:schemeClr val="tx2">
                    <a:lumMod val="75000"/>
                  </a:schemeClr>
                </a:solidFill>
              </a:rPr>
              <a:t> </a:t>
            </a:r>
            <a:r>
              <a:rPr lang="en-IN" sz="2800" dirty="0" err="1" smtClean="0"/>
              <a:t>Rajdeep</a:t>
            </a:r>
            <a:r>
              <a:rPr lang="en-IN" sz="2800" dirty="0" smtClean="0"/>
              <a:t> </a:t>
            </a:r>
            <a:r>
              <a:rPr lang="en-IN" sz="2800" dirty="0" smtClean="0"/>
              <a:t>Chowdhury</a:t>
            </a:r>
          </a:p>
          <a:p>
            <a:pPr>
              <a:buNone/>
            </a:pPr>
            <a:r>
              <a:rPr lang="en-IN" sz="2800" dirty="0"/>
              <a:t> </a:t>
            </a:r>
            <a:r>
              <a:rPr lang="en-IN" sz="2800" dirty="0" smtClean="0"/>
              <a:t>                              (HOD, BCA)</a:t>
            </a:r>
          </a:p>
          <a:p>
            <a:pPr>
              <a:buNone/>
            </a:pPr>
            <a:endParaRPr lang="en-IN" dirty="0" smtClean="0"/>
          </a:p>
          <a:p>
            <a:pPr>
              <a:buNone/>
            </a:pPr>
            <a:r>
              <a:rPr lang="en-IN" b="1" dirty="0" smtClean="0">
                <a:solidFill>
                  <a:schemeClr val="tx2">
                    <a:lumMod val="75000"/>
                  </a:schemeClr>
                </a:solidFill>
              </a:rPr>
              <a:t>Project by: </a:t>
            </a:r>
            <a:r>
              <a:rPr lang="en-IN" b="1" dirty="0" smtClean="0">
                <a:solidFill>
                  <a:schemeClr val="tx2">
                    <a:lumMod val="75000"/>
                  </a:schemeClr>
                </a:solidFill>
              </a:rPr>
              <a:t> </a:t>
            </a:r>
            <a:r>
              <a:rPr lang="en-IN" sz="2800" dirty="0" smtClean="0"/>
              <a:t>Raju </a:t>
            </a:r>
            <a:r>
              <a:rPr lang="en-IN" sz="2800" dirty="0" err="1" smtClean="0"/>
              <a:t>Bala</a:t>
            </a:r>
            <a:r>
              <a:rPr lang="en-IN" sz="2800" dirty="0" smtClean="0"/>
              <a:t> - 31801215017</a:t>
            </a:r>
          </a:p>
          <a:p>
            <a:pPr>
              <a:buNone/>
            </a:pPr>
            <a:r>
              <a:rPr lang="en-IN" sz="2800" dirty="0"/>
              <a:t> </a:t>
            </a:r>
            <a:r>
              <a:rPr lang="en-IN" sz="2800" dirty="0" smtClean="0"/>
              <a:t>                       </a:t>
            </a:r>
            <a:r>
              <a:rPr lang="en-IN" sz="2800" dirty="0" err="1" smtClean="0"/>
              <a:t>Rikita</a:t>
            </a:r>
            <a:r>
              <a:rPr lang="en-IN" sz="2800" dirty="0" smtClean="0"/>
              <a:t> Chakraborty – 31801215018</a:t>
            </a:r>
          </a:p>
          <a:p>
            <a:pPr>
              <a:buNone/>
            </a:pPr>
            <a:r>
              <a:rPr lang="en-IN" sz="2800" dirty="0" smtClean="0"/>
              <a:t>                        Sheikh </a:t>
            </a:r>
            <a:r>
              <a:rPr lang="en-IN" sz="2800" dirty="0"/>
              <a:t>Asif </a:t>
            </a:r>
            <a:r>
              <a:rPr lang="en-IN" sz="2800" dirty="0" smtClean="0"/>
              <a:t>– 31801215020</a:t>
            </a:r>
          </a:p>
          <a:p>
            <a:pPr>
              <a:buNone/>
            </a:pPr>
            <a:r>
              <a:rPr lang="en-IN" sz="2800" dirty="0"/>
              <a:t> </a:t>
            </a:r>
            <a:r>
              <a:rPr lang="en-IN" sz="2800" dirty="0" smtClean="0"/>
              <a:t>                       </a:t>
            </a:r>
            <a:r>
              <a:rPr lang="en-IN" sz="2800" dirty="0" err="1" smtClean="0"/>
              <a:t>Sreetama</a:t>
            </a:r>
            <a:r>
              <a:rPr lang="en-IN" sz="2800" dirty="0" smtClean="0"/>
              <a:t> </a:t>
            </a:r>
            <a:r>
              <a:rPr lang="en-IN" sz="2800" dirty="0" err="1"/>
              <a:t>Dhar</a:t>
            </a:r>
            <a:r>
              <a:rPr lang="en-IN" sz="2800" dirty="0"/>
              <a:t> – 31801215021</a:t>
            </a:r>
            <a:endParaRPr lang="en-IN" sz="2800" dirty="0" smtClean="0"/>
          </a:p>
          <a:p>
            <a:pPr>
              <a:buNone/>
            </a:pPr>
            <a:r>
              <a:rPr lang="en-IN" sz="2800" dirty="0"/>
              <a:t> </a:t>
            </a:r>
            <a:r>
              <a:rPr lang="en-IN" sz="2800" dirty="0" smtClean="0"/>
              <a:t>                       </a:t>
            </a:r>
            <a:r>
              <a:rPr lang="en-IN" sz="2800" dirty="0" err="1" smtClean="0"/>
              <a:t>Srija</a:t>
            </a:r>
            <a:r>
              <a:rPr lang="en-IN" sz="2800" dirty="0" smtClean="0"/>
              <a:t> </a:t>
            </a:r>
            <a:r>
              <a:rPr lang="en-IN" sz="2800" dirty="0" err="1" smtClean="0"/>
              <a:t>Saha</a:t>
            </a:r>
            <a:r>
              <a:rPr lang="en-IN" sz="2800" dirty="0"/>
              <a:t> </a:t>
            </a:r>
            <a:r>
              <a:rPr lang="en-IN" sz="2800" dirty="0" smtClean="0"/>
              <a:t>- 31801215022</a:t>
            </a:r>
          </a:p>
          <a:p>
            <a:pPr>
              <a:buNone/>
            </a:pPr>
            <a:r>
              <a:rPr lang="en-IN" sz="2800" dirty="0"/>
              <a:t> </a:t>
            </a:r>
            <a:r>
              <a:rPr lang="en-IN" sz="2800" dirty="0" smtClean="0"/>
              <a:t>                       (</a:t>
            </a:r>
            <a:r>
              <a:rPr lang="en-IN" sz="2800" dirty="0" smtClean="0"/>
              <a:t>BCA 5</a:t>
            </a:r>
            <a:r>
              <a:rPr lang="en-IN" sz="2800" baseline="30000" dirty="0" smtClean="0"/>
              <a:t>th</a:t>
            </a:r>
            <a:r>
              <a:rPr lang="en-IN" sz="2800" dirty="0" smtClean="0"/>
              <a:t> Semester)</a:t>
            </a:r>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0800000" algn="r" rotWithShape="0">
              <a:prstClr val="black">
                <a:alpha val="40000"/>
              </a:prstClr>
            </a:outerShdw>
          </a:effectLst>
        </p:spPr>
        <p:txBody>
          <a:bodyPr/>
          <a:lstStyle/>
          <a:p>
            <a:r>
              <a:rPr lang="en-IN" dirty="0" smtClean="0">
                <a:solidFill>
                  <a:schemeClr val="tx2">
                    <a:lumMod val="60000"/>
                    <a:lumOff val="40000"/>
                  </a:schemeClr>
                </a:solidFill>
              </a:rPr>
              <a:t>User Feedback page :-</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IN" sz="2400" dirty="0" smtClean="0">
                <a:solidFill>
                  <a:schemeClr val="accent1">
                    <a:lumMod val="75000"/>
                  </a:schemeClr>
                </a:solidFill>
              </a:rPr>
              <a:t>User can leave their feedback here. First  they have to enter their Mail ID.</a:t>
            </a:r>
          </a:p>
          <a:p>
            <a:endParaRPr lang="en-IN" sz="2800" dirty="0"/>
          </a:p>
        </p:txBody>
      </p:sp>
      <p:pic>
        <p:nvPicPr>
          <p:cNvPr id="4" name="Picture 3" descr="m.jpg"/>
          <p:cNvPicPr>
            <a:picLocks noChangeAspect="1"/>
          </p:cNvPicPr>
          <p:nvPr/>
        </p:nvPicPr>
        <p:blipFill>
          <a:blip r:embed="rId2"/>
          <a:stretch>
            <a:fillRect/>
          </a:stretch>
        </p:blipFill>
        <p:spPr>
          <a:xfrm>
            <a:off x="428596" y="2571744"/>
            <a:ext cx="8143932" cy="4000529"/>
          </a:xfrm>
          <a:prstGeom prst="rect">
            <a:avLst/>
          </a:prstGeom>
          <a:ln>
            <a:solidFill>
              <a:srgbClr val="FFFF00"/>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3384376" cy="850106"/>
          </a:xfrm>
          <a:ln>
            <a:solidFill>
              <a:schemeClr val="accent1">
                <a:lumMod val="60000"/>
                <a:lumOff val="40000"/>
              </a:schemeClr>
            </a:solidFill>
          </a:ln>
        </p:spPr>
        <p:txBody>
          <a:bodyPr/>
          <a:lstStyle/>
          <a:p>
            <a:r>
              <a:rPr lang="en-IN" dirty="0" smtClean="0">
                <a:solidFill>
                  <a:schemeClr val="accent1">
                    <a:lumMod val="75000"/>
                  </a:schemeClr>
                </a:solidFill>
              </a:rPr>
              <a:t>DFD </a:t>
            </a:r>
            <a:endParaRPr lang="en-IN" dirty="0">
              <a:solidFill>
                <a:schemeClr val="accent1">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794172"/>
            <a:ext cx="7776864" cy="4138019"/>
          </a:xfrm>
          <a:ln>
            <a:solidFill>
              <a:schemeClr val="tx2">
                <a:lumMod val="75000"/>
              </a:schemeClr>
            </a:solidFill>
          </a:ln>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3960440" cy="778098"/>
          </a:xfrm>
          <a:ln>
            <a:solidFill>
              <a:schemeClr val="accent1">
                <a:lumMod val="20000"/>
                <a:lumOff val="80000"/>
              </a:schemeClr>
            </a:solidFill>
          </a:ln>
        </p:spPr>
        <p:txBody>
          <a:bodyPr/>
          <a:lstStyle/>
          <a:p>
            <a:r>
              <a:rPr lang="en-IN" dirty="0" smtClean="0">
                <a:solidFill>
                  <a:schemeClr val="accent1">
                    <a:lumMod val="75000"/>
                  </a:schemeClr>
                </a:solidFill>
              </a:rPr>
              <a:t>ER Diagram :-</a:t>
            </a:r>
            <a:endParaRPr lang="en-IN"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59879"/>
            <a:ext cx="7560840" cy="4206605"/>
          </a:xfrm>
          <a:ln>
            <a:solidFill>
              <a:schemeClr val="accent1">
                <a:lumMod val="75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68780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a:ln>
            <a:solidFill>
              <a:schemeClr val="accent3">
                <a:lumMod val="75000"/>
              </a:schemeClr>
            </a:solidFill>
          </a:ln>
          <a:effectLst>
            <a:glow rad="101600">
              <a:schemeClr val="accent3">
                <a:satMod val="175000"/>
                <a:alpha val="40000"/>
              </a:schemeClr>
            </a:glow>
          </a:effectLst>
        </p:spPr>
        <p:txBody>
          <a:bodyPr>
            <a:normAutofit/>
          </a:bodyPr>
          <a:lstStyle/>
          <a:p>
            <a:r>
              <a:rPr lang="en-IN" dirty="0" smtClean="0">
                <a:solidFill>
                  <a:schemeClr val="accent3">
                    <a:lumMod val="75000"/>
                  </a:schemeClr>
                </a:solidFill>
              </a:rPr>
              <a:t>Future scope of improvements:-</a:t>
            </a:r>
            <a:endParaRPr lang="en-IN" dirty="0">
              <a:solidFill>
                <a:schemeClr val="accent3">
                  <a:lumMod val="75000"/>
                </a:schemeClr>
              </a:solidFill>
            </a:endParaRPr>
          </a:p>
        </p:txBody>
      </p:sp>
      <p:sp>
        <p:nvSpPr>
          <p:cNvPr id="3" name="Content Placeholder 2"/>
          <p:cNvSpPr>
            <a:spLocks noGrp="1"/>
          </p:cNvSpPr>
          <p:nvPr>
            <p:ph idx="1"/>
          </p:nvPr>
        </p:nvSpPr>
        <p:spPr>
          <a:solidFill>
            <a:schemeClr val="accent3">
              <a:lumMod val="20000"/>
              <a:lumOff val="80000"/>
            </a:schemeClr>
          </a:solidFill>
          <a:ln>
            <a:solidFill>
              <a:schemeClr val="accent3">
                <a:lumMod val="75000"/>
              </a:schemeClr>
            </a:solidFill>
          </a:ln>
          <a:effectLst/>
        </p:spPr>
        <p:txBody>
          <a:bodyPr>
            <a:normAutofit fontScale="85000" lnSpcReduction="20000"/>
          </a:bodyPr>
          <a:lstStyle/>
          <a:p>
            <a:pPr marL="114300" indent="0">
              <a:buNone/>
            </a:pPr>
            <a:r>
              <a:rPr lang="en-US" dirty="0" smtClean="0">
                <a:solidFill>
                  <a:schemeClr val="accent3">
                    <a:lumMod val="75000"/>
                  </a:schemeClr>
                </a:solidFill>
              </a:rPr>
              <a:t>We have successfully completed the project on “</a:t>
            </a:r>
            <a:r>
              <a:rPr lang="en-US" dirty="0" err="1" smtClean="0">
                <a:solidFill>
                  <a:schemeClr val="accent3">
                    <a:lumMod val="75000"/>
                  </a:schemeClr>
                </a:solidFill>
              </a:rPr>
              <a:t>Astro_Health</a:t>
            </a:r>
            <a:r>
              <a:rPr lang="en-US" dirty="0" smtClean="0">
                <a:solidFill>
                  <a:schemeClr val="accent3">
                    <a:lumMod val="75000"/>
                  </a:schemeClr>
                </a:solidFill>
              </a:rPr>
              <a:t>”. There are still many improvements that we are planning to add in the near future. The planned changes are stated below:-</a:t>
            </a:r>
          </a:p>
          <a:p>
            <a:pPr marL="114300" indent="0">
              <a:buNone/>
            </a:pPr>
            <a:endParaRPr lang="en-US" dirty="0" smtClean="0">
              <a:solidFill>
                <a:schemeClr val="accent3">
                  <a:lumMod val="75000"/>
                </a:schemeClr>
              </a:solidFill>
            </a:endParaRPr>
          </a:p>
          <a:p>
            <a:pPr lvl="0"/>
            <a:r>
              <a:rPr lang="en-US" dirty="0" smtClean="0">
                <a:solidFill>
                  <a:schemeClr val="accent3">
                    <a:lumMod val="75000"/>
                  </a:schemeClr>
                </a:solidFill>
              </a:rPr>
              <a:t>To add a Doctor field so that user can search for doctor’s help at any point of time.</a:t>
            </a:r>
            <a:endParaRPr lang="en-IN" dirty="0" smtClean="0">
              <a:solidFill>
                <a:schemeClr val="accent3">
                  <a:lumMod val="75000"/>
                </a:schemeClr>
              </a:solidFill>
            </a:endParaRPr>
          </a:p>
          <a:p>
            <a:pPr lvl="0"/>
            <a:r>
              <a:rPr lang="en-US" dirty="0" smtClean="0">
                <a:solidFill>
                  <a:schemeClr val="accent3">
                    <a:lumMod val="75000"/>
                  </a:schemeClr>
                </a:solidFill>
              </a:rPr>
              <a:t>User can talk about their illness and get instant diagnosis.</a:t>
            </a:r>
            <a:endParaRPr lang="en-IN" dirty="0" smtClean="0">
              <a:solidFill>
                <a:schemeClr val="accent3">
                  <a:lumMod val="75000"/>
                </a:schemeClr>
              </a:solidFill>
            </a:endParaRPr>
          </a:p>
          <a:p>
            <a:pPr lvl="0"/>
            <a:r>
              <a:rPr lang="en-US" dirty="0" smtClean="0">
                <a:solidFill>
                  <a:schemeClr val="accent3">
                    <a:lumMod val="75000"/>
                  </a:schemeClr>
                </a:solidFill>
              </a:rPr>
              <a:t>Doctors get more clients online.</a:t>
            </a:r>
          </a:p>
          <a:p>
            <a:pPr lvl="0"/>
            <a:r>
              <a:rPr lang="en-US" dirty="0" smtClean="0">
                <a:solidFill>
                  <a:schemeClr val="accent3">
                    <a:lumMod val="75000"/>
                  </a:schemeClr>
                </a:solidFill>
              </a:rPr>
              <a:t>To make the application environment more useful.</a:t>
            </a:r>
            <a:endParaRPr lang="en-IN" dirty="0" smtClean="0">
              <a:solidFill>
                <a:schemeClr val="accent3">
                  <a:lumMod val="75000"/>
                </a:schemeClr>
              </a:solidFill>
            </a:endParaRPr>
          </a:p>
          <a:p>
            <a:pPr lvl="0"/>
            <a:endParaRPr lang="en-US" dirty="0" smtClean="0"/>
          </a:p>
          <a:p>
            <a:pPr marL="0" indent="0">
              <a:buNone/>
            </a:pPr>
            <a:endParaRPr lang="en-US"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ffectLst>
            <a:outerShdw blurRad="50800" dist="38100" dir="10800000" algn="r" rotWithShape="0">
              <a:prstClr val="black">
                <a:alpha val="40000"/>
              </a:prstClr>
            </a:outerShdw>
          </a:effectLst>
        </p:spPr>
        <p:txBody>
          <a:bodyPr/>
          <a:lstStyle/>
          <a:p>
            <a:r>
              <a:rPr lang="en-IN" dirty="0" smtClean="0">
                <a:solidFill>
                  <a:schemeClr val="tx1">
                    <a:lumMod val="85000"/>
                    <a:lumOff val="15000"/>
                  </a:schemeClr>
                </a:solidFill>
              </a:rPr>
              <a:t>THANK YOU</a:t>
            </a:r>
            <a:endParaRPr lang="en-IN" dirty="0">
              <a:solidFill>
                <a:schemeClr val="tx1">
                  <a:lumMod val="85000"/>
                  <a:lumOff val="15000"/>
                </a:schemeClr>
              </a:solidFill>
            </a:endParaRPr>
          </a:p>
        </p:txBody>
      </p:sp>
      <p:pic>
        <p:nvPicPr>
          <p:cNvPr id="4" name="Content Placeholder 3" descr="Astro.jpg"/>
          <p:cNvPicPr>
            <a:picLocks noGrp="1" noChangeAspect="1"/>
          </p:cNvPicPr>
          <p:nvPr>
            <p:ph idx="1"/>
          </p:nvPr>
        </p:nvPicPr>
        <p:blipFill>
          <a:blip r:embed="rId2"/>
          <a:stretch>
            <a:fillRect/>
          </a:stretch>
        </p:blipFill>
        <p:spPr>
          <a:xfrm>
            <a:off x="500034" y="1600200"/>
            <a:ext cx="8215370"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300906" cy="1143000"/>
          </a:xfrm>
          <a:solidFill>
            <a:schemeClr val="bg1"/>
          </a:solidFill>
          <a:ln>
            <a:solidFill>
              <a:schemeClr val="bg1"/>
            </a:solidFill>
          </a:ln>
          <a:effectLst>
            <a:glow rad="63500">
              <a:schemeClr val="accent2">
                <a:satMod val="175000"/>
                <a:alpha val="40000"/>
              </a:schemeClr>
            </a:glow>
            <a:outerShdw blurRad="50800" dist="38100" dir="13500000" algn="br" rotWithShape="0">
              <a:prstClr val="black">
                <a:alpha val="40000"/>
              </a:prstClr>
            </a:outerShdw>
          </a:effectLst>
        </p:spPr>
        <p:txBody>
          <a:bodyPr/>
          <a:lstStyle/>
          <a:p>
            <a:r>
              <a:rPr lang="en-IN" b="1" dirty="0" smtClean="0">
                <a:solidFill>
                  <a:schemeClr val="accent4">
                    <a:lumMod val="75000"/>
                  </a:schemeClr>
                </a:solidFill>
              </a:rPr>
              <a:t>Why we chose this area?</a:t>
            </a:r>
            <a:endParaRPr lang="en-IN" b="1" dirty="0">
              <a:solidFill>
                <a:schemeClr val="accent4">
                  <a:lumMod val="75000"/>
                </a:schemeClr>
              </a:solidFill>
            </a:endParaRPr>
          </a:p>
        </p:txBody>
      </p:sp>
      <p:sp>
        <p:nvSpPr>
          <p:cNvPr id="3" name="Content Placeholder 2"/>
          <p:cNvSpPr>
            <a:spLocks noGrp="1"/>
          </p:cNvSpPr>
          <p:nvPr>
            <p:ph idx="1"/>
          </p:nvPr>
        </p:nvSpPr>
        <p:spPr>
          <a:ln>
            <a:solidFill>
              <a:schemeClr val="accent4">
                <a:lumMod val="60000"/>
                <a:lumOff val="40000"/>
              </a:schemeClr>
            </a:solidFill>
          </a:ln>
          <a:effectLst>
            <a:innerShdw blurRad="63500" dist="50800" dir="8100000">
              <a:prstClr val="black">
                <a:alpha val="50000"/>
              </a:prstClr>
            </a:innerShdw>
          </a:effectLst>
        </p:spPr>
        <p:style>
          <a:lnRef idx="1">
            <a:schemeClr val="dk1"/>
          </a:lnRef>
          <a:fillRef idx="2">
            <a:schemeClr val="dk1"/>
          </a:fillRef>
          <a:effectRef idx="1">
            <a:schemeClr val="dk1"/>
          </a:effectRef>
          <a:fontRef idx="minor">
            <a:schemeClr val="dk1"/>
          </a:fontRef>
        </p:style>
        <p:txBody>
          <a:bodyPr>
            <a:normAutofit fontScale="92500"/>
          </a:bodyPr>
          <a:lstStyle/>
          <a:p>
            <a:pPr marL="514350" indent="-514350">
              <a:buFont typeface="+mj-lt"/>
              <a:buAutoNum type="arabicPeriod"/>
            </a:pPr>
            <a:r>
              <a:rPr lang="en-IN" sz="2400" dirty="0" smtClean="0"/>
              <a:t>We were interested in developing websites and web </a:t>
            </a:r>
            <a:r>
              <a:rPr lang="en-IN" sz="2400" dirty="0" smtClean="0"/>
              <a:t>applications</a:t>
            </a:r>
            <a:r>
              <a:rPr lang="en-IN" sz="2400" dirty="0" smtClean="0"/>
              <a:t>. </a:t>
            </a:r>
          </a:p>
          <a:p>
            <a:pPr marL="514350" indent="-514350">
              <a:buFont typeface="+mj-lt"/>
              <a:buAutoNum type="arabicPeriod"/>
            </a:pPr>
            <a:endParaRPr lang="en-IN" sz="2400" dirty="0" smtClean="0"/>
          </a:p>
          <a:p>
            <a:pPr marL="514350" indent="-514350">
              <a:buFont typeface="+mj-lt"/>
              <a:buAutoNum type="arabicPeriod"/>
            </a:pPr>
            <a:r>
              <a:rPr lang="en-IN" sz="2400" dirty="0" smtClean="0"/>
              <a:t>ASP.NET is a very </a:t>
            </a:r>
            <a:r>
              <a:rPr lang="en-IN" sz="2400" dirty="0" smtClean="0"/>
              <a:t>valuable </a:t>
            </a:r>
            <a:r>
              <a:rPr lang="en-IN" sz="2400" dirty="0" smtClean="0"/>
              <a:t>tool for building </a:t>
            </a:r>
            <a:r>
              <a:rPr lang="en-IN" sz="2400" dirty="0" smtClean="0"/>
              <a:t>dynamic, rich </a:t>
            </a:r>
            <a:r>
              <a:rPr lang="en-IN" sz="2400" dirty="0" smtClean="0"/>
              <a:t>websites and web applications </a:t>
            </a:r>
            <a:r>
              <a:rPr lang="en-IN" sz="2400" dirty="0" smtClean="0"/>
              <a:t>using </a:t>
            </a:r>
            <a:r>
              <a:rPr lang="en-IN" sz="2400" dirty="0" smtClean="0"/>
              <a:t>compiled languages like VB and C#.</a:t>
            </a:r>
          </a:p>
          <a:p>
            <a:pPr marL="514350" indent="-514350">
              <a:buFont typeface="+mj-lt"/>
              <a:buAutoNum type="arabicPeriod"/>
            </a:pPr>
            <a:endParaRPr lang="en-IN" sz="2400" dirty="0" smtClean="0"/>
          </a:p>
          <a:p>
            <a:pPr marL="514350" indent="-514350">
              <a:buFont typeface="+mj-lt"/>
              <a:buAutoNum type="arabicPeriod"/>
            </a:pPr>
            <a:r>
              <a:rPr lang="en-IN" sz="2400" dirty="0" smtClean="0"/>
              <a:t>ASP.NET drastically reduces the </a:t>
            </a:r>
            <a:r>
              <a:rPr lang="en-IN" sz="2400" dirty="0" smtClean="0"/>
              <a:t>amount </a:t>
            </a:r>
            <a:r>
              <a:rPr lang="en-IN" sz="2400" dirty="0" smtClean="0"/>
              <a:t>of code to build large applications, and many more.</a:t>
            </a:r>
          </a:p>
          <a:p>
            <a:pPr marL="514350" indent="-514350">
              <a:buFont typeface="+mj-lt"/>
              <a:buAutoNum type="arabicPeriod"/>
            </a:pPr>
            <a:endParaRPr lang="en-IN" sz="2600" dirty="0" smtClean="0"/>
          </a:p>
          <a:p>
            <a:pPr marL="514350" indent="-514350">
              <a:buFont typeface="+mj-lt"/>
              <a:buAutoNum type="arabicPeriod"/>
            </a:pPr>
            <a:r>
              <a:rPr lang="en-IN" sz="2600" dirty="0" smtClean="0"/>
              <a:t>We believe we can have a grasp on the subject while learning it theoretically and practically, both.</a:t>
            </a:r>
          </a:p>
          <a:p>
            <a:pPr marL="514350" indent="-514350">
              <a:buFont typeface="+mj-lt"/>
              <a:buAutoNum type="arabicPeriod"/>
            </a:pP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a:ln>
            <a:solidFill>
              <a:schemeClr val="tx2">
                <a:lumMod val="60000"/>
                <a:lumOff val="40000"/>
              </a:schemeClr>
            </a:solidFill>
          </a:ln>
        </p:spPr>
        <p:txBody>
          <a:bodyPr>
            <a:normAutofit/>
          </a:bodyPr>
          <a:lstStyle/>
          <a:p>
            <a:r>
              <a:rPr lang="en-IN" sz="4800" u="sng" dirty="0" smtClean="0">
                <a:solidFill>
                  <a:schemeClr val="accent5">
                    <a:lumMod val="50000"/>
                  </a:schemeClr>
                </a:solidFill>
              </a:rPr>
              <a:t>Project objectives:-</a:t>
            </a:r>
            <a:endParaRPr lang="en-IN" sz="4800" u="sng" dirty="0">
              <a:solidFill>
                <a:schemeClr val="accent5">
                  <a:lumMod val="50000"/>
                </a:schemeClr>
              </a:solidFill>
            </a:endParaRPr>
          </a:p>
        </p:txBody>
      </p:sp>
      <p:sp>
        <p:nvSpPr>
          <p:cNvPr id="3" name="Content Placeholder 2"/>
          <p:cNvSpPr>
            <a:spLocks noGrp="1"/>
          </p:cNvSpPr>
          <p:nvPr>
            <p:ph idx="1"/>
          </p:nvPr>
        </p:nvSpPr>
        <p:spPr>
          <a:solidFill>
            <a:schemeClr val="tx2">
              <a:lumMod val="20000"/>
              <a:lumOff val="80000"/>
            </a:schemeClr>
          </a:solidFill>
          <a:ln>
            <a:solidFill>
              <a:schemeClr val="tx2">
                <a:lumMod val="75000"/>
              </a:schemeClr>
            </a:solidFill>
          </a:ln>
          <a:effectLst>
            <a:glow rad="101600">
              <a:schemeClr val="accent1">
                <a:satMod val="175000"/>
                <a:alpha val="40000"/>
              </a:schemeClr>
            </a:glow>
          </a:effectLst>
        </p:spPr>
        <p:txBody>
          <a:bodyPr>
            <a:normAutofit/>
          </a:bodyPr>
          <a:lstStyle/>
          <a:p>
            <a:pPr>
              <a:buNone/>
            </a:pPr>
            <a:r>
              <a:rPr lang="en-IN" dirty="0" err="1" smtClean="0">
                <a:solidFill>
                  <a:schemeClr val="accent5">
                    <a:lumMod val="50000"/>
                  </a:schemeClr>
                </a:solidFill>
              </a:rPr>
              <a:t>Astro_Health</a:t>
            </a:r>
            <a:r>
              <a:rPr lang="en-IN" dirty="0" smtClean="0">
                <a:solidFill>
                  <a:schemeClr val="accent5">
                    <a:lumMod val="50000"/>
                  </a:schemeClr>
                </a:solidFill>
              </a:rPr>
              <a:t> is a web application which will predict disease by any symptoms entered by any user. It will also suggest medicine according to the predicted disease.</a:t>
            </a:r>
          </a:p>
          <a:p>
            <a:pPr>
              <a:buNone/>
            </a:pPr>
            <a:r>
              <a:rPr lang="en-IN" dirty="0" smtClean="0">
                <a:solidFill>
                  <a:schemeClr val="accent5">
                    <a:lumMod val="50000"/>
                  </a:schemeClr>
                </a:solidFill>
              </a:rPr>
              <a:t>The main goal of our web application is to help users immediately in their medical or health emergency.</a:t>
            </a:r>
            <a:endParaRPr lang="en-IN"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a:ln>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a:lstStyle/>
          <a:p>
            <a:r>
              <a:rPr lang="en-IN" b="1" dirty="0" smtClean="0">
                <a:solidFill>
                  <a:schemeClr val="accent2">
                    <a:lumMod val="75000"/>
                  </a:schemeClr>
                </a:solidFill>
              </a:rPr>
              <a:t>Project Details : -</a:t>
            </a:r>
            <a:endParaRPr lang="en-IN" b="1" dirty="0">
              <a:solidFill>
                <a:schemeClr val="accent2">
                  <a:lumMod val="75000"/>
                </a:schemeClr>
              </a:solidFill>
            </a:endParaRPr>
          </a:p>
        </p:txBody>
      </p:sp>
      <p:sp>
        <p:nvSpPr>
          <p:cNvPr id="3" name="Content Placeholder 2"/>
          <p:cNvSpPr>
            <a:spLocks noGrp="1"/>
          </p:cNvSpPr>
          <p:nvPr>
            <p:ph idx="1"/>
          </p:nvPr>
        </p:nvSpPr>
        <p:spPr>
          <a:effectLst>
            <a:glow rad="1397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r>
              <a:rPr lang="en-US" dirty="0"/>
              <a:t> It might have happened so many times that you or someone yours need doctors help immediately, but they are not available due to some reason. The </a:t>
            </a:r>
            <a:r>
              <a:rPr lang="en-US" dirty="0" err="1" smtClean="0"/>
              <a:t>Astro_Health</a:t>
            </a:r>
            <a:r>
              <a:rPr lang="en-US" dirty="0" smtClean="0"/>
              <a:t> </a:t>
            </a:r>
            <a:r>
              <a:rPr lang="en-US" dirty="0"/>
              <a:t>is an end user support and online consultation project. Here we propose a system that allows users to get instant guidance on their health issues through an intelligent health care system online. The system is fed with various symptoms and the disease/illness associated with those systems. The system allows user to share their symptoms and issues. It then processes user’s symptoms to check for various illnesses that could be associated with it. Here </a:t>
            </a:r>
            <a:r>
              <a:rPr lang="en-US" dirty="0" smtClean="0"/>
              <a:t>we have used database to store the </a:t>
            </a:r>
            <a:r>
              <a:rPr lang="en-US" dirty="0" err="1" smtClean="0"/>
              <a:t>symptomes</a:t>
            </a:r>
            <a:r>
              <a:rPr lang="en-US" dirty="0" smtClean="0"/>
              <a:t>,  diseases, medicines, user details etc. In Admin module </a:t>
            </a:r>
            <a:r>
              <a:rPr lang="en-US" dirty="0"/>
              <a:t>when </a:t>
            </a:r>
            <a:r>
              <a:rPr lang="en-US" dirty="0" smtClean="0"/>
              <a:t>Admin will log in </a:t>
            </a:r>
            <a:r>
              <a:rPr lang="en-US" dirty="0"/>
              <a:t>to the system </a:t>
            </a:r>
            <a:r>
              <a:rPr lang="en-US" dirty="0" smtClean="0"/>
              <a:t>Admin </a:t>
            </a:r>
            <a:r>
              <a:rPr lang="en-US" dirty="0"/>
              <a:t>can view his patient details and the report of that patient. </a:t>
            </a:r>
            <a:r>
              <a:rPr lang="en-US" dirty="0" smtClean="0"/>
              <a:t>Admin can </a:t>
            </a:r>
            <a:r>
              <a:rPr lang="en-US" dirty="0"/>
              <a:t>view details about the patient search what patient searched for according to their prediction. </a:t>
            </a:r>
            <a:r>
              <a:rPr lang="en-US" dirty="0" smtClean="0"/>
              <a:t>Admin can </a:t>
            </a:r>
            <a:r>
              <a:rPr lang="en-US" dirty="0"/>
              <a:t>view </a:t>
            </a:r>
            <a:r>
              <a:rPr lang="en-US" dirty="0" smtClean="0"/>
              <a:t>his/her personal </a:t>
            </a:r>
            <a:r>
              <a:rPr lang="en-US" dirty="0"/>
              <a:t>details. Admin can add new disease details by specifying the type and symptoms of the disease into the database. </a:t>
            </a:r>
            <a:r>
              <a:rPr lang="en-US" dirty="0" smtClean="0"/>
              <a:t>Admin </a:t>
            </a:r>
            <a:r>
              <a:rPr lang="en-US" dirty="0"/>
              <a:t>can view various disease and symptoms stored in database. This system will provide proper guidance when the user specifies the symptoms of his illness.</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IN" dirty="0" smtClean="0"/>
              <a:t>Advantages :-</a:t>
            </a:r>
            <a:endParaRPr lang="en-IN" dirty="0"/>
          </a:p>
        </p:txBody>
      </p:sp>
      <p:sp>
        <p:nvSpPr>
          <p:cNvPr id="3" name="Content Placeholder 2"/>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lvl="0"/>
            <a:r>
              <a:rPr lang="en-US" sz="3000" dirty="0"/>
              <a:t>User can search for </a:t>
            </a:r>
            <a:r>
              <a:rPr lang="en-US" sz="3000" dirty="0" smtClean="0"/>
              <a:t>quick prediction of their diseases </a:t>
            </a:r>
            <a:r>
              <a:rPr lang="en-US" sz="3000" dirty="0"/>
              <a:t>at any point of time.</a:t>
            </a:r>
            <a:endParaRPr lang="en-IN" sz="3000" dirty="0"/>
          </a:p>
          <a:p>
            <a:pPr lvl="0"/>
            <a:r>
              <a:rPr lang="en-US" sz="3000" dirty="0"/>
              <a:t>User </a:t>
            </a:r>
            <a:r>
              <a:rPr lang="en-US" sz="3000" dirty="0" smtClean="0"/>
              <a:t>will get a suggested medicine according to their predicted disease.</a:t>
            </a:r>
            <a:endParaRPr lang="en-IN" sz="3000" dirty="0"/>
          </a:p>
          <a:p>
            <a:pPr lvl="0"/>
            <a:r>
              <a:rPr lang="en-US" sz="3000" dirty="0" smtClean="0"/>
              <a:t>Website will give a instant search result so it is very useful for emergencies.</a:t>
            </a:r>
          </a:p>
          <a:p>
            <a:pPr lvl="0"/>
            <a:r>
              <a:rPr lang="en-US" sz="3000" dirty="0" smtClean="0"/>
              <a:t>Anyone can use the website just by registering their details.</a:t>
            </a:r>
          </a:p>
          <a:p>
            <a:pPr lvl="0"/>
            <a:r>
              <a:rPr lang="en-US" sz="3000" dirty="0" smtClean="0"/>
              <a:t>User can leave their suggestions in the feedback field.</a:t>
            </a:r>
            <a:endParaRPr lang="en-IN" sz="3000"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a:ln>
            <a:solidFill>
              <a:schemeClr val="accent6">
                <a:lumMod val="75000"/>
              </a:schemeClr>
            </a:solidFill>
          </a:ln>
          <a:effectLst>
            <a:outerShdw blurRad="50800" dist="38100" dir="16200000" rotWithShape="0">
              <a:prstClr val="black">
                <a:alpha val="40000"/>
              </a:prstClr>
            </a:outerShdw>
          </a:effectLst>
        </p:spPr>
        <p:txBody>
          <a:bodyPr/>
          <a:lstStyle/>
          <a:p>
            <a:r>
              <a:rPr lang="en-IN" u="sng" dirty="0" smtClean="0">
                <a:solidFill>
                  <a:schemeClr val="accent6">
                    <a:lumMod val="75000"/>
                  </a:schemeClr>
                </a:solidFill>
              </a:rPr>
              <a:t>Features</a:t>
            </a:r>
            <a:r>
              <a:rPr lang="en-IN" dirty="0" smtClean="0">
                <a:solidFill>
                  <a:schemeClr val="accent4">
                    <a:lumMod val="50000"/>
                  </a:schemeClr>
                </a:solidFill>
              </a:rPr>
              <a:t> </a:t>
            </a:r>
            <a:r>
              <a:rPr lang="en-IN" dirty="0" smtClean="0">
                <a:solidFill>
                  <a:schemeClr val="accent6">
                    <a:lumMod val="75000"/>
                  </a:schemeClr>
                </a:solidFill>
              </a:rPr>
              <a:t>:-</a:t>
            </a:r>
            <a:endParaRPr lang="en-IN" dirty="0">
              <a:solidFill>
                <a:schemeClr val="accent6">
                  <a:lumMod val="75000"/>
                </a:schemeClr>
              </a:solidFill>
            </a:endParaRPr>
          </a:p>
        </p:txBody>
      </p:sp>
      <p:sp>
        <p:nvSpPr>
          <p:cNvPr id="3" name="Content Placeholder 2"/>
          <p:cNvSpPr>
            <a:spLocks noGrp="1"/>
          </p:cNvSpPr>
          <p:nvPr>
            <p:ph idx="1"/>
          </p:nvPr>
        </p:nvSpPr>
        <p:spPr>
          <a:xfrm>
            <a:off x="457200" y="1600200"/>
            <a:ext cx="8229600" cy="4972072"/>
          </a:xfrm>
          <a:solidFill>
            <a:schemeClr val="accent6">
              <a:lumMod val="60000"/>
              <a:lumOff val="40000"/>
            </a:schemeClr>
          </a:solidFill>
          <a:ln>
            <a:solidFill>
              <a:schemeClr val="accent6">
                <a:lumMod val="75000"/>
              </a:schemeClr>
            </a:solidFill>
          </a:ln>
          <a:scene3d>
            <a:camera prst="orthographicFront"/>
            <a:lightRig rig="threePt" dir="t"/>
          </a:scene3d>
          <a:sp3d>
            <a:bevelT w="152400" h="50800" prst="softRound"/>
          </a:sp3d>
        </p:spPr>
        <p:txBody>
          <a:bodyPr>
            <a:normAutofit fontScale="62500" lnSpcReduction="20000"/>
          </a:bodyPr>
          <a:lstStyle/>
          <a:p>
            <a:pPr lvl="0"/>
            <a:r>
              <a:rPr lang="en-US" b="1" dirty="0">
                <a:solidFill>
                  <a:schemeClr val="accent6">
                    <a:lumMod val="75000"/>
                  </a:schemeClr>
                </a:solidFill>
              </a:rPr>
              <a:t>Registration</a:t>
            </a:r>
            <a:r>
              <a:rPr lang="en-US" b="1" dirty="0">
                <a:solidFill>
                  <a:schemeClr val="accent4">
                    <a:lumMod val="75000"/>
                  </a:schemeClr>
                </a:solidFill>
              </a:rPr>
              <a:t>: -</a:t>
            </a:r>
            <a:r>
              <a:rPr lang="en-US" dirty="0"/>
              <a:t>If Patient is a new user he will enter his personal details and he will user Id and password through which he can login to the </a:t>
            </a:r>
            <a:r>
              <a:rPr lang="en-US" dirty="0" smtClean="0"/>
              <a:t>system</a:t>
            </a:r>
            <a:r>
              <a:rPr lang="en-US" b="1" dirty="0" smtClean="0"/>
              <a:t>.</a:t>
            </a:r>
          </a:p>
          <a:p>
            <a:pPr lvl="0"/>
            <a:r>
              <a:rPr lang="en-US" b="1" dirty="0" smtClean="0">
                <a:solidFill>
                  <a:schemeClr val="accent6">
                    <a:lumMod val="75000"/>
                  </a:schemeClr>
                </a:solidFill>
              </a:rPr>
              <a:t>Patient </a:t>
            </a:r>
            <a:r>
              <a:rPr lang="en-US" b="1" dirty="0">
                <a:solidFill>
                  <a:schemeClr val="accent6">
                    <a:lumMod val="75000"/>
                  </a:schemeClr>
                </a:solidFill>
              </a:rPr>
              <a:t>Login</a:t>
            </a:r>
            <a:r>
              <a:rPr lang="en-US" b="1" dirty="0"/>
              <a:t>: - </a:t>
            </a:r>
            <a:r>
              <a:rPr lang="en-US" dirty="0"/>
              <a:t>Patient Login to the system using his ID and Password</a:t>
            </a:r>
            <a:r>
              <a:rPr lang="en-US" dirty="0" smtClean="0"/>
              <a:t>.</a:t>
            </a:r>
            <a:endParaRPr lang="en-IN" dirty="0"/>
          </a:p>
          <a:p>
            <a:pPr lvl="0"/>
            <a:r>
              <a:rPr lang="en-US" b="1" dirty="0">
                <a:solidFill>
                  <a:schemeClr val="accent6">
                    <a:lumMod val="75000"/>
                  </a:schemeClr>
                </a:solidFill>
              </a:rPr>
              <a:t>My Details</a:t>
            </a:r>
            <a:r>
              <a:rPr lang="en-US" b="1" dirty="0"/>
              <a:t>: - </a:t>
            </a:r>
            <a:r>
              <a:rPr lang="en-US" dirty="0"/>
              <a:t>Patient can view his personal details</a:t>
            </a:r>
            <a:r>
              <a:rPr lang="en-US" dirty="0" smtClean="0"/>
              <a:t>.</a:t>
            </a:r>
            <a:endParaRPr lang="en-IN" dirty="0"/>
          </a:p>
          <a:p>
            <a:pPr lvl="0"/>
            <a:r>
              <a:rPr lang="en-US" b="1" dirty="0">
                <a:solidFill>
                  <a:schemeClr val="accent6">
                    <a:lumMod val="75000"/>
                  </a:schemeClr>
                </a:solidFill>
              </a:rPr>
              <a:t>Disease Prediction</a:t>
            </a:r>
            <a:r>
              <a:rPr lang="en-US" b="1" dirty="0"/>
              <a:t>: - </a:t>
            </a:r>
            <a:r>
              <a:rPr lang="en-US" dirty="0"/>
              <a:t>Patient will specify the symptoms caused due to his </a:t>
            </a:r>
            <a:r>
              <a:rPr lang="en-US" dirty="0" smtClean="0"/>
              <a:t>illness, then disease will be predicted and medicines will be suggested.</a:t>
            </a:r>
            <a:endParaRPr lang="en-IN" dirty="0"/>
          </a:p>
          <a:p>
            <a:pPr lvl="0"/>
            <a:r>
              <a:rPr lang="en-US" b="1" dirty="0">
                <a:solidFill>
                  <a:schemeClr val="accent6">
                    <a:lumMod val="75000"/>
                  </a:schemeClr>
                </a:solidFill>
              </a:rPr>
              <a:t>Feedback</a:t>
            </a:r>
            <a:r>
              <a:rPr lang="en-US" b="1" dirty="0"/>
              <a:t>:-</a:t>
            </a:r>
            <a:r>
              <a:rPr lang="en-US" dirty="0"/>
              <a:t>Patient will give feedback this will be reported to the admin</a:t>
            </a:r>
            <a:r>
              <a:rPr lang="en-US" dirty="0" smtClean="0"/>
              <a:t>.</a:t>
            </a:r>
            <a:endParaRPr lang="en-IN" dirty="0"/>
          </a:p>
          <a:p>
            <a:pPr lvl="0"/>
            <a:r>
              <a:rPr lang="en-US" b="1" dirty="0">
                <a:solidFill>
                  <a:schemeClr val="accent6">
                    <a:lumMod val="75000"/>
                  </a:schemeClr>
                </a:solidFill>
              </a:rPr>
              <a:t>Admin Login</a:t>
            </a:r>
            <a:r>
              <a:rPr lang="en-US" b="1" dirty="0"/>
              <a:t>: </a:t>
            </a:r>
            <a:r>
              <a:rPr lang="en-US" dirty="0"/>
              <a:t>Admin can login to the system using his ID and Password</a:t>
            </a:r>
            <a:r>
              <a:rPr lang="en-US" dirty="0" smtClean="0"/>
              <a:t>.</a:t>
            </a:r>
            <a:endParaRPr lang="en-IN" dirty="0"/>
          </a:p>
          <a:p>
            <a:pPr lvl="0"/>
            <a:r>
              <a:rPr lang="en-US" b="1" dirty="0">
                <a:solidFill>
                  <a:schemeClr val="accent6">
                    <a:lumMod val="75000"/>
                  </a:schemeClr>
                </a:solidFill>
              </a:rPr>
              <a:t>Add Disease</a:t>
            </a:r>
            <a:r>
              <a:rPr lang="en-US" b="1" dirty="0"/>
              <a:t>: </a:t>
            </a:r>
            <a:r>
              <a:rPr lang="en-US" dirty="0"/>
              <a:t>Admin can add disease details along with symptoms and type</a:t>
            </a:r>
            <a:r>
              <a:rPr lang="en-US" dirty="0" smtClean="0"/>
              <a:t>.</a:t>
            </a:r>
          </a:p>
          <a:p>
            <a:pPr lvl="0"/>
            <a:r>
              <a:rPr lang="en-US" b="1" dirty="0" smtClean="0">
                <a:solidFill>
                  <a:schemeClr val="accent6">
                    <a:lumMod val="75000"/>
                  </a:schemeClr>
                </a:solidFill>
              </a:rPr>
              <a:t>Add Symptoms</a:t>
            </a:r>
            <a:r>
              <a:rPr lang="en-US" dirty="0" smtClean="0"/>
              <a:t>: Admin can add symptoms.</a:t>
            </a:r>
          </a:p>
          <a:p>
            <a:pPr lvl="0"/>
            <a:r>
              <a:rPr lang="en-US" b="1" dirty="0" smtClean="0">
                <a:solidFill>
                  <a:schemeClr val="accent6">
                    <a:lumMod val="75000"/>
                  </a:schemeClr>
                </a:solidFill>
              </a:rPr>
              <a:t>Add Medicines</a:t>
            </a:r>
            <a:r>
              <a:rPr lang="en-US" dirty="0" smtClean="0"/>
              <a:t>: Admin can add medicines.</a:t>
            </a:r>
            <a:endParaRPr lang="en-IN" dirty="0"/>
          </a:p>
          <a:p>
            <a:pPr lvl="0"/>
            <a:r>
              <a:rPr lang="en-US" b="1" dirty="0">
                <a:solidFill>
                  <a:schemeClr val="accent6">
                    <a:lumMod val="75000"/>
                  </a:schemeClr>
                </a:solidFill>
              </a:rPr>
              <a:t>View Disease</a:t>
            </a:r>
            <a:r>
              <a:rPr lang="en-US" b="1" dirty="0"/>
              <a:t>: </a:t>
            </a:r>
            <a:r>
              <a:rPr lang="en-US" dirty="0"/>
              <a:t>Admin can view various diseases details stored in database.</a:t>
            </a:r>
            <a:endParaRPr lang="en-IN" dirty="0"/>
          </a:p>
          <a:p>
            <a:pPr lvl="0"/>
            <a:r>
              <a:rPr lang="en-US" b="1" dirty="0">
                <a:solidFill>
                  <a:schemeClr val="accent6">
                    <a:lumMod val="75000"/>
                  </a:schemeClr>
                </a:solidFill>
              </a:rPr>
              <a:t>View Patient</a:t>
            </a:r>
            <a:r>
              <a:rPr lang="en-US" b="1" dirty="0"/>
              <a:t>: </a:t>
            </a:r>
            <a:r>
              <a:rPr lang="en-US" dirty="0"/>
              <a:t>Admin can view various patient details who had accessed the system.</a:t>
            </a:r>
            <a:endParaRPr lang="en-IN" dirty="0"/>
          </a:p>
          <a:p>
            <a:pPr lvl="0"/>
            <a:r>
              <a:rPr lang="en-US" b="1" dirty="0">
                <a:solidFill>
                  <a:schemeClr val="accent6">
                    <a:lumMod val="75000"/>
                  </a:schemeClr>
                </a:solidFill>
              </a:rPr>
              <a:t>View Feedback</a:t>
            </a:r>
            <a:r>
              <a:rPr lang="en-US" b="1" dirty="0"/>
              <a:t>: </a:t>
            </a:r>
            <a:r>
              <a:rPr lang="en-US" dirty="0"/>
              <a:t>Admin can view feedback provided by various users.</a:t>
            </a:r>
            <a:endParaRPr lang="en-IN"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4000" b="1" u="sng" dirty="0">
                <a:solidFill>
                  <a:schemeClr val="tx2">
                    <a:lumMod val="60000"/>
                    <a:lumOff val="40000"/>
                  </a:schemeClr>
                </a:solidFill>
              </a:rPr>
              <a:t>Software Requirements</a:t>
            </a:r>
            <a:r>
              <a:rPr lang="en-US" sz="4000" b="1" u="sng" dirty="0" smtClean="0">
                <a:solidFill>
                  <a:schemeClr val="tx2">
                    <a:lumMod val="60000"/>
                    <a:lumOff val="40000"/>
                  </a:schemeClr>
                </a:solidFill>
              </a:rPr>
              <a:t>:-</a:t>
            </a:r>
            <a:r>
              <a:rPr lang="en-IN" b="1" u="sng" dirty="0">
                <a:solidFill>
                  <a:schemeClr val="tx2">
                    <a:lumMod val="60000"/>
                    <a:lumOff val="40000"/>
                  </a:schemeClr>
                </a:solidFill>
              </a:rPr>
              <a:t/>
            </a:r>
            <a:br>
              <a:rPr lang="en-IN" b="1" u="sng" dirty="0">
                <a:solidFill>
                  <a:schemeClr val="tx2">
                    <a:lumMod val="60000"/>
                    <a:lumOff val="40000"/>
                  </a:schemeClr>
                </a:solidFill>
              </a:rPr>
            </a:br>
            <a:endParaRPr lang="en-IN" b="1" u="sng" dirty="0">
              <a:solidFill>
                <a:schemeClr val="tx2">
                  <a:lumMod val="60000"/>
                  <a:lumOff val="40000"/>
                </a:schemeClr>
              </a:solidFill>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lvl="0"/>
            <a:r>
              <a:rPr lang="en-US" dirty="0"/>
              <a:t>Windows 7 and above </a:t>
            </a:r>
            <a:endParaRPr lang="en-IN" dirty="0"/>
          </a:p>
          <a:p>
            <a:pPr lvl="0"/>
            <a:r>
              <a:rPr lang="en-US" dirty="0"/>
              <a:t>Microsoft SQL Server</a:t>
            </a:r>
            <a:endParaRPr lang="en-IN" dirty="0"/>
          </a:p>
          <a:p>
            <a:pPr lvl="0"/>
            <a:r>
              <a:rPr lang="en-US" dirty="0"/>
              <a:t>Visual Studio</a:t>
            </a:r>
            <a:endParaRPr lang="en-IN" dirty="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4000" b="1" u="sng" dirty="0" smtClean="0">
                <a:solidFill>
                  <a:schemeClr val="accent6">
                    <a:lumMod val="75000"/>
                  </a:schemeClr>
                </a:solidFill>
              </a:rPr>
              <a:t>Hardware Components</a:t>
            </a:r>
            <a:r>
              <a:rPr lang="en-US" sz="4000" b="1" u="sng" dirty="0">
                <a:solidFill>
                  <a:schemeClr val="accent6">
                    <a:lumMod val="75000"/>
                  </a:schemeClr>
                </a:solidFill>
              </a:rPr>
              <a:t> </a:t>
            </a:r>
            <a:r>
              <a:rPr lang="en-US" sz="4000" b="1" dirty="0" smtClean="0">
                <a:solidFill>
                  <a:schemeClr val="accent6">
                    <a:lumMod val="75000"/>
                  </a:schemeClr>
                </a:solidFill>
              </a:rPr>
              <a:t>:-</a:t>
            </a:r>
            <a:r>
              <a:rPr lang="en-IN" dirty="0" smtClean="0">
                <a:solidFill>
                  <a:schemeClr val="accent6">
                    <a:lumMod val="75000"/>
                  </a:schemeClr>
                </a:solidFill>
              </a:rPr>
              <a:t/>
            </a:r>
            <a:br>
              <a:rPr lang="en-IN" dirty="0" smtClean="0">
                <a:solidFill>
                  <a:schemeClr val="accent6">
                    <a:lumMod val="75000"/>
                  </a:schemeClr>
                </a:solidFill>
              </a:rPr>
            </a:br>
            <a:endParaRPr lang="en-IN" dirty="0">
              <a:solidFill>
                <a:schemeClr val="accent6">
                  <a:lumMod val="75000"/>
                </a:schemeClr>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lvl="0"/>
            <a:r>
              <a:rPr lang="en-US" dirty="0" smtClean="0">
                <a:solidFill>
                  <a:schemeClr val="accent6">
                    <a:lumMod val="75000"/>
                  </a:schemeClr>
                </a:solidFill>
              </a:rPr>
              <a:t>Processor </a:t>
            </a:r>
            <a:r>
              <a:rPr lang="en-US" dirty="0">
                <a:solidFill>
                  <a:schemeClr val="accent6">
                    <a:lumMod val="75000"/>
                  </a:schemeClr>
                </a:solidFill>
              </a:rPr>
              <a:t>– Dual </a:t>
            </a:r>
            <a:r>
              <a:rPr lang="en-US" dirty="0" smtClean="0">
                <a:solidFill>
                  <a:schemeClr val="accent6">
                    <a:lumMod val="75000"/>
                  </a:schemeClr>
                </a:solidFill>
              </a:rPr>
              <a:t>Core</a:t>
            </a:r>
            <a:endParaRPr lang="en-IN" dirty="0">
              <a:solidFill>
                <a:schemeClr val="accent6">
                  <a:lumMod val="75000"/>
                </a:schemeClr>
              </a:solidFill>
            </a:endParaRPr>
          </a:p>
          <a:p>
            <a:pPr lvl="0"/>
            <a:r>
              <a:rPr lang="en-US" dirty="0">
                <a:solidFill>
                  <a:schemeClr val="accent6">
                    <a:lumMod val="75000"/>
                  </a:schemeClr>
                </a:solidFill>
              </a:rPr>
              <a:t>Memory – </a:t>
            </a:r>
            <a:r>
              <a:rPr lang="en-US" dirty="0" smtClean="0">
                <a:solidFill>
                  <a:schemeClr val="accent6">
                    <a:lumMod val="75000"/>
                  </a:schemeClr>
                </a:solidFill>
              </a:rPr>
              <a:t>4GB </a:t>
            </a:r>
            <a:r>
              <a:rPr lang="en-US" dirty="0">
                <a:solidFill>
                  <a:schemeClr val="accent6">
                    <a:lumMod val="75000"/>
                  </a:schemeClr>
                </a:solidFill>
              </a:rPr>
              <a:t>RAM</a:t>
            </a:r>
            <a:endParaRPr lang="en-IN" dirty="0">
              <a:solidFill>
                <a:schemeClr val="accent6">
                  <a:lumMod val="75000"/>
                </a:schemeClr>
              </a:solidFill>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898</Words>
  <Application>Microsoft Office PowerPoint</Application>
  <PresentationFormat>On-screen Show (4:3)</PresentationFormat>
  <Paragraphs>84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ASTRO_HEALTH</vt:lpstr>
      <vt:lpstr>Minor Project on Asp.net</vt:lpstr>
      <vt:lpstr>Why we chose this area?</vt:lpstr>
      <vt:lpstr>Project objectives:-</vt:lpstr>
      <vt:lpstr>Project Details : -</vt:lpstr>
      <vt:lpstr>Advantages :-</vt:lpstr>
      <vt:lpstr>Features :-</vt:lpstr>
      <vt:lpstr>Software Requirements:- </vt:lpstr>
      <vt:lpstr>Hardware Components :- </vt:lpstr>
      <vt:lpstr>Screenshots : -</vt:lpstr>
      <vt:lpstr>Admin Log in page:-</vt:lpstr>
      <vt:lpstr>Add Symptom page:-</vt:lpstr>
      <vt:lpstr>Add Disease page:-</vt:lpstr>
      <vt:lpstr>Add medicine page:-</vt:lpstr>
      <vt:lpstr>View Patients Page :-</vt:lpstr>
      <vt:lpstr>Registration page :-</vt:lpstr>
      <vt:lpstr>Validation:-</vt:lpstr>
      <vt:lpstr>User Log in page :-</vt:lpstr>
      <vt:lpstr>Update or edit:-</vt:lpstr>
      <vt:lpstr>User Feedback page :-</vt:lpstr>
      <vt:lpstr>DFD </vt:lpstr>
      <vt:lpstr>ER Diagram :-</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ASTRO_HEALTH</dc:title>
  <dc:creator>USER</dc:creator>
  <cp:lastModifiedBy>Debasnshu Sadhukhan</cp:lastModifiedBy>
  <cp:revision>39</cp:revision>
  <dcterms:created xsi:type="dcterms:W3CDTF">2017-11-28T14:57:59Z</dcterms:created>
  <dcterms:modified xsi:type="dcterms:W3CDTF">2017-11-29T08:42:30Z</dcterms:modified>
</cp:coreProperties>
</file>