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644" y="1696211"/>
            <a:ext cx="8800414" cy="1854554"/>
          </a:xfrm>
        </p:spPr>
        <p:txBody>
          <a:bodyPr/>
          <a:lstStyle/>
          <a:p>
            <a:r>
              <a:rPr lang="zh-CN" altLang="zh-CN" sz="5400" dirty="0">
                <a:latin typeface="Arial" panose="020B0604020202020204" pitchFamily="34" charset="0"/>
              </a:rPr>
              <a:t>蚂蚁热帮</a:t>
            </a:r>
            <a:r>
              <a:rPr lang="en-US" altLang="zh-CN" sz="5400" dirty="0">
                <a:latin typeface="Arial" panose="020B0604020202020204" pitchFamily="34" charset="0"/>
              </a:rPr>
              <a:t>(Ant </a:t>
            </a:r>
            <a:r>
              <a:rPr lang="en-US" altLang="zh-CN" sz="5400" dirty="0" smtClean="0">
                <a:latin typeface="Arial" panose="020B0604020202020204" pitchFamily="34" charset="0"/>
              </a:rPr>
              <a:t>Help)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907" y="4497049"/>
            <a:ext cx="3616919" cy="82674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20135046 </a:t>
            </a:r>
            <a:r>
              <a:rPr lang="zh-CN" altLang="en-US" sz="2800" dirty="0" smtClean="0">
                <a:solidFill>
                  <a:schemeClr val="tx1"/>
                </a:solidFill>
              </a:rPr>
              <a:t>白甜甜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38427" y="1472049"/>
            <a:ext cx="3566124" cy="716515"/>
          </a:xfrm>
        </p:spPr>
        <p:txBody>
          <a:bodyPr/>
          <a:lstStyle/>
          <a:p>
            <a:r>
              <a:rPr lang="zh-CN" altLang="en-US" dirty="0" smtClean="0"/>
              <a:t>总  结：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70291" y="2668247"/>
            <a:ext cx="9062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   </a:t>
            </a:r>
            <a:r>
              <a:rPr lang="zh-CN" altLang="zh-CN" sz="3200" dirty="0" smtClean="0"/>
              <a:t>蚂蚁</a:t>
            </a:r>
            <a:r>
              <a:rPr lang="zh-CN" altLang="zh-CN" sz="3200" dirty="0"/>
              <a:t>热</a:t>
            </a:r>
            <a:r>
              <a:rPr lang="zh-CN" altLang="zh-CN" sz="3200" dirty="0" smtClean="0"/>
              <a:t>帮</a:t>
            </a:r>
            <a:r>
              <a:rPr lang="zh-CN" altLang="en-US" sz="3200" dirty="0" smtClean="0"/>
              <a:t>是一种基于</a:t>
            </a:r>
            <a:r>
              <a:rPr lang="en-US" altLang="zh-CN" sz="3200" dirty="0" smtClean="0"/>
              <a:t>O2O</a:t>
            </a:r>
            <a:r>
              <a:rPr lang="zh-CN" altLang="en-US" sz="3200" dirty="0" smtClean="0"/>
              <a:t>模式开发的生活服务类平台，旨在</a:t>
            </a:r>
            <a:r>
              <a:rPr lang="zh-CN" altLang="zh-CN" sz="3200" dirty="0" smtClean="0"/>
              <a:t>提供</a:t>
            </a:r>
            <a:r>
              <a:rPr lang="zh-CN" altLang="zh-CN" sz="3200" dirty="0"/>
              <a:t>更方便、更便捷、更有效的生活方式，提高办事效率，改变人们的生活节奏，因而提高生活质量。同时，也拓宽人们的日常生活圈，提升人与人之间的交际和信任。</a:t>
            </a:r>
          </a:p>
        </p:txBody>
      </p:sp>
    </p:spTree>
    <p:extLst>
      <p:ext uri="{BB962C8B-B14F-4D97-AF65-F5344CB8AC3E}">
        <p14:creationId xmlns:p14="http://schemas.microsoft.com/office/powerpoint/2010/main" val="23196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9210" y="2818149"/>
            <a:ext cx="4820449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	THANKS</a:t>
            </a:r>
            <a:endParaRPr lang="zh-CN" altLang="zh-CN" sz="8800" dirty="0"/>
          </a:p>
        </p:txBody>
      </p:sp>
    </p:spTree>
    <p:extLst>
      <p:ext uri="{BB962C8B-B14F-4D97-AF65-F5344CB8AC3E}">
        <p14:creationId xmlns:p14="http://schemas.microsoft.com/office/powerpoint/2010/main" val="17958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5737" y="1292170"/>
            <a:ext cx="4345614" cy="716515"/>
          </a:xfrm>
        </p:spPr>
        <p:txBody>
          <a:bodyPr/>
          <a:lstStyle/>
          <a:p>
            <a:r>
              <a:rPr lang="en-US" altLang="zh-CN" dirty="0" smtClean="0"/>
              <a:t>&gt;&gt; </a:t>
            </a:r>
            <a:r>
              <a:rPr lang="zh-CN" altLang="en-US" dirty="0" smtClean="0"/>
              <a:t>课题的意义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09" y="1919084"/>
            <a:ext cx="2970516" cy="2965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215736" y="2179088"/>
            <a:ext cx="5769679" cy="71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&gt;&gt; </a:t>
            </a:r>
            <a:r>
              <a:rPr lang="zh-CN" altLang="en-US" dirty="0" smtClean="0"/>
              <a:t>国内外发展状况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15736" y="3066006"/>
            <a:ext cx="6429247" cy="71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&gt;&gt; </a:t>
            </a:r>
            <a:r>
              <a:rPr lang="zh-CN" altLang="en-US" dirty="0" smtClean="0"/>
              <a:t>本课题的研究方法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15736" y="3952924"/>
            <a:ext cx="6054493" cy="71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&gt;&gt; </a:t>
            </a:r>
            <a:r>
              <a:rPr lang="zh-CN" altLang="en-US" dirty="0" smtClean="0"/>
              <a:t>本课题的研究内容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15736" y="4839842"/>
            <a:ext cx="6054493" cy="71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&gt;&gt; </a:t>
            </a:r>
            <a:r>
              <a:rPr lang="zh-CN" altLang="en-US" dirty="0" smtClean="0"/>
              <a:t>课题的研究步骤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 smtClean="0"/>
              <a:t>一、课题的意义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1201" y="1528995"/>
            <a:ext cx="82730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zh-CN" altLang="zh-CN" sz="2800" dirty="0" smtClean="0"/>
              <a:t>蚂蚁</a:t>
            </a:r>
            <a:r>
              <a:rPr lang="zh-CN" altLang="zh-CN" sz="2800" dirty="0"/>
              <a:t>热帮是致力于更快捷、更有效的提高生活质量的一个第三方生活服务平台。短短</a:t>
            </a:r>
            <a:r>
              <a:rPr lang="en-US" altLang="zh-CN" sz="2800" dirty="0"/>
              <a:t>5</a:t>
            </a:r>
            <a:r>
              <a:rPr lang="zh-CN" altLang="zh-CN" sz="2800" dirty="0"/>
              <a:t>年内，国内的生活服务平台如雨后春笋般迅速崛起，从餐饮订购的饿了么，到团购服务的美团，到便利出行的滴滴，无一不采用</a:t>
            </a:r>
            <a:r>
              <a:rPr lang="en-US" altLang="zh-CN" sz="2800" dirty="0"/>
              <a:t>O2O</a:t>
            </a:r>
            <a:r>
              <a:rPr lang="zh-CN" altLang="zh-CN" sz="2800" dirty="0"/>
              <a:t>的电子商务模式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		</a:t>
            </a:r>
            <a:r>
              <a:rPr lang="zh-CN" altLang="zh-CN" sz="2800" dirty="0" smtClean="0"/>
              <a:t>蚂蚁</a:t>
            </a:r>
            <a:r>
              <a:rPr lang="zh-CN" altLang="zh-CN" sz="2800" dirty="0"/>
              <a:t>热帮同时也采用了这种</a:t>
            </a:r>
            <a:r>
              <a:rPr lang="en-US" altLang="zh-CN" sz="2800" dirty="0"/>
              <a:t>O2O</a:t>
            </a:r>
            <a:r>
              <a:rPr lang="zh-CN" altLang="zh-CN" sz="2800" dirty="0"/>
              <a:t>模式，力求改善人们的同城生活服务，提供多元化的专人速递速成服务，快速响应，解决急需等任何个人化的生活需求，例如：想找人帮忙购物、取件、送件，或是找代驾、帮排队等。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13" y="2329722"/>
            <a:ext cx="2621404" cy="26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、国内外发展状况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0999" y="1603945"/>
            <a:ext cx="78042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zh-CN" altLang="zh-CN" sz="2800" dirty="0"/>
              <a:t>近年来，随着</a:t>
            </a:r>
            <a:r>
              <a:rPr lang="en-US" altLang="zh-CN" sz="2800" dirty="0"/>
              <a:t>Internet</a:t>
            </a:r>
            <a:r>
              <a:rPr lang="zh-CN" altLang="zh-CN" sz="2800" dirty="0"/>
              <a:t>的迅速崛起，我们从最初的信息发布阶段，极速的迈入了电子商务阶段，成为了我们这个商业信息社会的神经系统。随着互联网信息碎片以及云计算技术的愈发成熟，互联网营销模式顺势而出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		  O2O</a:t>
            </a:r>
            <a:r>
              <a:rPr lang="zh-CN" altLang="zh-CN" sz="2800" dirty="0"/>
              <a:t>式的生活服务已经成为了人们生活中不可忽视的一部分。在国内，随着网络的飞速发展，网络营销已经广泛的映射到我们的日常生活中。</a:t>
            </a:r>
            <a:r>
              <a:rPr lang="en-US" altLang="zh-CN" sz="2800" dirty="0"/>
              <a:t>O2O</a:t>
            </a:r>
            <a:r>
              <a:rPr lang="zh-CN" altLang="zh-CN" sz="2800" dirty="0"/>
              <a:t>的概念从诞生到爆发，仅仅用了不到两年的时间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91" y="3191397"/>
            <a:ext cx="1380343" cy="13803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89" y="4736631"/>
            <a:ext cx="3333750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39" y="3626108"/>
            <a:ext cx="1905000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07" y="2278505"/>
            <a:ext cx="1498177" cy="1481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83" y="1397550"/>
            <a:ext cx="1186769" cy="11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 smtClean="0"/>
              <a:t>三、本课题的研究方法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0999" y="1603945"/>
            <a:ext cx="780421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zh-CN" altLang="zh-CN" sz="2800" dirty="0" smtClean="0"/>
              <a:t>在</a:t>
            </a:r>
            <a:r>
              <a:rPr lang="zh-CN" altLang="zh-CN" sz="2800" dirty="0"/>
              <a:t>本项目中要求使用的专业技术如下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zh-CN" sz="2800" dirty="0"/>
              <a:t>服务端</a:t>
            </a:r>
            <a:r>
              <a:rPr lang="zh-CN" altLang="zh-CN" sz="2800" dirty="0" smtClean="0"/>
              <a:t>技术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采用</a:t>
            </a:r>
            <a:r>
              <a:rPr lang="zh-CN" altLang="zh-CN" sz="2800" dirty="0"/>
              <a:t>基于</a:t>
            </a:r>
            <a:r>
              <a:rPr lang="en-US" altLang="zh-CN" sz="2800" dirty="0"/>
              <a:t>.NET Framework4.6.1</a:t>
            </a:r>
            <a:r>
              <a:rPr lang="zh-CN" altLang="zh-CN" sz="2800" dirty="0"/>
              <a:t>的</a:t>
            </a:r>
            <a:r>
              <a:rPr lang="en-US" altLang="zh-CN" sz="2800" dirty="0"/>
              <a:t>ASP.NET MVC Razor + Web API</a:t>
            </a:r>
            <a:r>
              <a:rPr lang="zh-CN" altLang="zh-CN" sz="2800" dirty="0"/>
              <a:t>（</a:t>
            </a:r>
            <a:r>
              <a:rPr lang="en-US" altLang="zh-CN" sz="2800" dirty="0" err="1"/>
              <a:t>RESTFull</a:t>
            </a:r>
            <a:r>
              <a:rPr lang="zh-CN" altLang="zh-CN" sz="2800" dirty="0"/>
              <a:t>）</a:t>
            </a:r>
            <a:r>
              <a:rPr lang="en-US" altLang="zh-CN" sz="2800" dirty="0"/>
              <a:t>+ WCF + </a:t>
            </a:r>
            <a:r>
              <a:rPr lang="en-US" altLang="zh-CN" sz="2800" dirty="0" err="1"/>
              <a:t>MSSqlServer</a:t>
            </a:r>
            <a:r>
              <a:rPr lang="en-US" altLang="zh-CN" sz="2800" dirty="0"/>
              <a:t> </a:t>
            </a:r>
            <a:r>
              <a:rPr lang="zh-CN" altLang="zh-CN" sz="2800" dirty="0"/>
              <a:t>等</a:t>
            </a:r>
            <a:r>
              <a:rPr lang="en-US" altLang="zh-CN" sz="2800" dirty="0"/>
              <a:t>ASP.NET</a:t>
            </a:r>
            <a:r>
              <a:rPr lang="zh-CN" altLang="zh-CN" sz="2800" dirty="0"/>
              <a:t>服务端</a:t>
            </a:r>
            <a:r>
              <a:rPr lang="zh-CN" altLang="zh-CN" sz="2800" dirty="0" smtClean="0"/>
              <a:t>技术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zh-CN" sz="2800" dirty="0"/>
              <a:t>前端</a:t>
            </a:r>
            <a:r>
              <a:rPr lang="zh-CN" altLang="zh-CN" sz="2800" dirty="0" smtClean="0"/>
              <a:t>开发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Html </a:t>
            </a:r>
            <a:r>
              <a:rPr lang="en-US" altLang="zh-CN" sz="2800" dirty="0"/>
              <a:t>+ CSS + </a:t>
            </a:r>
            <a:r>
              <a:rPr lang="en-US" altLang="zh-CN" sz="2800" dirty="0" err="1"/>
              <a:t>javascript</a:t>
            </a:r>
            <a:r>
              <a:rPr lang="en-US" altLang="zh-CN" sz="2800" dirty="0"/>
              <a:t> </a:t>
            </a:r>
            <a:r>
              <a:rPr lang="zh-CN" altLang="zh-CN" sz="2800" dirty="0"/>
              <a:t>等前端开发语言以及</a:t>
            </a:r>
            <a:r>
              <a:rPr lang="en-US" altLang="zh-CN" sz="2800" dirty="0"/>
              <a:t>Ajax</a:t>
            </a:r>
            <a:r>
              <a:rPr lang="zh-CN" altLang="zh-CN" sz="2800" dirty="0"/>
              <a:t>、</a:t>
            </a:r>
            <a:r>
              <a:rPr lang="en-US" altLang="zh-CN" sz="2800" dirty="0"/>
              <a:t>jQuery</a:t>
            </a:r>
            <a:r>
              <a:rPr lang="zh-CN" altLang="zh-CN" sz="2800" dirty="0"/>
              <a:t>、</a:t>
            </a:r>
            <a:r>
              <a:rPr lang="en-US" altLang="zh-CN" sz="2800" dirty="0"/>
              <a:t>Bootstrap</a:t>
            </a:r>
            <a:r>
              <a:rPr lang="zh-CN" altLang="zh-CN" sz="2800" dirty="0"/>
              <a:t>、</a:t>
            </a:r>
            <a:r>
              <a:rPr lang="en-US" altLang="zh-CN" sz="2800" dirty="0"/>
              <a:t>AngularJS</a:t>
            </a:r>
            <a:r>
              <a:rPr lang="zh-CN" altLang="zh-CN" sz="2800" dirty="0"/>
              <a:t>、</a:t>
            </a:r>
            <a:r>
              <a:rPr lang="en-US" altLang="zh-CN" sz="2800" dirty="0"/>
              <a:t>Typescript</a:t>
            </a:r>
            <a:r>
              <a:rPr lang="zh-CN" altLang="zh-CN" sz="2800" dirty="0"/>
              <a:t>等前端开发框架。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25" y="2908245"/>
            <a:ext cx="1905000" cy="1905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75" y="4465776"/>
            <a:ext cx="1181009" cy="11810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26" y="2185861"/>
            <a:ext cx="1127354" cy="112735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38" y="4215893"/>
            <a:ext cx="2915835" cy="29158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74" y="3615706"/>
            <a:ext cx="856750" cy="8567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31" y="1159698"/>
            <a:ext cx="1630938" cy="1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本课题的研究内容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0999" y="1603945"/>
            <a:ext cx="108614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en-US" altLang="zh-CN" sz="2800" dirty="0"/>
              <a:t>1.</a:t>
            </a:r>
            <a:r>
              <a:rPr lang="zh-CN" altLang="zh-CN" sz="2800" dirty="0"/>
              <a:t>）订单管理</a:t>
            </a:r>
          </a:p>
          <a:p>
            <a:r>
              <a:rPr lang="en-US" altLang="zh-CN" sz="2800" dirty="0"/>
              <a:t>	    </a:t>
            </a:r>
            <a:r>
              <a:rPr lang="zh-CN" altLang="zh-CN" sz="2800" dirty="0"/>
              <a:t>对用户操作的权限过滤，判断用户是否具有相关功能使用权限；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用户甲填写业务需求，设定赏金进行下单；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用户乙查看业务需求，衡量赏金确定是否接单（多用户抢单的实现）；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系统对用户订单的追踪，确定是否有一方进行取消订单或者订单交易关闭，对订单费用的计算、支付系统的调用，支付流程的实施；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订单后续业务：用户投诉，用户评价，用户积分的处理；</a:t>
            </a:r>
          </a:p>
        </p:txBody>
      </p:sp>
    </p:spTree>
    <p:extLst>
      <p:ext uri="{BB962C8B-B14F-4D97-AF65-F5344CB8AC3E}">
        <p14:creationId xmlns:p14="http://schemas.microsoft.com/office/powerpoint/2010/main" val="11982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本课题的研究内容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4655" y="2578305"/>
            <a:ext cx="1086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en-US" altLang="zh-CN" sz="2800" dirty="0"/>
              <a:t>2.</a:t>
            </a:r>
            <a:r>
              <a:rPr lang="zh-CN" altLang="zh-CN" sz="2800" dirty="0"/>
              <a:t>）消息</a:t>
            </a:r>
            <a:r>
              <a:rPr lang="zh-CN" altLang="zh-CN" sz="2800" dirty="0" smtClean="0"/>
              <a:t>管理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对用户管理模块的用户信息变动消息推送；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对用户权限管理模块的用户权限信息变动消息推送；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对订单管理模块的订单状态信息变动消息推送；</a:t>
            </a:r>
          </a:p>
          <a:p>
            <a:r>
              <a:rPr lang="en-US" altLang="zh-CN" sz="2800" dirty="0"/>
              <a:t>		</a:t>
            </a:r>
            <a:r>
              <a:rPr lang="zh-CN" altLang="zh-CN" sz="2800" dirty="0"/>
              <a:t>对用户的投诉、用户的建议、联系我们的消息处理；</a:t>
            </a:r>
          </a:p>
        </p:txBody>
      </p:sp>
    </p:spTree>
    <p:extLst>
      <p:ext uri="{BB962C8B-B14F-4D97-AF65-F5344CB8AC3E}">
        <p14:creationId xmlns:p14="http://schemas.microsoft.com/office/powerpoint/2010/main" val="22845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本课题的研究内容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4655" y="2758188"/>
            <a:ext cx="108614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	</a:t>
            </a:r>
            <a:r>
              <a:rPr lang="en-US" altLang="zh-CN" sz="2800" dirty="0"/>
              <a:t>	3.</a:t>
            </a:r>
            <a:r>
              <a:rPr lang="zh-CN" altLang="zh-CN" sz="2800" dirty="0"/>
              <a:t>）活动管理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smtClean="0"/>
              <a:t>	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优惠活动的推广展示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 smtClean="0"/>
              <a:t>			</a:t>
            </a:r>
            <a:r>
              <a:rPr lang="zh-CN" altLang="zh-CN" sz="2800" dirty="0" smtClean="0"/>
              <a:t>用户</a:t>
            </a:r>
            <a:r>
              <a:rPr lang="zh-CN" altLang="zh-CN" sz="2800" dirty="0"/>
              <a:t>代金券的发放相关业务处理；</a:t>
            </a:r>
          </a:p>
        </p:txBody>
      </p:sp>
    </p:spTree>
    <p:extLst>
      <p:ext uri="{BB962C8B-B14F-4D97-AF65-F5344CB8AC3E}">
        <p14:creationId xmlns:p14="http://schemas.microsoft.com/office/powerpoint/2010/main" val="35950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69286" cy="716515"/>
          </a:xfrm>
        </p:spPr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课题的研究步骤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5478" y="1633926"/>
            <a:ext cx="90626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  </a:t>
            </a:r>
            <a:r>
              <a:rPr lang="en-US" altLang="zh-CN" sz="2800" dirty="0" smtClean="0"/>
              <a:t>1</a:t>
            </a:r>
            <a:r>
              <a:rPr lang="en-US" altLang="zh-CN" sz="2800" dirty="0"/>
              <a:t>.</a:t>
            </a:r>
            <a:r>
              <a:rPr lang="zh-CN" altLang="zh-CN" sz="2800" dirty="0"/>
              <a:t>查询相关资料，了解本系统的研究意义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2</a:t>
            </a:r>
            <a:r>
              <a:rPr lang="en-US" altLang="zh-CN" sz="2800" dirty="0"/>
              <a:t>.</a:t>
            </a:r>
            <a:r>
              <a:rPr lang="zh-CN" altLang="zh-CN" sz="2800" dirty="0"/>
              <a:t>通过查询资料了解该系统如何做，都有哪些功能，要实现哪些功能，及其要做哪些东西；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3.</a:t>
            </a:r>
            <a:r>
              <a:rPr lang="zh-CN" altLang="zh-CN" sz="2800" dirty="0"/>
              <a:t>分析系统，设计出大体上的功能模块，画出模块图；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4</a:t>
            </a:r>
            <a:r>
              <a:rPr lang="en-US" altLang="zh-CN" sz="2800" dirty="0"/>
              <a:t>.</a:t>
            </a:r>
            <a:r>
              <a:rPr lang="zh-CN" altLang="zh-CN" sz="2800" dirty="0"/>
              <a:t>通过进一步的了解分析，对该模块每一个功能进行</a:t>
            </a:r>
            <a:r>
              <a:rPr lang="zh-CN" altLang="zh-CN" sz="2800" dirty="0" smtClean="0"/>
              <a:t>细化</a:t>
            </a:r>
            <a:endParaRPr lang="en-US" altLang="zh-CN" sz="2800" dirty="0" smtClean="0"/>
          </a:p>
          <a:p>
            <a:r>
              <a:rPr lang="en-US" altLang="zh-CN" sz="2800" dirty="0" smtClean="0"/>
              <a:t>       </a:t>
            </a:r>
            <a:r>
              <a:rPr lang="en-US" altLang="zh-CN" sz="2800" dirty="0"/>
              <a:t>5.</a:t>
            </a:r>
            <a:r>
              <a:rPr lang="zh-CN" altLang="zh-CN" sz="2800" dirty="0"/>
              <a:t>编写代码；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6</a:t>
            </a:r>
            <a:r>
              <a:rPr lang="en-US" altLang="zh-CN" sz="2800" dirty="0"/>
              <a:t>.</a:t>
            </a:r>
            <a:r>
              <a:rPr lang="zh-CN" altLang="zh-CN" sz="2800" dirty="0"/>
              <a:t>对设计好的模块进行</a:t>
            </a:r>
            <a:r>
              <a:rPr lang="zh-CN" altLang="zh-CN" sz="2800" dirty="0" smtClean="0"/>
              <a:t>调试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7</a:t>
            </a:r>
            <a:r>
              <a:rPr lang="en-US" altLang="zh-CN" sz="2800" dirty="0"/>
              <a:t>.</a:t>
            </a:r>
            <a:r>
              <a:rPr lang="zh-CN" altLang="zh-CN" sz="2800" dirty="0"/>
              <a:t>最后，整理各阶段的设计并记录文档，编写</a:t>
            </a:r>
            <a:r>
              <a:rPr lang="zh-CN" altLang="zh-CN" sz="2800" dirty="0" smtClean="0"/>
              <a:t>论文。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473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82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</vt:lpstr>
      <vt:lpstr>蚂蚁热帮(Ant Help)</vt:lpstr>
      <vt:lpstr>&gt;&gt; 课题的意义</vt:lpstr>
      <vt:lpstr>一、课题的意义</vt:lpstr>
      <vt:lpstr>二、国内外发展状况</vt:lpstr>
      <vt:lpstr>三、本课题的研究方法</vt:lpstr>
      <vt:lpstr>四、本课题的研究内容</vt:lpstr>
      <vt:lpstr>四、本课题的研究内容</vt:lpstr>
      <vt:lpstr>四、本课题的研究内容</vt:lpstr>
      <vt:lpstr>五、课题的研究步骤 </vt:lpstr>
      <vt:lpstr>总  结： 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蚂蚁热帮(Ant Help)</dc:title>
  <dc:creator>Bankinate</dc:creator>
  <cp:lastModifiedBy>Bankinate</cp:lastModifiedBy>
  <cp:revision>63</cp:revision>
  <dcterms:created xsi:type="dcterms:W3CDTF">2017-02-23T02:56:10Z</dcterms:created>
  <dcterms:modified xsi:type="dcterms:W3CDTF">2017-02-23T06:45:58Z</dcterms:modified>
</cp:coreProperties>
</file>