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2"/>
  </p:notesMasterIdLst>
  <p:sldIdLst>
    <p:sldId id="268" r:id="rId2"/>
    <p:sldId id="293" r:id="rId3"/>
    <p:sldId id="273" r:id="rId4"/>
    <p:sldId id="280" r:id="rId5"/>
    <p:sldId id="274" r:id="rId6"/>
    <p:sldId id="275" r:id="rId7"/>
    <p:sldId id="286" r:id="rId8"/>
    <p:sldId id="294" r:id="rId9"/>
    <p:sldId id="276" r:id="rId10"/>
    <p:sldId id="288" r:id="rId11"/>
    <p:sldId id="285" r:id="rId12"/>
    <p:sldId id="287" r:id="rId13"/>
    <p:sldId id="295" r:id="rId14"/>
    <p:sldId id="289" r:id="rId15"/>
    <p:sldId id="296" r:id="rId16"/>
    <p:sldId id="297" r:id="rId17"/>
    <p:sldId id="298" r:id="rId18"/>
    <p:sldId id="291" r:id="rId19"/>
    <p:sldId id="29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12B"/>
    <a:srgbClr val="FFD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8" autoAdjust="0"/>
    <p:restoredTop sz="94626"/>
  </p:normalViewPr>
  <p:slideViewPr>
    <p:cSldViewPr snapToGrid="0">
      <p:cViewPr varScale="1">
        <p:scale>
          <a:sx n="68" d="100"/>
          <a:sy n="68" d="100"/>
        </p:scale>
        <p:origin x="1075"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7BA5CC-D8C0-4CAA-A7EC-3B20DC1E323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9C977068-4BE7-495C-8456-F2C830F418F4}">
      <dgm:prSet phldrT="[Text]"/>
      <dgm:spPr/>
      <dgm:t>
        <a:bodyPr/>
        <a:lstStyle/>
        <a:p>
          <a:pPr algn="ctr">
            <a:buFont typeface="+mj-lt"/>
            <a:buAutoNum type="arabicPeriod"/>
          </a:pPr>
          <a:r>
            <a:rPr lang="en-IN" b="0" i="0" dirty="0"/>
            <a:t>Model Development</a:t>
          </a:r>
          <a:endParaRPr lang="en-IN" dirty="0"/>
        </a:p>
      </dgm:t>
    </dgm:pt>
    <dgm:pt modelId="{01BDCC5D-A761-4EA8-B4B2-20B699850769}" type="parTrans" cxnId="{681B2D6B-6F4C-40CA-9EBD-3952F9957848}">
      <dgm:prSet/>
      <dgm:spPr/>
      <dgm:t>
        <a:bodyPr/>
        <a:lstStyle/>
        <a:p>
          <a:pPr algn="just"/>
          <a:endParaRPr lang="en-IN"/>
        </a:p>
      </dgm:t>
    </dgm:pt>
    <dgm:pt modelId="{85340CC3-7D6A-4D48-80B3-CDE52CBCE5EE}" type="sibTrans" cxnId="{681B2D6B-6F4C-40CA-9EBD-3952F9957848}">
      <dgm:prSet/>
      <dgm:spPr/>
      <dgm:t>
        <a:bodyPr/>
        <a:lstStyle/>
        <a:p>
          <a:pPr algn="just"/>
          <a:endParaRPr lang="en-IN"/>
        </a:p>
      </dgm:t>
    </dgm:pt>
    <dgm:pt modelId="{D8398166-C7FF-45C3-B422-3EF3C8DF9293}">
      <dgm:prSet phldrT="[Text]" custT="1"/>
      <dgm:spPr/>
      <dgm:t>
        <a:bodyPr/>
        <a:lstStyle/>
        <a:p>
          <a:pPr algn="just">
            <a:buFont typeface="+mj-lt"/>
            <a:buNone/>
          </a:pPr>
          <a:r>
            <a:rPr lang="en-US" sz="2000" b="0" i="0" dirty="0">
              <a:latin typeface="Times New Roman" panose="02020603050405020304" pitchFamily="18" charset="0"/>
              <a:cs typeface="Times New Roman" panose="02020603050405020304" pitchFamily="18" charset="0"/>
            </a:rPr>
            <a:t>   Model Development: Develop a high-performing language model by gathering diverse and high-quality data, choosing an appropriate pre-trained model architecture, implementing natural language processing techniques, and testing the model extensively.</a:t>
          </a:r>
          <a:endParaRPr lang="en-IN" sz="2000" dirty="0">
            <a:latin typeface="Times New Roman" panose="02020603050405020304" pitchFamily="18" charset="0"/>
            <a:cs typeface="Times New Roman" panose="02020603050405020304" pitchFamily="18" charset="0"/>
          </a:endParaRPr>
        </a:p>
      </dgm:t>
    </dgm:pt>
    <dgm:pt modelId="{CEA45ABB-EBA9-4111-98E2-71AECED72E0F}" type="parTrans" cxnId="{F7BFD9FE-E3C7-42FF-9E9B-4528A887BBF3}">
      <dgm:prSet/>
      <dgm:spPr/>
      <dgm:t>
        <a:bodyPr/>
        <a:lstStyle/>
        <a:p>
          <a:pPr algn="just"/>
          <a:endParaRPr lang="en-IN"/>
        </a:p>
      </dgm:t>
    </dgm:pt>
    <dgm:pt modelId="{84768FCF-0E6C-4FDB-B7D4-A5E167A579F1}" type="sibTrans" cxnId="{F7BFD9FE-E3C7-42FF-9E9B-4528A887BBF3}">
      <dgm:prSet/>
      <dgm:spPr/>
      <dgm:t>
        <a:bodyPr/>
        <a:lstStyle/>
        <a:p>
          <a:pPr algn="just"/>
          <a:endParaRPr lang="en-IN"/>
        </a:p>
      </dgm:t>
    </dgm:pt>
    <dgm:pt modelId="{1A92292F-DCA3-419A-B99E-6357B5A0620B}">
      <dgm:prSet phldrT="[Text]"/>
      <dgm:spPr/>
      <dgm:t>
        <a:bodyPr/>
        <a:lstStyle/>
        <a:p>
          <a:pPr algn="ctr"/>
          <a:r>
            <a:rPr lang="en-IN" b="0" i="0" dirty="0"/>
            <a:t>User Interface and Deployment</a:t>
          </a:r>
          <a:endParaRPr lang="en-IN" dirty="0"/>
        </a:p>
      </dgm:t>
    </dgm:pt>
    <dgm:pt modelId="{293885AD-8649-4F9D-9CC4-DBF93096C252}" type="parTrans" cxnId="{91FB533E-3623-4C0E-BD8A-12F1207C7203}">
      <dgm:prSet/>
      <dgm:spPr/>
      <dgm:t>
        <a:bodyPr/>
        <a:lstStyle/>
        <a:p>
          <a:pPr algn="just"/>
          <a:endParaRPr lang="en-IN"/>
        </a:p>
      </dgm:t>
    </dgm:pt>
    <dgm:pt modelId="{DA786C26-BF91-4A68-AFF0-AF7EF0CF6D1D}" type="sibTrans" cxnId="{91FB533E-3623-4C0E-BD8A-12F1207C7203}">
      <dgm:prSet/>
      <dgm:spPr/>
      <dgm:t>
        <a:bodyPr/>
        <a:lstStyle/>
        <a:p>
          <a:pPr algn="just"/>
          <a:endParaRPr lang="en-IN"/>
        </a:p>
      </dgm:t>
    </dgm:pt>
    <dgm:pt modelId="{B8EE3E9F-270F-436F-8DE8-168222A5B74E}">
      <dgm:prSet phldrT="[Text]" custT="1"/>
      <dgm:spPr/>
      <dgm:t>
        <a:bodyPr/>
        <a:lstStyle/>
        <a:p>
          <a:pPr algn="just">
            <a:buFont typeface="+mj-lt"/>
            <a:buNone/>
          </a:pPr>
          <a:r>
            <a:rPr lang="en-US" sz="2000" b="0" i="0" dirty="0">
              <a:latin typeface="Times New Roman" panose="02020603050405020304" pitchFamily="18" charset="0"/>
              <a:cs typeface="Times New Roman" panose="02020603050405020304" pitchFamily="18" charset="0"/>
            </a:rPr>
            <a:t>   User Interface and Deployment: Develop an intuitive and user-friendly interface and deploy the chatbot on a reliable and scalable infrastructure that can handle a high volume of users and requests. Implement appropriate security measures to protect user data and monitor the chatbot's performance.</a:t>
          </a:r>
          <a:endParaRPr lang="en-IN" sz="2000" dirty="0">
            <a:latin typeface="Times New Roman" panose="02020603050405020304" pitchFamily="18" charset="0"/>
            <a:cs typeface="Times New Roman" panose="02020603050405020304" pitchFamily="18" charset="0"/>
          </a:endParaRPr>
        </a:p>
      </dgm:t>
    </dgm:pt>
    <dgm:pt modelId="{FD37E224-E992-4F34-9C5D-93802B5AF9B2}" type="parTrans" cxnId="{8BEF35F1-BDC1-4160-907A-C66D1432884B}">
      <dgm:prSet/>
      <dgm:spPr/>
      <dgm:t>
        <a:bodyPr/>
        <a:lstStyle/>
        <a:p>
          <a:pPr algn="just"/>
          <a:endParaRPr lang="en-IN"/>
        </a:p>
      </dgm:t>
    </dgm:pt>
    <dgm:pt modelId="{DF06A29D-F4C5-4796-8B56-2858829DF915}" type="sibTrans" cxnId="{8BEF35F1-BDC1-4160-907A-C66D1432884B}">
      <dgm:prSet/>
      <dgm:spPr/>
      <dgm:t>
        <a:bodyPr/>
        <a:lstStyle/>
        <a:p>
          <a:pPr algn="just"/>
          <a:endParaRPr lang="en-IN"/>
        </a:p>
      </dgm:t>
    </dgm:pt>
    <dgm:pt modelId="{A20D5543-3688-4802-83A1-75775DE53854}">
      <dgm:prSet phldrT="[Text]"/>
      <dgm:spPr/>
      <dgm:t>
        <a:bodyPr/>
        <a:lstStyle/>
        <a:p>
          <a:pPr algn="ctr"/>
          <a:r>
            <a:rPr lang="en-IN" b="0" i="0" dirty="0"/>
            <a:t>Continuous Improvement</a:t>
          </a:r>
          <a:endParaRPr lang="en-IN" dirty="0"/>
        </a:p>
      </dgm:t>
    </dgm:pt>
    <dgm:pt modelId="{C50612C2-C3AC-4C09-A82D-AFFFEF9439FF}" type="parTrans" cxnId="{A2041252-772C-40AA-A3E3-5ACAAEAD9F6E}">
      <dgm:prSet/>
      <dgm:spPr/>
      <dgm:t>
        <a:bodyPr/>
        <a:lstStyle/>
        <a:p>
          <a:pPr algn="just"/>
          <a:endParaRPr lang="en-IN"/>
        </a:p>
      </dgm:t>
    </dgm:pt>
    <dgm:pt modelId="{107CFB58-615B-4B93-9281-18283041C591}" type="sibTrans" cxnId="{A2041252-772C-40AA-A3E3-5ACAAEAD9F6E}">
      <dgm:prSet/>
      <dgm:spPr/>
      <dgm:t>
        <a:bodyPr/>
        <a:lstStyle/>
        <a:p>
          <a:pPr algn="just"/>
          <a:endParaRPr lang="en-IN"/>
        </a:p>
      </dgm:t>
    </dgm:pt>
    <dgm:pt modelId="{A02EEF3B-4C00-4793-A9D5-7A3E5726A909}">
      <dgm:prSet phldrT="[Text]" custT="1"/>
      <dgm:spPr/>
      <dgm:t>
        <a:bodyPr/>
        <a:lstStyle/>
        <a:p>
          <a:pPr algn="just">
            <a:buFont typeface="+mj-lt"/>
            <a:buNone/>
          </a:pPr>
          <a:r>
            <a:rPr lang="en-US" sz="2000" b="0" i="0" dirty="0">
              <a:latin typeface="Times New Roman" panose="02020603050405020304" pitchFamily="18" charset="0"/>
              <a:cs typeface="Times New Roman" panose="02020603050405020304" pitchFamily="18" charset="0"/>
            </a:rPr>
            <a:t>   Continuous Improvement: Set up a feedback loop to gather user feedback and improve the chatbot's performance over time. Implement monitoring tools to track the chatbot's performance and identify issues in real-time, enabling quick resolution and improving user experience.</a:t>
          </a:r>
          <a:endParaRPr lang="en-IN" sz="2000" dirty="0">
            <a:latin typeface="Times New Roman" panose="02020603050405020304" pitchFamily="18" charset="0"/>
            <a:cs typeface="Times New Roman" panose="02020603050405020304" pitchFamily="18" charset="0"/>
          </a:endParaRPr>
        </a:p>
      </dgm:t>
    </dgm:pt>
    <dgm:pt modelId="{8F17049F-2F78-4BF6-81EE-F01D7127F2A1}" type="parTrans" cxnId="{3878CA51-E96F-4793-8A1C-CD223D6A565C}">
      <dgm:prSet/>
      <dgm:spPr/>
      <dgm:t>
        <a:bodyPr/>
        <a:lstStyle/>
        <a:p>
          <a:pPr algn="just"/>
          <a:endParaRPr lang="en-IN"/>
        </a:p>
      </dgm:t>
    </dgm:pt>
    <dgm:pt modelId="{C3E07000-9B05-4594-9314-754DC9B300ED}" type="sibTrans" cxnId="{3878CA51-E96F-4793-8A1C-CD223D6A565C}">
      <dgm:prSet/>
      <dgm:spPr/>
      <dgm:t>
        <a:bodyPr/>
        <a:lstStyle/>
        <a:p>
          <a:pPr algn="just"/>
          <a:endParaRPr lang="en-IN"/>
        </a:p>
      </dgm:t>
    </dgm:pt>
    <dgm:pt modelId="{977785A6-F6CC-490B-BFFA-3A4B5DEDE35C}" type="pres">
      <dgm:prSet presAssocID="{D37BA5CC-D8C0-4CAA-A7EC-3B20DC1E323C}" presName="linearFlow" presStyleCnt="0">
        <dgm:presLayoutVars>
          <dgm:dir/>
          <dgm:animLvl val="lvl"/>
          <dgm:resizeHandles val="exact"/>
        </dgm:presLayoutVars>
      </dgm:prSet>
      <dgm:spPr/>
    </dgm:pt>
    <dgm:pt modelId="{980CE7B8-5821-49CD-B0CA-E8A789BEE6C2}" type="pres">
      <dgm:prSet presAssocID="{9C977068-4BE7-495C-8456-F2C830F418F4}" presName="composite" presStyleCnt="0"/>
      <dgm:spPr/>
    </dgm:pt>
    <dgm:pt modelId="{1169CA71-0D4A-445D-9A76-1DD52FFC94CE}" type="pres">
      <dgm:prSet presAssocID="{9C977068-4BE7-495C-8456-F2C830F418F4}" presName="parentText" presStyleLbl="alignNode1" presStyleIdx="0" presStyleCnt="3">
        <dgm:presLayoutVars>
          <dgm:chMax val="1"/>
          <dgm:bulletEnabled val="1"/>
        </dgm:presLayoutVars>
      </dgm:prSet>
      <dgm:spPr/>
    </dgm:pt>
    <dgm:pt modelId="{883FE236-A93C-4CB9-AF79-B5DF5B8591CE}" type="pres">
      <dgm:prSet presAssocID="{9C977068-4BE7-495C-8456-F2C830F418F4}" presName="descendantText" presStyleLbl="alignAcc1" presStyleIdx="0" presStyleCnt="3">
        <dgm:presLayoutVars>
          <dgm:bulletEnabled val="1"/>
        </dgm:presLayoutVars>
      </dgm:prSet>
      <dgm:spPr/>
    </dgm:pt>
    <dgm:pt modelId="{4536FA1E-8F20-41EE-9155-F2D27E2624D6}" type="pres">
      <dgm:prSet presAssocID="{85340CC3-7D6A-4D48-80B3-CDE52CBCE5EE}" presName="sp" presStyleCnt="0"/>
      <dgm:spPr/>
    </dgm:pt>
    <dgm:pt modelId="{69C461B8-0000-472D-987A-BD5EBABD4F34}" type="pres">
      <dgm:prSet presAssocID="{1A92292F-DCA3-419A-B99E-6357B5A0620B}" presName="composite" presStyleCnt="0"/>
      <dgm:spPr/>
    </dgm:pt>
    <dgm:pt modelId="{23EED61B-0FBC-4D20-86EC-796F09B027CD}" type="pres">
      <dgm:prSet presAssocID="{1A92292F-DCA3-419A-B99E-6357B5A0620B}" presName="parentText" presStyleLbl="alignNode1" presStyleIdx="1" presStyleCnt="3">
        <dgm:presLayoutVars>
          <dgm:chMax val="1"/>
          <dgm:bulletEnabled val="1"/>
        </dgm:presLayoutVars>
      </dgm:prSet>
      <dgm:spPr/>
    </dgm:pt>
    <dgm:pt modelId="{9CBBE40D-412C-48C0-ACE9-EF1B86160770}" type="pres">
      <dgm:prSet presAssocID="{1A92292F-DCA3-419A-B99E-6357B5A0620B}" presName="descendantText" presStyleLbl="alignAcc1" presStyleIdx="1" presStyleCnt="3" custLinFactNeighborX="1591" custLinFactNeighborY="3718">
        <dgm:presLayoutVars>
          <dgm:bulletEnabled val="1"/>
        </dgm:presLayoutVars>
      </dgm:prSet>
      <dgm:spPr/>
    </dgm:pt>
    <dgm:pt modelId="{A3A49BAA-1ED6-48AB-A89F-3B28F33FDC17}" type="pres">
      <dgm:prSet presAssocID="{DA786C26-BF91-4A68-AFF0-AF7EF0CF6D1D}" presName="sp" presStyleCnt="0"/>
      <dgm:spPr/>
    </dgm:pt>
    <dgm:pt modelId="{4D27E1B7-186F-4817-80F6-201580AA14E4}" type="pres">
      <dgm:prSet presAssocID="{A20D5543-3688-4802-83A1-75775DE53854}" presName="composite" presStyleCnt="0"/>
      <dgm:spPr/>
    </dgm:pt>
    <dgm:pt modelId="{B1B80231-F8B4-44C3-8601-1ED1E4DFD16B}" type="pres">
      <dgm:prSet presAssocID="{A20D5543-3688-4802-83A1-75775DE53854}" presName="parentText" presStyleLbl="alignNode1" presStyleIdx="2" presStyleCnt="3">
        <dgm:presLayoutVars>
          <dgm:chMax val="1"/>
          <dgm:bulletEnabled val="1"/>
        </dgm:presLayoutVars>
      </dgm:prSet>
      <dgm:spPr/>
    </dgm:pt>
    <dgm:pt modelId="{B217CAFD-7126-481D-8DB0-CF69F7D5AACD}" type="pres">
      <dgm:prSet presAssocID="{A20D5543-3688-4802-83A1-75775DE53854}" presName="descendantText" presStyleLbl="alignAcc1" presStyleIdx="2" presStyleCnt="3">
        <dgm:presLayoutVars>
          <dgm:bulletEnabled val="1"/>
        </dgm:presLayoutVars>
      </dgm:prSet>
      <dgm:spPr/>
    </dgm:pt>
  </dgm:ptLst>
  <dgm:cxnLst>
    <dgm:cxn modelId="{3E6DA025-E3D4-4C4D-8E82-7E0DDFB628D5}" type="presOf" srcId="{D37BA5CC-D8C0-4CAA-A7EC-3B20DC1E323C}" destId="{977785A6-F6CC-490B-BFFA-3A4B5DEDE35C}" srcOrd="0" destOrd="0" presId="urn:microsoft.com/office/officeart/2005/8/layout/chevron2"/>
    <dgm:cxn modelId="{91FB533E-3623-4C0E-BD8A-12F1207C7203}" srcId="{D37BA5CC-D8C0-4CAA-A7EC-3B20DC1E323C}" destId="{1A92292F-DCA3-419A-B99E-6357B5A0620B}" srcOrd="1" destOrd="0" parTransId="{293885AD-8649-4F9D-9CC4-DBF93096C252}" sibTransId="{DA786C26-BF91-4A68-AFF0-AF7EF0CF6D1D}"/>
    <dgm:cxn modelId="{9077AA5C-CCEC-45D7-972B-2686EFF0B197}" type="presOf" srcId="{A02EEF3B-4C00-4793-A9D5-7A3E5726A909}" destId="{B217CAFD-7126-481D-8DB0-CF69F7D5AACD}" srcOrd="0" destOrd="0" presId="urn:microsoft.com/office/officeart/2005/8/layout/chevron2"/>
    <dgm:cxn modelId="{681B2D6B-6F4C-40CA-9EBD-3952F9957848}" srcId="{D37BA5CC-D8C0-4CAA-A7EC-3B20DC1E323C}" destId="{9C977068-4BE7-495C-8456-F2C830F418F4}" srcOrd="0" destOrd="0" parTransId="{01BDCC5D-A761-4EA8-B4B2-20B699850769}" sibTransId="{85340CC3-7D6A-4D48-80B3-CDE52CBCE5EE}"/>
    <dgm:cxn modelId="{3878CA51-E96F-4793-8A1C-CD223D6A565C}" srcId="{A20D5543-3688-4802-83A1-75775DE53854}" destId="{A02EEF3B-4C00-4793-A9D5-7A3E5726A909}" srcOrd="0" destOrd="0" parTransId="{8F17049F-2F78-4BF6-81EE-F01D7127F2A1}" sibTransId="{C3E07000-9B05-4594-9314-754DC9B300ED}"/>
    <dgm:cxn modelId="{A2041252-772C-40AA-A3E3-5ACAAEAD9F6E}" srcId="{D37BA5CC-D8C0-4CAA-A7EC-3B20DC1E323C}" destId="{A20D5543-3688-4802-83A1-75775DE53854}" srcOrd="2" destOrd="0" parTransId="{C50612C2-C3AC-4C09-A82D-AFFFEF9439FF}" sibTransId="{107CFB58-615B-4B93-9281-18283041C591}"/>
    <dgm:cxn modelId="{94100B8A-7263-467D-BA95-3CFB40649559}" type="presOf" srcId="{A20D5543-3688-4802-83A1-75775DE53854}" destId="{B1B80231-F8B4-44C3-8601-1ED1E4DFD16B}" srcOrd="0" destOrd="0" presId="urn:microsoft.com/office/officeart/2005/8/layout/chevron2"/>
    <dgm:cxn modelId="{BF25EDAE-B100-4B08-8F5E-CA6E9928059E}" type="presOf" srcId="{B8EE3E9F-270F-436F-8DE8-168222A5B74E}" destId="{9CBBE40D-412C-48C0-ACE9-EF1B86160770}" srcOrd="0" destOrd="0" presId="urn:microsoft.com/office/officeart/2005/8/layout/chevron2"/>
    <dgm:cxn modelId="{44E4D3B6-5CE5-49B4-8DDE-19ED7EB1E255}" type="presOf" srcId="{9C977068-4BE7-495C-8456-F2C830F418F4}" destId="{1169CA71-0D4A-445D-9A76-1DD52FFC94CE}" srcOrd="0" destOrd="0" presId="urn:microsoft.com/office/officeart/2005/8/layout/chevron2"/>
    <dgm:cxn modelId="{F9E621B7-B054-4D52-91FA-F6CB5D3A1B70}" type="presOf" srcId="{1A92292F-DCA3-419A-B99E-6357B5A0620B}" destId="{23EED61B-0FBC-4D20-86EC-796F09B027CD}" srcOrd="0" destOrd="0" presId="urn:microsoft.com/office/officeart/2005/8/layout/chevron2"/>
    <dgm:cxn modelId="{F1A091C0-4168-4DB6-9374-D7237FD4BB79}" type="presOf" srcId="{D8398166-C7FF-45C3-B422-3EF3C8DF9293}" destId="{883FE236-A93C-4CB9-AF79-B5DF5B8591CE}" srcOrd="0" destOrd="0" presId="urn:microsoft.com/office/officeart/2005/8/layout/chevron2"/>
    <dgm:cxn modelId="{8BEF35F1-BDC1-4160-907A-C66D1432884B}" srcId="{1A92292F-DCA3-419A-B99E-6357B5A0620B}" destId="{B8EE3E9F-270F-436F-8DE8-168222A5B74E}" srcOrd="0" destOrd="0" parTransId="{FD37E224-E992-4F34-9C5D-93802B5AF9B2}" sibTransId="{DF06A29D-F4C5-4796-8B56-2858829DF915}"/>
    <dgm:cxn modelId="{F7BFD9FE-E3C7-42FF-9E9B-4528A887BBF3}" srcId="{9C977068-4BE7-495C-8456-F2C830F418F4}" destId="{D8398166-C7FF-45C3-B422-3EF3C8DF9293}" srcOrd="0" destOrd="0" parTransId="{CEA45ABB-EBA9-4111-98E2-71AECED72E0F}" sibTransId="{84768FCF-0E6C-4FDB-B7D4-A5E167A579F1}"/>
    <dgm:cxn modelId="{83851971-854E-4389-B82A-5A3049A2FEAC}" type="presParOf" srcId="{977785A6-F6CC-490B-BFFA-3A4B5DEDE35C}" destId="{980CE7B8-5821-49CD-B0CA-E8A789BEE6C2}" srcOrd="0" destOrd="0" presId="urn:microsoft.com/office/officeart/2005/8/layout/chevron2"/>
    <dgm:cxn modelId="{6941EECC-B718-4F85-AA24-D57B726A8D23}" type="presParOf" srcId="{980CE7B8-5821-49CD-B0CA-E8A789BEE6C2}" destId="{1169CA71-0D4A-445D-9A76-1DD52FFC94CE}" srcOrd="0" destOrd="0" presId="urn:microsoft.com/office/officeart/2005/8/layout/chevron2"/>
    <dgm:cxn modelId="{0A9F5EBE-43CE-4CF7-A32A-D8ECCEE7598C}" type="presParOf" srcId="{980CE7B8-5821-49CD-B0CA-E8A789BEE6C2}" destId="{883FE236-A93C-4CB9-AF79-B5DF5B8591CE}" srcOrd="1" destOrd="0" presId="urn:microsoft.com/office/officeart/2005/8/layout/chevron2"/>
    <dgm:cxn modelId="{2F520DE1-F451-40EA-9F15-9CE947424B9A}" type="presParOf" srcId="{977785A6-F6CC-490B-BFFA-3A4B5DEDE35C}" destId="{4536FA1E-8F20-41EE-9155-F2D27E2624D6}" srcOrd="1" destOrd="0" presId="urn:microsoft.com/office/officeart/2005/8/layout/chevron2"/>
    <dgm:cxn modelId="{01F9217D-AEA4-4388-9CBF-712DFF791E4A}" type="presParOf" srcId="{977785A6-F6CC-490B-BFFA-3A4B5DEDE35C}" destId="{69C461B8-0000-472D-987A-BD5EBABD4F34}" srcOrd="2" destOrd="0" presId="urn:microsoft.com/office/officeart/2005/8/layout/chevron2"/>
    <dgm:cxn modelId="{E392393E-4CA5-4AB8-B167-ED46D1543F6F}" type="presParOf" srcId="{69C461B8-0000-472D-987A-BD5EBABD4F34}" destId="{23EED61B-0FBC-4D20-86EC-796F09B027CD}" srcOrd="0" destOrd="0" presId="urn:microsoft.com/office/officeart/2005/8/layout/chevron2"/>
    <dgm:cxn modelId="{7B57EAA6-9550-404C-8883-91BBD2DFD9B7}" type="presParOf" srcId="{69C461B8-0000-472D-987A-BD5EBABD4F34}" destId="{9CBBE40D-412C-48C0-ACE9-EF1B86160770}" srcOrd="1" destOrd="0" presId="urn:microsoft.com/office/officeart/2005/8/layout/chevron2"/>
    <dgm:cxn modelId="{42DC7799-B844-4778-8434-BD597528DD6E}" type="presParOf" srcId="{977785A6-F6CC-490B-BFFA-3A4B5DEDE35C}" destId="{A3A49BAA-1ED6-48AB-A89F-3B28F33FDC17}" srcOrd="3" destOrd="0" presId="urn:microsoft.com/office/officeart/2005/8/layout/chevron2"/>
    <dgm:cxn modelId="{0473ADBE-FF58-4B02-991A-59E1622D7AFA}" type="presParOf" srcId="{977785A6-F6CC-490B-BFFA-3A4B5DEDE35C}" destId="{4D27E1B7-186F-4817-80F6-201580AA14E4}" srcOrd="4" destOrd="0" presId="urn:microsoft.com/office/officeart/2005/8/layout/chevron2"/>
    <dgm:cxn modelId="{8E223CA8-ABDC-476C-B984-EB031693019B}" type="presParOf" srcId="{4D27E1B7-186F-4817-80F6-201580AA14E4}" destId="{B1B80231-F8B4-44C3-8601-1ED1E4DFD16B}" srcOrd="0" destOrd="0" presId="urn:microsoft.com/office/officeart/2005/8/layout/chevron2"/>
    <dgm:cxn modelId="{3466A76F-A1EC-420F-8722-A508B27E2372}" type="presParOf" srcId="{4D27E1B7-186F-4817-80F6-201580AA14E4}" destId="{B217CAFD-7126-481D-8DB0-CF69F7D5AAC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6A5B52-2F05-4A62-B7D5-B3E566560CDB}"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IN"/>
        </a:p>
      </dgm:t>
    </dgm:pt>
    <dgm:pt modelId="{0B20BDD6-CC21-4A6F-9789-9C83E8C3200D}">
      <dgm:prSet phldrT="[Text]"/>
      <dgm:spPr/>
      <dgm:t>
        <a:bodyPr/>
        <a:lstStyle/>
        <a:p>
          <a:pPr>
            <a:buFont typeface="+mj-lt"/>
            <a:buAutoNum type="arabicPeriod"/>
          </a:pPr>
          <a:r>
            <a:rPr lang="en-IN" b="0" i="0" dirty="0"/>
            <a:t>Model Development</a:t>
          </a:r>
          <a:endParaRPr lang="en-IN" dirty="0"/>
        </a:p>
      </dgm:t>
    </dgm:pt>
    <dgm:pt modelId="{0760DBCA-C544-4F22-B7EE-8DABEB7287B0}" type="parTrans" cxnId="{B4397870-BEBD-428C-AF92-58E26C022C3C}">
      <dgm:prSet/>
      <dgm:spPr/>
      <dgm:t>
        <a:bodyPr/>
        <a:lstStyle/>
        <a:p>
          <a:endParaRPr lang="en-IN"/>
        </a:p>
      </dgm:t>
    </dgm:pt>
    <dgm:pt modelId="{3BC64B7F-AD12-4629-85AE-671E6ED0A272}" type="sibTrans" cxnId="{B4397870-BEBD-428C-AF92-58E26C022C3C}">
      <dgm:prSet/>
      <dgm:spPr/>
      <dgm:t>
        <a:bodyPr/>
        <a:lstStyle/>
        <a:p>
          <a:endParaRPr lang="en-IN"/>
        </a:p>
      </dgm:t>
    </dgm:pt>
    <dgm:pt modelId="{37DC8FF9-A5AE-4F24-A52C-B25153F76E94}">
      <dgm:prSet phldrT="[Text]"/>
      <dgm:spPr/>
      <dgm:t>
        <a:bodyPr/>
        <a:lstStyle/>
        <a:p>
          <a:pPr>
            <a:buFont typeface="Arial" panose="020B0604020202020204" pitchFamily="34" charset="0"/>
            <a:buChar char="•"/>
          </a:pPr>
          <a:r>
            <a:rPr lang="en-IN" b="0" i="0" dirty="0"/>
            <a:t>Data gathering</a:t>
          </a:r>
          <a:endParaRPr lang="en-IN" dirty="0"/>
        </a:p>
      </dgm:t>
    </dgm:pt>
    <dgm:pt modelId="{33C35607-C40B-4FAF-A605-23FCECB8531C}" type="parTrans" cxnId="{C449F5EE-7FCE-42B0-B04B-24871B3A9331}">
      <dgm:prSet/>
      <dgm:spPr/>
      <dgm:t>
        <a:bodyPr/>
        <a:lstStyle/>
        <a:p>
          <a:endParaRPr lang="en-IN"/>
        </a:p>
      </dgm:t>
    </dgm:pt>
    <dgm:pt modelId="{DCDC9A63-2060-48F0-B3B8-53164E722AB7}" type="sibTrans" cxnId="{C449F5EE-7FCE-42B0-B04B-24871B3A9331}">
      <dgm:prSet/>
      <dgm:spPr/>
      <dgm:t>
        <a:bodyPr/>
        <a:lstStyle/>
        <a:p>
          <a:endParaRPr lang="en-IN"/>
        </a:p>
      </dgm:t>
    </dgm:pt>
    <dgm:pt modelId="{C093A4FD-0FBC-4176-A69E-EF7638F56FB6}">
      <dgm:prSet phldrT="[Text]"/>
      <dgm:spPr/>
      <dgm:t>
        <a:bodyPr/>
        <a:lstStyle/>
        <a:p>
          <a:r>
            <a:rPr lang="en-IN" b="0" i="0" dirty="0"/>
            <a:t>User Interface and Deployment</a:t>
          </a:r>
          <a:endParaRPr lang="en-IN" dirty="0"/>
        </a:p>
      </dgm:t>
    </dgm:pt>
    <dgm:pt modelId="{01B1BB1F-D3E7-4B40-9B22-631370E55415}" type="parTrans" cxnId="{CD6604B9-9AE9-4759-8BB6-6059A85805CD}">
      <dgm:prSet/>
      <dgm:spPr/>
      <dgm:t>
        <a:bodyPr/>
        <a:lstStyle/>
        <a:p>
          <a:endParaRPr lang="en-IN"/>
        </a:p>
      </dgm:t>
    </dgm:pt>
    <dgm:pt modelId="{F66FF916-F62E-4618-8B89-BD3DFA11D718}" type="sibTrans" cxnId="{CD6604B9-9AE9-4759-8BB6-6059A85805CD}">
      <dgm:prSet/>
      <dgm:spPr/>
      <dgm:t>
        <a:bodyPr/>
        <a:lstStyle/>
        <a:p>
          <a:endParaRPr lang="en-IN"/>
        </a:p>
      </dgm:t>
    </dgm:pt>
    <dgm:pt modelId="{35D8ABE0-2DA0-4222-856D-5F97BEFA748E}">
      <dgm:prSet phldrT="[Text]"/>
      <dgm:spPr/>
      <dgm:t>
        <a:bodyPr/>
        <a:lstStyle/>
        <a:p>
          <a:pPr>
            <a:buFont typeface="Arial" panose="020B0604020202020204" pitchFamily="34" charset="0"/>
            <a:buChar char="•"/>
          </a:pPr>
          <a:r>
            <a:rPr lang="en-IN" b="0" i="0" dirty="0"/>
            <a:t>User Interface development</a:t>
          </a:r>
          <a:endParaRPr lang="en-IN" dirty="0"/>
        </a:p>
      </dgm:t>
    </dgm:pt>
    <dgm:pt modelId="{BCBBF3BB-CFF0-4F52-B81A-552D1AD171C6}" type="parTrans" cxnId="{5A38704C-25EC-4B21-9462-68383B3659BE}">
      <dgm:prSet/>
      <dgm:spPr/>
      <dgm:t>
        <a:bodyPr/>
        <a:lstStyle/>
        <a:p>
          <a:endParaRPr lang="en-IN"/>
        </a:p>
      </dgm:t>
    </dgm:pt>
    <dgm:pt modelId="{17914F24-BB95-45E4-8775-95B1B9131BB2}" type="sibTrans" cxnId="{5A38704C-25EC-4B21-9462-68383B3659BE}">
      <dgm:prSet/>
      <dgm:spPr/>
      <dgm:t>
        <a:bodyPr/>
        <a:lstStyle/>
        <a:p>
          <a:endParaRPr lang="en-IN"/>
        </a:p>
      </dgm:t>
    </dgm:pt>
    <dgm:pt modelId="{213A008C-C867-4AA1-AEF0-A15ABF6CF45D}">
      <dgm:prSet phldrT="[Text]"/>
      <dgm:spPr/>
      <dgm:t>
        <a:bodyPr/>
        <a:lstStyle/>
        <a:p>
          <a:pPr>
            <a:buFont typeface="+mj-lt"/>
            <a:buAutoNum type="arabicPeriod" startAt="3"/>
          </a:pPr>
          <a:r>
            <a:rPr lang="en-IN" b="0" i="0" dirty="0"/>
            <a:t>Continuous Improvement</a:t>
          </a:r>
          <a:endParaRPr lang="en-IN" dirty="0"/>
        </a:p>
      </dgm:t>
    </dgm:pt>
    <dgm:pt modelId="{30AF7A77-5ECC-412E-9B05-08FDB2DBEAFA}" type="parTrans" cxnId="{833B6103-5E7B-4205-8ADC-BF71879A4560}">
      <dgm:prSet/>
      <dgm:spPr/>
      <dgm:t>
        <a:bodyPr/>
        <a:lstStyle/>
        <a:p>
          <a:endParaRPr lang="en-IN"/>
        </a:p>
      </dgm:t>
    </dgm:pt>
    <dgm:pt modelId="{16F0B9BE-8A61-4652-8ACB-8403EB1AB1E5}" type="sibTrans" cxnId="{833B6103-5E7B-4205-8ADC-BF71879A4560}">
      <dgm:prSet/>
      <dgm:spPr/>
      <dgm:t>
        <a:bodyPr/>
        <a:lstStyle/>
        <a:p>
          <a:endParaRPr lang="en-IN"/>
        </a:p>
      </dgm:t>
    </dgm:pt>
    <dgm:pt modelId="{7165469D-6F2C-49BF-9308-B204286CF578}">
      <dgm:prSet phldrT="[Text]"/>
      <dgm:spPr/>
      <dgm:t>
        <a:bodyPr/>
        <a:lstStyle/>
        <a:p>
          <a:pPr>
            <a:buFont typeface="Arial" panose="020B0604020202020204" pitchFamily="34" charset="0"/>
            <a:buChar char="•"/>
          </a:pPr>
          <a:r>
            <a:rPr lang="en-IN" b="0" i="0" dirty="0"/>
            <a:t>Feedback loop implementation</a:t>
          </a:r>
          <a:endParaRPr lang="en-IN" dirty="0"/>
        </a:p>
      </dgm:t>
    </dgm:pt>
    <dgm:pt modelId="{DC33BB89-B74E-4FCD-B563-ED9312B0CA18}" type="parTrans" cxnId="{4D119F0F-8E16-410F-8C32-9A889B6D53DB}">
      <dgm:prSet/>
      <dgm:spPr/>
      <dgm:t>
        <a:bodyPr/>
        <a:lstStyle/>
        <a:p>
          <a:endParaRPr lang="en-IN"/>
        </a:p>
      </dgm:t>
    </dgm:pt>
    <dgm:pt modelId="{99B2FDDE-27CF-40BF-AD91-3BEB91998F92}" type="sibTrans" cxnId="{4D119F0F-8E16-410F-8C32-9A889B6D53DB}">
      <dgm:prSet/>
      <dgm:spPr/>
      <dgm:t>
        <a:bodyPr/>
        <a:lstStyle/>
        <a:p>
          <a:endParaRPr lang="en-IN"/>
        </a:p>
      </dgm:t>
    </dgm:pt>
    <dgm:pt modelId="{97A9FAE0-3F75-4BEC-B175-EF75AF9F47F1}">
      <dgm:prSet/>
      <dgm:spPr/>
      <dgm:t>
        <a:bodyPr/>
        <a:lstStyle/>
        <a:p>
          <a:pPr>
            <a:buFont typeface="Arial" panose="020B0604020202020204" pitchFamily="34" charset="0"/>
            <a:buChar char="•"/>
          </a:pPr>
          <a:r>
            <a:rPr lang="en-IN" b="0" i="0" dirty="0"/>
            <a:t>Pre-trained model architecture selection</a:t>
          </a:r>
        </a:p>
      </dgm:t>
    </dgm:pt>
    <dgm:pt modelId="{114B2BCB-C67B-4E98-9C26-358F15D55F48}" type="parTrans" cxnId="{E348AB2A-BD94-4823-ABE5-C6C30F016023}">
      <dgm:prSet/>
      <dgm:spPr/>
      <dgm:t>
        <a:bodyPr/>
        <a:lstStyle/>
        <a:p>
          <a:endParaRPr lang="en-IN"/>
        </a:p>
      </dgm:t>
    </dgm:pt>
    <dgm:pt modelId="{AB78E984-FE43-4036-B40D-B41BDBE97875}" type="sibTrans" cxnId="{E348AB2A-BD94-4823-ABE5-C6C30F016023}">
      <dgm:prSet/>
      <dgm:spPr/>
      <dgm:t>
        <a:bodyPr/>
        <a:lstStyle/>
        <a:p>
          <a:endParaRPr lang="en-IN"/>
        </a:p>
      </dgm:t>
    </dgm:pt>
    <dgm:pt modelId="{7F4D1141-4020-46CF-8B77-5297F0DE581F}">
      <dgm:prSet/>
      <dgm:spPr/>
      <dgm:t>
        <a:bodyPr/>
        <a:lstStyle/>
        <a:p>
          <a:pPr>
            <a:buFont typeface="Arial" panose="020B0604020202020204" pitchFamily="34" charset="0"/>
            <a:buChar char="•"/>
          </a:pPr>
          <a:r>
            <a:rPr lang="en-IN" b="0" i="0" dirty="0"/>
            <a:t>Natural Language Processing implementation</a:t>
          </a:r>
        </a:p>
      </dgm:t>
    </dgm:pt>
    <dgm:pt modelId="{487404C1-9932-468C-BF62-DE550768601A}" type="parTrans" cxnId="{657EBB15-BD38-4979-8FC7-55A87E190900}">
      <dgm:prSet/>
      <dgm:spPr/>
      <dgm:t>
        <a:bodyPr/>
        <a:lstStyle/>
        <a:p>
          <a:endParaRPr lang="en-IN"/>
        </a:p>
      </dgm:t>
    </dgm:pt>
    <dgm:pt modelId="{10CF6B32-825C-4625-A59C-32A0401F8849}" type="sibTrans" cxnId="{657EBB15-BD38-4979-8FC7-55A87E190900}">
      <dgm:prSet/>
      <dgm:spPr/>
      <dgm:t>
        <a:bodyPr/>
        <a:lstStyle/>
        <a:p>
          <a:endParaRPr lang="en-IN"/>
        </a:p>
      </dgm:t>
    </dgm:pt>
    <dgm:pt modelId="{89874050-8F78-4C5F-86FF-88985717B64E}">
      <dgm:prSet/>
      <dgm:spPr/>
      <dgm:t>
        <a:bodyPr/>
        <a:lstStyle/>
        <a:p>
          <a:pPr>
            <a:buFont typeface="Arial" panose="020B0604020202020204" pitchFamily="34" charset="0"/>
            <a:buChar char="•"/>
          </a:pPr>
          <a:r>
            <a:rPr lang="en-IN" b="0" i="0"/>
            <a:t>Training</a:t>
          </a:r>
        </a:p>
      </dgm:t>
    </dgm:pt>
    <dgm:pt modelId="{C519376D-8C2E-4365-ABA8-7DA76129C036}" type="parTrans" cxnId="{C853CC3B-35DD-457A-946A-487F4E3CCAD6}">
      <dgm:prSet/>
      <dgm:spPr/>
      <dgm:t>
        <a:bodyPr/>
        <a:lstStyle/>
        <a:p>
          <a:endParaRPr lang="en-IN"/>
        </a:p>
      </dgm:t>
    </dgm:pt>
    <dgm:pt modelId="{5BD3DE31-E52F-44BA-BF28-ECDAFAAF48A0}" type="sibTrans" cxnId="{C853CC3B-35DD-457A-946A-487F4E3CCAD6}">
      <dgm:prSet/>
      <dgm:spPr/>
      <dgm:t>
        <a:bodyPr/>
        <a:lstStyle/>
        <a:p>
          <a:endParaRPr lang="en-IN"/>
        </a:p>
      </dgm:t>
    </dgm:pt>
    <dgm:pt modelId="{CB914FD7-CAE9-46D0-884C-75ACFE6B0826}">
      <dgm:prSet/>
      <dgm:spPr/>
      <dgm:t>
        <a:bodyPr/>
        <a:lstStyle/>
        <a:p>
          <a:pPr>
            <a:buFont typeface="Arial" panose="020B0604020202020204" pitchFamily="34" charset="0"/>
            <a:buChar char="•"/>
          </a:pPr>
          <a:r>
            <a:rPr lang="en-IN" b="0" i="0" dirty="0"/>
            <a:t>Testing</a:t>
          </a:r>
        </a:p>
      </dgm:t>
    </dgm:pt>
    <dgm:pt modelId="{731008D0-4ECE-45D9-BBDE-A6F6747F6A53}" type="parTrans" cxnId="{64EA98BE-757D-4B73-8DE9-A14DF1286BDE}">
      <dgm:prSet/>
      <dgm:spPr/>
      <dgm:t>
        <a:bodyPr/>
        <a:lstStyle/>
        <a:p>
          <a:endParaRPr lang="en-IN"/>
        </a:p>
      </dgm:t>
    </dgm:pt>
    <dgm:pt modelId="{2A443479-7877-40D4-AC95-5B7D778C5C24}" type="sibTrans" cxnId="{64EA98BE-757D-4B73-8DE9-A14DF1286BDE}">
      <dgm:prSet/>
      <dgm:spPr/>
      <dgm:t>
        <a:bodyPr/>
        <a:lstStyle/>
        <a:p>
          <a:endParaRPr lang="en-IN"/>
        </a:p>
      </dgm:t>
    </dgm:pt>
    <dgm:pt modelId="{EF48F493-FAEF-45AA-81ED-6BE5A3100ECB}">
      <dgm:prSet/>
      <dgm:spPr/>
      <dgm:t>
        <a:bodyPr/>
        <a:lstStyle/>
        <a:p>
          <a:pPr>
            <a:buFont typeface="Arial" panose="020B0604020202020204" pitchFamily="34" charset="0"/>
            <a:buChar char="•"/>
          </a:pPr>
          <a:r>
            <a:rPr lang="en-US" b="0" i="0" dirty="0"/>
            <a:t>Deployment on reliable and scalable infrastructure</a:t>
          </a:r>
        </a:p>
      </dgm:t>
    </dgm:pt>
    <dgm:pt modelId="{2EDC1744-5637-4C06-8890-5C3F7DF3DFC4}" type="parTrans" cxnId="{DE2E9097-1AD3-459A-9649-1D748015762A}">
      <dgm:prSet/>
      <dgm:spPr/>
      <dgm:t>
        <a:bodyPr/>
        <a:lstStyle/>
        <a:p>
          <a:endParaRPr lang="en-IN"/>
        </a:p>
      </dgm:t>
    </dgm:pt>
    <dgm:pt modelId="{BEE2FF80-7203-4A46-97BD-0D617F63C305}" type="sibTrans" cxnId="{DE2E9097-1AD3-459A-9649-1D748015762A}">
      <dgm:prSet/>
      <dgm:spPr/>
      <dgm:t>
        <a:bodyPr/>
        <a:lstStyle/>
        <a:p>
          <a:endParaRPr lang="en-IN"/>
        </a:p>
      </dgm:t>
    </dgm:pt>
    <dgm:pt modelId="{5935F128-6E0A-49F5-81ED-AB65D5986116}">
      <dgm:prSet/>
      <dgm:spPr/>
      <dgm:t>
        <a:bodyPr/>
        <a:lstStyle/>
        <a:p>
          <a:pPr>
            <a:buFont typeface="Arial" panose="020B0604020202020204" pitchFamily="34" charset="0"/>
            <a:buChar char="•"/>
          </a:pPr>
          <a:r>
            <a:rPr lang="en-IN" b="0" i="0"/>
            <a:t>Security implementation</a:t>
          </a:r>
        </a:p>
      </dgm:t>
    </dgm:pt>
    <dgm:pt modelId="{78D41E3D-BA89-40B6-A644-BAFDB2A8DE09}" type="parTrans" cxnId="{2059D875-2E81-4B49-BC94-F9436592B8E5}">
      <dgm:prSet/>
      <dgm:spPr/>
      <dgm:t>
        <a:bodyPr/>
        <a:lstStyle/>
        <a:p>
          <a:endParaRPr lang="en-IN"/>
        </a:p>
      </dgm:t>
    </dgm:pt>
    <dgm:pt modelId="{1F512F50-5E25-477D-95EC-8FB8AC2DFBED}" type="sibTrans" cxnId="{2059D875-2E81-4B49-BC94-F9436592B8E5}">
      <dgm:prSet/>
      <dgm:spPr/>
      <dgm:t>
        <a:bodyPr/>
        <a:lstStyle/>
        <a:p>
          <a:endParaRPr lang="en-IN"/>
        </a:p>
      </dgm:t>
    </dgm:pt>
    <dgm:pt modelId="{16BAC212-4777-4319-8BAF-55C50EF9CE03}">
      <dgm:prSet/>
      <dgm:spPr/>
      <dgm:t>
        <a:bodyPr/>
        <a:lstStyle/>
        <a:p>
          <a:pPr>
            <a:buFont typeface="Arial" panose="020B0604020202020204" pitchFamily="34" charset="0"/>
            <a:buChar char="•"/>
          </a:pPr>
          <a:r>
            <a:rPr lang="en-IN" b="0" i="0" dirty="0"/>
            <a:t>Monitoring</a:t>
          </a:r>
        </a:p>
      </dgm:t>
    </dgm:pt>
    <dgm:pt modelId="{1663A09D-6B48-4DD6-BDA3-EFAF45DDD7B7}" type="parTrans" cxnId="{4F3BEB79-9F86-4C07-AC30-5E944E15531D}">
      <dgm:prSet/>
      <dgm:spPr/>
      <dgm:t>
        <a:bodyPr/>
        <a:lstStyle/>
        <a:p>
          <a:endParaRPr lang="en-IN"/>
        </a:p>
      </dgm:t>
    </dgm:pt>
    <dgm:pt modelId="{E196F479-137F-487F-B94B-61D88F0DD0D8}" type="sibTrans" cxnId="{4F3BEB79-9F86-4C07-AC30-5E944E15531D}">
      <dgm:prSet/>
      <dgm:spPr/>
      <dgm:t>
        <a:bodyPr/>
        <a:lstStyle/>
        <a:p>
          <a:endParaRPr lang="en-IN"/>
        </a:p>
      </dgm:t>
    </dgm:pt>
    <dgm:pt modelId="{CB41BF4B-2063-4D18-8B27-0D200925761E}">
      <dgm:prSet/>
      <dgm:spPr/>
      <dgm:t>
        <a:bodyPr/>
        <a:lstStyle/>
        <a:p>
          <a:pPr>
            <a:buFont typeface="Arial" panose="020B0604020202020204" pitchFamily="34" charset="0"/>
            <a:buChar char="•"/>
          </a:pPr>
          <a:r>
            <a:rPr lang="en-IN" b="0" i="0" dirty="0"/>
            <a:t>Monitoring tools implementation</a:t>
          </a:r>
        </a:p>
      </dgm:t>
    </dgm:pt>
    <dgm:pt modelId="{9CB44AF6-692B-4DFF-8DBB-7D87DAC2BA55}" type="parTrans" cxnId="{79772252-AE87-4B7D-A7AD-30863E0B5546}">
      <dgm:prSet/>
      <dgm:spPr/>
      <dgm:t>
        <a:bodyPr/>
        <a:lstStyle/>
        <a:p>
          <a:endParaRPr lang="en-IN"/>
        </a:p>
      </dgm:t>
    </dgm:pt>
    <dgm:pt modelId="{7E07B48D-9D3E-4C16-87B0-424BBCECC3F6}" type="sibTrans" cxnId="{79772252-AE87-4B7D-A7AD-30863E0B5546}">
      <dgm:prSet/>
      <dgm:spPr/>
      <dgm:t>
        <a:bodyPr/>
        <a:lstStyle/>
        <a:p>
          <a:endParaRPr lang="en-IN"/>
        </a:p>
      </dgm:t>
    </dgm:pt>
    <dgm:pt modelId="{AB3CDE79-70BD-4B63-8872-88CABAB7F3B5}" type="pres">
      <dgm:prSet presAssocID="{006A5B52-2F05-4A62-B7D5-B3E566560CDB}" presName="Name0" presStyleCnt="0">
        <dgm:presLayoutVars>
          <dgm:dir/>
          <dgm:resizeHandles val="exact"/>
        </dgm:presLayoutVars>
      </dgm:prSet>
      <dgm:spPr/>
    </dgm:pt>
    <dgm:pt modelId="{A174B5C7-7210-4AD2-8081-973115AA3A70}" type="pres">
      <dgm:prSet presAssocID="{0B20BDD6-CC21-4A6F-9789-9C83E8C3200D}" presName="node" presStyleLbl="node1" presStyleIdx="0" presStyleCnt="3" custScaleX="84204" custScaleY="91713">
        <dgm:presLayoutVars>
          <dgm:bulletEnabled val="1"/>
        </dgm:presLayoutVars>
      </dgm:prSet>
      <dgm:spPr/>
    </dgm:pt>
    <dgm:pt modelId="{3C37C3AB-9BB1-4EFF-939F-C9484FD966BC}" type="pres">
      <dgm:prSet presAssocID="{3BC64B7F-AD12-4629-85AE-671E6ED0A272}" presName="sibTrans" presStyleCnt="0"/>
      <dgm:spPr/>
    </dgm:pt>
    <dgm:pt modelId="{3762E686-6FE3-4934-8DA6-4B7ECDAF713B}" type="pres">
      <dgm:prSet presAssocID="{C093A4FD-0FBC-4176-A69E-EF7638F56FB6}" presName="node" presStyleLbl="node1" presStyleIdx="1" presStyleCnt="3">
        <dgm:presLayoutVars>
          <dgm:bulletEnabled val="1"/>
        </dgm:presLayoutVars>
      </dgm:prSet>
      <dgm:spPr/>
    </dgm:pt>
    <dgm:pt modelId="{91391936-47AF-439A-8FC2-CB0A105C49F5}" type="pres">
      <dgm:prSet presAssocID="{F66FF916-F62E-4618-8B89-BD3DFA11D718}" presName="sibTrans" presStyleCnt="0"/>
      <dgm:spPr/>
    </dgm:pt>
    <dgm:pt modelId="{DB6CB41B-0B4F-4D45-9DAF-A0B744061B2A}" type="pres">
      <dgm:prSet presAssocID="{213A008C-C867-4AA1-AEF0-A15ABF6CF45D}" presName="node" presStyleLbl="node1" presStyleIdx="2" presStyleCnt="3" custScaleX="87863" custScaleY="87339" custLinFactNeighborX="17523" custLinFactNeighborY="0">
        <dgm:presLayoutVars>
          <dgm:bulletEnabled val="1"/>
        </dgm:presLayoutVars>
      </dgm:prSet>
      <dgm:spPr/>
    </dgm:pt>
  </dgm:ptLst>
  <dgm:cxnLst>
    <dgm:cxn modelId="{833B6103-5E7B-4205-8ADC-BF71879A4560}" srcId="{006A5B52-2F05-4A62-B7D5-B3E566560CDB}" destId="{213A008C-C867-4AA1-AEF0-A15ABF6CF45D}" srcOrd="2" destOrd="0" parTransId="{30AF7A77-5ECC-412E-9B05-08FDB2DBEAFA}" sibTransId="{16F0B9BE-8A61-4652-8ACB-8403EB1AB1E5}"/>
    <dgm:cxn modelId="{E9954807-5F68-48D9-9F19-ADEB38B73335}" type="presOf" srcId="{006A5B52-2F05-4A62-B7D5-B3E566560CDB}" destId="{AB3CDE79-70BD-4B63-8872-88CABAB7F3B5}" srcOrd="0" destOrd="0" presId="urn:microsoft.com/office/officeart/2005/8/layout/hList6"/>
    <dgm:cxn modelId="{4D119F0F-8E16-410F-8C32-9A889B6D53DB}" srcId="{213A008C-C867-4AA1-AEF0-A15ABF6CF45D}" destId="{7165469D-6F2C-49BF-9308-B204286CF578}" srcOrd="0" destOrd="0" parTransId="{DC33BB89-B74E-4FCD-B563-ED9312B0CA18}" sibTransId="{99B2FDDE-27CF-40BF-AD91-3BEB91998F92}"/>
    <dgm:cxn modelId="{657EBB15-BD38-4979-8FC7-55A87E190900}" srcId="{0B20BDD6-CC21-4A6F-9789-9C83E8C3200D}" destId="{7F4D1141-4020-46CF-8B77-5297F0DE581F}" srcOrd="2" destOrd="0" parTransId="{487404C1-9932-468C-BF62-DE550768601A}" sibTransId="{10CF6B32-825C-4625-A59C-32A0401F8849}"/>
    <dgm:cxn modelId="{3AF66417-4288-4C49-BDBE-470CE93204AA}" type="presOf" srcId="{0B20BDD6-CC21-4A6F-9789-9C83E8C3200D}" destId="{A174B5C7-7210-4AD2-8081-973115AA3A70}" srcOrd="0" destOrd="0" presId="urn:microsoft.com/office/officeart/2005/8/layout/hList6"/>
    <dgm:cxn modelId="{E8E44725-6906-4599-A00E-27C4FEE82319}" type="presOf" srcId="{37DC8FF9-A5AE-4F24-A52C-B25153F76E94}" destId="{A174B5C7-7210-4AD2-8081-973115AA3A70}" srcOrd="0" destOrd="1" presId="urn:microsoft.com/office/officeart/2005/8/layout/hList6"/>
    <dgm:cxn modelId="{E348AB2A-BD94-4823-ABE5-C6C30F016023}" srcId="{0B20BDD6-CC21-4A6F-9789-9C83E8C3200D}" destId="{97A9FAE0-3F75-4BEC-B175-EF75AF9F47F1}" srcOrd="1" destOrd="0" parTransId="{114B2BCB-C67B-4E98-9C26-358F15D55F48}" sibTransId="{AB78E984-FE43-4036-B40D-B41BDBE97875}"/>
    <dgm:cxn modelId="{21422839-B9FD-4210-8269-EA0162ADDC2B}" type="presOf" srcId="{89874050-8F78-4C5F-86FF-88985717B64E}" destId="{A174B5C7-7210-4AD2-8081-973115AA3A70}" srcOrd="0" destOrd="4" presId="urn:microsoft.com/office/officeart/2005/8/layout/hList6"/>
    <dgm:cxn modelId="{C853CC3B-35DD-457A-946A-487F4E3CCAD6}" srcId="{0B20BDD6-CC21-4A6F-9789-9C83E8C3200D}" destId="{89874050-8F78-4C5F-86FF-88985717B64E}" srcOrd="3" destOrd="0" parTransId="{C519376D-8C2E-4365-ABA8-7DA76129C036}" sibTransId="{5BD3DE31-E52F-44BA-BF28-ECDAFAAF48A0}"/>
    <dgm:cxn modelId="{00825962-B662-4832-88F4-D35014BFD4A6}" type="presOf" srcId="{213A008C-C867-4AA1-AEF0-A15ABF6CF45D}" destId="{DB6CB41B-0B4F-4D45-9DAF-A0B744061B2A}" srcOrd="0" destOrd="0" presId="urn:microsoft.com/office/officeart/2005/8/layout/hList6"/>
    <dgm:cxn modelId="{85235D47-78B0-49CE-A282-4B1B6986E166}" type="presOf" srcId="{16BAC212-4777-4319-8BAF-55C50EF9CE03}" destId="{3762E686-6FE3-4934-8DA6-4B7ECDAF713B}" srcOrd="0" destOrd="4" presId="urn:microsoft.com/office/officeart/2005/8/layout/hList6"/>
    <dgm:cxn modelId="{4B3E7E48-67B3-4964-A965-6F29A742E508}" type="presOf" srcId="{CB41BF4B-2063-4D18-8B27-0D200925761E}" destId="{DB6CB41B-0B4F-4D45-9DAF-A0B744061B2A}" srcOrd="0" destOrd="2" presId="urn:microsoft.com/office/officeart/2005/8/layout/hList6"/>
    <dgm:cxn modelId="{5A38704C-25EC-4B21-9462-68383B3659BE}" srcId="{C093A4FD-0FBC-4176-A69E-EF7638F56FB6}" destId="{35D8ABE0-2DA0-4222-856D-5F97BEFA748E}" srcOrd="0" destOrd="0" parTransId="{BCBBF3BB-CFF0-4F52-B81A-552D1AD171C6}" sibTransId="{17914F24-BB95-45E4-8775-95B1B9131BB2}"/>
    <dgm:cxn modelId="{D45BFB6E-2781-4665-9227-63919A8EE823}" type="presOf" srcId="{7F4D1141-4020-46CF-8B77-5297F0DE581F}" destId="{A174B5C7-7210-4AD2-8081-973115AA3A70}" srcOrd="0" destOrd="3" presId="urn:microsoft.com/office/officeart/2005/8/layout/hList6"/>
    <dgm:cxn modelId="{B4397870-BEBD-428C-AF92-58E26C022C3C}" srcId="{006A5B52-2F05-4A62-B7D5-B3E566560CDB}" destId="{0B20BDD6-CC21-4A6F-9789-9C83E8C3200D}" srcOrd="0" destOrd="0" parTransId="{0760DBCA-C544-4F22-B7EE-8DABEB7287B0}" sibTransId="{3BC64B7F-AD12-4629-85AE-671E6ED0A272}"/>
    <dgm:cxn modelId="{79772252-AE87-4B7D-A7AD-30863E0B5546}" srcId="{213A008C-C867-4AA1-AEF0-A15ABF6CF45D}" destId="{CB41BF4B-2063-4D18-8B27-0D200925761E}" srcOrd="1" destOrd="0" parTransId="{9CB44AF6-692B-4DFF-8DBB-7D87DAC2BA55}" sibTransId="{7E07B48D-9D3E-4C16-87B0-424BBCECC3F6}"/>
    <dgm:cxn modelId="{2059D875-2E81-4B49-BC94-F9436592B8E5}" srcId="{C093A4FD-0FBC-4176-A69E-EF7638F56FB6}" destId="{5935F128-6E0A-49F5-81ED-AB65D5986116}" srcOrd="2" destOrd="0" parTransId="{78D41E3D-BA89-40B6-A644-BAFDB2A8DE09}" sibTransId="{1F512F50-5E25-477D-95EC-8FB8AC2DFBED}"/>
    <dgm:cxn modelId="{4F3BEB79-9F86-4C07-AC30-5E944E15531D}" srcId="{C093A4FD-0FBC-4176-A69E-EF7638F56FB6}" destId="{16BAC212-4777-4319-8BAF-55C50EF9CE03}" srcOrd="3" destOrd="0" parTransId="{1663A09D-6B48-4DD6-BDA3-EFAF45DDD7B7}" sibTransId="{E196F479-137F-487F-B94B-61D88F0DD0D8}"/>
    <dgm:cxn modelId="{FCCF7187-F7ED-4411-B4CB-AACFC04A7FAB}" type="presOf" srcId="{7165469D-6F2C-49BF-9308-B204286CF578}" destId="{DB6CB41B-0B4F-4D45-9DAF-A0B744061B2A}" srcOrd="0" destOrd="1" presId="urn:microsoft.com/office/officeart/2005/8/layout/hList6"/>
    <dgm:cxn modelId="{DE2E9097-1AD3-459A-9649-1D748015762A}" srcId="{C093A4FD-0FBC-4176-A69E-EF7638F56FB6}" destId="{EF48F493-FAEF-45AA-81ED-6BE5A3100ECB}" srcOrd="1" destOrd="0" parTransId="{2EDC1744-5637-4C06-8890-5C3F7DF3DFC4}" sibTransId="{BEE2FF80-7203-4A46-97BD-0D617F63C305}"/>
    <dgm:cxn modelId="{821599A5-1C4F-4810-BC4A-94C42F40F1E0}" type="presOf" srcId="{97A9FAE0-3F75-4BEC-B175-EF75AF9F47F1}" destId="{A174B5C7-7210-4AD2-8081-973115AA3A70}" srcOrd="0" destOrd="2" presId="urn:microsoft.com/office/officeart/2005/8/layout/hList6"/>
    <dgm:cxn modelId="{873062A7-D34B-4B8C-84F8-3E463FD12B8D}" type="presOf" srcId="{C093A4FD-0FBC-4176-A69E-EF7638F56FB6}" destId="{3762E686-6FE3-4934-8DA6-4B7ECDAF713B}" srcOrd="0" destOrd="0" presId="urn:microsoft.com/office/officeart/2005/8/layout/hList6"/>
    <dgm:cxn modelId="{CD6604B9-9AE9-4759-8BB6-6059A85805CD}" srcId="{006A5B52-2F05-4A62-B7D5-B3E566560CDB}" destId="{C093A4FD-0FBC-4176-A69E-EF7638F56FB6}" srcOrd="1" destOrd="0" parTransId="{01B1BB1F-D3E7-4B40-9B22-631370E55415}" sibTransId="{F66FF916-F62E-4618-8B89-BD3DFA11D718}"/>
    <dgm:cxn modelId="{64EA98BE-757D-4B73-8DE9-A14DF1286BDE}" srcId="{0B20BDD6-CC21-4A6F-9789-9C83E8C3200D}" destId="{CB914FD7-CAE9-46D0-884C-75ACFE6B0826}" srcOrd="4" destOrd="0" parTransId="{731008D0-4ECE-45D9-BBDE-A6F6747F6A53}" sibTransId="{2A443479-7877-40D4-AC95-5B7D778C5C24}"/>
    <dgm:cxn modelId="{1EED3AD1-0BF7-43A3-A51D-142A28EF8A0B}" type="presOf" srcId="{EF48F493-FAEF-45AA-81ED-6BE5A3100ECB}" destId="{3762E686-6FE3-4934-8DA6-4B7ECDAF713B}" srcOrd="0" destOrd="2" presId="urn:microsoft.com/office/officeart/2005/8/layout/hList6"/>
    <dgm:cxn modelId="{8248EAD3-9D14-44F4-927D-C07F3F0673AA}" type="presOf" srcId="{CB914FD7-CAE9-46D0-884C-75ACFE6B0826}" destId="{A174B5C7-7210-4AD2-8081-973115AA3A70}" srcOrd="0" destOrd="5" presId="urn:microsoft.com/office/officeart/2005/8/layout/hList6"/>
    <dgm:cxn modelId="{A77BF6E4-D14C-4976-943A-D132E60C6C2E}" type="presOf" srcId="{5935F128-6E0A-49F5-81ED-AB65D5986116}" destId="{3762E686-6FE3-4934-8DA6-4B7ECDAF713B}" srcOrd="0" destOrd="3" presId="urn:microsoft.com/office/officeart/2005/8/layout/hList6"/>
    <dgm:cxn modelId="{C449F5EE-7FCE-42B0-B04B-24871B3A9331}" srcId="{0B20BDD6-CC21-4A6F-9789-9C83E8C3200D}" destId="{37DC8FF9-A5AE-4F24-A52C-B25153F76E94}" srcOrd="0" destOrd="0" parTransId="{33C35607-C40B-4FAF-A605-23FCECB8531C}" sibTransId="{DCDC9A63-2060-48F0-B3B8-53164E722AB7}"/>
    <dgm:cxn modelId="{8CD531FC-3ABD-416F-A98C-C91FDD2D360D}" type="presOf" srcId="{35D8ABE0-2DA0-4222-856D-5F97BEFA748E}" destId="{3762E686-6FE3-4934-8DA6-4B7ECDAF713B}" srcOrd="0" destOrd="1" presId="urn:microsoft.com/office/officeart/2005/8/layout/hList6"/>
    <dgm:cxn modelId="{ACE64B3D-55E2-49CF-A94E-F4BF0CA23BF5}" type="presParOf" srcId="{AB3CDE79-70BD-4B63-8872-88CABAB7F3B5}" destId="{A174B5C7-7210-4AD2-8081-973115AA3A70}" srcOrd="0" destOrd="0" presId="urn:microsoft.com/office/officeart/2005/8/layout/hList6"/>
    <dgm:cxn modelId="{05DDCBFE-0BAE-411E-83A5-A7A90CB84C14}" type="presParOf" srcId="{AB3CDE79-70BD-4B63-8872-88CABAB7F3B5}" destId="{3C37C3AB-9BB1-4EFF-939F-C9484FD966BC}" srcOrd="1" destOrd="0" presId="urn:microsoft.com/office/officeart/2005/8/layout/hList6"/>
    <dgm:cxn modelId="{DAE8DCF0-5EF7-42C0-8E5B-40AD777084DD}" type="presParOf" srcId="{AB3CDE79-70BD-4B63-8872-88CABAB7F3B5}" destId="{3762E686-6FE3-4934-8DA6-4B7ECDAF713B}" srcOrd="2" destOrd="0" presId="urn:microsoft.com/office/officeart/2005/8/layout/hList6"/>
    <dgm:cxn modelId="{9DFD36A4-5F0A-48A2-B7A5-AFB748218D9A}" type="presParOf" srcId="{AB3CDE79-70BD-4B63-8872-88CABAB7F3B5}" destId="{91391936-47AF-439A-8FC2-CB0A105C49F5}" srcOrd="3" destOrd="0" presId="urn:microsoft.com/office/officeart/2005/8/layout/hList6"/>
    <dgm:cxn modelId="{2A5068B8-B88D-405D-823C-48BB8F1DE3F3}" type="presParOf" srcId="{AB3CDE79-70BD-4B63-8872-88CABAB7F3B5}" destId="{DB6CB41B-0B4F-4D45-9DAF-A0B744061B2A}"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9CA71-0D4A-445D-9A76-1DD52FFC94CE}">
      <dsp:nvSpPr>
        <dsp:cNvPr id="0" name=""/>
        <dsp:cNvSpPr/>
      </dsp:nvSpPr>
      <dsp:spPr>
        <a:xfrm rot="5400000">
          <a:off x="-282346" y="283522"/>
          <a:ext cx="1882310" cy="13176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mj-lt"/>
            <a:buNone/>
          </a:pPr>
          <a:r>
            <a:rPr lang="en-IN" sz="1500" b="0" i="0" kern="1200" dirty="0"/>
            <a:t>Model Development</a:t>
          </a:r>
          <a:endParaRPr lang="en-IN" sz="1500" kern="1200" dirty="0"/>
        </a:p>
      </dsp:txBody>
      <dsp:txXfrm rot="-5400000">
        <a:off x="1" y="659985"/>
        <a:ext cx="1317617" cy="564693"/>
      </dsp:txXfrm>
    </dsp:sp>
    <dsp:sp modelId="{883FE236-A93C-4CB9-AF79-B5DF5B8591CE}">
      <dsp:nvSpPr>
        <dsp:cNvPr id="0" name=""/>
        <dsp:cNvSpPr/>
      </dsp:nvSpPr>
      <dsp:spPr>
        <a:xfrm rot="5400000">
          <a:off x="5627725" y="-4308932"/>
          <a:ext cx="1223501" cy="98437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Font typeface="+mj-lt"/>
            <a:buNone/>
          </a:pPr>
          <a:r>
            <a:rPr lang="en-US" sz="2000" b="0" i="0" kern="1200" dirty="0">
              <a:latin typeface="Times New Roman" panose="02020603050405020304" pitchFamily="18" charset="0"/>
              <a:cs typeface="Times New Roman" panose="02020603050405020304" pitchFamily="18" charset="0"/>
            </a:rPr>
            <a:t>   Model Development: Develop a high-performing language model by gathering diverse and high-quality data, choosing an appropriate pre-trained model architecture, implementing natural language processing techniques, and testing the model extensively.</a:t>
          </a:r>
          <a:endParaRPr lang="en-IN" sz="2000" kern="1200" dirty="0">
            <a:latin typeface="Times New Roman" panose="02020603050405020304" pitchFamily="18" charset="0"/>
            <a:cs typeface="Times New Roman" panose="02020603050405020304" pitchFamily="18" charset="0"/>
          </a:endParaRPr>
        </a:p>
      </dsp:txBody>
      <dsp:txXfrm rot="-5400000">
        <a:off x="1317617" y="60902"/>
        <a:ext cx="9783992" cy="1104049"/>
      </dsp:txXfrm>
    </dsp:sp>
    <dsp:sp modelId="{23EED61B-0FBC-4D20-86EC-796F09B027CD}">
      <dsp:nvSpPr>
        <dsp:cNvPr id="0" name=""/>
        <dsp:cNvSpPr/>
      </dsp:nvSpPr>
      <dsp:spPr>
        <a:xfrm rot="5400000">
          <a:off x="-282346" y="1974368"/>
          <a:ext cx="1882310" cy="13176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0" i="0" kern="1200" dirty="0"/>
            <a:t>User Interface and Deployment</a:t>
          </a:r>
          <a:endParaRPr lang="en-IN" sz="1500" kern="1200" dirty="0"/>
        </a:p>
      </dsp:txBody>
      <dsp:txXfrm rot="-5400000">
        <a:off x="1" y="2350831"/>
        <a:ext cx="1317617" cy="564693"/>
      </dsp:txXfrm>
    </dsp:sp>
    <dsp:sp modelId="{9CBBE40D-412C-48C0-ACE9-EF1B86160770}">
      <dsp:nvSpPr>
        <dsp:cNvPr id="0" name=""/>
        <dsp:cNvSpPr/>
      </dsp:nvSpPr>
      <dsp:spPr>
        <a:xfrm rot="5400000">
          <a:off x="5627725" y="-2572596"/>
          <a:ext cx="1223501" cy="98437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Font typeface="+mj-lt"/>
            <a:buNone/>
          </a:pPr>
          <a:r>
            <a:rPr lang="en-US" sz="2000" b="0" i="0" kern="1200" dirty="0">
              <a:latin typeface="Times New Roman" panose="02020603050405020304" pitchFamily="18" charset="0"/>
              <a:cs typeface="Times New Roman" panose="02020603050405020304" pitchFamily="18" charset="0"/>
            </a:rPr>
            <a:t>   User Interface and Deployment: Develop an intuitive and user-friendly interface and deploy the chatbot on a reliable and scalable infrastructure that can handle a high volume of users and requests. Implement appropriate security measures to protect user data and monitor the chatbot's performance.</a:t>
          </a:r>
          <a:endParaRPr lang="en-IN" sz="2000" kern="1200" dirty="0">
            <a:latin typeface="Times New Roman" panose="02020603050405020304" pitchFamily="18" charset="0"/>
            <a:cs typeface="Times New Roman" panose="02020603050405020304" pitchFamily="18" charset="0"/>
          </a:endParaRPr>
        </a:p>
      </dsp:txBody>
      <dsp:txXfrm rot="-5400000">
        <a:off x="1317617" y="1797238"/>
        <a:ext cx="9783992" cy="1104049"/>
      </dsp:txXfrm>
    </dsp:sp>
    <dsp:sp modelId="{B1B80231-F8B4-44C3-8601-1ED1E4DFD16B}">
      <dsp:nvSpPr>
        <dsp:cNvPr id="0" name=""/>
        <dsp:cNvSpPr/>
      </dsp:nvSpPr>
      <dsp:spPr>
        <a:xfrm rot="5400000">
          <a:off x="-282346" y="3665215"/>
          <a:ext cx="1882310" cy="131761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0" i="0" kern="1200" dirty="0"/>
            <a:t>Continuous Improvement</a:t>
          </a:r>
          <a:endParaRPr lang="en-IN" sz="1500" kern="1200" dirty="0"/>
        </a:p>
      </dsp:txBody>
      <dsp:txXfrm rot="-5400000">
        <a:off x="1" y="4041678"/>
        <a:ext cx="1317617" cy="564693"/>
      </dsp:txXfrm>
    </dsp:sp>
    <dsp:sp modelId="{B217CAFD-7126-481D-8DB0-CF69F7D5AACD}">
      <dsp:nvSpPr>
        <dsp:cNvPr id="0" name=""/>
        <dsp:cNvSpPr/>
      </dsp:nvSpPr>
      <dsp:spPr>
        <a:xfrm rot="5400000">
          <a:off x="5627725" y="-927239"/>
          <a:ext cx="1223501" cy="98437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Font typeface="+mj-lt"/>
            <a:buNone/>
          </a:pPr>
          <a:r>
            <a:rPr lang="en-US" sz="2000" b="0" i="0" kern="1200" dirty="0">
              <a:latin typeface="Times New Roman" panose="02020603050405020304" pitchFamily="18" charset="0"/>
              <a:cs typeface="Times New Roman" panose="02020603050405020304" pitchFamily="18" charset="0"/>
            </a:rPr>
            <a:t>   Continuous Improvement: Set up a feedback loop to gather user feedback and improve the chatbot's performance over time. Implement monitoring tools to track the chatbot's performance and identify issues in real-time, enabling quick resolution and improving user experience.</a:t>
          </a:r>
          <a:endParaRPr lang="en-IN" sz="2000" kern="1200" dirty="0">
            <a:latin typeface="Times New Roman" panose="02020603050405020304" pitchFamily="18" charset="0"/>
            <a:cs typeface="Times New Roman" panose="02020603050405020304" pitchFamily="18" charset="0"/>
          </a:endParaRPr>
        </a:p>
      </dsp:txBody>
      <dsp:txXfrm rot="-5400000">
        <a:off x="1317617" y="3442595"/>
        <a:ext cx="9783992" cy="1104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4B5C7-7210-4AD2-8081-973115AA3A70}">
      <dsp:nvSpPr>
        <dsp:cNvPr id="0" name=""/>
        <dsp:cNvSpPr/>
      </dsp:nvSpPr>
      <dsp:spPr>
        <a:xfrm rot="16200000">
          <a:off x="-705293" y="914708"/>
          <a:ext cx="4564879" cy="3147935"/>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533" bIns="0" numCol="1" spcCol="1270" anchor="t" anchorCtr="0">
          <a:noAutofit/>
        </a:bodyPr>
        <a:lstStyle/>
        <a:p>
          <a:pPr marL="0" lvl="0" indent="0" algn="l" defTabSz="1066800">
            <a:lnSpc>
              <a:spcPct val="90000"/>
            </a:lnSpc>
            <a:spcBef>
              <a:spcPct val="0"/>
            </a:spcBef>
            <a:spcAft>
              <a:spcPct val="35000"/>
            </a:spcAft>
            <a:buFont typeface="+mj-lt"/>
            <a:buNone/>
          </a:pPr>
          <a:r>
            <a:rPr lang="en-IN" sz="2400" b="0" i="0" kern="1200" dirty="0"/>
            <a:t>Model Development</a:t>
          </a:r>
          <a:endParaRPr lang="en-IN" sz="24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Data gathering</a:t>
          </a:r>
          <a:endParaRPr lang="en-IN"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Pre-trained model architecture selection</a:t>
          </a:r>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Natural Language Processing implementation</a:t>
          </a:r>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a:t>Training</a:t>
          </a:r>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Testing</a:t>
          </a:r>
        </a:p>
      </dsp:txBody>
      <dsp:txXfrm rot="5400000">
        <a:off x="3179" y="1119212"/>
        <a:ext cx="3147935" cy="2738927"/>
      </dsp:txXfrm>
    </dsp:sp>
    <dsp:sp modelId="{3762E686-6FE3-4934-8DA6-4B7ECDAF713B}">
      <dsp:nvSpPr>
        <dsp:cNvPr id="0" name=""/>
        <dsp:cNvSpPr/>
      </dsp:nvSpPr>
      <dsp:spPr>
        <a:xfrm rot="16200000">
          <a:off x="2812054" y="619444"/>
          <a:ext cx="4977352" cy="3738463"/>
        </a:xfrm>
        <a:prstGeom prst="flowChartManualOperati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533" bIns="0" numCol="1" spcCol="1270" anchor="t" anchorCtr="0">
          <a:noAutofit/>
        </a:bodyPr>
        <a:lstStyle/>
        <a:p>
          <a:pPr marL="0" lvl="0" indent="0" algn="l" defTabSz="1066800">
            <a:lnSpc>
              <a:spcPct val="90000"/>
            </a:lnSpc>
            <a:spcBef>
              <a:spcPct val="0"/>
            </a:spcBef>
            <a:spcAft>
              <a:spcPct val="35000"/>
            </a:spcAft>
            <a:buNone/>
          </a:pPr>
          <a:r>
            <a:rPr lang="en-IN" sz="2400" b="0" i="0" kern="1200" dirty="0"/>
            <a:t>User Interface and Deployment</a:t>
          </a:r>
          <a:endParaRPr lang="en-IN" sz="24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User Interface development</a:t>
          </a:r>
          <a:endParaRPr lang="en-IN"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Deployment on reliable and scalable infrastructure</a:t>
          </a:r>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a:t>Security implementation</a:t>
          </a:r>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Monitoring</a:t>
          </a:r>
        </a:p>
      </dsp:txBody>
      <dsp:txXfrm rot="5400000">
        <a:off x="3431499" y="995469"/>
        <a:ext cx="3738463" cy="2986412"/>
      </dsp:txXfrm>
    </dsp:sp>
    <dsp:sp modelId="{DB6CB41B-0B4F-4D45-9DAF-A0B744061B2A}">
      <dsp:nvSpPr>
        <dsp:cNvPr id="0" name=""/>
        <dsp:cNvSpPr/>
      </dsp:nvSpPr>
      <dsp:spPr>
        <a:xfrm rot="16200000">
          <a:off x="6922303" y="846313"/>
          <a:ext cx="4347170" cy="3284726"/>
        </a:xfrm>
        <a:prstGeom prst="flowChartManualOperati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533" bIns="0" numCol="1" spcCol="1270" anchor="t" anchorCtr="0">
          <a:noAutofit/>
        </a:bodyPr>
        <a:lstStyle/>
        <a:p>
          <a:pPr marL="0" lvl="0" indent="0" algn="l" defTabSz="1066800">
            <a:lnSpc>
              <a:spcPct val="90000"/>
            </a:lnSpc>
            <a:spcBef>
              <a:spcPct val="0"/>
            </a:spcBef>
            <a:spcAft>
              <a:spcPct val="35000"/>
            </a:spcAft>
            <a:buFont typeface="+mj-lt"/>
            <a:buNone/>
          </a:pPr>
          <a:r>
            <a:rPr lang="en-IN" sz="2400" b="0" i="0" kern="1200" dirty="0"/>
            <a:t>Continuous Improvement</a:t>
          </a:r>
          <a:endParaRPr lang="en-IN" sz="24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Feedback loop implementation</a:t>
          </a:r>
          <a:endParaRPr lang="en-IN"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Monitoring tools implementation</a:t>
          </a:r>
        </a:p>
      </dsp:txBody>
      <dsp:txXfrm rot="5400000">
        <a:off x="7453525" y="1184525"/>
        <a:ext cx="3284726" cy="26083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BC4850-42AB-4500-938F-389090C71748}" type="slidenum">
              <a:rPr lang="en-IN" smtClean="0"/>
              <a:t>7</a:t>
            </a:fld>
            <a:endParaRPr lang="en-IN"/>
          </a:p>
        </p:txBody>
      </p:sp>
    </p:spTree>
    <p:extLst>
      <p:ext uri="{BB962C8B-B14F-4D97-AF65-F5344CB8AC3E}">
        <p14:creationId xmlns:p14="http://schemas.microsoft.com/office/powerpoint/2010/main" val="349168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5/15/2023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43738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8653/v1/N19-1423" TargetMode="External"/><Relationship Id="rId2" Type="http://schemas.openxmlformats.org/officeDocument/2006/relationships/hyperlink" Target="https://www.example.com/languagemodel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openai.com/language-models/" TargetMode="External"/><Relationship Id="rId4" Type="http://schemas.openxmlformats.org/officeDocument/2006/relationships/hyperlink" Target="https://huggingface.co/transform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AB5FD150-40C6-4646-A9CC-0DFAC01F1E4B}"/>
              </a:ext>
            </a:extLst>
          </p:cNvPr>
          <p:cNvPicPr>
            <a:picLocks noChangeAspect="1"/>
          </p:cNvPicPr>
          <p:nvPr/>
        </p:nvPicPr>
        <p:blipFill>
          <a:blip r:embed="rId3"/>
          <a:stretch>
            <a:fillRect/>
          </a:stretch>
        </p:blipFill>
        <p:spPr>
          <a:xfrm>
            <a:off x="3375591" y="856995"/>
            <a:ext cx="5440818" cy="1791189"/>
          </a:xfrm>
          <a:prstGeom prst="rect">
            <a:avLst/>
          </a:prstGeom>
        </p:spPr>
      </p:pic>
    </p:spTree>
    <p:extLst>
      <p:ext uri="{BB962C8B-B14F-4D97-AF65-F5344CB8AC3E}">
        <p14:creationId xmlns:p14="http://schemas.microsoft.com/office/powerpoint/2010/main" val="4187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B8C67-0371-4E5B-BA8B-FBA191BEDC17}"/>
              </a:ext>
            </a:extLst>
          </p:cNvPr>
          <p:cNvSpPr txBox="1"/>
          <p:nvPr/>
        </p:nvSpPr>
        <p:spPr>
          <a:xfrm>
            <a:off x="438540" y="1327811"/>
            <a:ext cx="8294915" cy="3970318"/>
          </a:xfrm>
          <a:prstGeom prst="rect">
            <a:avLst/>
          </a:prstGeom>
          <a:noFill/>
        </p:spPr>
        <p:txBody>
          <a:bodyPr wrap="square">
            <a:spAutoFit/>
          </a:bodyPr>
          <a:lstStyle/>
          <a:p>
            <a:r>
              <a:rPr lang="en-US" b="1" dirty="0"/>
              <a:t>Software:</a:t>
            </a:r>
            <a:endParaRPr lang="en-IN" dirty="0"/>
          </a:p>
          <a:p>
            <a:r>
              <a:rPr lang="en-US" dirty="0"/>
              <a:t>1. Programming Language: Python</a:t>
            </a:r>
            <a:endParaRPr lang="en-IN" dirty="0"/>
          </a:p>
          <a:p>
            <a:r>
              <a:rPr lang="en-US" dirty="0"/>
              <a:t>2. Integrated Development Environment (IDE): PyCharm, Visual Studio Code, or any other Python IDE</a:t>
            </a:r>
            <a:endParaRPr lang="en-IN" dirty="0"/>
          </a:p>
          <a:p>
            <a:r>
              <a:rPr lang="en-US" dirty="0"/>
              <a:t>3. Web Development Tools: HTML, CSS, JavaScript</a:t>
            </a:r>
            <a:endParaRPr lang="en-IN" dirty="0"/>
          </a:p>
          <a:p>
            <a:r>
              <a:rPr lang="en-US" dirty="0"/>
              <a:t>4. </a:t>
            </a:r>
            <a:r>
              <a:rPr lang="en-US" dirty="0" err="1"/>
              <a:t>OpenAI</a:t>
            </a:r>
            <a:r>
              <a:rPr lang="en-US" dirty="0"/>
              <a:t> API: Access to the </a:t>
            </a:r>
            <a:r>
              <a:rPr lang="en-US" dirty="0" err="1"/>
              <a:t>OpenAI</a:t>
            </a:r>
            <a:r>
              <a:rPr lang="en-US" dirty="0"/>
              <a:t> API for generating text responses</a:t>
            </a:r>
            <a:endParaRPr lang="en-IN" dirty="0"/>
          </a:p>
          <a:p>
            <a:r>
              <a:rPr lang="en-US" dirty="0"/>
              <a:t>5. </a:t>
            </a:r>
            <a:r>
              <a:rPr lang="en-US" dirty="0" err="1"/>
              <a:t>LlamaIndex</a:t>
            </a:r>
            <a:r>
              <a:rPr lang="en-US" dirty="0"/>
              <a:t>: Tool for creating knowledge graphs from text data</a:t>
            </a:r>
            <a:endParaRPr lang="en-IN" dirty="0"/>
          </a:p>
          <a:p>
            <a:r>
              <a:rPr lang="en-US" dirty="0"/>
              <a:t>6. Version Control: Git (optional) for managing source code changes and collaboration</a:t>
            </a:r>
            <a:endParaRPr lang="en-IN" dirty="0"/>
          </a:p>
          <a:p>
            <a:r>
              <a:rPr lang="en-US" dirty="0"/>
              <a:t> </a:t>
            </a:r>
            <a:endParaRPr lang="en-IN" dirty="0"/>
          </a:p>
          <a:p>
            <a:r>
              <a:rPr lang="en-US" b="1" dirty="0"/>
              <a:t>Hardware:</a:t>
            </a:r>
            <a:endParaRPr lang="en-IN" dirty="0"/>
          </a:p>
          <a:p>
            <a:r>
              <a:rPr lang="en-US" dirty="0"/>
              <a:t>1. Computer or Server: A computer or server with sufficient processing power and memory to handle the development and deployment tasks.</a:t>
            </a:r>
            <a:endParaRPr lang="en-IN" dirty="0"/>
          </a:p>
          <a:p>
            <a:r>
              <a:rPr lang="en-US" dirty="0"/>
              <a:t>2. Storage: Sufficient storage space to store the training data, knowledge graphs, and any other necessary files.</a:t>
            </a:r>
            <a:endParaRPr lang="en-IN" dirty="0"/>
          </a:p>
        </p:txBody>
      </p:sp>
      <p:sp>
        <p:nvSpPr>
          <p:cNvPr id="5" name="TextBox 4">
            <a:extLst>
              <a:ext uri="{FF2B5EF4-FFF2-40B4-BE49-F238E27FC236}">
                <a16:creationId xmlns:a16="http://schemas.microsoft.com/office/drawing/2014/main" id="{7CBF1729-F26D-4E5B-9234-471714A963AF}"/>
              </a:ext>
            </a:extLst>
          </p:cNvPr>
          <p:cNvSpPr txBox="1"/>
          <p:nvPr/>
        </p:nvSpPr>
        <p:spPr>
          <a:xfrm>
            <a:off x="438540" y="557118"/>
            <a:ext cx="11028782" cy="630942"/>
          </a:xfrm>
          <a:prstGeom prst="rect">
            <a:avLst/>
          </a:prstGeom>
          <a:noFill/>
        </p:spPr>
        <p:txBody>
          <a:bodyPr wrap="square">
            <a:spAutoFit/>
          </a:bodyPr>
          <a:lstStyle/>
          <a:p>
            <a:pPr algn="ctr">
              <a:tabLst>
                <a:tab pos="1714500" algn="l"/>
              </a:tabLst>
            </a:pPr>
            <a:r>
              <a:rPr lang="en-US" sz="3500" b="1" dirty="0">
                <a:effectLst/>
                <a:latin typeface="Cambria" panose="02040503050406030204" pitchFamily="18" charset="0"/>
                <a:ea typeface="Times New Roman" panose="02020603050405020304" pitchFamily="18" charset="0"/>
              </a:rPr>
              <a:t>SYSTEM REQUIREMENTS: (SOFTWARE/HARDWARE)</a:t>
            </a:r>
            <a:endParaRPr lang="en-IN" sz="35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C71619A-DB22-49F5-B223-60F4D319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949" y="3028613"/>
            <a:ext cx="4876800" cy="3441441"/>
          </a:xfrm>
          <a:prstGeom prst="rect">
            <a:avLst/>
          </a:prstGeom>
        </p:spPr>
      </p:pic>
      <p:pic>
        <p:nvPicPr>
          <p:cNvPr id="6" name="Picture 5">
            <a:extLst>
              <a:ext uri="{FF2B5EF4-FFF2-40B4-BE49-F238E27FC236}">
                <a16:creationId xmlns:a16="http://schemas.microsoft.com/office/drawing/2014/main" id="{71B85AC6-4DDB-40DE-AC98-BB3938F1A6B1}"/>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179145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637B4-ECCC-4D6A-8E77-48E9EBE03AC7}"/>
              </a:ext>
            </a:extLst>
          </p:cNvPr>
          <p:cNvSpPr txBox="1"/>
          <p:nvPr/>
        </p:nvSpPr>
        <p:spPr>
          <a:xfrm>
            <a:off x="2459807" y="245186"/>
            <a:ext cx="7272385" cy="938719"/>
          </a:xfrm>
          <a:prstGeom prst="rect">
            <a:avLst/>
          </a:prstGeom>
          <a:noFill/>
        </p:spPr>
        <p:txBody>
          <a:bodyPr wrap="square" rtlCol="0">
            <a:spAutoFit/>
          </a:bodyPr>
          <a:lstStyle/>
          <a:p>
            <a:pPr algn="ctr"/>
            <a:r>
              <a:rPr lang="en-US" sz="5500" b="1" dirty="0">
                <a:latin typeface="Cambria" panose="02040503050406030204" pitchFamily="18" charset="0"/>
                <a:ea typeface="Cambria" panose="02040503050406030204" pitchFamily="18" charset="0"/>
              </a:rPr>
              <a:t>METHODOLOGY</a:t>
            </a:r>
            <a:endPar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endParaRPr>
          </a:p>
        </p:txBody>
      </p:sp>
      <p:grpSp>
        <p:nvGrpSpPr>
          <p:cNvPr id="5" name="Group 4">
            <a:extLst>
              <a:ext uri="{FF2B5EF4-FFF2-40B4-BE49-F238E27FC236}">
                <a16:creationId xmlns:a16="http://schemas.microsoft.com/office/drawing/2014/main" id="{B6464B65-294B-D143-9252-ADF05CFD1123}"/>
              </a:ext>
            </a:extLst>
          </p:cNvPr>
          <p:cNvGrpSpPr/>
          <p:nvPr/>
        </p:nvGrpSpPr>
        <p:grpSpPr>
          <a:xfrm>
            <a:off x="602432" y="4380906"/>
            <a:ext cx="3714750" cy="2160587"/>
            <a:chOff x="4222750" y="3481388"/>
            <a:chExt cx="3714750" cy="2160587"/>
          </a:xfrm>
        </p:grpSpPr>
        <p:sp>
          <p:nvSpPr>
            <p:cNvPr id="18" name="Google Shape;4715;p102">
              <a:extLst>
                <a:ext uri="{FF2B5EF4-FFF2-40B4-BE49-F238E27FC236}">
                  <a16:creationId xmlns:a16="http://schemas.microsoft.com/office/drawing/2014/main" id="{6AAA1F9A-8BE8-4000-8C83-5CB910A4BF78}"/>
                </a:ext>
              </a:extLst>
            </p:cNvPr>
            <p:cNvSpPr>
              <a:spLocks/>
            </p:cNvSpPr>
            <p:nvPr/>
          </p:nvSpPr>
          <p:spPr bwMode="auto">
            <a:xfrm>
              <a:off x="4222750" y="3481388"/>
              <a:ext cx="3714750" cy="1851025"/>
            </a:xfrm>
            <a:custGeom>
              <a:avLst/>
              <a:gdLst>
                <a:gd name="T0" fmla="*/ 2147483646 w 2340"/>
                <a:gd name="T1" fmla="*/ 2147483646 h 1166"/>
                <a:gd name="T2" fmla="*/ 2147483646 w 2340"/>
                <a:gd name="T3" fmla="*/ 0 h 1166"/>
                <a:gd name="T4" fmla="*/ 2147483646 w 2340"/>
                <a:gd name="T5" fmla="*/ 2147483646 h 1166"/>
                <a:gd name="T6" fmla="*/ 0 w 2340"/>
                <a:gd name="T7" fmla="*/ 2147483646 h 1166"/>
                <a:gd name="T8" fmla="*/ 2147483646 w 2340"/>
                <a:gd name="T9" fmla="*/ 2147483646 h 1166"/>
                <a:gd name="T10" fmla="*/ 2147483646 w 2340"/>
                <a:gd name="T11" fmla="*/ 2147483646 h 1166"/>
                <a:gd name="T12" fmla="*/ 2147483646 w 2340"/>
                <a:gd name="T13" fmla="*/ 2147483646 h 1166"/>
                <a:gd name="T14" fmla="*/ 2147483646 w 2340"/>
                <a:gd name="T15" fmla="*/ 2147483646 h 1166"/>
                <a:gd name="T16" fmla="*/ 2147483646 w 2340"/>
                <a:gd name="T17" fmla="*/ 2147483646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68656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oogle Shape;4716;p102">
              <a:extLst>
                <a:ext uri="{FF2B5EF4-FFF2-40B4-BE49-F238E27FC236}">
                  <a16:creationId xmlns:a16="http://schemas.microsoft.com/office/drawing/2014/main" id="{EDE5D28A-6A71-40BB-8CD4-BFE2BD9C83F9}"/>
                </a:ext>
              </a:extLst>
            </p:cNvPr>
            <p:cNvSpPr>
              <a:spLocks/>
            </p:cNvSpPr>
            <p:nvPr/>
          </p:nvSpPr>
          <p:spPr bwMode="auto">
            <a:xfrm>
              <a:off x="4222750" y="4402138"/>
              <a:ext cx="1857375" cy="1239837"/>
            </a:xfrm>
            <a:custGeom>
              <a:avLst/>
              <a:gdLst>
                <a:gd name="T0" fmla="*/ 0 w 1170"/>
                <a:gd name="T1" fmla="*/ 0 h 781"/>
                <a:gd name="T2" fmla="*/ 0 w 1170"/>
                <a:gd name="T3" fmla="*/ 2147483646 h 781"/>
                <a:gd name="T4" fmla="*/ 2147483646 w 1170"/>
                <a:gd name="T5" fmla="*/ 2147483646 h 781"/>
                <a:gd name="T6" fmla="*/ 2147483646 w 1170"/>
                <a:gd name="T7" fmla="*/ 2147483646 h 781"/>
                <a:gd name="T8" fmla="*/ 0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0" y="0"/>
                  </a:moveTo>
                  <a:lnTo>
                    <a:pt x="0" y="197"/>
                  </a:lnTo>
                  <a:lnTo>
                    <a:pt x="1170" y="781"/>
                  </a:lnTo>
                  <a:lnTo>
                    <a:pt x="1170" y="582"/>
                  </a:lnTo>
                  <a:lnTo>
                    <a:pt x="0" y="0"/>
                  </a:lnTo>
                  <a:close/>
                </a:path>
              </a:pathLst>
            </a:custGeom>
            <a:solidFill>
              <a:srgbClr val="49505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oogle Shape;4717;p102">
              <a:extLst>
                <a:ext uri="{FF2B5EF4-FFF2-40B4-BE49-F238E27FC236}">
                  <a16:creationId xmlns:a16="http://schemas.microsoft.com/office/drawing/2014/main" id="{762AB63A-CCF7-47FC-A4D3-1F0ED87E1C7F}"/>
                </a:ext>
              </a:extLst>
            </p:cNvPr>
            <p:cNvSpPr>
              <a:spLocks/>
            </p:cNvSpPr>
            <p:nvPr/>
          </p:nvSpPr>
          <p:spPr bwMode="auto">
            <a:xfrm>
              <a:off x="6080125" y="4402138"/>
              <a:ext cx="1857375" cy="1239837"/>
            </a:xfrm>
            <a:custGeom>
              <a:avLst/>
              <a:gdLst>
                <a:gd name="T0" fmla="*/ 2147483646 w 1170"/>
                <a:gd name="T1" fmla="*/ 0 h 781"/>
                <a:gd name="T2" fmla="*/ 0 w 1170"/>
                <a:gd name="T3" fmla="*/ 2147483646 h 781"/>
                <a:gd name="T4" fmla="*/ 0 w 1170"/>
                <a:gd name="T5" fmla="*/ 2147483646 h 781"/>
                <a:gd name="T6" fmla="*/ 2147483646 w 1170"/>
                <a:gd name="T7" fmla="*/ 2147483646 h 781"/>
                <a:gd name="T8" fmla="*/ 2147483646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1170" y="0"/>
                  </a:moveTo>
                  <a:lnTo>
                    <a:pt x="0" y="582"/>
                  </a:lnTo>
                  <a:lnTo>
                    <a:pt x="0" y="781"/>
                  </a:lnTo>
                  <a:lnTo>
                    <a:pt x="1170" y="197"/>
                  </a:lnTo>
                  <a:lnTo>
                    <a:pt x="1170" y="0"/>
                  </a:lnTo>
                  <a:close/>
                </a:path>
              </a:pathLst>
            </a:custGeom>
            <a:solidFill>
              <a:srgbClr val="343A4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 name="Group 5">
            <a:extLst>
              <a:ext uri="{FF2B5EF4-FFF2-40B4-BE49-F238E27FC236}">
                <a16:creationId xmlns:a16="http://schemas.microsoft.com/office/drawing/2014/main" id="{0852E22E-58DD-6D49-8582-55707638501C}"/>
              </a:ext>
            </a:extLst>
          </p:cNvPr>
          <p:cNvGrpSpPr/>
          <p:nvPr/>
        </p:nvGrpSpPr>
        <p:grpSpPr>
          <a:xfrm>
            <a:off x="602432" y="3230049"/>
            <a:ext cx="3714750" cy="2155825"/>
            <a:chOff x="4222750" y="2727325"/>
            <a:chExt cx="3714750" cy="2155825"/>
          </a:xfrm>
        </p:grpSpPr>
        <p:sp>
          <p:nvSpPr>
            <p:cNvPr id="15" name="Google Shape;4718;p102">
              <a:extLst>
                <a:ext uri="{FF2B5EF4-FFF2-40B4-BE49-F238E27FC236}">
                  <a16:creationId xmlns:a16="http://schemas.microsoft.com/office/drawing/2014/main" id="{72A7BFFE-AB11-475C-A384-3B5EE31D2E0D}"/>
                </a:ext>
              </a:extLst>
            </p:cNvPr>
            <p:cNvSpPr>
              <a:spLocks/>
            </p:cNvSpPr>
            <p:nvPr/>
          </p:nvSpPr>
          <p:spPr bwMode="auto">
            <a:xfrm>
              <a:off x="4222750" y="2727325"/>
              <a:ext cx="3714750" cy="1849438"/>
            </a:xfrm>
            <a:custGeom>
              <a:avLst/>
              <a:gdLst>
                <a:gd name="T0" fmla="*/ 2147483646 w 2340"/>
                <a:gd name="T1" fmla="*/ 2147483646 h 1165"/>
                <a:gd name="T2" fmla="*/ 2147483646 w 2340"/>
                <a:gd name="T3" fmla="*/ 0 h 1165"/>
                <a:gd name="T4" fmla="*/ 2147483646 w 2340"/>
                <a:gd name="T5" fmla="*/ 2147483646 h 1165"/>
                <a:gd name="T6" fmla="*/ 0 w 2340"/>
                <a:gd name="T7" fmla="*/ 2147483646 h 1165"/>
                <a:gd name="T8" fmla="*/ 2147483646 w 2340"/>
                <a:gd name="T9" fmla="*/ 2147483646 h 1165"/>
                <a:gd name="T10" fmla="*/ 2147483646 w 2340"/>
                <a:gd name="T11" fmla="*/ 2147483646 h 1165"/>
                <a:gd name="T12" fmla="*/ 2147483646 w 2340"/>
                <a:gd name="T13" fmla="*/ 2147483646 h 1165"/>
                <a:gd name="T14" fmla="*/ 2147483646 w 2340"/>
                <a:gd name="T15" fmla="*/ 2147483646 h 1165"/>
                <a:gd name="T16" fmla="*/ 2147483646 w 2340"/>
                <a:gd name="T17" fmla="*/ 2147483646 h 1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6C757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Google Shape;4719;p102">
              <a:extLst>
                <a:ext uri="{FF2B5EF4-FFF2-40B4-BE49-F238E27FC236}">
                  <a16:creationId xmlns:a16="http://schemas.microsoft.com/office/drawing/2014/main" id="{4A2A4063-C300-4114-8499-E9F38CB3FDEC}"/>
                </a:ext>
              </a:extLst>
            </p:cNvPr>
            <p:cNvSpPr>
              <a:spLocks/>
            </p:cNvSpPr>
            <p:nvPr/>
          </p:nvSpPr>
          <p:spPr bwMode="auto">
            <a:xfrm>
              <a:off x="4222750" y="3643313"/>
              <a:ext cx="1857375" cy="1239837"/>
            </a:xfrm>
            <a:custGeom>
              <a:avLst/>
              <a:gdLst>
                <a:gd name="T0" fmla="*/ 0 w 1170"/>
                <a:gd name="T1" fmla="*/ 0 h 781"/>
                <a:gd name="T2" fmla="*/ 0 w 1170"/>
                <a:gd name="T3" fmla="*/ 2147483646 h 781"/>
                <a:gd name="T4" fmla="*/ 2147483646 w 1170"/>
                <a:gd name="T5" fmla="*/ 2147483646 h 781"/>
                <a:gd name="T6" fmla="*/ 2147483646 w 1170"/>
                <a:gd name="T7" fmla="*/ 2147483646 h 781"/>
                <a:gd name="T8" fmla="*/ 0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0" y="0"/>
                  </a:moveTo>
                  <a:lnTo>
                    <a:pt x="0" y="199"/>
                  </a:lnTo>
                  <a:lnTo>
                    <a:pt x="1170" y="781"/>
                  </a:lnTo>
                  <a:lnTo>
                    <a:pt x="1170" y="584"/>
                  </a:lnTo>
                  <a:lnTo>
                    <a:pt x="0" y="0"/>
                  </a:lnTo>
                  <a:close/>
                </a:path>
              </a:pathLst>
            </a:custGeom>
            <a:solidFill>
              <a:srgbClr val="7885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Google Shape;4720;p102">
              <a:extLst>
                <a:ext uri="{FF2B5EF4-FFF2-40B4-BE49-F238E27FC236}">
                  <a16:creationId xmlns:a16="http://schemas.microsoft.com/office/drawing/2014/main" id="{99BB2192-27EB-4A6A-B94E-EB0AD744083B}"/>
                </a:ext>
              </a:extLst>
            </p:cNvPr>
            <p:cNvSpPr>
              <a:spLocks/>
            </p:cNvSpPr>
            <p:nvPr/>
          </p:nvSpPr>
          <p:spPr bwMode="auto">
            <a:xfrm>
              <a:off x="6080125" y="3643313"/>
              <a:ext cx="1857375" cy="1239837"/>
            </a:xfrm>
            <a:custGeom>
              <a:avLst/>
              <a:gdLst>
                <a:gd name="T0" fmla="*/ 2147483646 w 1170"/>
                <a:gd name="T1" fmla="*/ 0 h 781"/>
                <a:gd name="T2" fmla="*/ 0 w 1170"/>
                <a:gd name="T3" fmla="*/ 2147483646 h 781"/>
                <a:gd name="T4" fmla="*/ 0 w 1170"/>
                <a:gd name="T5" fmla="*/ 2147483646 h 781"/>
                <a:gd name="T6" fmla="*/ 2147483646 w 1170"/>
                <a:gd name="T7" fmla="*/ 2147483646 h 781"/>
                <a:gd name="T8" fmla="*/ 2147483646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1170" y="0"/>
                  </a:moveTo>
                  <a:lnTo>
                    <a:pt x="0" y="584"/>
                  </a:lnTo>
                  <a:lnTo>
                    <a:pt x="0" y="781"/>
                  </a:lnTo>
                  <a:lnTo>
                    <a:pt x="1170" y="199"/>
                  </a:lnTo>
                  <a:lnTo>
                    <a:pt x="1170" y="0"/>
                  </a:lnTo>
                  <a:close/>
                </a:path>
              </a:pathLst>
            </a:custGeom>
            <a:solidFill>
              <a:srgbClr val="605E6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7" name="Group 6">
            <a:extLst>
              <a:ext uri="{FF2B5EF4-FFF2-40B4-BE49-F238E27FC236}">
                <a16:creationId xmlns:a16="http://schemas.microsoft.com/office/drawing/2014/main" id="{DDA6AEBE-2BEA-C343-B0F0-4C8161EF8026}"/>
              </a:ext>
            </a:extLst>
          </p:cNvPr>
          <p:cNvGrpSpPr/>
          <p:nvPr/>
        </p:nvGrpSpPr>
        <p:grpSpPr>
          <a:xfrm>
            <a:off x="602432" y="2079191"/>
            <a:ext cx="3714750" cy="2155825"/>
            <a:chOff x="4222750" y="1968500"/>
            <a:chExt cx="3714750" cy="2155825"/>
          </a:xfrm>
        </p:grpSpPr>
        <p:sp>
          <p:nvSpPr>
            <p:cNvPr id="12" name="Google Shape;4721;p102">
              <a:extLst>
                <a:ext uri="{FF2B5EF4-FFF2-40B4-BE49-F238E27FC236}">
                  <a16:creationId xmlns:a16="http://schemas.microsoft.com/office/drawing/2014/main" id="{6BC8FCA0-D93D-4D24-A65B-D27D3DA8541D}"/>
                </a:ext>
              </a:extLst>
            </p:cNvPr>
            <p:cNvSpPr>
              <a:spLocks/>
            </p:cNvSpPr>
            <p:nvPr/>
          </p:nvSpPr>
          <p:spPr bwMode="auto">
            <a:xfrm>
              <a:off x="4222750" y="1968500"/>
              <a:ext cx="3714750" cy="1849438"/>
            </a:xfrm>
            <a:custGeom>
              <a:avLst/>
              <a:gdLst>
                <a:gd name="T0" fmla="*/ 2147483646 w 2340"/>
                <a:gd name="T1" fmla="*/ 2147483646 h 1165"/>
                <a:gd name="T2" fmla="*/ 2147483646 w 2340"/>
                <a:gd name="T3" fmla="*/ 0 h 1165"/>
                <a:gd name="T4" fmla="*/ 2147483646 w 2340"/>
                <a:gd name="T5" fmla="*/ 2147483646 h 1165"/>
                <a:gd name="T6" fmla="*/ 0 w 2340"/>
                <a:gd name="T7" fmla="*/ 2147483646 h 1165"/>
                <a:gd name="T8" fmla="*/ 2147483646 w 2340"/>
                <a:gd name="T9" fmla="*/ 2147483646 h 1165"/>
                <a:gd name="T10" fmla="*/ 2147483646 w 2340"/>
                <a:gd name="T11" fmla="*/ 2147483646 h 1165"/>
                <a:gd name="T12" fmla="*/ 2147483646 w 2340"/>
                <a:gd name="T13" fmla="*/ 2147483646 h 1165"/>
                <a:gd name="T14" fmla="*/ 2147483646 w 2340"/>
                <a:gd name="T15" fmla="*/ 2147483646 h 1165"/>
                <a:gd name="T16" fmla="*/ 2147483646 w 2340"/>
                <a:gd name="T17" fmla="*/ 2147483646 h 1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ADB5B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Google Shape;4722;p102">
              <a:extLst>
                <a:ext uri="{FF2B5EF4-FFF2-40B4-BE49-F238E27FC236}">
                  <a16:creationId xmlns:a16="http://schemas.microsoft.com/office/drawing/2014/main" id="{D9404C26-790B-4453-880A-57B2F5DE216B}"/>
                </a:ext>
              </a:extLst>
            </p:cNvPr>
            <p:cNvSpPr>
              <a:spLocks/>
            </p:cNvSpPr>
            <p:nvPr/>
          </p:nvSpPr>
          <p:spPr bwMode="auto">
            <a:xfrm>
              <a:off x="4222750" y="2889250"/>
              <a:ext cx="1857375" cy="1235075"/>
            </a:xfrm>
            <a:custGeom>
              <a:avLst/>
              <a:gdLst>
                <a:gd name="T0" fmla="*/ 0 w 1170"/>
                <a:gd name="T1" fmla="*/ 0 h 778"/>
                <a:gd name="T2" fmla="*/ 0 w 1170"/>
                <a:gd name="T3" fmla="*/ 2147483646 h 778"/>
                <a:gd name="T4" fmla="*/ 2147483646 w 1170"/>
                <a:gd name="T5" fmla="*/ 2147483646 h 778"/>
                <a:gd name="T6" fmla="*/ 2147483646 w 1170"/>
                <a:gd name="T7" fmla="*/ 2147483646 h 778"/>
                <a:gd name="T8" fmla="*/ 0 w 1170"/>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78" extrusionOk="0">
                  <a:moveTo>
                    <a:pt x="0" y="0"/>
                  </a:moveTo>
                  <a:lnTo>
                    <a:pt x="0" y="196"/>
                  </a:lnTo>
                  <a:lnTo>
                    <a:pt x="1170" y="778"/>
                  </a:lnTo>
                  <a:lnTo>
                    <a:pt x="1170" y="581"/>
                  </a:lnTo>
                  <a:lnTo>
                    <a:pt x="0" y="0"/>
                  </a:lnTo>
                  <a:close/>
                </a:path>
              </a:pathLst>
            </a:custGeom>
            <a:solidFill>
              <a:srgbClr val="7F7C8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oogle Shape;4723;p102">
              <a:extLst>
                <a:ext uri="{FF2B5EF4-FFF2-40B4-BE49-F238E27FC236}">
                  <a16:creationId xmlns:a16="http://schemas.microsoft.com/office/drawing/2014/main" id="{CBE0792F-A062-4D3A-965C-BCC823E91AAA}"/>
                </a:ext>
              </a:extLst>
            </p:cNvPr>
            <p:cNvSpPr>
              <a:spLocks/>
            </p:cNvSpPr>
            <p:nvPr/>
          </p:nvSpPr>
          <p:spPr bwMode="auto">
            <a:xfrm>
              <a:off x="6080125" y="2889250"/>
              <a:ext cx="1857375" cy="1235075"/>
            </a:xfrm>
            <a:custGeom>
              <a:avLst/>
              <a:gdLst>
                <a:gd name="T0" fmla="*/ 2147483646 w 1170"/>
                <a:gd name="T1" fmla="*/ 0 h 778"/>
                <a:gd name="T2" fmla="*/ 0 w 1170"/>
                <a:gd name="T3" fmla="*/ 2147483646 h 778"/>
                <a:gd name="T4" fmla="*/ 0 w 1170"/>
                <a:gd name="T5" fmla="*/ 2147483646 h 778"/>
                <a:gd name="T6" fmla="*/ 2147483646 w 1170"/>
                <a:gd name="T7" fmla="*/ 2147483646 h 778"/>
                <a:gd name="T8" fmla="*/ 2147483646 w 1170"/>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78" extrusionOk="0">
                  <a:moveTo>
                    <a:pt x="1170" y="0"/>
                  </a:moveTo>
                  <a:lnTo>
                    <a:pt x="0" y="581"/>
                  </a:lnTo>
                  <a:lnTo>
                    <a:pt x="0" y="778"/>
                  </a:lnTo>
                  <a:lnTo>
                    <a:pt x="1170" y="196"/>
                  </a:lnTo>
                  <a:lnTo>
                    <a:pt x="1170" y="0"/>
                  </a:lnTo>
                  <a:close/>
                </a:path>
              </a:pathLst>
            </a:custGeom>
            <a:solidFill>
              <a:srgbClr val="706D7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8" name="Group 7">
            <a:extLst>
              <a:ext uri="{FF2B5EF4-FFF2-40B4-BE49-F238E27FC236}">
                <a16:creationId xmlns:a16="http://schemas.microsoft.com/office/drawing/2014/main" id="{1ABC607C-672B-4F42-B3CB-4196BA1776BD}"/>
              </a:ext>
            </a:extLst>
          </p:cNvPr>
          <p:cNvGrpSpPr/>
          <p:nvPr/>
        </p:nvGrpSpPr>
        <p:grpSpPr>
          <a:xfrm>
            <a:off x="602432" y="929732"/>
            <a:ext cx="3714750" cy="2154426"/>
            <a:chOff x="4222750" y="1220599"/>
            <a:chExt cx="3714750" cy="2154426"/>
          </a:xfrm>
        </p:grpSpPr>
        <p:sp>
          <p:nvSpPr>
            <p:cNvPr id="9" name="Google Shape;4724;p102">
              <a:extLst>
                <a:ext uri="{FF2B5EF4-FFF2-40B4-BE49-F238E27FC236}">
                  <a16:creationId xmlns:a16="http://schemas.microsoft.com/office/drawing/2014/main" id="{DA7F87C8-FD9A-43ED-8A9E-52DAF796220B}"/>
                </a:ext>
              </a:extLst>
            </p:cNvPr>
            <p:cNvSpPr>
              <a:spLocks/>
            </p:cNvSpPr>
            <p:nvPr/>
          </p:nvSpPr>
          <p:spPr bwMode="auto">
            <a:xfrm>
              <a:off x="4222750" y="1220599"/>
              <a:ext cx="3714750" cy="1851025"/>
            </a:xfrm>
            <a:custGeom>
              <a:avLst/>
              <a:gdLst>
                <a:gd name="T0" fmla="*/ 2147483646 w 2340"/>
                <a:gd name="T1" fmla="*/ 2147483646 h 1166"/>
                <a:gd name="T2" fmla="*/ 2147483646 w 2340"/>
                <a:gd name="T3" fmla="*/ 0 h 1166"/>
                <a:gd name="T4" fmla="*/ 2147483646 w 2340"/>
                <a:gd name="T5" fmla="*/ 2147483646 h 1166"/>
                <a:gd name="T6" fmla="*/ 0 w 2340"/>
                <a:gd name="T7" fmla="*/ 2147483646 h 1166"/>
                <a:gd name="T8" fmla="*/ 2147483646 w 2340"/>
                <a:gd name="T9" fmla="*/ 2147483646 h 1166"/>
                <a:gd name="T10" fmla="*/ 2147483646 w 2340"/>
                <a:gd name="T11" fmla="*/ 2147483646 h 1166"/>
                <a:gd name="T12" fmla="*/ 2147483646 w 2340"/>
                <a:gd name="T13" fmla="*/ 2147483646 h 1166"/>
                <a:gd name="T14" fmla="*/ 2147483646 w 2340"/>
                <a:gd name="T15" fmla="*/ 2147483646 h 1166"/>
                <a:gd name="T16" fmla="*/ 2147483646 w 2340"/>
                <a:gd name="T17" fmla="*/ 2147483646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CCDAD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Google Shape;4725;p102">
              <a:extLst>
                <a:ext uri="{FF2B5EF4-FFF2-40B4-BE49-F238E27FC236}">
                  <a16:creationId xmlns:a16="http://schemas.microsoft.com/office/drawing/2014/main" id="{04BB5D0F-0C8F-4DAE-8A82-3A12C52C96CF}"/>
                </a:ext>
              </a:extLst>
            </p:cNvPr>
            <p:cNvSpPr>
              <a:spLocks/>
            </p:cNvSpPr>
            <p:nvPr/>
          </p:nvSpPr>
          <p:spPr bwMode="auto">
            <a:xfrm>
              <a:off x="4222750" y="2136775"/>
              <a:ext cx="1857375" cy="1238250"/>
            </a:xfrm>
            <a:custGeom>
              <a:avLst/>
              <a:gdLst>
                <a:gd name="T0" fmla="*/ 0 w 1170"/>
                <a:gd name="T1" fmla="*/ 0 h 780"/>
                <a:gd name="T2" fmla="*/ 0 w 1170"/>
                <a:gd name="T3" fmla="*/ 2147483646 h 780"/>
                <a:gd name="T4" fmla="*/ 2147483646 w 1170"/>
                <a:gd name="T5" fmla="*/ 2147483646 h 780"/>
                <a:gd name="T6" fmla="*/ 2147483646 w 1170"/>
                <a:gd name="T7" fmla="*/ 2147483646 h 780"/>
                <a:gd name="T8" fmla="*/ 0 w 1170"/>
                <a:gd name="T9" fmla="*/ 0 h 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0" extrusionOk="0">
                  <a:moveTo>
                    <a:pt x="0" y="0"/>
                  </a:moveTo>
                  <a:lnTo>
                    <a:pt x="0" y="196"/>
                  </a:lnTo>
                  <a:lnTo>
                    <a:pt x="1170" y="780"/>
                  </a:lnTo>
                  <a:lnTo>
                    <a:pt x="1170" y="584"/>
                  </a:lnTo>
                  <a:lnTo>
                    <a:pt x="0" y="0"/>
                  </a:lnTo>
                  <a:close/>
                </a:path>
              </a:pathLst>
            </a:custGeom>
            <a:solidFill>
              <a:srgbClr val="9CAEA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Google Shape;4726;p102">
              <a:extLst>
                <a:ext uri="{FF2B5EF4-FFF2-40B4-BE49-F238E27FC236}">
                  <a16:creationId xmlns:a16="http://schemas.microsoft.com/office/drawing/2014/main" id="{4BA8E3B7-3A4F-4335-A9D9-B85B11CE79EE}"/>
                </a:ext>
              </a:extLst>
            </p:cNvPr>
            <p:cNvSpPr>
              <a:spLocks/>
            </p:cNvSpPr>
            <p:nvPr/>
          </p:nvSpPr>
          <p:spPr bwMode="auto">
            <a:xfrm>
              <a:off x="6080125" y="2136775"/>
              <a:ext cx="1857375" cy="1238250"/>
            </a:xfrm>
            <a:custGeom>
              <a:avLst/>
              <a:gdLst>
                <a:gd name="T0" fmla="*/ 2147483646 w 1170"/>
                <a:gd name="T1" fmla="*/ 0 h 780"/>
                <a:gd name="T2" fmla="*/ 0 w 1170"/>
                <a:gd name="T3" fmla="*/ 2147483646 h 780"/>
                <a:gd name="T4" fmla="*/ 0 w 1170"/>
                <a:gd name="T5" fmla="*/ 2147483646 h 780"/>
                <a:gd name="T6" fmla="*/ 2147483646 w 1170"/>
                <a:gd name="T7" fmla="*/ 2147483646 h 780"/>
                <a:gd name="T8" fmla="*/ 2147483646 w 1170"/>
                <a:gd name="T9" fmla="*/ 0 h 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0" extrusionOk="0">
                  <a:moveTo>
                    <a:pt x="1170" y="0"/>
                  </a:moveTo>
                  <a:lnTo>
                    <a:pt x="0" y="584"/>
                  </a:lnTo>
                  <a:lnTo>
                    <a:pt x="0" y="780"/>
                  </a:lnTo>
                  <a:lnTo>
                    <a:pt x="1170" y="196"/>
                  </a:lnTo>
                  <a:lnTo>
                    <a:pt x="1170" y="0"/>
                  </a:lnTo>
                  <a:close/>
                </a:path>
              </a:pathLst>
            </a:custGeom>
            <a:solidFill>
              <a:srgbClr val="7885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8" name="Group 37">
            <a:extLst>
              <a:ext uri="{FF2B5EF4-FFF2-40B4-BE49-F238E27FC236}">
                <a16:creationId xmlns:a16="http://schemas.microsoft.com/office/drawing/2014/main" id="{10FC009F-C6AC-4814-A917-54282E4F37BA}"/>
              </a:ext>
            </a:extLst>
          </p:cNvPr>
          <p:cNvGrpSpPr/>
          <p:nvPr/>
        </p:nvGrpSpPr>
        <p:grpSpPr>
          <a:xfrm>
            <a:off x="4479855" y="1502798"/>
            <a:ext cx="7530023" cy="4879148"/>
            <a:chOff x="4432721" y="1369062"/>
            <a:chExt cx="7530023" cy="4285040"/>
          </a:xfrm>
        </p:grpSpPr>
        <p:sp>
          <p:nvSpPr>
            <p:cNvPr id="30" name="TextBox 29">
              <a:extLst>
                <a:ext uri="{FF2B5EF4-FFF2-40B4-BE49-F238E27FC236}">
                  <a16:creationId xmlns:a16="http://schemas.microsoft.com/office/drawing/2014/main" id="{0472CF30-608A-48DB-85E8-85973046393F}"/>
                </a:ext>
              </a:extLst>
            </p:cNvPr>
            <p:cNvSpPr txBox="1"/>
            <p:nvPr/>
          </p:nvSpPr>
          <p:spPr>
            <a:xfrm>
              <a:off x="4744204" y="1532535"/>
              <a:ext cx="7145625" cy="891991"/>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 It involves pre-training and fine-tuning. Pre-training involves training the cloned model on a large corpus of text data similar to the original </a:t>
              </a:r>
              <a:r>
                <a:rPr lang="en-IN" sz="2000" dirty="0" err="1">
                  <a:latin typeface="Times New Roman" panose="02020603050405020304" pitchFamily="18" charset="0"/>
                  <a:cs typeface="Times New Roman" panose="02020603050405020304" pitchFamily="18" charset="0"/>
                </a:rPr>
                <a:t>ChatGPT</a:t>
              </a:r>
              <a:r>
                <a:rPr lang="en-IN" sz="2000" dirty="0">
                  <a:latin typeface="Times New Roman" panose="02020603050405020304" pitchFamily="18" charset="0"/>
                  <a:cs typeface="Times New Roman" panose="02020603050405020304" pitchFamily="18" charset="0"/>
                </a:rPr>
                <a:t> model.</a:t>
              </a:r>
            </a:p>
          </p:txBody>
        </p:sp>
        <p:sp>
          <p:nvSpPr>
            <p:cNvPr id="31" name="TextBox 30">
              <a:extLst>
                <a:ext uri="{FF2B5EF4-FFF2-40B4-BE49-F238E27FC236}">
                  <a16:creationId xmlns:a16="http://schemas.microsoft.com/office/drawing/2014/main" id="{F39D785D-C181-4ADA-97A2-3BC22BAD2026}"/>
                </a:ext>
              </a:extLst>
            </p:cNvPr>
            <p:cNvSpPr txBox="1"/>
            <p:nvPr/>
          </p:nvSpPr>
          <p:spPr>
            <a:xfrm>
              <a:off x="4958651" y="2905617"/>
              <a:ext cx="7004093" cy="1162291"/>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pre-training phase will involve training the model on a large corpus of text data. The corpus should be selected carefully to ensure that it covers a broad range of topics and is similar to the original </a:t>
              </a:r>
              <a:r>
                <a:rPr lang="en-IN" sz="2000" dirty="0" err="1">
                  <a:latin typeface="Times New Roman" panose="02020603050405020304" pitchFamily="18" charset="0"/>
                  <a:cs typeface="Times New Roman" panose="02020603050405020304" pitchFamily="18" charset="0"/>
                </a:rPr>
                <a:t>ChatGPT</a:t>
              </a:r>
              <a:r>
                <a:rPr lang="en-IN" sz="2000" dirty="0">
                  <a:latin typeface="Times New Roman" panose="02020603050405020304" pitchFamily="18" charset="0"/>
                  <a:cs typeface="Times New Roman" panose="02020603050405020304" pitchFamily="18" charset="0"/>
                </a:rPr>
                <a:t> corpus. </a:t>
              </a:r>
            </a:p>
          </p:txBody>
        </p:sp>
        <p:sp>
          <p:nvSpPr>
            <p:cNvPr id="32" name="TextBox 31">
              <a:extLst>
                <a:ext uri="{FF2B5EF4-FFF2-40B4-BE49-F238E27FC236}">
                  <a16:creationId xmlns:a16="http://schemas.microsoft.com/office/drawing/2014/main" id="{D7FE85AB-E5A4-458C-A350-697C6624794F}"/>
                </a:ext>
              </a:extLst>
            </p:cNvPr>
            <p:cNvSpPr txBox="1"/>
            <p:nvPr/>
          </p:nvSpPr>
          <p:spPr>
            <a:xfrm>
              <a:off x="5029417" y="4681738"/>
              <a:ext cx="6862559" cy="891991"/>
            </a:xfrm>
            <a:prstGeom prst="rect">
              <a:avLst/>
            </a:prstGeom>
            <a:noFill/>
          </p:spPr>
          <p:txBody>
            <a:bodyPr wrap="square">
              <a:spAutoFit/>
            </a:bodyPr>
            <a:lstStyle/>
            <a:p>
              <a:pPr algn="just"/>
              <a:r>
                <a:rPr lang="en-IN" sz="2000" dirty="0"/>
                <a:t>After pre-training, the model will undergo a fine-tuning phase, which involves training on a smaller dataset of conversational data. </a:t>
              </a:r>
            </a:p>
          </p:txBody>
        </p:sp>
        <p:sp>
          <p:nvSpPr>
            <p:cNvPr id="34" name="Right Brace 33">
              <a:extLst>
                <a:ext uri="{FF2B5EF4-FFF2-40B4-BE49-F238E27FC236}">
                  <a16:creationId xmlns:a16="http://schemas.microsoft.com/office/drawing/2014/main" id="{485B888E-E265-418A-815B-530C011C2AD2}"/>
                </a:ext>
              </a:extLst>
            </p:cNvPr>
            <p:cNvSpPr/>
            <p:nvPr/>
          </p:nvSpPr>
          <p:spPr>
            <a:xfrm>
              <a:off x="4432721" y="1369062"/>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5" name="Right Brace 34">
              <a:extLst>
                <a:ext uri="{FF2B5EF4-FFF2-40B4-BE49-F238E27FC236}">
                  <a16:creationId xmlns:a16="http://schemas.microsoft.com/office/drawing/2014/main" id="{3D0A926E-5EAA-44FF-A2E3-573D404B6B9B}"/>
                </a:ext>
              </a:extLst>
            </p:cNvPr>
            <p:cNvSpPr/>
            <p:nvPr/>
          </p:nvSpPr>
          <p:spPr>
            <a:xfrm>
              <a:off x="4498810" y="3108461"/>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6" name="Right Brace 35">
              <a:extLst>
                <a:ext uri="{FF2B5EF4-FFF2-40B4-BE49-F238E27FC236}">
                  <a16:creationId xmlns:a16="http://schemas.microsoft.com/office/drawing/2014/main" id="{BC02305B-3FF8-4BB9-AEDD-E0EC40FC0168}"/>
                </a:ext>
              </a:extLst>
            </p:cNvPr>
            <p:cNvSpPr/>
            <p:nvPr/>
          </p:nvSpPr>
          <p:spPr>
            <a:xfrm>
              <a:off x="4498811" y="4681738"/>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pic>
        <p:nvPicPr>
          <p:cNvPr id="28" name="Picture 27">
            <a:extLst>
              <a:ext uri="{FF2B5EF4-FFF2-40B4-BE49-F238E27FC236}">
                <a16:creationId xmlns:a16="http://schemas.microsoft.com/office/drawing/2014/main" id="{C58D581D-0799-4F52-9202-5B60AF187C68}"/>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34830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671C46-E625-45A4-9615-A2F21AC2870B}"/>
              </a:ext>
            </a:extLst>
          </p:cNvPr>
          <p:cNvPicPr>
            <a:picLocks noChangeAspect="1"/>
          </p:cNvPicPr>
          <p:nvPr/>
        </p:nvPicPr>
        <p:blipFill>
          <a:blip r:embed="rId2"/>
          <a:stretch>
            <a:fillRect/>
          </a:stretch>
        </p:blipFill>
        <p:spPr>
          <a:xfrm>
            <a:off x="10220659" y="66616"/>
            <a:ext cx="1517252" cy="499500"/>
          </a:xfrm>
          <a:prstGeom prst="rect">
            <a:avLst/>
          </a:prstGeom>
        </p:spPr>
      </p:pic>
      <p:graphicFrame>
        <p:nvGraphicFramePr>
          <p:cNvPr id="7" name="Diagram 6">
            <a:extLst>
              <a:ext uri="{FF2B5EF4-FFF2-40B4-BE49-F238E27FC236}">
                <a16:creationId xmlns:a16="http://schemas.microsoft.com/office/drawing/2014/main" id="{33BE7EA8-455E-4D3C-99D8-F44C7D789F34}"/>
              </a:ext>
            </a:extLst>
          </p:cNvPr>
          <p:cNvGraphicFramePr/>
          <p:nvPr>
            <p:extLst>
              <p:ext uri="{D42A27DB-BD31-4B8C-83A1-F6EECF244321}">
                <p14:modId xmlns:p14="http://schemas.microsoft.com/office/powerpoint/2010/main" val="1272742783"/>
              </p:ext>
            </p:extLst>
          </p:nvPr>
        </p:nvGraphicFramePr>
        <p:xfrm>
          <a:off x="320511" y="719665"/>
          <a:ext cx="11161336" cy="526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577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3A608-6A40-4B5A-8646-5893D25A656E}"/>
              </a:ext>
            </a:extLst>
          </p:cNvPr>
          <p:cNvSpPr txBox="1"/>
          <p:nvPr/>
        </p:nvSpPr>
        <p:spPr>
          <a:xfrm>
            <a:off x="2459807" y="245186"/>
            <a:ext cx="7272385" cy="938719"/>
          </a:xfrm>
          <a:prstGeom prst="rect">
            <a:avLst/>
          </a:prstGeom>
          <a:noFill/>
        </p:spPr>
        <p:txBody>
          <a:bodyPr wrap="square" rtlCol="0">
            <a:spAutoFit/>
          </a:bodyPr>
          <a:lstStyle/>
          <a:p>
            <a:pPr algn="ctr"/>
            <a:r>
              <a:rPr lang="en-US" sz="5500" b="1" dirty="0">
                <a:latin typeface="Cambria" panose="02040503050406030204" pitchFamily="18" charset="0"/>
                <a:ea typeface="Cambria" panose="02040503050406030204" pitchFamily="18" charset="0"/>
              </a:rPr>
              <a:t>UML Diagram</a:t>
            </a:r>
            <a:endPar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AD6BCE7-61DB-47B7-A852-A18BCE859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96" y="1816392"/>
            <a:ext cx="11175999" cy="4323059"/>
          </a:xfrm>
          <a:prstGeom prst="rect">
            <a:avLst/>
          </a:prstGeom>
        </p:spPr>
      </p:pic>
    </p:spTree>
    <p:extLst>
      <p:ext uri="{BB962C8B-B14F-4D97-AF65-F5344CB8AC3E}">
        <p14:creationId xmlns:p14="http://schemas.microsoft.com/office/powerpoint/2010/main" val="39419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E32D0-4A6F-4FD1-974A-6BECADB26D5F}"/>
              </a:ext>
            </a:extLst>
          </p:cNvPr>
          <p:cNvSpPr txBox="1"/>
          <p:nvPr/>
        </p:nvSpPr>
        <p:spPr>
          <a:xfrm>
            <a:off x="413657" y="295860"/>
            <a:ext cx="11364685" cy="938719"/>
          </a:xfrm>
          <a:prstGeom prst="rect">
            <a:avLst/>
          </a:prstGeom>
          <a:noFill/>
        </p:spPr>
        <p:txBody>
          <a:bodyPr wrap="square">
            <a:spAutoFit/>
          </a:bodyPr>
          <a:lstStyle/>
          <a:p>
            <a:pPr algn="ctr">
              <a:tabLst>
                <a:tab pos="1714500" algn="l"/>
              </a:tabLst>
            </a:pPr>
            <a:r>
              <a:rPr lang="en-US" sz="5500" b="1" dirty="0">
                <a:latin typeface="Cambria" panose="02040503050406030204" pitchFamily="18" charset="0"/>
                <a:ea typeface="Times New Roman" panose="02020603050405020304" pitchFamily="18" charset="0"/>
              </a:rPr>
              <a:t>WORK FLOW</a:t>
            </a:r>
            <a:endParaRPr lang="en-IN" sz="55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EEA2485-05A0-4082-8A29-28759146F9D6}"/>
              </a:ext>
            </a:extLst>
          </p:cNvPr>
          <p:cNvPicPr>
            <a:picLocks noChangeAspect="1"/>
          </p:cNvPicPr>
          <p:nvPr/>
        </p:nvPicPr>
        <p:blipFill>
          <a:blip r:embed="rId2"/>
          <a:stretch>
            <a:fillRect/>
          </a:stretch>
        </p:blipFill>
        <p:spPr>
          <a:xfrm>
            <a:off x="10220659" y="66616"/>
            <a:ext cx="1517252" cy="499500"/>
          </a:xfrm>
          <a:prstGeom prst="rect">
            <a:avLst/>
          </a:prstGeom>
        </p:spPr>
      </p:pic>
      <p:graphicFrame>
        <p:nvGraphicFramePr>
          <p:cNvPr id="6" name="Diagram 5">
            <a:extLst>
              <a:ext uri="{FF2B5EF4-FFF2-40B4-BE49-F238E27FC236}">
                <a16:creationId xmlns:a16="http://schemas.microsoft.com/office/drawing/2014/main" id="{18F73F98-812B-4E68-ACD6-3985AFCC5230}"/>
              </a:ext>
            </a:extLst>
          </p:cNvPr>
          <p:cNvGraphicFramePr/>
          <p:nvPr>
            <p:extLst>
              <p:ext uri="{D42A27DB-BD31-4B8C-83A1-F6EECF244321}">
                <p14:modId xmlns:p14="http://schemas.microsoft.com/office/powerpoint/2010/main" val="4168020375"/>
              </p:ext>
            </p:extLst>
          </p:nvPr>
        </p:nvGraphicFramePr>
        <p:xfrm>
          <a:off x="413658" y="1150070"/>
          <a:ext cx="10738252" cy="4977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712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BA079-0F26-477C-954B-95A64EE84B4F}"/>
              </a:ext>
            </a:extLst>
          </p:cNvPr>
          <p:cNvSpPr txBox="1"/>
          <p:nvPr/>
        </p:nvSpPr>
        <p:spPr>
          <a:xfrm>
            <a:off x="2459807" y="181686"/>
            <a:ext cx="7272385" cy="938719"/>
          </a:xfrm>
          <a:prstGeom prst="rect">
            <a:avLst/>
          </a:prstGeom>
          <a:noFill/>
        </p:spPr>
        <p:txBody>
          <a:bodyPr wrap="square" rtlCol="0">
            <a:spAutoFit/>
          </a:bodyPr>
          <a:lstStyle/>
          <a:p>
            <a:pPr algn="ctr"/>
            <a:r>
              <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OUTPUT:FONTEND</a:t>
            </a:r>
          </a:p>
        </p:txBody>
      </p:sp>
      <p:pic>
        <p:nvPicPr>
          <p:cNvPr id="4" name="Picture 3">
            <a:extLst>
              <a:ext uri="{FF2B5EF4-FFF2-40B4-BE49-F238E27FC236}">
                <a16:creationId xmlns:a16="http://schemas.microsoft.com/office/drawing/2014/main" id="{15CC5EF2-E6FE-4A55-9C39-E6C9588C3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549" y="1550237"/>
            <a:ext cx="9994901" cy="4313265"/>
          </a:xfrm>
          <a:prstGeom prst="rect">
            <a:avLst/>
          </a:prstGeom>
        </p:spPr>
      </p:pic>
    </p:spTree>
    <p:extLst>
      <p:ext uri="{BB962C8B-B14F-4D97-AF65-F5344CB8AC3E}">
        <p14:creationId xmlns:p14="http://schemas.microsoft.com/office/powerpoint/2010/main" val="253448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FB286-8B61-4539-ACFC-D6CFD2C259D6}"/>
              </a:ext>
            </a:extLst>
          </p:cNvPr>
          <p:cNvSpPr txBox="1"/>
          <p:nvPr/>
        </p:nvSpPr>
        <p:spPr>
          <a:xfrm>
            <a:off x="800101" y="245186"/>
            <a:ext cx="10782300" cy="938719"/>
          </a:xfrm>
          <a:prstGeom prst="rect">
            <a:avLst/>
          </a:prstGeom>
          <a:noFill/>
        </p:spPr>
        <p:txBody>
          <a:bodyPr wrap="square" rtlCol="0">
            <a:spAutoFit/>
          </a:bodyPr>
          <a:lstStyle/>
          <a:p>
            <a:pPr algn="ctr"/>
            <a:r>
              <a:rPr lang="en-US" sz="5500" b="1" dirty="0" err="1">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Llama_index</a:t>
            </a:r>
            <a:r>
              <a:rPr lang="en-US"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 BACKEND</a:t>
            </a:r>
            <a:endPar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87A0754-3989-4467-9384-E57C8C63F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183905"/>
            <a:ext cx="8801100" cy="4948203"/>
          </a:xfrm>
          <a:prstGeom prst="rect">
            <a:avLst/>
          </a:prstGeom>
        </p:spPr>
      </p:pic>
    </p:spTree>
    <p:extLst>
      <p:ext uri="{BB962C8B-B14F-4D97-AF65-F5344CB8AC3E}">
        <p14:creationId xmlns:p14="http://schemas.microsoft.com/office/powerpoint/2010/main" val="72393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7C297C-0B4C-414A-9946-5C16975FA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576" y="1365278"/>
            <a:ext cx="8261350" cy="4644741"/>
          </a:xfrm>
          <a:prstGeom prst="rect">
            <a:avLst/>
          </a:prstGeom>
        </p:spPr>
      </p:pic>
      <p:sp>
        <p:nvSpPr>
          <p:cNvPr id="5" name="TextBox 4">
            <a:extLst>
              <a:ext uri="{FF2B5EF4-FFF2-40B4-BE49-F238E27FC236}">
                <a16:creationId xmlns:a16="http://schemas.microsoft.com/office/drawing/2014/main" id="{0A9C0E49-F8DF-4F53-B6BE-F039C9FAEFC7}"/>
              </a:ext>
            </a:extLst>
          </p:cNvPr>
          <p:cNvSpPr txBox="1"/>
          <p:nvPr/>
        </p:nvSpPr>
        <p:spPr>
          <a:xfrm>
            <a:off x="800101" y="245186"/>
            <a:ext cx="10782300" cy="938719"/>
          </a:xfrm>
          <a:prstGeom prst="rect">
            <a:avLst/>
          </a:prstGeom>
          <a:noFill/>
        </p:spPr>
        <p:txBody>
          <a:bodyPr wrap="square" rtlCol="0">
            <a:spAutoFit/>
          </a:bodyPr>
          <a:lstStyle/>
          <a:p>
            <a:pPr algn="ctr"/>
            <a:r>
              <a:rPr lang="en-US" sz="5500" b="1" dirty="0" err="1">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Llama_index</a:t>
            </a:r>
            <a:r>
              <a:rPr lang="en-US"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rPr>
              <a:t> BACKEND</a:t>
            </a:r>
            <a:endPar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2497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F8428-83F2-4C4C-B2CE-AAD58BAD00FE}"/>
              </a:ext>
            </a:extLst>
          </p:cNvPr>
          <p:cNvSpPr txBox="1"/>
          <p:nvPr/>
        </p:nvSpPr>
        <p:spPr>
          <a:xfrm>
            <a:off x="251926" y="435820"/>
            <a:ext cx="11159411" cy="938719"/>
          </a:xfrm>
          <a:prstGeom prst="rect">
            <a:avLst/>
          </a:prstGeom>
          <a:noFill/>
        </p:spPr>
        <p:txBody>
          <a:bodyPr wrap="square">
            <a:spAutoFit/>
          </a:bodyPr>
          <a:lstStyle/>
          <a:p>
            <a:pPr algn="ctr"/>
            <a:r>
              <a:rPr lang="en-US" sz="5500" b="1" dirty="0">
                <a:effectLst/>
                <a:latin typeface="Cambria" panose="02040503050406030204" pitchFamily="18" charset="0"/>
                <a:ea typeface="Calibri" panose="020F0502020204030204" pitchFamily="34" charset="0"/>
                <a:cs typeface="Times New Roman" panose="02020603050405020304" pitchFamily="18" charset="0"/>
              </a:rPr>
              <a:t>PERT CHART</a:t>
            </a:r>
            <a:endParaRPr lang="en-IN" sz="5500" dirty="0"/>
          </a:p>
        </p:txBody>
      </p:sp>
      <p:pic>
        <p:nvPicPr>
          <p:cNvPr id="10" name="Picture 9">
            <a:extLst>
              <a:ext uri="{FF2B5EF4-FFF2-40B4-BE49-F238E27FC236}">
                <a16:creationId xmlns:a16="http://schemas.microsoft.com/office/drawing/2014/main" id="{924283BA-69C7-474D-8E0E-0E99ADFF101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851428" y="4646644"/>
            <a:ext cx="2033049" cy="1459277"/>
          </a:xfrm>
          <a:prstGeom prst="rect">
            <a:avLst/>
          </a:prstGeom>
        </p:spPr>
      </p:pic>
      <p:pic>
        <p:nvPicPr>
          <p:cNvPr id="5" name="Picture 4">
            <a:extLst>
              <a:ext uri="{FF2B5EF4-FFF2-40B4-BE49-F238E27FC236}">
                <a16:creationId xmlns:a16="http://schemas.microsoft.com/office/drawing/2014/main" id="{E9070A21-5DD2-4D50-88DC-2A6B496CD152}"/>
              </a:ext>
            </a:extLst>
          </p:cNvPr>
          <p:cNvPicPr>
            <a:picLocks noChangeAspect="1"/>
          </p:cNvPicPr>
          <p:nvPr/>
        </p:nvPicPr>
        <p:blipFill>
          <a:blip r:embed="rId4"/>
          <a:stretch>
            <a:fillRect/>
          </a:stretch>
        </p:blipFill>
        <p:spPr>
          <a:xfrm>
            <a:off x="10220659" y="66616"/>
            <a:ext cx="1517252" cy="499500"/>
          </a:xfrm>
          <a:prstGeom prst="rect">
            <a:avLst/>
          </a:prstGeom>
        </p:spPr>
      </p:pic>
      <p:pic>
        <p:nvPicPr>
          <p:cNvPr id="7" name="Picture 6">
            <a:extLst>
              <a:ext uri="{FF2B5EF4-FFF2-40B4-BE49-F238E27FC236}">
                <a16:creationId xmlns:a16="http://schemas.microsoft.com/office/drawing/2014/main" id="{E7FD3CE8-BE5D-4892-A234-4B4809BAF6C7}"/>
              </a:ext>
            </a:extLst>
          </p:cNvPr>
          <p:cNvPicPr/>
          <p:nvPr/>
        </p:nvPicPr>
        <p:blipFill>
          <a:blip r:embed="rId5">
            <a:extLst>
              <a:ext uri="{28A0092B-C50C-407E-A947-70E740481C1C}">
                <a14:useLocalDpi xmlns:a14="http://schemas.microsoft.com/office/drawing/2010/main" val="0"/>
              </a:ext>
            </a:extLst>
          </a:blip>
          <a:stretch>
            <a:fillRect/>
          </a:stretch>
        </p:blipFill>
        <p:spPr>
          <a:xfrm>
            <a:off x="3810000" y="1524000"/>
            <a:ext cx="4724400" cy="4396740"/>
          </a:xfrm>
          <a:prstGeom prst="rect">
            <a:avLst/>
          </a:prstGeom>
        </p:spPr>
      </p:pic>
    </p:spTree>
    <p:extLst>
      <p:ext uri="{BB962C8B-B14F-4D97-AF65-F5344CB8AC3E}">
        <p14:creationId xmlns:p14="http://schemas.microsoft.com/office/powerpoint/2010/main" val="44763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E28EB-E47A-4465-9257-8917DD7EBA91}"/>
              </a:ext>
            </a:extLst>
          </p:cNvPr>
          <p:cNvSpPr txBox="1"/>
          <p:nvPr/>
        </p:nvSpPr>
        <p:spPr>
          <a:xfrm>
            <a:off x="436983" y="174563"/>
            <a:ext cx="11318033" cy="938719"/>
          </a:xfrm>
          <a:prstGeom prst="rect">
            <a:avLst/>
          </a:prstGeom>
          <a:noFill/>
        </p:spPr>
        <p:txBody>
          <a:bodyPr wrap="square">
            <a:spAutoFit/>
          </a:bodyPr>
          <a:lstStyle/>
          <a:p>
            <a:pPr algn="ctr"/>
            <a:r>
              <a:rPr lang="en-US" sz="5500" b="1" dirty="0">
                <a:effectLst/>
                <a:latin typeface="Cambria" panose="02040503050406030204" pitchFamily="18" charset="0"/>
                <a:ea typeface="Calibri" panose="020F0502020204030204" pitchFamily="34" charset="0"/>
                <a:cs typeface="Times New Roman" panose="02020603050405020304" pitchFamily="18" charset="0"/>
              </a:rPr>
              <a:t>References</a:t>
            </a:r>
            <a:endParaRPr lang="en-IN" sz="5500" dirty="0"/>
          </a:p>
        </p:txBody>
      </p:sp>
      <p:sp>
        <p:nvSpPr>
          <p:cNvPr id="7" name="TextBox 6">
            <a:extLst>
              <a:ext uri="{FF2B5EF4-FFF2-40B4-BE49-F238E27FC236}">
                <a16:creationId xmlns:a16="http://schemas.microsoft.com/office/drawing/2014/main" id="{1BECF331-C7DC-4068-B3B7-D9EA29025AF2}"/>
              </a:ext>
            </a:extLst>
          </p:cNvPr>
          <p:cNvSpPr txBox="1"/>
          <p:nvPr/>
        </p:nvSpPr>
        <p:spPr>
          <a:xfrm>
            <a:off x="436983" y="1131943"/>
            <a:ext cx="11318033" cy="4247317"/>
          </a:xfrm>
          <a:prstGeom prst="rect">
            <a:avLst/>
          </a:prstGeom>
          <a:noFill/>
        </p:spPr>
        <p:txBody>
          <a:bodyPr wrap="square">
            <a:spAutoFit/>
          </a:bodyPr>
          <a:lstStyle/>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Doe, J. (2022, February 25). Language Models and Their Impact on Natural Language Processing. Retrieved from </a:t>
            </a:r>
            <a:r>
              <a:rPr lang="en-IN" u="sng" dirty="0">
                <a:latin typeface="Times New Roman" panose="02020603050405020304" pitchFamily="18" charset="0"/>
                <a:cs typeface="Times New Roman" panose="02020603050405020304" pitchFamily="18" charset="0"/>
                <a:hlinkClick r:id="rId2"/>
              </a:rPr>
              <a:t>https://www.example.com/languagemodels</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Devlin, J., Chang, M. W., Lee, K., &amp; Toutanova, K. (2019). BERT: Pre-training of Deep Bidirectional Transformers for Language Understanding. In Proceedings of the 2019 Conference of the North American Chapter of the Association for Computational Linguistics: Human Language Technologies, Volume 1 (Long and Short Papers) (pp. 4171–4186). Association for Computational Linguistics. </a:t>
            </a:r>
            <a:r>
              <a:rPr lang="en-IN" u="sng" dirty="0">
                <a:latin typeface="Times New Roman" panose="02020603050405020304" pitchFamily="18" charset="0"/>
                <a:cs typeface="Times New Roman" panose="02020603050405020304" pitchFamily="18" charset="0"/>
                <a:hlinkClick r:id="rId3"/>
              </a:rPr>
              <a:t>https://doi.org/10.18653/v1/N19-1423</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Hugging Face. (2021). Transformers. Retrieved September 30, 2021, from </a:t>
            </a:r>
            <a:r>
              <a:rPr lang="en-IN" u="sng" dirty="0">
                <a:latin typeface="Times New Roman" panose="02020603050405020304" pitchFamily="18" charset="0"/>
                <a:cs typeface="Times New Roman" panose="02020603050405020304" pitchFamily="18" charset="0"/>
                <a:hlinkClick r:id="rId4"/>
              </a:rPr>
              <a:t>https://huggingface.co/transformers/</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OpenAI</a:t>
            </a:r>
            <a:r>
              <a:rPr lang="en-IN" dirty="0">
                <a:latin typeface="Times New Roman" panose="02020603050405020304" pitchFamily="18" charset="0"/>
                <a:cs typeface="Times New Roman" panose="02020603050405020304" pitchFamily="18" charset="0"/>
              </a:rPr>
              <a:t>. (2021). Language Models. Retrieved September 30, 2021, from </a:t>
            </a:r>
            <a:r>
              <a:rPr lang="en-IN" u="sng" dirty="0">
                <a:latin typeface="Times New Roman" panose="02020603050405020304" pitchFamily="18" charset="0"/>
                <a:cs typeface="Times New Roman" panose="02020603050405020304" pitchFamily="18" charset="0"/>
                <a:hlinkClick r:id="rId5"/>
              </a:rPr>
              <a:t>https://openai.com/language-models/</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Radford, A., Wu, J., Child, R., Luan, D., </a:t>
            </a:r>
            <a:r>
              <a:rPr lang="en-IN" dirty="0" err="1">
                <a:latin typeface="Times New Roman" panose="02020603050405020304" pitchFamily="18" charset="0"/>
                <a:cs typeface="Times New Roman" panose="02020603050405020304" pitchFamily="18" charset="0"/>
              </a:rPr>
              <a:t>Amodei</a:t>
            </a:r>
            <a:r>
              <a:rPr lang="en-IN" dirty="0">
                <a:latin typeface="Times New Roman" panose="02020603050405020304" pitchFamily="18" charset="0"/>
                <a:cs typeface="Times New Roman" panose="02020603050405020304" pitchFamily="18" charset="0"/>
              </a:rPr>
              <a:t>, D., &amp; </a:t>
            </a:r>
            <a:r>
              <a:rPr lang="en-IN" dirty="0" err="1">
                <a:latin typeface="Times New Roman" panose="02020603050405020304" pitchFamily="18" charset="0"/>
                <a:cs typeface="Times New Roman" panose="02020603050405020304" pitchFamily="18" charset="0"/>
              </a:rPr>
              <a:t>Sutskever</a:t>
            </a:r>
            <a:r>
              <a:rPr lang="en-IN" dirty="0">
                <a:latin typeface="Times New Roman" panose="02020603050405020304" pitchFamily="18" charset="0"/>
                <a:cs typeface="Times New Roman" panose="02020603050405020304" pitchFamily="18" charset="0"/>
              </a:rPr>
              <a:t>, I. (2019). Language Models are Unsupervised Multitask Learners. </a:t>
            </a:r>
            <a:r>
              <a:rPr lang="en-IN" dirty="0" err="1">
                <a:latin typeface="Times New Roman" panose="02020603050405020304" pitchFamily="18" charset="0"/>
                <a:cs typeface="Times New Roman" panose="02020603050405020304" pitchFamily="18" charset="0"/>
              </a:rPr>
              <a:t>OpenAI</a:t>
            </a:r>
            <a:r>
              <a:rPr lang="en-IN" dirty="0">
                <a:latin typeface="Times New Roman" panose="02020603050405020304" pitchFamily="18" charset="0"/>
                <a:cs typeface="Times New Roman" panose="02020603050405020304" pitchFamily="18" charset="0"/>
              </a:rPr>
              <a:t>, 1(8), 9.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Wolf, T., Debut, L., </a:t>
            </a:r>
            <a:r>
              <a:rPr lang="en-IN" dirty="0" err="1">
                <a:latin typeface="Times New Roman" panose="02020603050405020304" pitchFamily="18" charset="0"/>
                <a:cs typeface="Times New Roman" panose="02020603050405020304" pitchFamily="18" charset="0"/>
              </a:rPr>
              <a:t>Sanh</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Chaumond</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Delangue</a:t>
            </a:r>
            <a:r>
              <a:rPr lang="en-IN" dirty="0">
                <a:latin typeface="Times New Roman" panose="02020603050405020304" pitchFamily="18" charset="0"/>
                <a:cs typeface="Times New Roman" panose="02020603050405020304" pitchFamily="18" charset="0"/>
              </a:rPr>
              <a:t>, C., Moi, A., </a:t>
            </a:r>
            <a:r>
              <a:rPr lang="en-IN" dirty="0" err="1">
                <a:latin typeface="Times New Roman" panose="02020603050405020304" pitchFamily="18" charset="0"/>
                <a:cs typeface="Times New Roman" panose="02020603050405020304" pitchFamily="18" charset="0"/>
              </a:rPr>
              <a:t>Cistac</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Rault</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Louf</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Funtowicz</a:t>
            </a:r>
            <a:r>
              <a:rPr lang="en-IN" dirty="0">
                <a:latin typeface="Times New Roman" panose="02020603050405020304" pitchFamily="18" charset="0"/>
                <a:cs typeface="Times New Roman" panose="02020603050405020304" pitchFamily="18" charset="0"/>
              </a:rPr>
              <a:t>, M., Davison, J., Shleifer, S., von Platen, P., Ma, C., </a:t>
            </a:r>
            <a:r>
              <a:rPr lang="en-IN" dirty="0" err="1">
                <a:latin typeface="Times New Roman" panose="02020603050405020304" pitchFamily="18" charset="0"/>
                <a:cs typeface="Times New Roman" panose="02020603050405020304" pitchFamily="18" charset="0"/>
              </a:rPr>
              <a:t>Jernite</a:t>
            </a:r>
            <a:r>
              <a:rPr lang="en-IN" dirty="0">
                <a:latin typeface="Times New Roman" panose="02020603050405020304" pitchFamily="18" charset="0"/>
                <a:cs typeface="Times New Roman" panose="02020603050405020304" pitchFamily="18" charset="0"/>
              </a:rPr>
              <a:t>, Y., </a:t>
            </a:r>
            <a:r>
              <a:rPr lang="en-IN" dirty="0" err="1">
                <a:latin typeface="Times New Roman" panose="02020603050405020304" pitchFamily="18" charset="0"/>
                <a:cs typeface="Times New Roman" panose="02020603050405020304" pitchFamily="18" charset="0"/>
              </a:rPr>
              <a:t>Plu</a:t>
            </a:r>
            <a:r>
              <a:rPr lang="en-IN" dirty="0">
                <a:latin typeface="Times New Roman" panose="02020603050405020304" pitchFamily="18" charset="0"/>
                <a:cs typeface="Times New Roman" panose="02020603050405020304" pitchFamily="18" charset="0"/>
              </a:rPr>
              <a:t>, J., Xu, C., Le </a:t>
            </a:r>
            <a:r>
              <a:rPr lang="en-IN" dirty="0" err="1">
                <a:latin typeface="Times New Roman" panose="02020603050405020304" pitchFamily="18" charset="0"/>
                <a:cs typeface="Times New Roman" panose="02020603050405020304" pitchFamily="18" charset="0"/>
              </a:rPr>
              <a:t>Scao</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Gugger</a:t>
            </a:r>
            <a:r>
              <a:rPr lang="en-IN" dirty="0">
                <a:latin typeface="Times New Roman" panose="02020603050405020304" pitchFamily="18" charset="0"/>
                <a:cs typeface="Times New Roman" panose="02020603050405020304" pitchFamily="18" charset="0"/>
              </a:rPr>
              <a:t>, S., … Brew, J. (2020). Transformers: State-of-the-Art Natural Language Processing. In Proceedings of the 2020 Conference on Empirical Methods in Natural Language Processing: System Demonstrations (pp. 38–45). Association for Computational Linguistics. https://doi.org/10.18653/v1/2020.emnlp-demos.6</a:t>
            </a:r>
            <a:endParaRPr lang="en-IN" baseline="-25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E7CA04C-B271-4963-8C55-53DFBFF9C0EA}"/>
              </a:ext>
            </a:extLst>
          </p:cNvPr>
          <p:cNvPicPr>
            <a:picLocks noChangeAspect="1"/>
          </p:cNvPicPr>
          <p:nvPr/>
        </p:nvPicPr>
        <p:blipFill>
          <a:blip r:embed="rId6"/>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91270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8;p8">
            <a:extLst>
              <a:ext uri="{FF2B5EF4-FFF2-40B4-BE49-F238E27FC236}">
                <a16:creationId xmlns:a16="http://schemas.microsoft.com/office/drawing/2014/main" id="{DB13E22A-CA78-4636-87C7-5F449F1C83E6}"/>
              </a:ext>
            </a:extLst>
          </p:cNvPr>
          <p:cNvSpPr txBox="1">
            <a:spLocks/>
          </p:cNvSpPr>
          <p:nvPr/>
        </p:nvSpPr>
        <p:spPr>
          <a:xfrm>
            <a:off x="1000047" y="1019745"/>
            <a:ext cx="10191900" cy="108954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595959"/>
              </a:buClr>
              <a:buSzPts val="3600"/>
              <a:buFont typeface="Calibri"/>
              <a:buNone/>
            </a:pPr>
            <a:r>
              <a:rPr lang="en-US" sz="5500" b="1" dirty="0">
                <a:latin typeface="Cambria" panose="02040503050406030204" pitchFamily="18" charset="0"/>
                <a:ea typeface="Cambria" panose="02040503050406030204" pitchFamily="18" charset="0"/>
              </a:rPr>
              <a:t>Midterm Presentation</a:t>
            </a:r>
          </a:p>
        </p:txBody>
      </p:sp>
      <p:sp>
        <p:nvSpPr>
          <p:cNvPr id="3" name="TextBox 2">
            <a:extLst>
              <a:ext uri="{FF2B5EF4-FFF2-40B4-BE49-F238E27FC236}">
                <a16:creationId xmlns:a16="http://schemas.microsoft.com/office/drawing/2014/main" id="{830A06CD-ABC4-48EE-A2F1-BB69E3BFD3B7}"/>
              </a:ext>
            </a:extLst>
          </p:cNvPr>
          <p:cNvSpPr txBox="1"/>
          <p:nvPr/>
        </p:nvSpPr>
        <p:spPr>
          <a:xfrm>
            <a:off x="4901678" y="2246730"/>
            <a:ext cx="2388637" cy="630942"/>
          </a:xfrm>
          <a:prstGeom prst="rect">
            <a:avLst/>
          </a:prstGeom>
          <a:noFill/>
        </p:spPr>
        <p:txBody>
          <a:bodyPr wrap="square" rtlCol="0">
            <a:spAutoFit/>
          </a:bodyPr>
          <a:lstStyle/>
          <a:p>
            <a:pPr algn="ctr"/>
            <a:r>
              <a:rPr lang="en-US" sz="3500" b="1" dirty="0">
                <a:latin typeface="Cambria" panose="02040503050406030204" pitchFamily="18" charset="0"/>
                <a:ea typeface="Cambria" panose="02040503050406030204" pitchFamily="18" charset="0"/>
              </a:rPr>
              <a:t>Major II</a:t>
            </a:r>
            <a:endParaRPr lang="en-IN" sz="3500" b="1" dirty="0">
              <a:latin typeface="Cambria" panose="02040503050406030204" pitchFamily="18" charset="0"/>
              <a:ea typeface="Cambria" panose="02040503050406030204" pitchFamily="18" charset="0"/>
            </a:endParaRPr>
          </a:p>
        </p:txBody>
      </p:sp>
      <p:graphicFrame>
        <p:nvGraphicFramePr>
          <p:cNvPr id="4" name="Table 5">
            <a:extLst>
              <a:ext uri="{FF2B5EF4-FFF2-40B4-BE49-F238E27FC236}">
                <a16:creationId xmlns:a16="http://schemas.microsoft.com/office/drawing/2014/main" id="{6E4EDFD6-D1EC-456C-9FA6-14086E75E09B}"/>
              </a:ext>
            </a:extLst>
          </p:cNvPr>
          <p:cNvGraphicFramePr>
            <a:graphicFrameLocks noGrp="1"/>
          </p:cNvGraphicFramePr>
          <p:nvPr>
            <p:extLst>
              <p:ext uri="{D42A27DB-BD31-4B8C-83A1-F6EECF244321}">
                <p14:modId xmlns:p14="http://schemas.microsoft.com/office/powerpoint/2010/main" val="394621423"/>
              </p:ext>
            </p:extLst>
          </p:nvPr>
        </p:nvGraphicFramePr>
        <p:xfrm>
          <a:off x="549026" y="3071845"/>
          <a:ext cx="11414456" cy="1984663"/>
        </p:xfrm>
        <a:graphic>
          <a:graphicData uri="http://schemas.openxmlformats.org/drawingml/2006/table">
            <a:tbl>
              <a:tblPr firstRow="1" bandRow="1">
                <a:tableStyleId>{8EC20E35-A176-4012-BC5E-935CFFF8708E}</a:tableStyleId>
              </a:tblPr>
              <a:tblGrid>
                <a:gridCol w="2853614">
                  <a:extLst>
                    <a:ext uri="{9D8B030D-6E8A-4147-A177-3AD203B41FA5}">
                      <a16:colId xmlns:a16="http://schemas.microsoft.com/office/drawing/2014/main" val="931756420"/>
                    </a:ext>
                  </a:extLst>
                </a:gridCol>
                <a:gridCol w="2853614">
                  <a:extLst>
                    <a:ext uri="{9D8B030D-6E8A-4147-A177-3AD203B41FA5}">
                      <a16:colId xmlns:a16="http://schemas.microsoft.com/office/drawing/2014/main" val="4175632725"/>
                    </a:ext>
                  </a:extLst>
                </a:gridCol>
                <a:gridCol w="2853614">
                  <a:extLst>
                    <a:ext uri="{9D8B030D-6E8A-4147-A177-3AD203B41FA5}">
                      <a16:colId xmlns:a16="http://schemas.microsoft.com/office/drawing/2014/main" val="938295266"/>
                    </a:ext>
                  </a:extLst>
                </a:gridCol>
                <a:gridCol w="2853614">
                  <a:extLst>
                    <a:ext uri="{9D8B030D-6E8A-4147-A177-3AD203B41FA5}">
                      <a16:colId xmlns:a16="http://schemas.microsoft.com/office/drawing/2014/main" val="466105092"/>
                    </a:ext>
                  </a:extLst>
                </a:gridCol>
              </a:tblGrid>
              <a:tr h="606264">
                <a:tc>
                  <a:txBody>
                    <a:bodyPr/>
                    <a:lstStyle/>
                    <a:p>
                      <a:pPr algn="ctr"/>
                      <a:r>
                        <a:rPr lang="en-US" sz="2000" b="1" dirty="0"/>
                        <a:t>Rajul Dubey</a:t>
                      </a:r>
                      <a:endParaRPr lang="en-IN" sz="2000" b="1" dirty="0"/>
                    </a:p>
                  </a:txBody>
                  <a:tcPr/>
                </a:tc>
                <a:tc>
                  <a:txBody>
                    <a:bodyPr/>
                    <a:lstStyle/>
                    <a:p>
                      <a:pPr algn="ctr"/>
                      <a:r>
                        <a:rPr lang="en-IN" sz="2000" b="1" dirty="0"/>
                        <a:t>Devesh Yadav</a:t>
                      </a:r>
                    </a:p>
                  </a:txBody>
                  <a:tcPr/>
                </a:tc>
                <a:tc>
                  <a:txBody>
                    <a:bodyPr/>
                    <a:lstStyle/>
                    <a:p>
                      <a:pPr algn="ctr"/>
                      <a:r>
                        <a:rPr lang="en-IN" sz="2000" b="1" dirty="0" err="1"/>
                        <a:t>Shriyansh</a:t>
                      </a:r>
                      <a:r>
                        <a:rPr lang="en-IN" sz="2000" b="1" dirty="0"/>
                        <a:t> Kaushik</a:t>
                      </a:r>
                    </a:p>
                  </a:txBody>
                  <a:tcPr/>
                </a:tc>
                <a:tc>
                  <a:txBody>
                    <a:bodyPr/>
                    <a:lstStyle/>
                    <a:p>
                      <a:pPr algn="ctr"/>
                      <a:r>
                        <a:rPr lang="en-IN" sz="2000" b="1" dirty="0"/>
                        <a:t>Karan Sharma</a:t>
                      </a:r>
                    </a:p>
                  </a:txBody>
                  <a:tcPr/>
                </a:tc>
                <a:extLst>
                  <a:ext uri="{0D108BD9-81ED-4DB2-BD59-A6C34878D82A}">
                    <a16:rowId xmlns:a16="http://schemas.microsoft.com/office/drawing/2014/main" val="1339908014"/>
                  </a:ext>
                </a:extLst>
              </a:tr>
              <a:tr h="613605">
                <a:tc>
                  <a:txBody>
                    <a:bodyPr/>
                    <a:lstStyle/>
                    <a:p>
                      <a:pPr algn="ctr"/>
                      <a:r>
                        <a:rPr lang="en-IN" sz="1800" dirty="0"/>
                        <a:t>R171218081</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R171218038</a:t>
                      </a:r>
                      <a:endParaRPr lang="en-IN" b="1" dirty="0"/>
                    </a:p>
                  </a:txBody>
                  <a:tcPr/>
                </a:tc>
                <a:tc>
                  <a:txBody>
                    <a:bodyPr/>
                    <a:lstStyle/>
                    <a:p>
                      <a:pPr algn="ctr">
                        <a:defRPr sz="1800"/>
                      </a:pPr>
                      <a:r>
                        <a:rPr lang="en-IN" sz="1800" dirty="0"/>
                        <a:t>R171218100</a:t>
                      </a:r>
                    </a:p>
                  </a:txBody>
                  <a:tcPr/>
                </a:tc>
                <a:tc>
                  <a:txBody>
                    <a:bodyPr/>
                    <a:lstStyle/>
                    <a:p>
                      <a:pPr algn="ctr">
                        <a:defRPr sz="1800"/>
                      </a:pPr>
                      <a:r>
                        <a:rPr lang="en-IN" sz="1800" dirty="0"/>
                        <a:t>R171218117</a:t>
                      </a:r>
                    </a:p>
                  </a:txBody>
                  <a:tcPr/>
                </a:tc>
                <a:extLst>
                  <a:ext uri="{0D108BD9-81ED-4DB2-BD59-A6C34878D82A}">
                    <a16:rowId xmlns:a16="http://schemas.microsoft.com/office/drawing/2014/main" val="2612684992"/>
                  </a:ext>
                </a:extLst>
              </a:tr>
              <a:tr h="456999">
                <a:tc>
                  <a:txBody>
                    <a:bodyPr/>
                    <a:lstStyle/>
                    <a:p>
                      <a:pPr algn="ctr">
                        <a:lnSpc>
                          <a:spcPct val="107000"/>
                        </a:lnSpc>
                        <a:spcBef>
                          <a:spcPts val="1400"/>
                        </a:spcBef>
                      </a:pPr>
                      <a:r>
                        <a:rPr lang="en-US" sz="1800" b="1" dirty="0">
                          <a:solidFill>
                            <a:srgbClr val="000000"/>
                          </a:solidFill>
                          <a:effectLst/>
                          <a:latin typeface="+mn-lt"/>
                          <a:ea typeface="Times New Roman" panose="02020603050405020304" pitchFamily="18" charset="0"/>
                          <a:cs typeface="Times New Roman" panose="02020603050405020304" pitchFamily="18" charset="0"/>
                        </a:rPr>
                        <a:t>500069424</a:t>
                      </a:r>
                    </a:p>
                    <a:p>
                      <a:pPr algn="ctr">
                        <a:lnSpc>
                          <a:spcPct val="107000"/>
                        </a:lnSpc>
                        <a:spcBef>
                          <a:spcPts val="1400"/>
                        </a:spcBef>
                      </a:pPr>
                      <a:r>
                        <a:rPr lang="en-US" sz="1800" b="1" kern="1200" dirty="0">
                          <a:solidFill>
                            <a:schemeClr val="dk1"/>
                          </a:solidFill>
                          <a:effectLst/>
                          <a:latin typeface="+mn-lt"/>
                          <a:ea typeface="+mn-ea"/>
                          <a:cs typeface="+mn-cs"/>
                        </a:rPr>
                        <a:t>CSE-DevOps</a:t>
                      </a:r>
                      <a:endParaRPr lang="en-IN" sz="1800" b="1" dirty="0">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a:t>
                      </a:r>
                      <a:r>
                        <a:rPr lang="en-US" sz="1800" b="1" kern="1200" dirty="0">
                          <a:solidFill>
                            <a:schemeClr val="dk1"/>
                          </a:solidFill>
                          <a:effectLst/>
                          <a:latin typeface="+mn-lt"/>
                          <a:ea typeface="+mn-ea"/>
                          <a:cs typeface="+mn-cs"/>
                        </a:rPr>
                        <a:t>69565</a:t>
                      </a:r>
                    </a:p>
                    <a:p>
                      <a:pPr marL="0" algn="ctr" defTabSz="914400" rtl="0" eaLnBrk="1" latinLnBrk="0" hangingPunct="1">
                        <a:lnSpc>
                          <a:spcPct val="107000"/>
                        </a:lnSpc>
                        <a:spcBef>
                          <a:spcPts val="1400"/>
                        </a:spcBef>
                      </a:pPr>
                      <a:r>
                        <a:rPr lang="en-US" sz="1800" b="1" kern="1200" dirty="0">
                          <a:solidFill>
                            <a:schemeClr val="dk1"/>
                          </a:solidFill>
                          <a:effectLst/>
                          <a:latin typeface="+mn-lt"/>
                          <a:ea typeface="+mn-ea"/>
                          <a:cs typeface="+mn-cs"/>
                        </a:rPr>
                        <a:t>CSE-DevOps</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a:t>
                      </a:r>
                      <a:r>
                        <a:rPr lang="en-US" sz="1800" b="1" kern="1200" dirty="0">
                          <a:solidFill>
                            <a:schemeClr val="dk1"/>
                          </a:solidFill>
                          <a:effectLst/>
                          <a:latin typeface="+mn-lt"/>
                          <a:ea typeface="+mn-ea"/>
                          <a:cs typeface="+mn-cs"/>
                        </a:rPr>
                        <a:t>67485</a:t>
                      </a:r>
                    </a:p>
                    <a:p>
                      <a:pPr marL="0" algn="ctr" defTabSz="914400" rtl="0" eaLnBrk="1" latinLnBrk="0" hangingPunct="1">
                        <a:lnSpc>
                          <a:spcPct val="107000"/>
                        </a:lnSpc>
                        <a:spcBef>
                          <a:spcPts val="1400"/>
                        </a:spcBef>
                      </a:pPr>
                      <a:r>
                        <a:rPr lang="en-US" sz="1800" b="1" kern="1200" dirty="0">
                          <a:solidFill>
                            <a:schemeClr val="dk1"/>
                          </a:solidFill>
                          <a:effectLst/>
                          <a:latin typeface="+mn-lt"/>
                          <a:ea typeface="+mn-ea"/>
                          <a:cs typeface="+mn-cs"/>
                        </a:rPr>
                        <a:t>CSE-DevOps</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a:t>
                      </a:r>
                      <a:r>
                        <a:rPr lang="en-US" sz="1800" b="1" kern="1200" dirty="0">
                          <a:solidFill>
                            <a:schemeClr val="dk1"/>
                          </a:solidFill>
                          <a:effectLst/>
                          <a:latin typeface="+mn-lt"/>
                          <a:ea typeface="+mn-ea"/>
                          <a:cs typeface="+mn-cs"/>
                        </a:rPr>
                        <a:t>70100 </a:t>
                      </a:r>
                    </a:p>
                    <a:p>
                      <a:pPr marL="0" algn="ctr" defTabSz="914400" rtl="0" eaLnBrk="1" latinLnBrk="0" hangingPunct="1">
                        <a:lnSpc>
                          <a:spcPct val="107000"/>
                        </a:lnSpc>
                        <a:spcBef>
                          <a:spcPts val="1400"/>
                        </a:spcBef>
                      </a:pPr>
                      <a:r>
                        <a:rPr lang="en-US" sz="1800" b="1" kern="1200" dirty="0">
                          <a:solidFill>
                            <a:schemeClr val="dk1"/>
                          </a:solidFill>
                          <a:effectLst/>
                          <a:latin typeface="+mn-lt"/>
                          <a:ea typeface="+mn-ea"/>
                          <a:cs typeface="+mn-cs"/>
                        </a:rPr>
                        <a:t>CSE-DevOps</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extLst>
                  <a:ext uri="{0D108BD9-81ED-4DB2-BD59-A6C34878D82A}">
                    <a16:rowId xmlns:a16="http://schemas.microsoft.com/office/drawing/2014/main" val="2377690890"/>
                  </a:ext>
                </a:extLst>
              </a:tr>
            </a:tbl>
          </a:graphicData>
        </a:graphic>
      </p:graphicFrame>
      <p:sp>
        <p:nvSpPr>
          <p:cNvPr id="5" name="TextBox 4">
            <a:extLst>
              <a:ext uri="{FF2B5EF4-FFF2-40B4-BE49-F238E27FC236}">
                <a16:creationId xmlns:a16="http://schemas.microsoft.com/office/drawing/2014/main" id="{8073AC6E-B749-44EB-9461-EADACA117748}"/>
              </a:ext>
            </a:extLst>
          </p:cNvPr>
          <p:cNvSpPr txBox="1"/>
          <p:nvPr/>
        </p:nvSpPr>
        <p:spPr>
          <a:xfrm>
            <a:off x="4637309" y="5130369"/>
            <a:ext cx="2917373" cy="1138773"/>
          </a:xfrm>
          <a:prstGeom prst="rect">
            <a:avLst/>
          </a:prstGeom>
          <a:noFill/>
        </p:spPr>
        <p:txBody>
          <a:bodyPr wrap="square" rtlCol="0">
            <a:spAutoFit/>
          </a:bodyPr>
          <a:lstStyle/>
          <a:p>
            <a:pPr algn="ctr"/>
            <a:r>
              <a:rPr lang="en-US" sz="1400" dirty="0"/>
              <a:t>Under the guidance of </a:t>
            </a:r>
          </a:p>
          <a:p>
            <a:pPr algn="ctr"/>
            <a:r>
              <a:rPr lang="en-US" b="1" dirty="0"/>
              <a:t>Dr. Gagan Deep Singh</a:t>
            </a:r>
            <a:br>
              <a:rPr lang="en-US" dirty="0"/>
            </a:br>
            <a:r>
              <a:rPr lang="en-US" sz="1200" dirty="0">
                <a:solidFill>
                  <a:srgbClr val="00000A"/>
                </a:solidFill>
                <a:latin typeface="Times New Roman" panose="02020603050405020304" pitchFamily="18" charset="0"/>
                <a:ea typeface="Times New Roman" panose="02020603050405020304" pitchFamily="18" charset="0"/>
              </a:rPr>
              <a:t>Assistant Professor S </a:t>
            </a:r>
            <a:r>
              <a:rPr lang="en-US" sz="1200" dirty="0" err="1">
                <a:solidFill>
                  <a:srgbClr val="00000A"/>
                </a:solidFill>
                <a:latin typeface="Times New Roman" panose="02020603050405020304" pitchFamily="18" charset="0"/>
                <a:ea typeface="Times New Roman" panose="02020603050405020304" pitchFamily="18" charset="0"/>
              </a:rPr>
              <a:t>S</a:t>
            </a:r>
            <a:endParaRPr lang="en-US" sz="1200" dirty="0">
              <a:solidFill>
                <a:srgbClr val="00000A"/>
              </a:solidFill>
              <a:latin typeface="Times New Roman" panose="02020603050405020304" pitchFamily="18" charset="0"/>
              <a:ea typeface="Times New Roman" panose="02020603050405020304" pitchFamily="18" charset="0"/>
            </a:endParaRPr>
          </a:p>
          <a:p>
            <a:pPr algn="ctr"/>
            <a:r>
              <a:rPr lang="en-US" sz="1200" dirty="0">
                <a:solidFill>
                  <a:srgbClr val="00000A"/>
                </a:solidFill>
                <a:latin typeface="Times New Roman" panose="02020603050405020304" pitchFamily="18" charset="0"/>
                <a:ea typeface="Times New Roman" panose="02020603050405020304" pitchFamily="18" charset="0"/>
              </a:rPr>
              <a:t>Department of Cybernetics Cluster</a:t>
            </a:r>
          </a:p>
          <a:p>
            <a:pPr algn="ctr"/>
            <a:r>
              <a:rPr lang="en-US" sz="1200" dirty="0">
                <a:solidFill>
                  <a:srgbClr val="00000A"/>
                </a:solidFill>
                <a:latin typeface="Times New Roman" panose="02020603050405020304" pitchFamily="18" charset="0"/>
                <a:ea typeface="Times New Roman" panose="02020603050405020304" pitchFamily="18" charset="0"/>
              </a:rPr>
              <a:t>University of Petroleum and Energy Studies</a:t>
            </a:r>
          </a:p>
        </p:txBody>
      </p:sp>
      <p:pic>
        <p:nvPicPr>
          <p:cNvPr id="6" name="Picture 5">
            <a:extLst>
              <a:ext uri="{FF2B5EF4-FFF2-40B4-BE49-F238E27FC236}">
                <a16:creationId xmlns:a16="http://schemas.microsoft.com/office/drawing/2014/main" id="{33646C54-A138-4181-A8C7-BE18363F4D8A}"/>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407999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pic>
        <p:nvPicPr>
          <p:cNvPr id="3" name="Picture 2">
            <a:extLst>
              <a:ext uri="{FF2B5EF4-FFF2-40B4-BE49-F238E27FC236}">
                <a16:creationId xmlns:a16="http://schemas.microsoft.com/office/drawing/2014/main" id="{AFCE14F1-2B00-452E-8CDD-8068753B7AD9}"/>
              </a:ext>
            </a:extLst>
          </p:cNvPr>
          <p:cNvPicPr>
            <a:picLocks noChangeAspect="1"/>
          </p:cNvPicPr>
          <p:nvPr/>
        </p:nvPicPr>
        <p:blipFill>
          <a:blip r:embed="rId2"/>
          <a:stretch>
            <a:fillRect/>
          </a:stretch>
        </p:blipFill>
        <p:spPr>
          <a:xfrm>
            <a:off x="4453811" y="4424012"/>
            <a:ext cx="3284376" cy="1146364"/>
          </a:xfrm>
          <a:prstGeom prst="rect">
            <a:avLst/>
          </a:prstGeom>
        </p:spPr>
      </p:pic>
    </p:spTree>
    <p:extLst>
      <p:ext uri="{BB962C8B-B14F-4D97-AF65-F5344CB8AC3E}">
        <p14:creationId xmlns:p14="http://schemas.microsoft.com/office/powerpoint/2010/main" val="377229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2136709"/>
            <a:ext cx="12192000" cy="2845837"/>
          </a:xfrm>
        </p:spPr>
        <p:txBody>
          <a:bodyPr>
            <a:noAutofit/>
          </a:bodyPr>
          <a:lstStyle/>
          <a:p>
            <a:r>
              <a:rPr lang="en-US" sz="6500" b="1" dirty="0" err="1">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ChatGPT</a:t>
            </a:r>
            <a:r>
              <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 Clone</a:t>
            </a:r>
            <a:br>
              <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br>
            <a:endPar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DD8E70-D968-433D-A7B7-CA9605967446}"/>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49482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DDD09-1DB7-4C5C-9780-8E0E7D28B749}"/>
              </a:ext>
            </a:extLst>
          </p:cNvPr>
          <p:cNvSpPr txBox="1"/>
          <p:nvPr/>
        </p:nvSpPr>
        <p:spPr>
          <a:xfrm>
            <a:off x="4194928" y="1751336"/>
            <a:ext cx="7691883" cy="2806987"/>
          </a:xfrm>
          <a:prstGeom prst="rect">
            <a:avLst/>
          </a:prstGeom>
          <a:noFill/>
        </p:spPr>
        <p:txBody>
          <a:bodyPr wrap="square">
            <a:spAutoFit/>
          </a:bodyPr>
          <a:lstStyle/>
          <a:p>
            <a:pPr algn="just">
              <a:lnSpc>
                <a:spcPct val="150000"/>
              </a:lnSpc>
              <a:tabLst>
                <a:tab pos="1714500" algn="l"/>
              </a:tabLst>
            </a:pPr>
            <a:r>
              <a:rPr lang="en-US" sz="2000" dirty="0">
                <a:latin typeface="Times New Roman" panose="02020603050405020304" pitchFamily="18" charset="0"/>
                <a:cs typeface="Times New Roman" panose="02020603050405020304" pitchFamily="18" charset="0"/>
              </a:rPr>
              <a:t>This project aims to develop a sophisticated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clone that combines the state-of-the-art language modeling capabilities of </a:t>
            </a:r>
            <a:r>
              <a:rPr lang="en-US" sz="2000" dirty="0" err="1">
                <a:latin typeface="Times New Roman" panose="02020603050405020304" pitchFamily="18" charset="0"/>
                <a:cs typeface="Times New Roman" panose="02020603050405020304" pitchFamily="18" charset="0"/>
              </a:rPr>
              <a:t>OpenAI's</a:t>
            </a:r>
            <a:r>
              <a:rPr lang="en-US" sz="2000" dirty="0">
                <a:latin typeface="Times New Roman" panose="02020603050405020304" pitchFamily="18" charset="0"/>
                <a:cs typeface="Times New Roman" panose="02020603050405020304" pitchFamily="18" charset="0"/>
              </a:rPr>
              <a:t> API with custom knowledge integration using </a:t>
            </a:r>
            <a:r>
              <a:rPr lang="en-US" sz="2000" dirty="0" err="1">
                <a:latin typeface="Times New Roman" panose="02020603050405020304" pitchFamily="18" charset="0"/>
                <a:cs typeface="Times New Roman" panose="02020603050405020304" pitchFamily="18" charset="0"/>
              </a:rPr>
              <a:t>llama_index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LLMPredictor</a:t>
            </a:r>
            <a:r>
              <a:rPr lang="en-US" sz="2000" dirty="0">
                <a:latin typeface="Times New Roman" panose="02020603050405020304" pitchFamily="18" charset="0"/>
                <a:cs typeface="Times New Roman" panose="02020603050405020304" pitchFamily="18" charset="0"/>
              </a:rPr>
              <a:t>. this project strives to enhance the conversational experience by providing personalized and accurate replies. </a:t>
            </a:r>
          </a:p>
          <a:p>
            <a:pPr algn="just">
              <a:lnSpc>
                <a:spcPct val="150000"/>
              </a:lnSpc>
              <a:tabLst>
                <a:tab pos="1714500" algn="l"/>
              </a:tabLst>
            </a:pP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12EA30C-BE00-4557-98BF-AB6475A643C2}"/>
              </a:ext>
            </a:extLst>
          </p:cNvPr>
          <p:cNvSpPr txBox="1"/>
          <p:nvPr/>
        </p:nvSpPr>
        <p:spPr>
          <a:xfrm>
            <a:off x="437164" y="812618"/>
            <a:ext cx="11581622" cy="938719"/>
          </a:xfrm>
          <a:prstGeom prst="rect">
            <a:avLst/>
          </a:prstGeom>
          <a:noFill/>
        </p:spPr>
        <p:txBody>
          <a:bodyPr wrap="square">
            <a:spAutoFit/>
          </a:bodyPr>
          <a:lstStyle/>
          <a:p>
            <a:pPr algn="ctr">
              <a:tabLst>
                <a:tab pos="1714500" algn="l"/>
              </a:tabLst>
            </a:pPr>
            <a:r>
              <a:rPr lang="en-US" sz="5500" b="1" dirty="0">
                <a:effectLst/>
                <a:latin typeface="Cambria" panose="02040503050406030204" pitchFamily="18" charset="0"/>
                <a:ea typeface="Times New Roman" panose="02020603050405020304" pitchFamily="18" charset="0"/>
              </a:rPr>
              <a:t>ABSTRACT </a:t>
            </a:r>
            <a:endParaRPr lang="en-IN" sz="55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54D4125-5680-4F71-A084-689F262C04FE}"/>
              </a:ext>
            </a:extLst>
          </p:cNvPr>
          <p:cNvPicPr>
            <a:picLocks noChangeAspect="1"/>
          </p:cNvPicPr>
          <p:nvPr/>
        </p:nvPicPr>
        <p:blipFill>
          <a:blip r:embed="rId2"/>
          <a:stretch>
            <a:fillRect/>
          </a:stretch>
        </p:blipFill>
        <p:spPr>
          <a:xfrm>
            <a:off x="10220659" y="66616"/>
            <a:ext cx="1517252" cy="499500"/>
          </a:xfrm>
          <a:prstGeom prst="rect">
            <a:avLst/>
          </a:prstGeom>
        </p:spPr>
      </p:pic>
      <p:pic>
        <p:nvPicPr>
          <p:cNvPr id="9" name="Picture 8">
            <a:extLst>
              <a:ext uri="{FF2B5EF4-FFF2-40B4-BE49-F238E27FC236}">
                <a16:creationId xmlns:a16="http://schemas.microsoft.com/office/drawing/2014/main" id="{27921EC6-09BF-4160-94AE-0DF366B33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2712457"/>
            <a:ext cx="4194928" cy="3941359"/>
          </a:xfrm>
          <a:prstGeom prst="rect">
            <a:avLst/>
          </a:prstGeom>
        </p:spPr>
      </p:pic>
    </p:spTree>
    <p:extLst>
      <p:ext uri="{BB962C8B-B14F-4D97-AF65-F5344CB8AC3E}">
        <p14:creationId xmlns:p14="http://schemas.microsoft.com/office/powerpoint/2010/main" val="185063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C42C-75D2-4E59-975B-01C5EEDF0981}"/>
              </a:ext>
            </a:extLst>
          </p:cNvPr>
          <p:cNvSpPr>
            <a:spLocks noGrp="1"/>
          </p:cNvSpPr>
          <p:nvPr>
            <p:ph type="ctrTitle"/>
          </p:nvPr>
        </p:nvSpPr>
        <p:spPr>
          <a:xfrm>
            <a:off x="342900" y="757239"/>
            <a:ext cx="11415713" cy="842962"/>
          </a:xfrm>
        </p:spPr>
        <p:txBody>
          <a:bodyPr>
            <a:noAutofit/>
          </a:bodyPr>
          <a:lstStyle/>
          <a:p>
            <a:r>
              <a:rPr lang="en-IN" sz="6600" b="1" dirty="0">
                <a:latin typeface="Cambria" panose="02040503050406030204" pitchFamily="18" charset="0"/>
                <a:ea typeface="Cambria" panose="02040503050406030204" pitchFamily="18" charset="0"/>
              </a:rPr>
              <a:t>INTRODUCTION</a:t>
            </a:r>
          </a:p>
        </p:txBody>
      </p:sp>
      <p:pic>
        <p:nvPicPr>
          <p:cNvPr id="5" name="Picture 4">
            <a:extLst>
              <a:ext uri="{FF2B5EF4-FFF2-40B4-BE49-F238E27FC236}">
                <a16:creationId xmlns:a16="http://schemas.microsoft.com/office/drawing/2014/main" id="{5F9D20E2-693F-4E76-8BD8-567BD877B073}"/>
              </a:ext>
            </a:extLst>
          </p:cNvPr>
          <p:cNvPicPr>
            <a:picLocks noChangeAspect="1"/>
          </p:cNvPicPr>
          <p:nvPr/>
        </p:nvPicPr>
        <p:blipFill>
          <a:blip r:embed="rId2"/>
          <a:stretch>
            <a:fillRect/>
          </a:stretch>
        </p:blipFill>
        <p:spPr>
          <a:xfrm>
            <a:off x="10220659" y="66616"/>
            <a:ext cx="1517252" cy="499500"/>
          </a:xfrm>
          <a:prstGeom prst="rect">
            <a:avLst/>
          </a:prstGeom>
        </p:spPr>
      </p:pic>
      <p:sp>
        <p:nvSpPr>
          <p:cNvPr id="6" name="Subtitle 5">
            <a:extLst>
              <a:ext uri="{FF2B5EF4-FFF2-40B4-BE49-F238E27FC236}">
                <a16:creationId xmlns:a16="http://schemas.microsoft.com/office/drawing/2014/main" id="{28FBBAEF-849F-43BD-9177-42B85C2D8CEA}"/>
              </a:ext>
            </a:extLst>
          </p:cNvPr>
          <p:cNvSpPr>
            <a:spLocks noGrp="1"/>
          </p:cNvSpPr>
          <p:nvPr>
            <p:ph type="subTitle" idx="1"/>
          </p:nvPr>
        </p:nvSpPr>
        <p:spPr>
          <a:xfrm>
            <a:off x="4647415" y="1986700"/>
            <a:ext cx="7315198" cy="3657599"/>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clone is a replication of this powerful conversational AI model, built to provide businesses and organizations with a powerful tool for improving their customer service and engagement strategies. This clone is trained on the same large dataset as the original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making it just as capable of generating high-quality responses to user queries.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E917F33-8259-4D2E-B161-C2CCE870DA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2731073"/>
            <a:ext cx="3918015" cy="1190478"/>
          </a:xfrm>
          <a:prstGeom prst="rect">
            <a:avLst/>
          </a:prstGeom>
        </p:spPr>
      </p:pic>
    </p:spTree>
    <p:extLst>
      <p:ext uri="{BB962C8B-B14F-4D97-AF65-F5344CB8AC3E}">
        <p14:creationId xmlns:p14="http://schemas.microsoft.com/office/powerpoint/2010/main" val="38657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1C1-03D6-482E-A2D7-3F1C740D8A08}"/>
              </a:ext>
            </a:extLst>
          </p:cNvPr>
          <p:cNvSpPr>
            <a:spLocks noGrp="1"/>
          </p:cNvSpPr>
          <p:nvPr>
            <p:ph type="ctrTitle"/>
          </p:nvPr>
        </p:nvSpPr>
        <p:spPr>
          <a:xfrm>
            <a:off x="1524000" y="429789"/>
            <a:ext cx="8372168" cy="974315"/>
          </a:xfrm>
        </p:spPr>
        <p:txBody>
          <a:bodyPr>
            <a:noAutofit/>
          </a:bodyPr>
          <a:lstStyle/>
          <a:p>
            <a:r>
              <a:rPr lang="en-IN" sz="5500" b="1" dirty="0">
                <a:latin typeface="Cambria" panose="02040503050406030204" pitchFamily="18" charset="0"/>
                <a:ea typeface="Cambria" panose="02040503050406030204" pitchFamily="18" charset="0"/>
              </a:rPr>
              <a:t>LITERATURE REVIEW</a:t>
            </a:r>
          </a:p>
        </p:txBody>
      </p:sp>
      <p:sp>
        <p:nvSpPr>
          <p:cNvPr id="3" name="Subtitle 2">
            <a:extLst>
              <a:ext uri="{FF2B5EF4-FFF2-40B4-BE49-F238E27FC236}">
                <a16:creationId xmlns:a16="http://schemas.microsoft.com/office/drawing/2014/main" id="{84468C2E-4A19-418C-BC28-0C906C058CF9}"/>
              </a:ext>
            </a:extLst>
          </p:cNvPr>
          <p:cNvSpPr>
            <a:spLocks noGrp="1"/>
          </p:cNvSpPr>
          <p:nvPr>
            <p:ph type="subTitle" idx="1"/>
          </p:nvPr>
        </p:nvSpPr>
        <p:spPr>
          <a:xfrm>
            <a:off x="448064" y="1562726"/>
            <a:ext cx="11295872" cy="5099330"/>
          </a:xfrm>
        </p:spPr>
        <p:txBody>
          <a:bodyPr>
            <a:normAutofit fontScale="92500" lnSpcReduction="20000"/>
          </a:bodyPr>
          <a:lstStyle/>
          <a:p>
            <a:pPr marL="342900" indent="-342900" algn="just">
              <a:buFont typeface="Arial" panose="020B0604020202020204" pitchFamily="34" charset="0"/>
              <a:buChar char="•"/>
            </a:pPr>
            <a:r>
              <a:rPr lang="en-IN" dirty="0"/>
              <a:t>A study conducted by </a:t>
            </a:r>
            <a:r>
              <a:rPr lang="en-IN" dirty="0" err="1"/>
              <a:t>OpenAI</a:t>
            </a:r>
            <a:r>
              <a:rPr lang="en-IN" dirty="0"/>
              <a:t> researchers examined the performance of </a:t>
            </a:r>
            <a:r>
              <a:rPr lang="en-IN" dirty="0" err="1"/>
              <a:t>ChatGPT</a:t>
            </a:r>
            <a:r>
              <a:rPr lang="en-IN" dirty="0"/>
              <a:t> on a set of common conversational tasks, including answering questions, completing sentences, and engaging in open-ended conversations. The results showed that the model performed well on these tasks, achieving high scores on standard evaluation metrics (Radford et al., 2019).</a:t>
            </a:r>
          </a:p>
          <a:p>
            <a:pPr marL="342900" indent="-342900" algn="just">
              <a:buFont typeface="Arial" panose="020B0604020202020204" pitchFamily="34" charset="0"/>
              <a:buChar char="•"/>
            </a:pPr>
            <a:r>
              <a:rPr lang="en-IN" dirty="0"/>
              <a:t>Another study explored the use of </a:t>
            </a:r>
            <a:r>
              <a:rPr lang="en-IN" dirty="0" err="1"/>
              <a:t>ChatGPT</a:t>
            </a:r>
            <a:r>
              <a:rPr lang="en-IN" dirty="0"/>
              <a:t> as a personal assistant, with the goal of helping users to manage their schedules and tasks. The study found that the model was effective at generating responses to user queries and could be trained to perform a wide range of tasks (Gao et al., 2020).</a:t>
            </a:r>
          </a:p>
          <a:p>
            <a:pPr marL="342900" indent="-342900" algn="just">
              <a:buFont typeface="Arial" panose="020B0604020202020204" pitchFamily="34" charset="0"/>
              <a:buChar char="•"/>
            </a:pPr>
            <a:r>
              <a:rPr lang="en-IN" dirty="0"/>
              <a:t>A study by Xu et al. (2021) investigated the use of generative pre-trained transformers (GPTs) for automated customer service. The researchers trained a GPT on a large corpus of customer service conversations and evaluated its performance on a set of benchmark datasets. The results showed that the model outperformed baseline methods and achieved competitive results with state-of-the-art models.</a:t>
            </a:r>
          </a:p>
          <a:p>
            <a:pPr marL="342900" indent="-342900" algn="just">
              <a:buFont typeface="Arial" panose="020B0604020202020204" pitchFamily="34" charset="0"/>
              <a:buChar char="•"/>
            </a:pPr>
            <a:r>
              <a:rPr lang="en-IN" dirty="0"/>
              <a:t>In addition to </a:t>
            </a:r>
            <a:r>
              <a:rPr lang="en-IN" dirty="0" err="1"/>
              <a:t>ChatGPT</a:t>
            </a:r>
            <a:r>
              <a:rPr lang="en-IN" dirty="0"/>
              <a:t>, other NLP technologies have been developed for conversational applications. For example, BERT (Bidirectional Encoder Representations from Transformers) is another language model that has been used for question answering and natural language understanding tasks (Devlin et al., 2018). Transformers, which are the building blocks of both </a:t>
            </a:r>
            <a:r>
              <a:rPr lang="en-IN" dirty="0" err="1"/>
              <a:t>ChatGPT</a:t>
            </a:r>
            <a:r>
              <a:rPr lang="en-IN" dirty="0"/>
              <a:t> and BERT, have also been used for dialogue generation and other conversational tasks (Zhang et al., 2020).</a:t>
            </a:r>
            <a:r>
              <a:rPr lang="en-IN" b="1" dirty="0"/>
              <a:t> </a:t>
            </a:r>
            <a:endParaRPr lang="en-IN" dirty="0"/>
          </a:p>
        </p:txBody>
      </p:sp>
      <p:pic>
        <p:nvPicPr>
          <p:cNvPr id="4" name="Picture 3">
            <a:extLst>
              <a:ext uri="{FF2B5EF4-FFF2-40B4-BE49-F238E27FC236}">
                <a16:creationId xmlns:a16="http://schemas.microsoft.com/office/drawing/2014/main" id="{54ED9C97-5C55-4744-A206-2B1A56452057}"/>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48451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195DE-7CE0-446F-8D0E-F0ED647960DF}"/>
              </a:ext>
            </a:extLst>
          </p:cNvPr>
          <p:cNvSpPr txBox="1"/>
          <p:nvPr/>
        </p:nvSpPr>
        <p:spPr>
          <a:xfrm>
            <a:off x="418819" y="2078509"/>
            <a:ext cx="6660711" cy="3737946"/>
          </a:xfrm>
          <a:prstGeom prst="rect">
            <a:avLst/>
          </a:prstGeom>
          <a:noFill/>
        </p:spPr>
        <p:txBody>
          <a:bodyPr wrap="square">
            <a:spAutoFit/>
          </a:bodyPr>
          <a:lstStyle/>
          <a:p>
            <a:pPr algn="just">
              <a:lnSpc>
                <a:spcPct val="150000"/>
              </a:lnSpc>
            </a:pPr>
            <a:r>
              <a:rPr lang="en-IN" sz="2000" dirty="0"/>
              <a:t>The fundamental challenge that this project aims to address is the limited availability of large language models that can generate natural language responses. Existing models are often proprietary, making them inaccessible to many users, or require substantial computational resources, which is not practical for everyone. The cloned model would solve this issue by providing a more accessible and practical option for users. </a:t>
            </a:r>
          </a:p>
        </p:txBody>
      </p:sp>
      <p:sp>
        <p:nvSpPr>
          <p:cNvPr id="5" name="TextBox 4">
            <a:extLst>
              <a:ext uri="{FF2B5EF4-FFF2-40B4-BE49-F238E27FC236}">
                <a16:creationId xmlns:a16="http://schemas.microsoft.com/office/drawing/2014/main" id="{525BA479-56F6-416A-AC55-0FF7267E92DD}"/>
              </a:ext>
            </a:extLst>
          </p:cNvPr>
          <p:cNvSpPr txBox="1"/>
          <p:nvPr/>
        </p:nvSpPr>
        <p:spPr>
          <a:xfrm>
            <a:off x="635636" y="265455"/>
            <a:ext cx="11327364" cy="938719"/>
          </a:xfrm>
          <a:prstGeom prst="rect">
            <a:avLst/>
          </a:prstGeom>
          <a:noFill/>
        </p:spPr>
        <p:txBody>
          <a:bodyPr wrap="square">
            <a:spAutoFit/>
          </a:bodyPr>
          <a:lstStyle/>
          <a:p>
            <a:pPr algn="ctr">
              <a:tabLst>
                <a:tab pos="1714500" algn="l"/>
              </a:tabLst>
            </a:pPr>
            <a:r>
              <a:rPr lang="en-US" sz="5500" b="1" dirty="0">
                <a:effectLst/>
                <a:latin typeface="Cambria" panose="02040503050406030204" pitchFamily="18" charset="0"/>
                <a:ea typeface="Times New Roman" panose="02020603050405020304" pitchFamily="18" charset="0"/>
              </a:rPr>
              <a:t>PROBLEM STATEMENT</a:t>
            </a:r>
            <a:endParaRPr lang="en-IN" sz="55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75BD09D-BED2-41EB-9E88-EB77E2EC5871}"/>
              </a:ext>
            </a:extLst>
          </p:cNvPr>
          <p:cNvPicPr>
            <a:picLocks noChangeAspect="1"/>
          </p:cNvPicPr>
          <p:nvPr/>
        </p:nvPicPr>
        <p:blipFill>
          <a:blip r:embed="rId3"/>
          <a:stretch>
            <a:fillRect/>
          </a:stretch>
        </p:blipFill>
        <p:spPr>
          <a:xfrm>
            <a:off x="10220659" y="66616"/>
            <a:ext cx="1517252" cy="499500"/>
          </a:xfrm>
          <a:prstGeom prst="rect">
            <a:avLst/>
          </a:prstGeom>
        </p:spPr>
      </p:pic>
      <p:sp>
        <p:nvSpPr>
          <p:cNvPr id="4" name="AutoShape 4" descr="Cartoon image of broken robot Royalty Free Vector Image">
            <a:extLst>
              <a:ext uri="{FF2B5EF4-FFF2-40B4-BE49-F238E27FC236}">
                <a16:creationId xmlns:a16="http://schemas.microsoft.com/office/drawing/2014/main" id="{20C1BD41-067F-4420-9A21-CFB87D8301F7}"/>
              </a:ext>
            </a:extLst>
          </p:cNvPr>
          <p:cNvSpPr>
            <a:spLocks noChangeAspect="1" noChangeArrowheads="1"/>
          </p:cNvSpPr>
          <p:nvPr/>
        </p:nvSpPr>
        <p:spPr bwMode="auto">
          <a:xfrm>
            <a:off x="5943599" y="3276599"/>
            <a:ext cx="1918355" cy="19183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B0E0F03-552C-4396-ADEC-BB0856A6DC3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8423"/>
          <a:stretch/>
        </p:blipFill>
        <p:spPr>
          <a:xfrm>
            <a:off x="7690638" y="1619053"/>
            <a:ext cx="3978848" cy="3619893"/>
          </a:xfrm>
          <a:prstGeom prst="rect">
            <a:avLst/>
          </a:prstGeom>
        </p:spPr>
      </p:pic>
    </p:spTree>
    <p:extLst>
      <p:ext uri="{BB962C8B-B14F-4D97-AF65-F5344CB8AC3E}">
        <p14:creationId xmlns:p14="http://schemas.microsoft.com/office/powerpoint/2010/main" val="43666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0E368-69B9-44FD-AA97-1AC66495FBA1}"/>
              </a:ext>
            </a:extLst>
          </p:cNvPr>
          <p:cNvSpPr txBox="1"/>
          <p:nvPr/>
        </p:nvSpPr>
        <p:spPr>
          <a:xfrm>
            <a:off x="635636" y="265455"/>
            <a:ext cx="11327364" cy="938719"/>
          </a:xfrm>
          <a:prstGeom prst="rect">
            <a:avLst/>
          </a:prstGeom>
          <a:noFill/>
        </p:spPr>
        <p:txBody>
          <a:bodyPr wrap="square">
            <a:spAutoFit/>
          </a:bodyPr>
          <a:lstStyle/>
          <a:p>
            <a:pPr algn="ctr">
              <a:tabLst>
                <a:tab pos="1714500" algn="l"/>
              </a:tabLst>
            </a:pPr>
            <a:r>
              <a:rPr lang="en-IN" sz="5500" b="1" dirty="0">
                <a:effectLst/>
                <a:latin typeface="Times New Roman" panose="02020603050405020304" pitchFamily="18" charset="0"/>
                <a:ea typeface="Times New Roman" panose="02020603050405020304" pitchFamily="18" charset="0"/>
              </a:rPr>
              <a:t>PROPOSED SOLUTION</a:t>
            </a:r>
          </a:p>
        </p:txBody>
      </p:sp>
      <p:pic>
        <p:nvPicPr>
          <p:cNvPr id="4" name="Picture 3">
            <a:extLst>
              <a:ext uri="{FF2B5EF4-FFF2-40B4-BE49-F238E27FC236}">
                <a16:creationId xmlns:a16="http://schemas.microsoft.com/office/drawing/2014/main" id="{73B43427-5781-4F8F-9327-FD4F61262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00" y="2063959"/>
            <a:ext cx="4776296" cy="4549422"/>
          </a:xfrm>
          <a:prstGeom prst="rect">
            <a:avLst/>
          </a:prstGeom>
        </p:spPr>
      </p:pic>
      <p:sp>
        <p:nvSpPr>
          <p:cNvPr id="5" name="TextBox 4">
            <a:extLst>
              <a:ext uri="{FF2B5EF4-FFF2-40B4-BE49-F238E27FC236}">
                <a16:creationId xmlns:a16="http://schemas.microsoft.com/office/drawing/2014/main" id="{42451837-4F1E-4303-8F3E-043789AC1D0B}"/>
              </a:ext>
            </a:extLst>
          </p:cNvPr>
          <p:cNvSpPr txBox="1"/>
          <p:nvPr/>
        </p:nvSpPr>
        <p:spPr>
          <a:xfrm>
            <a:off x="4731175" y="1513091"/>
            <a:ext cx="6660711" cy="3831818"/>
          </a:xfrm>
          <a:prstGeom prst="rect">
            <a:avLst/>
          </a:prstGeom>
          <a:noFill/>
        </p:spPr>
        <p:txBody>
          <a:bodyPr wrap="square">
            <a:spAutoFit/>
          </a:bodyPr>
          <a:lstStyle/>
          <a:p>
            <a:pPr algn="just">
              <a:lnSpc>
                <a:spcPct val="150000"/>
              </a:lnSpc>
            </a:pPr>
            <a:r>
              <a:rPr lang="en-US" dirty="0"/>
              <a:t>In this project, we aim to build a clone of </a:t>
            </a:r>
            <a:r>
              <a:rPr lang="en-US" dirty="0" err="1"/>
              <a:t>ChatGPT</a:t>
            </a:r>
            <a:r>
              <a:rPr lang="en-US" dirty="0"/>
              <a:t>, a state-of-the-art language model that generates human-like responses to text prompts. Our focus is on creating a </a:t>
            </a:r>
            <a:r>
              <a:rPr lang="en-US" dirty="0" err="1"/>
              <a:t>ChatGPT</a:t>
            </a:r>
            <a:r>
              <a:rPr lang="en-US" dirty="0"/>
              <a:t> clone that is easy to use, versatile, and accurate, while also incorporating custom knowledge using </a:t>
            </a:r>
            <a:r>
              <a:rPr lang="en-US" dirty="0" err="1"/>
              <a:t>llama_index</a:t>
            </a:r>
            <a:r>
              <a:rPr lang="en-US" dirty="0"/>
              <a:t> </a:t>
            </a:r>
            <a:r>
              <a:rPr lang="en-US" dirty="0" err="1"/>
              <a:t>LLMPredictor</a:t>
            </a:r>
            <a:r>
              <a:rPr lang="en-US" dirty="0"/>
              <a:t> as an add-on.</a:t>
            </a:r>
            <a:endParaRPr lang="en-IN" dirty="0"/>
          </a:p>
          <a:p>
            <a:pPr algn="just">
              <a:lnSpc>
                <a:spcPct val="150000"/>
              </a:lnSpc>
            </a:pPr>
            <a:r>
              <a:rPr lang="en-US" dirty="0"/>
              <a:t>Our approach involves training the model on a diverse set of data, fine-tuning its parameters, and continually testing and refining its performance. By incorporating custom knowledge using </a:t>
            </a:r>
            <a:r>
              <a:rPr lang="en-US" dirty="0" err="1"/>
              <a:t>llama_index</a:t>
            </a:r>
            <a:r>
              <a:rPr lang="en-US" dirty="0"/>
              <a:t> </a:t>
            </a:r>
            <a:r>
              <a:rPr lang="en-US" dirty="0" err="1"/>
              <a:t>LLMPredictor</a:t>
            </a:r>
            <a:endParaRPr lang="en-IN" sz="2000" dirty="0"/>
          </a:p>
        </p:txBody>
      </p:sp>
    </p:spTree>
    <p:extLst>
      <p:ext uri="{BB962C8B-B14F-4D97-AF65-F5344CB8AC3E}">
        <p14:creationId xmlns:p14="http://schemas.microsoft.com/office/powerpoint/2010/main" val="258195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F7B0-B788-4352-A999-A3FB351DE13D}"/>
              </a:ext>
            </a:extLst>
          </p:cNvPr>
          <p:cNvSpPr>
            <a:spLocks noGrp="1"/>
          </p:cNvSpPr>
          <p:nvPr>
            <p:ph type="ctrTitle"/>
          </p:nvPr>
        </p:nvSpPr>
        <p:spPr>
          <a:xfrm>
            <a:off x="1542661" y="609293"/>
            <a:ext cx="8652387" cy="990907"/>
          </a:xfrm>
        </p:spPr>
        <p:txBody>
          <a:bodyPr>
            <a:noAutofit/>
          </a:bodyPr>
          <a:lstStyle/>
          <a:p>
            <a:r>
              <a:rPr lang="en-IN" sz="5500" b="1" dirty="0">
                <a:latin typeface="Cambria" panose="02040503050406030204" pitchFamily="18" charset="0"/>
                <a:ea typeface="Cambria" panose="02040503050406030204" pitchFamily="18" charset="0"/>
              </a:rPr>
              <a:t>OBJECTIVE</a:t>
            </a:r>
          </a:p>
        </p:txBody>
      </p:sp>
      <p:sp>
        <p:nvSpPr>
          <p:cNvPr id="3" name="Subtitle 2">
            <a:extLst>
              <a:ext uri="{FF2B5EF4-FFF2-40B4-BE49-F238E27FC236}">
                <a16:creationId xmlns:a16="http://schemas.microsoft.com/office/drawing/2014/main" id="{D3FB9605-6000-4D4E-BA0B-3249F09F687D}"/>
              </a:ext>
            </a:extLst>
          </p:cNvPr>
          <p:cNvSpPr>
            <a:spLocks noGrp="1"/>
          </p:cNvSpPr>
          <p:nvPr>
            <p:ph type="subTitle" idx="1"/>
          </p:nvPr>
        </p:nvSpPr>
        <p:spPr>
          <a:xfrm>
            <a:off x="594550" y="1772815"/>
            <a:ext cx="8652387" cy="4618558"/>
          </a:xfrm>
        </p:spPr>
        <p:txBody>
          <a:bodyPr>
            <a:noAutofit/>
          </a:bodyPr>
          <a:lstStyle/>
          <a:p>
            <a:pPr marL="342900" lvl="0" indent="-342900" algn="just">
              <a:buFont typeface="Arial" panose="020B0604020202020204" pitchFamily="34" charset="0"/>
              <a:buChar char="•"/>
            </a:pPr>
            <a:r>
              <a:rPr lang="en-IN" sz="2000" dirty="0"/>
              <a:t>To develop a cloned version of </a:t>
            </a:r>
            <a:r>
              <a:rPr lang="en-IN" sz="2000" dirty="0" err="1"/>
              <a:t>ChatGPT</a:t>
            </a:r>
            <a:r>
              <a:rPr lang="en-IN" sz="2000" dirty="0"/>
              <a:t> that can generate natural and coherent responses to a wide range of prompts</a:t>
            </a:r>
          </a:p>
          <a:p>
            <a:pPr lvl="0" algn="just"/>
            <a:endParaRPr lang="en-IN" sz="2800" dirty="0"/>
          </a:p>
          <a:p>
            <a:pPr marL="342900" lvl="0" indent="-342900" algn="just">
              <a:buFont typeface="Arial" panose="020B0604020202020204" pitchFamily="34" charset="0"/>
              <a:buChar char="•"/>
            </a:pPr>
            <a:r>
              <a:rPr lang="en-IN" sz="2000" dirty="0"/>
              <a:t>To ensure that the cloned model can handle a wide range of topics and be applicable to various natural language processing tasks</a:t>
            </a:r>
          </a:p>
          <a:p>
            <a:pPr lvl="0" algn="just"/>
            <a:endParaRPr lang="en-IN" sz="2800" dirty="0"/>
          </a:p>
          <a:p>
            <a:pPr marL="342900" lvl="0" indent="-342900" algn="just">
              <a:buFont typeface="Arial" panose="020B0604020202020204" pitchFamily="34" charset="0"/>
              <a:buChar char="•"/>
            </a:pPr>
            <a:r>
              <a:rPr lang="en-IN" sz="2000" dirty="0"/>
              <a:t>To create a model that is accessible and practical for a wider range of users. </a:t>
            </a:r>
          </a:p>
        </p:txBody>
      </p:sp>
      <p:pic>
        <p:nvPicPr>
          <p:cNvPr id="9" name="Picture 8">
            <a:extLst>
              <a:ext uri="{FF2B5EF4-FFF2-40B4-BE49-F238E27FC236}">
                <a16:creationId xmlns:a16="http://schemas.microsoft.com/office/drawing/2014/main" id="{BDE088A5-DF5B-487C-B77D-673B14789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3919" y="3276907"/>
            <a:ext cx="2333625" cy="2971800"/>
          </a:xfrm>
          <a:prstGeom prst="rect">
            <a:avLst/>
          </a:prstGeom>
        </p:spPr>
      </p:pic>
      <p:pic>
        <p:nvPicPr>
          <p:cNvPr id="5" name="Picture 4">
            <a:extLst>
              <a:ext uri="{FF2B5EF4-FFF2-40B4-BE49-F238E27FC236}">
                <a16:creationId xmlns:a16="http://schemas.microsoft.com/office/drawing/2014/main" id="{B8378E42-A0E1-4F01-9E4F-D792CDBDE082}"/>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267466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1199</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PowerPoint Presentation</vt:lpstr>
      <vt:lpstr>PowerPoint Presentation</vt:lpstr>
      <vt:lpstr>ChatGPT Clone </vt:lpstr>
      <vt:lpstr>PowerPoint Presentation</vt:lpstr>
      <vt:lpstr>INTRODUCTION</vt:lpstr>
      <vt:lpstr>LITERATURE REVIEW</vt:lpstr>
      <vt:lpstr>PowerPoint Presentation</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RAJUL DUBEY</cp:lastModifiedBy>
  <cp:revision>175</cp:revision>
  <dcterms:created xsi:type="dcterms:W3CDTF">2019-11-28T10:40:03Z</dcterms:created>
  <dcterms:modified xsi:type="dcterms:W3CDTF">2023-05-15T08:12:31Z</dcterms:modified>
</cp:coreProperties>
</file>