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34321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262048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66728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78456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50DF03-938A-448C-A3F1-DE484C63EB3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8187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50DF03-938A-448C-A3F1-DE484C63EB33}"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65687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50DF03-938A-448C-A3F1-DE484C63EB33}" type="datetimeFigureOut">
              <a:rPr lang="en-IN" smtClean="0"/>
              <a:t>03-02-2020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85203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50DF03-938A-448C-A3F1-DE484C63EB33}" type="datetimeFigureOut">
              <a:rPr lang="en-IN" smtClean="0"/>
              <a:t>03-02-2020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63962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0DF03-938A-448C-A3F1-DE484C63EB33}" type="datetimeFigureOut">
              <a:rPr lang="en-IN" smtClean="0"/>
              <a:t>03-02-2020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93518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50DF03-938A-448C-A3F1-DE484C63EB33}"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66196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50DF03-938A-448C-A3F1-DE484C63EB33}"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41083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0DF03-938A-448C-A3F1-DE484C63EB33}" type="datetimeFigureOut">
              <a:rPr lang="en-IN" smtClean="0"/>
              <a:t>03-02-2020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CE84C-C3B7-4EF0-A834-9C65DC49F041}" type="slidenum">
              <a:rPr lang="en-IN" smtClean="0"/>
              <a:t>‹#›</a:t>
            </a:fld>
            <a:endParaRPr lang="en-IN"/>
          </a:p>
        </p:txBody>
      </p:sp>
    </p:spTree>
    <p:extLst>
      <p:ext uri="{BB962C8B-B14F-4D97-AF65-F5344CB8AC3E}">
        <p14:creationId xmlns:p14="http://schemas.microsoft.com/office/powerpoint/2010/main" val="312429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555626"/>
            <a:ext cx="8458200" cy="3025775"/>
          </a:xfrm>
        </p:spPr>
        <p:txBody>
          <a:bodyPr>
            <a:normAutofit/>
          </a:bodyPr>
          <a:lstStyle/>
          <a:p>
            <a:pPr>
              <a:defRPr/>
            </a:pPr>
            <a:r>
              <a:rPr lang="en-US" sz="4000" b="1" dirty="0">
                <a:latin typeface="Arial Black" panose="020B0A04020102020204" pitchFamily="34" charset="0"/>
              </a:rPr>
              <a:t>SOFTWARE ENGINEERING </a:t>
            </a:r>
            <a:br>
              <a:rPr lang="en-US" sz="4000" b="1" dirty="0">
                <a:latin typeface="Arial Black" panose="020B0A04020102020204" pitchFamily="34" charset="0"/>
              </a:rPr>
            </a:br>
            <a:r>
              <a:rPr lang="en-US" sz="4000" b="1" dirty="0">
                <a:latin typeface="Arial Black" panose="020B0A04020102020204" pitchFamily="34" charset="0"/>
              </a:rPr>
              <a:t>AND PROJECT </a:t>
            </a:r>
            <a:r>
              <a:rPr lang="en-US" sz="4000" b="1" dirty="0" smtClean="0">
                <a:latin typeface="Arial Black" panose="020B0A04020102020204" pitchFamily="34" charset="0"/>
              </a:rPr>
              <a:t>MANAGEMENT</a:t>
            </a:r>
            <a:endParaRPr lang="en-US" sz="4000" b="1" dirty="0">
              <a:solidFill>
                <a:srgbClr val="008000"/>
              </a:solidFill>
              <a:latin typeface="Times New Roman" panose="02020603050405020304" pitchFamily="18" charset="0"/>
              <a:cs typeface="Times New Roman" panose="02020603050405020304" pitchFamily="18" charset="0"/>
            </a:endParaRPr>
          </a:p>
        </p:txBody>
      </p:sp>
      <p:sp>
        <p:nvSpPr>
          <p:cNvPr id="4099" name="Rectangle 3"/>
          <p:cNvSpPr>
            <a:spLocks noGrp="1" noChangeArrowheads="1"/>
          </p:cNvSpPr>
          <p:nvPr>
            <p:ph type="subTitle" idx="1"/>
          </p:nvPr>
        </p:nvSpPr>
        <p:spPr>
          <a:xfrm>
            <a:off x="1524000" y="5029200"/>
            <a:ext cx="8458200" cy="1371600"/>
          </a:xfrm>
        </p:spPr>
        <p:txBody>
          <a:bodyPr/>
          <a:lstStyle/>
          <a:p>
            <a:pPr algn="r" eaLnBrk="1" hangingPunct="1"/>
            <a:r>
              <a:rPr lang="en-US" altLang="en-US" smtClean="0">
                <a:solidFill>
                  <a:srgbClr val="3333FF"/>
                </a:solidFill>
                <a:latin typeface="Verdana" panose="020B0604030504040204" pitchFamily="34" charset="0"/>
              </a:rPr>
              <a:t>Ravi Prakash</a:t>
            </a:r>
          </a:p>
          <a:p>
            <a:pPr algn="r" eaLnBrk="1" hangingPunct="1"/>
            <a:r>
              <a:rPr lang="en-US" altLang="en-US" smtClean="0">
                <a:solidFill>
                  <a:srgbClr val="3333FF"/>
                </a:solidFill>
                <a:latin typeface="Verdana" panose="020B0604030504040204" pitchFamily="34" charset="0"/>
              </a:rPr>
              <a:t>8979048096</a:t>
            </a:r>
          </a:p>
          <a:p>
            <a:pPr algn="r" eaLnBrk="1" hangingPunct="1"/>
            <a:r>
              <a:rPr lang="en-US" altLang="en-US" smtClean="0">
                <a:solidFill>
                  <a:srgbClr val="3333FF"/>
                </a:solidFill>
                <a:latin typeface="Verdana" panose="020B0604030504040204" pitchFamily="34" charset="0"/>
              </a:rPr>
              <a:t>rprakash@ddn.upes.ac.in</a:t>
            </a:r>
          </a:p>
        </p:txBody>
      </p:sp>
      <p:pic>
        <p:nvPicPr>
          <p:cNvPr id="410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81976" y="0"/>
            <a:ext cx="1800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13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620000" cy="1143000"/>
          </a:xfrm>
        </p:spPr>
        <p:txBody>
          <a:bodyPr/>
          <a:lstStyle/>
          <a:p>
            <a:r>
              <a:rPr lang="en-US" dirty="0">
                <a:solidFill>
                  <a:srgbClr val="0000CC"/>
                </a:solidFill>
              </a:rPr>
              <a:t>Question </a:t>
            </a:r>
            <a:r>
              <a:rPr lang="en-US" dirty="0" smtClean="0">
                <a:solidFill>
                  <a:srgbClr val="0000CC"/>
                </a:solidFill>
              </a:rPr>
              <a:t>8</a:t>
            </a:r>
            <a:endParaRPr lang="en-US" dirty="0">
              <a:solidFill>
                <a:srgbClr val="0000CC"/>
              </a:solidFill>
            </a:endParaRPr>
          </a:p>
        </p:txBody>
      </p:sp>
      <p:sp>
        <p:nvSpPr>
          <p:cNvPr id="3" name="Content Placeholder 2"/>
          <p:cNvSpPr>
            <a:spLocks noGrp="1"/>
          </p:cNvSpPr>
          <p:nvPr>
            <p:ph idx="1"/>
          </p:nvPr>
        </p:nvSpPr>
        <p:spPr/>
        <p:txBody>
          <a:bodyPr>
            <a:normAutofit/>
          </a:bodyPr>
          <a:lstStyle/>
          <a:p>
            <a:r>
              <a:rPr lang="en-US" dirty="0"/>
              <a:t>Which of the following is not defined in a good Software Requirement Specification (SRS) document</a:t>
            </a:r>
            <a:r>
              <a:rPr lang="en-US" dirty="0" smtClean="0"/>
              <a:t>? </a:t>
            </a:r>
          </a:p>
          <a:p>
            <a:pPr marL="914400" lvl="1" indent="-457200">
              <a:buAutoNum type="alphaLcParenR"/>
            </a:pPr>
            <a:r>
              <a:rPr lang="en-US" dirty="0" smtClean="0"/>
              <a:t>Functional requirement</a:t>
            </a:r>
          </a:p>
          <a:p>
            <a:pPr marL="914400" lvl="1" indent="-457200">
              <a:buAutoNum type="alphaLcParenR"/>
            </a:pPr>
            <a:r>
              <a:rPr lang="en-US" dirty="0" smtClean="0"/>
              <a:t>NFR</a:t>
            </a:r>
          </a:p>
          <a:p>
            <a:pPr marL="914400" lvl="1" indent="-457200">
              <a:buAutoNum type="alphaLcParenR"/>
            </a:pPr>
            <a:r>
              <a:rPr lang="en-US" dirty="0" smtClean="0"/>
              <a:t>Goals of implementation</a:t>
            </a:r>
          </a:p>
          <a:p>
            <a:pPr marL="914400" lvl="1" indent="-457200">
              <a:buAutoNum type="alphaLcParenR"/>
            </a:pPr>
            <a:r>
              <a:rPr lang="en-US" dirty="0" smtClean="0"/>
              <a:t>Algorithm for software implementation Project</a:t>
            </a:r>
            <a:endParaRPr lang="en-US" dirty="0"/>
          </a:p>
        </p:txBody>
      </p:sp>
    </p:spTree>
    <p:extLst>
      <p:ext uri="{BB962C8B-B14F-4D97-AF65-F5344CB8AC3E}">
        <p14:creationId xmlns:p14="http://schemas.microsoft.com/office/powerpoint/2010/main" val="315298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9</a:t>
            </a:r>
          </a:p>
        </p:txBody>
      </p:sp>
      <p:sp>
        <p:nvSpPr>
          <p:cNvPr id="3" name="Content Placeholder 2"/>
          <p:cNvSpPr>
            <a:spLocks noGrp="1"/>
          </p:cNvSpPr>
          <p:nvPr>
            <p:ph idx="1"/>
          </p:nvPr>
        </p:nvSpPr>
        <p:spPr/>
        <p:txBody>
          <a:bodyPr/>
          <a:lstStyle/>
          <a:p>
            <a:r>
              <a:rPr lang="en-US" dirty="0"/>
              <a:t>In  _________________  phase you will build the physical project deliverables and present them to your customer for </a:t>
            </a:r>
            <a:r>
              <a:rPr lang="en-US" dirty="0" smtClean="0"/>
              <a:t>signoff</a:t>
            </a:r>
          </a:p>
          <a:p>
            <a:pPr marL="914400" lvl="1" indent="-457200">
              <a:buAutoNum type="alphaLcParenR"/>
            </a:pPr>
            <a:r>
              <a:rPr lang="en-US" dirty="0" smtClean="0"/>
              <a:t>Initiation         </a:t>
            </a:r>
          </a:p>
          <a:p>
            <a:pPr marL="914400" lvl="1" indent="-457200">
              <a:buAutoNum type="alphaLcParenR"/>
            </a:pPr>
            <a:r>
              <a:rPr lang="en-US" dirty="0" smtClean="0"/>
              <a:t>Planning</a:t>
            </a:r>
            <a:r>
              <a:rPr lang="en-US" dirty="0"/>
              <a:t>	</a:t>
            </a:r>
            <a:endParaRPr lang="en-US" dirty="0" smtClean="0"/>
          </a:p>
          <a:p>
            <a:pPr marL="914400" lvl="1" indent="-457200">
              <a:buFont typeface="Arial" pitchFamily="34" charset="0"/>
              <a:buAutoNum type="alphaLcParenR"/>
            </a:pPr>
            <a:r>
              <a:rPr lang="en-US" dirty="0"/>
              <a:t>Execution		</a:t>
            </a:r>
          </a:p>
          <a:p>
            <a:pPr marL="914400" lvl="1" indent="-457200">
              <a:buAutoNum type="alphaLcParenR"/>
            </a:pPr>
            <a:r>
              <a:rPr lang="en-US" dirty="0" smtClean="0"/>
              <a:t>Termination</a:t>
            </a:r>
            <a:endParaRPr lang="en-US" dirty="0"/>
          </a:p>
          <a:p>
            <a:pPr lvl="1"/>
            <a:endParaRPr lang="en-US" dirty="0"/>
          </a:p>
        </p:txBody>
      </p:sp>
    </p:spTree>
    <p:extLst>
      <p:ext uri="{BB962C8B-B14F-4D97-AF65-F5344CB8AC3E}">
        <p14:creationId xmlns:p14="http://schemas.microsoft.com/office/powerpoint/2010/main" val="156127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10</a:t>
            </a:r>
            <a:endParaRPr lang="en-US" dirty="0">
              <a:solidFill>
                <a:srgbClr val="0000CC"/>
              </a:solidFill>
            </a:endParaRPr>
          </a:p>
        </p:txBody>
      </p:sp>
      <p:sp>
        <p:nvSpPr>
          <p:cNvPr id="3" name="Content Placeholder 2"/>
          <p:cNvSpPr>
            <a:spLocks noGrp="1"/>
          </p:cNvSpPr>
          <p:nvPr>
            <p:ph idx="1"/>
          </p:nvPr>
        </p:nvSpPr>
        <p:spPr/>
        <p:txBody>
          <a:bodyPr/>
          <a:lstStyle/>
          <a:p>
            <a:r>
              <a:rPr lang="en-US" dirty="0" smtClean="0"/>
              <a:t>Use case approach was developed by </a:t>
            </a:r>
          </a:p>
          <a:p>
            <a:pPr marL="914400" lvl="1" indent="-457200">
              <a:buAutoNum type="alphaLcParenR"/>
            </a:pPr>
            <a:r>
              <a:rPr lang="en-US" dirty="0" smtClean="0"/>
              <a:t>J.D. Musa and others</a:t>
            </a:r>
          </a:p>
          <a:p>
            <a:pPr marL="914400" lvl="1" indent="-457200">
              <a:buFont typeface="Arial" pitchFamily="34" charset="0"/>
              <a:buAutoNum type="alphaLcParenR"/>
            </a:pPr>
            <a:r>
              <a:rPr lang="en-US" dirty="0"/>
              <a:t>I. Jacobson and others</a:t>
            </a:r>
          </a:p>
          <a:p>
            <a:pPr marL="914400" lvl="1" indent="-457200">
              <a:buAutoNum type="alphaLcParenR"/>
            </a:pPr>
            <a:r>
              <a:rPr lang="en-US" dirty="0" smtClean="0"/>
              <a:t>B. </a:t>
            </a:r>
            <a:r>
              <a:rPr lang="en-US" dirty="0" err="1" smtClean="0"/>
              <a:t>Littlewood</a:t>
            </a:r>
            <a:r>
              <a:rPr lang="en-US" dirty="0" smtClean="0"/>
              <a:t> </a:t>
            </a:r>
          </a:p>
          <a:p>
            <a:pPr marL="914400" lvl="1" indent="-457200">
              <a:buAutoNum type="alphaLcParenR"/>
            </a:pPr>
            <a:r>
              <a:rPr lang="en-US" dirty="0" smtClean="0"/>
              <a:t>None of </a:t>
            </a:r>
            <a:r>
              <a:rPr lang="en-US" dirty="0"/>
              <a:t>these</a:t>
            </a:r>
          </a:p>
        </p:txBody>
      </p:sp>
    </p:spTree>
    <p:extLst>
      <p:ext uri="{BB962C8B-B14F-4D97-AF65-F5344CB8AC3E}">
        <p14:creationId xmlns:p14="http://schemas.microsoft.com/office/powerpoint/2010/main" val="111661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11</a:t>
            </a:r>
            <a:endParaRPr lang="en-US" dirty="0">
              <a:solidFill>
                <a:srgbClr val="0000CC"/>
              </a:solidFill>
            </a:endParaRPr>
          </a:p>
        </p:txBody>
      </p:sp>
      <p:sp>
        <p:nvSpPr>
          <p:cNvPr id="3" name="Content Placeholder 2"/>
          <p:cNvSpPr>
            <a:spLocks noGrp="1"/>
          </p:cNvSpPr>
          <p:nvPr>
            <p:ph idx="1"/>
          </p:nvPr>
        </p:nvSpPr>
        <p:spPr/>
        <p:txBody>
          <a:bodyPr/>
          <a:lstStyle/>
          <a:p>
            <a:r>
              <a:rPr lang="en-US" dirty="0"/>
              <a:t>The major shortcoming of waterfall model is</a:t>
            </a:r>
            <a:r>
              <a:rPr lang="en-US" dirty="0" smtClean="0"/>
              <a:t>?</a:t>
            </a:r>
          </a:p>
          <a:p>
            <a:pPr marL="914400" lvl="1" indent="-457200">
              <a:buFont typeface="Arial" pitchFamily="34" charset="0"/>
              <a:buAutoNum type="alphaLcParenR"/>
            </a:pPr>
            <a:r>
              <a:rPr lang="en-US" dirty="0"/>
              <a:t>the difficulty in accommodating changes after requirement </a:t>
            </a:r>
            <a:r>
              <a:rPr lang="en-US" dirty="0" smtClean="0"/>
              <a:t>analysis.</a:t>
            </a:r>
          </a:p>
          <a:p>
            <a:pPr marL="914400" lvl="1" indent="-457200">
              <a:buFont typeface="Arial" pitchFamily="34" charset="0"/>
              <a:buAutoNum type="alphaLcParenR"/>
            </a:pPr>
            <a:r>
              <a:rPr lang="en-US" dirty="0"/>
              <a:t>the difficult in accommodating changes after feasibility analysis</a:t>
            </a:r>
            <a:r>
              <a:rPr lang="en-US" dirty="0" smtClean="0"/>
              <a:t>.</a:t>
            </a:r>
          </a:p>
          <a:p>
            <a:pPr marL="914400" lvl="1" indent="-457200">
              <a:buFont typeface="Arial" pitchFamily="34" charset="0"/>
              <a:buAutoNum type="alphaLcParenR"/>
            </a:pPr>
            <a:r>
              <a:rPr lang="en-IN" dirty="0"/>
              <a:t>the system </a:t>
            </a:r>
            <a:r>
              <a:rPr lang="en-IN" dirty="0" smtClean="0"/>
              <a:t>testing</a:t>
            </a:r>
          </a:p>
          <a:p>
            <a:pPr marL="914400" lvl="1" indent="-457200">
              <a:buFont typeface="Arial" pitchFamily="34" charset="0"/>
              <a:buAutoNum type="alphaLcParenR"/>
            </a:pPr>
            <a:r>
              <a:rPr lang="en-US" dirty="0" smtClean="0"/>
              <a:t>Maintenance of the system</a:t>
            </a:r>
            <a:endParaRPr lang="en-US" dirty="0"/>
          </a:p>
          <a:p>
            <a:pPr lvl="1"/>
            <a:endParaRPr lang="en-US" dirty="0"/>
          </a:p>
        </p:txBody>
      </p:sp>
    </p:spTree>
    <p:extLst>
      <p:ext uri="{BB962C8B-B14F-4D97-AF65-F5344CB8AC3E}">
        <p14:creationId xmlns:p14="http://schemas.microsoft.com/office/powerpoint/2010/main" val="1618684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4158"/>
            <a:ext cx="7620000" cy="1143000"/>
          </a:xfrm>
        </p:spPr>
        <p:txBody>
          <a:bodyPr/>
          <a:lstStyle/>
          <a:p>
            <a:r>
              <a:rPr lang="en-US" dirty="0">
                <a:solidFill>
                  <a:srgbClr val="0000CC"/>
                </a:solidFill>
              </a:rPr>
              <a:t>Question </a:t>
            </a:r>
            <a:r>
              <a:rPr lang="en-US" dirty="0" smtClean="0">
                <a:solidFill>
                  <a:srgbClr val="0000CC"/>
                </a:solidFill>
              </a:rPr>
              <a:t>12</a:t>
            </a:r>
            <a:endParaRPr lang="en-US" dirty="0">
              <a:solidFill>
                <a:srgbClr val="0000CC"/>
              </a:solidFill>
            </a:endParaRPr>
          </a:p>
        </p:txBody>
      </p:sp>
      <p:sp>
        <p:nvSpPr>
          <p:cNvPr id="3" name="Content Placeholder 2"/>
          <p:cNvSpPr>
            <a:spLocks noGrp="1"/>
          </p:cNvSpPr>
          <p:nvPr>
            <p:ph idx="1"/>
          </p:nvPr>
        </p:nvSpPr>
        <p:spPr/>
        <p:txBody>
          <a:bodyPr/>
          <a:lstStyle/>
          <a:p>
            <a:r>
              <a:rPr lang="en-US" dirty="0"/>
              <a:t>The quick design of a software that is visible to end users leads to </a:t>
            </a:r>
            <a:r>
              <a:rPr lang="en-US" dirty="0" smtClean="0"/>
              <a:t>............ model </a:t>
            </a:r>
            <a:endParaRPr lang="en-US" dirty="0"/>
          </a:p>
        </p:txBody>
      </p:sp>
    </p:spTree>
    <p:extLst>
      <p:ext uri="{BB962C8B-B14F-4D97-AF65-F5344CB8AC3E}">
        <p14:creationId xmlns:p14="http://schemas.microsoft.com/office/powerpoint/2010/main" val="460793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13</a:t>
            </a:r>
            <a:endParaRPr lang="en-US" dirty="0">
              <a:solidFill>
                <a:srgbClr val="0000CC"/>
              </a:solidFill>
            </a:endParaRPr>
          </a:p>
        </p:txBody>
      </p:sp>
      <p:sp>
        <p:nvSpPr>
          <p:cNvPr id="3" name="Content Placeholder 2"/>
          <p:cNvSpPr>
            <a:spLocks noGrp="1"/>
          </p:cNvSpPr>
          <p:nvPr>
            <p:ph idx="1"/>
          </p:nvPr>
        </p:nvSpPr>
        <p:spPr/>
        <p:txBody>
          <a:bodyPr/>
          <a:lstStyle/>
          <a:p>
            <a:r>
              <a:rPr lang="en-US" dirty="0"/>
              <a:t>A system being developed has the following characteristics: </a:t>
            </a:r>
            <a:br>
              <a:rPr lang="en-US" dirty="0"/>
            </a:br>
            <a:r>
              <a:rPr lang="en-US" dirty="0"/>
              <a:t>Number of user inputs		10 (simple)</a:t>
            </a:r>
            <a:br>
              <a:rPr lang="en-US" dirty="0"/>
            </a:br>
            <a:r>
              <a:rPr lang="en-US" dirty="0"/>
              <a:t>Number of user outputs	</a:t>
            </a:r>
            <a:r>
              <a:rPr lang="en-US" dirty="0" smtClean="0"/>
              <a:t> 	7 </a:t>
            </a:r>
            <a:r>
              <a:rPr lang="en-US" dirty="0"/>
              <a:t>(simple)</a:t>
            </a:r>
            <a:br>
              <a:rPr lang="en-US" dirty="0"/>
            </a:br>
            <a:r>
              <a:rPr lang="en-US" dirty="0"/>
              <a:t>Number of user inquiries	</a:t>
            </a:r>
            <a:r>
              <a:rPr lang="en-US" dirty="0" smtClean="0"/>
              <a:t>	3 </a:t>
            </a:r>
            <a:r>
              <a:rPr lang="en-US" dirty="0"/>
              <a:t>(average)</a:t>
            </a:r>
            <a:br>
              <a:rPr lang="en-US" dirty="0"/>
            </a:br>
            <a:r>
              <a:rPr lang="en-US" dirty="0"/>
              <a:t>Number of files		</a:t>
            </a:r>
            <a:r>
              <a:rPr lang="en-US" dirty="0" smtClean="0"/>
              <a:t>	6 </a:t>
            </a:r>
            <a:r>
              <a:rPr lang="en-US" dirty="0"/>
              <a:t>(average)</a:t>
            </a:r>
            <a:br>
              <a:rPr lang="en-US" dirty="0"/>
            </a:br>
            <a:r>
              <a:rPr lang="en-US" dirty="0"/>
              <a:t>Number of external interfaces	</a:t>
            </a:r>
            <a:r>
              <a:rPr lang="en-US" dirty="0" smtClean="0"/>
              <a:t>1 </a:t>
            </a:r>
            <a:r>
              <a:rPr lang="en-US" dirty="0"/>
              <a:t>(complex)</a:t>
            </a:r>
            <a:br>
              <a:rPr lang="en-US" dirty="0"/>
            </a:br>
            <a:r>
              <a:rPr lang="en-US" dirty="0"/>
              <a:t>The function point(UFP) count for the system is</a:t>
            </a:r>
            <a:r>
              <a:rPr lang="en-US" dirty="0" smtClean="0"/>
              <a:t>:</a:t>
            </a:r>
          </a:p>
          <a:p>
            <a:pPr marL="457200" lvl="1" indent="0">
              <a:buNone/>
            </a:pPr>
            <a:r>
              <a:rPr lang="en-US" dirty="0" smtClean="0"/>
              <a:t>a)140		b) 131		c)158		d)127</a:t>
            </a:r>
            <a:endParaRPr lang="en-US" dirty="0"/>
          </a:p>
        </p:txBody>
      </p:sp>
    </p:spTree>
    <p:extLst>
      <p:ext uri="{BB962C8B-B14F-4D97-AF65-F5344CB8AC3E}">
        <p14:creationId xmlns:p14="http://schemas.microsoft.com/office/powerpoint/2010/main" val="1970896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14</a:t>
            </a:r>
            <a:endParaRPr lang="en-US" dirty="0">
              <a:solidFill>
                <a:srgbClr val="0000CC"/>
              </a:solidFill>
            </a:endParaRPr>
          </a:p>
        </p:txBody>
      </p:sp>
      <p:sp>
        <p:nvSpPr>
          <p:cNvPr id="3" name="Content Placeholder 2"/>
          <p:cNvSpPr>
            <a:spLocks noGrp="1"/>
          </p:cNvSpPr>
          <p:nvPr>
            <p:ph idx="1"/>
          </p:nvPr>
        </p:nvSpPr>
        <p:spPr/>
        <p:txBody>
          <a:bodyPr/>
          <a:lstStyle/>
          <a:p>
            <a:pPr lvl="0"/>
            <a:r>
              <a:rPr lang="en-US" dirty="0"/>
              <a:t>Suppose a system requires  </a:t>
            </a:r>
            <a:br>
              <a:rPr lang="en-US" dirty="0"/>
            </a:br>
            <a:r>
              <a:rPr lang="en-US" dirty="0"/>
              <a:t> </a:t>
            </a:r>
            <a:r>
              <a:rPr lang="en-US" dirty="0" err="1"/>
              <a:t>i</a:t>
            </a:r>
            <a:r>
              <a:rPr lang="en-US" dirty="0"/>
              <a:t>. Significant data communication  ii. Performance is very critical</a:t>
            </a:r>
            <a:br>
              <a:rPr lang="en-US" dirty="0"/>
            </a:br>
            <a:r>
              <a:rPr lang="en-US" dirty="0" err="1"/>
              <a:t>iii.Designed</a:t>
            </a:r>
            <a:r>
              <a:rPr lang="en-US" dirty="0"/>
              <a:t> code may be moderately reusable</a:t>
            </a:r>
            <a:br>
              <a:rPr lang="en-US" dirty="0"/>
            </a:br>
            <a:r>
              <a:rPr lang="en-US" dirty="0"/>
              <a:t>iv. System is not designed for multiple installation in different organizations.</a:t>
            </a:r>
            <a:br>
              <a:rPr lang="en-US" dirty="0"/>
            </a:br>
            <a:r>
              <a:rPr lang="en-US" dirty="0"/>
              <a:t/>
            </a:r>
            <a:br>
              <a:rPr lang="en-US" dirty="0"/>
            </a:br>
            <a:r>
              <a:rPr lang="en-US" dirty="0"/>
              <a:t>Other complexity adjustment factors are treated as average. Compute the CAF for the project.</a:t>
            </a:r>
            <a:br>
              <a:rPr lang="en-US" dirty="0"/>
            </a:br>
            <a:r>
              <a:rPr lang="en-US" dirty="0">
                <a:solidFill>
                  <a:schemeClr val="tx1"/>
                </a:solidFill>
              </a:rPr>
              <a:t>a)  1.12     </a:t>
            </a:r>
            <a:r>
              <a:rPr lang="en-US" dirty="0" smtClean="0">
                <a:solidFill>
                  <a:schemeClr val="tx1"/>
                </a:solidFill>
              </a:rPr>
              <a:t>  b)1.06        </a:t>
            </a:r>
            <a:r>
              <a:rPr lang="en-US" dirty="0">
                <a:solidFill>
                  <a:schemeClr val="tx1"/>
                </a:solidFill>
              </a:rPr>
              <a:t>c) 1.08   </a:t>
            </a:r>
            <a:r>
              <a:rPr lang="en-US" dirty="0" smtClean="0">
                <a:solidFill>
                  <a:schemeClr val="tx1"/>
                </a:solidFill>
              </a:rPr>
              <a:t>    </a:t>
            </a:r>
            <a:r>
              <a:rPr lang="en-US" dirty="0">
                <a:solidFill>
                  <a:schemeClr val="tx1"/>
                </a:solidFill>
              </a:rPr>
              <a:t>d) </a:t>
            </a:r>
            <a:r>
              <a:rPr lang="en-US" dirty="0" smtClean="0">
                <a:solidFill>
                  <a:schemeClr val="tx1"/>
                </a:solidFill>
              </a:rPr>
              <a:t>1.09</a:t>
            </a:r>
            <a:endParaRPr lang="en-US" dirty="0">
              <a:solidFill>
                <a:schemeClr val="tx1"/>
              </a:solidFill>
            </a:endParaRPr>
          </a:p>
        </p:txBody>
      </p:sp>
    </p:spTree>
    <p:extLst>
      <p:ext uri="{BB962C8B-B14F-4D97-AF65-F5344CB8AC3E}">
        <p14:creationId xmlns:p14="http://schemas.microsoft.com/office/powerpoint/2010/main" val="155411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15</a:t>
            </a:r>
            <a:endParaRPr lang="en-US" dirty="0">
              <a:solidFill>
                <a:srgbClr val="0000CC"/>
              </a:solidFill>
            </a:endParaRPr>
          </a:p>
        </p:txBody>
      </p:sp>
      <p:sp>
        <p:nvSpPr>
          <p:cNvPr id="3" name="Content Placeholder 2"/>
          <p:cNvSpPr>
            <a:spLocks noGrp="1"/>
          </p:cNvSpPr>
          <p:nvPr>
            <p:ph idx="1"/>
          </p:nvPr>
        </p:nvSpPr>
        <p:spPr/>
        <p:txBody>
          <a:bodyPr/>
          <a:lstStyle/>
          <a:p>
            <a:pPr lvl="0"/>
            <a:r>
              <a:rPr lang="en-US" dirty="0" smtClean="0"/>
              <a:t>FAST stands for </a:t>
            </a:r>
          </a:p>
          <a:p>
            <a:pPr marL="914400" lvl="1" indent="-457200">
              <a:buAutoNum type="alphaLcParenR"/>
            </a:pPr>
            <a:r>
              <a:rPr lang="en-US" dirty="0" smtClean="0"/>
              <a:t>Functional Application Specification Technique</a:t>
            </a:r>
          </a:p>
          <a:p>
            <a:pPr marL="914400" lvl="1" indent="-457200">
              <a:buFont typeface="Arial" pitchFamily="34" charset="0"/>
              <a:buAutoNum type="alphaLcParenR"/>
            </a:pPr>
            <a:r>
              <a:rPr lang="en-US" dirty="0" smtClean="0"/>
              <a:t>Fast Application </a:t>
            </a:r>
            <a:r>
              <a:rPr lang="en-US" dirty="0"/>
              <a:t>Specification Technique</a:t>
            </a:r>
          </a:p>
          <a:p>
            <a:pPr marL="914400" lvl="1" indent="-457200">
              <a:buFont typeface="Arial" pitchFamily="34" charset="0"/>
              <a:buAutoNum type="alphaLcParenR"/>
            </a:pPr>
            <a:r>
              <a:rPr lang="en-US" dirty="0" smtClean="0"/>
              <a:t>Facilitated Application </a:t>
            </a:r>
            <a:r>
              <a:rPr lang="en-US" dirty="0"/>
              <a:t>Specification Technique</a:t>
            </a:r>
          </a:p>
          <a:p>
            <a:pPr marL="914400" lvl="1" indent="-457200">
              <a:buAutoNum type="alphaLcParenR"/>
            </a:pPr>
            <a:r>
              <a:rPr lang="en-US" dirty="0" smtClean="0"/>
              <a:t>None of these</a:t>
            </a:r>
          </a:p>
        </p:txBody>
      </p:sp>
    </p:spTree>
    <p:extLst>
      <p:ext uri="{BB962C8B-B14F-4D97-AF65-F5344CB8AC3E}">
        <p14:creationId xmlns:p14="http://schemas.microsoft.com/office/powerpoint/2010/main" val="4278408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16</a:t>
            </a:r>
            <a:endParaRPr lang="en-US" dirty="0">
              <a:solidFill>
                <a:srgbClr val="0000CC"/>
              </a:solidFill>
            </a:endParaRPr>
          </a:p>
        </p:txBody>
      </p:sp>
      <p:sp>
        <p:nvSpPr>
          <p:cNvPr id="3" name="Content Placeholder 2"/>
          <p:cNvSpPr>
            <a:spLocks noGrp="1"/>
          </p:cNvSpPr>
          <p:nvPr>
            <p:ph idx="1"/>
          </p:nvPr>
        </p:nvSpPr>
        <p:spPr/>
        <p:txBody>
          <a:bodyPr/>
          <a:lstStyle/>
          <a:p>
            <a:pPr lvl="0"/>
            <a:r>
              <a:rPr lang="en-US" dirty="0" smtClean="0"/>
              <a:t>Which of these is a phase in the RAD Model?</a:t>
            </a:r>
          </a:p>
          <a:p>
            <a:pPr marL="914400" lvl="1" indent="-457200">
              <a:buAutoNum type="alphaLcParenR"/>
            </a:pPr>
            <a:r>
              <a:rPr lang="en-US" dirty="0" smtClean="0"/>
              <a:t>Cut over phase</a:t>
            </a:r>
          </a:p>
          <a:p>
            <a:pPr marL="914400" lvl="1" indent="-457200">
              <a:buAutoNum type="alphaLcParenR"/>
            </a:pPr>
            <a:r>
              <a:rPr lang="en-US" dirty="0" smtClean="0"/>
              <a:t>Testing</a:t>
            </a:r>
          </a:p>
          <a:p>
            <a:pPr marL="914400" lvl="1" indent="-457200">
              <a:buAutoNum type="alphaLcParenR"/>
            </a:pPr>
            <a:r>
              <a:rPr lang="en-US" dirty="0" smtClean="0"/>
              <a:t>Coding</a:t>
            </a:r>
          </a:p>
          <a:p>
            <a:pPr marL="914400" lvl="1" indent="-457200">
              <a:buFont typeface="Arial" pitchFamily="34" charset="0"/>
              <a:buAutoNum type="alphaLcParenR"/>
            </a:pPr>
            <a:r>
              <a:rPr lang="en-US" dirty="0" smtClean="0"/>
              <a:t>System Maintenance</a:t>
            </a:r>
            <a:endParaRPr lang="en-US" dirty="0"/>
          </a:p>
        </p:txBody>
      </p:sp>
    </p:spTree>
    <p:extLst>
      <p:ext uri="{BB962C8B-B14F-4D97-AF65-F5344CB8AC3E}">
        <p14:creationId xmlns:p14="http://schemas.microsoft.com/office/powerpoint/2010/main" val="331751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17</a:t>
            </a:r>
            <a:endParaRPr lang="en-US" dirty="0">
              <a:solidFill>
                <a:srgbClr val="0000CC"/>
              </a:solidFill>
            </a:endParaRPr>
          </a:p>
        </p:txBody>
      </p:sp>
      <p:sp>
        <p:nvSpPr>
          <p:cNvPr id="3" name="Content Placeholder 2"/>
          <p:cNvSpPr>
            <a:spLocks noGrp="1"/>
          </p:cNvSpPr>
          <p:nvPr>
            <p:ph idx="1"/>
          </p:nvPr>
        </p:nvSpPr>
        <p:spPr/>
        <p:txBody>
          <a:bodyPr/>
          <a:lstStyle/>
          <a:p>
            <a:pPr lvl="0"/>
            <a:r>
              <a:rPr lang="en-US" dirty="0" smtClean="0"/>
              <a:t>The max. % of errors is in the _________ phase</a:t>
            </a:r>
          </a:p>
          <a:p>
            <a:pPr marL="914400" lvl="1" indent="-457200">
              <a:buAutoNum type="alphaLcParenR"/>
            </a:pPr>
            <a:r>
              <a:rPr lang="en-US" dirty="0" smtClean="0"/>
              <a:t>specifications</a:t>
            </a:r>
          </a:p>
          <a:p>
            <a:pPr marL="914400" lvl="1" indent="-457200">
              <a:buFont typeface="Arial" pitchFamily="34" charset="0"/>
              <a:buAutoNum type="alphaLcParenR"/>
            </a:pPr>
            <a:r>
              <a:rPr lang="en-US" dirty="0" smtClean="0"/>
              <a:t>Coding</a:t>
            </a:r>
          </a:p>
          <a:p>
            <a:pPr marL="914400" lvl="1" indent="-457200">
              <a:buFont typeface="Arial" pitchFamily="34" charset="0"/>
              <a:buAutoNum type="alphaLcParenR"/>
            </a:pPr>
            <a:r>
              <a:rPr lang="en-US" dirty="0" smtClean="0"/>
              <a:t>Design</a:t>
            </a:r>
          </a:p>
          <a:p>
            <a:pPr marL="914400" lvl="1" indent="-457200">
              <a:buFont typeface="Arial" pitchFamily="34" charset="0"/>
              <a:buAutoNum type="alphaLcParenR"/>
            </a:pPr>
            <a:r>
              <a:rPr lang="en-US" dirty="0" smtClean="0"/>
              <a:t>Maintenance</a:t>
            </a:r>
          </a:p>
        </p:txBody>
      </p:sp>
    </p:spTree>
    <p:extLst>
      <p:ext uri="{BB962C8B-B14F-4D97-AF65-F5344CB8AC3E}">
        <p14:creationId xmlns:p14="http://schemas.microsoft.com/office/powerpoint/2010/main" val="2356305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solidFill>
                  <a:srgbClr val="0000CC"/>
                </a:solidFill>
              </a:rPr>
              <a:t>Practice Quiz 1</a:t>
            </a:r>
            <a:endParaRPr lang="en-IN" dirty="0">
              <a:solidFill>
                <a:srgbClr val="0000CC"/>
              </a:solidFill>
            </a:endParaRPr>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3544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7620000" cy="1143000"/>
          </a:xfrm>
        </p:spPr>
        <p:txBody>
          <a:bodyPr/>
          <a:lstStyle/>
          <a:p>
            <a:r>
              <a:rPr lang="en-US" dirty="0">
                <a:solidFill>
                  <a:srgbClr val="0000CC"/>
                </a:solidFill>
              </a:rPr>
              <a:t>Question </a:t>
            </a:r>
            <a:r>
              <a:rPr lang="en-US" dirty="0" smtClean="0">
                <a:solidFill>
                  <a:srgbClr val="0000CC"/>
                </a:solidFill>
              </a:rPr>
              <a:t>18</a:t>
            </a:r>
            <a:endParaRPr lang="en-US" dirty="0">
              <a:solidFill>
                <a:srgbClr val="0000CC"/>
              </a:solidFill>
            </a:endParaRPr>
          </a:p>
        </p:txBody>
      </p:sp>
      <p:sp>
        <p:nvSpPr>
          <p:cNvPr id="3" name="Content Placeholder 2"/>
          <p:cNvSpPr>
            <a:spLocks noGrp="1"/>
          </p:cNvSpPr>
          <p:nvPr>
            <p:ph idx="1"/>
          </p:nvPr>
        </p:nvSpPr>
        <p:spPr/>
        <p:txBody>
          <a:bodyPr/>
          <a:lstStyle/>
          <a:p>
            <a:pPr lvl="0"/>
            <a:r>
              <a:rPr lang="en-US" sz="2400" dirty="0"/>
              <a:t>If user participation is available ______ model is to be chosen?</a:t>
            </a:r>
          </a:p>
          <a:p>
            <a:pPr marL="914400" lvl="1" indent="-457200">
              <a:buAutoNum type="alphaLcParenR"/>
            </a:pPr>
            <a:r>
              <a:rPr lang="en-US" dirty="0"/>
              <a:t>Waterfall</a:t>
            </a:r>
          </a:p>
          <a:p>
            <a:pPr marL="914400" lvl="1" indent="-457200">
              <a:buAutoNum type="alphaLcParenR"/>
            </a:pPr>
            <a:r>
              <a:rPr lang="en-US" dirty="0"/>
              <a:t>Iterative</a:t>
            </a:r>
          </a:p>
          <a:p>
            <a:pPr marL="914400" lvl="1" indent="-457200">
              <a:buAutoNum type="alphaLcParenR"/>
            </a:pPr>
            <a:r>
              <a:rPr lang="en-US" dirty="0"/>
              <a:t>Spiral</a:t>
            </a:r>
          </a:p>
          <a:p>
            <a:pPr marL="914400" lvl="1" indent="-457200">
              <a:buAutoNum type="alphaLcParenR"/>
            </a:pPr>
            <a:r>
              <a:rPr lang="en-US" dirty="0"/>
              <a:t>RAD</a:t>
            </a:r>
          </a:p>
        </p:txBody>
      </p:sp>
    </p:spTree>
    <p:extLst>
      <p:ext uri="{BB962C8B-B14F-4D97-AF65-F5344CB8AC3E}">
        <p14:creationId xmlns:p14="http://schemas.microsoft.com/office/powerpoint/2010/main" val="136255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47800"/>
            <a:ext cx="7543800" cy="2362200"/>
          </a:xfrm>
        </p:spPr>
        <p:txBody>
          <a:bodyPr>
            <a:noAutofit/>
          </a:bodyPr>
          <a:lstStyle/>
          <a:p>
            <a:pPr algn="l"/>
            <a:r>
              <a:rPr lang="en-US" sz="2400" b="1" dirty="0"/>
              <a:t>Consider </a:t>
            </a:r>
            <a:r>
              <a:rPr lang="en-US" sz="2400" b="1" dirty="0"/>
              <a:t>the following Statement: “The data set will contain an end of file character</a:t>
            </a:r>
            <a:r>
              <a:rPr lang="en-US" sz="2400" b="1" dirty="0"/>
              <a:t>.”</a:t>
            </a:r>
            <a:br>
              <a:rPr lang="en-US" sz="2400" b="1" dirty="0"/>
            </a:br>
            <a:r>
              <a:rPr lang="en-US" sz="2400" b="1" dirty="0"/>
              <a:t>What </a:t>
            </a:r>
            <a:r>
              <a:rPr lang="en-US" sz="2400" b="1" dirty="0"/>
              <a:t>characteristic of SRS is being </a:t>
            </a:r>
            <a:r>
              <a:rPr lang="en-US" sz="2400" dirty="0"/>
              <a:t>depicted</a:t>
            </a:r>
            <a:r>
              <a:rPr lang="en-US" sz="2400" b="1" dirty="0"/>
              <a:t> here </a:t>
            </a:r>
            <a:r>
              <a:rPr lang="en-US" sz="2400" b="1" dirty="0"/>
              <a:t>?</a:t>
            </a:r>
            <a:endParaRPr lang="en-US" sz="2400" b="1" dirty="0"/>
          </a:p>
        </p:txBody>
      </p:sp>
      <p:sp>
        <p:nvSpPr>
          <p:cNvPr id="3" name="Content Placeholder 2"/>
          <p:cNvSpPr>
            <a:spLocks noGrp="1"/>
          </p:cNvSpPr>
          <p:nvPr>
            <p:ph idx="1"/>
          </p:nvPr>
        </p:nvSpPr>
        <p:spPr>
          <a:xfrm>
            <a:off x="1828800" y="3733801"/>
            <a:ext cx="8229600" cy="2087563"/>
          </a:xfrm>
        </p:spPr>
        <p:txBody>
          <a:bodyPr>
            <a:normAutofit/>
          </a:bodyPr>
          <a:lstStyle/>
          <a:p>
            <a:pPr marL="514350" indent="1588">
              <a:buFont typeface="+mj-lt"/>
              <a:buAutoNum type="alphaLcParenR"/>
            </a:pPr>
            <a:r>
              <a:rPr lang="en-US" sz="2400" dirty="0"/>
              <a:t> </a:t>
            </a:r>
            <a:r>
              <a:rPr lang="en-US" sz="2400" dirty="0"/>
              <a:t>Consistent</a:t>
            </a:r>
            <a:br>
              <a:rPr lang="en-US" sz="2400" dirty="0"/>
            </a:br>
            <a:r>
              <a:rPr lang="en-US" sz="2400" dirty="0"/>
              <a:t>b) Non-verifiable</a:t>
            </a:r>
            <a:br>
              <a:rPr lang="en-US" sz="2400" dirty="0"/>
            </a:br>
            <a:r>
              <a:rPr lang="en-US" sz="2400" dirty="0"/>
              <a:t>c) Correct</a:t>
            </a:r>
            <a:br>
              <a:rPr lang="en-US" sz="2400" dirty="0"/>
            </a:br>
            <a:r>
              <a:rPr lang="en-US" sz="2400" dirty="0"/>
              <a:t>d) Ambiguous</a:t>
            </a:r>
            <a:endParaRPr lang="en-US" sz="2400" dirty="0"/>
          </a:p>
        </p:txBody>
      </p:sp>
      <p:sp>
        <p:nvSpPr>
          <p:cNvPr id="4" name="Title 1"/>
          <p:cNvSpPr txBox="1">
            <a:spLocks/>
          </p:cNvSpPr>
          <p:nvPr/>
        </p:nvSpPr>
        <p:spPr>
          <a:xfrm>
            <a:off x="1981200" y="0"/>
            <a:ext cx="8229600" cy="1143000"/>
          </a:xfrm>
          <a:prstGeom prst="rect">
            <a:avLst/>
          </a:prstGeom>
        </p:spPr>
        <p:txBody>
          <a:bodyPr vert="horz" lIns="91440" tIns="45720" rIns="91440" bIns="45720" rtlCol="0" anchor="ctr">
            <a:noAutofit/>
          </a:bodyPr>
          <a:lstStyle>
            <a:lvl1pPr>
              <a:defRPr sz="4600" spc="-100">
                <a:solidFill>
                  <a:srgbClr val="0000CC"/>
                </a:solidFill>
                <a:latin typeface="+mj-lt"/>
                <a:ea typeface="+mj-ea"/>
                <a:cs typeface="+mj-cs"/>
              </a:defRPr>
            </a:lvl1pPr>
            <a:lvl2pPr>
              <a:defRPr sz="4600">
                <a:solidFill>
                  <a:schemeClr val="tx2"/>
                </a:solidFill>
                <a:latin typeface="Cambria" pitchFamily="18" charset="0"/>
              </a:defRPr>
            </a:lvl2pPr>
            <a:lvl3pPr>
              <a:defRPr sz="4600">
                <a:solidFill>
                  <a:schemeClr val="tx2"/>
                </a:solidFill>
                <a:latin typeface="Cambria" pitchFamily="18" charset="0"/>
              </a:defRPr>
            </a:lvl3pPr>
            <a:lvl4pPr>
              <a:defRPr sz="4600">
                <a:solidFill>
                  <a:schemeClr val="tx2"/>
                </a:solidFill>
                <a:latin typeface="Cambria" pitchFamily="18" charset="0"/>
              </a:defRPr>
            </a:lvl4pPr>
            <a:lvl5pPr>
              <a:defRPr sz="4600">
                <a:solidFill>
                  <a:schemeClr val="tx2"/>
                </a:solidFill>
                <a:latin typeface="Cambria" pitchFamily="18" charset="0"/>
              </a:defRPr>
            </a:lvl5pPr>
            <a:lvl6pPr marL="457200" fontAlgn="base">
              <a:spcBef>
                <a:spcPct val="0"/>
              </a:spcBef>
              <a:spcAft>
                <a:spcPct val="0"/>
              </a:spcAft>
              <a:defRPr sz="4600">
                <a:solidFill>
                  <a:schemeClr val="tx2"/>
                </a:solidFill>
                <a:latin typeface="Cambria" pitchFamily="18" charset="0"/>
              </a:defRPr>
            </a:lvl6pPr>
            <a:lvl7pPr marL="914400" fontAlgn="base">
              <a:spcBef>
                <a:spcPct val="0"/>
              </a:spcBef>
              <a:spcAft>
                <a:spcPct val="0"/>
              </a:spcAft>
              <a:defRPr sz="4600">
                <a:solidFill>
                  <a:schemeClr val="tx2"/>
                </a:solidFill>
                <a:latin typeface="Cambria" pitchFamily="18" charset="0"/>
              </a:defRPr>
            </a:lvl7pPr>
            <a:lvl8pPr marL="1371600" fontAlgn="base">
              <a:spcBef>
                <a:spcPct val="0"/>
              </a:spcBef>
              <a:spcAft>
                <a:spcPct val="0"/>
              </a:spcAft>
              <a:defRPr sz="4600">
                <a:solidFill>
                  <a:schemeClr val="tx2"/>
                </a:solidFill>
                <a:latin typeface="Cambria" pitchFamily="18" charset="0"/>
              </a:defRPr>
            </a:lvl8pPr>
            <a:lvl9pPr marL="1828800" fontAlgn="base">
              <a:spcBef>
                <a:spcPct val="0"/>
              </a:spcBef>
              <a:spcAft>
                <a:spcPct val="0"/>
              </a:spcAft>
              <a:defRPr sz="4600">
                <a:solidFill>
                  <a:schemeClr val="tx2"/>
                </a:solidFill>
                <a:latin typeface="Cambria" pitchFamily="18" charset="0"/>
              </a:defRPr>
            </a:lvl9pPr>
          </a:lstStyle>
          <a:p>
            <a:r>
              <a:rPr lang="en-US" dirty="0"/>
              <a:t>Question 19</a:t>
            </a:r>
            <a:endParaRPr lang="en-US" dirty="0"/>
          </a:p>
        </p:txBody>
      </p:sp>
    </p:spTree>
    <p:extLst>
      <p:ext uri="{BB962C8B-B14F-4D97-AF65-F5344CB8AC3E}">
        <p14:creationId xmlns:p14="http://schemas.microsoft.com/office/powerpoint/2010/main" val="130648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4158"/>
            <a:ext cx="7620000" cy="1143000"/>
          </a:xfrm>
        </p:spPr>
        <p:txBody>
          <a:bodyPr vert="horz" lIns="91440" tIns="45720" rIns="91440" bIns="45720" rtlCol="0" anchor="ctr">
            <a:noAutofit/>
          </a:bodyPr>
          <a:lstStyle/>
          <a:p>
            <a:r>
              <a:rPr lang="en-US" dirty="0">
                <a:solidFill>
                  <a:srgbClr val="0000CC"/>
                </a:solidFill>
              </a:rPr>
              <a:t>Question </a:t>
            </a:r>
            <a:r>
              <a:rPr lang="en-US" dirty="0">
                <a:solidFill>
                  <a:srgbClr val="0000CC"/>
                </a:solidFill>
              </a:rPr>
              <a:t>20</a:t>
            </a:r>
            <a:endParaRPr lang="en-US" dirty="0">
              <a:solidFill>
                <a:srgbClr val="0000CC"/>
              </a:solidFill>
            </a:endParaRPr>
          </a:p>
        </p:txBody>
      </p:sp>
      <p:sp>
        <p:nvSpPr>
          <p:cNvPr id="3" name="Content Placeholder 2"/>
          <p:cNvSpPr>
            <a:spLocks noGrp="1"/>
          </p:cNvSpPr>
          <p:nvPr>
            <p:ph idx="1"/>
          </p:nvPr>
        </p:nvSpPr>
        <p:spPr/>
        <p:txBody>
          <a:bodyPr/>
          <a:lstStyle/>
          <a:p>
            <a:pPr lvl="0"/>
            <a:r>
              <a:rPr lang="en-US" b="1" dirty="0"/>
              <a:t>Consider the following Statement: “The output of a program shall be given within 10secs of event X 10% of the time.”</a:t>
            </a:r>
            <a:br>
              <a:rPr lang="en-US" b="1" dirty="0"/>
            </a:br>
            <a:r>
              <a:rPr lang="en-US" b="1" dirty="0"/>
              <a:t>What characteristic of SRS is being depicted here </a:t>
            </a:r>
            <a:r>
              <a:rPr lang="en-US" b="1" dirty="0"/>
              <a:t>?</a:t>
            </a:r>
          </a:p>
          <a:p>
            <a:pPr lvl="0"/>
            <a:endParaRPr lang="en-US" b="1" dirty="0"/>
          </a:p>
        </p:txBody>
      </p:sp>
      <p:sp>
        <p:nvSpPr>
          <p:cNvPr id="4" name="Content Placeholder 2"/>
          <p:cNvSpPr txBox="1">
            <a:spLocks/>
          </p:cNvSpPr>
          <p:nvPr/>
        </p:nvSpPr>
        <p:spPr>
          <a:xfrm>
            <a:off x="1828800" y="3886200"/>
            <a:ext cx="82296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00F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1588">
              <a:buFont typeface="+mj-lt"/>
              <a:buAutoNum type="alphaLcParenR"/>
            </a:pPr>
            <a:r>
              <a:rPr lang="en-US">
                <a:solidFill>
                  <a:schemeClr val="tx1"/>
                </a:solidFill>
              </a:rPr>
              <a:t> Consistent</a:t>
            </a:r>
            <a:br>
              <a:rPr lang="en-US">
                <a:solidFill>
                  <a:schemeClr val="tx1"/>
                </a:solidFill>
              </a:rPr>
            </a:br>
            <a:r>
              <a:rPr lang="en-US">
                <a:solidFill>
                  <a:schemeClr val="tx1"/>
                </a:solidFill>
              </a:rPr>
              <a:t>b)Verifiable</a:t>
            </a:r>
          </a:p>
          <a:p>
            <a:pPr marL="514350" indent="0">
              <a:buNone/>
            </a:pPr>
            <a:r>
              <a:rPr lang="en-US">
                <a:solidFill>
                  <a:schemeClr val="tx1"/>
                </a:solidFill>
              </a:rPr>
              <a:t>c)Non-verifiable</a:t>
            </a:r>
            <a:br>
              <a:rPr lang="en-US">
                <a:solidFill>
                  <a:schemeClr val="tx1"/>
                </a:solidFill>
              </a:rPr>
            </a:br>
            <a:r>
              <a:rPr lang="en-US">
                <a:solidFill>
                  <a:schemeClr val="tx1"/>
                </a:solidFill>
              </a:rPr>
              <a:t>d) Correct</a:t>
            </a:r>
            <a:br>
              <a:rPr lang="en-US">
                <a:solidFill>
                  <a:schemeClr val="tx1"/>
                </a:solidFill>
              </a:rPr>
            </a:br>
            <a:endParaRPr lang="en-US" dirty="0">
              <a:solidFill>
                <a:schemeClr val="tx1"/>
              </a:solidFill>
            </a:endParaRPr>
          </a:p>
        </p:txBody>
      </p:sp>
    </p:spTree>
    <p:extLst>
      <p:ext uri="{BB962C8B-B14F-4D97-AF65-F5344CB8AC3E}">
        <p14:creationId xmlns:p14="http://schemas.microsoft.com/office/powerpoint/2010/main" val="361165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a:solidFill>
                  <a:srgbClr val="0000CC"/>
                </a:solidFill>
              </a:rPr>
              <a:t>21</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sz="2400" dirty="0"/>
              <a:t>and the working </a:t>
            </a:r>
            <a:r>
              <a:rPr lang="en-US" sz="2400" dirty="0"/>
              <a:t>capital requirement is 60 lacs</a:t>
            </a:r>
            <a:r>
              <a:rPr lang="en-US" sz="2400" dirty="0"/>
              <a:t>.</a:t>
            </a:r>
          </a:p>
          <a:p>
            <a:pPr fontAlgn="base"/>
            <a:endParaRPr lang="en-US" sz="2400" b="1" dirty="0"/>
          </a:p>
          <a:p>
            <a:pPr fontAlgn="base"/>
            <a:r>
              <a:rPr lang="en-US" sz="2400" b="1" dirty="0"/>
              <a:t>Compute the Payback Period </a:t>
            </a:r>
          </a:p>
          <a:p>
            <a:pPr lvl="0"/>
            <a:endParaRPr lang="en-US" sz="2400" b="1" dirty="0"/>
          </a:p>
        </p:txBody>
      </p:sp>
    </p:spTree>
    <p:extLst>
      <p:ext uri="{BB962C8B-B14F-4D97-AF65-F5344CB8AC3E}">
        <p14:creationId xmlns:p14="http://schemas.microsoft.com/office/powerpoint/2010/main" val="3814971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22</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sz="2400" dirty="0"/>
              <a:t>and the working </a:t>
            </a:r>
            <a:r>
              <a:rPr lang="en-US" sz="2400" dirty="0"/>
              <a:t>capital requirement is 60 lacs</a:t>
            </a:r>
            <a:r>
              <a:rPr lang="en-US" sz="2400" dirty="0"/>
              <a:t>.</a:t>
            </a:r>
          </a:p>
          <a:p>
            <a:pPr fontAlgn="base"/>
            <a:endParaRPr lang="en-US" sz="2400" b="1" dirty="0"/>
          </a:p>
          <a:p>
            <a:pPr fontAlgn="base"/>
            <a:r>
              <a:rPr lang="en-US" sz="2400" b="1" dirty="0"/>
              <a:t>Compute the ROI</a:t>
            </a:r>
          </a:p>
          <a:p>
            <a:pPr lvl="0"/>
            <a:endParaRPr lang="en-US" sz="2400" b="1" dirty="0"/>
          </a:p>
        </p:txBody>
      </p:sp>
    </p:spTree>
    <p:extLst>
      <p:ext uri="{BB962C8B-B14F-4D97-AF65-F5344CB8AC3E}">
        <p14:creationId xmlns:p14="http://schemas.microsoft.com/office/powerpoint/2010/main" val="2337179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23</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sz="2400" dirty="0"/>
              <a:t>and the working </a:t>
            </a:r>
            <a:r>
              <a:rPr lang="en-US" sz="2400" dirty="0"/>
              <a:t>capital requirement is 60 lacs</a:t>
            </a:r>
            <a:r>
              <a:rPr lang="en-US" sz="2400" dirty="0"/>
              <a:t>.</a:t>
            </a:r>
          </a:p>
          <a:p>
            <a:pPr fontAlgn="base"/>
            <a:endParaRPr lang="en-US" sz="2400" b="1" dirty="0"/>
          </a:p>
          <a:p>
            <a:pPr fontAlgn="base"/>
            <a:r>
              <a:rPr lang="en-US" sz="2400" b="1" dirty="0"/>
              <a:t>Compute the NPV assuming 12.5% discount rate</a:t>
            </a:r>
          </a:p>
          <a:p>
            <a:pPr lvl="0"/>
            <a:endParaRPr lang="en-US" sz="2400" b="1" dirty="0"/>
          </a:p>
        </p:txBody>
      </p:sp>
    </p:spTree>
    <p:extLst>
      <p:ext uri="{BB962C8B-B14F-4D97-AF65-F5344CB8AC3E}">
        <p14:creationId xmlns:p14="http://schemas.microsoft.com/office/powerpoint/2010/main" val="2423217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24</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sz="2400" dirty="0"/>
              <a:t>and the working </a:t>
            </a:r>
            <a:r>
              <a:rPr lang="en-US" sz="2400" dirty="0"/>
              <a:t>capital requirement is 60 lacs</a:t>
            </a:r>
            <a:r>
              <a:rPr lang="en-US" sz="2400" dirty="0"/>
              <a:t>.</a:t>
            </a:r>
          </a:p>
          <a:p>
            <a:pPr fontAlgn="base"/>
            <a:endParaRPr lang="en-US" sz="2400" b="1" dirty="0"/>
          </a:p>
          <a:p>
            <a:pPr fontAlgn="base"/>
            <a:r>
              <a:rPr lang="en-US" sz="2400" b="1" dirty="0"/>
              <a:t>Compute the NPV assuming  20% discount rate</a:t>
            </a:r>
          </a:p>
          <a:p>
            <a:pPr lvl="0"/>
            <a:endParaRPr lang="en-US" sz="2400" b="1" dirty="0"/>
          </a:p>
        </p:txBody>
      </p:sp>
    </p:spTree>
    <p:extLst>
      <p:ext uri="{BB962C8B-B14F-4D97-AF65-F5344CB8AC3E}">
        <p14:creationId xmlns:p14="http://schemas.microsoft.com/office/powerpoint/2010/main" val="1705261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25</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sz="2400" dirty="0"/>
              <a:t>and the working </a:t>
            </a:r>
            <a:r>
              <a:rPr lang="en-US" sz="2400" dirty="0"/>
              <a:t>capital requirement is 60 lacs</a:t>
            </a:r>
            <a:r>
              <a:rPr lang="en-US" sz="2400" dirty="0"/>
              <a:t>.</a:t>
            </a:r>
          </a:p>
          <a:p>
            <a:pPr fontAlgn="base"/>
            <a:endParaRPr lang="en-US" sz="2400" b="1" dirty="0"/>
          </a:p>
          <a:p>
            <a:r>
              <a:rPr lang="en-US" sz="2400" b="1" dirty="0"/>
              <a:t>Compute discount rate for which NPV is nearly zero</a:t>
            </a:r>
          </a:p>
        </p:txBody>
      </p:sp>
    </p:spTree>
    <p:extLst>
      <p:ext uri="{BB962C8B-B14F-4D97-AF65-F5344CB8AC3E}">
        <p14:creationId xmlns:p14="http://schemas.microsoft.com/office/powerpoint/2010/main" val="3216158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582"/>
            <a:ext cx="8229600" cy="432619"/>
          </a:xfrm>
        </p:spPr>
        <p:txBody>
          <a:bodyPr>
            <a:normAutofit fontScale="90000"/>
          </a:bodyPr>
          <a:lstStyle/>
          <a:p>
            <a:r>
              <a:rPr lang="en-US" dirty="0" smtClean="0"/>
              <a:t>Solutions to Test 1</a:t>
            </a:r>
            <a:endParaRPr lang="en-US" dirty="0"/>
          </a:p>
        </p:txBody>
      </p:sp>
      <p:graphicFrame>
        <p:nvGraphicFramePr>
          <p:cNvPr id="4" name="Content Placeholder 3"/>
          <p:cNvGraphicFramePr>
            <a:graphicFrameLocks noGrp="1"/>
          </p:cNvGraphicFramePr>
          <p:nvPr>
            <p:ph idx="1"/>
            <p:extLst/>
          </p:nvPr>
        </p:nvGraphicFramePr>
        <p:xfrm>
          <a:off x="1676400" y="609601"/>
          <a:ext cx="8077200" cy="5885705"/>
        </p:xfrm>
        <a:graphic>
          <a:graphicData uri="http://schemas.openxmlformats.org/drawingml/2006/table">
            <a:tbl>
              <a:tblPr firstRow="1" bandRow="1">
                <a:tableStyleId>{5C22544A-7EE6-4342-B048-85BDC9FD1C3A}</a:tableStyleId>
              </a:tblPr>
              <a:tblGrid>
                <a:gridCol w="660712">
                  <a:extLst>
                    <a:ext uri="{9D8B030D-6E8A-4147-A177-3AD203B41FA5}">
                      <a16:colId xmlns:a16="http://schemas.microsoft.com/office/drawing/2014/main" val="20000"/>
                    </a:ext>
                  </a:extLst>
                </a:gridCol>
                <a:gridCol w="2690467">
                  <a:extLst>
                    <a:ext uri="{9D8B030D-6E8A-4147-A177-3AD203B41FA5}">
                      <a16:colId xmlns:a16="http://schemas.microsoft.com/office/drawing/2014/main" val="20001"/>
                    </a:ext>
                  </a:extLst>
                </a:gridCol>
                <a:gridCol w="1607520">
                  <a:extLst>
                    <a:ext uri="{9D8B030D-6E8A-4147-A177-3AD203B41FA5}">
                      <a16:colId xmlns:a16="http://schemas.microsoft.com/office/drawing/2014/main" val="20002"/>
                    </a:ext>
                  </a:extLst>
                </a:gridCol>
                <a:gridCol w="660712">
                  <a:extLst>
                    <a:ext uri="{9D8B030D-6E8A-4147-A177-3AD203B41FA5}">
                      <a16:colId xmlns:a16="http://schemas.microsoft.com/office/drawing/2014/main" val="20003"/>
                    </a:ext>
                  </a:extLst>
                </a:gridCol>
                <a:gridCol w="2457789">
                  <a:extLst>
                    <a:ext uri="{9D8B030D-6E8A-4147-A177-3AD203B41FA5}">
                      <a16:colId xmlns:a16="http://schemas.microsoft.com/office/drawing/2014/main" val="20004"/>
                    </a:ext>
                  </a:extLst>
                </a:gridCol>
              </a:tblGrid>
              <a:tr h="347458">
                <a:tc>
                  <a:txBody>
                    <a:bodyPr/>
                    <a:lstStyle/>
                    <a:p>
                      <a:r>
                        <a:rPr lang="en-US" dirty="0" smtClean="0"/>
                        <a:t>Q</a:t>
                      </a:r>
                      <a:endParaRPr lang="en-US" dirty="0"/>
                    </a:p>
                  </a:txBody>
                  <a:tcPr/>
                </a:tc>
                <a:tc>
                  <a:txBody>
                    <a:bodyPr/>
                    <a:lstStyle/>
                    <a:p>
                      <a:r>
                        <a:rPr lang="en-US" dirty="0" smtClean="0"/>
                        <a:t>Ans.</a:t>
                      </a:r>
                      <a:endParaRPr lang="en-US" dirty="0"/>
                    </a:p>
                  </a:txBody>
                  <a:tcPr/>
                </a:tc>
                <a:tc>
                  <a:txBody>
                    <a:bodyPr/>
                    <a:lstStyle/>
                    <a:p>
                      <a:endParaRPr lang="en-US" dirty="0"/>
                    </a:p>
                  </a:txBody>
                  <a:tcPr/>
                </a:tc>
                <a:tc>
                  <a:txBody>
                    <a:bodyPr/>
                    <a:lstStyle/>
                    <a:p>
                      <a:r>
                        <a:rPr lang="en-US" dirty="0" smtClean="0"/>
                        <a:t>Q.</a:t>
                      </a:r>
                      <a:endParaRPr lang="en-US" dirty="0"/>
                    </a:p>
                  </a:txBody>
                  <a:tcPr/>
                </a:tc>
                <a:tc>
                  <a:txBody>
                    <a:bodyPr/>
                    <a:lstStyle/>
                    <a:p>
                      <a:r>
                        <a:rPr lang="en-US" dirty="0" smtClean="0"/>
                        <a:t>Ans.</a:t>
                      </a:r>
                      <a:endParaRPr lang="en-US" dirty="0"/>
                    </a:p>
                  </a:txBody>
                  <a:tcPr/>
                </a:tc>
                <a:extLst>
                  <a:ext uri="{0D108BD9-81ED-4DB2-BD59-A6C34878D82A}">
                    <a16:rowId xmlns:a16="http://schemas.microsoft.com/office/drawing/2014/main" val="10000"/>
                  </a:ext>
                </a:extLst>
              </a:tr>
              <a:tr h="372938">
                <a:tc>
                  <a:txBody>
                    <a:bodyPr/>
                    <a:lstStyle/>
                    <a:p>
                      <a:r>
                        <a:rPr lang="en-US" dirty="0" smtClean="0"/>
                        <a:t>1</a:t>
                      </a:r>
                      <a:endParaRPr lang="en-US" dirty="0"/>
                    </a:p>
                  </a:txBody>
                  <a:tcPr/>
                </a:tc>
                <a:tc>
                  <a:txBody>
                    <a:bodyPr/>
                    <a:lstStyle/>
                    <a:p>
                      <a:r>
                        <a:rPr lang="en-US" dirty="0" smtClean="0"/>
                        <a:t>D</a:t>
                      </a:r>
                      <a:endParaRPr lang="en-US" dirty="0"/>
                    </a:p>
                  </a:txBody>
                  <a:tcPr/>
                </a:tc>
                <a:tc>
                  <a:txBody>
                    <a:bodyPr/>
                    <a:lstStyle/>
                    <a:p>
                      <a:endParaRPr lang="en-US" dirty="0"/>
                    </a:p>
                  </a:txBody>
                  <a:tcPr/>
                </a:tc>
                <a:tc>
                  <a:txBody>
                    <a:bodyPr/>
                    <a:lstStyle/>
                    <a:p>
                      <a:r>
                        <a:rPr lang="en-US" dirty="0" smtClean="0"/>
                        <a:t>14</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1"/>
                  </a:ext>
                </a:extLst>
              </a:tr>
              <a:tr h="372938">
                <a:tc>
                  <a:txBody>
                    <a:bodyPr/>
                    <a:lstStyle/>
                    <a:p>
                      <a:r>
                        <a:rPr lang="en-US" dirty="0" smtClean="0"/>
                        <a:t>2</a:t>
                      </a:r>
                      <a:endParaRPr lang="en-US" dirty="0"/>
                    </a:p>
                  </a:txBody>
                  <a:tcPr/>
                </a:tc>
                <a:tc>
                  <a:txBody>
                    <a:bodyPr/>
                    <a:lstStyle/>
                    <a:p>
                      <a:r>
                        <a:rPr lang="en-US" dirty="0" smtClean="0"/>
                        <a:t>A</a:t>
                      </a:r>
                      <a:endParaRPr lang="en-US" dirty="0"/>
                    </a:p>
                  </a:txBody>
                  <a:tcPr/>
                </a:tc>
                <a:tc>
                  <a:txBody>
                    <a:bodyPr/>
                    <a:lstStyle/>
                    <a:p>
                      <a:endParaRPr lang="en-US"/>
                    </a:p>
                  </a:txBody>
                  <a:tcPr/>
                </a:tc>
                <a:tc>
                  <a:txBody>
                    <a:bodyPr/>
                    <a:lstStyle/>
                    <a:p>
                      <a:r>
                        <a:rPr lang="en-US" dirty="0" smtClean="0"/>
                        <a:t>15</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2"/>
                  </a:ext>
                </a:extLst>
              </a:tr>
              <a:tr h="372938">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16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p>
                  </a:txBody>
                  <a:tcPr/>
                </a:tc>
                <a:extLst>
                  <a:ext uri="{0D108BD9-81ED-4DB2-BD59-A6C34878D82A}">
                    <a16:rowId xmlns:a16="http://schemas.microsoft.com/office/drawing/2014/main" val="10003"/>
                  </a:ext>
                </a:extLst>
              </a:tr>
              <a:tr h="372938">
                <a:tc>
                  <a:txBody>
                    <a:bodyPr/>
                    <a:lstStyle/>
                    <a:p>
                      <a:r>
                        <a:rPr lang="en-US" dirty="0" smtClean="0"/>
                        <a:t>4</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17</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0004"/>
                  </a:ext>
                </a:extLst>
              </a:tr>
              <a:tr h="372938">
                <a:tc>
                  <a:txBody>
                    <a:bodyPr/>
                    <a:lstStyle/>
                    <a:p>
                      <a:r>
                        <a:rPr lang="en-US" dirty="0" smtClean="0"/>
                        <a:t>5</a:t>
                      </a:r>
                      <a:endParaRPr lang="en-US" dirty="0"/>
                    </a:p>
                  </a:txBody>
                  <a:tcPr/>
                </a:tc>
                <a:tc>
                  <a:txBody>
                    <a:bodyPr/>
                    <a:lstStyle/>
                    <a:p>
                      <a:r>
                        <a:rPr lang="en-US" dirty="0" smtClean="0"/>
                        <a:t>D</a:t>
                      </a:r>
                      <a:endParaRPr lang="en-US" dirty="0"/>
                    </a:p>
                  </a:txBody>
                  <a:tcPr/>
                </a:tc>
                <a:tc>
                  <a:txBody>
                    <a:bodyPr/>
                    <a:lstStyle/>
                    <a:p>
                      <a:endParaRPr lang="en-US"/>
                    </a:p>
                  </a:txBody>
                  <a:tcPr/>
                </a:tc>
                <a:tc>
                  <a:txBody>
                    <a:bodyPr/>
                    <a:lstStyle/>
                    <a:p>
                      <a:r>
                        <a:rPr lang="en-US" dirty="0" smtClean="0"/>
                        <a:t>18</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005"/>
                  </a:ext>
                </a:extLst>
              </a:tr>
              <a:tr h="372938">
                <a:tc>
                  <a:txBody>
                    <a:bodyPr/>
                    <a:lstStyle/>
                    <a:p>
                      <a:r>
                        <a:rPr lang="en-US" dirty="0" smtClean="0"/>
                        <a:t>6</a:t>
                      </a:r>
                      <a:endParaRPr lang="en-US" dirty="0"/>
                    </a:p>
                  </a:txBody>
                  <a:tcPr/>
                </a:tc>
                <a:tc>
                  <a:txBody>
                    <a:bodyPr/>
                    <a:lstStyle/>
                    <a:p>
                      <a:r>
                        <a:rPr lang="en-US" dirty="0" smtClean="0"/>
                        <a:t>B</a:t>
                      </a:r>
                      <a:endParaRPr lang="en-US" dirty="0"/>
                    </a:p>
                  </a:txBody>
                  <a:tcPr/>
                </a:tc>
                <a:tc>
                  <a:txBody>
                    <a:bodyPr/>
                    <a:lstStyle/>
                    <a:p>
                      <a:endParaRPr lang="en-US"/>
                    </a:p>
                  </a:txBody>
                  <a:tcPr/>
                </a:tc>
                <a:tc>
                  <a:txBody>
                    <a:bodyPr/>
                    <a:lstStyle/>
                    <a:p>
                      <a:r>
                        <a:rPr lang="en-US" dirty="0" smtClean="0"/>
                        <a:t>19</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6"/>
                  </a:ext>
                </a:extLst>
              </a:tr>
              <a:tr h="372938">
                <a:tc>
                  <a:txBody>
                    <a:bodyPr/>
                    <a:lstStyle/>
                    <a:p>
                      <a:r>
                        <a:rPr lang="en-US" dirty="0" smtClean="0"/>
                        <a:t>7</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20</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7"/>
                  </a:ext>
                </a:extLst>
              </a:tr>
              <a:tr h="833898">
                <a:tc>
                  <a:txBody>
                    <a:bodyPr/>
                    <a:lstStyle/>
                    <a:p>
                      <a:r>
                        <a:rPr lang="en-US" dirty="0" smtClean="0"/>
                        <a:t>8</a:t>
                      </a:r>
                      <a:endParaRPr lang="en-US" dirty="0"/>
                    </a:p>
                  </a:txBody>
                  <a:tcPr/>
                </a:tc>
                <a:tc>
                  <a:txBody>
                    <a:bodyPr/>
                    <a:lstStyle/>
                    <a:p>
                      <a:r>
                        <a:rPr lang="en-US" dirty="0" smtClean="0"/>
                        <a:t>D</a:t>
                      </a:r>
                      <a:endParaRPr lang="en-US" dirty="0"/>
                    </a:p>
                  </a:txBody>
                  <a:tcPr/>
                </a:tc>
                <a:tc>
                  <a:txBody>
                    <a:bodyPr/>
                    <a:lstStyle/>
                    <a:p>
                      <a:endParaRPr lang="en-US" dirty="0"/>
                    </a:p>
                  </a:txBody>
                  <a:tcPr/>
                </a:tc>
                <a:tc>
                  <a:txBody>
                    <a:bodyPr/>
                    <a:lstStyle/>
                    <a:p>
                      <a:r>
                        <a:rPr lang="en-US" dirty="0" smtClean="0"/>
                        <a:t>21</a:t>
                      </a:r>
                      <a:endParaRPr lang="en-US" dirty="0"/>
                    </a:p>
                  </a:txBody>
                  <a:tcPr/>
                </a:tc>
                <a:tc>
                  <a:txBody>
                    <a:bodyPr/>
                    <a:lstStyle/>
                    <a:p>
                      <a:r>
                        <a:rPr lang="en-US" sz="1600" b="1" kern="1200" dirty="0" smtClean="0">
                          <a:solidFill>
                            <a:schemeClr val="dk1"/>
                          </a:solidFill>
                          <a:effectLst/>
                          <a:latin typeface="+mn-lt"/>
                          <a:ea typeface="+mn-ea"/>
                          <a:cs typeface="+mn-cs"/>
                        </a:rPr>
                        <a:t>2 years 4 months 10 days</a:t>
                      </a:r>
                      <a:endParaRPr lang="en-IN" sz="1600" dirty="0"/>
                    </a:p>
                  </a:txBody>
                  <a:tcPr/>
                </a:tc>
                <a:extLst>
                  <a:ext uri="{0D108BD9-81ED-4DB2-BD59-A6C34878D82A}">
                    <a16:rowId xmlns:a16="http://schemas.microsoft.com/office/drawing/2014/main" val="10008"/>
                  </a:ext>
                </a:extLst>
              </a:tr>
              <a:tr h="372938">
                <a:tc>
                  <a:txBody>
                    <a:bodyPr/>
                    <a:lstStyle/>
                    <a:p>
                      <a:r>
                        <a:rPr lang="en-US" dirty="0" smtClean="0"/>
                        <a:t>9</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22</a:t>
                      </a:r>
                      <a:endParaRPr lang="en-US" dirty="0"/>
                    </a:p>
                  </a:txBody>
                  <a:tcPr/>
                </a:tc>
                <a:tc>
                  <a:txBody>
                    <a:bodyPr/>
                    <a:lstStyle/>
                    <a:p>
                      <a:r>
                        <a:rPr lang="en-US" sz="1800" b="1" kern="1200" dirty="0" smtClean="0">
                          <a:solidFill>
                            <a:schemeClr val="dk1"/>
                          </a:solidFill>
                          <a:effectLst/>
                          <a:latin typeface="+mn-lt"/>
                          <a:ea typeface="+mn-ea"/>
                          <a:cs typeface="+mn-cs"/>
                        </a:rPr>
                        <a:t>32.67%</a:t>
                      </a:r>
                      <a:endParaRPr lang="en-IN" dirty="0"/>
                    </a:p>
                  </a:txBody>
                  <a:tcPr/>
                </a:tc>
                <a:extLst>
                  <a:ext uri="{0D108BD9-81ED-4DB2-BD59-A6C34878D82A}">
                    <a16:rowId xmlns:a16="http://schemas.microsoft.com/office/drawing/2014/main" val="10009"/>
                  </a:ext>
                </a:extLst>
              </a:tr>
              <a:tr h="372938">
                <a:tc>
                  <a:txBody>
                    <a:bodyPr/>
                    <a:lstStyle/>
                    <a:p>
                      <a:r>
                        <a:rPr lang="en-US" dirty="0" smtClean="0"/>
                        <a:t>10</a:t>
                      </a:r>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r>
                        <a:rPr lang="en-US" dirty="0" smtClean="0"/>
                        <a:t>23</a:t>
                      </a:r>
                      <a:endParaRPr lang="en-US" dirty="0"/>
                    </a:p>
                  </a:txBody>
                  <a:tcPr/>
                </a:tc>
                <a:tc>
                  <a:txBody>
                    <a:bodyPr/>
                    <a:lstStyle/>
                    <a:p>
                      <a:r>
                        <a:rPr lang="en-IN" dirty="0" smtClean="0"/>
                        <a:t>146.63</a:t>
                      </a:r>
                      <a:r>
                        <a:rPr lang="en-IN" baseline="0" dirty="0" smtClean="0"/>
                        <a:t> Lacs</a:t>
                      </a:r>
                      <a:endParaRPr lang="en-IN" dirty="0"/>
                    </a:p>
                  </a:txBody>
                  <a:tcPr/>
                </a:tc>
                <a:extLst>
                  <a:ext uri="{0D108BD9-81ED-4DB2-BD59-A6C34878D82A}">
                    <a16:rowId xmlns:a16="http://schemas.microsoft.com/office/drawing/2014/main" val="10010"/>
                  </a:ext>
                </a:extLst>
              </a:tr>
              <a:tr h="372938">
                <a:tc>
                  <a:txBody>
                    <a:bodyPr/>
                    <a:lstStyle/>
                    <a:p>
                      <a:r>
                        <a:rPr lang="en-US" dirty="0" smtClean="0"/>
                        <a:t>11</a:t>
                      </a:r>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24</a:t>
                      </a:r>
                      <a:endParaRPr lang="en-US" dirty="0"/>
                    </a:p>
                  </a:txBody>
                  <a:tcPr/>
                </a:tc>
                <a:tc>
                  <a:txBody>
                    <a:bodyPr/>
                    <a:lstStyle/>
                    <a:p>
                      <a:r>
                        <a:rPr lang="en-IN" dirty="0" smtClean="0"/>
                        <a:t>89.214</a:t>
                      </a:r>
                      <a:r>
                        <a:rPr lang="en-IN" baseline="0" dirty="0" smtClean="0"/>
                        <a:t> Lacs</a:t>
                      </a:r>
                    </a:p>
                  </a:txBody>
                  <a:tcPr/>
                </a:tc>
                <a:extLst>
                  <a:ext uri="{0D108BD9-81ED-4DB2-BD59-A6C34878D82A}">
                    <a16:rowId xmlns:a16="http://schemas.microsoft.com/office/drawing/2014/main" val="10011"/>
                  </a:ext>
                </a:extLst>
              </a:tr>
              <a:tr h="583729">
                <a:tc>
                  <a:txBody>
                    <a:bodyPr/>
                    <a:lstStyle/>
                    <a:p>
                      <a:r>
                        <a:rPr lang="en-US" dirty="0" smtClean="0"/>
                        <a:t>12</a:t>
                      </a:r>
                      <a:endParaRPr lang="en-US" dirty="0"/>
                    </a:p>
                  </a:txBody>
                  <a:tcPr/>
                </a:tc>
                <a:tc>
                  <a:txBody>
                    <a:bodyPr/>
                    <a:lstStyle/>
                    <a:p>
                      <a:r>
                        <a:rPr lang="en-US" dirty="0" smtClean="0"/>
                        <a:t>PROTOTYPING</a:t>
                      </a:r>
                      <a:r>
                        <a:rPr lang="en-US" baseline="0" dirty="0" smtClean="0"/>
                        <a:t> MODEL</a:t>
                      </a:r>
                      <a:endParaRPr lang="en-US" dirty="0"/>
                    </a:p>
                  </a:txBody>
                  <a:tcPr/>
                </a:tc>
                <a:tc>
                  <a:txBody>
                    <a:bodyPr/>
                    <a:lstStyle/>
                    <a:p>
                      <a:endParaRPr lang="en-US" dirty="0"/>
                    </a:p>
                  </a:txBody>
                  <a:tcPr/>
                </a:tc>
                <a:tc>
                  <a:txBody>
                    <a:bodyPr/>
                    <a:lstStyle/>
                    <a:p>
                      <a:r>
                        <a:rPr lang="en-US" dirty="0" smtClean="0"/>
                        <a:t>25</a:t>
                      </a:r>
                      <a:endParaRPr lang="en-US" dirty="0"/>
                    </a:p>
                  </a:txBody>
                  <a:tcPr/>
                </a:tc>
                <a:tc>
                  <a:txBody>
                    <a:bodyPr/>
                    <a:lstStyle/>
                    <a:p>
                      <a:r>
                        <a:rPr lang="en-US" dirty="0" smtClean="0"/>
                        <a:t>38.5%</a:t>
                      </a:r>
                      <a:endParaRPr lang="en-US" dirty="0"/>
                    </a:p>
                  </a:txBody>
                  <a:tcPr/>
                </a:tc>
                <a:extLst>
                  <a:ext uri="{0D108BD9-81ED-4DB2-BD59-A6C34878D82A}">
                    <a16:rowId xmlns:a16="http://schemas.microsoft.com/office/drawing/2014/main" val="10012"/>
                  </a:ext>
                </a:extLst>
              </a:tr>
              <a:tr h="372938">
                <a:tc>
                  <a:txBody>
                    <a:bodyPr/>
                    <a:lstStyle/>
                    <a:p>
                      <a:r>
                        <a:rPr lang="en-US" dirty="0" smtClean="0"/>
                        <a:t>13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809437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Question 1</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Which is not a step of requirement engineering?</a:t>
            </a:r>
          </a:p>
          <a:p>
            <a:pPr marL="971550" lvl="1" indent="-514350">
              <a:buAutoNum type="alphaLcParenR"/>
            </a:pPr>
            <a:r>
              <a:rPr lang="en-US" dirty="0" smtClean="0"/>
              <a:t>Requirements elicitation </a:t>
            </a:r>
            <a:r>
              <a:rPr lang="en-US" dirty="0"/>
              <a:t>	</a:t>
            </a:r>
            <a:endParaRPr lang="en-US" dirty="0" smtClean="0"/>
          </a:p>
          <a:p>
            <a:pPr marL="971550" lvl="1" indent="-514350">
              <a:buAutoNum type="alphaLcParenR"/>
            </a:pPr>
            <a:r>
              <a:rPr lang="en-US" dirty="0"/>
              <a:t>Requirements </a:t>
            </a:r>
            <a:r>
              <a:rPr lang="en-US" dirty="0" smtClean="0"/>
              <a:t>analysis</a:t>
            </a:r>
          </a:p>
          <a:p>
            <a:pPr marL="971550" lvl="1" indent="-514350">
              <a:buFont typeface="Arial" pitchFamily="34" charset="0"/>
              <a:buAutoNum type="alphaLcParenR"/>
            </a:pPr>
            <a:r>
              <a:rPr lang="en-US" dirty="0"/>
              <a:t>Requirements </a:t>
            </a:r>
            <a:r>
              <a:rPr lang="en-US" dirty="0" smtClean="0"/>
              <a:t>documentation</a:t>
            </a:r>
          </a:p>
          <a:p>
            <a:pPr marL="971550" lvl="1" indent="-514350">
              <a:buAutoNum type="alphaLcParenR"/>
            </a:pPr>
            <a:r>
              <a:rPr lang="en-US" dirty="0"/>
              <a:t>Requirements </a:t>
            </a:r>
            <a:r>
              <a:rPr lang="en-US" dirty="0" smtClean="0"/>
              <a:t>design</a:t>
            </a:r>
            <a:endParaRPr lang="en-US" dirty="0"/>
          </a:p>
        </p:txBody>
      </p:sp>
    </p:spTree>
    <p:extLst>
      <p:ext uri="{BB962C8B-B14F-4D97-AF65-F5344CB8AC3E}">
        <p14:creationId xmlns:p14="http://schemas.microsoft.com/office/powerpoint/2010/main" val="1689440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2</a:t>
            </a:r>
            <a:endParaRPr lang="en-US" dirty="0">
              <a:solidFill>
                <a:srgbClr val="0000CC"/>
              </a:solidFill>
            </a:endParaRPr>
          </a:p>
        </p:txBody>
      </p:sp>
      <p:sp>
        <p:nvSpPr>
          <p:cNvPr id="3" name="Content Placeholder 2"/>
          <p:cNvSpPr>
            <a:spLocks noGrp="1"/>
          </p:cNvSpPr>
          <p:nvPr>
            <p:ph idx="1"/>
          </p:nvPr>
        </p:nvSpPr>
        <p:spPr/>
        <p:txBody>
          <a:bodyPr/>
          <a:lstStyle/>
          <a:p>
            <a:r>
              <a:rPr lang="en-US" dirty="0" smtClean="0"/>
              <a:t>SRS document is for </a:t>
            </a:r>
          </a:p>
          <a:p>
            <a:pPr marL="914400" lvl="1" indent="-457200">
              <a:buAutoNum type="alphaLcParenR"/>
            </a:pPr>
            <a:r>
              <a:rPr lang="en-US" dirty="0" smtClean="0"/>
              <a:t>“what”  of a system</a:t>
            </a:r>
          </a:p>
          <a:p>
            <a:pPr marL="914400" lvl="1" indent="-457200">
              <a:buAutoNum type="alphaLcParenR"/>
            </a:pPr>
            <a:r>
              <a:rPr lang="en-US" dirty="0" smtClean="0"/>
              <a:t>How to design the system?</a:t>
            </a:r>
          </a:p>
          <a:p>
            <a:pPr marL="914400" lvl="1" indent="-457200">
              <a:buAutoNum type="alphaLcParenR"/>
            </a:pPr>
            <a:r>
              <a:rPr lang="en-US" dirty="0" smtClean="0"/>
              <a:t>Costing and scheduling of a system</a:t>
            </a:r>
            <a:r>
              <a:rPr lang="en-US" dirty="0"/>
              <a:t>	</a:t>
            </a:r>
          </a:p>
          <a:p>
            <a:pPr marL="914400" lvl="1" indent="-457200">
              <a:buAutoNum type="alphaLcParenR"/>
            </a:pPr>
            <a:r>
              <a:rPr lang="en-US" dirty="0" smtClean="0"/>
              <a:t>System’s requirement</a:t>
            </a:r>
            <a:r>
              <a:rPr lang="en-US" dirty="0"/>
              <a:t>	</a:t>
            </a:r>
            <a:endParaRPr lang="en-US" dirty="0" smtClean="0"/>
          </a:p>
        </p:txBody>
      </p:sp>
    </p:spTree>
    <p:extLst>
      <p:ext uri="{BB962C8B-B14F-4D97-AF65-F5344CB8AC3E}">
        <p14:creationId xmlns:p14="http://schemas.microsoft.com/office/powerpoint/2010/main" val="1966740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In which step of SDLC project termination could be done? </a:t>
            </a:r>
          </a:p>
          <a:p>
            <a:pPr marL="914400" lvl="1" indent="-457200">
              <a:buAutoNum type="alphaLcParenR"/>
            </a:pPr>
            <a:r>
              <a:rPr lang="en-US" dirty="0" smtClean="0"/>
              <a:t>Design       </a:t>
            </a:r>
          </a:p>
          <a:p>
            <a:pPr marL="914400" lvl="1" indent="-457200">
              <a:buAutoNum type="alphaLcParenR"/>
            </a:pPr>
            <a:r>
              <a:rPr lang="en-US" dirty="0" smtClean="0"/>
              <a:t>Maintenance           </a:t>
            </a:r>
          </a:p>
          <a:p>
            <a:pPr marL="914400" lvl="1" indent="-457200">
              <a:buFont typeface="Arial" pitchFamily="34" charset="0"/>
              <a:buAutoNum type="alphaLcParenR"/>
            </a:pPr>
            <a:r>
              <a:rPr lang="en-US" dirty="0"/>
              <a:t>Feasibility  Study            </a:t>
            </a:r>
          </a:p>
          <a:p>
            <a:pPr marL="914400" lvl="1" indent="-457200">
              <a:buAutoNum type="alphaLcParenR"/>
            </a:pPr>
            <a:r>
              <a:rPr lang="en-US" dirty="0" smtClean="0"/>
              <a:t>Coding</a:t>
            </a:r>
            <a:endParaRPr lang="en-US" dirty="0"/>
          </a:p>
          <a:p>
            <a:pPr lvl="1"/>
            <a:endParaRPr lang="en-US" dirty="0"/>
          </a:p>
        </p:txBody>
      </p:sp>
      <p:sp>
        <p:nvSpPr>
          <p:cNvPr id="4" name="Title 1"/>
          <p:cNvSpPr>
            <a:spLocks noGrp="1"/>
          </p:cNvSpPr>
          <p:nvPr>
            <p:ph type="title"/>
          </p:nvPr>
        </p:nvSpPr>
        <p:spPr/>
        <p:txBody>
          <a:bodyPr/>
          <a:lstStyle/>
          <a:p>
            <a:r>
              <a:rPr lang="en-US" dirty="0">
                <a:solidFill>
                  <a:srgbClr val="0000CC"/>
                </a:solidFill>
              </a:rPr>
              <a:t>Question 3</a:t>
            </a:r>
          </a:p>
        </p:txBody>
      </p:sp>
    </p:spTree>
    <p:extLst>
      <p:ext uri="{BB962C8B-B14F-4D97-AF65-F5344CB8AC3E}">
        <p14:creationId xmlns:p14="http://schemas.microsoft.com/office/powerpoint/2010/main" val="3526317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4158"/>
            <a:ext cx="7620000" cy="1143000"/>
          </a:xfrm>
        </p:spPr>
        <p:txBody>
          <a:bodyPr/>
          <a:lstStyle/>
          <a:p>
            <a:r>
              <a:rPr lang="en-US" b="1" dirty="0" smtClean="0">
                <a:solidFill>
                  <a:srgbClr val="0000CC"/>
                </a:solidFill>
              </a:rPr>
              <a:t>Question 4</a:t>
            </a:r>
            <a:endParaRPr lang="en-US" b="1" dirty="0">
              <a:solidFill>
                <a:srgbClr val="0000CC"/>
              </a:solidFill>
            </a:endParaRPr>
          </a:p>
        </p:txBody>
      </p:sp>
      <p:sp>
        <p:nvSpPr>
          <p:cNvPr id="3" name="Content Placeholder 2"/>
          <p:cNvSpPr>
            <a:spLocks noGrp="1"/>
          </p:cNvSpPr>
          <p:nvPr>
            <p:ph idx="1"/>
          </p:nvPr>
        </p:nvSpPr>
        <p:spPr/>
        <p:txBody>
          <a:bodyPr/>
          <a:lstStyle/>
          <a:p>
            <a:pPr lvl="0"/>
            <a:r>
              <a:rPr lang="en-US" dirty="0" smtClean="0"/>
              <a:t>Which one is not a type of requirement?</a:t>
            </a:r>
            <a:endParaRPr lang="en-US" dirty="0"/>
          </a:p>
          <a:p>
            <a:pPr marL="914400" lvl="1" indent="-457200">
              <a:buFont typeface="+mj-lt"/>
              <a:buAutoNum type="alphaLcParenR"/>
            </a:pPr>
            <a:r>
              <a:rPr lang="en-US" dirty="0" smtClean="0"/>
              <a:t>unknown </a:t>
            </a:r>
            <a:r>
              <a:rPr lang="en-US" dirty="0"/>
              <a:t>requirements </a:t>
            </a:r>
          </a:p>
          <a:p>
            <a:pPr marL="914400" lvl="1" indent="-457200">
              <a:buFont typeface="+mj-lt"/>
              <a:buAutoNum type="alphaLcParenR"/>
            </a:pPr>
            <a:r>
              <a:rPr lang="en-US" dirty="0" smtClean="0"/>
              <a:t>known </a:t>
            </a:r>
            <a:r>
              <a:rPr lang="en-US" dirty="0"/>
              <a:t>requirements </a:t>
            </a:r>
            <a:endParaRPr lang="en-US" dirty="0" smtClean="0"/>
          </a:p>
          <a:p>
            <a:pPr marL="914400" lvl="1" indent="-457200">
              <a:buFont typeface="Arial" pitchFamily="34" charset="0"/>
              <a:buAutoNum type="alphaLcParenR"/>
            </a:pPr>
            <a:r>
              <a:rPr lang="en-US" dirty="0"/>
              <a:t>Complex requirements</a:t>
            </a:r>
          </a:p>
          <a:p>
            <a:pPr marL="914400" lvl="1" indent="-457200">
              <a:buFont typeface="+mj-lt"/>
              <a:buAutoNum type="alphaLcParenR"/>
            </a:pPr>
            <a:r>
              <a:rPr lang="en-US" dirty="0" smtClean="0"/>
              <a:t>Undreamt requirements</a:t>
            </a:r>
            <a:endParaRPr lang="en-US" dirty="0"/>
          </a:p>
        </p:txBody>
      </p:sp>
    </p:spTree>
    <p:extLst>
      <p:ext uri="{BB962C8B-B14F-4D97-AF65-F5344CB8AC3E}">
        <p14:creationId xmlns:p14="http://schemas.microsoft.com/office/powerpoint/2010/main" val="54919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4158"/>
            <a:ext cx="7620000" cy="1143000"/>
          </a:xfrm>
        </p:spPr>
        <p:txBody>
          <a:bodyPr/>
          <a:lstStyle/>
          <a:p>
            <a:r>
              <a:rPr lang="en-US" b="1" dirty="0">
                <a:solidFill>
                  <a:srgbClr val="0000CC"/>
                </a:solidFill>
              </a:rPr>
              <a:t>Question </a:t>
            </a:r>
            <a:r>
              <a:rPr lang="en-US" b="1" dirty="0" smtClean="0">
                <a:solidFill>
                  <a:srgbClr val="0000CC"/>
                </a:solidFill>
              </a:rPr>
              <a:t>5</a:t>
            </a:r>
            <a:endParaRPr lang="en-US" b="1" dirty="0">
              <a:solidFill>
                <a:srgbClr val="0000CC"/>
              </a:solidFill>
            </a:endParaRPr>
          </a:p>
        </p:txBody>
      </p:sp>
      <p:sp>
        <p:nvSpPr>
          <p:cNvPr id="3" name="Content Placeholder 2"/>
          <p:cNvSpPr>
            <a:spLocks noGrp="1"/>
          </p:cNvSpPr>
          <p:nvPr>
            <p:ph idx="1"/>
          </p:nvPr>
        </p:nvSpPr>
        <p:spPr/>
        <p:txBody>
          <a:bodyPr/>
          <a:lstStyle/>
          <a:p>
            <a:pPr lvl="0"/>
            <a:r>
              <a:rPr lang="en-US" dirty="0" smtClean="0"/>
              <a:t>Which is not a characteristic of a good SRS?</a:t>
            </a:r>
            <a:endParaRPr lang="en-US" dirty="0"/>
          </a:p>
          <a:p>
            <a:pPr lvl="1"/>
            <a:r>
              <a:rPr lang="en-US" dirty="0"/>
              <a:t>a) </a:t>
            </a:r>
            <a:r>
              <a:rPr lang="en-US" dirty="0" smtClean="0"/>
              <a:t>correct</a:t>
            </a:r>
          </a:p>
          <a:p>
            <a:pPr lvl="1"/>
            <a:r>
              <a:rPr lang="en-US" dirty="0" smtClean="0"/>
              <a:t>b</a:t>
            </a:r>
            <a:r>
              <a:rPr lang="en-US" dirty="0"/>
              <a:t>) </a:t>
            </a:r>
            <a:r>
              <a:rPr lang="en-US" dirty="0" smtClean="0"/>
              <a:t>complete</a:t>
            </a:r>
          </a:p>
          <a:p>
            <a:pPr lvl="1"/>
            <a:r>
              <a:rPr lang="en-US" dirty="0" smtClean="0"/>
              <a:t>c</a:t>
            </a:r>
            <a:r>
              <a:rPr lang="en-US" dirty="0"/>
              <a:t>) </a:t>
            </a:r>
            <a:r>
              <a:rPr lang="en-US" dirty="0" smtClean="0"/>
              <a:t>consistent</a:t>
            </a:r>
          </a:p>
          <a:p>
            <a:pPr lvl="1"/>
            <a:r>
              <a:rPr lang="en-US" dirty="0"/>
              <a:t>d) </a:t>
            </a:r>
            <a:r>
              <a:rPr lang="en-US" dirty="0" smtClean="0"/>
              <a:t>brief</a:t>
            </a:r>
            <a:endParaRPr lang="en-US" dirty="0"/>
          </a:p>
        </p:txBody>
      </p:sp>
    </p:spTree>
    <p:extLst>
      <p:ext uri="{BB962C8B-B14F-4D97-AF65-F5344CB8AC3E}">
        <p14:creationId xmlns:p14="http://schemas.microsoft.com/office/powerpoint/2010/main" val="2872466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620000" cy="1143000"/>
          </a:xfrm>
        </p:spPr>
        <p:txBody>
          <a:bodyPr/>
          <a:lstStyle/>
          <a:p>
            <a:r>
              <a:rPr lang="en-US" dirty="0">
                <a:solidFill>
                  <a:srgbClr val="0000CC"/>
                </a:solidFill>
              </a:rPr>
              <a:t>Question </a:t>
            </a:r>
            <a:r>
              <a:rPr lang="en-US" dirty="0" smtClean="0">
                <a:solidFill>
                  <a:srgbClr val="0000CC"/>
                </a:solidFill>
              </a:rPr>
              <a:t>6</a:t>
            </a:r>
            <a:endParaRPr lang="en-US" dirty="0">
              <a:solidFill>
                <a:srgbClr val="0000CC"/>
              </a:solidFill>
            </a:endParaRPr>
          </a:p>
        </p:txBody>
      </p:sp>
      <p:sp>
        <p:nvSpPr>
          <p:cNvPr id="3" name="Content Placeholder 2"/>
          <p:cNvSpPr>
            <a:spLocks noGrp="1"/>
          </p:cNvSpPr>
          <p:nvPr>
            <p:ph idx="1"/>
          </p:nvPr>
        </p:nvSpPr>
        <p:spPr/>
        <p:txBody>
          <a:bodyPr>
            <a:normAutofit/>
          </a:bodyPr>
          <a:lstStyle/>
          <a:p>
            <a:r>
              <a:rPr lang="en-US" dirty="0"/>
              <a:t>Which of the following is the understanding of software product limitations, learning system related problems or changes to be done in existing systems beforehand, identifying and addressing the impact of project on organization and personnel </a:t>
            </a:r>
            <a:r>
              <a:rPr lang="en-US" dirty="0" err="1"/>
              <a:t>etc</a:t>
            </a:r>
            <a:r>
              <a:rPr lang="en-US" dirty="0" smtClean="0"/>
              <a:t>?</a:t>
            </a:r>
          </a:p>
          <a:p>
            <a:pPr marL="914400" lvl="1" indent="-457200">
              <a:buAutoNum type="alphaLcParenR"/>
            </a:pPr>
            <a:r>
              <a:rPr lang="en-US" dirty="0" smtClean="0"/>
              <a:t>Software Design</a:t>
            </a:r>
          </a:p>
          <a:p>
            <a:pPr marL="914400" lvl="1" indent="-457200">
              <a:buAutoNum type="alphaLcParenR"/>
            </a:pPr>
            <a:r>
              <a:rPr lang="en-US" dirty="0" smtClean="0"/>
              <a:t>Feasibility Study</a:t>
            </a:r>
          </a:p>
          <a:p>
            <a:pPr marL="914400" lvl="1" indent="-457200">
              <a:buAutoNum type="alphaLcParenR"/>
            </a:pPr>
            <a:r>
              <a:rPr lang="en-US" dirty="0" smtClean="0"/>
              <a:t>Requirements Gathering</a:t>
            </a:r>
          </a:p>
          <a:p>
            <a:pPr marL="914400" lvl="1" indent="-457200">
              <a:buAutoNum type="alphaLcParenR"/>
            </a:pPr>
            <a:r>
              <a:rPr lang="en-US" smtClean="0"/>
              <a:t>System Analysis</a:t>
            </a:r>
            <a:endParaRPr lang="en-US" dirty="0" smtClean="0"/>
          </a:p>
        </p:txBody>
      </p:sp>
    </p:spTree>
    <p:extLst>
      <p:ext uri="{BB962C8B-B14F-4D97-AF65-F5344CB8AC3E}">
        <p14:creationId xmlns:p14="http://schemas.microsoft.com/office/powerpoint/2010/main" val="1720167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620000" cy="1143000"/>
          </a:xfrm>
        </p:spPr>
        <p:txBody>
          <a:bodyPr/>
          <a:lstStyle/>
          <a:p>
            <a:r>
              <a:rPr lang="en-US" dirty="0">
                <a:solidFill>
                  <a:srgbClr val="0000CC"/>
                </a:solidFill>
              </a:rPr>
              <a:t>Question </a:t>
            </a:r>
            <a:r>
              <a:rPr lang="en-US" dirty="0" smtClean="0">
                <a:solidFill>
                  <a:srgbClr val="0000CC"/>
                </a:solidFill>
              </a:rPr>
              <a:t>7</a:t>
            </a:r>
            <a:endParaRPr lang="en-US" dirty="0">
              <a:solidFill>
                <a:srgbClr val="0000CC"/>
              </a:solidFill>
            </a:endParaRPr>
          </a:p>
        </p:txBody>
      </p:sp>
      <p:sp>
        <p:nvSpPr>
          <p:cNvPr id="3" name="Content Placeholder 2"/>
          <p:cNvSpPr>
            <a:spLocks noGrp="1"/>
          </p:cNvSpPr>
          <p:nvPr>
            <p:ph idx="1"/>
          </p:nvPr>
        </p:nvSpPr>
        <p:spPr/>
        <p:txBody>
          <a:bodyPr/>
          <a:lstStyle/>
          <a:p>
            <a:r>
              <a:rPr lang="en-US" dirty="0" smtClean="0"/>
              <a:t>Which is not a non-functional requirement ?</a:t>
            </a:r>
          </a:p>
          <a:p>
            <a:pPr marL="914400" lvl="1" indent="-457200">
              <a:buFont typeface="Arial" pitchFamily="34" charset="0"/>
              <a:buAutoNum type="alphaLcParenR"/>
            </a:pPr>
            <a:r>
              <a:rPr lang="en-US" dirty="0" smtClean="0"/>
              <a:t>Efficiency</a:t>
            </a:r>
          </a:p>
          <a:p>
            <a:pPr marL="914400" lvl="1" indent="-457200">
              <a:buFont typeface="Arial" pitchFamily="34" charset="0"/>
              <a:buAutoNum type="alphaLcParenR"/>
            </a:pPr>
            <a:r>
              <a:rPr lang="en-US" dirty="0" smtClean="0"/>
              <a:t>Reliability</a:t>
            </a:r>
          </a:p>
          <a:p>
            <a:pPr marL="914400" lvl="1" indent="-457200">
              <a:buFont typeface="Arial" pitchFamily="34" charset="0"/>
              <a:buAutoNum type="alphaLcParenR"/>
            </a:pPr>
            <a:r>
              <a:rPr lang="en-US" dirty="0" smtClean="0"/>
              <a:t>Product features        </a:t>
            </a:r>
          </a:p>
          <a:p>
            <a:pPr marL="914400" lvl="1" indent="-457200">
              <a:buAutoNum type="alphaLcParenR"/>
            </a:pPr>
            <a:r>
              <a:rPr lang="en-US" dirty="0" smtClean="0"/>
              <a:t>Stability</a:t>
            </a:r>
          </a:p>
        </p:txBody>
      </p:sp>
    </p:spTree>
    <p:extLst>
      <p:ext uri="{BB962C8B-B14F-4D97-AF65-F5344CB8AC3E}">
        <p14:creationId xmlns:p14="http://schemas.microsoft.com/office/powerpoint/2010/main" val="122010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Widescreen</PresentationFormat>
  <Paragraphs>184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Calibri Light</vt:lpstr>
      <vt:lpstr>Times New Roman</vt:lpstr>
      <vt:lpstr>Verdana</vt:lpstr>
      <vt:lpstr>Office Theme</vt:lpstr>
      <vt:lpstr>SOFTWARE ENGINEERING  AND PROJECT MANAGEMENT</vt:lpstr>
      <vt:lpstr>Practice Quiz 1</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lpstr>Question 18</vt:lpstr>
      <vt:lpstr>Consider the following Statement: “The data set will contain an end of file character.” What characteristic of SRS is being depicted here ?</vt:lpstr>
      <vt:lpstr>Question 20</vt:lpstr>
      <vt:lpstr>Question 21</vt:lpstr>
      <vt:lpstr>Question 22</vt:lpstr>
      <vt:lpstr>Question 23</vt:lpstr>
      <vt:lpstr>Question 24</vt:lpstr>
      <vt:lpstr>Question 25</vt:lpstr>
      <vt:lpstr>Solutions to Test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AND PROJECT MANAGEMENT</dc:title>
  <dc:creator>Ravi Prakash</dc:creator>
  <cp:lastModifiedBy>Ravi Prakash</cp:lastModifiedBy>
  <cp:revision>1</cp:revision>
  <dcterms:created xsi:type="dcterms:W3CDTF">2020-02-03T04:56:23Z</dcterms:created>
  <dcterms:modified xsi:type="dcterms:W3CDTF">2020-02-03T04:56:48Z</dcterms:modified>
</cp:coreProperties>
</file>