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57" r:id="rId3"/>
    <p:sldId id="258" r:id="rId4"/>
    <p:sldId id="285" r:id="rId5"/>
    <p:sldId id="287" r:id="rId6"/>
    <p:sldId id="289" r:id="rId7"/>
    <p:sldId id="259" r:id="rId8"/>
    <p:sldId id="290" r:id="rId9"/>
    <p:sldId id="260" r:id="rId10"/>
    <p:sldId id="291" r:id="rId11"/>
    <p:sldId id="261" r:id="rId12"/>
    <p:sldId id="292" r:id="rId13"/>
    <p:sldId id="262" r:id="rId14"/>
    <p:sldId id="293" r:id="rId15"/>
    <p:sldId id="264" r:id="rId16"/>
    <p:sldId id="294" r:id="rId17"/>
    <p:sldId id="265" r:id="rId18"/>
    <p:sldId id="297" r:id="rId19"/>
    <p:sldId id="266" r:id="rId20"/>
    <p:sldId id="298" r:id="rId21"/>
    <p:sldId id="267" r:id="rId22"/>
    <p:sldId id="299" r:id="rId23"/>
    <p:sldId id="268" r:id="rId24"/>
    <p:sldId id="300" r:id="rId25"/>
    <p:sldId id="301" r:id="rId26"/>
    <p:sldId id="303" r:id="rId27"/>
    <p:sldId id="270" r:id="rId28"/>
    <p:sldId id="304" r:id="rId29"/>
    <p:sldId id="271" r:id="rId30"/>
    <p:sldId id="305" r:id="rId31"/>
    <p:sldId id="272" r:id="rId32"/>
    <p:sldId id="306" r:id="rId33"/>
    <p:sldId id="273" r:id="rId34"/>
    <p:sldId id="307" r:id="rId35"/>
    <p:sldId id="274" r:id="rId36"/>
    <p:sldId id="308" r:id="rId37"/>
    <p:sldId id="275" r:id="rId38"/>
    <p:sldId id="309" r:id="rId39"/>
    <p:sldId id="276" r:id="rId40"/>
    <p:sldId id="310" r:id="rId41"/>
    <p:sldId id="277" r:id="rId42"/>
    <p:sldId id="311" r:id="rId43"/>
    <p:sldId id="278" r:id="rId44"/>
    <p:sldId id="312" r:id="rId45"/>
    <p:sldId id="279" r:id="rId46"/>
    <p:sldId id="313" r:id="rId47"/>
    <p:sldId id="280" r:id="rId48"/>
    <p:sldId id="314" r:id="rId49"/>
    <p:sldId id="281" r:id="rId50"/>
    <p:sldId id="315" r:id="rId51"/>
    <p:sldId id="282" r:id="rId52"/>
    <p:sldId id="316" r:id="rId53"/>
    <p:sldId id="295" r:id="rId54"/>
    <p:sldId id="296"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sorterViewPr>
    <p:cViewPr>
      <p:scale>
        <a:sx n="100" d="100"/>
        <a:sy n="100" d="100"/>
      </p:scale>
      <p:origin x="0" y="-2196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D50DF03-938A-448C-A3F1-DE484C63EB33}" type="datetimeFigureOut">
              <a:rPr lang="en-IN" smtClean="0"/>
              <a:t>06-02-2020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CCE84C-C3B7-4EF0-A834-9C65DC49F041}" type="slidenum">
              <a:rPr lang="en-IN" smtClean="0"/>
              <a:t>‹#›</a:t>
            </a:fld>
            <a:endParaRPr lang="en-IN"/>
          </a:p>
        </p:txBody>
      </p:sp>
    </p:spTree>
    <p:extLst>
      <p:ext uri="{BB962C8B-B14F-4D97-AF65-F5344CB8AC3E}">
        <p14:creationId xmlns:p14="http://schemas.microsoft.com/office/powerpoint/2010/main" val="1343216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D50DF03-938A-448C-A3F1-DE484C63EB33}" type="datetimeFigureOut">
              <a:rPr lang="en-IN" smtClean="0"/>
              <a:t>06-02-2020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CCE84C-C3B7-4EF0-A834-9C65DC49F041}" type="slidenum">
              <a:rPr lang="en-IN" smtClean="0"/>
              <a:t>‹#›</a:t>
            </a:fld>
            <a:endParaRPr lang="en-IN"/>
          </a:p>
        </p:txBody>
      </p:sp>
    </p:spTree>
    <p:extLst>
      <p:ext uri="{BB962C8B-B14F-4D97-AF65-F5344CB8AC3E}">
        <p14:creationId xmlns:p14="http://schemas.microsoft.com/office/powerpoint/2010/main" val="2620484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D50DF03-938A-448C-A3F1-DE484C63EB33}" type="datetimeFigureOut">
              <a:rPr lang="en-IN" smtClean="0"/>
              <a:t>06-02-2020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CCE84C-C3B7-4EF0-A834-9C65DC49F041}" type="slidenum">
              <a:rPr lang="en-IN" smtClean="0"/>
              <a:t>‹#›</a:t>
            </a:fld>
            <a:endParaRPr lang="en-IN"/>
          </a:p>
        </p:txBody>
      </p:sp>
    </p:spTree>
    <p:extLst>
      <p:ext uri="{BB962C8B-B14F-4D97-AF65-F5344CB8AC3E}">
        <p14:creationId xmlns:p14="http://schemas.microsoft.com/office/powerpoint/2010/main" val="3667282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D50DF03-938A-448C-A3F1-DE484C63EB33}" type="datetimeFigureOut">
              <a:rPr lang="en-IN" smtClean="0"/>
              <a:t>06-02-2020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CCE84C-C3B7-4EF0-A834-9C65DC49F041}" type="slidenum">
              <a:rPr lang="en-IN" smtClean="0"/>
              <a:t>‹#›</a:t>
            </a:fld>
            <a:endParaRPr lang="en-IN"/>
          </a:p>
        </p:txBody>
      </p:sp>
    </p:spTree>
    <p:extLst>
      <p:ext uri="{BB962C8B-B14F-4D97-AF65-F5344CB8AC3E}">
        <p14:creationId xmlns:p14="http://schemas.microsoft.com/office/powerpoint/2010/main" val="3784569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50DF03-938A-448C-A3F1-DE484C63EB33}" type="datetimeFigureOut">
              <a:rPr lang="en-IN" smtClean="0"/>
              <a:t>06-02-2020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CCE84C-C3B7-4EF0-A834-9C65DC49F041}" type="slidenum">
              <a:rPr lang="en-IN" smtClean="0"/>
              <a:t>‹#›</a:t>
            </a:fld>
            <a:endParaRPr lang="en-IN"/>
          </a:p>
        </p:txBody>
      </p:sp>
    </p:spTree>
    <p:extLst>
      <p:ext uri="{BB962C8B-B14F-4D97-AF65-F5344CB8AC3E}">
        <p14:creationId xmlns:p14="http://schemas.microsoft.com/office/powerpoint/2010/main" val="81873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D50DF03-938A-448C-A3F1-DE484C63EB33}" type="datetimeFigureOut">
              <a:rPr lang="en-IN" smtClean="0"/>
              <a:t>06-02-2020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CCE84C-C3B7-4EF0-A834-9C65DC49F041}" type="slidenum">
              <a:rPr lang="en-IN" smtClean="0"/>
              <a:t>‹#›</a:t>
            </a:fld>
            <a:endParaRPr lang="en-IN"/>
          </a:p>
        </p:txBody>
      </p:sp>
    </p:spTree>
    <p:extLst>
      <p:ext uri="{BB962C8B-B14F-4D97-AF65-F5344CB8AC3E}">
        <p14:creationId xmlns:p14="http://schemas.microsoft.com/office/powerpoint/2010/main" val="3656870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D50DF03-938A-448C-A3F1-DE484C63EB33}" type="datetimeFigureOut">
              <a:rPr lang="en-IN" smtClean="0"/>
              <a:t>06-02-2020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CCE84C-C3B7-4EF0-A834-9C65DC49F041}" type="slidenum">
              <a:rPr lang="en-IN" smtClean="0"/>
              <a:t>‹#›</a:t>
            </a:fld>
            <a:endParaRPr lang="en-IN"/>
          </a:p>
        </p:txBody>
      </p:sp>
    </p:spTree>
    <p:extLst>
      <p:ext uri="{BB962C8B-B14F-4D97-AF65-F5344CB8AC3E}">
        <p14:creationId xmlns:p14="http://schemas.microsoft.com/office/powerpoint/2010/main" val="1852033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D50DF03-938A-448C-A3F1-DE484C63EB33}" type="datetimeFigureOut">
              <a:rPr lang="en-IN" smtClean="0"/>
              <a:t>06-02-2020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CCE84C-C3B7-4EF0-A834-9C65DC49F041}" type="slidenum">
              <a:rPr lang="en-IN" smtClean="0"/>
              <a:t>‹#›</a:t>
            </a:fld>
            <a:endParaRPr lang="en-IN"/>
          </a:p>
        </p:txBody>
      </p:sp>
    </p:spTree>
    <p:extLst>
      <p:ext uri="{BB962C8B-B14F-4D97-AF65-F5344CB8AC3E}">
        <p14:creationId xmlns:p14="http://schemas.microsoft.com/office/powerpoint/2010/main" val="1639620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50DF03-938A-448C-A3F1-DE484C63EB33}" type="datetimeFigureOut">
              <a:rPr lang="en-IN" smtClean="0"/>
              <a:t>06-02-2020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CCE84C-C3B7-4EF0-A834-9C65DC49F041}" type="slidenum">
              <a:rPr lang="en-IN" smtClean="0"/>
              <a:t>‹#›</a:t>
            </a:fld>
            <a:endParaRPr lang="en-IN"/>
          </a:p>
        </p:txBody>
      </p:sp>
    </p:spTree>
    <p:extLst>
      <p:ext uri="{BB962C8B-B14F-4D97-AF65-F5344CB8AC3E}">
        <p14:creationId xmlns:p14="http://schemas.microsoft.com/office/powerpoint/2010/main" val="3935181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50DF03-938A-448C-A3F1-DE484C63EB33}" type="datetimeFigureOut">
              <a:rPr lang="en-IN" smtClean="0"/>
              <a:t>06-02-2020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CCE84C-C3B7-4EF0-A834-9C65DC49F041}" type="slidenum">
              <a:rPr lang="en-IN" smtClean="0"/>
              <a:t>‹#›</a:t>
            </a:fld>
            <a:endParaRPr lang="en-IN"/>
          </a:p>
        </p:txBody>
      </p:sp>
    </p:spTree>
    <p:extLst>
      <p:ext uri="{BB962C8B-B14F-4D97-AF65-F5344CB8AC3E}">
        <p14:creationId xmlns:p14="http://schemas.microsoft.com/office/powerpoint/2010/main" val="3661963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50DF03-938A-448C-A3F1-DE484C63EB33}" type="datetimeFigureOut">
              <a:rPr lang="en-IN" smtClean="0"/>
              <a:t>06-02-2020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CCE84C-C3B7-4EF0-A834-9C65DC49F041}" type="slidenum">
              <a:rPr lang="en-IN" smtClean="0"/>
              <a:t>‹#›</a:t>
            </a:fld>
            <a:endParaRPr lang="en-IN"/>
          </a:p>
        </p:txBody>
      </p:sp>
    </p:spTree>
    <p:extLst>
      <p:ext uri="{BB962C8B-B14F-4D97-AF65-F5344CB8AC3E}">
        <p14:creationId xmlns:p14="http://schemas.microsoft.com/office/powerpoint/2010/main" val="1410835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0DF03-938A-448C-A3F1-DE484C63EB33}" type="datetimeFigureOut">
              <a:rPr lang="en-IN" smtClean="0"/>
              <a:t>06-02-2020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CE84C-C3B7-4EF0-A834-9C65DC49F041}" type="slidenum">
              <a:rPr lang="en-IN" smtClean="0"/>
              <a:t>‹#›</a:t>
            </a:fld>
            <a:endParaRPr lang="en-IN"/>
          </a:p>
        </p:txBody>
      </p:sp>
    </p:spTree>
    <p:extLst>
      <p:ext uri="{BB962C8B-B14F-4D97-AF65-F5344CB8AC3E}">
        <p14:creationId xmlns:p14="http://schemas.microsoft.com/office/powerpoint/2010/main" val="3124298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24000" y="555626"/>
            <a:ext cx="8458200" cy="3025775"/>
          </a:xfrm>
        </p:spPr>
        <p:txBody>
          <a:bodyPr>
            <a:normAutofit/>
          </a:bodyPr>
          <a:lstStyle/>
          <a:p>
            <a:pPr>
              <a:defRPr/>
            </a:pPr>
            <a:r>
              <a:rPr lang="en-US" sz="4000" b="1" dirty="0">
                <a:latin typeface="Arial Black" panose="020B0A04020102020204" pitchFamily="34" charset="0"/>
              </a:rPr>
              <a:t>SOFTWARE ENGINEERING </a:t>
            </a:r>
            <a:br>
              <a:rPr lang="en-US" sz="4000" b="1" dirty="0">
                <a:latin typeface="Arial Black" panose="020B0A04020102020204" pitchFamily="34" charset="0"/>
              </a:rPr>
            </a:br>
            <a:r>
              <a:rPr lang="en-US" sz="4000" b="1" dirty="0">
                <a:latin typeface="Arial Black" panose="020B0A04020102020204" pitchFamily="34" charset="0"/>
              </a:rPr>
              <a:t>AND PROJECT </a:t>
            </a:r>
            <a:r>
              <a:rPr lang="en-US" sz="4000" b="1" dirty="0" smtClean="0">
                <a:latin typeface="Arial Black" panose="020B0A04020102020204" pitchFamily="34" charset="0"/>
              </a:rPr>
              <a:t>MANAGEMENT</a:t>
            </a:r>
            <a:endParaRPr lang="en-US" sz="4000" b="1" dirty="0">
              <a:solidFill>
                <a:srgbClr val="008000"/>
              </a:solidFill>
              <a:latin typeface="Times New Roman" panose="02020603050405020304" pitchFamily="18" charset="0"/>
              <a:cs typeface="Times New Roman" panose="02020603050405020304" pitchFamily="18" charset="0"/>
            </a:endParaRPr>
          </a:p>
        </p:txBody>
      </p:sp>
      <p:sp>
        <p:nvSpPr>
          <p:cNvPr id="4099" name="Rectangle 3"/>
          <p:cNvSpPr>
            <a:spLocks noGrp="1" noChangeArrowheads="1"/>
          </p:cNvSpPr>
          <p:nvPr>
            <p:ph type="subTitle" idx="1"/>
          </p:nvPr>
        </p:nvSpPr>
        <p:spPr>
          <a:xfrm>
            <a:off x="1524000" y="5029200"/>
            <a:ext cx="8458200" cy="1371600"/>
          </a:xfrm>
        </p:spPr>
        <p:txBody>
          <a:bodyPr/>
          <a:lstStyle/>
          <a:p>
            <a:pPr algn="r" eaLnBrk="1" hangingPunct="1"/>
            <a:r>
              <a:rPr lang="en-US" altLang="en-US" smtClean="0">
                <a:solidFill>
                  <a:srgbClr val="3333FF"/>
                </a:solidFill>
                <a:latin typeface="Verdana" panose="020B0604030504040204" pitchFamily="34" charset="0"/>
              </a:rPr>
              <a:t>Ravi Prakash</a:t>
            </a:r>
          </a:p>
          <a:p>
            <a:pPr algn="r" eaLnBrk="1" hangingPunct="1"/>
            <a:r>
              <a:rPr lang="en-US" altLang="en-US" smtClean="0">
                <a:solidFill>
                  <a:srgbClr val="3333FF"/>
                </a:solidFill>
                <a:latin typeface="Verdana" panose="020B0604030504040204" pitchFamily="34" charset="0"/>
              </a:rPr>
              <a:t>8979048096</a:t>
            </a:r>
          </a:p>
          <a:p>
            <a:pPr algn="r" eaLnBrk="1" hangingPunct="1"/>
            <a:r>
              <a:rPr lang="en-US" altLang="en-US" smtClean="0">
                <a:solidFill>
                  <a:srgbClr val="3333FF"/>
                </a:solidFill>
                <a:latin typeface="Verdana" panose="020B0604030504040204" pitchFamily="34" charset="0"/>
              </a:rPr>
              <a:t>rprakash@ddn.upes.ac.in</a:t>
            </a:r>
          </a:p>
        </p:txBody>
      </p:sp>
      <p:pic>
        <p:nvPicPr>
          <p:cNvPr id="4100"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81976" y="0"/>
            <a:ext cx="18002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813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b="1" dirty="0">
                <a:solidFill>
                  <a:srgbClr val="0000CC"/>
                </a:solidFill>
              </a:rPr>
              <a:t>Answer</a:t>
            </a:r>
          </a:p>
        </p:txBody>
      </p:sp>
      <p:sp>
        <p:nvSpPr>
          <p:cNvPr id="43011" name="Content Placeholder 2"/>
          <p:cNvSpPr>
            <a:spLocks noGrp="1"/>
          </p:cNvSpPr>
          <p:nvPr>
            <p:ph idx="1"/>
          </p:nvPr>
        </p:nvSpPr>
        <p:spPr/>
        <p:txBody>
          <a:bodyPr/>
          <a:lstStyle/>
          <a:p>
            <a:pPr marL="114300" indent="0">
              <a:buNone/>
            </a:pPr>
            <a:r>
              <a:rPr lang="en-IN" altLang="en-US" sz="3600" dirty="0" smtClean="0"/>
              <a:t>b)</a:t>
            </a:r>
            <a:endParaRPr lang="en-US" altLang="en-US" sz="3600" dirty="0"/>
          </a:p>
        </p:txBody>
      </p:sp>
    </p:spTree>
    <p:extLst>
      <p:ext uri="{BB962C8B-B14F-4D97-AF65-F5344CB8AC3E}">
        <p14:creationId xmlns:p14="http://schemas.microsoft.com/office/powerpoint/2010/main" val="2264487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44158"/>
            <a:ext cx="7620000" cy="1143000"/>
          </a:xfrm>
        </p:spPr>
        <p:txBody>
          <a:bodyPr/>
          <a:lstStyle/>
          <a:p>
            <a:r>
              <a:rPr lang="en-US" b="1" dirty="0" smtClean="0">
                <a:solidFill>
                  <a:srgbClr val="0000CC"/>
                </a:solidFill>
              </a:rPr>
              <a:t>Question 5</a:t>
            </a:r>
            <a:endParaRPr lang="en-US" b="1" dirty="0">
              <a:solidFill>
                <a:srgbClr val="0000CC"/>
              </a:solidFill>
            </a:endParaRPr>
          </a:p>
        </p:txBody>
      </p:sp>
      <p:sp>
        <p:nvSpPr>
          <p:cNvPr id="3" name="Content Placeholder 2"/>
          <p:cNvSpPr>
            <a:spLocks noGrp="1"/>
          </p:cNvSpPr>
          <p:nvPr>
            <p:ph idx="1"/>
          </p:nvPr>
        </p:nvSpPr>
        <p:spPr/>
        <p:txBody>
          <a:bodyPr/>
          <a:lstStyle/>
          <a:p>
            <a:pPr lvl="0"/>
            <a:r>
              <a:rPr lang="en-US" b="1" dirty="0" smtClean="0"/>
              <a:t>Which one is not a type of requirements</a:t>
            </a:r>
            <a:r>
              <a:rPr lang="en-US" dirty="0" smtClean="0"/>
              <a:t>?</a:t>
            </a:r>
            <a:endParaRPr lang="en-US" dirty="0"/>
          </a:p>
          <a:p>
            <a:pPr marL="914400" lvl="1" indent="-457200">
              <a:buFont typeface="+mj-lt"/>
              <a:buAutoNum type="alphaLcParenR"/>
            </a:pPr>
            <a:r>
              <a:rPr lang="en-US" dirty="0" smtClean="0"/>
              <a:t>unknown </a:t>
            </a:r>
            <a:r>
              <a:rPr lang="en-US" dirty="0"/>
              <a:t>requirements </a:t>
            </a:r>
          </a:p>
          <a:p>
            <a:pPr marL="914400" lvl="1" indent="-457200">
              <a:buFont typeface="+mj-lt"/>
              <a:buAutoNum type="alphaLcParenR"/>
            </a:pPr>
            <a:r>
              <a:rPr lang="en-US" dirty="0" smtClean="0"/>
              <a:t>known </a:t>
            </a:r>
            <a:r>
              <a:rPr lang="en-US" dirty="0"/>
              <a:t>requirements </a:t>
            </a:r>
            <a:endParaRPr lang="en-US" dirty="0" smtClean="0"/>
          </a:p>
          <a:p>
            <a:pPr marL="914400" lvl="1" indent="-457200">
              <a:buFont typeface="Arial" pitchFamily="34" charset="0"/>
              <a:buAutoNum type="alphaLcParenR"/>
            </a:pPr>
            <a:r>
              <a:rPr lang="en-US" dirty="0"/>
              <a:t>Complex requirements</a:t>
            </a:r>
          </a:p>
          <a:p>
            <a:pPr marL="914400" lvl="1" indent="-457200">
              <a:buFont typeface="+mj-lt"/>
              <a:buAutoNum type="alphaLcParenR"/>
            </a:pPr>
            <a:r>
              <a:rPr lang="en-US" dirty="0" smtClean="0"/>
              <a:t>Undreamt requirements</a:t>
            </a:r>
            <a:endParaRPr lang="en-US" dirty="0"/>
          </a:p>
        </p:txBody>
      </p:sp>
    </p:spTree>
    <p:extLst>
      <p:ext uri="{BB962C8B-B14F-4D97-AF65-F5344CB8AC3E}">
        <p14:creationId xmlns:p14="http://schemas.microsoft.com/office/powerpoint/2010/main" val="5491964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b="1" dirty="0">
                <a:solidFill>
                  <a:srgbClr val="0000CC"/>
                </a:solidFill>
              </a:rPr>
              <a:t>Answer</a:t>
            </a:r>
          </a:p>
        </p:txBody>
      </p:sp>
      <p:sp>
        <p:nvSpPr>
          <p:cNvPr id="43011" name="Content Placeholder 2"/>
          <p:cNvSpPr>
            <a:spLocks noGrp="1"/>
          </p:cNvSpPr>
          <p:nvPr>
            <p:ph idx="1"/>
          </p:nvPr>
        </p:nvSpPr>
        <p:spPr/>
        <p:txBody>
          <a:bodyPr/>
          <a:lstStyle/>
          <a:p>
            <a:pPr marL="114300" indent="0">
              <a:buNone/>
            </a:pPr>
            <a:r>
              <a:rPr lang="en-IN" altLang="en-US" sz="3600" dirty="0"/>
              <a:t>c</a:t>
            </a:r>
            <a:r>
              <a:rPr lang="en-IN" altLang="en-US" sz="3600" dirty="0" smtClean="0"/>
              <a:t>)</a:t>
            </a:r>
            <a:endParaRPr lang="en-US" altLang="en-US" sz="3600" dirty="0"/>
          </a:p>
        </p:txBody>
      </p:sp>
    </p:spTree>
    <p:extLst>
      <p:ext uri="{BB962C8B-B14F-4D97-AF65-F5344CB8AC3E}">
        <p14:creationId xmlns:p14="http://schemas.microsoft.com/office/powerpoint/2010/main" val="5993466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44158"/>
            <a:ext cx="7620000" cy="1143000"/>
          </a:xfrm>
        </p:spPr>
        <p:txBody>
          <a:bodyPr/>
          <a:lstStyle/>
          <a:p>
            <a:r>
              <a:rPr lang="en-US" b="1" dirty="0">
                <a:solidFill>
                  <a:srgbClr val="0000CC"/>
                </a:solidFill>
              </a:rPr>
              <a:t>Question 6</a:t>
            </a:r>
          </a:p>
        </p:txBody>
      </p:sp>
      <p:sp>
        <p:nvSpPr>
          <p:cNvPr id="3" name="Content Placeholder 2"/>
          <p:cNvSpPr>
            <a:spLocks noGrp="1"/>
          </p:cNvSpPr>
          <p:nvPr>
            <p:ph idx="1"/>
          </p:nvPr>
        </p:nvSpPr>
        <p:spPr/>
        <p:txBody>
          <a:bodyPr/>
          <a:lstStyle/>
          <a:p>
            <a:pPr lvl="0"/>
            <a:r>
              <a:rPr lang="en-US" dirty="0" smtClean="0"/>
              <a:t>Which is not a characteristic of a good SRS?</a:t>
            </a:r>
            <a:endParaRPr lang="en-US" dirty="0"/>
          </a:p>
          <a:p>
            <a:pPr marL="457200" lvl="1" indent="0">
              <a:buNone/>
            </a:pPr>
            <a:r>
              <a:rPr lang="en-US" dirty="0"/>
              <a:t>a) </a:t>
            </a:r>
            <a:r>
              <a:rPr lang="en-US" dirty="0" smtClean="0"/>
              <a:t>correct</a:t>
            </a:r>
          </a:p>
          <a:p>
            <a:pPr marL="457200" lvl="1" indent="0">
              <a:buNone/>
            </a:pPr>
            <a:r>
              <a:rPr lang="en-US" dirty="0" smtClean="0"/>
              <a:t>b</a:t>
            </a:r>
            <a:r>
              <a:rPr lang="en-US" dirty="0"/>
              <a:t>) </a:t>
            </a:r>
            <a:r>
              <a:rPr lang="en-US" dirty="0" smtClean="0"/>
              <a:t>complete</a:t>
            </a:r>
          </a:p>
          <a:p>
            <a:pPr marL="457200" lvl="1" indent="0">
              <a:buNone/>
            </a:pPr>
            <a:r>
              <a:rPr lang="en-US" dirty="0" smtClean="0"/>
              <a:t>c</a:t>
            </a:r>
            <a:r>
              <a:rPr lang="en-US" dirty="0"/>
              <a:t>) </a:t>
            </a:r>
            <a:r>
              <a:rPr lang="en-US" dirty="0" smtClean="0"/>
              <a:t>consistent</a:t>
            </a:r>
          </a:p>
          <a:p>
            <a:pPr marL="457200" lvl="1" indent="0">
              <a:buNone/>
            </a:pPr>
            <a:r>
              <a:rPr lang="en-US" dirty="0"/>
              <a:t>d) </a:t>
            </a:r>
            <a:r>
              <a:rPr lang="en-US" dirty="0" smtClean="0"/>
              <a:t>brief</a:t>
            </a:r>
            <a:endParaRPr lang="en-US" dirty="0"/>
          </a:p>
        </p:txBody>
      </p:sp>
    </p:spTree>
    <p:extLst>
      <p:ext uri="{BB962C8B-B14F-4D97-AF65-F5344CB8AC3E}">
        <p14:creationId xmlns:p14="http://schemas.microsoft.com/office/powerpoint/2010/main" val="28724661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b="1" dirty="0">
                <a:solidFill>
                  <a:srgbClr val="0000CC"/>
                </a:solidFill>
              </a:rPr>
              <a:t>Answer</a:t>
            </a:r>
          </a:p>
        </p:txBody>
      </p:sp>
      <p:sp>
        <p:nvSpPr>
          <p:cNvPr id="43011" name="Content Placeholder 2"/>
          <p:cNvSpPr>
            <a:spLocks noGrp="1"/>
          </p:cNvSpPr>
          <p:nvPr>
            <p:ph idx="1"/>
          </p:nvPr>
        </p:nvSpPr>
        <p:spPr/>
        <p:txBody>
          <a:bodyPr/>
          <a:lstStyle/>
          <a:p>
            <a:pPr marL="114300" indent="0">
              <a:buNone/>
            </a:pPr>
            <a:r>
              <a:rPr lang="en-IN" altLang="en-US" sz="3600" dirty="0" smtClean="0"/>
              <a:t>d)</a:t>
            </a:r>
            <a:endParaRPr lang="en-US" altLang="en-US" sz="3600" dirty="0"/>
          </a:p>
        </p:txBody>
      </p:sp>
    </p:spTree>
    <p:extLst>
      <p:ext uri="{BB962C8B-B14F-4D97-AF65-F5344CB8AC3E}">
        <p14:creationId xmlns:p14="http://schemas.microsoft.com/office/powerpoint/2010/main" val="12001613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7620000" cy="1143000"/>
          </a:xfrm>
        </p:spPr>
        <p:txBody>
          <a:bodyPr/>
          <a:lstStyle/>
          <a:p>
            <a:r>
              <a:rPr lang="en-US" dirty="0">
                <a:solidFill>
                  <a:srgbClr val="0000CC"/>
                </a:solidFill>
              </a:rPr>
              <a:t>Question </a:t>
            </a:r>
            <a:r>
              <a:rPr lang="en-US" dirty="0" smtClean="0">
                <a:solidFill>
                  <a:srgbClr val="0000CC"/>
                </a:solidFill>
              </a:rPr>
              <a:t>7</a:t>
            </a:r>
            <a:endParaRPr lang="en-US" dirty="0">
              <a:solidFill>
                <a:srgbClr val="0000CC"/>
              </a:solidFill>
            </a:endParaRPr>
          </a:p>
        </p:txBody>
      </p:sp>
      <p:sp>
        <p:nvSpPr>
          <p:cNvPr id="3" name="Content Placeholder 2"/>
          <p:cNvSpPr>
            <a:spLocks noGrp="1"/>
          </p:cNvSpPr>
          <p:nvPr>
            <p:ph idx="1"/>
          </p:nvPr>
        </p:nvSpPr>
        <p:spPr/>
        <p:txBody>
          <a:bodyPr/>
          <a:lstStyle/>
          <a:p>
            <a:r>
              <a:rPr lang="en-US" dirty="0" smtClean="0"/>
              <a:t>Which is not a non-functional requirement ?</a:t>
            </a:r>
          </a:p>
          <a:p>
            <a:pPr marL="914400" lvl="1" indent="-457200">
              <a:buFont typeface="Arial" pitchFamily="34" charset="0"/>
              <a:buAutoNum type="alphaLcParenR"/>
            </a:pPr>
            <a:r>
              <a:rPr lang="en-US" dirty="0" smtClean="0"/>
              <a:t>Efficiency</a:t>
            </a:r>
          </a:p>
          <a:p>
            <a:pPr marL="914400" lvl="1" indent="-457200">
              <a:buFont typeface="Arial" pitchFamily="34" charset="0"/>
              <a:buAutoNum type="alphaLcParenR"/>
            </a:pPr>
            <a:r>
              <a:rPr lang="en-US" dirty="0" smtClean="0"/>
              <a:t>Reliability</a:t>
            </a:r>
          </a:p>
          <a:p>
            <a:pPr marL="914400" lvl="1" indent="-457200">
              <a:buFont typeface="Arial" pitchFamily="34" charset="0"/>
              <a:buAutoNum type="alphaLcParenR"/>
            </a:pPr>
            <a:r>
              <a:rPr lang="en-US" dirty="0" smtClean="0"/>
              <a:t>Product features        </a:t>
            </a:r>
          </a:p>
          <a:p>
            <a:pPr marL="914400" lvl="1" indent="-457200">
              <a:buAutoNum type="alphaLcParenR"/>
            </a:pPr>
            <a:r>
              <a:rPr lang="en-US" dirty="0" smtClean="0"/>
              <a:t>Stability</a:t>
            </a:r>
          </a:p>
        </p:txBody>
      </p:sp>
    </p:spTree>
    <p:extLst>
      <p:ext uri="{BB962C8B-B14F-4D97-AF65-F5344CB8AC3E}">
        <p14:creationId xmlns:p14="http://schemas.microsoft.com/office/powerpoint/2010/main" val="12201059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b="1" dirty="0">
                <a:solidFill>
                  <a:srgbClr val="0000CC"/>
                </a:solidFill>
              </a:rPr>
              <a:t>Answer</a:t>
            </a:r>
          </a:p>
        </p:txBody>
      </p:sp>
      <p:sp>
        <p:nvSpPr>
          <p:cNvPr id="43011" name="Content Placeholder 2"/>
          <p:cNvSpPr>
            <a:spLocks noGrp="1"/>
          </p:cNvSpPr>
          <p:nvPr>
            <p:ph idx="1"/>
          </p:nvPr>
        </p:nvSpPr>
        <p:spPr/>
        <p:txBody>
          <a:bodyPr/>
          <a:lstStyle/>
          <a:p>
            <a:pPr marL="114300" indent="0">
              <a:buNone/>
            </a:pPr>
            <a:r>
              <a:rPr lang="en-IN" altLang="en-US" sz="3600" dirty="0"/>
              <a:t>c</a:t>
            </a:r>
            <a:r>
              <a:rPr lang="en-IN" altLang="en-US" sz="3600" dirty="0" smtClean="0"/>
              <a:t>)</a:t>
            </a:r>
            <a:endParaRPr lang="en-US" altLang="en-US" sz="3600" dirty="0"/>
          </a:p>
        </p:txBody>
      </p:sp>
    </p:spTree>
    <p:extLst>
      <p:ext uri="{BB962C8B-B14F-4D97-AF65-F5344CB8AC3E}">
        <p14:creationId xmlns:p14="http://schemas.microsoft.com/office/powerpoint/2010/main" val="11991260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7620000" cy="1143000"/>
          </a:xfrm>
        </p:spPr>
        <p:txBody>
          <a:bodyPr/>
          <a:lstStyle/>
          <a:p>
            <a:r>
              <a:rPr lang="en-US" dirty="0">
                <a:solidFill>
                  <a:srgbClr val="0000CC"/>
                </a:solidFill>
              </a:rPr>
              <a:t>Question </a:t>
            </a:r>
            <a:r>
              <a:rPr lang="en-US" dirty="0" smtClean="0">
                <a:solidFill>
                  <a:srgbClr val="0000CC"/>
                </a:solidFill>
              </a:rPr>
              <a:t>8</a:t>
            </a:r>
            <a:endParaRPr lang="en-US" dirty="0">
              <a:solidFill>
                <a:srgbClr val="0000CC"/>
              </a:solidFill>
            </a:endParaRPr>
          </a:p>
        </p:txBody>
      </p:sp>
      <p:sp>
        <p:nvSpPr>
          <p:cNvPr id="3" name="Content Placeholder 2"/>
          <p:cNvSpPr>
            <a:spLocks noGrp="1"/>
          </p:cNvSpPr>
          <p:nvPr>
            <p:ph idx="1"/>
          </p:nvPr>
        </p:nvSpPr>
        <p:spPr/>
        <p:txBody>
          <a:bodyPr>
            <a:normAutofit/>
          </a:bodyPr>
          <a:lstStyle/>
          <a:p>
            <a:r>
              <a:rPr lang="en-US" dirty="0"/>
              <a:t>Which of the following is not defined in a good Software Requirement Specification (SRS) document</a:t>
            </a:r>
            <a:r>
              <a:rPr lang="en-US" dirty="0" smtClean="0"/>
              <a:t>? </a:t>
            </a:r>
          </a:p>
          <a:p>
            <a:pPr marL="914400" lvl="1" indent="-457200">
              <a:buAutoNum type="alphaLcParenR"/>
            </a:pPr>
            <a:r>
              <a:rPr lang="en-US" dirty="0" smtClean="0"/>
              <a:t>Functional requirement</a:t>
            </a:r>
          </a:p>
          <a:p>
            <a:pPr marL="914400" lvl="1" indent="-457200">
              <a:buAutoNum type="alphaLcParenR"/>
            </a:pPr>
            <a:r>
              <a:rPr lang="en-US" dirty="0" smtClean="0"/>
              <a:t>NFR</a:t>
            </a:r>
          </a:p>
          <a:p>
            <a:pPr marL="914400" lvl="1" indent="-457200">
              <a:buAutoNum type="alphaLcParenR"/>
            </a:pPr>
            <a:r>
              <a:rPr lang="en-US" dirty="0" smtClean="0"/>
              <a:t>Goals of implementation</a:t>
            </a:r>
          </a:p>
          <a:p>
            <a:pPr marL="914400" lvl="1" indent="-457200">
              <a:buAutoNum type="alphaLcParenR"/>
            </a:pPr>
            <a:r>
              <a:rPr lang="en-US" dirty="0" smtClean="0"/>
              <a:t>Algorithm for software implementation Project</a:t>
            </a:r>
            <a:endParaRPr lang="en-US" dirty="0"/>
          </a:p>
        </p:txBody>
      </p:sp>
    </p:spTree>
    <p:extLst>
      <p:ext uri="{BB962C8B-B14F-4D97-AF65-F5344CB8AC3E}">
        <p14:creationId xmlns:p14="http://schemas.microsoft.com/office/powerpoint/2010/main" val="3152988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b="1" dirty="0">
                <a:solidFill>
                  <a:srgbClr val="0000CC"/>
                </a:solidFill>
              </a:rPr>
              <a:t>Answer</a:t>
            </a:r>
          </a:p>
        </p:txBody>
      </p:sp>
      <p:sp>
        <p:nvSpPr>
          <p:cNvPr id="43011" name="Content Placeholder 2"/>
          <p:cNvSpPr>
            <a:spLocks noGrp="1"/>
          </p:cNvSpPr>
          <p:nvPr>
            <p:ph idx="1"/>
          </p:nvPr>
        </p:nvSpPr>
        <p:spPr/>
        <p:txBody>
          <a:bodyPr/>
          <a:lstStyle/>
          <a:p>
            <a:pPr marL="114300" indent="0">
              <a:buNone/>
            </a:pPr>
            <a:r>
              <a:rPr lang="en-IN" altLang="en-US" sz="3600" dirty="0" smtClean="0"/>
              <a:t>d)</a:t>
            </a:r>
            <a:endParaRPr lang="en-US" altLang="en-US" sz="3600" dirty="0"/>
          </a:p>
        </p:txBody>
      </p:sp>
    </p:spTree>
    <p:extLst>
      <p:ext uri="{BB962C8B-B14F-4D97-AF65-F5344CB8AC3E}">
        <p14:creationId xmlns:p14="http://schemas.microsoft.com/office/powerpoint/2010/main" val="26526979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CC"/>
                </a:solidFill>
              </a:rPr>
              <a:t>Question 9</a:t>
            </a:r>
          </a:p>
        </p:txBody>
      </p:sp>
      <p:sp>
        <p:nvSpPr>
          <p:cNvPr id="3" name="Content Placeholder 2"/>
          <p:cNvSpPr>
            <a:spLocks noGrp="1"/>
          </p:cNvSpPr>
          <p:nvPr>
            <p:ph idx="1"/>
          </p:nvPr>
        </p:nvSpPr>
        <p:spPr/>
        <p:txBody>
          <a:bodyPr/>
          <a:lstStyle/>
          <a:p>
            <a:r>
              <a:rPr lang="en-US" dirty="0"/>
              <a:t>In  _________________  phase you will build the physical project deliverables and present them to your customer for </a:t>
            </a:r>
            <a:r>
              <a:rPr lang="en-US" dirty="0" smtClean="0"/>
              <a:t>signoff</a:t>
            </a:r>
          </a:p>
          <a:p>
            <a:pPr marL="914400" lvl="1" indent="-457200">
              <a:buAutoNum type="alphaLcParenR"/>
            </a:pPr>
            <a:r>
              <a:rPr lang="en-US" dirty="0" smtClean="0"/>
              <a:t>Initiation         </a:t>
            </a:r>
          </a:p>
          <a:p>
            <a:pPr marL="914400" lvl="1" indent="-457200">
              <a:buAutoNum type="alphaLcParenR"/>
            </a:pPr>
            <a:r>
              <a:rPr lang="en-US" dirty="0" smtClean="0"/>
              <a:t>Planning</a:t>
            </a:r>
            <a:r>
              <a:rPr lang="en-US" dirty="0"/>
              <a:t>	</a:t>
            </a:r>
            <a:endParaRPr lang="en-US" dirty="0" smtClean="0"/>
          </a:p>
          <a:p>
            <a:pPr marL="914400" lvl="1" indent="-457200">
              <a:buFont typeface="Arial" pitchFamily="34" charset="0"/>
              <a:buAutoNum type="alphaLcParenR"/>
            </a:pPr>
            <a:r>
              <a:rPr lang="en-US" dirty="0"/>
              <a:t>Execution		</a:t>
            </a:r>
          </a:p>
          <a:p>
            <a:pPr marL="914400" lvl="1" indent="-457200">
              <a:buAutoNum type="alphaLcParenR"/>
            </a:pPr>
            <a:r>
              <a:rPr lang="en-US" dirty="0" smtClean="0"/>
              <a:t>Termination</a:t>
            </a:r>
            <a:endParaRPr lang="en-US" dirty="0"/>
          </a:p>
          <a:p>
            <a:pPr lvl="1"/>
            <a:endParaRPr lang="en-US" dirty="0"/>
          </a:p>
        </p:txBody>
      </p:sp>
    </p:spTree>
    <p:extLst>
      <p:ext uri="{BB962C8B-B14F-4D97-AF65-F5344CB8AC3E}">
        <p14:creationId xmlns:p14="http://schemas.microsoft.com/office/powerpoint/2010/main" val="15612798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32550"/>
            <a:ext cx="9144000" cy="2387600"/>
          </a:xfrm>
        </p:spPr>
        <p:txBody>
          <a:bodyPr/>
          <a:lstStyle/>
          <a:p>
            <a:r>
              <a:rPr lang="en-IN" dirty="0" smtClean="0">
                <a:solidFill>
                  <a:srgbClr val="0000CC"/>
                </a:solidFill>
              </a:rPr>
              <a:t>Practice Quiz 1</a:t>
            </a:r>
            <a:endParaRPr lang="en-IN" dirty="0">
              <a:solidFill>
                <a:srgbClr val="0000CC"/>
              </a:solidFill>
            </a:endParaRPr>
          </a:p>
        </p:txBody>
      </p:sp>
      <p:sp>
        <p:nvSpPr>
          <p:cNvPr id="5" name="Subtitle 4"/>
          <p:cNvSpPr>
            <a:spLocks noGrp="1"/>
          </p:cNvSpPr>
          <p:nvPr>
            <p:ph type="subTitle" idx="1"/>
          </p:nvPr>
        </p:nvSpPr>
        <p:spPr/>
        <p:txBody>
          <a:bodyPr/>
          <a:lstStyle/>
          <a:p>
            <a:r>
              <a:rPr lang="en-IN" dirty="0" smtClean="0"/>
              <a:t>Requirements Engineering</a:t>
            </a:r>
            <a:endParaRPr lang="en-IN" dirty="0"/>
          </a:p>
        </p:txBody>
      </p:sp>
    </p:spTree>
    <p:extLst>
      <p:ext uri="{BB962C8B-B14F-4D97-AF65-F5344CB8AC3E}">
        <p14:creationId xmlns:p14="http://schemas.microsoft.com/office/powerpoint/2010/main" val="4135447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b="1" dirty="0">
                <a:solidFill>
                  <a:srgbClr val="0000CC"/>
                </a:solidFill>
              </a:rPr>
              <a:t>Answer</a:t>
            </a:r>
          </a:p>
        </p:txBody>
      </p:sp>
      <p:sp>
        <p:nvSpPr>
          <p:cNvPr id="43011" name="Content Placeholder 2"/>
          <p:cNvSpPr>
            <a:spLocks noGrp="1"/>
          </p:cNvSpPr>
          <p:nvPr>
            <p:ph idx="1"/>
          </p:nvPr>
        </p:nvSpPr>
        <p:spPr/>
        <p:txBody>
          <a:bodyPr/>
          <a:lstStyle/>
          <a:p>
            <a:pPr marL="114300" indent="0">
              <a:buNone/>
            </a:pPr>
            <a:r>
              <a:rPr lang="en-IN" altLang="en-US" sz="3600" dirty="0"/>
              <a:t>c</a:t>
            </a:r>
            <a:r>
              <a:rPr lang="en-IN" altLang="en-US" sz="3600" dirty="0" smtClean="0"/>
              <a:t>)</a:t>
            </a:r>
            <a:endParaRPr lang="en-US" altLang="en-US" sz="3600" dirty="0"/>
          </a:p>
        </p:txBody>
      </p:sp>
    </p:spTree>
    <p:extLst>
      <p:ext uri="{BB962C8B-B14F-4D97-AF65-F5344CB8AC3E}">
        <p14:creationId xmlns:p14="http://schemas.microsoft.com/office/powerpoint/2010/main" val="27104094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CC"/>
                </a:solidFill>
              </a:rPr>
              <a:t>Question </a:t>
            </a:r>
            <a:r>
              <a:rPr lang="en-US" dirty="0" smtClean="0">
                <a:solidFill>
                  <a:srgbClr val="0000CC"/>
                </a:solidFill>
              </a:rPr>
              <a:t>10</a:t>
            </a:r>
            <a:endParaRPr lang="en-US" dirty="0">
              <a:solidFill>
                <a:srgbClr val="0000CC"/>
              </a:solidFill>
            </a:endParaRPr>
          </a:p>
        </p:txBody>
      </p:sp>
      <p:sp>
        <p:nvSpPr>
          <p:cNvPr id="3" name="Content Placeholder 2"/>
          <p:cNvSpPr>
            <a:spLocks noGrp="1"/>
          </p:cNvSpPr>
          <p:nvPr>
            <p:ph idx="1"/>
          </p:nvPr>
        </p:nvSpPr>
        <p:spPr/>
        <p:txBody>
          <a:bodyPr/>
          <a:lstStyle/>
          <a:p>
            <a:r>
              <a:rPr lang="en-US" dirty="0" smtClean="0"/>
              <a:t>Use case approach was developed by </a:t>
            </a:r>
          </a:p>
          <a:p>
            <a:pPr marL="914400" lvl="1" indent="-457200">
              <a:buAutoNum type="alphaLcParenR"/>
            </a:pPr>
            <a:r>
              <a:rPr lang="en-US" dirty="0" smtClean="0"/>
              <a:t>J.D. Musa and others</a:t>
            </a:r>
          </a:p>
          <a:p>
            <a:pPr marL="914400" lvl="1" indent="-457200">
              <a:buFont typeface="Arial" pitchFamily="34" charset="0"/>
              <a:buAutoNum type="alphaLcParenR"/>
            </a:pPr>
            <a:r>
              <a:rPr lang="en-US" dirty="0"/>
              <a:t>I. Jacobson and others</a:t>
            </a:r>
          </a:p>
          <a:p>
            <a:pPr marL="914400" lvl="1" indent="-457200">
              <a:buAutoNum type="alphaLcParenR"/>
            </a:pPr>
            <a:r>
              <a:rPr lang="en-US" dirty="0" smtClean="0"/>
              <a:t>B. </a:t>
            </a:r>
            <a:r>
              <a:rPr lang="en-US" dirty="0" err="1" smtClean="0"/>
              <a:t>Littlewood</a:t>
            </a:r>
            <a:r>
              <a:rPr lang="en-US" dirty="0" smtClean="0"/>
              <a:t> </a:t>
            </a:r>
          </a:p>
          <a:p>
            <a:pPr marL="914400" lvl="1" indent="-457200">
              <a:buAutoNum type="alphaLcParenR"/>
            </a:pPr>
            <a:r>
              <a:rPr lang="en-US" dirty="0" smtClean="0"/>
              <a:t>None of </a:t>
            </a:r>
            <a:r>
              <a:rPr lang="en-US" dirty="0"/>
              <a:t>these</a:t>
            </a:r>
          </a:p>
        </p:txBody>
      </p:sp>
    </p:spTree>
    <p:extLst>
      <p:ext uri="{BB962C8B-B14F-4D97-AF65-F5344CB8AC3E}">
        <p14:creationId xmlns:p14="http://schemas.microsoft.com/office/powerpoint/2010/main" val="1116610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b="1" dirty="0">
                <a:solidFill>
                  <a:srgbClr val="0000CC"/>
                </a:solidFill>
              </a:rPr>
              <a:t>Answer</a:t>
            </a:r>
          </a:p>
        </p:txBody>
      </p:sp>
      <p:sp>
        <p:nvSpPr>
          <p:cNvPr id="43011" name="Content Placeholder 2"/>
          <p:cNvSpPr>
            <a:spLocks noGrp="1"/>
          </p:cNvSpPr>
          <p:nvPr>
            <p:ph idx="1"/>
          </p:nvPr>
        </p:nvSpPr>
        <p:spPr/>
        <p:txBody>
          <a:bodyPr/>
          <a:lstStyle/>
          <a:p>
            <a:pPr marL="114300" indent="0">
              <a:buNone/>
            </a:pPr>
            <a:r>
              <a:rPr lang="en-IN" altLang="en-US" sz="3600" dirty="0" smtClean="0"/>
              <a:t>b)</a:t>
            </a:r>
            <a:endParaRPr lang="en-US" altLang="en-US" sz="3600" dirty="0"/>
          </a:p>
        </p:txBody>
      </p:sp>
    </p:spTree>
    <p:extLst>
      <p:ext uri="{BB962C8B-B14F-4D97-AF65-F5344CB8AC3E}">
        <p14:creationId xmlns:p14="http://schemas.microsoft.com/office/powerpoint/2010/main" val="11947433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CC"/>
                </a:solidFill>
              </a:rPr>
              <a:t>Question </a:t>
            </a:r>
            <a:r>
              <a:rPr lang="en-US" dirty="0" smtClean="0">
                <a:solidFill>
                  <a:srgbClr val="0000CC"/>
                </a:solidFill>
              </a:rPr>
              <a:t>11</a:t>
            </a:r>
            <a:endParaRPr lang="en-US" dirty="0">
              <a:solidFill>
                <a:srgbClr val="0000CC"/>
              </a:solidFill>
            </a:endParaRPr>
          </a:p>
        </p:txBody>
      </p:sp>
      <p:sp>
        <p:nvSpPr>
          <p:cNvPr id="3" name="Content Placeholder 2"/>
          <p:cNvSpPr>
            <a:spLocks noGrp="1"/>
          </p:cNvSpPr>
          <p:nvPr>
            <p:ph idx="1"/>
          </p:nvPr>
        </p:nvSpPr>
        <p:spPr/>
        <p:txBody>
          <a:bodyPr/>
          <a:lstStyle/>
          <a:p>
            <a:r>
              <a:rPr lang="en-US" b="1" dirty="0" smtClean="0"/>
              <a:t>FAST stands for? </a:t>
            </a:r>
          </a:p>
          <a:p>
            <a:pPr marL="914400" lvl="1" indent="-457200">
              <a:buFont typeface="Arial" pitchFamily="34" charset="0"/>
              <a:buAutoNum type="alphaLcParenR"/>
            </a:pPr>
            <a:r>
              <a:rPr lang="en-IN" dirty="0"/>
              <a:t>Functional Application Specification </a:t>
            </a:r>
            <a:r>
              <a:rPr lang="en-IN" dirty="0" smtClean="0"/>
              <a:t>Technique</a:t>
            </a:r>
          </a:p>
          <a:p>
            <a:pPr marL="914400" lvl="1" indent="-457200">
              <a:buFont typeface="Arial" pitchFamily="34" charset="0"/>
              <a:buAutoNum type="alphaLcParenR"/>
            </a:pPr>
            <a:r>
              <a:rPr lang="en-IN" dirty="0" smtClean="0"/>
              <a:t>Fast </a:t>
            </a:r>
            <a:r>
              <a:rPr lang="en-IN" dirty="0"/>
              <a:t>Application Specification Technique</a:t>
            </a:r>
          </a:p>
          <a:p>
            <a:pPr marL="914400" lvl="1" indent="-457200">
              <a:buFont typeface="Arial" pitchFamily="34" charset="0"/>
              <a:buAutoNum type="alphaLcParenR"/>
            </a:pPr>
            <a:r>
              <a:rPr lang="en-IN" dirty="0" smtClean="0"/>
              <a:t>Facilitated </a:t>
            </a:r>
            <a:r>
              <a:rPr lang="en-IN" dirty="0"/>
              <a:t>Application Specification Technique</a:t>
            </a:r>
          </a:p>
          <a:p>
            <a:pPr marL="914400" lvl="1" indent="-457200">
              <a:buFont typeface="Arial" pitchFamily="34" charset="0"/>
              <a:buAutoNum type="alphaLcParenR"/>
            </a:pPr>
            <a:r>
              <a:rPr lang="en-IN" dirty="0" smtClean="0"/>
              <a:t>None of these</a:t>
            </a:r>
            <a:endParaRPr lang="en-IN" dirty="0"/>
          </a:p>
        </p:txBody>
      </p:sp>
    </p:spTree>
    <p:extLst>
      <p:ext uri="{BB962C8B-B14F-4D97-AF65-F5344CB8AC3E}">
        <p14:creationId xmlns:p14="http://schemas.microsoft.com/office/powerpoint/2010/main" val="16186845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b="1" dirty="0">
                <a:solidFill>
                  <a:srgbClr val="0000CC"/>
                </a:solidFill>
              </a:rPr>
              <a:t>Answer</a:t>
            </a:r>
          </a:p>
        </p:txBody>
      </p:sp>
      <p:sp>
        <p:nvSpPr>
          <p:cNvPr id="43011" name="Content Placeholder 2"/>
          <p:cNvSpPr>
            <a:spLocks noGrp="1"/>
          </p:cNvSpPr>
          <p:nvPr>
            <p:ph idx="1"/>
          </p:nvPr>
        </p:nvSpPr>
        <p:spPr/>
        <p:txBody>
          <a:bodyPr/>
          <a:lstStyle/>
          <a:p>
            <a:pPr marL="114300" indent="0">
              <a:buNone/>
            </a:pPr>
            <a:r>
              <a:rPr lang="en-IN" altLang="en-US" sz="3600" dirty="0"/>
              <a:t>c</a:t>
            </a:r>
            <a:r>
              <a:rPr lang="en-IN" altLang="en-US" sz="3600" dirty="0" smtClean="0"/>
              <a:t>)</a:t>
            </a:r>
            <a:endParaRPr lang="en-US" altLang="en-US" sz="3600" dirty="0"/>
          </a:p>
        </p:txBody>
      </p:sp>
    </p:spTree>
    <p:extLst>
      <p:ext uri="{BB962C8B-B14F-4D97-AF65-F5344CB8AC3E}">
        <p14:creationId xmlns:p14="http://schemas.microsoft.com/office/powerpoint/2010/main" val="20598289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CC"/>
                </a:solidFill>
              </a:rPr>
              <a:t>Question </a:t>
            </a:r>
            <a:r>
              <a:rPr lang="en-US" dirty="0" smtClean="0">
                <a:solidFill>
                  <a:srgbClr val="0000CC"/>
                </a:solidFill>
              </a:rPr>
              <a:t>12</a:t>
            </a:r>
            <a:endParaRPr lang="en-US" dirty="0">
              <a:solidFill>
                <a:srgbClr val="0000CC"/>
              </a:solidFill>
            </a:endParaRPr>
          </a:p>
        </p:txBody>
      </p:sp>
      <p:sp>
        <p:nvSpPr>
          <p:cNvPr id="3" name="Content Placeholder 2"/>
          <p:cNvSpPr>
            <a:spLocks noGrp="1"/>
          </p:cNvSpPr>
          <p:nvPr>
            <p:ph idx="1"/>
          </p:nvPr>
        </p:nvSpPr>
        <p:spPr/>
        <p:txBody>
          <a:bodyPr/>
          <a:lstStyle/>
          <a:p>
            <a:r>
              <a:rPr lang="en-US" b="1" dirty="0"/>
              <a:t>QFD in requirement engineering stands </a:t>
            </a:r>
            <a:r>
              <a:rPr lang="en-US" b="1" dirty="0" smtClean="0"/>
              <a:t>for? </a:t>
            </a:r>
          </a:p>
          <a:p>
            <a:pPr marL="914400" lvl="1" indent="-457200">
              <a:buFont typeface="Arial" pitchFamily="34" charset="0"/>
              <a:buAutoNum type="alphaLcParenR"/>
            </a:pPr>
            <a:r>
              <a:rPr lang="en-IN" dirty="0" smtClean="0"/>
              <a:t>Quality Function Design</a:t>
            </a:r>
          </a:p>
          <a:p>
            <a:pPr marL="914400" lvl="1" indent="-457200">
              <a:buFont typeface="Arial" pitchFamily="34" charset="0"/>
              <a:buAutoNum type="alphaLcParenR"/>
            </a:pPr>
            <a:r>
              <a:rPr lang="en-IN" dirty="0"/>
              <a:t>Quality </a:t>
            </a:r>
            <a:r>
              <a:rPr lang="en-IN" dirty="0" smtClean="0"/>
              <a:t>Factor </a:t>
            </a:r>
            <a:r>
              <a:rPr lang="en-IN" dirty="0"/>
              <a:t>Design</a:t>
            </a:r>
          </a:p>
          <a:p>
            <a:pPr marL="914400" lvl="1" indent="-457200">
              <a:buFont typeface="Arial" pitchFamily="34" charset="0"/>
              <a:buAutoNum type="alphaLcParenR"/>
            </a:pPr>
            <a:r>
              <a:rPr lang="en-IN" dirty="0"/>
              <a:t>Quality Function </a:t>
            </a:r>
            <a:r>
              <a:rPr lang="en-IN" dirty="0" smtClean="0"/>
              <a:t>Deployment</a:t>
            </a:r>
            <a:endParaRPr lang="en-IN" dirty="0"/>
          </a:p>
          <a:p>
            <a:pPr marL="914400" lvl="1" indent="-457200">
              <a:buFont typeface="Arial" pitchFamily="34" charset="0"/>
              <a:buAutoNum type="alphaLcParenR"/>
            </a:pPr>
            <a:r>
              <a:rPr lang="en-IN" dirty="0"/>
              <a:t>Quality Function </a:t>
            </a:r>
            <a:r>
              <a:rPr lang="en-IN" dirty="0" smtClean="0"/>
              <a:t>Deployment</a:t>
            </a:r>
            <a:endParaRPr lang="en-IN" dirty="0"/>
          </a:p>
        </p:txBody>
      </p:sp>
    </p:spTree>
    <p:extLst>
      <p:ext uri="{BB962C8B-B14F-4D97-AF65-F5344CB8AC3E}">
        <p14:creationId xmlns:p14="http://schemas.microsoft.com/office/powerpoint/2010/main" val="444899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b="1" dirty="0">
                <a:solidFill>
                  <a:srgbClr val="0000CC"/>
                </a:solidFill>
              </a:rPr>
              <a:t>Answer</a:t>
            </a:r>
          </a:p>
        </p:txBody>
      </p:sp>
      <p:sp>
        <p:nvSpPr>
          <p:cNvPr id="43011" name="Content Placeholder 2"/>
          <p:cNvSpPr>
            <a:spLocks noGrp="1"/>
          </p:cNvSpPr>
          <p:nvPr>
            <p:ph idx="1"/>
          </p:nvPr>
        </p:nvSpPr>
        <p:spPr/>
        <p:txBody>
          <a:bodyPr/>
          <a:lstStyle/>
          <a:p>
            <a:pPr marL="114300" indent="0">
              <a:buNone/>
            </a:pPr>
            <a:r>
              <a:rPr lang="en-IN" altLang="en-US" sz="3600" dirty="0" smtClean="0"/>
              <a:t>d)</a:t>
            </a:r>
            <a:endParaRPr lang="en-US" altLang="en-US" sz="3600" dirty="0"/>
          </a:p>
        </p:txBody>
      </p:sp>
    </p:spTree>
    <p:extLst>
      <p:ext uri="{BB962C8B-B14F-4D97-AF65-F5344CB8AC3E}">
        <p14:creationId xmlns:p14="http://schemas.microsoft.com/office/powerpoint/2010/main" val="40670359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CC"/>
                </a:solidFill>
              </a:rPr>
              <a:t>Question </a:t>
            </a:r>
            <a:r>
              <a:rPr lang="en-US" dirty="0" smtClean="0">
                <a:solidFill>
                  <a:srgbClr val="0000CC"/>
                </a:solidFill>
              </a:rPr>
              <a:t>13</a:t>
            </a:r>
            <a:endParaRPr lang="en-US" dirty="0">
              <a:solidFill>
                <a:srgbClr val="0000CC"/>
              </a:solidFill>
            </a:endParaRPr>
          </a:p>
        </p:txBody>
      </p:sp>
      <p:sp>
        <p:nvSpPr>
          <p:cNvPr id="3" name="Content Placeholder 2"/>
          <p:cNvSpPr>
            <a:spLocks noGrp="1"/>
          </p:cNvSpPr>
          <p:nvPr>
            <p:ph idx="1"/>
          </p:nvPr>
        </p:nvSpPr>
        <p:spPr/>
        <p:txBody>
          <a:bodyPr/>
          <a:lstStyle/>
          <a:p>
            <a:r>
              <a:rPr lang="en-US" dirty="0"/>
              <a:t>A system being developed has the following characteristics: </a:t>
            </a:r>
            <a:br>
              <a:rPr lang="en-US" dirty="0"/>
            </a:br>
            <a:r>
              <a:rPr lang="en-US" dirty="0"/>
              <a:t>Number of user inputs		10 (simple)</a:t>
            </a:r>
            <a:br>
              <a:rPr lang="en-US" dirty="0"/>
            </a:br>
            <a:r>
              <a:rPr lang="en-US" dirty="0"/>
              <a:t>Number of user outputs	</a:t>
            </a:r>
            <a:r>
              <a:rPr lang="en-US" dirty="0" smtClean="0"/>
              <a:t> 	7 </a:t>
            </a:r>
            <a:r>
              <a:rPr lang="en-US" dirty="0"/>
              <a:t>(simple)</a:t>
            </a:r>
            <a:br>
              <a:rPr lang="en-US" dirty="0"/>
            </a:br>
            <a:r>
              <a:rPr lang="en-US" dirty="0"/>
              <a:t>Number of user inquiries	</a:t>
            </a:r>
            <a:r>
              <a:rPr lang="en-US" dirty="0" smtClean="0"/>
              <a:t>	3 </a:t>
            </a:r>
            <a:r>
              <a:rPr lang="en-US" dirty="0"/>
              <a:t>(average)</a:t>
            </a:r>
            <a:br>
              <a:rPr lang="en-US" dirty="0"/>
            </a:br>
            <a:r>
              <a:rPr lang="en-US" dirty="0"/>
              <a:t>Number of files		</a:t>
            </a:r>
            <a:r>
              <a:rPr lang="en-US" dirty="0" smtClean="0"/>
              <a:t>	6 </a:t>
            </a:r>
            <a:r>
              <a:rPr lang="en-US" dirty="0"/>
              <a:t>(average)</a:t>
            </a:r>
            <a:br>
              <a:rPr lang="en-US" dirty="0"/>
            </a:br>
            <a:r>
              <a:rPr lang="en-US" dirty="0"/>
              <a:t>Number of external interfaces	</a:t>
            </a:r>
            <a:r>
              <a:rPr lang="en-US" dirty="0" smtClean="0"/>
              <a:t>1 </a:t>
            </a:r>
            <a:r>
              <a:rPr lang="en-US" dirty="0"/>
              <a:t>(complex)</a:t>
            </a:r>
            <a:br>
              <a:rPr lang="en-US" dirty="0"/>
            </a:br>
            <a:r>
              <a:rPr lang="en-US" dirty="0"/>
              <a:t>The function point(UFP) count for the system is</a:t>
            </a:r>
            <a:r>
              <a:rPr lang="en-US" dirty="0" smtClean="0"/>
              <a:t>:</a:t>
            </a:r>
          </a:p>
          <a:p>
            <a:pPr marL="457200" lvl="1" indent="0">
              <a:buNone/>
            </a:pPr>
            <a:r>
              <a:rPr lang="en-US" dirty="0" smtClean="0"/>
              <a:t>a)140		b) 131		c)158		d)127</a:t>
            </a:r>
            <a:endParaRPr lang="en-US" dirty="0"/>
          </a:p>
        </p:txBody>
      </p:sp>
    </p:spTree>
    <p:extLst>
      <p:ext uri="{BB962C8B-B14F-4D97-AF65-F5344CB8AC3E}">
        <p14:creationId xmlns:p14="http://schemas.microsoft.com/office/powerpoint/2010/main" val="19708962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b="1" dirty="0">
                <a:solidFill>
                  <a:srgbClr val="0000CC"/>
                </a:solidFill>
              </a:rPr>
              <a:t>Answer</a:t>
            </a:r>
          </a:p>
        </p:txBody>
      </p:sp>
      <p:sp>
        <p:nvSpPr>
          <p:cNvPr id="43011" name="Content Placeholder 2"/>
          <p:cNvSpPr>
            <a:spLocks noGrp="1"/>
          </p:cNvSpPr>
          <p:nvPr>
            <p:ph idx="1"/>
          </p:nvPr>
        </p:nvSpPr>
        <p:spPr/>
        <p:txBody>
          <a:bodyPr/>
          <a:lstStyle/>
          <a:p>
            <a:pPr marL="114300" indent="0">
              <a:buNone/>
            </a:pPr>
            <a:r>
              <a:rPr lang="en-IN" altLang="en-US" sz="3600" dirty="0"/>
              <a:t>a</a:t>
            </a:r>
            <a:r>
              <a:rPr lang="en-IN" altLang="en-US" sz="3600" dirty="0" smtClean="0"/>
              <a:t>)</a:t>
            </a:r>
            <a:endParaRPr lang="en-US" altLang="en-US" sz="3600" dirty="0"/>
          </a:p>
        </p:txBody>
      </p:sp>
    </p:spTree>
    <p:extLst>
      <p:ext uri="{BB962C8B-B14F-4D97-AF65-F5344CB8AC3E}">
        <p14:creationId xmlns:p14="http://schemas.microsoft.com/office/powerpoint/2010/main" val="26197379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CC"/>
                </a:solidFill>
              </a:rPr>
              <a:t>Question </a:t>
            </a:r>
            <a:r>
              <a:rPr lang="en-US" dirty="0" smtClean="0">
                <a:solidFill>
                  <a:srgbClr val="0000CC"/>
                </a:solidFill>
              </a:rPr>
              <a:t>14</a:t>
            </a:r>
            <a:endParaRPr lang="en-US" dirty="0">
              <a:solidFill>
                <a:srgbClr val="0000CC"/>
              </a:solidFill>
            </a:endParaRPr>
          </a:p>
        </p:txBody>
      </p:sp>
      <p:sp>
        <p:nvSpPr>
          <p:cNvPr id="3" name="Content Placeholder 2"/>
          <p:cNvSpPr>
            <a:spLocks noGrp="1"/>
          </p:cNvSpPr>
          <p:nvPr>
            <p:ph idx="1"/>
          </p:nvPr>
        </p:nvSpPr>
        <p:spPr/>
        <p:txBody>
          <a:bodyPr/>
          <a:lstStyle/>
          <a:p>
            <a:pPr lvl="0"/>
            <a:r>
              <a:rPr lang="en-US" dirty="0"/>
              <a:t>Suppose a system requires  </a:t>
            </a:r>
            <a:br>
              <a:rPr lang="en-US" dirty="0"/>
            </a:br>
            <a:r>
              <a:rPr lang="en-US" dirty="0"/>
              <a:t> </a:t>
            </a:r>
            <a:r>
              <a:rPr lang="en-US" dirty="0" err="1"/>
              <a:t>i</a:t>
            </a:r>
            <a:r>
              <a:rPr lang="en-US" dirty="0"/>
              <a:t>. Significant data communication  ii. Performance is very critical</a:t>
            </a:r>
            <a:br>
              <a:rPr lang="en-US" dirty="0"/>
            </a:br>
            <a:r>
              <a:rPr lang="en-US" dirty="0" err="1"/>
              <a:t>iii.Designed</a:t>
            </a:r>
            <a:r>
              <a:rPr lang="en-US" dirty="0"/>
              <a:t> code may be moderately reusable</a:t>
            </a:r>
            <a:br>
              <a:rPr lang="en-US" dirty="0"/>
            </a:br>
            <a:r>
              <a:rPr lang="en-US" dirty="0"/>
              <a:t>iv. System is not designed for multiple installation in different organizations.</a:t>
            </a:r>
            <a:br>
              <a:rPr lang="en-US" dirty="0"/>
            </a:br>
            <a:r>
              <a:rPr lang="en-US" dirty="0"/>
              <a:t/>
            </a:r>
            <a:br>
              <a:rPr lang="en-US" dirty="0"/>
            </a:br>
            <a:r>
              <a:rPr lang="en-US" dirty="0"/>
              <a:t>Other complexity adjustment factors are treated as average. Compute the CAF for the project.</a:t>
            </a:r>
            <a:br>
              <a:rPr lang="en-US" dirty="0"/>
            </a:br>
            <a:r>
              <a:rPr lang="en-US" dirty="0">
                <a:solidFill>
                  <a:schemeClr val="tx1"/>
                </a:solidFill>
              </a:rPr>
              <a:t>a)  1.12     </a:t>
            </a:r>
            <a:r>
              <a:rPr lang="en-US" dirty="0" smtClean="0">
                <a:solidFill>
                  <a:schemeClr val="tx1"/>
                </a:solidFill>
              </a:rPr>
              <a:t>  b)1.06        </a:t>
            </a:r>
            <a:r>
              <a:rPr lang="en-US" dirty="0">
                <a:solidFill>
                  <a:schemeClr val="tx1"/>
                </a:solidFill>
              </a:rPr>
              <a:t>c) 1.08   </a:t>
            </a:r>
            <a:r>
              <a:rPr lang="en-US" dirty="0" smtClean="0">
                <a:solidFill>
                  <a:schemeClr val="tx1"/>
                </a:solidFill>
              </a:rPr>
              <a:t>    </a:t>
            </a:r>
            <a:r>
              <a:rPr lang="en-US" dirty="0">
                <a:solidFill>
                  <a:schemeClr val="tx1"/>
                </a:solidFill>
              </a:rPr>
              <a:t>d) </a:t>
            </a:r>
            <a:r>
              <a:rPr lang="en-US" dirty="0" smtClean="0">
                <a:solidFill>
                  <a:schemeClr val="tx1"/>
                </a:solidFill>
              </a:rPr>
              <a:t>1.09</a:t>
            </a:r>
            <a:endParaRPr lang="en-US" dirty="0">
              <a:solidFill>
                <a:schemeClr val="tx1"/>
              </a:solidFill>
            </a:endParaRPr>
          </a:p>
        </p:txBody>
      </p:sp>
    </p:spTree>
    <p:extLst>
      <p:ext uri="{BB962C8B-B14F-4D97-AF65-F5344CB8AC3E}">
        <p14:creationId xmlns:p14="http://schemas.microsoft.com/office/powerpoint/2010/main" val="1554119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Question 1</a:t>
            </a:r>
            <a:endParaRPr lang="en-US" b="1" dirty="0">
              <a:solidFill>
                <a:srgbClr val="C00000"/>
              </a:solidFill>
            </a:endParaRPr>
          </a:p>
        </p:txBody>
      </p:sp>
      <p:sp>
        <p:nvSpPr>
          <p:cNvPr id="3" name="Content Placeholder 2"/>
          <p:cNvSpPr>
            <a:spLocks noGrp="1"/>
          </p:cNvSpPr>
          <p:nvPr>
            <p:ph idx="1"/>
          </p:nvPr>
        </p:nvSpPr>
        <p:spPr/>
        <p:txBody>
          <a:bodyPr/>
          <a:lstStyle/>
          <a:p>
            <a:r>
              <a:rPr lang="en-US" dirty="0" smtClean="0"/>
              <a:t>Which is not a step of requirement engineering?</a:t>
            </a:r>
          </a:p>
          <a:p>
            <a:pPr marL="971550" lvl="1" indent="-514350">
              <a:buAutoNum type="alphaLcParenR"/>
            </a:pPr>
            <a:r>
              <a:rPr lang="en-US" dirty="0" smtClean="0"/>
              <a:t>Requirements elicitation </a:t>
            </a:r>
            <a:r>
              <a:rPr lang="en-US" dirty="0"/>
              <a:t>	</a:t>
            </a:r>
            <a:endParaRPr lang="en-US" dirty="0" smtClean="0"/>
          </a:p>
          <a:p>
            <a:pPr marL="971550" lvl="1" indent="-514350">
              <a:buAutoNum type="alphaLcParenR"/>
            </a:pPr>
            <a:r>
              <a:rPr lang="en-US" dirty="0"/>
              <a:t>Requirements </a:t>
            </a:r>
            <a:r>
              <a:rPr lang="en-US" dirty="0" smtClean="0"/>
              <a:t>analysis</a:t>
            </a:r>
          </a:p>
          <a:p>
            <a:pPr marL="971550" lvl="1" indent="-514350">
              <a:buFont typeface="Arial" pitchFamily="34" charset="0"/>
              <a:buAutoNum type="alphaLcParenR"/>
            </a:pPr>
            <a:r>
              <a:rPr lang="en-US" dirty="0"/>
              <a:t>Requirements </a:t>
            </a:r>
            <a:r>
              <a:rPr lang="en-US" dirty="0" smtClean="0"/>
              <a:t>documentation</a:t>
            </a:r>
          </a:p>
          <a:p>
            <a:pPr marL="971550" lvl="1" indent="-514350">
              <a:buAutoNum type="alphaLcParenR"/>
            </a:pPr>
            <a:r>
              <a:rPr lang="en-US" dirty="0"/>
              <a:t>Requirements </a:t>
            </a:r>
            <a:r>
              <a:rPr lang="en-US" dirty="0" smtClean="0"/>
              <a:t>design</a:t>
            </a:r>
            <a:endParaRPr lang="en-US" dirty="0"/>
          </a:p>
        </p:txBody>
      </p:sp>
    </p:spTree>
    <p:extLst>
      <p:ext uri="{BB962C8B-B14F-4D97-AF65-F5344CB8AC3E}">
        <p14:creationId xmlns:p14="http://schemas.microsoft.com/office/powerpoint/2010/main" val="16894407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b="1" dirty="0">
                <a:solidFill>
                  <a:srgbClr val="0000CC"/>
                </a:solidFill>
              </a:rPr>
              <a:t>Answer</a:t>
            </a:r>
          </a:p>
        </p:txBody>
      </p:sp>
      <p:sp>
        <p:nvSpPr>
          <p:cNvPr id="43011" name="Content Placeholder 2"/>
          <p:cNvSpPr>
            <a:spLocks noGrp="1"/>
          </p:cNvSpPr>
          <p:nvPr>
            <p:ph idx="1"/>
          </p:nvPr>
        </p:nvSpPr>
        <p:spPr/>
        <p:txBody>
          <a:bodyPr/>
          <a:lstStyle/>
          <a:p>
            <a:pPr marL="114300" indent="0">
              <a:buNone/>
            </a:pPr>
            <a:r>
              <a:rPr lang="en-IN" altLang="en-US" sz="3600" dirty="0" smtClean="0"/>
              <a:t>b)</a:t>
            </a:r>
            <a:endParaRPr lang="en-US" altLang="en-US" sz="3600" dirty="0"/>
          </a:p>
        </p:txBody>
      </p:sp>
    </p:spTree>
    <p:extLst>
      <p:ext uri="{BB962C8B-B14F-4D97-AF65-F5344CB8AC3E}">
        <p14:creationId xmlns:p14="http://schemas.microsoft.com/office/powerpoint/2010/main" val="22812583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CC"/>
                </a:solidFill>
              </a:rPr>
              <a:t>Question </a:t>
            </a:r>
            <a:r>
              <a:rPr lang="en-US" dirty="0" smtClean="0">
                <a:solidFill>
                  <a:srgbClr val="0000CC"/>
                </a:solidFill>
              </a:rPr>
              <a:t>15</a:t>
            </a:r>
            <a:endParaRPr lang="en-US" dirty="0">
              <a:solidFill>
                <a:srgbClr val="0000CC"/>
              </a:solidFill>
            </a:endParaRPr>
          </a:p>
        </p:txBody>
      </p:sp>
      <p:sp>
        <p:nvSpPr>
          <p:cNvPr id="3" name="Content Placeholder 2"/>
          <p:cNvSpPr>
            <a:spLocks noGrp="1"/>
          </p:cNvSpPr>
          <p:nvPr>
            <p:ph idx="1"/>
          </p:nvPr>
        </p:nvSpPr>
        <p:spPr/>
        <p:txBody>
          <a:bodyPr/>
          <a:lstStyle/>
          <a:p>
            <a:r>
              <a:rPr lang="en-US" b="1" dirty="0"/>
              <a:t>Which one is not a requirements </a:t>
            </a:r>
            <a:r>
              <a:rPr lang="en-US" b="1" dirty="0" smtClean="0"/>
              <a:t>elicitation </a:t>
            </a:r>
            <a:r>
              <a:rPr lang="en-IN" b="1" dirty="0" smtClean="0"/>
              <a:t>technique?</a:t>
            </a:r>
            <a:r>
              <a:rPr lang="en-US" dirty="0" smtClean="0"/>
              <a:t> </a:t>
            </a:r>
          </a:p>
          <a:p>
            <a:pPr marL="914400" lvl="1" indent="-457200">
              <a:buAutoNum type="alphaLcParenR"/>
            </a:pPr>
            <a:r>
              <a:rPr lang="en-US" dirty="0" smtClean="0"/>
              <a:t>Interviews</a:t>
            </a:r>
          </a:p>
          <a:p>
            <a:pPr marL="914400" lvl="1" indent="-457200">
              <a:buAutoNum type="alphaLcParenR"/>
            </a:pPr>
            <a:r>
              <a:rPr lang="en-US" dirty="0" smtClean="0"/>
              <a:t>Use Case approach</a:t>
            </a:r>
          </a:p>
          <a:p>
            <a:pPr marL="914400" lvl="1" indent="-457200">
              <a:buAutoNum type="alphaLcParenR"/>
            </a:pPr>
            <a:r>
              <a:rPr lang="en-US" dirty="0" smtClean="0"/>
              <a:t>FAST</a:t>
            </a:r>
          </a:p>
          <a:p>
            <a:pPr marL="914400" lvl="1" indent="-457200">
              <a:buAutoNum type="alphaLcParenR"/>
            </a:pPr>
            <a:r>
              <a:rPr lang="en-US" dirty="0" smtClean="0"/>
              <a:t>DFD</a:t>
            </a:r>
          </a:p>
        </p:txBody>
      </p:sp>
    </p:spTree>
    <p:extLst>
      <p:ext uri="{BB962C8B-B14F-4D97-AF65-F5344CB8AC3E}">
        <p14:creationId xmlns:p14="http://schemas.microsoft.com/office/powerpoint/2010/main" val="42784084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b="1" dirty="0">
                <a:solidFill>
                  <a:srgbClr val="0000CC"/>
                </a:solidFill>
              </a:rPr>
              <a:t>Answer</a:t>
            </a:r>
          </a:p>
        </p:txBody>
      </p:sp>
      <p:sp>
        <p:nvSpPr>
          <p:cNvPr id="43011" name="Content Placeholder 2"/>
          <p:cNvSpPr>
            <a:spLocks noGrp="1"/>
          </p:cNvSpPr>
          <p:nvPr>
            <p:ph idx="1"/>
          </p:nvPr>
        </p:nvSpPr>
        <p:spPr/>
        <p:txBody>
          <a:bodyPr/>
          <a:lstStyle/>
          <a:p>
            <a:pPr marL="114300" indent="0">
              <a:buNone/>
            </a:pPr>
            <a:r>
              <a:rPr lang="en-IN" altLang="en-US" sz="3600" dirty="0"/>
              <a:t>c</a:t>
            </a:r>
            <a:r>
              <a:rPr lang="en-IN" altLang="en-US" sz="3600" dirty="0" smtClean="0"/>
              <a:t>)</a:t>
            </a:r>
            <a:endParaRPr lang="en-US" altLang="en-US" sz="3600" dirty="0"/>
          </a:p>
        </p:txBody>
      </p:sp>
    </p:spTree>
    <p:extLst>
      <p:ext uri="{BB962C8B-B14F-4D97-AF65-F5344CB8AC3E}">
        <p14:creationId xmlns:p14="http://schemas.microsoft.com/office/powerpoint/2010/main" val="5844826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CC"/>
                </a:solidFill>
              </a:rPr>
              <a:t>Question </a:t>
            </a:r>
            <a:r>
              <a:rPr lang="en-US" dirty="0" smtClean="0">
                <a:solidFill>
                  <a:srgbClr val="0000CC"/>
                </a:solidFill>
              </a:rPr>
              <a:t>16</a:t>
            </a:r>
            <a:endParaRPr lang="en-US" dirty="0">
              <a:solidFill>
                <a:srgbClr val="0000CC"/>
              </a:solidFill>
            </a:endParaRPr>
          </a:p>
        </p:txBody>
      </p:sp>
      <p:sp>
        <p:nvSpPr>
          <p:cNvPr id="3" name="Content Placeholder 2"/>
          <p:cNvSpPr>
            <a:spLocks noGrp="1"/>
          </p:cNvSpPr>
          <p:nvPr>
            <p:ph idx="1"/>
          </p:nvPr>
        </p:nvSpPr>
        <p:spPr/>
        <p:txBody>
          <a:bodyPr/>
          <a:lstStyle/>
          <a:p>
            <a:pPr lvl="0"/>
            <a:r>
              <a:rPr lang="en-US" dirty="0" smtClean="0"/>
              <a:t>Context diagram explains </a:t>
            </a:r>
          </a:p>
          <a:p>
            <a:pPr marL="914400" lvl="1" indent="-457200">
              <a:buAutoNum type="alphaLcParenR"/>
            </a:pPr>
            <a:r>
              <a:rPr lang="en-US" dirty="0"/>
              <a:t>The overview of the </a:t>
            </a:r>
            <a:r>
              <a:rPr lang="en-US" dirty="0" smtClean="0"/>
              <a:t>system</a:t>
            </a:r>
          </a:p>
          <a:p>
            <a:pPr marL="914400" lvl="1" indent="-457200">
              <a:buFont typeface="Arial" panose="020B0604020202020204" pitchFamily="34" charset="0"/>
              <a:buAutoNum type="alphaLcParenR"/>
            </a:pPr>
            <a:r>
              <a:rPr lang="en-US" dirty="0"/>
              <a:t>The </a:t>
            </a:r>
            <a:r>
              <a:rPr lang="en-US" dirty="0" smtClean="0"/>
              <a:t>internal view </a:t>
            </a:r>
            <a:r>
              <a:rPr lang="en-US" dirty="0"/>
              <a:t>of the system</a:t>
            </a:r>
          </a:p>
          <a:p>
            <a:pPr marL="914400" lvl="1" indent="-457200">
              <a:buFont typeface="Arial" panose="020B0604020202020204" pitchFamily="34" charset="0"/>
              <a:buAutoNum type="alphaLcParenR"/>
            </a:pPr>
            <a:r>
              <a:rPr lang="en-US" dirty="0"/>
              <a:t>The </a:t>
            </a:r>
            <a:r>
              <a:rPr lang="en-US" dirty="0" smtClean="0"/>
              <a:t>entities </a:t>
            </a:r>
            <a:r>
              <a:rPr lang="en-US" dirty="0"/>
              <a:t>of the system</a:t>
            </a:r>
          </a:p>
          <a:p>
            <a:pPr marL="914400" lvl="1" indent="-457200">
              <a:buFont typeface="Arial" panose="020B0604020202020204" pitchFamily="34" charset="0"/>
              <a:buAutoNum type="alphaLcParenR"/>
            </a:pPr>
            <a:r>
              <a:rPr lang="en-US" dirty="0" smtClean="0"/>
              <a:t>None of these</a:t>
            </a:r>
            <a:endParaRPr lang="en-US" dirty="0"/>
          </a:p>
        </p:txBody>
      </p:sp>
    </p:spTree>
    <p:extLst>
      <p:ext uri="{BB962C8B-B14F-4D97-AF65-F5344CB8AC3E}">
        <p14:creationId xmlns:p14="http://schemas.microsoft.com/office/powerpoint/2010/main" val="33175189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b="1" dirty="0">
                <a:solidFill>
                  <a:srgbClr val="0000CC"/>
                </a:solidFill>
              </a:rPr>
              <a:t>Answer</a:t>
            </a:r>
          </a:p>
        </p:txBody>
      </p:sp>
      <p:sp>
        <p:nvSpPr>
          <p:cNvPr id="43011" name="Content Placeholder 2"/>
          <p:cNvSpPr>
            <a:spLocks noGrp="1"/>
          </p:cNvSpPr>
          <p:nvPr>
            <p:ph idx="1"/>
          </p:nvPr>
        </p:nvSpPr>
        <p:spPr/>
        <p:txBody>
          <a:bodyPr/>
          <a:lstStyle/>
          <a:p>
            <a:pPr marL="114300" indent="0">
              <a:buNone/>
            </a:pPr>
            <a:r>
              <a:rPr lang="en-IN" altLang="en-US" sz="3600" dirty="0" smtClean="0"/>
              <a:t>a)</a:t>
            </a:r>
            <a:endParaRPr lang="en-US" altLang="en-US" sz="3600" dirty="0"/>
          </a:p>
        </p:txBody>
      </p:sp>
    </p:spTree>
    <p:extLst>
      <p:ext uri="{BB962C8B-B14F-4D97-AF65-F5344CB8AC3E}">
        <p14:creationId xmlns:p14="http://schemas.microsoft.com/office/powerpoint/2010/main" val="38001883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CC"/>
                </a:solidFill>
              </a:rPr>
              <a:t>Question </a:t>
            </a:r>
            <a:r>
              <a:rPr lang="en-US" dirty="0" smtClean="0">
                <a:solidFill>
                  <a:srgbClr val="0000CC"/>
                </a:solidFill>
              </a:rPr>
              <a:t>17</a:t>
            </a:r>
            <a:endParaRPr lang="en-US" dirty="0">
              <a:solidFill>
                <a:srgbClr val="0000CC"/>
              </a:solidFill>
            </a:endParaRPr>
          </a:p>
        </p:txBody>
      </p:sp>
      <p:sp>
        <p:nvSpPr>
          <p:cNvPr id="3" name="Content Placeholder 2"/>
          <p:cNvSpPr>
            <a:spLocks noGrp="1"/>
          </p:cNvSpPr>
          <p:nvPr>
            <p:ph idx="1"/>
          </p:nvPr>
        </p:nvSpPr>
        <p:spPr/>
        <p:txBody>
          <a:bodyPr/>
          <a:lstStyle/>
          <a:p>
            <a:r>
              <a:rPr lang="en-US" b="1" dirty="0"/>
              <a:t>Which is not a type of requirements </a:t>
            </a:r>
            <a:r>
              <a:rPr lang="en-US" b="1" dirty="0" smtClean="0"/>
              <a:t>under </a:t>
            </a:r>
            <a:r>
              <a:rPr lang="en-IN" b="1" dirty="0" smtClean="0"/>
              <a:t>quality </a:t>
            </a:r>
            <a:r>
              <a:rPr lang="en-IN" b="1" dirty="0"/>
              <a:t>function </a:t>
            </a:r>
            <a:r>
              <a:rPr lang="en-IN" b="1" dirty="0" smtClean="0"/>
              <a:t>deployment</a:t>
            </a:r>
            <a:endParaRPr lang="en-US" dirty="0" smtClean="0"/>
          </a:p>
          <a:p>
            <a:pPr marL="914400" lvl="1" indent="-457200">
              <a:buAutoNum type="alphaLcParenR"/>
            </a:pPr>
            <a:r>
              <a:rPr lang="en-US" dirty="0" smtClean="0"/>
              <a:t>Normal requirements</a:t>
            </a:r>
          </a:p>
          <a:p>
            <a:pPr marL="914400" lvl="1" indent="-457200">
              <a:buFont typeface="Arial" panose="020B0604020202020204" pitchFamily="34" charset="0"/>
              <a:buAutoNum type="alphaLcParenR"/>
            </a:pPr>
            <a:r>
              <a:rPr lang="en-US" dirty="0" smtClean="0"/>
              <a:t>abnormal </a:t>
            </a:r>
            <a:r>
              <a:rPr lang="en-US" dirty="0"/>
              <a:t>requirements</a:t>
            </a:r>
          </a:p>
          <a:p>
            <a:pPr marL="914400" lvl="1" indent="-457200">
              <a:buFont typeface="Arial" panose="020B0604020202020204" pitchFamily="34" charset="0"/>
              <a:buAutoNum type="alphaLcParenR"/>
            </a:pPr>
            <a:r>
              <a:rPr lang="en-US" dirty="0" smtClean="0"/>
              <a:t>expected </a:t>
            </a:r>
            <a:r>
              <a:rPr lang="en-US" dirty="0"/>
              <a:t>requirements</a:t>
            </a:r>
          </a:p>
          <a:p>
            <a:pPr marL="914400" lvl="1" indent="-457200">
              <a:buFont typeface="Arial" panose="020B0604020202020204" pitchFamily="34" charset="0"/>
              <a:buAutoNum type="alphaLcParenR"/>
            </a:pPr>
            <a:r>
              <a:rPr lang="en-US" dirty="0" smtClean="0"/>
              <a:t>exciting requirements</a:t>
            </a:r>
            <a:endParaRPr lang="en-US" dirty="0"/>
          </a:p>
        </p:txBody>
      </p:sp>
    </p:spTree>
    <p:extLst>
      <p:ext uri="{BB962C8B-B14F-4D97-AF65-F5344CB8AC3E}">
        <p14:creationId xmlns:p14="http://schemas.microsoft.com/office/powerpoint/2010/main" val="23563057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b="1" dirty="0">
                <a:solidFill>
                  <a:srgbClr val="0000CC"/>
                </a:solidFill>
              </a:rPr>
              <a:t>Answer</a:t>
            </a:r>
          </a:p>
        </p:txBody>
      </p:sp>
      <p:sp>
        <p:nvSpPr>
          <p:cNvPr id="43011" name="Content Placeholder 2"/>
          <p:cNvSpPr>
            <a:spLocks noGrp="1"/>
          </p:cNvSpPr>
          <p:nvPr>
            <p:ph idx="1"/>
          </p:nvPr>
        </p:nvSpPr>
        <p:spPr/>
        <p:txBody>
          <a:bodyPr/>
          <a:lstStyle/>
          <a:p>
            <a:pPr marL="114300" indent="0">
              <a:buNone/>
            </a:pPr>
            <a:r>
              <a:rPr lang="en-IN" altLang="en-US" sz="3600" dirty="0" smtClean="0"/>
              <a:t>b)</a:t>
            </a:r>
            <a:endParaRPr lang="en-US" altLang="en-US" sz="3600" dirty="0"/>
          </a:p>
        </p:txBody>
      </p:sp>
    </p:spTree>
    <p:extLst>
      <p:ext uri="{BB962C8B-B14F-4D97-AF65-F5344CB8AC3E}">
        <p14:creationId xmlns:p14="http://schemas.microsoft.com/office/powerpoint/2010/main" val="8933072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7620000" cy="1143000"/>
          </a:xfrm>
        </p:spPr>
        <p:txBody>
          <a:bodyPr/>
          <a:lstStyle/>
          <a:p>
            <a:r>
              <a:rPr lang="en-US" dirty="0">
                <a:solidFill>
                  <a:srgbClr val="0000CC"/>
                </a:solidFill>
              </a:rPr>
              <a:t>Question </a:t>
            </a:r>
            <a:r>
              <a:rPr lang="en-US" dirty="0" smtClean="0">
                <a:solidFill>
                  <a:srgbClr val="0000CC"/>
                </a:solidFill>
              </a:rPr>
              <a:t>18</a:t>
            </a:r>
            <a:endParaRPr lang="en-US" dirty="0">
              <a:solidFill>
                <a:srgbClr val="0000CC"/>
              </a:solidFill>
            </a:endParaRPr>
          </a:p>
        </p:txBody>
      </p:sp>
      <p:sp>
        <p:nvSpPr>
          <p:cNvPr id="3" name="Content Placeholder 2"/>
          <p:cNvSpPr>
            <a:spLocks noGrp="1"/>
          </p:cNvSpPr>
          <p:nvPr>
            <p:ph idx="1"/>
          </p:nvPr>
        </p:nvSpPr>
        <p:spPr/>
        <p:txBody>
          <a:bodyPr/>
          <a:lstStyle/>
          <a:p>
            <a:pPr lvl="0"/>
            <a:r>
              <a:rPr lang="en-US" sz="2400" dirty="0" smtClean="0"/>
              <a:t>Level 0 DFD  is similar to </a:t>
            </a:r>
            <a:endParaRPr lang="en-US" sz="2400" dirty="0"/>
          </a:p>
          <a:p>
            <a:pPr marL="914400" lvl="1" indent="-457200">
              <a:buAutoNum type="alphaLcParenR"/>
            </a:pPr>
            <a:r>
              <a:rPr lang="en-US" dirty="0" smtClean="0"/>
              <a:t>Use case diagram</a:t>
            </a:r>
          </a:p>
          <a:p>
            <a:pPr marL="914400" lvl="1" indent="-457200">
              <a:buFont typeface="Arial" panose="020B0604020202020204" pitchFamily="34" charset="0"/>
              <a:buAutoNum type="alphaLcParenR"/>
            </a:pPr>
            <a:r>
              <a:rPr lang="en-US" dirty="0" smtClean="0"/>
              <a:t>Context diagram</a:t>
            </a:r>
            <a:endParaRPr lang="en-US" dirty="0"/>
          </a:p>
          <a:p>
            <a:pPr marL="914400" lvl="1" indent="-457200">
              <a:buFont typeface="Arial" panose="020B0604020202020204" pitchFamily="34" charset="0"/>
              <a:buAutoNum type="alphaLcParenR"/>
            </a:pPr>
            <a:r>
              <a:rPr lang="en-US" dirty="0" smtClean="0"/>
              <a:t>System diagram</a:t>
            </a:r>
            <a:endParaRPr lang="en-US" dirty="0"/>
          </a:p>
          <a:p>
            <a:pPr marL="914400" lvl="1" indent="-457200">
              <a:buFont typeface="Arial" panose="020B0604020202020204" pitchFamily="34" charset="0"/>
              <a:buAutoNum type="alphaLcParenR"/>
            </a:pPr>
            <a:r>
              <a:rPr lang="en-US" dirty="0" smtClean="0"/>
              <a:t>None of these</a:t>
            </a:r>
          </a:p>
        </p:txBody>
      </p:sp>
    </p:spTree>
    <p:extLst>
      <p:ext uri="{BB962C8B-B14F-4D97-AF65-F5344CB8AC3E}">
        <p14:creationId xmlns:p14="http://schemas.microsoft.com/office/powerpoint/2010/main" val="1362558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b="1" dirty="0">
                <a:solidFill>
                  <a:srgbClr val="0000CC"/>
                </a:solidFill>
              </a:rPr>
              <a:t>Answer</a:t>
            </a:r>
          </a:p>
        </p:txBody>
      </p:sp>
      <p:sp>
        <p:nvSpPr>
          <p:cNvPr id="43011" name="Content Placeholder 2"/>
          <p:cNvSpPr>
            <a:spLocks noGrp="1"/>
          </p:cNvSpPr>
          <p:nvPr>
            <p:ph idx="1"/>
          </p:nvPr>
        </p:nvSpPr>
        <p:spPr/>
        <p:txBody>
          <a:bodyPr/>
          <a:lstStyle/>
          <a:p>
            <a:pPr marL="114300" indent="0">
              <a:buNone/>
            </a:pPr>
            <a:r>
              <a:rPr lang="en-IN" altLang="en-US" sz="3600" dirty="0" smtClean="0"/>
              <a:t>b)</a:t>
            </a:r>
            <a:endParaRPr lang="en-US" altLang="en-US" sz="3600" dirty="0"/>
          </a:p>
        </p:txBody>
      </p:sp>
    </p:spTree>
    <p:extLst>
      <p:ext uri="{BB962C8B-B14F-4D97-AF65-F5344CB8AC3E}">
        <p14:creationId xmlns:p14="http://schemas.microsoft.com/office/powerpoint/2010/main" val="42222546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447800"/>
            <a:ext cx="7543800" cy="2362200"/>
          </a:xfrm>
        </p:spPr>
        <p:txBody>
          <a:bodyPr>
            <a:noAutofit/>
          </a:bodyPr>
          <a:lstStyle/>
          <a:p>
            <a:pPr algn="l"/>
            <a:r>
              <a:rPr lang="en-US" sz="2400" b="1" dirty="0"/>
              <a:t>Consider the following Statement: “The data set will contain an end of file character.”</a:t>
            </a:r>
            <a:br>
              <a:rPr lang="en-US" sz="2400" b="1" dirty="0"/>
            </a:br>
            <a:r>
              <a:rPr lang="en-US" sz="2400" b="1" dirty="0"/>
              <a:t>What characteristic of SRS is being </a:t>
            </a:r>
            <a:r>
              <a:rPr lang="en-US" sz="2400" dirty="0"/>
              <a:t>depicted</a:t>
            </a:r>
            <a:r>
              <a:rPr lang="en-US" sz="2400" b="1" dirty="0"/>
              <a:t> here ?</a:t>
            </a:r>
          </a:p>
        </p:txBody>
      </p:sp>
      <p:sp>
        <p:nvSpPr>
          <p:cNvPr id="3" name="Content Placeholder 2"/>
          <p:cNvSpPr>
            <a:spLocks noGrp="1"/>
          </p:cNvSpPr>
          <p:nvPr>
            <p:ph idx="1"/>
          </p:nvPr>
        </p:nvSpPr>
        <p:spPr>
          <a:xfrm>
            <a:off x="1828800" y="3733801"/>
            <a:ext cx="8229600" cy="2087563"/>
          </a:xfrm>
        </p:spPr>
        <p:txBody>
          <a:bodyPr>
            <a:normAutofit/>
          </a:bodyPr>
          <a:lstStyle/>
          <a:p>
            <a:pPr marL="514350" indent="1588">
              <a:buFont typeface="+mj-lt"/>
              <a:buAutoNum type="alphaLcParenR"/>
            </a:pPr>
            <a:r>
              <a:rPr lang="en-US" sz="2400" dirty="0"/>
              <a:t> Consistent</a:t>
            </a:r>
            <a:br>
              <a:rPr lang="en-US" sz="2400" dirty="0"/>
            </a:br>
            <a:r>
              <a:rPr lang="en-US" sz="2400" dirty="0"/>
              <a:t>b) Non-verifiable</a:t>
            </a:r>
            <a:br>
              <a:rPr lang="en-US" sz="2400" dirty="0"/>
            </a:br>
            <a:r>
              <a:rPr lang="en-US" sz="2400" dirty="0"/>
              <a:t>c) Correct</a:t>
            </a:r>
            <a:br>
              <a:rPr lang="en-US" sz="2400" dirty="0"/>
            </a:br>
            <a:r>
              <a:rPr lang="en-US" sz="2400" dirty="0"/>
              <a:t>d) Ambiguous</a:t>
            </a:r>
          </a:p>
        </p:txBody>
      </p:sp>
      <p:sp>
        <p:nvSpPr>
          <p:cNvPr id="4" name="Title 1"/>
          <p:cNvSpPr txBox="1">
            <a:spLocks/>
          </p:cNvSpPr>
          <p:nvPr/>
        </p:nvSpPr>
        <p:spPr>
          <a:xfrm>
            <a:off x="1981200" y="0"/>
            <a:ext cx="8229600" cy="1143000"/>
          </a:xfrm>
          <a:prstGeom prst="rect">
            <a:avLst/>
          </a:prstGeom>
        </p:spPr>
        <p:txBody>
          <a:bodyPr vert="horz" lIns="91440" tIns="45720" rIns="91440" bIns="45720" rtlCol="0" anchor="ctr">
            <a:noAutofit/>
          </a:bodyPr>
          <a:lstStyle>
            <a:lvl1pPr>
              <a:defRPr sz="4600" spc="-100">
                <a:solidFill>
                  <a:srgbClr val="0000CC"/>
                </a:solidFill>
                <a:latin typeface="+mj-lt"/>
                <a:ea typeface="+mj-ea"/>
                <a:cs typeface="+mj-cs"/>
              </a:defRPr>
            </a:lvl1pPr>
            <a:lvl2pPr>
              <a:defRPr sz="4600">
                <a:solidFill>
                  <a:schemeClr val="tx2"/>
                </a:solidFill>
                <a:latin typeface="Cambria" pitchFamily="18" charset="0"/>
              </a:defRPr>
            </a:lvl2pPr>
            <a:lvl3pPr>
              <a:defRPr sz="4600">
                <a:solidFill>
                  <a:schemeClr val="tx2"/>
                </a:solidFill>
                <a:latin typeface="Cambria" pitchFamily="18" charset="0"/>
              </a:defRPr>
            </a:lvl3pPr>
            <a:lvl4pPr>
              <a:defRPr sz="4600">
                <a:solidFill>
                  <a:schemeClr val="tx2"/>
                </a:solidFill>
                <a:latin typeface="Cambria" pitchFamily="18" charset="0"/>
              </a:defRPr>
            </a:lvl4pPr>
            <a:lvl5pPr>
              <a:defRPr sz="4600">
                <a:solidFill>
                  <a:schemeClr val="tx2"/>
                </a:solidFill>
                <a:latin typeface="Cambria" pitchFamily="18" charset="0"/>
              </a:defRPr>
            </a:lvl5pPr>
            <a:lvl6pPr marL="457200" fontAlgn="base">
              <a:spcBef>
                <a:spcPct val="0"/>
              </a:spcBef>
              <a:spcAft>
                <a:spcPct val="0"/>
              </a:spcAft>
              <a:defRPr sz="4600">
                <a:solidFill>
                  <a:schemeClr val="tx2"/>
                </a:solidFill>
                <a:latin typeface="Cambria" pitchFamily="18" charset="0"/>
              </a:defRPr>
            </a:lvl6pPr>
            <a:lvl7pPr marL="914400" fontAlgn="base">
              <a:spcBef>
                <a:spcPct val="0"/>
              </a:spcBef>
              <a:spcAft>
                <a:spcPct val="0"/>
              </a:spcAft>
              <a:defRPr sz="4600">
                <a:solidFill>
                  <a:schemeClr val="tx2"/>
                </a:solidFill>
                <a:latin typeface="Cambria" pitchFamily="18" charset="0"/>
              </a:defRPr>
            </a:lvl7pPr>
            <a:lvl8pPr marL="1371600" fontAlgn="base">
              <a:spcBef>
                <a:spcPct val="0"/>
              </a:spcBef>
              <a:spcAft>
                <a:spcPct val="0"/>
              </a:spcAft>
              <a:defRPr sz="4600">
                <a:solidFill>
                  <a:schemeClr val="tx2"/>
                </a:solidFill>
                <a:latin typeface="Cambria" pitchFamily="18" charset="0"/>
              </a:defRPr>
            </a:lvl8pPr>
            <a:lvl9pPr marL="1828800" fontAlgn="base">
              <a:spcBef>
                <a:spcPct val="0"/>
              </a:spcBef>
              <a:spcAft>
                <a:spcPct val="0"/>
              </a:spcAft>
              <a:defRPr sz="4600">
                <a:solidFill>
                  <a:schemeClr val="tx2"/>
                </a:solidFill>
                <a:latin typeface="Cambria" pitchFamily="18" charset="0"/>
              </a:defRPr>
            </a:lvl9pPr>
          </a:lstStyle>
          <a:p>
            <a:r>
              <a:rPr lang="en-US" dirty="0"/>
              <a:t>Question 19</a:t>
            </a:r>
          </a:p>
        </p:txBody>
      </p:sp>
    </p:spTree>
    <p:extLst>
      <p:ext uri="{BB962C8B-B14F-4D97-AF65-F5344CB8AC3E}">
        <p14:creationId xmlns:p14="http://schemas.microsoft.com/office/powerpoint/2010/main" val="130648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b="1" dirty="0">
                <a:solidFill>
                  <a:srgbClr val="0000CC"/>
                </a:solidFill>
              </a:rPr>
              <a:t>Answer</a:t>
            </a:r>
          </a:p>
        </p:txBody>
      </p:sp>
      <p:sp>
        <p:nvSpPr>
          <p:cNvPr id="43011" name="Content Placeholder 2"/>
          <p:cNvSpPr>
            <a:spLocks noGrp="1"/>
          </p:cNvSpPr>
          <p:nvPr>
            <p:ph idx="1"/>
          </p:nvPr>
        </p:nvSpPr>
        <p:spPr/>
        <p:txBody>
          <a:bodyPr/>
          <a:lstStyle/>
          <a:p>
            <a:pPr marL="114300" indent="0">
              <a:buNone/>
            </a:pPr>
            <a:r>
              <a:rPr lang="en-IN" altLang="en-US" sz="3600" dirty="0" smtClean="0"/>
              <a:t>d)</a:t>
            </a:r>
            <a:endParaRPr lang="en-US" altLang="en-US" sz="3600" dirty="0"/>
          </a:p>
        </p:txBody>
      </p:sp>
    </p:spTree>
    <p:extLst>
      <p:ext uri="{BB962C8B-B14F-4D97-AF65-F5344CB8AC3E}">
        <p14:creationId xmlns:p14="http://schemas.microsoft.com/office/powerpoint/2010/main" val="21838191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b="1" dirty="0">
                <a:solidFill>
                  <a:srgbClr val="0000CC"/>
                </a:solidFill>
              </a:rPr>
              <a:t>Answer</a:t>
            </a:r>
          </a:p>
        </p:txBody>
      </p:sp>
      <p:sp>
        <p:nvSpPr>
          <p:cNvPr id="43011" name="Content Placeholder 2"/>
          <p:cNvSpPr>
            <a:spLocks noGrp="1"/>
          </p:cNvSpPr>
          <p:nvPr>
            <p:ph idx="1"/>
          </p:nvPr>
        </p:nvSpPr>
        <p:spPr/>
        <p:txBody>
          <a:bodyPr/>
          <a:lstStyle/>
          <a:p>
            <a:pPr marL="114300" indent="0">
              <a:buNone/>
            </a:pPr>
            <a:r>
              <a:rPr lang="en-IN" altLang="en-US" sz="3600" dirty="0"/>
              <a:t>c</a:t>
            </a:r>
            <a:r>
              <a:rPr lang="en-IN" altLang="en-US" sz="3600" dirty="0" smtClean="0"/>
              <a:t>)</a:t>
            </a:r>
            <a:endParaRPr lang="en-US" altLang="en-US" sz="3600" dirty="0"/>
          </a:p>
        </p:txBody>
      </p:sp>
    </p:spTree>
    <p:extLst>
      <p:ext uri="{BB962C8B-B14F-4D97-AF65-F5344CB8AC3E}">
        <p14:creationId xmlns:p14="http://schemas.microsoft.com/office/powerpoint/2010/main" val="39294670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44158"/>
            <a:ext cx="7620000" cy="1143000"/>
          </a:xfrm>
        </p:spPr>
        <p:txBody>
          <a:bodyPr vert="horz" lIns="91440" tIns="45720" rIns="91440" bIns="45720" rtlCol="0" anchor="ctr">
            <a:noAutofit/>
          </a:bodyPr>
          <a:lstStyle/>
          <a:p>
            <a:r>
              <a:rPr lang="en-US" dirty="0">
                <a:solidFill>
                  <a:srgbClr val="0000CC"/>
                </a:solidFill>
              </a:rPr>
              <a:t>Question 20</a:t>
            </a:r>
          </a:p>
        </p:txBody>
      </p:sp>
      <p:sp>
        <p:nvSpPr>
          <p:cNvPr id="3" name="Content Placeholder 2"/>
          <p:cNvSpPr>
            <a:spLocks noGrp="1"/>
          </p:cNvSpPr>
          <p:nvPr>
            <p:ph idx="1"/>
          </p:nvPr>
        </p:nvSpPr>
        <p:spPr/>
        <p:txBody>
          <a:bodyPr/>
          <a:lstStyle/>
          <a:p>
            <a:pPr lvl="0"/>
            <a:r>
              <a:rPr lang="en-US" b="1" dirty="0"/>
              <a:t>Consider the following Statement: “The output of a program shall be given within 10secs of event X 10% of the time.”</a:t>
            </a:r>
            <a:br>
              <a:rPr lang="en-US" b="1" dirty="0"/>
            </a:br>
            <a:r>
              <a:rPr lang="en-US" b="1" dirty="0"/>
              <a:t>What characteristic of SRS is being depicted here ?</a:t>
            </a:r>
          </a:p>
          <a:p>
            <a:pPr lvl="0"/>
            <a:endParaRPr lang="en-US" b="1" dirty="0"/>
          </a:p>
        </p:txBody>
      </p:sp>
      <p:sp>
        <p:nvSpPr>
          <p:cNvPr id="4" name="Content Placeholder 2"/>
          <p:cNvSpPr txBox="1">
            <a:spLocks/>
          </p:cNvSpPr>
          <p:nvPr/>
        </p:nvSpPr>
        <p:spPr>
          <a:xfrm>
            <a:off x="1828800" y="3886200"/>
            <a:ext cx="8229600" cy="2667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rgbClr val="0000FF"/>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1588">
              <a:buFont typeface="+mj-lt"/>
              <a:buAutoNum type="alphaLcParenR"/>
            </a:pPr>
            <a:r>
              <a:rPr lang="en-US">
                <a:solidFill>
                  <a:schemeClr val="tx1"/>
                </a:solidFill>
              </a:rPr>
              <a:t> Consistent</a:t>
            </a:r>
            <a:br>
              <a:rPr lang="en-US">
                <a:solidFill>
                  <a:schemeClr val="tx1"/>
                </a:solidFill>
              </a:rPr>
            </a:br>
            <a:r>
              <a:rPr lang="en-US">
                <a:solidFill>
                  <a:schemeClr val="tx1"/>
                </a:solidFill>
              </a:rPr>
              <a:t>b)Verifiable</a:t>
            </a:r>
          </a:p>
          <a:p>
            <a:pPr marL="514350" indent="0">
              <a:buNone/>
            </a:pPr>
            <a:r>
              <a:rPr lang="en-US">
                <a:solidFill>
                  <a:schemeClr val="tx1"/>
                </a:solidFill>
              </a:rPr>
              <a:t>c)Non-verifiable</a:t>
            </a:r>
            <a:br>
              <a:rPr lang="en-US">
                <a:solidFill>
                  <a:schemeClr val="tx1"/>
                </a:solidFill>
              </a:rPr>
            </a:br>
            <a:r>
              <a:rPr lang="en-US">
                <a:solidFill>
                  <a:schemeClr val="tx1"/>
                </a:solidFill>
              </a:rPr>
              <a:t>d) Correct</a:t>
            </a:r>
            <a:br>
              <a:rPr lang="en-US">
                <a:solidFill>
                  <a:schemeClr val="tx1"/>
                </a:solidFill>
              </a:rPr>
            </a:br>
            <a:endParaRPr lang="en-US" dirty="0">
              <a:solidFill>
                <a:schemeClr val="tx1"/>
              </a:solidFill>
            </a:endParaRPr>
          </a:p>
        </p:txBody>
      </p:sp>
    </p:spTree>
    <p:extLst>
      <p:ext uri="{BB962C8B-B14F-4D97-AF65-F5344CB8AC3E}">
        <p14:creationId xmlns:p14="http://schemas.microsoft.com/office/powerpoint/2010/main" val="3611653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b="1" dirty="0">
                <a:solidFill>
                  <a:srgbClr val="0000CC"/>
                </a:solidFill>
              </a:rPr>
              <a:t>Answer</a:t>
            </a:r>
          </a:p>
        </p:txBody>
      </p:sp>
      <p:sp>
        <p:nvSpPr>
          <p:cNvPr id="43011" name="Content Placeholder 2"/>
          <p:cNvSpPr>
            <a:spLocks noGrp="1"/>
          </p:cNvSpPr>
          <p:nvPr>
            <p:ph idx="1"/>
          </p:nvPr>
        </p:nvSpPr>
        <p:spPr/>
        <p:txBody>
          <a:bodyPr/>
          <a:lstStyle/>
          <a:p>
            <a:pPr marL="114300" indent="0">
              <a:buNone/>
            </a:pPr>
            <a:r>
              <a:rPr lang="en-IN" altLang="en-US" sz="3600" dirty="0" smtClean="0"/>
              <a:t>b)</a:t>
            </a:r>
            <a:endParaRPr lang="en-US" altLang="en-US" sz="3600" dirty="0"/>
          </a:p>
        </p:txBody>
      </p:sp>
    </p:spTree>
    <p:extLst>
      <p:ext uri="{BB962C8B-B14F-4D97-AF65-F5344CB8AC3E}">
        <p14:creationId xmlns:p14="http://schemas.microsoft.com/office/powerpoint/2010/main" val="21463618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7620000" cy="1143000"/>
          </a:xfrm>
        </p:spPr>
        <p:txBody>
          <a:bodyPr vert="horz" lIns="91440" tIns="45720" rIns="91440" bIns="45720" rtlCol="0" anchor="ctr">
            <a:noAutofit/>
          </a:bodyPr>
          <a:lstStyle/>
          <a:p>
            <a:r>
              <a:rPr lang="en-US" dirty="0">
                <a:solidFill>
                  <a:srgbClr val="0000CC"/>
                </a:solidFill>
              </a:rPr>
              <a:t>Question 21</a:t>
            </a:r>
          </a:p>
        </p:txBody>
      </p:sp>
      <p:sp>
        <p:nvSpPr>
          <p:cNvPr id="3" name="Content Placeholder 2"/>
          <p:cNvSpPr>
            <a:spLocks noGrp="1"/>
          </p:cNvSpPr>
          <p:nvPr>
            <p:ph idx="1"/>
          </p:nvPr>
        </p:nvSpPr>
        <p:spPr/>
        <p:txBody>
          <a:bodyPr/>
          <a:lstStyle/>
          <a:p>
            <a:pPr fontAlgn="base"/>
            <a:r>
              <a:rPr lang="en-US" sz="2400" dirty="0"/>
              <a:t>A company projecting revenue of 64 lacs in first year and the revenue is going to increase by 25% every year for the next 3 years in succession, after which revenue decreases by 20 lacs in the fifth year and thus will be closed after 5 years. The fixed initial investment for the project is 120 lacs and the working capital requirement is 60 lacs.</a:t>
            </a:r>
          </a:p>
          <a:p>
            <a:pPr fontAlgn="base"/>
            <a:endParaRPr lang="en-US" sz="2400" b="1" dirty="0"/>
          </a:p>
          <a:p>
            <a:pPr fontAlgn="base"/>
            <a:r>
              <a:rPr lang="en-US" sz="2400" b="1" dirty="0"/>
              <a:t>Compute the Payback Period </a:t>
            </a:r>
          </a:p>
          <a:p>
            <a:pPr lvl="0"/>
            <a:endParaRPr lang="en-US" sz="2400" b="1" dirty="0"/>
          </a:p>
        </p:txBody>
      </p:sp>
    </p:spTree>
    <p:extLst>
      <p:ext uri="{BB962C8B-B14F-4D97-AF65-F5344CB8AC3E}">
        <p14:creationId xmlns:p14="http://schemas.microsoft.com/office/powerpoint/2010/main" val="38149719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b="1" dirty="0">
                <a:solidFill>
                  <a:srgbClr val="0000CC"/>
                </a:solidFill>
              </a:rPr>
              <a:t>Answer</a:t>
            </a:r>
          </a:p>
        </p:txBody>
      </p:sp>
      <p:sp>
        <p:nvSpPr>
          <p:cNvPr id="43011" name="Content Placeholder 2"/>
          <p:cNvSpPr>
            <a:spLocks noGrp="1"/>
          </p:cNvSpPr>
          <p:nvPr>
            <p:ph idx="1"/>
          </p:nvPr>
        </p:nvSpPr>
        <p:spPr/>
        <p:txBody>
          <a:bodyPr/>
          <a:lstStyle/>
          <a:p>
            <a:pPr marL="114300" indent="0">
              <a:buNone/>
            </a:pPr>
            <a:r>
              <a:rPr lang="en-US" altLang="en-US" sz="3600" dirty="0" smtClean="0"/>
              <a:t>2.36 years</a:t>
            </a:r>
            <a:endParaRPr lang="en-US" altLang="en-US" sz="3600" dirty="0"/>
          </a:p>
        </p:txBody>
      </p:sp>
    </p:spTree>
    <p:extLst>
      <p:ext uri="{BB962C8B-B14F-4D97-AF65-F5344CB8AC3E}">
        <p14:creationId xmlns:p14="http://schemas.microsoft.com/office/powerpoint/2010/main" val="29302486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7620000" cy="1143000"/>
          </a:xfrm>
        </p:spPr>
        <p:txBody>
          <a:bodyPr vert="horz" lIns="91440" tIns="45720" rIns="91440" bIns="45720" rtlCol="0" anchor="ctr">
            <a:noAutofit/>
          </a:bodyPr>
          <a:lstStyle/>
          <a:p>
            <a:r>
              <a:rPr lang="en-US" dirty="0">
                <a:solidFill>
                  <a:srgbClr val="0000CC"/>
                </a:solidFill>
              </a:rPr>
              <a:t>Question </a:t>
            </a:r>
            <a:r>
              <a:rPr lang="en-US" dirty="0" smtClean="0">
                <a:solidFill>
                  <a:srgbClr val="0000CC"/>
                </a:solidFill>
              </a:rPr>
              <a:t>22</a:t>
            </a:r>
            <a:endParaRPr lang="en-US" dirty="0">
              <a:solidFill>
                <a:srgbClr val="0000CC"/>
              </a:solidFill>
            </a:endParaRPr>
          </a:p>
        </p:txBody>
      </p:sp>
      <p:sp>
        <p:nvSpPr>
          <p:cNvPr id="3" name="Content Placeholder 2"/>
          <p:cNvSpPr>
            <a:spLocks noGrp="1"/>
          </p:cNvSpPr>
          <p:nvPr>
            <p:ph idx="1"/>
          </p:nvPr>
        </p:nvSpPr>
        <p:spPr/>
        <p:txBody>
          <a:bodyPr/>
          <a:lstStyle/>
          <a:p>
            <a:pPr fontAlgn="base"/>
            <a:r>
              <a:rPr lang="en-US" sz="2400" dirty="0"/>
              <a:t>A company projecting revenue of 64 lacs in first year and the revenue is going to increase by 25% every year for the next 3 years in succession, after which revenue decreases by 20 lacs in the fifth year and thus will be closed after 5 years. The fixed initial investment for the project is 120 lacs and the working capital requirement is 60 lacs.</a:t>
            </a:r>
          </a:p>
          <a:p>
            <a:pPr fontAlgn="base"/>
            <a:endParaRPr lang="en-US" sz="2400" b="1" dirty="0"/>
          </a:p>
          <a:p>
            <a:pPr fontAlgn="base"/>
            <a:r>
              <a:rPr lang="en-US" sz="2400" b="1" dirty="0"/>
              <a:t>Compute the ROI</a:t>
            </a:r>
          </a:p>
          <a:p>
            <a:pPr lvl="0"/>
            <a:endParaRPr lang="en-US" sz="2400" b="1" dirty="0"/>
          </a:p>
        </p:txBody>
      </p:sp>
    </p:spTree>
    <p:extLst>
      <p:ext uri="{BB962C8B-B14F-4D97-AF65-F5344CB8AC3E}">
        <p14:creationId xmlns:p14="http://schemas.microsoft.com/office/powerpoint/2010/main" val="23371793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b="1" dirty="0">
                <a:solidFill>
                  <a:srgbClr val="0000CC"/>
                </a:solidFill>
              </a:rPr>
              <a:t>Answer</a:t>
            </a:r>
          </a:p>
        </p:txBody>
      </p:sp>
      <p:sp>
        <p:nvSpPr>
          <p:cNvPr id="43011" name="Content Placeholder 2"/>
          <p:cNvSpPr>
            <a:spLocks noGrp="1"/>
          </p:cNvSpPr>
          <p:nvPr>
            <p:ph idx="1"/>
          </p:nvPr>
        </p:nvSpPr>
        <p:spPr/>
        <p:txBody>
          <a:bodyPr/>
          <a:lstStyle/>
          <a:p>
            <a:pPr marL="114300" indent="0">
              <a:buNone/>
            </a:pPr>
            <a:r>
              <a:rPr lang="en-US" altLang="en-US" sz="3600" dirty="0" smtClean="0"/>
              <a:t>32.67%</a:t>
            </a:r>
            <a:endParaRPr lang="en-US" altLang="en-US" sz="3600" dirty="0"/>
          </a:p>
        </p:txBody>
      </p:sp>
    </p:spTree>
    <p:extLst>
      <p:ext uri="{BB962C8B-B14F-4D97-AF65-F5344CB8AC3E}">
        <p14:creationId xmlns:p14="http://schemas.microsoft.com/office/powerpoint/2010/main" val="11074297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7620000" cy="1143000"/>
          </a:xfrm>
        </p:spPr>
        <p:txBody>
          <a:bodyPr vert="horz" lIns="91440" tIns="45720" rIns="91440" bIns="45720" rtlCol="0" anchor="ctr">
            <a:noAutofit/>
          </a:bodyPr>
          <a:lstStyle/>
          <a:p>
            <a:r>
              <a:rPr lang="en-US" dirty="0">
                <a:solidFill>
                  <a:srgbClr val="0000CC"/>
                </a:solidFill>
              </a:rPr>
              <a:t>Question </a:t>
            </a:r>
            <a:r>
              <a:rPr lang="en-US" dirty="0" smtClean="0">
                <a:solidFill>
                  <a:srgbClr val="0000CC"/>
                </a:solidFill>
              </a:rPr>
              <a:t>23</a:t>
            </a:r>
            <a:endParaRPr lang="en-US" dirty="0">
              <a:solidFill>
                <a:srgbClr val="0000CC"/>
              </a:solidFill>
            </a:endParaRPr>
          </a:p>
        </p:txBody>
      </p:sp>
      <p:sp>
        <p:nvSpPr>
          <p:cNvPr id="3" name="Content Placeholder 2"/>
          <p:cNvSpPr>
            <a:spLocks noGrp="1"/>
          </p:cNvSpPr>
          <p:nvPr>
            <p:ph idx="1"/>
          </p:nvPr>
        </p:nvSpPr>
        <p:spPr/>
        <p:txBody>
          <a:bodyPr/>
          <a:lstStyle/>
          <a:p>
            <a:pPr fontAlgn="base"/>
            <a:r>
              <a:rPr lang="en-US" sz="2400" dirty="0"/>
              <a:t>A company projecting revenue of 64 lacs in first year and the revenue is going to increase by 25% every year for the next 3 years in succession, after which revenue decreases by 20 lacs in the fifth year and thus will be closed after 5 years. The fixed initial investment for the project is 120 lacs and the working capital requirement is 60 lacs.</a:t>
            </a:r>
          </a:p>
          <a:p>
            <a:pPr fontAlgn="base"/>
            <a:endParaRPr lang="en-US" sz="2400" b="1" dirty="0"/>
          </a:p>
          <a:p>
            <a:pPr fontAlgn="base"/>
            <a:r>
              <a:rPr lang="en-US" sz="2400" b="1" dirty="0"/>
              <a:t>Compute the NPV assuming 12.5% discount rate</a:t>
            </a:r>
          </a:p>
          <a:p>
            <a:pPr lvl="0"/>
            <a:endParaRPr lang="en-US" sz="2400" b="1" dirty="0"/>
          </a:p>
        </p:txBody>
      </p:sp>
    </p:spTree>
    <p:extLst>
      <p:ext uri="{BB962C8B-B14F-4D97-AF65-F5344CB8AC3E}">
        <p14:creationId xmlns:p14="http://schemas.microsoft.com/office/powerpoint/2010/main" val="24232171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b="1" dirty="0">
                <a:solidFill>
                  <a:srgbClr val="0000CC"/>
                </a:solidFill>
              </a:rPr>
              <a:t>Answer</a:t>
            </a:r>
          </a:p>
        </p:txBody>
      </p:sp>
      <p:sp>
        <p:nvSpPr>
          <p:cNvPr id="43011" name="Content Placeholder 2"/>
          <p:cNvSpPr>
            <a:spLocks noGrp="1"/>
          </p:cNvSpPr>
          <p:nvPr>
            <p:ph idx="1"/>
          </p:nvPr>
        </p:nvSpPr>
        <p:spPr/>
        <p:txBody>
          <a:bodyPr/>
          <a:lstStyle/>
          <a:p>
            <a:pPr marL="114300" indent="0">
              <a:buNone/>
            </a:pPr>
            <a:r>
              <a:rPr lang="en-US" altLang="en-US" sz="3600" dirty="0" smtClean="0"/>
              <a:t>146.63 lacs</a:t>
            </a:r>
            <a:endParaRPr lang="en-US" altLang="en-US" sz="3600" dirty="0"/>
          </a:p>
        </p:txBody>
      </p:sp>
    </p:spTree>
    <p:extLst>
      <p:ext uri="{BB962C8B-B14F-4D97-AF65-F5344CB8AC3E}">
        <p14:creationId xmlns:p14="http://schemas.microsoft.com/office/powerpoint/2010/main" val="19131141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7620000" cy="1143000"/>
          </a:xfrm>
        </p:spPr>
        <p:txBody>
          <a:bodyPr vert="horz" lIns="91440" tIns="45720" rIns="91440" bIns="45720" rtlCol="0" anchor="ctr">
            <a:noAutofit/>
          </a:bodyPr>
          <a:lstStyle/>
          <a:p>
            <a:r>
              <a:rPr lang="en-US" dirty="0">
                <a:solidFill>
                  <a:srgbClr val="0000CC"/>
                </a:solidFill>
              </a:rPr>
              <a:t>Question </a:t>
            </a:r>
            <a:r>
              <a:rPr lang="en-US" dirty="0" smtClean="0">
                <a:solidFill>
                  <a:srgbClr val="0000CC"/>
                </a:solidFill>
              </a:rPr>
              <a:t>24</a:t>
            </a:r>
            <a:endParaRPr lang="en-US" dirty="0">
              <a:solidFill>
                <a:srgbClr val="0000CC"/>
              </a:solidFill>
            </a:endParaRPr>
          </a:p>
        </p:txBody>
      </p:sp>
      <p:sp>
        <p:nvSpPr>
          <p:cNvPr id="3" name="Content Placeholder 2"/>
          <p:cNvSpPr>
            <a:spLocks noGrp="1"/>
          </p:cNvSpPr>
          <p:nvPr>
            <p:ph idx="1"/>
          </p:nvPr>
        </p:nvSpPr>
        <p:spPr/>
        <p:txBody>
          <a:bodyPr/>
          <a:lstStyle/>
          <a:p>
            <a:pPr fontAlgn="base"/>
            <a:r>
              <a:rPr lang="en-US" sz="2400" dirty="0"/>
              <a:t>A company projecting revenue of 64 lacs in first year and the revenue is going to increase by 25% every year for the next 3 years in succession, after which revenue decreases by 20 lacs in the fifth year and thus will be closed after 5 years. The fixed initial investment for the project is 120 lacs and the working capital requirement is 60 lacs.</a:t>
            </a:r>
          </a:p>
          <a:p>
            <a:pPr fontAlgn="base"/>
            <a:endParaRPr lang="en-US" sz="2400" b="1" dirty="0"/>
          </a:p>
          <a:p>
            <a:pPr fontAlgn="base"/>
            <a:r>
              <a:rPr lang="en-US" sz="2400" b="1" dirty="0"/>
              <a:t>Compute the NPV assuming  20% discount rate</a:t>
            </a:r>
          </a:p>
          <a:p>
            <a:pPr lvl="0"/>
            <a:endParaRPr lang="en-US" sz="2400" b="1" dirty="0"/>
          </a:p>
        </p:txBody>
      </p:sp>
    </p:spTree>
    <p:extLst>
      <p:ext uri="{BB962C8B-B14F-4D97-AF65-F5344CB8AC3E}">
        <p14:creationId xmlns:p14="http://schemas.microsoft.com/office/powerpoint/2010/main" val="17052616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Question 2</a:t>
            </a:r>
            <a:endParaRPr lang="en-US" b="1" dirty="0">
              <a:solidFill>
                <a:srgbClr val="C00000"/>
              </a:solidFill>
            </a:endParaRPr>
          </a:p>
        </p:txBody>
      </p:sp>
      <p:sp>
        <p:nvSpPr>
          <p:cNvPr id="3" name="Content Placeholder 2"/>
          <p:cNvSpPr>
            <a:spLocks noGrp="1"/>
          </p:cNvSpPr>
          <p:nvPr>
            <p:ph idx="1"/>
          </p:nvPr>
        </p:nvSpPr>
        <p:spPr/>
        <p:txBody>
          <a:bodyPr/>
          <a:lstStyle/>
          <a:p>
            <a:r>
              <a:rPr lang="en-IN" b="1" dirty="0"/>
              <a:t>Requirements elicitation </a:t>
            </a:r>
            <a:r>
              <a:rPr lang="en-IN" b="1" dirty="0" smtClean="0"/>
              <a:t>means</a:t>
            </a:r>
            <a:r>
              <a:rPr lang="en-US" dirty="0" smtClean="0"/>
              <a:t>?</a:t>
            </a:r>
          </a:p>
          <a:p>
            <a:pPr marL="971550" lvl="1" indent="-514350">
              <a:buAutoNum type="alphaLcParenR"/>
            </a:pPr>
            <a:r>
              <a:rPr lang="en-US" dirty="0" smtClean="0"/>
              <a:t>Gathering of Requirements </a:t>
            </a:r>
            <a:r>
              <a:rPr lang="en-US" dirty="0"/>
              <a:t>	</a:t>
            </a:r>
            <a:endParaRPr lang="en-US" dirty="0" smtClean="0"/>
          </a:p>
          <a:p>
            <a:pPr marL="971550" lvl="1" indent="-514350">
              <a:buAutoNum type="alphaLcParenR"/>
            </a:pPr>
            <a:r>
              <a:rPr lang="en-US" dirty="0" smtClean="0"/>
              <a:t>Capturing </a:t>
            </a:r>
            <a:r>
              <a:rPr lang="en-US" dirty="0"/>
              <a:t>of </a:t>
            </a:r>
            <a:r>
              <a:rPr lang="en-US" dirty="0" smtClean="0"/>
              <a:t>Requirements</a:t>
            </a:r>
          </a:p>
          <a:p>
            <a:pPr marL="971550" lvl="1" indent="-514350">
              <a:buAutoNum type="alphaLcParenR"/>
            </a:pPr>
            <a:r>
              <a:rPr lang="en-US" dirty="0" smtClean="0"/>
              <a:t>Understanding </a:t>
            </a:r>
            <a:r>
              <a:rPr lang="en-US" dirty="0"/>
              <a:t>of Requirements</a:t>
            </a:r>
            <a:endParaRPr lang="en-US" dirty="0" smtClean="0"/>
          </a:p>
          <a:p>
            <a:pPr marL="971550" lvl="1" indent="-514350">
              <a:buAutoNum type="alphaLcParenR"/>
            </a:pPr>
            <a:r>
              <a:rPr lang="en-US" dirty="0" smtClean="0"/>
              <a:t>All of these</a:t>
            </a:r>
          </a:p>
        </p:txBody>
      </p:sp>
    </p:spTree>
    <p:extLst>
      <p:ext uri="{BB962C8B-B14F-4D97-AF65-F5344CB8AC3E}">
        <p14:creationId xmlns:p14="http://schemas.microsoft.com/office/powerpoint/2010/main" val="425573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b="1" dirty="0">
                <a:solidFill>
                  <a:srgbClr val="0000CC"/>
                </a:solidFill>
              </a:rPr>
              <a:t>Answer</a:t>
            </a:r>
          </a:p>
        </p:txBody>
      </p:sp>
      <p:sp>
        <p:nvSpPr>
          <p:cNvPr id="43011" name="Content Placeholder 2"/>
          <p:cNvSpPr>
            <a:spLocks noGrp="1"/>
          </p:cNvSpPr>
          <p:nvPr>
            <p:ph idx="1"/>
          </p:nvPr>
        </p:nvSpPr>
        <p:spPr/>
        <p:txBody>
          <a:bodyPr/>
          <a:lstStyle/>
          <a:p>
            <a:pPr marL="114300" indent="0">
              <a:buNone/>
            </a:pPr>
            <a:r>
              <a:rPr lang="en-US" altLang="en-US" sz="3600" dirty="0" smtClean="0"/>
              <a:t>89.21  lacs</a:t>
            </a:r>
            <a:endParaRPr lang="en-US" altLang="en-US" sz="3600" dirty="0"/>
          </a:p>
        </p:txBody>
      </p:sp>
    </p:spTree>
    <p:extLst>
      <p:ext uri="{BB962C8B-B14F-4D97-AF65-F5344CB8AC3E}">
        <p14:creationId xmlns:p14="http://schemas.microsoft.com/office/powerpoint/2010/main" val="4939775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7620000" cy="1143000"/>
          </a:xfrm>
        </p:spPr>
        <p:txBody>
          <a:bodyPr vert="horz" lIns="91440" tIns="45720" rIns="91440" bIns="45720" rtlCol="0" anchor="ctr">
            <a:noAutofit/>
          </a:bodyPr>
          <a:lstStyle/>
          <a:p>
            <a:r>
              <a:rPr lang="en-US" dirty="0">
                <a:solidFill>
                  <a:srgbClr val="0000CC"/>
                </a:solidFill>
              </a:rPr>
              <a:t>Question </a:t>
            </a:r>
            <a:r>
              <a:rPr lang="en-US" dirty="0" smtClean="0">
                <a:solidFill>
                  <a:srgbClr val="0000CC"/>
                </a:solidFill>
              </a:rPr>
              <a:t>25</a:t>
            </a:r>
            <a:endParaRPr lang="en-US" dirty="0">
              <a:solidFill>
                <a:srgbClr val="0000CC"/>
              </a:solidFill>
            </a:endParaRPr>
          </a:p>
        </p:txBody>
      </p:sp>
      <p:sp>
        <p:nvSpPr>
          <p:cNvPr id="3" name="Content Placeholder 2"/>
          <p:cNvSpPr>
            <a:spLocks noGrp="1"/>
          </p:cNvSpPr>
          <p:nvPr>
            <p:ph idx="1"/>
          </p:nvPr>
        </p:nvSpPr>
        <p:spPr/>
        <p:txBody>
          <a:bodyPr/>
          <a:lstStyle/>
          <a:p>
            <a:pPr fontAlgn="base"/>
            <a:r>
              <a:rPr lang="en-US" sz="2400" dirty="0"/>
              <a:t>A company projecting revenue of 64 lacs in first year and the revenue is going to increase by 25% every year for the next 3 years in succession, after which revenue decreases by 20 lacs in the fifth year and thus will be closed after 5 years. The fixed initial investment for the project is 120 lacs and the working capital requirement is 60 lacs.</a:t>
            </a:r>
          </a:p>
          <a:p>
            <a:pPr fontAlgn="base"/>
            <a:endParaRPr lang="en-US" sz="2400" b="1" dirty="0"/>
          </a:p>
          <a:p>
            <a:r>
              <a:rPr lang="en-US" sz="2400" b="1" dirty="0"/>
              <a:t>Compute discount rate for which NPV is nearly zero</a:t>
            </a:r>
          </a:p>
        </p:txBody>
      </p:sp>
    </p:spTree>
    <p:extLst>
      <p:ext uri="{BB962C8B-B14F-4D97-AF65-F5344CB8AC3E}">
        <p14:creationId xmlns:p14="http://schemas.microsoft.com/office/powerpoint/2010/main" val="32161580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b="1" dirty="0">
                <a:solidFill>
                  <a:srgbClr val="0000CC"/>
                </a:solidFill>
              </a:rPr>
              <a:t>Answer</a:t>
            </a:r>
          </a:p>
        </p:txBody>
      </p:sp>
      <p:sp>
        <p:nvSpPr>
          <p:cNvPr id="43011" name="Content Placeholder 2"/>
          <p:cNvSpPr>
            <a:spLocks noGrp="1"/>
          </p:cNvSpPr>
          <p:nvPr>
            <p:ph idx="1"/>
          </p:nvPr>
        </p:nvSpPr>
        <p:spPr/>
        <p:txBody>
          <a:bodyPr/>
          <a:lstStyle/>
          <a:p>
            <a:pPr marL="114300" indent="0">
              <a:buNone/>
            </a:pPr>
            <a:r>
              <a:rPr lang="en-US" altLang="en-US" sz="3600" dirty="0" smtClean="0"/>
              <a:t>38.5%</a:t>
            </a:r>
            <a:endParaRPr lang="en-US" altLang="en-US" sz="3600" dirty="0"/>
          </a:p>
        </p:txBody>
      </p:sp>
    </p:spTree>
    <p:extLst>
      <p:ext uri="{BB962C8B-B14F-4D97-AF65-F5344CB8AC3E}">
        <p14:creationId xmlns:p14="http://schemas.microsoft.com/office/powerpoint/2010/main" val="26348013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7620000" cy="1143000"/>
          </a:xfrm>
        </p:spPr>
        <p:txBody>
          <a:bodyPr/>
          <a:lstStyle/>
          <a:p>
            <a:r>
              <a:rPr lang="en-US">
                <a:solidFill>
                  <a:srgbClr val="0000CC"/>
                </a:solidFill>
              </a:rPr>
              <a:t>Question </a:t>
            </a:r>
            <a:r>
              <a:rPr lang="en-US" smtClean="0">
                <a:solidFill>
                  <a:srgbClr val="0000CC"/>
                </a:solidFill>
              </a:rPr>
              <a:t>26</a:t>
            </a:r>
            <a:endParaRPr lang="en-US" dirty="0">
              <a:solidFill>
                <a:srgbClr val="0000CC"/>
              </a:solidFill>
            </a:endParaRPr>
          </a:p>
        </p:txBody>
      </p:sp>
      <p:sp>
        <p:nvSpPr>
          <p:cNvPr id="3" name="Content Placeholder 2"/>
          <p:cNvSpPr>
            <a:spLocks noGrp="1"/>
          </p:cNvSpPr>
          <p:nvPr>
            <p:ph idx="1"/>
          </p:nvPr>
        </p:nvSpPr>
        <p:spPr/>
        <p:txBody>
          <a:bodyPr>
            <a:normAutofit/>
          </a:bodyPr>
          <a:lstStyle/>
          <a:p>
            <a:r>
              <a:rPr lang="en-US" dirty="0"/>
              <a:t>Which of the following is the understanding of software product limitations, learning system related problems or changes to be done in existing systems beforehand, identifying and addressing the impact of project on organization and personnel </a:t>
            </a:r>
            <a:r>
              <a:rPr lang="en-US" dirty="0" err="1"/>
              <a:t>etc</a:t>
            </a:r>
            <a:r>
              <a:rPr lang="en-US" dirty="0" smtClean="0"/>
              <a:t>?</a:t>
            </a:r>
          </a:p>
          <a:p>
            <a:pPr marL="914400" lvl="1" indent="-457200">
              <a:buAutoNum type="alphaLcParenR"/>
            </a:pPr>
            <a:r>
              <a:rPr lang="en-US" dirty="0" smtClean="0"/>
              <a:t>Software Design</a:t>
            </a:r>
          </a:p>
          <a:p>
            <a:pPr marL="914400" lvl="1" indent="-457200">
              <a:buAutoNum type="alphaLcParenR"/>
            </a:pPr>
            <a:r>
              <a:rPr lang="en-US" dirty="0" smtClean="0"/>
              <a:t>Feasibility Study</a:t>
            </a:r>
          </a:p>
          <a:p>
            <a:pPr marL="914400" lvl="1" indent="-457200">
              <a:buAutoNum type="alphaLcParenR"/>
            </a:pPr>
            <a:r>
              <a:rPr lang="en-US" dirty="0" smtClean="0"/>
              <a:t>Requirements Gathering</a:t>
            </a:r>
          </a:p>
          <a:p>
            <a:pPr marL="914400" lvl="1" indent="-457200">
              <a:buAutoNum type="alphaLcParenR"/>
            </a:pPr>
            <a:r>
              <a:rPr lang="en-US" dirty="0" smtClean="0"/>
              <a:t>System Analysis</a:t>
            </a:r>
          </a:p>
        </p:txBody>
      </p:sp>
    </p:spTree>
    <p:extLst>
      <p:ext uri="{BB962C8B-B14F-4D97-AF65-F5344CB8AC3E}">
        <p14:creationId xmlns:p14="http://schemas.microsoft.com/office/powerpoint/2010/main" val="21127902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b="1" dirty="0">
                <a:solidFill>
                  <a:srgbClr val="0000CC"/>
                </a:solidFill>
              </a:rPr>
              <a:t>Answer</a:t>
            </a:r>
          </a:p>
        </p:txBody>
      </p:sp>
      <p:sp>
        <p:nvSpPr>
          <p:cNvPr id="43011" name="Content Placeholder 2"/>
          <p:cNvSpPr>
            <a:spLocks noGrp="1"/>
          </p:cNvSpPr>
          <p:nvPr>
            <p:ph idx="1"/>
          </p:nvPr>
        </p:nvSpPr>
        <p:spPr/>
        <p:txBody>
          <a:bodyPr/>
          <a:lstStyle/>
          <a:p>
            <a:pPr marL="114300" indent="0">
              <a:buNone/>
            </a:pPr>
            <a:r>
              <a:rPr lang="en-IN" altLang="en-US" sz="3600" dirty="0" smtClean="0"/>
              <a:t>b)</a:t>
            </a:r>
            <a:endParaRPr lang="en-US" altLang="en-US" sz="3600" dirty="0"/>
          </a:p>
        </p:txBody>
      </p:sp>
    </p:spTree>
    <p:extLst>
      <p:ext uri="{BB962C8B-B14F-4D97-AF65-F5344CB8AC3E}">
        <p14:creationId xmlns:p14="http://schemas.microsoft.com/office/powerpoint/2010/main" val="3123775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b="1" dirty="0">
                <a:solidFill>
                  <a:srgbClr val="0000CC"/>
                </a:solidFill>
              </a:rPr>
              <a:t>Answer</a:t>
            </a:r>
          </a:p>
        </p:txBody>
      </p:sp>
      <p:sp>
        <p:nvSpPr>
          <p:cNvPr id="43011" name="Content Placeholder 2"/>
          <p:cNvSpPr>
            <a:spLocks noGrp="1"/>
          </p:cNvSpPr>
          <p:nvPr>
            <p:ph idx="1"/>
          </p:nvPr>
        </p:nvSpPr>
        <p:spPr/>
        <p:txBody>
          <a:bodyPr/>
          <a:lstStyle/>
          <a:p>
            <a:pPr marL="114300" indent="0">
              <a:buNone/>
            </a:pPr>
            <a:r>
              <a:rPr lang="en-IN" altLang="en-US" sz="3600" dirty="0" smtClean="0"/>
              <a:t>d)</a:t>
            </a:r>
            <a:endParaRPr lang="en-US" altLang="en-US" sz="3600" dirty="0"/>
          </a:p>
        </p:txBody>
      </p:sp>
    </p:spTree>
    <p:extLst>
      <p:ext uri="{BB962C8B-B14F-4D97-AF65-F5344CB8AC3E}">
        <p14:creationId xmlns:p14="http://schemas.microsoft.com/office/powerpoint/2010/main" val="20029976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CC"/>
                </a:solidFill>
              </a:rPr>
              <a:t>Question 3</a:t>
            </a:r>
          </a:p>
        </p:txBody>
      </p:sp>
      <p:sp>
        <p:nvSpPr>
          <p:cNvPr id="3" name="Content Placeholder 2"/>
          <p:cNvSpPr>
            <a:spLocks noGrp="1"/>
          </p:cNvSpPr>
          <p:nvPr>
            <p:ph idx="1"/>
          </p:nvPr>
        </p:nvSpPr>
        <p:spPr/>
        <p:txBody>
          <a:bodyPr/>
          <a:lstStyle/>
          <a:p>
            <a:r>
              <a:rPr lang="en-US" dirty="0" smtClean="0"/>
              <a:t>SRS document is for </a:t>
            </a:r>
          </a:p>
          <a:p>
            <a:pPr marL="914400" lvl="1" indent="-457200">
              <a:buAutoNum type="alphaLcParenR"/>
            </a:pPr>
            <a:r>
              <a:rPr lang="en-US" dirty="0" smtClean="0"/>
              <a:t>“what”  of a system</a:t>
            </a:r>
          </a:p>
          <a:p>
            <a:pPr marL="914400" lvl="1" indent="-457200">
              <a:buAutoNum type="alphaLcParenR"/>
            </a:pPr>
            <a:r>
              <a:rPr lang="en-US" dirty="0" smtClean="0"/>
              <a:t>How to design the system?</a:t>
            </a:r>
          </a:p>
          <a:p>
            <a:pPr marL="914400" lvl="1" indent="-457200">
              <a:buAutoNum type="alphaLcParenR"/>
            </a:pPr>
            <a:r>
              <a:rPr lang="en-US" dirty="0" smtClean="0"/>
              <a:t>Costing and scheduling of a system</a:t>
            </a:r>
            <a:r>
              <a:rPr lang="en-US" dirty="0"/>
              <a:t>	</a:t>
            </a:r>
          </a:p>
          <a:p>
            <a:pPr marL="914400" lvl="1" indent="-457200">
              <a:buAutoNum type="alphaLcParenR"/>
            </a:pPr>
            <a:r>
              <a:rPr lang="en-US" dirty="0" smtClean="0"/>
              <a:t>System’s requirement</a:t>
            </a:r>
            <a:r>
              <a:rPr lang="en-US" dirty="0"/>
              <a:t>	</a:t>
            </a:r>
            <a:endParaRPr lang="en-US" dirty="0" smtClean="0"/>
          </a:p>
        </p:txBody>
      </p:sp>
    </p:spTree>
    <p:extLst>
      <p:ext uri="{BB962C8B-B14F-4D97-AF65-F5344CB8AC3E}">
        <p14:creationId xmlns:p14="http://schemas.microsoft.com/office/powerpoint/2010/main" val="19667401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b="1" dirty="0">
                <a:solidFill>
                  <a:srgbClr val="0000CC"/>
                </a:solidFill>
              </a:rPr>
              <a:t>Answer</a:t>
            </a:r>
          </a:p>
        </p:txBody>
      </p:sp>
      <p:sp>
        <p:nvSpPr>
          <p:cNvPr id="43011" name="Content Placeholder 2"/>
          <p:cNvSpPr>
            <a:spLocks noGrp="1"/>
          </p:cNvSpPr>
          <p:nvPr>
            <p:ph idx="1"/>
          </p:nvPr>
        </p:nvSpPr>
        <p:spPr/>
        <p:txBody>
          <a:bodyPr/>
          <a:lstStyle/>
          <a:p>
            <a:pPr marL="114300" indent="0">
              <a:buNone/>
            </a:pPr>
            <a:r>
              <a:rPr lang="en-IN" altLang="en-US" sz="3600" dirty="0"/>
              <a:t>a</a:t>
            </a:r>
            <a:r>
              <a:rPr lang="en-IN" altLang="en-US" sz="3600" dirty="0" smtClean="0"/>
              <a:t>)</a:t>
            </a:r>
            <a:endParaRPr lang="en-US" altLang="en-US" sz="3600" dirty="0"/>
          </a:p>
        </p:txBody>
      </p:sp>
    </p:spTree>
    <p:extLst>
      <p:ext uri="{BB962C8B-B14F-4D97-AF65-F5344CB8AC3E}">
        <p14:creationId xmlns:p14="http://schemas.microsoft.com/office/powerpoint/2010/main" val="7727044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b="1" dirty="0"/>
              <a:t>Requirements review process is carried out </a:t>
            </a:r>
            <a:r>
              <a:rPr lang="en-US" b="1" dirty="0" smtClean="0"/>
              <a:t>to</a:t>
            </a:r>
            <a:r>
              <a:rPr lang="en-US" dirty="0" smtClean="0"/>
              <a:t> </a:t>
            </a:r>
            <a:endParaRPr lang="en-US" dirty="0"/>
          </a:p>
          <a:p>
            <a:pPr marL="914400" lvl="1" indent="-457200">
              <a:buAutoNum type="alphaLcParenR"/>
            </a:pPr>
            <a:r>
              <a:rPr lang="en-US" dirty="0" smtClean="0"/>
              <a:t>Spend time in requirements gathering</a:t>
            </a:r>
          </a:p>
          <a:p>
            <a:pPr marL="914400" lvl="1" indent="-457200">
              <a:buAutoNum type="alphaLcParenR"/>
            </a:pPr>
            <a:r>
              <a:rPr lang="en-US" dirty="0" smtClean="0"/>
              <a:t>Improve the quality of SRS</a:t>
            </a:r>
          </a:p>
          <a:p>
            <a:pPr marL="914400" lvl="1" indent="-457200">
              <a:buAutoNum type="alphaLcParenR"/>
            </a:pPr>
            <a:r>
              <a:rPr lang="en-US" dirty="0" smtClean="0"/>
              <a:t>Document the requirements</a:t>
            </a:r>
          </a:p>
          <a:p>
            <a:pPr marL="914400" lvl="1" indent="-457200">
              <a:buAutoNum type="alphaLcParenR"/>
            </a:pPr>
            <a:r>
              <a:rPr lang="en-US" dirty="0" smtClean="0"/>
              <a:t>None of these</a:t>
            </a:r>
          </a:p>
        </p:txBody>
      </p:sp>
      <p:sp>
        <p:nvSpPr>
          <p:cNvPr id="4" name="Title 1"/>
          <p:cNvSpPr>
            <a:spLocks noGrp="1"/>
          </p:cNvSpPr>
          <p:nvPr>
            <p:ph type="title"/>
          </p:nvPr>
        </p:nvSpPr>
        <p:spPr/>
        <p:txBody>
          <a:bodyPr/>
          <a:lstStyle/>
          <a:p>
            <a:r>
              <a:rPr lang="en-US" dirty="0">
                <a:solidFill>
                  <a:srgbClr val="0000CC"/>
                </a:solidFill>
              </a:rPr>
              <a:t>Question </a:t>
            </a:r>
            <a:r>
              <a:rPr lang="en-US" dirty="0" smtClean="0">
                <a:solidFill>
                  <a:srgbClr val="0000CC"/>
                </a:solidFill>
              </a:rPr>
              <a:t>4</a:t>
            </a:r>
            <a:endParaRPr lang="en-US" dirty="0">
              <a:solidFill>
                <a:srgbClr val="0000CC"/>
              </a:solidFill>
            </a:endParaRPr>
          </a:p>
        </p:txBody>
      </p:sp>
    </p:spTree>
    <p:extLst>
      <p:ext uri="{BB962C8B-B14F-4D97-AF65-F5344CB8AC3E}">
        <p14:creationId xmlns:p14="http://schemas.microsoft.com/office/powerpoint/2010/main" val="35263171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TotalTime>
  <Words>1130</Words>
  <Application>Microsoft Office PowerPoint</Application>
  <PresentationFormat>Widescreen</PresentationFormat>
  <Paragraphs>192</Paragraphs>
  <Slides>54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Arial Black</vt:lpstr>
      <vt:lpstr>Calibri</vt:lpstr>
      <vt:lpstr>Calibri Light</vt:lpstr>
      <vt:lpstr>Times New Roman</vt:lpstr>
      <vt:lpstr>Verdana</vt:lpstr>
      <vt:lpstr>Office Theme</vt:lpstr>
      <vt:lpstr>SOFTWARE ENGINEERING  AND PROJECT MANAGEMENT</vt:lpstr>
      <vt:lpstr>Practice Quiz 1</vt:lpstr>
      <vt:lpstr>Question 1</vt:lpstr>
      <vt:lpstr>Answer</vt:lpstr>
      <vt:lpstr>Question 2</vt:lpstr>
      <vt:lpstr>Answer</vt:lpstr>
      <vt:lpstr>Question 3</vt:lpstr>
      <vt:lpstr>Answer</vt:lpstr>
      <vt:lpstr>Question 4</vt:lpstr>
      <vt:lpstr>Answer</vt:lpstr>
      <vt:lpstr>Question 5</vt:lpstr>
      <vt:lpstr>Answer</vt:lpstr>
      <vt:lpstr>Question 6</vt:lpstr>
      <vt:lpstr>Answer</vt:lpstr>
      <vt:lpstr>Question 7</vt:lpstr>
      <vt:lpstr>Answer</vt:lpstr>
      <vt:lpstr>Question 8</vt:lpstr>
      <vt:lpstr>Answer</vt:lpstr>
      <vt:lpstr>Question 9</vt:lpstr>
      <vt:lpstr>Answer</vt:lpstr>
      <vt:lpstr>Question 10</vt:lpstr>
      <vt:lpstr>Answer</vt:lpstr>
      <vt:lpstr>Question 11</vt:lpstr>
      <vt:lpstr>Answer</vt:lpstr>
      <vt:lpstr>Question 12</vt:lpstr>
      <vt:lpstr>Answer</vt:lpstr>
      <vt:lpstr>Question 13</vt:lpstr>
      <vt:lpstr>Answer</vt:lpstr>
      <vt:lpstr>Question 14</vt:lpstr>
      <vt:lpstr>Answer</vt:lpstr>
      <vt:lpstr>Question 15</vt:lpstr>
      <vt:lpstr>Answer</vt:lpstr>
      <vt:lpstr>Question 16</vt:lpstr>
      <vt:lpstr>Answer</vt:lpstr>
      <vt:lpstr>Question 17</vt:lpstr>
      <vt:lpstr>Answer</vt:lpstr>
      <vt:lpstr>Question 18</vt:lpstr>
      <vt:lpstr>Answer</vt:lpstr>
      <vt:lpstr>Consider the following Statement: “The data set will contain an end of file character.” What characteristic of SRS is being depicted here ?</vt:lpstr>
      <vt:lpstr>Answer</vt:lpstr>
      <vt:lpstr>Question 20</vt:lpstr>
      <vt:lpstr>Answer</vt:lpstr>
      <vt:lpstr>Question 21</vt:lpstr>
      <vt:lpstr>Answer</vt:lpstr>
      <vt:lpstr>Question 22</vt:lpstr>
      <vt:lpstr>Answer</vt:lpstr>
      <vt:lpstr>Question 23</vt:lpstr>
      <vt:lpstr>Answer</vt:lpstr>
      <vt:lpstr>Question 24</vt:lpstr>
      <vt:lpstr>Answer</vt:lpstr>
      <vt:lpstr>Question 25</vt:lpstr>
      <vt:lpstr>Answer</vt:lpstr>
      <vt:lpstr>Question 26</vt:lpstr>
      <vt:lpstr>Answer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AND PROJECT MANAGEMENT</dc:title>
  <dc:creator>Ravi Prakash</dc:creator>
  <cp:lastModifiedBy>Ravi Prakash</cp:lastModifiedBy>
  <cp:revision>7</cp:revision>
  <dcterms:created xsi:type="dcterms:W3CDTF">2020-02-03T04:56:23Z</dcterms:created>
  <dcterms:modified xsi:type="dcterms:W3CDTF">2020-02-06T13:39:16Z</dcterms:modified>
</cp:coreProperties>
</file>