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0"/>
  </p:notesMasterIdLst>
  <p:sldIdLst>
    <p:sldId id="268" r:id="rId2"/>
    <p:sldId id="279" r:id="rId3"/>
    <p:sldId id="273" r:id="rId4"/>
    <p:sldId id="280" r:id="rId5"/>
    <p:sldId id="274" r:id="rId6"/>
    <p:sldId id="275" r:id="rId7"/>
    <p:sldId id="286" r:id="rId8"/>
    <p:sldId id="276" r:id="rId9"/>
    <p:sldId id="278" r:id="rId10"/>
    <p:sldId id="285" r:id="rId11"/>
    <p:sldId id="270" r:id="rId12"/>
    <p:sldId id="287" r:id="rId13"/>
    <p:sldId id="289" r:id="rId14"/>
    <p:sldId id="290" r:id="rId15"/>
    <p:sldId id="288" r:id="rId16"/>
    <p:sldId id="291" r:id="rId17"/>
    <p:sldId id="292"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12B"/>
    <a:srgbClr val="FFD3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94626"/>
  </p:normalViewPr>
  <p:slideViewPr>
    <p:cSldViewPr snapToGrid="0">
      <p:cViewPr varScale="1">
        <p:scale>
          <a:sx n="82" d="100"/>
          <a:sy n="82" d="100"/>
        </p:scale>
        <p:origin x="994" y="6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18-10-2022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BC4850-42AB-4500-938F-389090C71748}" type="slidenum">
              <a:rPr lang="en-IN" smtClean="0"/>
              <a:t>7</a:t>
            </a:fld>
            <a:endParaRPr lang="en-IN"/>
          </a:p>
        </p:txBody>
      </p:sp>
    </p:spTree>
    <p:extLst>
      <p:ext uri="{BB962C8B-B14F-4D97-AF65-F5344CB8AC3E}">
        <p14:creationId xmlns:p14="http://schemas.microsoft.com/office/powerpoint/2010/main" val="349168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2932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8475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7478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10/18/2022</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43738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912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713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345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3079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063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03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t>10/18/2022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that has a sign on the side of a road&#10;&#10;Description automatically generated">
            <a:extLst>
              <a:ext uri="{FF2B5EF4-FFF2-40B4-BE49-F238E27FC236}">
                <a16:creationId xmlns:a16="http://schemas.microsoft.com/office/drawing/2014/main" id="{A55EC965-FE25-AD40-A8BC-8CB2F4F46D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AB5FD150-40C6-4646-A9CC-0DFAC01F1E4B}"/>
              </a:ext>
            </a:extLst>
          </p:cNvPr>
          <p:cNvPicPr>
            <a:picLocks noChangeAspect="1"/>
          </p:cNvPicPr>
          <p:nvPr/>
        </p:nvPicPr>
        <p:blipFill>
          <a:blip r:embed="rId3"/>
          <a:stretch>
            <a:fillRect/>
          </a:stretch>
        </p:blipFill>
        <p:spPr>
          <a:xfrm>
            <a:off x="3375591" y="856995"/>
            <a:ext cx="5440818" cy="1791189"/>
          </a:xfrm>
          <a:prstGeom prst="rect">
            <a:avLst/>
          </a:prstGeom>
        </p:spPr>
      </p:pic>
    </p:spTree>
    <p:extLst>
      <p:ext uri="{BB962C8B-B14F-4D97-AF65-F5344CB8AC3E}">
        <p14:creationId xmlns:p14="http://schemas.microsoft.com/office/powerpoint/2010/main" val="418741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F637B4-ECCC-4D6A-8E77-48E9EBE03AC7}"/>
              </a:ext>
            </a:extLst>
          </p:cNvPr>
          <p:cNvSpPr txBox="1"/>
          <p:nvPr/>
        </p:nvSpPr>
        <p:spPr>
          <a:xfrm>
            <a:off x="2459807" y="245186"/>
            <a:ext cx="7272385" cy="938719"/>
          </a:xfrm>
          <a:prstGeom prst="rect">
            <a:avLst/>
          </a:prstGeom>
          <a:noFill/>
        </p:spPr>
        <p:txBody>
          <a:bodyPr wrap="square" rtlCol="0">
            <a:spAutoFit/>
          </a:bodyPr>
          <a:lstStyle/>
          <a:p>
            <a:pPr algn="ctr"/>
            <a:r>
              <a:rPr lang="en-US" sz="5500" b="1" dirty="0">
                <a:latin typeface="Cambria" panose="02040503050406030204" pitchFamily="18" charset="0"/>
                <a:ea typeface="Cambria" panose="02040503050406030204" pitchFamily="18" charset="0"/>
              </a:rPr>
              <a:t>METHODOLOGY</a:t>
            </a:r>
            <a:endParaRPr lang="en-IN" sz="5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endParaRPr>
          </a:p>
        </p:txBody>
      </p:sp>
      <p:grpSp>
        <p:nvGrpSpPr>
          <p:cNvPr id="5" name="Group 4">
            <a:extLst>
              <a:ext uri="{FF2B5EF4-FFF2-40B4-BE49-F238E27FC236}">
                <a16:creationId xmlns:a16="http://schemas.microsoft.com/office/drawing/2014/main" id="{B6464B65-294B-D143-9252-ADF05CFD1123}"/>
              </a:ext>
            </a:extLst>
          </p:cNvPr>
          <p:cNvGrpSpPr/>
          <p:nvPr/>
        </p:nvGrpSpPr>
        <p:grpSpPr>
          <a:xfrm>
            <a:off x="602432" y="4380906"/>
            <a:ext cx="3714750" cy="2160587"/>
            <a:chOff x="4222750" y="3481388"/>
            <a:chExt cx="3714750" cy="2160587"/>
          </a:xfrm>
        </p:grpSpPr>
        <p:sp>
          <p:nvSpPr>
            <p:cNvPr id="18" name="Google Shape;4715;p102">
              <a:extLst>
                <a:ext uri="{FF2B5EF4-FFF2-40B4-BE49-F238E27FC236}">
                  <a16:creationId xmlns:a16="http://schemas.microsoft.com/office/drawing/2014/main" id="{6AAA1F9A-8BE8-4000-8C83-5CB910A4BF78}"/>
                </a:ext>
              </a:extLst>
            </p:cNvPr>
            <p:cNvSpPr>
              <a:spLocks/>
            </p:cNvSpPr>
            <p:nvPr/>
          </p:nvSpPr>
          <p:spPr bwMode="auto">
            <a:xfrm>
              <a:off x="4222750" y="3481388"/>
              <a:ext cx="3714750" cy="1851025"/>
            </a:xfrm>
            <a:custGeom>
              <a:avLst/>
              <a:gdLst>
                <a:gd name="T0" fmla="*/ 2147483646 w 2340"/>
                <a:gd name="T1" fmla="*/ 2147483646 h 1166"/>
                <a:gd name="T2" fmla="*/ 2147483646 w 2340"/>
                <a:gd name="T3" fmla="*/ 0 h 1166"/>
                <a:gd name="T4" fmla="*/ 2147483646 w 2340"/>
                <a:gd name="T5" fmla="*/ 2147483646 h 1166"/>
                <a:gd name="T6" fmla="*/ 0 w 2340"/>
                <a:gd name="T7" fmla="*/ 2147483646 h 1166"/>
                <a:gd name="T8" fmla="*/ 2147483646 w 2340"/>
                <a:gd name="T9" fmla="*/ 2147483646 h 1166"/>
                <a:gd name="T10" fmla="*/ 2147483646 w 2340"/>
                <a:gd name="T11" fmla="*/ 2147483646 h 1166"/>
                <a:gd name="T12" fmla="*/ 2147483646 w 2340"/>
                <a:gd name="T13" fmla="*/ 2147483646 h 1166"/>
                <a:gd name="T14" fmla="*/ 2147483646 w 2340"/>
                <a:gd name="T15" fmla="*/ 2147483646 h 1166"/>
                <a:gd name="T16" fmla="*/ 2147483646 w 2340"/>
                <a:gd name="T17" fmla="*/ 2147483646 h 1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68656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oogle Shape;4716;p102">
              <a:extLst>
                <a:ext uri="{FF2B5EF4-FFF2-40B4-BE49-F238E27FC236}">
                  <a16:creationId xmlns:a16="http://schemas.microsoft.com/office/drawing/2014/main" id="{EDE5D28A-6A71-40BB-8CD4-BFE2BD9C83F9}"/>
                </a:ext>
              </a:extLst>
            </p:cNvPr>
            <p:cNvSpPr>
              <a:spLocks/>
            </p:cNvSpPr>
            <p:nvPr/>
          </p:nvSpPr>
          <p:spPr bwMode="auto">
            <a:xfrm>
              <a:off x="4222750" y="4402138"/>
              <a:ext cx="1857375" cy="1239837"/>
            </a:xfrm>
            <a:custGeom>
              <a:avLst/>
              <a:gdLst>
                <a:gd name="T0" fmla="*/ 0 w 1170"/>
                <a:gd name="T1" fmla="*/ 0 h 781"/>
                <a:gd name="T2" fmla="*/ 0 w 1170"/>
                <a:gd name="T3" fmla="*/ 2147483646 h 781"/>
                <a:gd name="T4" fmla="*/ 2147483646 w 1170"/>
                <a:gd name="T5" fmla="*/ 2147483646 h 781"/>
                <a:gd name="T6" fmla="*/ 2147483646 w 1170"/>
                <a:gd name="T7" fmla="*/ 2147483646 h 781"/>
                <a:gd name="T8" fmla="*/ 0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0" y="0"/>
                  </a:moveTo>
                  <a:lnTo>
                    <a:pt x="0" y="197"/>
                  </a:lnTo>
                  <a:lnTo>
                    <a:pt x="1170" y="781"/>
                  </a:lnTo>
                  <a:lnTo>
                    <a:pt x="1170" y="582"/>
                  </a:lnTo>
                  <a:lnTo>
                    <a:pt x="0" y="0"/>
                  </a:lnTo>
                  <a:close/>
                </a:path>
              </a:pathLst>
            </a:custGeom>
            <a:solidFill>
              <a:srgbClr val="495057"/>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oogle Shape;4717;p102">
              <a:extLst>
                <a:ext uri="{FF2B5EF4-FFF2-40B4-BE49-F238E27FC236}">
                  <a16:creationId xmlns:a16="http://schemas.microsoft.com/office/drawing/2014/main" id="{762AB63A-CCF7-47FC-A4D3-1F0ED87E1C7F}"/>
                </a:ext>
              </a:extLst>
            </p:cNvPr>
            <p:cNvSpPr>
              <a:spLocks/>
            </p:cNvSpPr>
            <p:nvPr/>
          </p:nvSpPr>
          <p:spPr bwMode="auto">
            <a:xfrm>
              <a:off x="6080125" y="4402138"/>
              <a:ext cx="1857375" cy="1239837"/>
            </a:xfrm>
            <a:custGeom>
              <a:avLst/>
              <a:gdLst>
                <a:gd name="T0" fmla="*/ 2147483646 w 1170"/>
                <a:gd name="T1" fmla="*/ 0 h 781"/>
                <a:gd name="T2" fmla="*/ 0 w 1170"/>
                <a:gd name="T3" fmla="*/ 2147483646 h 781"/>
                <a:gd name="T4" fmla="*/ 0 w 1170"/>
                <a:gd name="T5" fmla="*/ 2147483646 h 781"/>
                <a:gd name="T6" fmla="*/ 2147483646 w 1170"/>
                <a:gd name="T7" fmla="*/ 2147483646 h 781"/>
                <a:gd name="T8" fmla="*/ 2147483646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1170" y="0"/>
                  </a:moveTo>
                  <a:lnTo>
                    <a:pt x="0" y="582"/>
                  </a:lnTo>
                  <a:lnTo>
                    <a:pt x="0" y="781"/>
                  </a:lnTo>
                  <a:lnTo>
                    <a:pt x="1170" y="197"/>
                  </a:lnTo>
                  <a:lnTo>
                    <a:pt x="1170" y="0"/>
                  </a:lnTo>
                  <a:close/>
                </a:path>
              </a:pathLst>
            </a:custGeom>
            <a:solidFill>
              <a:srgbClr val="343A4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 name="Group 5">
            <a:extLst>
              <a:ext uri="{FF2B5EF4-FFF2-40B4-BE49-F238E27FC236}">
                <a16:creationId xmlns:a16="http://schemas.microsoft.com/office/drawing/2014/main" id="{0852E22E-58DD-6D49-8582-55707638501C}"/>
              </a:ext>
            </a:extLst>
          </p:cNvPr>
          <p:cNvGrpSpPr/>
          <p:nvPr/>
        </p:nvGrpSpPr>
        <p:grpSpPr>
          <a:xfrm>
            <a:off x="602432" y="3230049"/>
            <a:ext cx="3714750" cy="2155825"/>
            <a:chOff x="4222750" y="2727325"/>
            <a:chExt cx="3714750" cy="2155825"/>
          </a:xfrm>
        </p:grpSpPr>
        <p:sp>
          <p:nvSpPr>
            <p:cNvPr id="15" name="Google Shape;4718;p102">
              <a:extLst>
                <a:ext uri="{FF2B5EF4-FFF2-40B4-BE49-F238E27FC236}">
                  <a16:creationId xmlns:a16="http://schemas.microsoft.com/office/drawing/2014/main" id="{72A7BFFE-AB11-475C-A384-3B5EE31D2E0D}"/>
                </a:ext>
              </a:extLst>
            </p:cNvPr>
            <p:cNvSpPr>
              <a:spLocks/>
            </p:cNvSpPr>
            <p:nvPr/>
          </p:nvSpPr>
          <p:spPr bwMode="auto">
            <a:xfrm>
              <a:off x="4222750" y="2727325"/>
              <a:ext cx="3714750" cy="1849438"/>
            </a:xfrm>
            <a:custGeom>
              <a:avLst/>
              <a:gdLst>
                <a:gd name="T0" fmla="*/ 2147483646 w 2340"/>
                <a:gd name="T1" fmla="*/ 2147483646 h 1165"/>
                <a:gd name="T2" fmla="*/ 2147483646 w 2340"/>
                <a:gd name="T3" fmla="*/ 0 h 1165"/>
                <a:gd name="T4" fmla="*/ 2147483646 w 2340"/>
                <a:gd name="T5" fmla="*/ 2147483646 h 1165"/>
                <a:gd name="T6" fmla="*/ 0 w 2340"/>
                <a:gd name="T7" fmla="*/ 2147483646 h 1165"/>
                <a:gd name="T8" fmla="*/ 2147483646 w 2340"/>
                <a:gd name="T9" fmla="*/ 2147483646 h 1165"/>
                <a:gd name="T10" fmla="*/ 2147483646 w 2340"/>
                <a:gd name="T11" fmla="*/ 2147483646 h 1165"/>
                <a:gd name="T12" fmla="*/ 2147483646 w 2340"/>
                <a:gd name="T13" fmla="*/ 2147483646 h 1165"/>
                <a:gd name="T14" fmla="*/ 2147483646 w 2340"/>
                <a:gd name="T15" fmla="*/ 2147483646 h 1165"/>
                <a:gd name="T16" fmla="*/ 2147483646 w 2340"/>
                <a:gd name="T17" fmla="*/ 2147483646 h 11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6C757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 name="Google Shape;4719;p102">
              <a:extLst>
                <a:ext uri="{FF2B5EF4-FFF2-40B4-BE49-F238E27FC236}">
                  <a16:creationId xmlns:a16="http://schemas.microsoft.com/office/drawing/2014/main" id="{4A2A4063-C300-4114-8499-E9F38CB3FDEC}"/>
                </a:ext>
              </a:extLst>
            </p:cNvPr>
            <p:cNvSpPr>
              <a:spLocks/>
            </p:cNvSpPr>
            <p:nvPr/>
          </p:nvSpPr>
          <p:spPr bwMode="auto">
            <a:xfrm>
              <a:off x="4222750" y="3643313"/>
              <a:ext cx="1857375" cy="1239837"/>
            </a:xfrm>
            <a:custGeom>
              <a:avLst/>
              <a:gdLst>
                <a:gd name="T0" fmla="*/ 0 w 1170"/>
                <a:gd name="T1" fmla="*/ 0 h 781"/>
                <a:gd name="T2" fmla="*/ 0 w 1170"/>
                <a:gd name="T3" fmla="*/ 2147483646 h 781"/>
                <a:gd name="T4" fmla="*/ 2147483646 w 1170"/>
                <a:gd name="T5" fmla="*/ 2147483646 h 781"/>
                <a:gd name="T6" fmla="*/ 2147483646 w 1170"/>
                <a:gd name="T7" fmla="*/ 2147483646 h 781"/>
                <a:gd name="T8" fmla="*/ 0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0" y="0"/>
                  </a:moveTo>
                  <a:lnTo>
                    <a:pt x="0" y="199"/>
                  </a:lnTo>
                  <a:lnTo>
                    <a:pt x="1170" y="781"/>
                  </a:lnTo>
                  <a:lnTo>
                    <a:pt x="1170" y="584"/>
                  </a:lnTo>
                  <a:lnTo>
                    <a:pt x="0" y="0"/>
                  </a:lnTo>
                  <a:close/>
                </a:path>
              </a:pathLst>
            </a:custGeom>
            <a:solidFill>
              <a:srgbClr val="78858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Google Shape;4720;p102">
              <a:extLst>
                <a:ext uri="{FF2B5EF4-FFF2-40B4-BE49-F238E27FC236}">
                  <a16:creationId xmlns:a16="http://schemas.microsoft.com/office/drawing/2014/main" id="{99BB2192-27EB-4A6A-B94E-EB0AD744083B}"/>
                </a:ext>
              </a:extLst>
            </p:cNvPr>
            <p:cNvSpPr>
              <a:spLocks/>
            </p:cNvSpPr>
            <p:nvPr/>
          </p:nvSpPr>
          <p:spPr bwMode="auto">
            <a:xfrm>
              <a:off x="6080125" y="3643313"/>
              <a:ext cx="1857375" cy="1239837"/>
            </a:xfrm>
            <a:custGeom>
              <a:avLst/>
              <a:gdLst>
                <a:gd name="T0" fmla="*/ 2147483646 w 1170"/>
                <a:gd name="T1" fmla="*/ 0 h 781"/>
                <a:gd name="T2" fmla="*/ 0 w 1170"/>
                <a:gd name="T3" fmla="*/ 2147483646 h 781"/>
                <a:gd name="T4" fmla="*/ 0 w 1170"/>
                <a:gd name="T5" fmla="*/ 2147483646 h 781"/>
                <a:gd name="T6" fmla="*/ 2147483646 w 1170"/>
                <a:gd name="T7" fmla="*/ 2147483646 h 781"/>
                <a:gd name="T8" fmla="*/ 2147483646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1170" y="0"/>
                  </a:moveTo>
                  <a:lnTo>
                    <a:pt x="0" y="584"/>
                  </a:lnTo>
                  <a:lnTo>
                    <a:pt x="0" y="781"/>
                  </a:lnTo>
                  <a:lnTo>
                    <a:pt x="1170" y="199"/>
                  </a:lnTo>
                  <a:lnTo>
                    <a:pt x="1170" y="0"/>
                  </a:lnTo>
                  <a:close/>
                </a:path>
              </a:pathLst>
            </a:custGeom>
            <a:solidFill>
              <a:srgbClr val="605E6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7" name="Group 6">
            <a:extLst>
              <a:ext uri="{FF2B5EF4-FFF2-40B4-BE49-F238E27FC236}">
                <a16:creationId xmlns:a16="http://schemas.microsoft.com/office/drawing/2014/main" id="{DDA6AEBE-2BEA-C343-B0F0-4C8161EF8026}"/>
              </a:ext>
            </a:extLst>
          </p:cNvPr>
          <p:cNvGrpSpPr/>
          <p:nvPr/>
        </p:nvGrpSpPr>
        <p:grpSpPr>
          <a:xfrm>
            <a:off x="602432" y="2079191"/>
            <a:ext cx="3714750" cy="2155825"/>
            <a:chOff x="4222750" y="1968500"/>
            <a:chExt cx="3714750" cy="2155825"/>
          </a:xfrm>
        </p:grpSpPr>
        <p:sp>
          <p:nvSpPr>
            <p:cNvPr id="12" name="Google Shape;4721;p102">
              <a:extLst>
                <a:ext uri="{FF2B5EF4-FFF2-40B4-BE49-F238E27FC236}">
                  <a16:creationId xmlns:a16="http://schemas.microsoft.com/office/drawing/2014/main" id="{6BC8FCA0-D93D-4D24-A65B-D27D3DA8541D}"/>
                </a:ext>
              </a:extLst>
            </p:cNvPr>
            <p:cNvSpPr>
              <a:spLocks/>
            </p:cNvSpPr>
            <p:nvPr/>
          </p:nvSpPr>
          <p:spPr bwMode="auto">
            <a:xfrm>
              <a:off x="4222750" y="1968500"/>
              <a:ext cx="3714750" cy="1849438"/>
            </a:xfrm>
            <a:custGeom>
              <a:avLst/>
              <a:gdLst>
                <a:gd name="T0" fmla="*/ 2147483646 w 2340"/>
                <a:gd name="T1" fmla="*/ 2147483646 h 1165"/>
                <a:gd name="T2" fmla="*/ 2147483646 w 2340"/>
                <a:gd name="T3" fmla="*/ 0 h 1165"/>
                <a:gd name="T4" fmla="*/ 2147483646 w 2340"/>
                <a:gd name="T5" fmla="*/ 2147483646 h 1165"/>
                <a:gd name="T6" fmla="*/ 0 w 2340"/>
                <a:gd name="T7" fmla="*/ 2147483646 h 1165"/>
                <a:gd name="T8" fmla="*/ 2147483646 w 2340"/>
                <a:gd name="T9" fmla="*/ 2147483646 h 1165"/>
                <a:gd name="T10" fmla="*/ 2147483646 w 2340"/>
                <a:gd name="T11" fmla="*/ 2147483646 h 1165"/>
                <a:gd name="T12" fmla="*/ 2147483646 w 2340"/>
                <a:gd name="T13" fmla="*/ 2147483646 h 1165"/>
                <a:gd name="T14" fmla="*/ 2147483646 w 2340"/>
                <a:gd name="T15" fmla="*/ 2147483646 h 1165"/>
                <a:gd name="T16" fmla="*/ 2147483646 w 2340"/>
                <a:gd name="T17" fmla="*/ 2147483646 h 11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ADB5B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Google Shape;4722;p102">
              <a:extLst>
                <a:ext uri="{FF2B5EF4-FFF2-40B4-BE49-F238E27FC236}">
                  <a16:creationId xmlns:a16="http://schemas.microsoft.com/office/drawing/2014/main" id="{D9404C26-790B-4453-880A-57B2F5DE216B}"/>
                </a:ext>
              </a:extLst>
            </p:cNvPr>
            <p:cNvSpPr>
              <a:spLocks/>
            </p:cNvSpPr>
            <p:nvPr/>
          </p:nvSpPr>
          <p:spPr bwMode="auto">
            <a:xfrm>
              <a:off x="4222750" y="2889250"/>
              <a:ext cx="1857375" cy="1235075"/>
            </a:xfrm>
            <a:custGeom>
              <a:avLst/>
              <a:gdLst>
                <a:gd name="T0" fmla="*/ 0 w 1170"/>
                <a:gd name="T1" fmla="*/ 0 h 778"/>
                <a:gd name="T2" fmla="*/ 0 w 1170"/>
                <a:gd name="T3" fmla="*/ 2147483646 h 778"/>
                <a:gd name="T4" fmla="*/ 2147483646 w 1170"/>
                <a:gd name="T5" fmla="*/ 2147483646 h 778"/>
                <a:gd name="T6" fmla="*/ 2147483646 w 1170"/>
                <a:gd name="T7" fmla="*/ 2147483646 h 778"/>
                <a:gd name="T8" fmla="*/ 0 w 1170"/>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78" extrusionOk="0">
                  <a:moveTo>
                    <a:pt x="0" y="0"/>
                  </a:moveTo>
                  <a:lnTo>
                    <a:pt x="0" y="196"/>
                  </a:lnTo>
                  <a:lnTo>
                    <a:pt x="1170" y="778"/>
                  </a:lnTo>
                  <a:lnTo>
                    <a:pt x="1170" y="581"/>
                  </a:lnTo>
                  <a:lnTo>
                    <a:pt x="0" y="0"/>
                  </a:lnTo>
                  <a:close/>
                </a:path>
              </a:pathLst>
            </a:custGeom>
            <a:solidFill>
              <a:srgbClr val="7F7C8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Google Shape;4723;p102">
              <a:extLst>
                <a:ext uri="{FF2B5EF4-FFF2-40B4-BE49-F238E27FC236}">
                  <a16:creationId xmlns:a16="http://schemas.microsoft.com/office/drawing/2014/main" id="{CBE0792F-A062-4D3A-965C-BCC823E91AAA}"/>
                </a:ext>
              </a:extLst>
            </p:cNvPr>
            <p:cNvSpPr>
              <a:spLocks/>
            </p:cNvSpPr>
            <p:nvPr/>
          </p:nvSpPr>
          <p:spPr bwMode="auto">
            <a:xfrm>
              <a:off x="6080125" y="2889250"/>
              <a:ext cx="1857375" cy="1235075"/>
            </a:xfrm>
            <a:custGeom>
              <a:avLst/>
              <a:gdLst>
                <a:gd name="T0" fmla="*/ 2147483646 w 1170"/>
                <a:gd name="T1" fmla="*/ 0 h 778"/>
                <a:gd name="T2" fmla="*/ 0 w 1170"/>
                <a:gd name="T3" fmla="*/ 2147483646 h 778"/>
                <a:gd name="T4" fmla="*/ 0 w 1170"/>
                <a:gd name="T5" fmla="*/ 2147483646 h 778"/>
                <a:gd name="T6" fmla="*/ 2147483646 w 1170"/>
                <a:gd name="T7" fmla="*/ 2147483646 h 778"/>
                <a:gd name="T8" fmla="*/ 2147483646 w 1170"/>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78" extrusionOk="0">
                  <a:moveTo>
                    <a:pt x="1170" y="0"/>
                  </a:moveTo>
                  <a:lnTo>
                    <a:pt x="0" y="581"/>
                  </a:lnTo>
                  <a:lnTo>
                    <a:pt x="0" y="778"/>
                  </a:lnTo>
                  <a:lnTo>
                    <a:pt x="1170" y="196"/>
                  </a:lnTo>
                  <a:lnTo>
                    <a:pt x="1170" y="0"/>
                  </a:lnTo>
                  <a:close/>
                </a:path>
              </a:pathLst>
            </a:custGeom>
            <a:solidFill>
              <a:srgbClr val="706D7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8" name="Group 7">
            <a:extLst>
              <a:ext uri="{FF2B5EF4-FFF2-40B4-BE49-F238E27FC236}">
                <a16:creationId xmlns:a16="http://schemas.microsoft.com/office/drawing/2014/main" id="{1ABC607C-672B-4F42-B3CB-4196BA1776BD}"/>
              </a:ext>
            </a:extLst>
          </p:cNvPr>
          <p:cNvGrpSpPr/>
          <p:nvPr/>
        </p:nvGrpSpPr>
        <p:grpSpPr>
          <a:xfrm>
            <a:off x="602432" y="929732"/>
            <a:ext cx="3714750" cy="2154426"/>
            <a:chOff x="4222750" y="1220599"/>
            <a:chExt cx="3714750" cy="2154426"/>
          </a:xfrm>
        </p:grpSpPr>
        <p:sp>
          <p:nvSpPr>
            <p:cNvPr id="9" name="Google Shape;4724;p102">
              <a:extLst>
                <a:ext uri="{FF2B5EF4-FFF2-40B4-BE49-F238E27FC236}">
                  <a16:creationId xmlns:a16="http://schemas.microsoft.com/office/drawing/2014/main" id="{DA7F87C8-FD9A-43ED-8A9E-52DAF796220B}"/>
                </a:ext>
              </a:extLst>
            </p:cNvPr>
            <p:cNvSpPr>
              <a:spLocks/>
            </p:cNvSpPr>
            <p:nvPr/>
          </p:nvSpPr>
          <p:spPr bwMode="auto">
            <a:xfrm>
              <a:off x="4222750" y="1220599"/>
              <a:ext cx="3714750" cy="1851025"/>
            </a:xfrm>
            <a:custGeom>
              <a:avLst/>
              <a:gdLst>
                <a:gd name="T0" fmla="*/ 2147483646 w 2340"/>
                <a:gd name="T1" fmla="*/ 2147483646 h 1166"/>
                <a:gd name="T2" fmla="*/ 2147483646 w 2340"/>
                <a:gd name="T3" fmla="*/ 0 h 1166"/>
                <a:gd name="T4" fmla="*/ 2147483646 w 2340"/>
                <a:gd name="T5" fmla="*/ 2147483646 h 1166"/>
                <a:gd name="T6" fmla="*/ 0 w 2340"/>
                <a:gd name="T7" fmla="*/ 2147483646 h 1166"/>
                <a:gd name="T8" fmla="*/ 2147483646 w 2340"/>
                <a:gd name="T9" fmla="*/ 2147483646 h 1166"/>
                <a:gd name="T10" fmla="*/ 2147483646 w 2340"/>
                <a:gd name="T11" fmla="*/ 2147483646 h 1166"/>
                <a:gd name="T12" fmla="*/ 2147483646 w 2340"/>
                <a:gd name="T13" fmla="*/ 2147483646 h 1166"/>
                <a:gd name="T14" fmla="*/ 2147483646 w 2340"/>
                <a:gd name="T15" fmla="*/ 2147483646 h 1166"/>
                <a:gd name="T16" fmla="*/ 2147483646 w 2340"/>
                <a:gd name="T17" fmla="*/ 2147483646 h 1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CCDAD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Google Shape;4725;p102">
              <a:extLst>
                <a:ext uri="{FF2B5EF4-FFF2-40B4-BE49-F238E27FC236}">
                  <a16:creationId xmlns:a16="http://schemas.microsoft.com/office/drawing/2014/main" id="{04BB5D0F-0C8F-4DAE-8A82-3A12C52C96CF}"/>
                </a:ext>
              </a:extLst>
            </p:cNvPr>
            <p:cNvSpPr>
              <a:spLocks/>
            </p:cNvSpPr>
            <p:nvPr/>
          </p:nvSpPr>
          <p:spPr bwMode="auto">
            <a:xfrm>
              <a:off x="4222750" y="2136775"/>
              <a:ext cx="1857375" cy="1238250"/>
            </a:xfrm>
            <a:custGeom>
              <a:avLst/>
              <a:gdLst>
                <a:gd name="T0" fmla="*/ 0 w 1170"/>
                <a:gd name="T1" fmla="*/ 0 h 780"/>
                <a:gd name="T2" fmla="*/ 0 w 1170"/>
                <a:gd name="T3" fmla="*/ 2147483646 h 780"/>
                <a:gd name="T4" fmla="*/ 2147483646 w 1170"/>
                <a:gd name="T5" fmla="*/ 2147483646 h 780"/>
                <a:gd name="T6" fmla="*/ 2147483646 w 1170"/>
                <a:gd name="T7" fmla="*/ 2147483646 h 780"/>
                <a:gd name="T8" fmla="*/ 0 w 1170"/>
                <a:gd name="T9" fmla="*/ 0 h 7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0" extrusionOk="0">
                  <a:moveTo>
                    <a:pt x="0" y="0"/>
                  </a:moveTo>
                  <a:lnTo>
                    <a:pt x="0" y="196"/>
                  </a:lnTo>
                  <a:lnTo>
                    <a:pt x="1170" y="780"/>
                  </a:lnTo>
                  <a:lnTo>
                    <a:pt x="1170" y="584"/>
                  </a:lnTo>
                  <a:lnTo>
                    <a:pt x="0" y="0"/>
                  </a:lnTo>
                  <a:close/>
                </a:path>
              </a:pathLst>
            </a:custGeom>
            <a:solidFill>
              <a:srgbClr val="9CAEA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Google Shape;4726;p102">
              <a:extLst>
                <a:ext uri="{FF2B5EF4-FFF2-40B4-BE49-F238E27FC236}">
                  <a16:creationId xmlns:a16="http://schemas.microsoft.com/office/drawing/2014/main" id="{4BA8E3B7-3A4F-4335-A9D9-B85B11CE79EE}"/>
                </a:ext>
              </a:extLst>
            </p:cNvPr>
            <p:cNvSpPr>
              <a:spLocks/>
            </p:cNvSpPr>
            <p:nvPr/>
          </p:nvSpPr>
          <p:spPr bwMode="auto">
            <a:xfrm>
              <a:off x="6080125" y="2136775"/>
              <a:ext cx="1857375" cy="1238250"/>
            </a:xfrm>
            <a:custGeom>
              <a:avLst/>
              <a:gdLst>
                <a:gd name="T0" fmla="*/ 2147483646 w 1170"/>
                <a:gd name="T1" fmla="*/ 0 h 780"/>
                <a:gd name="T2" fmla="*/ 0 w 1170"/>
                <a:gd name="T3" fmla="*/ 2147483646 h 780"/>
                <a:gd name="T4" fmla="*/ 0 w 1170"/>
                <a:gd name="T5" fmla="*/ 2147483646 h 780"/>
                <a:gd name="T6" fmla="*/ 2147483646 w 1170"/>
                <a:gd name="T7" fmla="*/ 2147483646 h 780"/>
                <a:gd name="T8" fmla="*/ 2147483646 w 1170"/>
                <a:gd name="T9" fmla="*/ 0 h 7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0" extrusionOk="0">
                  <a:moveTo>
                    <a:pt x="1170" y="0"/>
                  </a:moveTo>
                  <a:lnTo>
                    <a:pt x="0" y="584"/>
                  </a:lnTo>
                  <a:lnTo>
                    <a:pt x="0" y="780"/>
                  </a:lnTo>
                  <a:lnTo>
                    <a:pt x="1170" y="196"/>
                  </a:lnTo>
                  <a:lnTo>
                    <a:pt x="1170" y="0"/>
                  </a:lnTo>
                  <a:close/>
                </a:path>
              </a:pathLst>
            </a:custGeom>
            <a:solidFill>
              <a:srgbClr val="78858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8" name="Group 37">
            <a:extLst>
              <a:ext uri="{FF2B5EF4-FFF2-40B4-BE49-F238E27FC236}">
                <a16:creationId xmlns:a16="http://schemas.microsoft.com/office/drawing/2014/main" id="{10FC009F-C6AC-4814-A917-54282E4F37BA}"/>
              </a:ext>
            </a:extLst>
          </p:cNvPr>
          <p:cNvGrpSpPr/>
          <p:nvPr/>
        </p:nvGrpSpPr>
        <p:grpSpPr>
          <a:xfrm>
            <a:off x="4432720" y="1502798"/>
            <a:ext cx="7457109" cy="4418776"/>
            <a:chOff x="4432720" y="1369062"/>
            <a:chExt cx="7457109" cy="4418776"/>
          </a:xfrm>
        </p:grpSpPr>
        <p:sp>
          <p:nvSpPr>
            <p:cNvPr id="30" name="TextBox 29">
              <a:extLst>
                <a:ext uri="{FF2B5EF4-FFF2-40B4-BE49-F238E27FC236}">
                  <a16:creationId xmlns:a16="http://schemas.microsoft.com/office/drawing/2014/main" id="{0472CF30-608A-48DB-85E8-85973046393F}"/>
                </a:ext>
              </a:extLst>
            </p:cNvPr>
            <p:cNvSpPr txBox="1"/>
            <p:nvPr/>
          </p:nvSpPr>
          <p:spPr>
            <a:xfrm>
              <a:off x="4744204" y="1532535"/>
              <a:ext cx="7145625" cy="646331"/>
            </a:xfrm>
            <a:prstGeom prst="rect">
              <a:avLst/>
            </a:prstGeom>
            <a:noFill/>
          </p:spPr>
          <p:txBody>
            <a:bodyPr wrap="square">
              <a:spAutoFit/>
            </a:bodyPr>
            <a:lstStyle/>
            <a:p>
              <a:pPr algn="just"/>
              <a:r>
                <a:rPr lang="en-US" dirty="0"/>
                <a:t>We are going to build and train the ANN model, for identification of patient problem , based on his/her chest x-ray.</a:t>
              </a:r>
              <a:endParaRPr lang="en-IN" dirty="0"/>
            </a:p>
          </p:txBody>
        </p:sp>
        <p:sp>
          <p:nvSpPr>
            <p:cNvPr id="31" name="TextBox 30">
              <a:extLst>
                <a:ext uri="{FF2B5EF4-FFF2-40B4-BE49-F238E27FC236}">
                  <a16:creationId xmlns:a16="http://schemas.microsoft.com/office/drawing/2014/main" id="{F39D785D-C181-4ADA-97A2-3BC22BAD2026}"/>
                </a:ext>
              </a:extLst>
            </p:cNvPr>
            <p:cNvSpPr txBox="1"/>
            <p:nvPr/>
          </p:nvSpPr>
          <p:spPr>
            <a:xfrm>
              <a:off x="4744204" y="2671313"/>
              <a:ext cx="7145625" cy="923330"/>
            </a:xfrm>
            <a:prstGeom prst="rect">
              <a:avLst/>
            </a:prstGeom>
            <a:noFill/>
          </p:spPr>
          <p:txBody>
            <a:bodyPr wrap="square">
              <a:spAutoFit/>
            </a:bodyPr>
            <a:lstStyle/>
            <a:p>
              <a:pPr algn="just"/>
              <a:r>
                <a:rPr lang="en-US" dirty="0"/>
                <a:t>Firstly we will collect the maximum x-ray images and then feed those images to ANN , and then apply many operations on those images , so that model will predict actual result , with zero loss.</a:t>
              </a:r>
              <a:endParaRPr lang="en-IN" dirty="0"/>
            </a:p>
          </p:txBody>
        </p:sp>
        <p:sp>
          <p:nvSpPr>
            <p:cNvPr id="32" name="TextBox 31">
              <a:extLst>
                <a:ext uri="{FF2B5EF4-FFF2-40B4-BE49-F238E27FC236}">
                  <a16:creationId xmlns:a16="http://schemas.microsoft.com/office/drawing/2014/main" id="{D7FE85AB-E5A4-458C-A350-697C6624794F}"/>
                </a:ext>
              </a:extLst>
            </p:cNvPr>
            <p:cNvSpPr txBox="1"/>
            <p:nvPr/>
          </p:nvSpPr>
          <p:spPr>
            <a:xfrm>
              <a:off x="4744204" y="3821472"/>
              <a:ext cx="7145625" cy="646331"/>
            </a:xfrm>
            <a:prstGeom prst="rect">
              <a:avLst/>
            </a:prstGeom>
            <a:noFill/>
          </p:spPr>
          <p:txBody>
            <a:bodyPr wrap="square">
              <a:spAutoFit/>
            </a:bodyPr>
            <a:lstStyle/>
            <a:p>
              <a:pPr algn="just"/>
              <a:r>
                <a:rPr lang="en-US" dirty="0"/>
                <a:t> When ANN gets train , then we pass test image to model to check its accuracy.</a:t>
              </a:r>
              <a:endParaRPr lang="en-IN" dirty="0"/>
            </a:p>
          </p:txBody>
        </p:sp>
        <p:sp>
          <p:nvSpPr>
            <p:cNvPr id="33" name="TextBox 32">
              <a:extLst>
                <a:ext uri="{FF2B5EF4-FFF2-40B4-BE49-F238E27FC236}">
                  <a16:creationId xmlns:a16="http://schemas.microsoft.com/office/drawing/2014/main" id="{139E3EB3-C72D-4388-BA8A-E2015B0D207C}"/>
                </a:ext>
              </a:extLst>
            </p:cNvPr>
            <p:cNvSpPr txBox="1"/>
            <p:nvPr/>
          </p:nvSpPr>
          <p:spPr>
            <a:xfrm>
              <a:off x="4744204" y="4978490"/>
              <a:ext cx="7145625" cy="646331"/>
            </a:xfrm>
            <a:prstGeom prst="rect">
              <a:avLst/>
            </a:prstGeom>
            <a:noFill/>
          </p:spPr>
          <p:txBody>
            <a:bodyPr wrap="square">
              <a:spAutoFit/>
            </a:bodyPr>
            <a:lstStyle/>
            <a:p>
              <a:pPr algn="just"/>
              <a:r>
                <a:rPr lang="en-US" dirty="0"/>
                <a:t>If, its accuracy was less then we again manipulate the data , to minimize the loss.</a:t>
              </a:r>
              <a:endParaRPr lang="en-IN" dirty="0"/>
            </a:p>
          </p:txBody>
        </p:sp>
        <p:sp>
          <p:nvSpPr>
            <p:cNvPr id="34" name="Right Brace 33">
              <a:extLst>
                <a:ext uri="{FF2B5EF4-FFF2-40B4-BE49-F238E27FC236}">
                  <a16:creationId xmlns:a16="http://schemas.microsoft.com/office/drawing/2014/main" id="{485B888E-E265-418A-815B-530C011C2AD2}"/>
                </a:ext>
              </a:extLst>
            </p:cNvPr>
            <p:cNvSpPr/>
            <p:nvPr/>
          </p:nvSpPr>
          <p:spPr>
            <a:xfrm>
              <a:off x="4432721" y="1369062"/>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5" name="Right Brace 34">
              <a:extLst>
                <a:ext uri="{FF2B5EF4-FFF2-40B4-BE49-F238E27FC236}">
                  <a16:creationId xmlns:a16="http://schemas.microsoft.com/office/drawing/2014/main" id="{3D0A926E-5EAA-44FF-A2E3-573D404B6B9B}"/>
                </a:ext>
              </a:extLst>
            </p:cNvPr>
            <p:cNvSpPr/>
            <p:nvPr/>
          </p:nvSpPr>
          <p:spPr>
            <a:xfrm>
              <a:off x="4432720" y="2513759"/>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6" name="Right Brace 35">
              <a:extLst>
                <a:ext uri="{FF2B5EF4-FFF2-40B4-BE49-F238E27FC236}">
                  <a16:creationId xmlns:a16="http://schemas.microsoft.com/office/drawing/2014/main" id="{BC02305B-3FF8-4BB9-AEDD-E0EC40FC0168}"/>
                </a:ext>
              </a:extLst>
            </p:cNvPr>
            <p:cNvSpPr/>
            <p:nvPr/>
          </p:nvSpPr>
          <p:spPr>
            <a:xfrm>
              <a:off x="4432720" y="3658456"/>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7" name="Right Brace 36">
              <a:extLst>
                <a:ext uri="{FF2B5EF4-FFF2-40B4-BE49-F238E27FC236}">
                  <a16:creationId xmlns:a16="http://schemas.microsoft.com/office/drawing/2014/main" id="{7A5BF494-EECC-485C-83AF-45F1A59ABCC2}"/>
                </a:ext>
              </a:extLst>
            </p:cNvPr>
            <p:cNvSpPr/>
            <p:nvPr/>
          </p:nvSpPr>
          <p:spPr>
            <a:xfrm>
              <a:off x="4432720" y="4815474"/>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grpSp>
      <p:pic>
        <p:nvPicPr>
          <p:cNvPr id="28" name="Picture 27">
            <a:extLst>
              <a:ext uri="{FF2B5EF4-FFF2-40B4-BE49-F238E27FC236}">
                <a16:creationId xmlns:a16="http://schemas.microsoft.com/office/drawing/2014/main" id="{C58D581D-0799-4F52-9202-5B60AF187C68}"/>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334830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0" y="522283"/>
            <a:ext cx="10842311" cy="1785104"/>
          </a:xfrm>
          <a:prstGeom prst="rect">
            <a:avLst/>
          </a:prstGeom>
          <a:noFill/>
        </p:spPr>
        <p:txBody>
          <a:bodyPr wrap="square" rtlCol="0">
            <a:spAutoFit/>
          </a:bodyPr>
          <a:lstStyle/>
          <a:p>
            <a:pPr algn="ctr"/>
            <a:r>
              <a:rPr lang="en-US" sz="5500" b="1" dirty="0">
                <a:latin typeface="Cambria" panose="02040503050406030204" pitchFamily="18" charset="0"/>
                <a:ea typeface="Cambria" panose="02040503050406030204" pitchFamily="18" charset="0"/>
              </a:rPr>
              <a:t>        </a:t>
            </a:r>
            <a:r>
              <a:rPr lang="en-IN" sz="5500" b="1" i="0" dirty="0">
                <a:effectLst/>
                <a:latin typeface="poppins"/>
              </a:rPr>
              <a:t>Formulation of ANN</a:t>
            </a:r>
          </a:p>
          <a:p>
            <a:pPr algn="ctr"/>
            <a:endParaRPr lang="en-US" sz="5500" b="1" dirty="0">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9EE3B9DE-6A0C-4AC3-9C73-C7AAD239F235}"/>
              </a:ext>
            </a:extLst>
          </p:cNvPr>
          <p:cNvSpPr>
            <a:spLocks noGrp="1"/>
          </p:cNvSpPr>
          <p:nvPr>
            <p:ph type="ctrTitle"/>
          </p:nvPr>
        </p:nvSpPr>
        <p:spPr>
          <a:xfrm>
            <a:off x="1439972" y="3874993"/>
            <a:ext cx="6553920" cy="2406827"/>
          </a:xfrm>
        </p:spPr>
        <p:txBody>
          <a:bodyPr>
            <a:normAutofit fontScale="90000"/>
          </a:bodyPr>
          <a:lstStyle/>
          <a:p>
            <a:pPr algn="l"/>
            <a:r>
              <a:rPr lang="en-US" sz="2200" b="0" i="0" dirty="0">
                <a:effectLst/>
                <a:latin typeface="roboto"/>
              </a:rPr>
              <a:t>A simple neural network can be represented like this:</a:t>
            </a:r>
            <a:br>
              <a:rPr lang="en-US" sz="2200" b="0" i="0" dirty="0">
                <a:effectLst/>
                <a:latin typeface="roboto"/>
              </a:rPr>
            </a:br>
            <a:br>
              <a:rPr lang="en-US" sz="2200" b="0" i="0" dirty="0">
                <a:effectLst/>
                <a:latin typeface="roboto"/>
              </a:rPr>
            </a:br>
            <a:br>
              <a:rPr lang="en-US" sz="2200" b="0" i="0" dirty="0">
                <a:effectLst/>
                <a:latin typeface="roboto"/>
              </a:rPr>
            </a:br>
            <a:br>
              <a:rPr lang="en-US" sz="2200" b="0" i="0" dirty="0">
                <a:effectLst/>
                <a:latin typeface="roboto"/>
              </a:rPr>
            </a:br>
            <a:r>
              <a:rPr lang="en-US" sz="2200" b="0" i="0" dirty="0">
                <a:effectLst/>
                <a:latin typeface="roboto"/>
              </a:rPr>
              <a:t>The linkages between nodes are the most crucial finding in an ANN. The only known values in the above diagram are the inputs. Lets call the inputs as I1, I2 and I3, Hidden states as H1,H2.H3 and H4, Outputs as O1 and O2.</a:t>
            </a:r>
            <a:br>
              <a:rPr lang="en-US" sz="2200" b="0" i="0" dirty="0">
                <a:effectLst/>
                <a:latin typeface="roboto"/>
              </a:rPr>
            </a:br>
            <a:br>
              <a:rPr lang="en-US" sz="2200" b="0" i="0" dirty="0">
                <a:effectLst/>
                <a:latin typeface="roboto"/>
              </a:rPr>
            </a:br>
            <a:br>
              <a:rPr lang="en-US" sz="1800" b="0" i="0" dirty="0">
                <a:effectLst/>
                <a:latin typeface="roboto"/>
              </a:rPr>
            </a:br>
            <a:br>
              <a:rPr lang="en-US" sz="1800" b="0" i="0" dirty="0">
                <a:effectLst/>
                <a:latin typeface="roboto"/>
              </a:rPr>
            </a:br>
            <a:endParaRPr lang="en-IN" sz="1800" dirty="0"/>
          </a:p>
        </p:txBody>
      </p:sp>
      <p:pic>
        <p:nvPicPr>
          <p:cNvPr id="1026" name="Picture 2" descr="ANN">
            <a:extLst>
              <a:ext uri="{FF2B5EF4-FFF2-40B4-BE49-F238E27FC236}">
                <a16:creationId xmlns:a16="http://schemas.microsoft.com/office/drawing/2014/main" id="{107F482F-F309-4923-85D2-F25837DD7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713" y="2384331"/>
            <a:ext cx="3333750" cy="2981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B9C495-BEC6-4C0A-AE94-751D44DDC465}"/>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385971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775C9-3B3F-4278-A9A5-F3454E1A06AB}"/>
              </a:ext>
            </a:extLst>
          </p:cNvPr>
          <p:cNvPicPr>
            <a:picLocks noChangeAspect="1"/>
          </p:cNvPicPr>
          <p:nvPr/>
        </p:nvPicPr>
        <p:blipFill rotWithShape="1">
          <a:blip r:embed="rId2"/>
          <a:srcRect l="4006" t="2258" r="1523" b="7186"/>
          <a:stretch/>
        </p:blipFill>
        <p:spPr>
          <a:xfrm>
            <a:off x="1912776" y="452603"/>
            <a:ext cx="8050091" cy="5566156"/>
          </a:xfrm>
          <a:prstGeom prst="rect">
            <a:avLst/>
          </a:prstGeom>
        </p:spPr>
      </p:pic>
      <p:pic>
        <p:nvPicPr>
          <p:cNvPr id="4" name="Picture 3">
            <a:extLst>
              <a:ext uri="{FF2B5EF4-FFF2-40B4-BE49-F238E27FC236}">
                <a16:creationId xmlns:a16="http://schemas.microsoft.com/office/drawing/2014/main" id="{C1671C46-E625-45A4-9615-A2F21AC2870B}"/>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130577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E32D0-4A6F-4FD1-974A-6BECADB26D5F}"/>
              </a:ext>
            </a:extLst>
          </p:cNvPr>
          <p:cNvSpPr txBox="1"/>
          <p:nvPr/>
        </p:nvSpPr>
        <p:spPr>
          <a:xfrm>
            <a:off x="413657" y="295860"/>
            <a:ext cx="11364685" cy="938719"/>
          </a:xfrm>
          <a:prstGeom prst="rect">
            <a:avLst/>
          </a:prstGeom>
          <a:noFill/>
        </p:spPr>
        <p:txBody>
          <a:bodyPr wrap="square">
            <a:spAutoFit/>
          </a:bodyPr>
          <a:lstStyle/>
          <a:p>
            <a:pPr algn="ctr">
              <a:tabLst>
                <a:tab pos="1714500" algn="l"/>
              </a:tabLst>
            </a:pPr>
            <a:r>
              <a:rPr lang="en-US" sz="5500" b="1" dirty="0">
                <a:latin typeface="Cambria" panose="02040503050406030204" pitchFamily="18" charset="0"/>
                <a:ea typeface="Times New Roman" panose="02020603050405020304" pitchFamily="18" charset="0"/>
              </a:rPr>
              <a:t>WORK FLOW</a:t>
            </a:r>
            <a:endParaRPr lang="en-IN" sz="55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D66F092-3614-4EB5-843F-A215770491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3656" y="1508837"/>
            <a:ext cx="11364685" cy="4481415"/>
          </a:xfrm>
          <a:prstGeom prst="rect">
            <a:avLst/>
          </a:prstGeom>
          <a:noFill/>
          <a:ln>
            <a:noFill/>
          </a:ln>
        </p:spPr>
      </p:pic>
      <p:pic>
        <p:nvPicPr>
          <p:cNvPr id="5" name="Picture 4">
            <a:extLst>
              <a:ext uri="{FF2B5EF4-FFF2-40B4-BE49-F238E27FC236}">
                <a16:creationId xmlns:a16="http://schemas.microsoft.com/office/drawing/2014/main" id="{AEEA2485-05A0-4082-8A29-28759146F9D6}"/>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406712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A5E12A-6A84-489F-9806-1C14ECE84B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27176" y="457201"/>
            <a:ext cx="5759294" cy="5561045"/>
          </a:xfrm>
          <a:prstGeom prst="rect">
            <a:avLst/>
          </a:prstGeom>
          <a:noFill/>
          <a:ln>
            <a:noFill/>
          </a:ln>
        </p:spPr>
      </p:pic>
      <p:pic>
        <p:nvPicPr>
          <p:cNvPr id="3" name="Picture 2">
            <a:extLst>
              <a:ext uri="{FF2B5EF4-FFF2-40B4-BE49-F238E27FC236}">
                <a16:creationId xmlns:a16="http://schemas.microsoft.com/office/drawing/2014/main" id="{CB914CB5-E8A8-4165-9E7A-76B4D89421A5}"/>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2656735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B8C67-0371-4E5B-BA8B-FBA191BEDC17}"/>
              </a:ext>
            </a:extLst>
          </p:cNvPr>
          <p:cNvSpPr txBox="1"/>
          <p:nvPr/>
        </p:nvSpPr>
        <p:spPr>
          <a:xfrm>
            <a:off x="438540" y="1327811"/>
            <a:ext cx="8294915" cy="4708981"/>
          </a:xfrm>
          <a:prstGeom prst="rect">
            <a:avLst/>
          </a:prstGeom>
          <a:noFill/>
        </p:spPr>
        <p:txBody>
          <a:bodyPr wrap="square">
            <a:spAutoFit/>
          </a:bodyPr>
          <a:lstStyle/>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While some less computationally intensive ML applications can be run on central processing units (CPUs), most currently applied ML algorithms require hardware with dedicated graphics processing units (GPUs).</a:t>
            </a:r>
            <a:endParaRPr lang="en-IN" sz="1500" dirty="0">
              <a:effectLst/>
              <a:latin typeface="Cambria" panose="02040503050406030204" pitchFamily="18" charset="0"/>
              <a:ea typeface="Cambria" panose="02040503050406030204" pitchFamily="18" charset="0"/>
            </a:endParaRPr>
          </a:p>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Experts involved in ML development should make use of online resources for creating, sharing, and discussing ML algorithms.</a:t>
            </a:r>
            <a:endParaRPr lang="en-IN" sz="1500" dirty="0">
              <a:effectLst/>
              <a:latin typeface="Cambria" panose="02040503050406030204" pitchFamily="18" charset="0"/>
              <a:ea typeface="Cambria" panose="02040503050406030204" pitchFamily="18" charset="0"/>
            </a:endParaRPr>
          </a:p>
          <a:p>
            <a:pPr marL="228600">
              <a:tabLst>
                <a:tab pos="1714500" algn="l"/>
              </a:tabLst>
            </a:pPr>
            <a:r>
              <a:rPr lang="en-US" sz="1500" dirty="0">
                <a:effectLst/>
                <a:latin typeface="Cambria" panose="02040503050406030204" pitchFamily="18" charset="0"/>
                <a:ea typeface="Cambria" panose="02040503050406030204" pitchFamily="18" charset="0"/>
              </a:rPr>
              <a:t> </a:t>
            </a:r>
            <a:endParaRPr lang="en-IN" sz="1500" dirty="0">
              <a:effectLst/>
              <a:latin typeface="Cambria" panose="02040503050406030204" pitchFamily="18" charset="0"/>
              <a:ea typeface="Cambria" panose="02040503050406030204" pitchFamily="18" charset="0"/>
            </a:endParaRPr>
          </a:p>
          <a:p>
            <a:pPr>
              <a:tabLst>
                <a:tab pos="1714500" algn="l"/>
              </a:tabLst>
            </a:pPr>
            <a:r>
              <a:rPr lang="en-US" sz="1500" b="1" dirty="0">
                <a:effectLst/>
                <a:latin typeface="Cambria" panose="02040503050406030204" pitchFamily="18" charset="0"/>
                <a:ea typeface="Cambria" panose="02040503050406030204" pitchFamily="18" charset="0"/>
              </a:rPr>
              <a:t>Hardware</a:t>
            </a:r>
            <a:endParaRPr lang="en-IN" sz="1500" dirty="0">
              <a:effectLst/>
              <a:latin typeface="Cambria" panose="02040503050406030204" pitchFamily="18" charset="0"/>
              <a:ea typeface="Cambria" panose="02040503050406030204" pitchFamily="18" charset="0"/>
            </a:endParaRPr>
          </a:p>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100 GB external hard disk</a:t>
            </a:r>
            <a:endParaRPr lang="en-IN" sz="1500" dirty="0">
              <a:effectLst/>
              <a:latin typeface="Cambria" panose="02040503050406030204" pitchFamily="18" charset="0"/>
              <a:ea typeface="Cambria" panose="02040503050406030204" pitchFamily="18" charset="0"/>
            </a:endParaRPr>
          </a:p>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NVIDIA GTX 1070 GPU 8 GB </a:t>
            </a:r>
            <a:endParaRPr lang="en-IN" sz="1500" dirty="0">
              <a:effectLst/>
              <a:latin typeface="Cambria" panose="02040503050406030204" pitchFamily="18" charset="0"/>
              <a:ea typeface="Cambria" panose="02040503050406030204" pitchFamily="18" charset="0"/>
            </a:endParaRPr>
          </a:p>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16 GB of RAM</a:t>
            </a:r>
            <a:endParaRPr lang="en-IN" sz="1500" dirty="0">
              <a:effectLst/>
              <a:latin typeface="Cambria" panose="02040503050406030204" pitchFamily="18" charset="0"/>
              <a:ea typeface="Cambria" panose="02040503050406030204" pitchFamily="18" charset="0"/>
            </a:endParaRPr>
          </a:p>
          <a:p>
            <a:pPr>
              <a:tabLst>
                <a:tab pos="1714500" algn="l"/>
              </a:tabLst>
            </a:pPr>
            <a:r>
              <a:rPr lang="en-US" sz="1500" dirty="0">
                <a:effectLst/>
                <a:latin typeface="Cambria" panose="02040503050406030204" pitchFamily="18" charset="0"/>
                <a:ea typeface="Cambria" panose="02040503050406030204" pitchFamily="18" charset="0"/>
              </a:rPr>
              <a:t> </a:t>
            </a:r>
            <a:endParaRPr lang="en-IN" sz="1500" dirty="0">
              <a:effectLst/>
              <a:latin typeface="Cambria" panose="02040503050406030204" pitchFamily="18" charset="0"/>
              <a:ea typeface="Cambria" panose="02040503050406030204" pitchFamily="18" charset="0"/>
            </a:endParaRPr>
          </a:p>
          <a:p>
            <a:pPr algn="just">
              <a:tabLst>
                <a:tab pos="1714500" algn="l"/>
              </a:tabLst>
            </a:pPr>
            <a:r>
              <a:rPr lang="en-US" sz="1500" b="1" dirty="0">
                <a:effectLst/>
                <a:latin typeface="Cambria" panose="02040503050406030204" pitchFamily="18" charset="0"/>
                <a:ea typeface="Cambria" panose="02040503050406030204" pitchFamily="18" charset="0"/>
              </a:rPr>
              <a:t>Software</a:t>
            </a:r>
            <a:r>
              <a:rPr lang="en-US" sz="1500" dirty="0">
                <a:effectLst/>
                <a:latin typeface="Cambria" panose="02040503050406030204" pitchFamily="18" charset="0"/>
                <a:ea typeface="Cambria" panose="02040503050406030204" pitchFamily="18" charset="0"/>
              </a:rPr>
              <a:t> </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Windows(7 and above)</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Python versions(2.6.X , 3.6.X)</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err="1">
                <a:effectLst/>
                <a:latin typeface="Cambria" panose="02040503050406030204" pitchFamily="18" charset="0"/>
                <a:ea typeface="Cambria" panose="02040503050406030204" pitchFamily="18" charset="0"/>
              </a:rPr>
              <a:t>Jupyter</a:t>
            </a:r>
            <a:r>
              <a:rPr lang="en-US" sz="1500" dirty="0">
                <a:effectLst/>
                <a:latin typeface="Cambria" panose="02040503050406030204" pitchFamily="18" charset="0"/>
                <a:ea typeface="Cambria" panose="02040503050406030204" pitchFamily="18" charset="0"/>
              </a:rPr>
              <a:t> Notebook</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Anaconda</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err="1">
                <a:effectLst/>
                <a:latin typeface="Cambria" panose="02040503050406030204" pitchFamily="18" charset="0"/>
                <a:ea typeface="Cambria" panose="02040503050406030204" pitchFamily="18" charset="0"/>
              </a:rPr>
              <a:t>Tensorflow</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Matplotlib </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err="1">
                <a:effectLst/>
                <a:latin typeface="Cambria" panose="02040503050406030204" pitchFamily="18" charset="0"/>
                <a:ea typeface="Cambria" panose="02040503050406030204" pitchFamily="18" charset="0"/>
              </a:rPr>
              <a:t>Keras</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GitHub</a:t>
            </a:r>
            <a:endParaRPr lang="en-IN" sz="1500" dirty="0">
              <a:effectLs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CBF1729-F26D-4E5B-9234-471714A963AF}"/>
              </a:ext>
            </a:extLst>
          </p:cNvPr>
          <p:cNvSpPr txBox="1"/>
          <p:nvPr/>
        </p:nvSpPr>
        <p:spPr>
          <a:xfrm>
            <a:off x="438540" y="557118"/>
            <a:ext cx="11028782" cy="630942"/>
          </a:xfrm>
          <a:prstGeom prst="rect">
            <a:avLst/>
          </a:prstGeom>
          <a:noFill/>
        </p:spPr>
        <p:txBody>
          <a:bodyPr wrap="square">
            <a:spAutoFit/>
          </a:bodyPr>
          <a:lstStyle/>
          <a:p>
            <a:pPr algn="ctr">
              <a:tabLst>
                <a:tab pos="1714500" algn="l"/>
              </a:tabLst>
            </a:pPr>
            <a:r>
              <a:rPr lang="en-US" sz="3500" b="1" dirty="0">
                <a:effectLst/>
                <a:latin typeface="Cambria" panose="02040503050406030204" pitchFamily="18" charset="0"/>
                <a:ea typeface="Times New Roman" panose="02020603050405020304" pitchFamily="18" charset="0"/>
              </a:rPr>
              <a:t>SYSTEM REQUIREMENTS: (SOFTWARE/HARDWARE)</a:t>
            </a:r>
            <a:endParaRPr lang="en-IN" sz="35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CC71619A-DB22-49F5-B223-60F4D3195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660" y="2735102"/>
            <a:ext cx="4876800" cy="3441441"/>
          </a:xfrm>
          <a:prstGeom prst="rect">
            <a:avLst/>
          </a:prstGeom>
        </p:spPr>
      </p:pic>
      <p:pic>
        <p:nvPicPr>
          <p:cNvPr id="6" name="Picture 5">
            <a:extLst>
              <a:ext uri="{FF2B5EF4-FFF2-40B4-BE49-F238E27FC236}">
                <a16:creationId xmlns:a16="http://schemas.microsoft.com/office/drawing/2014/main" id="{71B85AC6-4DDB-40DE-AC98-BB3938F1A6B1}"/>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179145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F8428-83F2-4C4C-B2CE-AAD58BAD00FE}"/>
              </a:ext>
            </a:extLst>
          </p:cNvPr>
          <p:cNvSpPr txBox="1"/>
          <p:nvPr/>
        </p:nvSpPr>
        <p:spPr>
          <a:xfrm>
            <a:off x="251926" y="435820"/>
            <a:ext cx="11159411" cy="938719"/>
          </a:xfrm>
          <a:prstGeom prst="rect">
            <a:avLst/>
          </a:prstGeom>
          <a:noFill/>
        </p:spPr>
        <p:txBody>
          <a:bodyPr wrap="square">
            <a:spAutoFit/>
          </a:bodyPr>
          <a:lstStyle/>
          <a:p>
            <a:pPr algn="ctr"/>
            <a:r>
              <a:rPr lang="en-US" sz="5500" b="1" dirty="0">
                <a:effectLst/>
                <a:latin typeface="Cambria" panose="02040503050406030204" pitchFamily="18" charset="0"/>
                <a:ea typeface="Calibri" panose="020F0502020204030204" pitchFamily="34" charset="0"/>
                <a:cs typeface="Times New Roman" panose="02020603050405020304" pitchFamily="18" charset="0"/>
              </a:rPr>
              <a:t>PERT CHART</a:t>
            </a:r>
            <a:endParaRPr lang="en-IN" sz="5500" dirty="0"/>
          </a:p>
        </p:txBody>
      </p:sp>
      <p:pic>
        <p:nvPicPr>
          <p:cNvPr id="10" name="Picture 9">
            <a:extLst>
              <a:ext uri="{FF2B5EF4-FFF2-40B4-BE49-F238E27FC236}">
                <a16:creationId xmlns:a16="http://schemas.microsoft.com/office/drawing/2014/main" id="{924283BA-69C7-474D-8E0E-0E99ADFF101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851428" y="4646644"/>
            <a:ext cx="2033049" cy="1459277"/>
          </a:xfrm>
          <a:prstGeom prst="rect">
            <a:avLst/>
          </a:prstGeom>
        </p:spPr>
      </p:pic>
      <p:pic>
        <p:nvPicPr>
          <p:cNvPr id="5" name="Picture 4">
            <a:extLst>
              <a:ext uri="{FF2B5EF4-FFF2-40B4-BE49-F238E27FC236}">
                <a16:creationId xmlns:a16="http://schemas.microsoft.com/office/drawing/2014/main" id="{E9070A21-5DD2-4D50-88DC-2A6B496CD152}"/>
              </a:ext>
            </a:extLst>
          </p:cNvPr>
          <p:cNvPicPr>
            <a:picLocks noChangeAspect="1"/>
          </p:cNvPicPr>
          <p:nvPr/>
        </p:nvPicPr>
        <p:blipFill>
          <a:blip r:embed="rId4"/>
          <a:stretch>
            <a:fillRect/>
          </a:stretch>
        </p:blipFill>
        <p:spPr>
          <a:xfrm>
            <a:off x="10220659" y="66616"/>
            <a:ext cx="1517252" cy="499500"/>
          </a:xfrm>
          <a:prstGeom prst="rect">
            <a:avLst/>
          </a:prstGeom>
        </p:spPr>
      </p:pic>
      <p:pic>
        <p:nvPicPr>
          <p:cNvPr id="7" name="Picture 6">
            <a:extLst>
              <a:ext uri="{FF2B5EF4-FFF2-40B4-BE49-F238E27FC236}">
                <a16:creationId xmlns:a16="http://schemas.microsoft.com/office/drawing/2014/main" id="{472FF377-AB5B-46CC-903E-4941F0E3E7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464" y="1495421"/>
            <a:ext cx="9236240" cy="4610500"/>
          </a:xfrm>
          <a:prstGeom prst="rect">
            <a:avLst/>
          </a:prstGeom>
        </p:spPr>
      </p:pic>
    </p:spTree>
    <p:extLst>
      <p:ext uri="{BB962C8B-B14F-4D97-AF65-F5344CB8AC3E}">
        <p14:creationId xmlns:p14="http://schemas.microsoft.com/office/powerpoint/2010/main" val="44763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E28EB-E47A-4465-9257-8917DD7EBA91}"/>
              </a:ext>
            </a:extLst>
          </p:cNvPr>
          <p:cNvSpPr txBox="1"/>
          <p:nvPr/>
        </p:nvSpPr>
        <p:spPr>
          <a:xfrm>
            <a:off x="436983" y="174563"/>
            <a:ext cx="11318033" cy="938719"/>
          </a:xfrm>
          <a:prstGeom prst="rect">
            <a:avLst/>
          </a:prstGeom>
          <a:noFill/>
        </p:spPr>
        <p:txBody>
          <a:bodyPr wrap="square">
            <a:spAutoFit/>
          </a:bodyPr>
          <a:lstStyle/>
          <a:p>
            <a:pPr algn="ctr"/>
            <a:r>
              <a:rPr lang="en-US" sz="5500" b="1" dirty="0">
                <a:effectLst/>
                <a:latin typeface="Cambria" panose="02040503050406030204" pitchFamily="18" charset="0"/>
                <a:ea typeface="Calibri" panose="020F0502020204030204" pitchFamily="34" charset="0"/>
                <a:cs typeface="Times New Roman" panose="02020603050405020304" pitchFamily="18" charset="0"/>
              </a:rPr>
              <a:t>References</a:t>
            </a:r>
            <a:endParaRPr lang="en-IN" sz="5500" dirty="0"/>
          </a:p>
        </p:txBody>
      </p:sp>
      <p:sp>
        <p:nvSpPr>
          <p:cNvPr id="7" name="TextBox 6">
            <a:extLst>
              <a:ext uri="{FF2B5EF4-FFF2-40B4-BE49-F238E27FC236}">
                <a16:creationId xmlns:a16="http://schemas.microsoft.com/office/drawing/2014/main" id="{1BECF331-C7DC-4068-B3B7-D9EA29025AF2}"/>
              </a:ext>
            </a:extLst>
          </p:cNvPr>
          <p:cNvSpPr txBox="1"/>
          <p:nvPr/>
        </p:nvSpPr>
        <p:spPr>
          <a:xfrm>
            <a:off x="436983" y="1131943"/>
            <a:ext cx="11318033" cy="4832092"/>
          </a:xfrm>
          <a:prstGeom prst="rect">
            <a:avLst/>
          </a:prstGeom>
          <a:noFill/>
        </p:spPr>
        <p:txBody>
          <a:bodyPr wrap="square">
            <a:spAutoFit/>
          </a:bodyPr>
          <a:lstStyle/>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Zha</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N,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Patlas</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MN DR. Radiologist burnout is not just isolated to the United States: perspectives from Canada. J Am Coll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Radiol</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2019;16(1):121-123.</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Kane L. Medscape National Physician Burnout, Depression &amp; Suicide Report 2019.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medscape</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com/slideshow/2019-lifestyle-burnout-depression-6011056. Published online 2019.</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Lee CS, Nagy PG, Weaver SJ, Newman-</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Toker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DE. Cognitive and system factors contributing to diagnostic errors in radiology. Am J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Roentgenol</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2013;201(3):611-617. doi:10.2214/AJR.12.10375</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Delrue</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L, Gosselin R,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Ilsen</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B,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Landeghem</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 De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Mey</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J,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duyck</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philippe</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Difficulties in the Interpretation of Chest Radiography. In: Comparative Interpretation of CT and Standard Radiography of the Chest. ; 2011:27-49. doi:10.1007/978-3-540-79942-9_2</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Wang X, Peng Y, Lu L, Lu Z, Bagheri M SR. Chestx-ray8: Hospital-scale chest x-ray database and benchmarks on weakly-supervised classification and localization of common thorax diseases. In: Proceedings of the IEEE Conference on Computer Vision and Pattern Recognition. ; 2017:2097-2106.</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et al. Johnson AEW, Pollard TJ, Berkowitz S. MIMIC-CXR: A large publicly available database of labeled chest radiographs.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arXiv</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Prepr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arXiv190107042. Published online 2019.</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et al. Irvin J,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Rajpurkar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P, Ko M.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Chexpert</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 large chest radiograph dataset with uncertainty labels and expert comparison. In: Proceedings of the AAAI Conference on Artificial Intelligence. ; 2019:590-597.</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Taylor AG, Mielke C MJ. Automated detection of moderate and large pneumothorax on frontal chest X-rays using deep convolutional neural networks: A retrospective study.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PLoS</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Med. 2018;15(11).</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9.</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Rajpurkar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P, Irvin J, Zhu K et al.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Chexnet</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Radiologist-level pneumonia detection on chest x-rays with deep learning.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arXiv</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Prepr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arXiv171105225.</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10.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Pan I,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Cadrin-Chênevert</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 CP. Tackling the Radiological Society of North America Pneumonia Detection Challenge. Am J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Roentgenol</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2019;213(3):568-574.</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E7CA04C-B271-4963-8C55-53DFBFF9C0EA}"/>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3912709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719600"/>
            <a:ext cx="5127733" cy="1418800"/>
          </a:xfrm>
        </p:spPr>
        <p:txBody>
          <a:bodyPr>
            <a:normAutofit/>
          </a:bodyPr>
          <a:lstStyle/>
          <a:p>
            <a:pPr algn="ctr"/>
            <a:r>
              <a:rPr lang="en-US" sz="6600" dirty="0"/>
              <a:t>THANK YOU</a:t>
            </a:r>
          </a:p>
        </p:txBody>
      </p:sp>
      <p:pic>
        <p:nvPicPr>
          <p:cNvPr id="3" name="Picture 2">
            <a:extLst>
              <a:ext uri="{FF2B5EF4-FFF2-40B4-BE49-F238E27FC236}">
                <a16:creationId xmlns:a16="http://schemas.microsoft.com/office/drawing/2014/main" id="{AFCE14F1-2B00-452E-8CDD-8068753B7AD9}"/>
              </a:ext>
            </a:extLst>
          </p:cNvPr>
          <p:cNvPicPr>
            <a:picLocks noChangeAspect="1"/>
          </p:cNvPicPr>
          <p:nvPr/>
        </p:nvPicPr>
        <p:blipFill>
          <a:blip r:embed="rId2"/>
          <a:stretch>
            <a:fillRect/>
          </a:stretch>
        </p:blipFill>
        <p:spPr>
          <a:xfrm>
            <a:off x="4453811" y="4424012"/>
            <a:ext cx="3284376" cy="1146364"/>
          </a:xfrm>
          <a:prstGeom prst="rect">
            <a:avLst/>
          </a:prstGeom>
        </p:spPr>
      </p:pic>
    </p:spTree>
    <p:extLst>
      <p:ext uri="{BB962C8B-B14F-4D97-AF65-F5344CB8AC3E}">
        <p14:creationId xmlns:p14="http://schemas.microsoft.com/office/powerpoint/2010/main" val="377229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8;p8">
            <a:extLst>
              <a:ext uri="{FF2B5EF4-FFF2-40B4-BE49-F238E27FC236}">
                <a16:creationId xmlns:a16="http://schemas.microsoft.com/office/drawing/2014/main" id="{DB13E22A-CA78-4636-87C7-5F449F1C83E6}"/>
              </a:ext>
            </a:extLst>
          </p:cNvPr>
          <p:cNvSpPr txBox="1">
            <a:spLocks/>
          </p:cNvSpPr>
          <p:nvPr/>
        </p:nvSpPr>
        <p:spPr>
          <a:xfrm>
            <a:off x="1000047" y="1019745"/>
            <a:ext cx="10191900" cy="108954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595959"/>
              </a:buClr>
              <a:buSzPts val="3600"/>
              <a:buFont typeface="Calibri"/>
              <a:buNone/>
            </a:pPr>
            <a:r>
              <a:rPr lang="en-US" sz="5500" b="1" dirty="0">
                <a:latin typeface="Cambria" panose="02040503050406030204" pitchFamily="18" charset="0"/>
                <a:ea typeface="Cambria" panose="02040503050406030204" pitchFamily="18" charset="0"/>
              </a:rPr>
              <a:t>Synopsis Presentation</a:t>
            </a:r>
          </a:p>
        </p:txBody>
      </p:sp>
      <p:sp>
        <p:nvSpPr>
          <p:cNvPr id="3" name="TextBox 2">
            <a:extLst>
              <a:ext uri="{FF2B5EF4-FFF2-40B4-BE49-F238E27FC236}">
                <a16:creationId xmlns:a16="http://schemas.microsoft.com/office/drawing/2014/main" id="{830A06CD-ABC4-48EE-A2F1-BB69E3BFD3B7}"/>
              </a:ext>
            </a:extLst>
          </p:cNvPr>
          <p:cNvSpPr txBox="1"/>
          <p:nvPr/>
        </p:nvSpPr>
        <p:spPr>
          <a:xfrm>
            <a:off x="4901678" y="2246730"/>
            <a:ext cx="2388637" cy="630942"/>
          </a:xfrm>
          <a:prstGeom prst="rect">
            <a:avLst/>
          </a:prstGeom>
          <a:noFill/>
        </p:spPr>
        <p:txBody>
          <a:bodyPr wrap="square" rtlCol="0">
            <a:spAutoFit/>
          </a:bodyPr>
          <a:lstStyle/>
          <a:p>
            <a:pPr algn="ctr"/>
            <a:r>
              <a:rPr lang="en-US" sz="3500" b="1" dirty="0">
                <a:latin typeface="Cambria" panose="02040503050406030204" pitchFamily="18" charset="0"/>
                <a:ea typeface="Cambria" panose="02040503050406030204" pitchFamily="18" charset="0"/>
              </a:rPr>
              <a:t>Major I</a:t>
            </a:r>
            <a:endParaRPr lang="en-IN" sz="3500" b="1" dirty="0">
              <a:latin typeface="Cambria" panose="02040503050406030204" pitchFamily="18" charset="0"/>
              <a:ea typeface="Cambria" panose="02040503050406030204" pitchFamily="18" charset="0"/>
            </a:endParaRPr>
          </a:p>
        </p:txBody>
      </p:sp>
      <p:graphicFrame>
        <p:nvGraphicFramePr>
          <p:cNvPr id="4" name="Table 5">
            <a:extLst>
              <a:ext uri="{FF2B5EF4-FFF2-40B4-BE49-F238E27FC236}">
                <a16:creationId xmlns:a16="http://schemas.microsoft.com/office/drawing/2014/main" id="{6E4EDFD6-D1EC-456C-9FA6-14086E75E09B}"/>
              </a:ext>
            </a:extLst>
          </p:cNvPr>
          <p:cNvGraphicFramePr>
            <a:graphicFrameLocks noGrp="1"/>
          </p:cNvGraphicFramePr>
          <p:nvPr>
            <p:extLst>
              <p:ext uri="{D42A27DB-BD31-4B8C-83A1-F6EECF244321}">
                <p14:modId xmlns:p14="http://schemas.microsoft.com/office/powerpoint/2010/main" val="2963664445"/>
              </p:ext>
            </p:extLst>
          </p:nvPr>
        </p:nvGraphicFramePr>
        <p:xfrm>
          <a:off x="388770" y="3331028"/>
          <a:ext cx="11414456" cy="1095962"/>
        </p:xfrm>
        <a:graphic>
          <a:graphicData uri="http://schemas.openxmlformats.org/drawingml/2006/table">
            <a:tbl>
              <a:tblPr firstRow="1" bandRow="1">
                <a:tableStyleId>{8EC20E35-A176-4012-BC5E-935CFFF8708E}</a:tableStyleId>
              </a:tblPr>
              <a:tblGrid>
                <a:gridCol w="2853614">
                  <a:extLst>
                    <a:ext uri="{9D8B030D-6E8A-4147-A177-3AD203B41FA5}">
                      <a16:colId xmlns:a16="http://schemas.microsoft.com/office/drawing/2014/main" val="931756420"/>
                    </a:ext>
                  </a:extLst>
                </a:gridCol>
                <a:gridCol w="2853614">
                  <a:extLst>
                    <a:ext uri="{9D8B030D-6E8A-4147-A177-3AD203B41FA5}">
                      <a16:colId xmlns:a16="http://schemas.microsoft.com/office/drawing/2014/main" val="4175632725"/>
                    </a:ext>
                  </a:extLst>
                </a:gridCol>
                <a:gridCol w="2853614">
                  <a:extLst>
                    <a:ext uri="{9D8B030D-6E8A-4147-A177-3AD203B41FA5}">
                      <a16:colId xmlns:a16="http://schemas.microsoft.com/office/drawing/2014/main" val="938295266"/>
                    </a:ext>
                  </a:extLst>
                </a:gridCol>
                <a:gridCol w="2853614">
                  <a:extLst>
                    <a:ext uri="{9D8B030D-6E8A-4147-A177-3AD203B41FA5}">
                      <a16:colId xmlns:a16="http://schemas.microsoft.com/office/drawing/2014/main" val="466105092"/>
                    </a:ext>
                  </a:extLst>
                </a:gridCol>
              </a:tblGrid>
              <a:tr h="335603">
                <a:tc>
                  <a:txBody>
                    <a:bodyPr/>
                    <a:lstStyle/>
                    <a:p>
                      <a:pPr algn="ctr"/>
                      <a:r>
                        <a:rPr lang="en-US" sz="2000" b="1" dirty="0"/>
                        <a:t>Rajul Dubey</a:t>
                      </a:r>
                      <a:endParaRPr lang="en-IN" sz="2000" b="1" dirty="0"/>
                    </a:p>
                  </a:txBody>
                  <a:tcPr/>
                </a:tc>
                <a:tc>
                  <a:txBody>
                    <a:bodyPr/>
                    <a:lstStyle/>
                    <a:p>
                      <a:pPr algn="ctr"/>
                      <a:r>
                        <a:rPr lang="en-IN" sz="2000" b="1" dirty="0"/>
                        <a:t>Devesh Yadav</a:t>
                      </a:r>
                    </a:p>
                  </a:txBody>
                  <a:tcPr/>
                </a:tc>
                <a:tc>
                  <a:txBody>
                    <a:bodyPr/>
                    <a:lstStyle/>
                    <a:p>
                      <a:pPr algn="ctr"/>
                      <a:r>
                        <a:rPr lang="en-IN" sz="2000" b="1" dirty="0" err="1"/>
                        <a:t>Shriyansh</a:t>
                      </a:r>
                      <a:r>
                        <a:rPr lang="en-IN" sz="2000" b="1" dirty="0"/>
                        <a:t> Kaushik</a:t>
                      </a:r>
                    </a:p>
                  </a:txBody>
                  <a:tcPr/>
                </a:tc>
                <a:tc>
                  <a:txBody>
                    <a:bodyPr/>
                    <a:lstStyle/>
                    <a:p>
                      <a:pPr algn="ctr"/>
                      <a:r>
                        <a:rPr lang="en-IN" sz="2000" b="1" dirty="0"/>
                        <a:t>Karan Sharma</a:t>
                      </a:r>
                    </a:p>
                  </a:txBody>
                  <a:tcPr/>
                </a:tc>
                <a:extLst>
                  <a:ext uri="{0D108BD9-81ED-4DB2-BD59-A6C34878D82A}">
                    <a16:rowId xmlns:a16="http://schemas.microsoft.com/office/drawing/2014/main" val="1339908014"/>
                  </a:ext>
                </a:extLst>
              </a:tr>
              <a:tr h="401038">
                <a:tc>
                  <a:txBody>
                    <a:bodyPr/>
                    <a:lstStyle/>
                    <a:p>
                      <a:pPr algn="ctr"/>
                      <a:r>
                        <a:rPr lang="en-IN" sz="1800" dirty="0"/>
                        <a:t>R171218081</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R171218038</a:t>
                      </a:r>
                      <a:endParaRPr lang="en-IN" b="1" dirty="0"/>
                    </a:p>
                  </a:txBody>
                  <a:tcPr/>
                </a:tc>
                <a:tc>
                  <a:txBody>
                    <a:bodyPr/>
                    <a:lstStyle/>
                    <a:p>
                      <a:pPr algn="ctr">
                        <a:defRPr sz="1800"/>
                      </a:pPr>
                      <a:r>
                        <a:rPr lang="en-IN" sz="1800" dirty="0"/>
                        <a:t>R171218100</a:t>
                      </a:r>
                    </a:p>
                  </a:txBody>
                  <a:tcPr/>
                </a:tc>
                <a:tc>
                  <a:txBody>
                    <a:bodyPr/>
                    <a:lstStyle/>
                    <a:p>
                      <a:pPr algn="ctr">
                        <a:defRPr sz="1800"/>
                      </a:pPr>
                      <a:r>
                        <a:rPr lang="en-IN" sz="1800" dirty="0"/>
                        <a:t>R171218117</a:t>
                      </a:r>
                    </a:p>
                  </a:txBody>
                  <a:tcPr/>
                </a:tc>
                <a:extLst>
                  <a:ext uri="{0D108BD9-81ED-4DB2-BD59-A6C34878D82A}">
                    <a16:rowId xmlns:a16="http://schemas.microsoft.com/office/drawing/2014/main" val="2612684992"/>
                  </a:ext>
                </a:extLst>
              </a:tr>
              <a:tr h="298684">
                <a:tc>
                  <a:txBody>
                    <a:bodyPr/>
                    <a:lstStyle/>
                    <a:p>
                      <a:pPr algn="ctr">
                        <a:lnSpc>
                          <a:spcPct val="107000"/>
                        </a:lnSpc>
                        <a:spcBef>
                          <a:spcPts val="1400"/>
                        </a:spcBef>
                      </a:pPr>
                      <a:r>
                        <a:rPr lang="en-US" sz="1800" b="1" dirty="0">
                          <a:solidFill>
                            <a:srgbClr val="000000"/>
                          </a:solidFill>
                          <a:effectLst/>
                          <a:latin typeface="+mn-lt"/>
                          <a:ea typeface="Times New Roman" panose="02020603050405020304" pitchFamily="18" charset="0"/>
                          <a:cs typeface="Times New Roman" panose="02020603050405020304" pitchFamily="18" charset="0"/>
                        </a:rPr>
                        <a:t>500069424</a:t>
                      </a:r>
                      <a:endParaRPr lang="en-IN" sz="1800" b="1" dirty="0">
                        <a:effectLst/>
                        <a:latin typeface="+mn-lt"/>
                        <a:ea typeface="Times New Roman" panose="02020603050405020304" pitchFamily="18" charset="0"/>
                        <a:cs typeface="Times New Roman" panose="02020603050405020304" pitchFamily="18" charset="0"/>
                      </a:endParaRPr>
                    </a:p>
                  </a:txBody>
                  <a:tcPr marL="71755" marR="68580" marT="0" marB="0"/>
                </a:tc>
                <a:tc>
                  <a:txBody>
                    <a:bodyPr/>
                    <a:lstStyle/>
                    <a:p>
                      <a:pPr marL="0" algn="ctr" defTabSz="914400" rtl="0" eaLnBrk="1" latinLnBrk="0" hangingPunct="1">
                        <a:lnSpc>
                          <a:spcPct val="107000"/>
                        </a:lnSpc>
                        <a:spcBef>
                          <a:spcPts val="1400"/>
                        </a:spcBef>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5000</a:t>
                      </a:r>
                      <a:r>
                        <a:rPr lang="en-US" sz="1800" b="1" kern="1200" dirty="0">
                          <a:solidFill>
                            <a:schemeClr val="dk1"/>
                          </a:solidFill>
                          <a:effectLst/>
                          <a:latin typeface="+mn-lt"/>
                          <a:ea typeface="+mn-ea"/>
                          <a:cs typeface="+mn-cs"/>
                        </a:rPr>
                        <a:t>69565</a:t>
                      </a:r>
                      <a:endParaRPr lang="en-IN" sz="1800" b="1" kern="1200" dirty="0">
                        <a:solidFill>
                          <a:srgbClr val="000000"/>
                        </a:solidFill>
                        <a:effectLst/>
                        <a:latin typeface="+mn-lt"/>
                        <a:ea typeface="Times New Roman" panose="02020603050405020304" pitchFamily="18" charset="0"/>
                        <a:cs typeface="Times New Roman" panose="02020603050405020304" pitchFamily="18" charset="0"/>
                      </a:endParaRPr>
                    </a:p>
                  </a:txBody>
                  <a:tcPr marL="71755" marR="68580" marT="0" marB="0"/>
                </a:tc>
                <a:tc>
                  <a:txBody>
                    <a:bodyPr/>
                    <a:lstStyle/>
                    <a:p>
                      <a:pPr marL="0" algn="ctr" defTabSz="914400" rtl="0" eaLnBrk="1" latinLnBrk="0" hangingPunct="1">
                        <a:lnSpc>
                          <a:spcPct val="107000"/>
                        </a:lnSpc>
                        <a:spcBef>
                          <a:spcPts val="1400"/>
                        </a:spcBef>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5000</a:t>
                      </a:r>
                      <a:r>
                        <a:rPr lang="en-US" sz="1800" b="1" kern="1200" dirty="0">
                          <a:solidFill>
                            <a:schemeClr val="dk1"/>
                          </a:solidFill>
                          <a:effectLst/>
                          <a:latin typeface="+mn-lt"/>
                          <a:ea typeface="+mn-ea"/>
                          <a:cs typeface="+mn-cs"/>
                        </a:rPr>
                        <a:t>67485</a:t>
                      </a:r>
                      <a:endParaRPr lang="en-IN" sz="1800" b="1" kern="1200" dirty="0">
                        <a:solidFill>
                          <a:srgbClr val="000000"/>
                        </a:solidFill>
                        <a:effectLst/>
                        <a:latin typeface="+mn-lt"/>
                        <a:ea typeface="Times New Roman" panose="02020603050405020304" pitchFamily="18" charset="0"/>
                        <a:cs typeface="Times New Roman" panose="02020603050405020304" pitchFamily="18" charset="0"/>
                      </a:endParaRPr>
                    </a:p>
                  </a:txBody>
                  <a:tcPr marL="71755" marR="68580" marT="0" marB="0"/>
                </a:tc>
                <a:tc>
                  <a:txBody>
                    <a:bodyPr/>
                    <a:lstStyle/>
                    <a:p>
                      <a:pPr marL="0" algn="ctr" defTabSz="914400" rtl="0" eaLnBrk="1" latinLnBrk="0" hangingPunct="1">
                        <a:lnSpc>
                          <a:spcPct val="107000"/>
                        </a:lnSpc>
                        <a:spcBef>
                          <a:spcPts val="1400"/>
                        </a:spcBef>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5000</a:t>
                      </a:r>
                      <a:r>
                        <a:rPr lang="en-US" sz="1800" b="1" kern="1200" dirty="0">
                          <a:solidFill>
                            <a:schemeClr val="dk1"/>
                          </a:solidFill>
                          <a:effectLst/>
                          <a:latin typeface="+mn-lt"/>
                          <a:ea typeface="+mn-ea"/>
                          <a:cs typeface="+mn-cs"/>
                        </a:rPr>
                        <a:t>70100 </a:t>
                      </a:r>
                      <a:endParaRPr lang="en-IN" sz="1800" b="1" kern="1200" dirty="0">
                        <a:solidFill>
                          <a:srgbClr val="000000"/>
                        </a:solidFill>
                        <a:effectLst/>
                        <a:latin typeface="+mn-lt"/>
                        <a:ea typeface="Times New Roman" panose="02020603050405020304" pitchFamily="18" charset="0"/>
                        <a:cs typeface="Times New Roman" panose="02020603050405020304" pitchFamily="18" charset="0"/>
                      </a:endParaRPr>
                    </a:p>
                  </a:txBody>
                  <a:tcPr marL="71755" marR="68580" marT="0" marB="0"/>
                </a:tc>
                <a:extLst>
                  <a:ext uri="{0D108BD9-81ED-4DB2-BD59-A6C34878D82A}">
                    <a16:rowId xmlns:a16="http://schemas.microsoft.com/office/drawing/2014/main" val="2377690890"/>
                  </a:ext>
                </a:extLst>
              </a:tr>
            </a:tbl>
          </a:graphicData>
        </a:graphic>
      </p:graphicFrame>
      <p:sp>
        <p:nvSpPr>
          <p:cNvPr id="5" name="TextBox 4">
            <a:extLst>
              <a:ext uri="{FF2B5EF4-FFF2-40B4-BE49-F238E27FC236}">
                <a16:creationId xmlns:a16="http://schemas.microsoft.com/office/drawing/2014/main" id="{8073AC6E-B749-44EB-9461-EADACA117748}"/>
              </a:ext>
            </a:extLst>
          </p:cNvPr>
          <p:cNvSpPr txBox="1"/>
          <p:nvPr/>
        </p:nvSpPr>
        <p:spPr>
          <a:xfrm>
            <a:off x="4637309" y="5130369"/>
            <a:ext cx="2917373" cy="1138773"/>
          </a:xfrm>
          <a:prstGeom prst="rect">
            <a:avLst/>
          </a:prstGeom>
          <a:noFill/>
        </p:spPr>
        <p:txBody>
          <a:bodyPr wrap="square" rtlCol="0">
            <a:spAutoFit/>
          </a:bodyPr>
          <a:lstStyle/>
          <a:p>
            <a:pPr algn="ctr"/>
            <a:r>
              <a:rPr lang="en-US" sz="1400" dirty="0"/>
              <a:t>Under the guidance of </a:t>
            </a:r>
          </a:p>
          <a:p>
            <a:pPr algn="ctr"/>
            <a:r>
              <a:rPr lang="en-US" b="1" dirty="0"/>
              <a:t>Dr. </a:t>
            </a:r>
            <a:r>
              <a:rPr lang="en-US" b="1" dirty="0" err="1"/>
              <a:t>Gagan</a:t>
            </a:r>
            <a:r>
              <a:rPr lang="en-US" b="1" dirty="0"/>
              <a:t> Deep Singh</a:t>
            </a:r>
            <a:br>
              <a:rPr lang="en-US" dirty="0"/>
            </a:br>
            <a:r>
              <a:rPr lang="en-US" sz="1200" dirty="0">
                <a:solidFill>
                  <a:srgbClr val="00000A"/>
                </a:solidFill>
                <a:latin typeface="Times New Roman" panose="02020603050405020304" pitchFamily="18" charset="0"/>
                <a:ea typeface="Times New Roman" panose="02020603050405020304" pitchFamily="18" charset="0"/>
              </a:rPr>
              <a:t>Assistant Professor</a:t>
            </a:r>
          </a:p>
          <a:p>
            <a:pPr algn="ctr"/>
            <a:r>
              <a:rPr lang="en-US" sz="1200" dirty="0">
                <a:solidFill>
                  <a:srgbClr val="00000A"/>
                </a:solidFill>
                <a:latin typeface="Times New Roman" panose="02020603050405020304" pitchFamily="18" charset="0"/>
                <a:ea typeface="Times New Roman" panose="02020603050405020304" pitchFamily="18" charset="0"/>
              </a:rPr>
              <a:t>Department of Cybernetics Cluster</a:t>
            </a:r>
          </a:p>
          <a:p>
            <a:pPr algn="ctr"/>
            <a:r>
              <a:rPr lang="en-US" sz="1200" dirty="0">
                <a:solidFill>
                  <a:srgbClr val="00000A"/>
                </a:solidFill>
                <a:latin typeface="Times New Roman" panose="02020603050405020304" pitchFamily="18" charset="0"/>
                <a:ea typeface="Times New Roman" panose="02020603050405020304" pitchFamily="18" charset="0"/>
              </a:rPr>
              <a:t>University of Petroleum and Energy Studies</a:t>
            </a:r>
          </a:p>
        </p:txBody>
      </p:sp>
      <p:pic>
        <p:nvPicPr>
          <p:cNvPr id="6" name="Picture 5">
            <a:extLst>
              <a:ext uri="{FF2B5EF4-FFF2-40B4-BE49-F238E27FC236}">
                <a16:creationId xmlns:a16="http://schemas.microsoft.com/office/drawing/2014/main" id="{33646C54-A138-4181-A8C7-BE18363F4D8A}"/>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341602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2136709"/>
            <a:ext cx="12192000" cy="2845837"/>
          </a:xfrm>
        </p:spPr>
        <p:txBody>
          <a:bodyPr>
            <a:noAutofit/>
          </a:bodyPr>
          <a:lstStyle/>
          <a:p>
            <a:r>
              <a:rPr lang="en-US" sz="65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Chest X-Ray Analyzer</a:t>
            </a:r>
            <a:br>
              <a:rPr lang="en-US" sz="65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br>
            <a:endParaRPr lang="en-US" sz="65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DDD8E70-D968-433D-A7B7-CA9605967446}"/>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49482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ADDD09-1DB7-4C5C-9780-8E0E7D28B749}"/>
              </a:ext>
            </a:extLst>
          </p:cNvPr>
          <p:cNvSpPr txBox="1"/>
          <p:nvPr/>
        </p:nvSpPr>
        <p:spPr>
          <a:xfrm>
            <a:off x="305189" y="1997839"/>
            <a:ext cx="11581622" cy="2785378"/>
          </a:xfrm>
          <a:prstGeom prst="rect">
            <a:avLst/>
          </a:prstGeom>
          <a:noFill/>
        </p:spPr>
        <p:txBody>
          <a:bodyPr wrap="square">
            <a:spAutoFit/>
          </a:bodyPr>
          <a:lstStyle/>
          <a:p>
            <a:pPr algn="ctr">
              <a:tabLst>
                <a:tab pos="1714500" algn="l"/>
              </a:tabLst>
            </a:pPr>
            <a:r>
              <a:rPr lang="en-US" sz="2500" dirty="0">
                <a:effectLst/>
                <a:latin typeface="Cambria" panose="02040503050406030204" pitchFamily="18" charset="0"/>
                <a:ea typeface="Times New Roman" panose="02020603050405020304" pitchFamily="18" charset="0"/>
              </a:rPr>
              <a:t>Advances in machine learning and artificial intelligence techniques promise to increase computer-assisted diagnostic tests quickly, accurately, and reliably. And such strategies are important exclusively in areas with heavy loads or resources. These regions often show an increase in infectious diseases and report high mortality. Our research in machine learning and artificial intelligence algorithms aims to improve diagnostic accuracy and reliability, with the aim of defining and behaving algorithms considering Chest-X-Ray analysis as an area of our interest.</a:t>
            </a:r>
            <a:endParaRPr lang="en-IN" sz="25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12EA30C-BE00-4557-98BF-AB6475A643C2}"/>
              </a:ext>
            </a:extLst>
          </p:cNvPr>
          <p:cNvSpPr txBox="1"/>
          <p:nvPr/>
        </p:nvSpPr>
        <p:spPr>
          <a:xfrm>
            <a:off x="305189" y="762392"/>
            <a:ext cx="11581622" cy="938719"/>
          </a:xfrm>
          <a:prstGeom prst="rect">
            <a:avLst/>
          </a:prstGeom>
          <a:noFill/>
        </p:spPr>
        <p:txBody>
          <a:bodyPr wrap="square">
            <a:spAutoFit/>
          </a:bodyPr>
          <a:lstStyle/>
          <a:p>
            <a:pPr algn="ctr">
              <a:tabLst>
                <a:tab pos="1714500" algn="l"/>
              </a:tabLst>
            </a:pPr>
            <a:r>
              <a:rPr lang="en-US" sz="5500" b="1" dirty="0">
                <a:effectLst/>
                <a:latin typeface="Cambria" panose="02040503050406030204" pitchFamily="18" charset="0"/>
                <a:ea typeface="Times New Roman" panose="02020603050405020304" pitchFamily="18" charset="0"/>
              </a:rPr>
              <a:t>ABSTRACT </a:t>
            </a:r>
            <a:endParaRPr lang="en-IN" sz="55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54D4125-5680-4F71-A084-689F262C04FE}"/>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185063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C42C-75D2-4E59-975B-01C5EEDF0981}"/>
              </a:ext>
            </a:extLst>
          </p:cNvPr>
          <p:cNvSpPr>
            <a:spLocks noGrp="1"/>
          </p:cNvSpPr>
          <p:nvPr>
            <p:ph type="ctrTitle"/>
          </p:nvPr>
        </p:nvSpPr>
        <p:spPr>
          <a:xfrm>
            <a:off x="342900" y="757239"/>
            <a:ext cx="11415713" cy="842962"/>
          </a:xfrm>
        </p:spPr>
        <p:txBody>
          <a:bodyPr>
            <a:noAutofit/>
          </a:bodyPr>
          <a:lstStyle/>
          <a:p>
            <a:r>
              <a:rPr lang="en-IN" sz="6600" b="1" dirty="0">
                <a:latin typeface="Cambria" panose="02040503050406030204" pitchFamily="18" charset="0"/>
                <a:ea typeface="Cambria" panose="02040503050406030204" pitchFamily="18" charset="0"/>
              </a:rPr>
              <a:t>INTRODUCTION</a:t>
            </a:r>
          </a:p>
        </p:txBody>
      </p:sp>
      <p:sp>
        <p:nvSpPr>
          <p:cNvPr id="3" name="Subtitle 2">
            <a:extLst>
              <a:ext uri="{FF2B5EF4-FFF2-40B4-BE49-F238E27FC236}">
                <a16:creationId xmlns:a16="http://schemas.microsoft.com/office/drawing/2014/main" id="{8BD6F03D-C39D-4C74-B3E4-30EB2A4F0195}"/>
              </a:ext>
            </a:extLst>
          </p:cNvPr>
          <p:cNvSpPr>
            <a:spLocks noGrp="1"/>
          </p:cNvSpPr>
          <p:nvPr>
            <p:ph type="subTitle" idx="1"/>
          </p:nvPr>
        </p:nvSpPr>
        <p:spPr>
          <a:xfrm>
            <a:off x="342900" y="1871664"/>
            <a:ext cx="6141875" cy="4229097"/>
          </a:xfrm>
        </p:spPr>
        <p:txBody>
          <a:bodyPr>
            <a:noAutofit/>
          </a:bodyPr>
          <a:lstStyle/>
          <a:p>
            <a:pPr algn="l">
              <a:tabLst>
                <a:tab pos="1714500" algn="l"/>
              </a:tabLst>
            </a:pPr>
            <a:r>
              <a:rPr lang="en-US" sz="2000" dirty="0">
                <a:effectLst/>
                <a:latin typeface="Cambria" panose="02040503050406030204" pitchFamily="18" charset="0"/>
                <a:ea typeface="Times New Roman" panose="02020603050405020304" pitchFamily="18" charset="0"/>
              </a:rPr>
              <a:t>Chest X-Rays analysis is an effective research tool for medical image analysis and computer-assisted radiology diagnostics. The main goal is to improve the quality and productivity of radiologists by providing a computerized diagnostic and diagnostic system. A number of studies have been conducted on the use of machine learning techniques to produce a high-quality X-ray image separation method. Some review papers also have been published discussing various aspects of medical imaging analysis and computer-assisted radiology diagnostics. But here we are trying to complete existing methods by pointing to methods of chest X-ray imaging in the use of machine learning techniques. Our review begins with basic information for medical image analysis, chest radiography, and machine learning.</a:t>
            </a:r>
            <a:endParaRPr lang="en-IN" sz="2000" dirty="0">
              <a:effectLst/>
              <a:latin typeface="Times New Roman" panose="02020603050405020304" pitchFamily="18" charset="0"/>
              <a:ea typeface="Times New Roman" panose="02020603050405020304" pitchFamily="18" charset="0"/>
            </a:endParaRPr>
          </a:p>
        </p:txBody>
      </p:sp>
      <p:pic>
        <p:nvPicPr>
          <p:cNvPr id="2050" name="Picture 2">
            <a:extLst>
              <a:ext uri="{FF2B5EF4-FFF2-40B4-BE49-F238E27FC236}">
                <a16:creationId xmlns:a16="http://schemas.microsoft.com/office/drawing/2014/main" id="{8244C63D-9A91-4838-84DE-2714DEA94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776" y="1674846"/>
            <a:ext cx="5364323" cy="41318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9D20E2-693F-4E76-8BD8-567BD877B073}"/>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38657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31C1-03D6-482E-A2D7-3F1C740D8A08}"/>
              </a:ext>
            </a:extLst>
          </p:cNvPr>
          <p:cNvSpPr>
            <a:spLocks noGrp="1"/>
          </p:cNvSpPr>
          <p:nvPr>
            <p:ph type="ctrTitle"/>
          </p:nvPr>
        </p:nvSpPr>
        <p:spPr>
          <a:xfrm>
            <a:off x="1524000" y="429789"/>
            <a:ext cx="8372168" cy="974315"/>
          </a:xfrm>
        </p:spPr>
        <p:txBody>
          <a:bodyPr>
            <a:noAutofit/>
          </a:bodyPr>
          <a:lstStyle/>
          <a:p>
            <a:r>
              <a:rPr lang="en-IN" sz="5500" b="1" dirty="0">
                <a:latin typeface="Cambria" panose="02040503050406030204" pitchFamily="18" charset="0"/>
                <a:ea typeface="Cambria" panose="02040503050406030204" pitchFamily="18" charset="0"/>
              </a:rPr>
              <a:t>LITERATURE REVIEW</a:t>
            </a:r>
          </a:p>
        </p:txBody>
      </p:sp>
      <p:sp>
        <p:nvSpPr>
          <p:cNvPr id="3" name="Subtitle 2">
            <a:extLst>
              <a:ext uri="{FF2B5EF4-FFF2-40B4-BE49-F238E27FC236}">
                <a16:creationId xmlns:a16="http://schemas.microsoft.com/office/drawing/2014/main" id="{84468C2E-4A19-418C-BC28-0C906C058CF9}"/>
              </a:ext>
            </a:extLst>
          </p:cNvPr>
          <p:cNvSpPr>
            <a:spLocks noGrp="1"/>
          </p:cNvSpPr>
          <p:nvPr>
            <p:ph type="subTitle" idx="1"/>
          </p:nvPr>
        </p:nvSpPr>
        <p:spPr>
          <a:xfrm>
            <a:off x="448064" y="1562726"/>
            <a:ext cx="11295872" cy="5099330"/>
          </a:xfrm>
        </p:spPr>
        <p:txBody>
          <a:bodyPr>
            <a:normAutofit/>
          </a:bodyPr>
          <a:lstStyle/>
          <a:p>
            <a:pPr>
              <a:tabLst>
                <a:tab pos="1714500" algn="l"/>
              </a:tabLst>
            </a:pPr>
            <a:r>
              <a:rPr lang="en-IN" sz="2500" b="1" dirty="0">
                <a:latin typeface="Cambria" panose="02040503050406030204" pitchFamily="18" charset="0"/>
                <a:ea typeface="Cambria" panose="02040503050406030204" pitchFamily="18" charset="0"/>
              </a:rPr>
              <a:t>  </a:t>
            </a:r>
            <a:r>
              <a:rPr lang="en-US" sz="2500" b="1" dirty="0">
                <a:latin typeface="Cambria" panose="02040503050406030204" pitchFamily="18" charset="0"/>
                <a:ea typeface="Cambria" panose="02040503050406030204" pitchFamily="18" charset="0"/>
              </a:rPr>
              <a:t>A study conducted by Tape and </a:t>
            </a:r>
            <a:r>
              <a:rPr lang="en-US" sz="2500" b="1" dirty="0" err="1">
                <a:latin typeface="Cambria" panose="02040503050406030204" pitchFamily="18" charset="0"/>
                <a:ea typeface="Cambria" panose="02040503050406030204" pitchFamily="18" charset="0"/>
              </a:rPr>
              <a:t>Mushlin</a:t>
            </a:r>
            <a:r>
              <a:rPr lang="en-US" sz="2500" b="1" dirty="0">
                <a:latin typeface="Cambria" panose="02040503050406030204" pitchFamily="18" charset="0"/>
                <a:ea typeface="Cambria" panose="02040503050406030204" pitchFamily="18" charset="0"/>
              </a:rPr>
              <a:t> (1988)</a:t>
            </a:r>
            <a:r>
              <a:rPr lang="en-US" sz="2500" dirty="0">
                <a:latin typeface="Cambria" panose="02040503050406030204" pitchFamily="18" charset="0"/>
                <a:ea typeface="Cambria" panose="02040503050406030204" pitchFamily="18" charset="0"/>
              </a:rPr>
              <a:t> to study the effect of routine chest x-rays of pre-operative patients at risk for postoperative disease. Patient records from </a:t>
            </a:r>
            <a:r>
              <a:rPr lang="en-US" sz="2500" b="1" dirty="0">
                <a:latin typeface="Cambria" panose="02040503050406030204" pitchFamily="18" charset="0"/>
                <a:ea typeface="Cambria" panose="02040503050406030204" pitchFamily="18" charset="0"/>
              </a:rPr>
              <a:t>341 admissions </a:t>
            </a:r>
            <a:r>
              <a:rPr lang="en-US" sz="2500" dirty="0">
                <a:latin typeface="Cambria" panose="02040503050406030204" pitchFamily="18" charset="0"/>
                <a:ea typeface="Cambria" panose="02040503050406030204" pitchFamily="18" charset="0"/>
              </a:rPr>
              <a:t>were reviewed to determine the relationship between chest x-ray results and postoperative chest complications. Patients who had major abnormalities had </a:t>
            </a:r>
            <a:r>
              <a:rPr lang="en-US" sz="2500" b="1" dirty="0">
                <a:latin typeface="Cambria" panose="02040503050406030204" pitchFamily="18" charset="0"/>
                <a:ea typeface="Cambria" panose="02040503050406030204" pitchFamily="18" charset="0"/>
              </a:rPr>
              <a:t>a 40% postoperative complication rate</a:t>
            </a:r>
            <a:r>
              <a:rPr lang="en-US" sz="2500" dirty="0">
                <a:latin typeface="Cambria" panose="02040503050406030204" pitchFamily="18" charset="0"/>
                <a:ea typeface="Cambria" panose="02040503050406030204" pitchFamily="18" charset="0"/>
              </a:rPr>
              <a:t>, compared with 9% for those with normal x-rays; </a:t>
            </a:r>
            <a:r>
              <a:rPr lang="en-US" sz="2500" b="1" dirty="0">
                <a:latin typeface="Cambria" panose="02040503050406030204" pitchFamily="18" charset="0"/>
                <a:ea typeface="Cambria" panose="02040503050406030204" pitchFamily="18" charset="0"/>
              </a:rPr>
              <a:t>but only 13% of the complications </a:t>
            </a:r>
            <a:r>
              <a:rPr lang="en-US" sz="2500" dirty="0">
                <a:latin typeface="Cambria" panose="02040503050406030204" pitchFamily="18" charset="0"/>
                <a:ea typeface="Cambria" panose="02040503050406030204" pitchFamily="18" charset="0"/>
              </a:rPr>
              <a:t>occurred in patients with major abnormalities. Nine patients had x-ray findings that led to clinical action: three with potentially beneficial management changes (congestive heart failure in 2, fibrosis in 1) and six with potentially detrimental clinical action (false diagnosis of tuberculosis in 2, false diagnosis of nodules in 2, falsely normal chest x-ray in 2). </a:t>
            </a:r>
            <a:r>
              <a:rPr lang="en-US" sz="2500" b="1" dirty="0">
                <a:latin typeface="Cambria" panose="02040503050406030204" pitchFamily="18" charset="0"/>
                <a:ea typeface="Cambria" panose="02040503050406030204" pitchFamily="18" charset="0"/>
              </a:rPr>
              <a:t>None of 50 surgical cancellations </a:t>
            </a:r>
            <a:r>
              <a:rPr lang="en-US" sz="2500" dirty="0">
                <a:latin typeface="Cambria" panose="02040503050406030204" pitchFamily="18" charset="0"/>
                <a:ea typeface="Cambria" panose="02040503050406030204" pitchFamily="18" charset="0"/>
              </a:rPr>
              <a:t>occurred as a result of an abnormal x-ray. All the beneficial effects attributable to preoperative chest x-rays accrued to patients who had </a:t>
            </a:r>
            <a:r>
              <a:rPr lang="en-US" sz="2500" b="1" dirty="0">
                <a:latin typeface="Cambria" panose="02040503050406030204" pitchFamily="18" charset="0"/>
                <a:ea typeface="Cambria" panose="02040503050406030204" pitchFamily="18" charset="0"/>
              </a:rPr>
              <a:t>clinical evidence of chest disease.</a:t>
            </a:r>
            <a:endParaRPr lang="en-IN" sz="2500" b="1" dirty="0">
              <a:latin typeface="Cambria" panose="02040503050406030204" pitchFamily="18" charset="0"/>
              <a:ea typeface="Cambria" panose="02040503050406030204" pitchFamily="18" charset="0"/>
            </a:endParaRPr>
          </a:p>
          <a:p>
            <a:pPr>
              <a:tabLst>
                <a:tab pos="1714500" algn="l"/>
              </a:tabLst>
            </a:pPr>
            <a:endParaRPr lang="en-IN" sz="2500" dirty="0">
              <a:effectLst/>
              <a:latin typeface="Cambria" panose="02040503050406030204" pitchFamily="18" charset="0"/>
              <a:ea typeface="Cambria" panose="02040503050406030204" pitchFamily="18" charset="0"/>
            </a:endParaRPr>
          </a:p>
          <a:p>
            <a:endParaRPr lang="en-IN" sz="25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4ED9C97-5C55-4744-A206-2B1A56452057}"/>
              </a:ext>
            </a:extLst>
          </p:cNvPr>
          <p:cNvPicPr>
            <a:picLocks noChangeAspect="1"/>
          </p:cNvPicPr>
          <p:nvPr/>
        </p:nvPicPr>
        <p:blipFill>
          <a:blip r:embed="rId2"/>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48451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195DE-7CE0-446F-8D0E-F0ED647960DF}"/>
              </a:ext>
            </a:extLst>
          </p:cNvPr>
          <p:cNvSpPr txBox="1"/>
          <p:nvPr/>
        </p:nvSpPr>
        <p:spPr>
          <a:xfrm>
            <a:off x="522514" y="1562033"/>
            <a:ext cx="8098974" cy="4708981"/>
          </a:xfrm>
          <a:prstGeom prst="rect">
            <a:avLst/>
          </a:prstGeom>
          <a:noFill/>
        </p:spPr>
        <p:txBody>
          <a:bodyPr wrap="square">
            <a:spAutoFit/>
          </a:bodyPr>
          <a:lstStyle/>
          <a:p>
            <a:pPr algn="just"/>
            <a:r>
              <a:rPr lang="en-US" sz="2500" dirty="0"/>
              <a:t>Pneumonia affects a large number of individuals, especially children, mostly in developing and underdeveloped countries characterized by risk factors such as overcrowding, poor hygienic conditions, and malnutrition, coupled with the unavailability of appropriate medical facilities. Early diagnosis of pneumonia is crucial to cure the disease completely. Examination of X-ray scans is the most common means of diagnosis, but it depends on the interpretative ability of the radiologist and frequently is not agreed upon by the radiologists. Thus, an automatic CAD system with generalizing capability is required to diagnose the </a:t>
            </a:r>
            <a:r>
              <a:rPr lang="en-US" sz="2500" dirty="0" err="1"/>
              <a:t>diseasewere</a:t>
            </a:r>
            <a:r>
              <a:rPr lang="en-US" sz="2500" dirty="0"/>
              <a:t> ensembled.</a:t>
            </a:r>
            <a:endParaRPr lang="en-IN" sz="2500" dirty="0"/>
          </a:p>
        </p:txBody>
      </p:sp>
      <p:sp>
        <p:nvSpPr>
          <p:cNvPr id="5" name="TextBox 4">
            <a:extLst>
              <a:ext uri="{FF2B5EF4-FFF2-40B4-BE49-F238E27FC236}">
                <a16:creationId xmlns:a16="http://schemas.microsoft.com/office/drawing/2014/main" id="{525BA479-56F6-416A-AC55-0FF7267E92DD}"/>
              </a:ext>
            </a:extLst>
          </p:cNvPr>
          <p:cNvSpPr txBox="1"/>
          <p:nvPr/>
        </p:nvSpPr>
        <p:spPr>
          <a:xfrm>
            <a:off x="522514" y="762391"/>
            <a:ext cx="11327364" cy="938719"/>
          </a:xfrm>
          <a:prstGeom prst="rect">
            <a:avLst/>
          </a:prstGeom>
          <a:noFill/>
        </p:spPr>
        <p:txBody>
          <a:bodyPr wrap="square">
            <a:spAutoFit/>
          </a:bodyPr>
          <a:lstStyle/>
          <a:p>
            <a:pPr algn="ctr">
              <a:tabLst>
                <a:tab pos="1714500" algn="l"/>
              </a:tabLst>
            </a:pPr>
            <a:r>
              <a:rPr lang="en-US" sz="5500" b="1" dirty="0">
                <a:effectLst/>
                <a:latin typeface="Cambria" panose="02040503050406030204" pitchFamily="18" charset="0"/>
                <a:ea typeface="Times New Roman" panose="02020603050405020304" pitchFamily="18" charset="0"/>
              </a:rPr>
              <a:t>PROBLEM STATEMENT</a:t>
            </a:r>
            <a:endParaRPr lang="en-IN" sz="55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A75BD09D-BED2-41EB-9E88-EB77E2EC5871}"/>
              </a:ext>
            </a:extLst>
          </p:cNvPr>
          <p:cNvPicPr>
            <a:picLocks noChangeAspect="1"/>
          </p:cNvPicPr>
          <p:nvPr/>
        </p:nvPicPr>
        <p:blipFill>
          <a:blip r:embed="rId3"/>
          <a:stretch>
            <a:fillRect/>
          </a:stretch>
        </p:blipFill>
        <p:spPr>
          <a:xfrm>
            <a:off x="10220659" y="66616"/>
            <a:ext cx="1517252" cy="499500"/>
          </a:xfrm>
          <a:prstGeom prst="rect">
            <a:avLst/>
          </a:prstGeom>
        </p:spPr>
      </p:pic>
      <p:pic>
        <p:nvPicPr>
          <p:cNvPr id="1028" name="Picture 4" descr="https://www.itnonline.com/sites/default/files/styles/content_large/public/GettyImages-115203637.jpg?itok=sxU6EH0A">
            <a:extLst>
              <a:ext uri="{FF2B5EF4-FFF2-40B4-BE49-F238E27FC236}">
                <a16:creationId xmlns:a16="http://schemas.microsoft.com/office/drawing/2014/main" id="{DE3C2253-A885-4BFC-B2D4-FD86D1429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8768" y="1821869"/>
            <a:ext cx="293914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6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F7B0-B788-4352-A999-A3FB351DE13D}"/>
              </a:ext>
            </a:extLst>
          </p:cNvPr>
          <p:cNvSpPr>
            <a:spLocks noGrp="1"/>
          </p:cNvSpPr>
          <p:nvPr>
            <p:ph type="ctrTitle"/>
          </p:nvPr>
        </p:nvSpPr>
        <p:spPr>
          <a:xfrm>
            <a:off x="1542661" y="609293"/>
            <a:ext cx="8652387" cy="990907"/>
          </a:xfrm>
        </p:spPr>
        <p:txBody>
          <a:bodyPr>
            <a:noAutofit/>
          </a:bodyPr>
          <a:lstStyle/>
          <a:p>
            <a:r>
              <a:rPr lang="en-IN" sz="5500" b="1" dirty="0">
                <a:latin typeface="Cambria" panose="02040503050406030204" pitchFamily="18" charset="0"/>
                <a:ea typeface="Cambria" panose="02040503050406030204" pitchFamily="18" charset="0"/>
              </a:rPr>
              <a:t>OBJECTIVE</a:t>
            </a:r>
          </a:p>
        </p:txBody>
      </p:sp>
      <p:sp>
        <p:nvSpPr>
          <p:cNvPr id="3" name="Subtitle 2">
            <a:extLst>
              <a:ext uri="{FF2B5EF4-FFF2-40B4-BE49-F238E27FC236}">
                <a16:creationId xmlns:a16="http://schemas.microsoft.com/office/drawing/2014/main" id="{D3FB9605-6000-4D4E-BA0B-3249F09F687D}"/>
              </a:ext>
            </a:extLst>
          </p:cNvPr>
          <p:cNvSpPr>
            <a:spLocks noGrp="1"/>
          </p:cNvSpPr>
          <p:nvPr>
            <p:ph type="subTitle" idx="1"/>
          </p:nvPr>
        </p:nvSpPr>
        <p:spPr>
          <a:xfrm>
            <a:off x="594550" y="1772815"/>
            <a:ext cx="8652387" cy="3359021"/>
          </a:xfrm>
        </p:spPr>
        <p:txBody>
          <a:bodyPr/>
          <a:lstStyle/>
          <a:p>
            <a:pPr algn="l"/>
            <a:endParaRPr lang="en-US" dirty="0">
              <a:latin typeface="Cambria" panose="02040503050406030204" pitchFamily="18" charset="0"/>
              <a:ea typeface="Cambria" panose="02040503050406030204" pitchFamily="18" charset="0"/>
            </a:endParaRPr>
          </a:p>
          <a:p>
            <a:pPr marL="342900" indent="-342900" algn="l">
              <a:buFont typeface="Arial" panose="020B0604020202020204" pitchFamily="34" charset="0"/>
              <a:buChar char="•"/>
            </a:pPr>
            <a:r>
              <a:rPr lang="en-US" dirty="0">
                <a:latin typeface="Cambria" panose="02040503050406030204" pitchFamily="18" charset="0"/>
                <a:ea typeface="Cambria" panose="02040503050406030204" pitchFamily="18" charset="0"/>
              </a:rPr>
              <a:t>To build a suitable ML Model to predict the CATOGRIES disease by providing the chest-x-ray as an input.</a:t>
            </a:r>
          </a:p>
          <a:p>
            <a:pPr marL="342900" indent="-342900" algn="l">
              <a:buFont typeface="Arial" panose="020B0604020202020204" pitchFamily="34" charset="0"/>
              <a:buChar char="•"/>
            </a:pPr>
            <a:r>
              <a:rPr lang="en-US" dirty="0">
                <a:latin typeface="Cambria" panose="02040503050406030204" pitchFamily="18" charset="0"/>
                <a:ea typeface="Cambria" panose="02040503050406030204" pitchFamily="18" charset="0"/>
              </a:rPr>
              <a:t>Understanding different methods for modeling ANN to get max predictability.</a:t>
            </a:r>
          </a:p>
          <a:p>
            <a:pPr marL="342900" indent="-342900" algn="l">
              <a:buFont typeface="Arial" panose="020B0604020202020204" pitchFamily="34" charset="0"/>
              <a:buChar char="•"/>
            </a:pPr>
            <a:r>
              <a:rPr lang="en-US" dirty="0">
                <a:latin typeface="Cambria" panose="02040503050406030204" pitchFamily="18" charset="0"/>
                <a:ea typeface="Cambria" panose="02040503050406030204" pitchFamily="18" charset="0"/>
              </a:rPr>
              <a:t>Building a GUI for users and deploying it on cloud.</a:t>
            </a:r>
            <a:endParaRPr lang="en-IN"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BDE088A5-DF5B-487C-B77D-673B14789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4492" y="3276907"/>
            <a:ext cx="2333625" cy="2971800"/>
          </a:xfrm>
          <a:prstGeom prst="rect">
            <a:avLst/>
          </a:prstGeom>
        </p:spPr>
      </p:pic>
      <p:pic>
        <p:nvPicPr>
          <p:cNvPr id="5" name="Picture 4">
            <a:extLst>
              <a:ext uri="{FF2B5EF4-FFF2-40B4-BE49-F238E27FC236}">
                <a16:creationId xmlns:a16="http://schemas.microsoft.com/office/drawing/2014/main" id="{B8378E42-A0E1-4F01-9E4F-D792CDBDE082}"/>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267466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F7B0-B788-4352-A999-A3FB351DE13D}"/>
              </a:ext>
            </a:extLst>
          </p:cNvPr>
          <p:cNvSpPr txBox="1">
            <a:spLocks/>
          </p:cNvSpPr>
          <p:nvPr/>
        </p:nvSpPr>
        <p:spPr>
          <a:xfrm>
            <a:off x="559838" y="1000125"/>
            <a:ext cx="10427250" cy="990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500" b="1" dirty="0">
                <a:latin typeface="Cambria" panose="02040503050406030204" pitchFamily="18" charset="0"/>
                <a:ea typeface="Cambria" panose="02040503050406030204" pitchFamily="18" charset="0"/>
              </a:rPr>
              <a:t>  OBJECTIVE VISUALISATION</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14564"/>
            <a:ext cx="9463088" cy="3714750"/>
          </a:xfrm>
          <a:prstGeom prst="rect">
            <a:avLst/>
          </a:prstGeom>
          <a:noFill/>
          <a:ln>
            <a:noFill/>
          </a:ln>
        </p:spPr>
      </p:pic>
      <p:pic>
        <p:nvPicPr>
          <p:cNvPr id="4" name="Picture 3">
            <a:extLst>
              <a:ext uri="{FF2B5EF4-FFF2-40B4-BE49-F238E27FC236}">
                <a16:creationId xmlns:a16="http://schemas.microsoft.com/office/drawing/2014/main" id="{7F16A17D-2903-4640-900A-31D3F4DF8CE1}"/>
              </a:ext>
            </a:extLst>
          </p:cNvPr>
          <p:cNvPicPr>
            <a:picLocks noChangeAspect="1"/>
          </p:cNvPicPr>
          <p:nvPr/>
        </p:nvPicPr>
        <p:blipFill>
          <a:blip r:embed="rId3"/>
          <a:stretch>
            <a:fillRect/>
          </a:stretch>
        </p:blipFill>
        <p:spPr>
          <a:xfrm>
            <a:off x="10220659" y="66616"/>
            <a:ext cx="1517252" cy="499500"/>
          </a:xfrm>
          <a:prstGeom prst="rect">
            <a:avLst/>
          </a:prstGeom>
        </p:spPr>
      </p:pic>
    </p:spTree>
    <p:extLst>
      <p:ext uri="{BB962C8B-B14F-4D97-AF65-F5344CB8AC3E}">
        <p14:creationId xmlns:p14="http://schemas.microsoft.com/office/powerpoint/2010/main" val="50823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3161</TotalTime>
  <Words>774</Words>
  <Application>Microsoft Office PowerPoint</Application>
  <PresentationFormat>Widescreen</PresentationFormat>
  <Paragraphs>73</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Cambria</vt:lpstr>
      <vt:lpstr>Cambria Math</vt:lpstr>
      <vt:lpstr>poppins</vt:lpstr>
      <vt:lpstr>roboto</vt:lpstr>
      <vt:lpstr>Symbol</vt:lpstr>
      <vt:lpstr>Times New Roman</vt:lpstr>
      <vt:lpstr>Office Theme</vt:lpstr>
      <vt:lpstr>PowerPoint Presentation</vt:lpstr>
      <vt:lpstr>PowerPoint Presentation</vt:lpstr>
      <vt:lpstr>Chest X-Ray Analyzer </vt:lpstr>
      <vt:lpstr>PowerPoint Presentation</vt:lpstr>
      <vt:lpstr>INTRODUCTION</vt:lpstr>
      <vt:lpstr>LITERATURE REVIEW</vt:lpstr>
      <vt:lpstr>PowerPoint Presentation</vt:lpstr>
      <vt:lpstr>OBJECTIVE</vt:lpstr>
      <vt:lpstr>PowerPoint Presentation</vt:lpstr>
      <vt:lpstr>PowerPoint Presentation</vt:lpstr>
      <vt:lpstr>A simple neural network can be represented like this:    The linkages between nodes are the most crucial finding in an ANN. The only known values in the above diagram are the inputs. Lets call the inputs as I1, I2 and I3, Hidden states as H1,H2.H3 and H4, Outputs as O1 and O2.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RAJUL DUBEY</cp:lastModifiedBy>
  <cp:revision>157</cp:revision>
  <dcterms:created xsi:type="dcterms:W3CDTF">2019-11-28T10:40:03Z</dcterms:created>
  <dcterms:modified xsi:type="dcterms:W3CDTF">2022-10-18T18:52:35Z</dcterms:modified>
</cp:coreProperties>
</file>