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2" r:id="rId2"/>
    <p:sldId id="417" r:id="rId3"/>
    <p:sldId id="423" r:id="rId4"/>
    <p:sldId id="368" r:id="rId5"/>
    <p:sldId id="418" r:id="rId6"/>
    <p:sldId id="420" r:id="rId7"/>
    <p:sldId id="419" r:id="rId8"/>
    <p:sldId id="422" r:id="rId9"/>
    <p:sldId id="42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38" autoAdjust="0"/>
  </p:normalViewPr>
  <p:slideViewPr>
    <p:cSldViewPr snapToGrid="0" snapToObjects="1">
      <p:cViewPr>
        <p:scale>
          <a:sx n="72" d="100"/>
          <a:sy n="72" d="100"/>
        </p:scale>
        <p:origin x="140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9B9FF-71BF-6149-A0CB-459184DAAD9F}" type="datetimeFigureOut">
              <a:rPr lang="en-US" smtClean="0"/>
              <a:t>4/22/17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6DAE-669F-3546-9A68-DB1260F5E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128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8" name="Picture 7" descr="UChicago_RGB_MARO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32" y="5316288"/>
            <a:ext cx="2667201" cy="9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1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0" y="1353805"/>
            <a:ext cx="8749772" cy="49546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12066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9144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1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3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434064"/>
            <a:ext cx="9144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 smtClean="0">
              <a:latin typeface="Arial"/>
              <a:cs typeface="Arial"/>
            </a:endParaRPr>
          </a:p>
          <a:p>
            <a:pPr algn="l"/>
            <a:r>
              <a:rPr lang="en-US" sz="1400" dirty="0" err="1" smtClean="0">
                <a:latin typeface="Arial"/>
                <a:cs typeface="Arial"/>
              </a:rPr>
              <a:t>Rayid</a:t>
            </a:r>
            <a:r>
              <a:rPr lang="en-US" sz="1400" baseline="0" dirty="0" smtClean="0">
                <a:latin typeface="Arial"/>
                <a:cs typeface="Arial"/>
              </a:rPr>
              <a:t> </a:t>
            </a:r>
            <a:r>
              <a:rPr lang="en-US" sz="1400" baseline="0" dirty="0" err="1" smtClean="0">
                <a:latin typeface="Arial"/>
                <a:cs typeface="Arial"/>
              </a:rPr>
              <a:t>Ghani</a:t>
            </a:r>
            <a:r>
              <a:rPr lang="en-US" sz="1400" baseline="0" dirty="0" smtClean="0">
                <a:latin typeface="Arial"/>
                <a:cs typeface="Arial"/>
              </a:rPr>
              <a:t>															@</a:t>
            </a:r>
            <a:r>
              <a:rPr lang="en-US" sz="1400" baseline="0" dirty="0" err="1" smtClean="0">
                <a:latin typeface="Arial"/>
                <a:cs typeface="Arial"/>
              </a:rPr>
              <a:t>rayidghani</a:t>
            </a:r>
            <a:r>
              <a:rPr lang="en-US" sz="1400" baseline="0" dirty="0" smtClean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66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4/22/17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i47Wmjpj8k-mFRk-NnXXU5tmSQz8h37YxluDV8Zy9U/edit#gid=0" TargetMode="External"/><Relationship Id="rId4" Type="http://schemas.openxmlformats.org/officeDocument/2006/relationships/hyperlink" Target="http://scikit-learn.org/stable/tutorial/machine_learning_map/" TargetMode="External"/><Relationship Id="rId5" Type="http://schemas.openxmlformats.org/officeDocument/2006/relationships/hyperlink" Target="http://jmlr.org/papers/volume15/delgado14a/delgado14a.pdf" TargetMode="External"/><Relationship Id="rId6" Type="http://schemas.openxmlformats.org/officeDocument/2006/relationships/hyperlink" Target="http://citeseerx.ist.psu.edu/viewdoc/summary?doi=10.1.1.122.590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zure.microsoft.com/en-us/documentation/articles/machine-learning-algorithm-choi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96" y="1851285"/>
            <a:ext cx="8643472" cy="1470025"/>
          </a:xfrm>
        </p:spPr>
        <p:txBody>
          <a:bodyPr/>
          <a:lstStyle/>
          <a:p>
            <a:r>
              <a:rPr lang="en-US" dirty="0" smtClean="0"/>
              <a:t>Supervised Learning: Comparison of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41489"/>
            <a:ext cx="6400800" cy="78654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Rayid</a:t>
            </a:r>
            <a:r>
              <a:rPr lang="en-US" sz="3600" dirty="0" smtClean="0"/>
              <a:t> </a:t>
            </a:r>
            <a:r>
              <a:rPr lang="en-US" sz="3600" dirty="0" err="1" smtClean="0"/>
              <a:t>Ghani</a:t>
            </a:r>
            <a:endParaRPr lang="en-US" sz="3600" dirty="0" smtClean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105838" y="6074661"/>
            <a:ext cx="9267477" cy="7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Slides liberally borrowed and customized from lots of excellent online sources</a:t>
            </a:r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different classifiers</a:t>
            </a:r>
          </a:p>
          <a:p>
            <a:r>
              <a:rPr lang="en-US" dirty="0" smtClean="0"/>
              <a:t>Vocabulary </a:t>
            </a:r>
            <a:r>
              <a:rPr lang="en-US" dirty="0" smtClean="0"/>
              <a:t>terms</a:t>
            </a:r>
          </a:p>
          <a:p>
            <a:pPr lvl="1"/>
            <a:r>
              <a:rPr lang="en-US" dirty="0" smtClean="0"/>
              <a:t>Generative vs Discriminative</a:t>
            </a:r>
            <a:endParaRPr lang="en-US" dirty="0" smtClean="0"/>
          </a:p>
          <a:p>
            <a:pPr lvl="1"/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Bias Variance Tradeoff</a:t>
            </a:r>
          </a:p>
          <a:p>
            <a:pPr lvl="1"/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Learning Curve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 will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6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3280" y="3012141"/>
            <a:ext cx="8749772" cy="3296311"/>
          </a:xfrm>
        </p:spPr>
        <p:txBody>
          <a:bodyPr/>
          <a:lstStyle/>
          <a:p>
            <a:r>
              <a:rPr lang="en-US" dirty="0" smtClean="0"/>
              <a:t>Squared loss</a:t>
            </a:r>
          </a:p>
          <a:p>
            <a:r>
              <a:rPr lang="en-US" dirty="0" smtClean="0"/>
              <a:t>Hinge Loss</a:t>
            </a:r>
          </a:p>
          <a:p>
            <a:r>
              <a:rPr lang="en-US" dirty="0" smtClean="0"/>
              <a:t>Logistic Loss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72" y="3012141"/>
            <a:ext cx="4015442" cy="48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271" y="3753875"/>
            <a:ext cx="6060781" cy="396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271" y="4236499"/>
            <a:ext cx="3965042" cy="655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0" y="1289734"/>
            <a:ext cx="584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Cost of getting a prediction wrong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339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Tuning </a:t>
            </a:r>
          </a:p>
          <a:p>
            <a:pPr lvl="1"/>
            <a:r>
              <a:rPr lang="en-US" dirty="0" smtClean="0"/>
              <a:t>Pre-processing (scaling, missing values, discrete/continuous etc.)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Interpretability</a:t>
            </a:r>
          </a:p>
          <a:p>
            <a:r>
              <a:rPr lang="en-US" dirty="0" smtClean="0"/>
              <a:t>Training Time</a:t>
            </a:r>
          </a:p>
          <a:p>
            <a:r>
              <a:rPr lang="en-US" dirty="0" smtClean="0"/>
              <a:t>Update Time</a:t>
            </a:r>
          </a:p>
          <a:p>
            <a:r>
              <a:rPr lang="en-US" dirty="0" smtClean="0"/>
              <a:t>Scoring Time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to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Non-Linear</a:t>
            </a:r>
          </a:p>
          <a:p>
            <a:r>
              <a:rPr lang="en-US" dirty="0" smtClean="0"/>
              <a:t>Fewer parameters </a:t>
            </a:r>
            <a:r>
              <a:rPr lang="en-US" dirty="0" err="1" smtClean="0"/>
              <a:t>vs</a:t>
            </a:r>
            <a:r>
              <a:rPr lang="en-US" dirty="0" smtClean="0"/>
              <a:t> more parameters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Features</a:t>
            </a:r>
          </a:p>
          <a:p>
            <a:pPr lvl="1"/>
            <a:r>
              <a:rPr lang="en-US" dirty="0" smtClean="0"/>
              <a:t>Force less complexity </a:t>
            </a:r>
          </a:p>
          <a:p>
            <a:r>
              <a:rPr lang="en-US" dirty="0" smtClean="0"/>
              <a:t>Regularization</a:t>
            </a:r>
          </a:p>
          <a:p>
            <a:pPr lvl="1"/>
            <a:r>
              <a:rPr lang="en-US" dirty="0" smtClean="0"/>
              <a:t>Penalize for complexity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7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 ML expert?</a:t>
            </a:r>
          </a:p>
          <a:p>
            <a:r>
              <a:rPr lang="en-US" dirty="0" smtClean="0"/>
              <a:t>To a domain expert?</a:t>
            </a:r>
          </a:p>
          <a:p>
            <a:endParaRPr lang="en-US" dirty="0"/>
          </a:p>
          <a:p>
            <a:r>
              <a:rPr lang="en-US" dirty="0" smtClean="0"/>
              <a:t>Interpretability of the model </a:t>
            </a:r>
            <a:r>
              <a:rPr lang="en-US" dirty="0" err="1" smtClean="0"/>
              <a:t>vs</a:t>
            </a:r>
            <a:r>
              <a:rPr lang="en-US" dirty="0" smtClean="0"/>
              <a:t> Interpretability of the predictions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r>
              <a:rPr lang="en-US" dirty="0" smtClean="0"/>
              <a:t>Scoring new data</a:t>
            </a:r>
          </a:p>
          <a:p>
            <a:r>
              <a:rPr lang="en-US" dirty="0" smtClean="0"/>
              <a:t>Updating when you get more labels back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1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Azure ML Blog Post</a:t>
            </a:r>
            <a:endParaRPr lang="en-US" dirty="0" smtClean="0"/>
          </a:p>
          <a:p>
            <a:r>
              <a:rPr lang="en-US" dirty="0">
                <a:hlinkClick r:id="rId3"/>
              </a:rPr>
              <a:t>A</a:t>
            </a:r>
            <a:r>
              <a:rPr lang="en-US" dirty="0" smtClean="0">
                <a:hlinkClick r:id="rId3"/>
              </a:rPr>
              <a:t>nother google doc </a:t>
            </a:r>
            <a:r>
              <a:rPr lang="en-US" dirty="0" smtClean="0"/>
              <a:t> done by Data School (not all the information in there is “correct”)</a:t>
            </a:r>
          </a:p>
          <a:p>
            <a:r>
              <a:rPr lang="en-US" dirty="0" smtClean="0">
                <a:hlinkClick r:id="rId4"/>
              </a:rPr>
              <a:t>Sklearn map</a:t>
            </a:r>
            <a:endParaRPr lang="en-US" dirty="0"/>
          </a:p>
          <a:p>
            <a:r>
              <a:rPr lang="en-US" dirty="0" smtClean="0"/>
              <a:t>Comparison Methodology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jmlr.org/papers/volume15/delgado14a/delgado14a.pdf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citeseerx.ist.psu.edu/viewdoc/summary?doi=10.1.1.122.5901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1520"/>
      </p:ext>
    </p:extLst>
  </p:cSld>
  <p:clrMapOvr>
    <a:masterClrMapping/>
  </p:clrMapOvr>
</p:sld>
</file>

<file path=ppt/theme/theme1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ghani uofc template.potx</Template>
  <TotalTime>16506</TotalTime>
  <Words>164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ghani uofc template</vt:lpstr>
      <vt:lpstr>Supervised Learning: Comparison of Classifiers</vt:lpstr>
      <vt:lpstr>Things we will cover</vt:lpstr>
      <vt:lpstr>Loss functions</vt:lpstr>
      <vt:lpstr>Factors to consider</vt:lpstr>
      <vt:lpstr>Complexity</vt:lpstr>
      <vt:lpstr>Overfitting</vt:lpstr>
      <vt:lpstr>Interpretability</vt:lpstr>
      <vt:lpstr>Time</vt:lpstr>
      <vt:lpstr>Classifier Comparisons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(Real-Time) Data and Analytics</dc:title>
  <dc:creator>rg</dc:creator>
  <cp:lastModifiedBy>Microsoft Office User</cp:lastModifiedBy>
  <cp:revision>107</cp:revision>
  <dcterms:created xsi:type="dcterms:W3CDTF">2013-08-06T06:32:01Z</dcterms:created>
  <dcterms:modified xsi:type="dcterms:W3CDTF">2017-04-23T02:53:40Z</dcterms:modified>
</cp:coreProperties>
</file>