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Banu%20for%20fun\Data%20Analytics\Excel\Project\Box%20office%20excel%20projec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Banu%20for%20fun\Data%20Analytics\Excel\Project\Box%20office%20excel%20projec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Banu%20for%20fun\Data%20Analytics\Excel\Project\Box%20office%20excel%20project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Banu%20for%20fun\Data%20Analytics\Excel\Project\Box%20office%20excel%20project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Banu%20for%20fun\Data%20Analytics\Excel\Project\Box%20office%20excel%20project.xlsx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openxmlformats.org/officeDocument/2006/relationships/image" Target="../media/image9.jpeg"/><Relationship Id="rId1" Type="http://schemas.openxmlformats.org/officeDocument/2006/relationships/oleObject" Target="file:///C:\Banu%20for%20fun\Data%20Analytics\Excel\Project\Box%20office%20excel%20project.xlsx" TargetMode="External"/><Relationship Id="rId4" Type="http://schemas.microsoft.com/office/2011/relationships/chartColorStyle" Target="colors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[Box office excel project.xlsx]PIVOT ANALYSIS!PivotTable2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600">
                <a:solidFill>
                  <a:schemeClr val="bg1"/>
                </a:solidFill>
                <a:latin typeface="American Captain" pitchFamily="2" charset="0"/>
              </a:rPr>
              <a:t>IMDB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noFill/>
          </a:ln>
          <a:effectLst/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noFill/>
          </a:ln>
          <a:effectLst/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c:spPr>
      </c:pivotFmt>
      <c:pivotFmt>
        <c:idx val="2"/>
        <c:spPr>
          <a:solidFill>
            <a:schemeClr val="accent1"/>
          </a:solidFill>
          <a:ln w="25400">
            <a:noFill/>
          </a:ln>
          <a:effectLst/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noFill/>
          </a:ln>
          <a:effectLst/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noFill/>
          </a:ln>
          <a:effectLst/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noFill/>
          </a:ln>
          <a:effectLst/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noFill/>
          </a:ln>
          <a:effectLst/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noFill/>
          </a:ln>
          <a:effectLst/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noFill/>
          </a:ln>
          <a:effectLst/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noFill/>
          </a:ln>
          <a:effectLst/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noFill/>
          </a:ln>
          <a:effectLst/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noFill/>
          </a:ln>
          <a:effectLst/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noFill/>
          </a:ln>
          <a:effectLst/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5400">
            <a:noFill/>
          </a:ln>
          <a:effectLst/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noFill/>
          </a:ln>
          <a:effectLst/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noFill/>
          </a:ln>
          <a:effectLst/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noFill/>
          </a:ln>
          <a:effectLst/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noFill/>
          </a:ln>
          <a:effectLst/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'PIVOT ANALYSIS'!$C$7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F59-40B6-B19C-01C61F8087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F59-40B6-B19C-01C61F8087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F59-40B6-B19C-01C61F8087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F59-40B6-B19C-01C61F80879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F59-40B6-B19C-01C61F80879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ANALYSIS'!$B$8:$B$13</c:f>
              <c:strCache>
                <c:ptCount val="5"/>
                <c:pt idx="0">
                  <c:v>Steven Spielberg</c:v>
                </c:pt>
                <c:pt idx="1">
                  <c:v>Tony Scott</c:v>
                </c:pt>
                <c:pt idx="2">
                  <c:v>Ridley Scott</c:v>
                </c:pt>
                <c:pt idx="3">
                  <c:v>John Carpenter</c:v>
                </c:pt>
                <c:pt idx="4">
                  <c:v>Shawn Levy</c:v>
                </c:pt>
              </c:strCache>
            </c:strRef>
          </c:cat>
          <c:val>
            <c:numRef>
              <c:f>'PIVOT ANALYSIS'!$C$8:$C$13</c:f>
              <c:numCache>
                <c:formatCode>General</c:formatCode>
                <c:ptCount val="5"/>
                <c:pt idx="0">
                  <c:v>122.2</c:v>
                </c:pt>
                <c:pt idx="1">
                  <c:v>68.900000000000006</c:v>
                </c:pt>
                <c:pt idx="2">
                  <c:v>62.800000000000004</c:v>
                </c:pt>
                <c:pt idx="3">
                  <c:v>57.3</c:v>
                </c:pt>
                <c:pt idx="4">
                  <c:v>54.199999999999989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F59-40B6-B19C-01C61F80879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blipFill>
      <a:blip xmlns:r="http://schemas.openxmlformats.org/officeDocument/2006/relationships" r:embed="rId3"/>
      <a:tile tx="0" ty="0" sx="100000" sy="100000" flip="none" algn="tl"/>
    </a:blipFill>
    <a:ln w="19050" cap="flat" cmpd="sng" algn="ctr">
      <a:solidFill>
        <a:schemeClr val="tx1"/>
      </a:solidFill>
      <a:round/>
    </a:ln>
    <a:effectLst>
      <a:innerShdw blurRad="63500" dist="50800" dir="16200000">
        <a:prstClr val="black">
          <a:alpha val="50000"/>
        </a:prstClr>
      </a:innerShdw>
    </a:effectLst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[Box office excel project.xlsx]PIVOT ANALYSIS!PivotTable3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>
                <a:latin typeface="American Captain" pitchFamily="2" charset="0"/>
              </a:rPr>
              <a:t>Lifetime collection</a:t>
            </a:r>
          </a:p>
        </c:rich>
      </c:tx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>
            <a:solidFill>
              <a:schemeClr val="tx1"/>
            </a:solidFill>
          </a:ln>
          <a:effectLst/>
          <a:sp3d contourW="28575">
            <a:contourClr>
              <a:schemeClr val="tx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FFFF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>
            <a:solidFill>
              <a:schemeClr val="tx1"/>
            </a:solidFill>
          </a:ln>
          <a:effectLst/>
          <a:sp3d contourW="28575">
            <a:contourClr>
              <a:schemeClr val="tx1"/>
            </a:contourClr>
          </a:sp3d>
        </c:spPr>
      </c:pivotFmt>
      <c:pivotFmt>
        <c:idx val="2"/>
        <c:spPr>
          <a:solidFill>
            <a:schemeClr val="accent1"/>
          </a:solidFill>
          <a:ln w="28575">
            <a:solidFill>
              <a:schemeClr val="tx1"/>
            </a:solidFill>
          </a:ln>
          <a:effectLst/>
          <a:sp3d contourW="28575">
            <a:contourClr>
              <a:schemeClr val="tx1"/>
            </a:contourClr>
          </a:sp3d>
        </c:spPr>
      </c:pivotFmt>
      <c:pivotFmt>
        <c:idx val="3"/>
        <c:spPr>
          <a:solidFill>
            <a:schemeClr val="accent1"/>
          </a:solidFill>
          <a:ln w="28575">
            <a:solidFill>
              <a:schemeClr val="tx1"/>
            </a:solidFill>
          </a:ln>
          <a:effectLst/>
          <a:sp3d contourW="28575">
            <a:contourClr>
              <a:schemeClr val="tx1"/>
            </a:contourClr>
          </a:sp3d>
        </c:spPr>
      </c:pivotFmt>
      <c:pivotFmt>
        <c:idx val="4"/>
        <c:spPr>
          <a:solidFill>
            <a:schemeClr val="accent1"/>
          </a:solidFill>
          <a:ln w="28575">
            <a:solidFill>
              <a:schemeClr val="tx1"/>
            </a:solidFill>
          </a:ln>
          <a:effectLst/>
          <a:sp3d contourW="28575">
            <a:contourClr>
              <a:schemeClr val="tx1"/>
            </a:contourClr>
          </a:sp3d>
        </c:spPr>
      </c:pivotFmt>
      <c:pivotFmt>
        <c:idx val="5"/>
        <c:spPr>
          <a:solidFill>
            <a:schemeClr val="accent1"/>
          </a:solidFill>
          <a:ln w="28575">
            <a:solidFill>
              <a:schemeClr val="tx1"/>
            </a:solidFill>
          </a:ln>
          <a:effectLst/>
          <a:sp3d contourW="28575">
            <a:contourClr>
              <a:schemeClr val="tx1"/>
            </a:contourClr>
          </a:sp3d>
        </c:spPr>
      </c:pivotFmt>
      <c:pivotFmt>
        <c:idx val="6"/>
        <c:spPr>
          <a:solidFill>
            <a:schemeClr val="accent1"/>
          </a:solidFill>
          <a:ln w="28575">
            <a:solidFill>
              <a:schemeClr val="tx1"/>
            </a:solidFill>
          </a:ln>
          <a:effectLst/>
          <a:sp3d contourW="28575">
            <a:contourClr>
              <a:schemeClr val="tx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FFFF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>
            <a:solidFill>
              <a:schemeClr val="tx1"/>
            </a:solidFill>
          </a:ln>
          <a:effectLst/>
          <a:sp3d contourW="28575">
            <a:contourClr>
              <a:schemeClr val="tx1"/>
            </a:contourClr>
          </a:sp3d>
        </c:spPr>
      </c:pivotFmt>
      <c:pivotFmt>
        <c:idx val="8"/>
        <c:spPr>
          <a:solidFill>
            <a:schemeClr val="accent1"/>
          </a:solidFill>
          <a:ln w="28575">
            <a:solidFill>
              <a:schemeClr val="tx1"/>
            </a:solidFill>
          </a:ln>
          <a:effectLst/>
          <a:sp3d contourW="28575">
            <a:contourClr>
              <a:schemeClr val="tx1"/>
            </a:contourClr>
          </a:sp3d>
        </c:spPr>
      </c:pivotFmt>
      <c:pivotFmt>
        <c:idx val="9"/>
        <c:spPr>
          <a:solidFill>
            <a:schemeClr val="accent1"/>
          </a:solidFill>
          <a:ln w="28575">
            <a:solidFill>
              <a:schemeClr val="tx1"/>
            </a:solidFill>
          </a:ln>
          <a:effectLst/>
          <a:sp3d contourW="28575">
            <a:contourClr>
              <a:schemeClr val="tx1"/>
            </a:contourClr>
          </a:sp3d>
        </c:spPr>
      </c:pivotFmt>
      <c:pivotFmt>
        <c:idx val="10"/>
        <c:spPr>
          <a:solidFill>
            <a:schemeClr val="accent1"/>
          </a:solidFill>
          <a:ln w="28575">
            <a:solidFill>
              <a:schemeClr val="tx1"/>
            </a:solidFill>
          </a:ln>
          <a:effectLst/>
          <a:sp3d contourW="28575">
            <a:contourClr>
              <a:schemeClr val="tx1"/>
            </a:contourClr>
          </a:sp3d>
        </c:spPr>
      </c:pivotFmt>
      <c:pivotFmt>
        <c:idx val="11"/>
        <c:spPr>
          <a:solidFill>
            <a:schemeClr val="accent1"/>
          </a:solidFill>
          <a:ln w="28575">
            <a:solidFill>
              <a:schemeClr val="tx1"/>
            </a:solidFill>
          </a:ln>
          <a:effectLst/>
          <a:sp3d contourW="28575">
            <a:contourClr>
              <a:schemeClr val="tx1"/>
            </a:contourClr>
          </a:sp3d>
        </c:spPr>
      </c:pivotFmt>
      <c:pivotFmt>
        <c:idx val="12"/>
        <c:spPr>
          <a:solidFill>
            <a:schemeClr val="accent1"/>
          </a:solidFill>
          <a:ln w="28575">
            <a:solidFill>
              <a:schemeClr val="tx1"/>
            </a:solidFill>
          </a:ln>
          <a:effectLst/>
          <a:sp3d contourW="28575">
            <a:contourClr>
              <a:schemeClr val="tx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FFFF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>
            <a:solidFill>
              <a:schemeClr val="tx1"/>
            </a:solidFill>
          </a:ln>
          <a:effectLst/>
          <a:sp3d contourW="28575">
            <a:contourClr>
              <a:schemeClr val="tx1"/>
            </a:contourClr>
          </a:sp3d>
        </c:spPr>
      </c:pivotFmt>
      <c:pivotFmt>
        <c:idx val="14"/>
        <c:spPr>
          <a:solidFill>
            <a:schemeClr val="accent1"/>
          </a:solidFill>
          <a:ln w="28575">
            <a:solidFill>
              <a:schemeClr val="tx1"/>
            </a:solidFill>
          </a:ln>
          <a:effectLst/>
          <a:sp3d contourW="28575">
            <a:contourClr>
              <a:schemeClr val="tx1"/>
            </a:contourClr>
          </a:sp3d>
        </c:spPr>
      </c:pivotFmt>
      <c:pivotFmt>
        <c:idx val="15"/>
        <c:spPr>
          <a:solidFill>
            <a:schemeClr val="accent1"/>
          </a:solidFill>
          <a:ln w="28575">
            <a:solidFill>
              <a:schemeClr val="tx1"/>
            </a:solidFill>
          </a:ln>
          <a:effectLst/>
          <a:sp3d contourW="28575">
            <a:contourClr>
              <a:schemeClr val="tx1"/>
            </a:contourClr>
          </a:sp3d>
        </c:spPr>
      </c:pivotFmt>
      <c:pivotFmt>
        <c:idx val="16"/>
        <c:spPr>
          <a:solidFill>
            <a:schemeClr val="accent1"/>
          </a:solidFill>
          <a:ln w="28575">
            <a:solidFill>
              <a:schemeClr val="tx1"/>
            </a:solidFill>
          </a:ln>
          <a:effectLst/>
          <a:sp3d contourW="28575">
            <a:contourClr>
              <a:schemeClr val="tx1"/>
            </a:contourClr>
          </a:sp3d>
        </c:spPr>
      </c:pivotFmt>
      <c:pivotFmt>
        <c:idx val="17"/>
        <c:spPr>
          <a:solidFill>
            <a:schemeClr val="accent1"/>
          </a:solidFill>
          <a:ln w="28575">
            <a:solidFill>
              <a:schemeClr val="tx1"/>
            </a:solidFill>
          </a:ln>
          <a:effectLst/>
          <a:sp3d contourW="28575">
            <a:contourClr>
              <a:schemeClr val="tx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'PIVOT ANALYSIS'!$H$7</c:f>
              <c:strCache>
                <c:ptCount val="1"/>
                <c:pt idx="0">
                  <c:v>Total</c:v>
                </c:pt>
              </c:strCache>
            </c:strRef>
          </c:tx>
          <c:spPr>
            <a:ln w="28575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28575">
                <a:solidFill>
                  <a:schemeClr val="tx1"/>
                </a:solidFill>
              </a:ln>
              <a:effectLst/>
              <a:sp3d contourW="28575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EC4-4F95-B466-12A1AB4C952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8575">
                <a:solidFill>
                  <a:schemeClr val="tx1"/>
                </a:solidFill>
              </a:ln>
              <a:effectLst/>
              <a:sp3d contourW="28575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EC4-4F95-B466-12A1AB4C952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8575">
                <a:solidFill>
                  <a:schemeClr val="tx1"/>
                </a:solidFill>
              </a:ln>
              <a:effectLst/>
              <a:sp3d contourW="28575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EC4-4F95-B466-12A1AB4C952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  <a:sp3d contourW="28575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EC4-4F95-B466-12A1AB4C952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8575">
                <a:solidFill>
                  <a:schemeClr val="tx1"/>
                </a:solidFill>
              </a:ln>
              <a:effectLst/>
              <a:sp3d contourW="28575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1EC4-4F95-B466-12A1AB4C95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ANALYSIS'!$G$8:$G$13</c:f>
              <c:strCache>
                <c:ptCount val="5"/>
                <c:pt idx="0">
                  <c:v>Oliver Stone</c:v>
                </c:pt>
                <c:pt idx="1">
                  <c:v>Ridley Scott</c:v>
                </c:pt>
                <c:pt idx="2">
                  <c:v>Robert Rodriguez</c:v>
                </c:pt>
                <c:pt idx="3">
                  <c:v>Steven Spielberg</c:v>
                </c:pt>
                <c:pt idx="4">
                  <c:v>Terry Gilliam</c:v>
                </c:pt>
              </c:strCache>
            </c:strRef>
          </c:cat>
          <c:val>
            <c:numRef>
              <c:f>'PIVOT ANALYSIS'!$H$8:$H$13</c:f>
              <c:numCache>
                <c:formatCode>General</c:formatCode>
                <c:ptCount val="5"/>
                <c:pt idx="0">
                  <c:v>3739.9999999999995</c:v>
                </c:pt>
                <c:pt idx="1">
                  <c:v>4261.04</c:v>
                </c:pt>
                <c:pt idx="2">
                  <c:v>3469.6699999999996</c:v>
                </c:pt>
                <c:pt idx="3">
                  <c:v>4798.8499999999995</c:v>
                </c:pt>
                <c:pt idx="4">
                  <c:v>3767.3799999999997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EC4-4F95-B466-12A1AB4C952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blipFill>
      <a:blip xmlns:r="http://schemas.openxmlformats.org/officeDocument/2006/relationships" r:embed="rId3"/>
      <a:tile tx="0" ty="0" sx="100000" sy="100000" flip="none" algn="tl"/>
    </a:blipFill>
    <a:ln w="19050" cap="flat" cmpd="sng" algn="ctr">
      <a:solidFill>
        <a:schemeClr val="tx1"/>
      </a:solidFill>
      <a:round/>
    </a:ln>
    <a:effectLst/>
    <a:scene3d>
      <a:camera prst="orthographicFront"/>
      <a:lightRig rig="threePt" dir="t"/>
    </a:scene3d>
    <a:sp3d>
      <a:bevelT w="114300" prst="artDeco"/>
    </a:sp3d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bg1"/>
                </a:solidFill>
                <a:latin typeface="Lucida Bright" panose="02040602050505020304" pitchFamily="18" charset="0"/>
              </a:rPr>
              <a:t>Percentage of loss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'PIVOT ANALYSIS'!$U$7</c:f>
              <c:strCache>
                <c:ptCount val="1"/>
                <c:pt idx="0">
                  <c:v>Percentage of loss</c:v>
                </c:pt>
              </c:strCache>
            </c:strRef>
          </c:tx>
          <c:spPr>
            <a:ln w="9525" cap="rnd">
              <a:solidFill>
                <a:schemeClr val="tx1"/>
              </a:solidFill>
              <a:round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ANALYSIS'!$R$8:$R$17</c:f>
              <c:strCache>
                <c:ptCount val="10"/>
                <c:pt idx="0">
                  <c:v>50/50 </c:v>
                </c:pt>
                <c:pt idx="1">
                  <c:v>Remember Me, My Love </c:v>
                </c:pt>
                <c:pt idx="2">
                  <c:v>RocknRolla </c:v>
                </c:pt>
                <c:pt idx="3">
                  <c:v>The Real Cancun </c:v>
                </c:pt>
                <c:pt idx="4">
                  <c:v>Swordfish </c:v>
                </c:pt>
                <c:pt idx="5">
                  <c:v>Middle of Nowhere </c:v>
                </c:pt>
                <c:pt idx="6">
                  <c:v>Little Women </c:v>
                </c:pt>
                <c:pt idx="7">
                  <c:v>Goosebumps </c:v>
                </c:pt>
                <c:pt idx="8">
                  <c:v>Paranormal Activity 2 </c:v>
                </c:pt>
                <c:pt idx="9">
                  <c:v>Pan </c:v>
                </c:pt>
              </c:strCache>
            </c:strRef>
          </c:cat>
          <c:val>
            <c:numRef>
              <c:f>'PIVOT ANALYSIS'!$U$8:$U$17</c:f>
              <c:numCache>
                <c:formatCode>0%</c:formatCode>
                <c:ptCount val="10"/>
                <c:pt idx="0">
                  <c:v>-3.0766014687704502E-2</c:v>
                </c:pt>
                <c:pt idx="1">
                  <c:v>-4.3661198853588629E-2</c:v>
                </c:pt>
                <c:pt idx="2">
                  <c:v>-4.9262289350395068E-2</c:v>
                </c:pt>
                <c:pt idx="3">
                  <c:v>-5.3254059583173509E-2</c:v>
                </c:pt>
                <c:pt idx="4">
                  <c:v>-6.2674706989938531E-2</c:v>
                </c:pt>
                <c:pt idx="5">
                  <c:v>-0.10706824364079781</c:v>
                </c:pt>
                <c:pt idx="6">
                  <c:v>-0.16213375604124847</c:v>
                </c:pt>
                <c:pt idx="7">
                  <c:v>-0.18445360792597848</c:v>
                </c:pt>
                <c:pt idx="8">
                  <c:v>-0.20193690588645782</c:v>
                </c:pt>
                <c:pt idx="9">
                  <c:v>-0.28421004017918994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73-407C-A79A-71F4F7AC9E0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5700176"/>
        <c:axId val="345683376"/>
      </c:lineChart>
      <c:catAx>
        <c:axId val="345700176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20000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683376"/>
        <c:crosses val="autoZero"/>
        <c:auto val="1"/>
        <c:lblAlgn val="ctr"/>
        <c:lblOffset val="100"/>
        <c:noMultiLvlLbl val="0"/>
      </c:catAx>
      <c:valAx>
        <c:axId val="345683376"/>
        <c:scaling>
          <c:orientation val="maxMin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700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blipFill>
      <a:blip xmlns:r="http://schemas.openxmlformats.org/officeDocument/2006/relationships" r:embed="rId3"/>
      <a:tile tx="0" ty="0" sx="100000" sy="100000" flip="none" algn="tl"/>
    </a:blipFill>
    <a:ln w="19050" cap="flat" cmpd="sng" algn="ctr">
      <a:solidFill>
        <a:schemeClr val="tx1"/>
      </a:solidFill>
      <a:round/>
    </a:ln>
    <a:effectLst/>
    <a:scene3d>
      <a:camera prst="orthographicFront"/>
      <a:lightRig rig="threePt" dir="t"/>
    </a:scene3d>
    <a:sp3d>
      <a:bevelT w="152400" h="50800" prst="softRound"/>
    </a:sp3d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tx1"/>
                </a:solidFill>
                <a:latin typeface="Magneto" panose="04030805050802020D02" pitchFamily="82" charset="0"/>
              </a:rPr>
              <a:t>Budget vs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ANALYSIS'!$AH$7</c:f>
              <c:strCache>
                <c:ptCount val="1"/>
                <c:pt idx="0">
                  <c:v>Budget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ANALYSIS'!$AG$8:$AG$13</c:f>
              <c:strCache>
                <c:ptCount val="6"/>
                <c:pt idx="0">
                  <c:v>Canada</c:v>
                </c:pt>
                <c:pt idx="1">
                  <c:v>France</c:v>
                </c:pt>
                <c:pt idx="2">
                  <c:v>Germany</c:v>
                </c:pt>
                <c:pt idx="3">
                  <c:v>UK</c:v>
                </c:pt>
                <c:pt idx="4">
                  <c:v>USA</c:v>
                </c:pt>
                <c:pt idx="5">
                  <c:v>Grand Total</c:v>
                </c:pt>
              </c:strCache>
            </c:strRef>
          </c:cat>
          <c:val>
            <c:numRef>
              <c:f>'PIVOT ANALYSIS'!$AH$8:$AH$13</c:f>
              <c:numCache>
                <c:formatCode>[$$-409]#,##0</c:formatCode>
                <c:ptCount val="6"/>
                <c:pt idx="0">
                  <c:v>4651.91</c:v>
                </c:pt>
                <c:pt idx="1">
                  <c:v>9532.2899999999991</c:v>
                </c:pt>
                <c:pt idx="2">
                  <c:v>6475.64</c:v>
                </c:pt>
                <c:pt idx="3">
                  <c:v>24180.059999999998</c:v>
                </c:pt>
                <c:pt idx="4">
                  <c:v>246503.65999999989</c:v>
                </c:pt>
                <c:pt idx="5">
                  <c:v>291343.55999999988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13-4DF1-86B1-2681CE61E9E0}"/>
            </c:ext>
          </c:extLst>
        </c:ser>
        <c:ser>
          <c:idx val="1"/>
          <c:order val="1"/>
          <c:tx>
            <c:strRef>
              <c:f>'PIVOT ANALYSIS'!$AI$7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ANALYSIS'!$AG$8:$AG$13</c:f>
              <c:strCache>
                <c:ptCount val="6"/>
                <c:pt idx="0">
                  <c:v>Canada</c:v>
                </c:pt>
                <c:pt idx="1">
                  <c:v>France</c:v>
                </c:pt>
                <c:pt idx="2">
                  <c:v>Germany</c:v>
                </c:pt>
                <c:pt idx="3">
                  <c:v>UK</c:v>
                </c:pt>
                <c:pt idx="4">
                  <c:v>USA</c:v>
                </c:pt>
                <c:pt idx="5">
                  <c:v>Grand Total</c:v>
                </c:pt>
              </c:strCache>
            </c:strRef>
          </c:cat>
          <c:val>
            <c:numRef>
              <c:f>'PIVOT ANALYSIS'!$AI$8:$AI$13</c:f>
              <c:numCache>
                <c:formatCode>[$$-409]#,##0</c:formatCode>
                <c:ptCount val="6"/>
                <c:pt idx="0">
                  <c:v>4259.8799999999992</c:v>
                </c:pt>
                <c:pt idx="1">
                  <c:v>15793.1</c:v>
                </c:pt>
                <c:pt idx="2">
                  <c:v>9459.4200000000019</c:v>
                </c:pt>
                <c:pt idx="3">
                  <c:v>27876.859999999993</c:v>
                </c:pt>
                <c:pt idx="4">
                  <c:v>307043.98000000033</c:v>
                </c:pt>
                <c:pt idx="5">
                  <c:v>364433.23999999953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13-4DF1-86B1-2681CE61E9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45702096"/>
        <c:axId val="345686256"/>
      </c:barChart>
      <c:catAx>
        <c:axId val="34570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686256"/>
        <c:crosses val="autoZero"/>
        <c:auto val="1"/>
        <c:lblAlgn val="ctr"/>
        <c:lblOffset val="100"/>
        <c:noMultiLvlLbl val="0"/>
      </c:catAx>
      <c:valAx>
        <c:axId val="345686256"/>
        <c:scaling>
          <c:orientation val="minMax"/>
        </c:scaling>
        <c:delete val="0"/>
        <c:axPos val="l"/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702096"/>
        <c:crosses val="autoZero"/>
        <c:crossBetween val="between"/>
        <c:majorUnit val="35000"/>
        <c:minorUnit val="600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blipFill>
      <a:blip xmlns:r="http://schemas.openxmlformats.org/officeDocument/2006/relationships" r:embed="rId3"/>
      <a:tile tx="0" ty="0" sx="100000" sy="100000" flip="none" algn="tl"/>
    </a:blipFill>
    <a:ln w="9525" cap="flat" cmpd="sng" algn="ctr">
      <a:solidFill>
        <a:schemeClr val="tx1"/>
      </a:solidFill>
      <a:round/>
    </a:ln>
    <a:effectLst>
      <a:innerShdw blurRad="114300">
        <a:prstClr val="black"/>
      </a:innerShdw>
    </a:effectLst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bg1"/>
                </a:solidFill>
              </a:rPr>
              <a:t>International vs Domestic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'PIVOT ANALYSIS'!$BF$7</c:f>
              <c:strCache>
                <c:ptCount val="1"/>
                <c:pt idx="0">
                  <c:v>Percentage of dom coll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cat>
            <c:strRef>
              <c:f>'PIVOT ANALYSIS'!$BC$8:$BC$13</c:f>
              <c:strCache>
                <c:ptCount val="6"/>
                <c:pt idx="0">
                  <c:v>Amazon Prime</c:v>
                </c:pt>
                <c:pt idx="1">
                  <c:v>Fox Studios</c:v>
                </c:pt>
                <c:pt idx="2">
                  <c:v>Netflix</c:v>
                </c:pt>
                <c:pt idx="3">
                  <c:v>Paramount</c:v>
                </c:pt>
                <c:pt idx="4">
                  <c:v>Sony Pictures</c:v>
                </c:pt>
                <c:pt idx="5">
                  <c:v>Warner Bros</c:v>
                </c:pt>
              </c:strCache>
            </c:strRef>
          </c:cat>
          <c:val>
            <c:numRef>
              <c:f>'PIVOT ANALYSIS'!$BF$8:$BF$13</c:f>
              <c:numCache>
                <c:formatCode>0%</c:formatCode>
                <c:ptCount val="6"/>
                <c:pt idx="0">
                  <c:v>0.17404821366446571</c:v>
                </c:pt>
                <c:pt idx="1">
                  <c:v>0.16422826447365693</c:v>
                </c:pt>
                <c:pt idx="2">
                  <c:v>0.16029678518130391</c:v>
                </c:pt>
                <c:pt idx="3">
                  <c:v>0.17341311541208065</c:v>
                </c:pt>
                <c:pt idx="4">
                  <c:v>0.16275924631044986</c:v>
                </c:pt>
                <c:pt idx="5">
                  <c:v>0.16525437495804296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F9-47D6-BECC-A24C23A44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94944"/>
        <c:axId val="134592064"/>
      </c:areaChart>
      <c:barChart>
        <c:barDir val="col"/>
        <c:grouping val="clustered"/>
        <c:varyColors val="0"/>
        <c:ser>
          <c:idx val="1"/>
          <c:order val="1"/>
          <c:tx>
            <c:strRef>
              <c:f>'PIVOT ANALYSIS'!$BG$7</c:f>
              <c:strCache>
                <c:ptCount val="1"/>
                <c:pt idx="0">
                  <c:v>percentage of int coll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'PIVOT ANALYSIS'!$BC$8:$BC$13</c:f>
              <c:strCache>
                <c:ptCount val="6"/>
                <c:pt idx="0">
                  <c:v>Amazon Prime</c:v>
                </c:pt>
                <c:pt idx="1">
                  <c:v>Fox Studios</c:v>
                </c:pt>
                <c:pt idx="2">
                  <c:v>Netflix</c:v>
                </c:pt>
                <c:pt idx="3">
                  <c:v>Paramount</c:v>
                </c:pt>
                <c:pt idx="4">
                  <c:v>Sony Pictures</c:v>
                </c:pt>
                <c:pt idx="5">
                  <c:v>Warner Bros</c:v>
                </c:pt>
              </c:strCache>
            </c:strRef>
          </c:cat>
          <c:val>
            <c:numRef>
              <c:f>'PIVOT ANALYSIS'!$BG$8:$BG$13</c:f>
              <c:numCache>
                <c:formatCode>0%</c:formatCode>
                <c:ptCount val="6"/>
                <c:pt idx="0">
                  <c:v>0.18014702843571792</c:v>
                </c:pt>
                <c:pt idx="1">
                  <c:v>0.16477862643676655</c:v>
                </c:pt>
                <c:pt idx="2">
                  <c:v>0.15379404646689371</c:v>
                </c:pt>
                <c:pt idx="3">
                  <c:v>0.17761712555267117</c:v>
                </c:pt>
                <c:pt idx="4">
                  <c:v>0.16187798125961253</c:v>
                </c:pt>
                <c:pt idx="5">
                  <c:v>0.16178519184833812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F9-47D6-BECC-A24C23A44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594944"/>
        <c:axId val="134592064"/>
      </c:barChart>
      <c:catAx>
        <c:axId val="13459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92064"/>
        <c:crosses val="autoZero"/>
        <c:auto val="1"/>
        <c:lblAlgn val="ctr"/>
        <c:lblOffset val="100"/>
        <c:noMultiLvlLbl val="0"/>
      </c:catAx>
      <c:valAx>
        <c:axId val="13459206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9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blipFill>
      <a:blip xmlns:r="http://schemas.openxmlformats.org/officeDocument/2006/relationships" r:embed="rId3"/>
      <a:tile tx="0" ty="0" sx="100000" sy="100000" flip="none" algn="tl"/>
    </a:blipFill>
    <a:ln w="1905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'PIVOT ANALYSIS'!$AN$8:$AN$12</cx:f>
        <cx:lvl ptCount="5">
          <cx:pt idx="0">MOV3827</cx:pt>
          <cx:pt idx="1">MOV5843</cx:pt>
          <cx:pt idx="2">MOV5394</cx:pt>
          <cx:pt idx="3">MOV1492</cx:pt>
          <cx:pt idx="4">MOV1936</cx:pt>
        </cx:lvl>
      </cx:strDim>
      <cx:numDim type="val">
        <cx:f>'PIVOT ANALYSIS'!$AO$8:$AO$12</cx:f>
        <cx:lvl ptCount="5" formatCode="General">
          <cx:pt idx="0">86</cx:pt>
          <cx:pt idx="1">74</cx:pt>
          <cx:pt idx="2">67</cx:pt>
          <cx:pt idx="3">44</cx:pt>
          <cx:pt idx="4">40</cx:pt>
        </cx:lvl>
      </cx:numDim>
    </cx:data>
  </cx:chartData>
  <cx:chart>
    <cx:title pos="t" align="ctr" overlay="0">
      <cx:tx>
        <cx:txData>
          <cx:v>Rotten tomatoes score</cx:v>
        </cx:txData>
      </cx:tx>
      <cx:spPr>
        <a:solidFill>
          <a:schemeClr val="bg1"/>
        </a:solidFill>
      </cx:spPr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1" i="0" u="none" strike="noStrike" baseline="0">
              <a:solidFill>
                <a:schemeClr val="tx1"/>
              </a:solidFill>
              <a:latin typeface="Calibri" panose="020F0502020204030204"/>
            </a:rPr>
            <a:t>Rotten tomatoes score</a:t>
          </a:r>
        </a:p>
      </cx:txPr>
    </cx:title>
    <cx:plotArea>
      <cx:plotAreaRegion>
        <cx:series layoutId="funnel" uniqueId="{479C64AD-A5EE-40AA-8375-E0E4E926E891}">
          <cx:tx>
            <cx:txData>
              <cx:f>'PIVOT ANALYSIS'!$AO$7</cx:f>
              <cx:v>Rotten Tomatoes Score</cx:v>
            </cx:txData>
          </cx:tx>
          <cx:spPr>
            <a:ln w="6350"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x:spPr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/>
            </a:pPr>
            <a:endParaRPr lang="en-US" sz="9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  <cx:spPr>
    <a:blipFill>
      <a:blip r:embed="rId2"/>
      <a:tile tx="0" ty="0" sx="100000" sy="100000" flip="none" algn="tl"/>
    </a:blipFill>
    <a:ln w="19050">
      <a:solidFill>
        <a:schemeClr val="tx1"/>
      </a:solidFill>
    </a:ln>
    <a:effectLst>
      <a:innerShdw blurRad="63500" dist="50800" dir="16200000">
        <a:prstClr val="black">
          <a:alpha val="50000"/>
        </a:prstClr>
      </a:innerShdw>
    </a:effectLst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249D-6815-4E08-86B4-48C2A1BECF6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1255FD0-5546-4AD6-80AD-A7E000E5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09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249D-6815-4E08-86B4-48C2A1BECF6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1255FD0-5546-4AD6-80AD-A7E000E5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70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249D-6815-4E08-86B4-48C2A1BECF6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1255FD0-5546-4AD6-80AD-A7E000E5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198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249D-6815-4E08-86B4-48C2A1BECF6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1255FD0-5546-4AD6-80AD-A7E000E50D69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5849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249D-6815-4E08-86B4-48C2A1BECF6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1255FD0-5546-4AD6-80AD-A7E000E5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105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249D-6815-4E08-86B4-48C2A1BECF6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5FD0-5546-4AD6-80AD-A7E000E5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767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249D-6815-4E08-86B4-48C2A1BECF6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5FD0-5546-4AD6-80AD-A7E000E5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238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249D-6815-4E08-86B4-48C2A1BECF6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5FD0-5546-4AD6-80AD-A7E000E5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539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C94249D-6815-4E08-86B4-48C2A1BECF6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1255FD0-5546-4AD6-80AD-A7E000E5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4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249D-6815-4E08-86B4-48C2A1BECF6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5FD0-5546-4AD6-80AD-A7E000E5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1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249D-6815-4E08-86B4-48C2A1BECF6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1255FD0-5546-4AD6-80AD-A7E000E5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67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249D-6815-4E08-86B4-48C2A1BECF6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5FD0-5546-4AD6-80AD-A7E000E5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17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249D-6815-4E08-86B4-48C2A1BECF6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5FD0-5546-4AD6-80AD-A7E000E5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52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249D-6815-4E08-86B4-48C2A1BECF6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5FD0-5546-4AD6-80AD-A7E000E5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4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249D-6815-4E08-86B4-48C2A1BECF6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5FD0-5546-4AD6-80AD-A7E000E5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92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249D-6815-4E08-86B4-48C2A1BECF6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5FD0-5546-4AD6-80AD-A7E000E5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8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249D-6815-4E08-86B4-48C2A1BECF6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5FD0-5546-4AD6-80AD-A7E000E5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13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4249D-6815-4E08-86B4-48C2A1BECF6D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55FD0-5546-4AD6-80AD-A7E000E50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935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projector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C09C-0B95-4FDD-0AB4-68A88F217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806" y="2463961"/>
            <a:ext cx="11946194" cy="1484518"/>
          </a:xfrm>
        </p:spPr>
        <p:txBody>
          <a:bodyPr>
            <a:normAutofit/>
          </a:bodyPr>
          <a:lstStyle/>
          <a:p>
            <a:r>
              <a:rPr lang="en-IN" sz="4400">
                <a:latin typeface="Algerian" panose="04020705040A02060702" pitchFamily="82" charset="0"/>
              </a:rPr>
              <a:t>  Box Office Performance Analysis</a:t>
            </a:r>
            <a:endParaRPr lang="en-IN" sz="4400" b="1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A27FF-11A7-D8F8-F5AE-6E506572A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8322" y="4276052"/>
            <a:ext cx="8144134" cy="1117687"/>
          </a:xfrm>
        </p:spPr>
        <p:txBody>
          <a:bodyPr>
            <a:normAutofit/>
          </a:bodyPr>
          <a:lstStyle/>
          <a:p>
            <a:r>
              <a:rPr lang="en-US" sz="2400" u="sng">
                <a:latin typeface="Century Schoolbook" panose="02040604050505020304" pitchFamily="18" charset="0"/>
              </a:rPr>
              <a:t>Using advance excel</a:t>
            </a:r>
          </a:p>
          <a:p>
            <a:r>
              <a:rPr lang="en-US" sz="2400">
                <a:latin typeface="Century Schoolbook" panose="02040604050505020304" pitchFamily="18" charset="0"/>
              </a:rPr>
              <a:t>By Banumathy</a:t>
            </a:r>
            <a:endParaRPr lang="en-IN" sz="2400">
              <a:latin typeface="Century Schoolbook" panose="020406040505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F7B074-23AD-E7EE-3A8E-ED13DF9DF9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7200" y="203764"/>
            <a:ext cx="4456748" cy="228502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HeroicExtremeRightFacing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56927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F0919-0EB7-839A-C725-B1AA42C9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3763FB-BC3E-487A-4868-905C6D0BBD93}"/>
              </a:ext>
            </a:extLst>
          </p:cNvPr>
          <p:cNvSpPr txBox="1"/>
          <p:nvPr/>
        </p:nvSpPr>
        <p:spPr>
          <a:xfrm>
            <a:off x="216310" y="117988"/>
            <a:ext cx="11562735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IN" sz="3200"/>
              <a:t>🔍 </a:t>
            </a:r>
            <a:r>
              <a:rPr lang="en-IN" sz="3200" b="1">
                <a:solidFill>
                  <a:schemeClr val="bg1"/>
                </a:solidFill>
                <a:latin typeface="HUGE CRACK" panose="02000600000000000000" pitchFamily="50" charset="0"/>
              </a:rPr>
              <a:t>Insights from bar chart</a:t>
            </a:r>
            <a:endParaRPr lang="en-US" sz="3200" b="1">
              <a:solidFill>
                <a:schemeClr val="bg1"/>
              </a:solidFill>
              <a:latin typeface="HUGE CRACK" panose="02000600000000000000" pitchFamily="50" charset="0"/>
            </a:endParaRPr>
          </a:p>
          <a:p>
            <a:r>
              <a:rPr 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USA dominates:</a:t>
            </a:r>
          </a:p>
          <a:p>
            <a:endParaRPr lang="en-US"/>
          </a:p>
          <a:p>
            <a:r>
              <a:rPr lang="en-US" sz="1600"/>
              <a:t>The USA has by far the highest budget ($246,504) and also the highest profit ($307,044), highlighting its central role in the global film industry.</a:t>
            </a:r>
          </a:p>
          <a:p>
            <a:endParaRPr lang="en-US"/>
          </a:p>
          <a:p>
            <a:r>
              <a:rPr 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France shows high efficiency:</a:t>
            </a:r>
          </a:p>
          <a:p>
            <a:endParaRPr lang="en-US"/>
          </a:p>
          <a:p>
            <a:r>
              <a:rPr lang="en-US" sz="1600"/>
              <a:t>Despite a modest budget ($9,532), France's profit ($15,793) is significantly higher — this suggests high ROI (Return on Investment).</a:t>
            </a:r>
          </a:p>
          <a:p>
            <a:endParaRPr lang="en-US"/>
          </a:p>
          <a:p>
            <a:r>
              <a:rPr 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UK is consistent:</a:t>
            </a:r>
          </a:p>
          <a:p>
            <a:endParaRPr lang="en-US"/>
          </a:p>
          <a:p>
            <a:r>
              <a:rPr lang="en-US" sz="1600"/>
              <a:t>The UK spent $24,180 and gained $27,877 — a solid balance between investment and returns.</a:t>
            </a:r>
          </a:p>
          <a:p>
            <a:endParaRPr lang="en-US"/>
          </a:p>
          <a:p>
            <a:r>
              <a:rPr 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Canada’s performance is marginal:</a:t>
            </a:r>
          </a:p>
          <a:p>
            <a:endParaRPr lang="en-US"/>
          </a:p>
          <a:p>
            <a:r>
              <a:rPr lang="en-US" sz="1600"/>
              <a:t>Canada shows low profit ($4,260) and budget ($4,652), indicating either niche market focus or lower box office success.</a:t>
            </a:r>
          </a:p>
          <a:p>
            <a:endParaRPr lang="en-US"/>
          </a:p>
          <a:p>
            <a:r>
              <a:rPr 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Germany has tight margins:</a:t>
            </a:r>
          </a:p>
          <a:p>
            <a:endParaRPr lang="en-US"/>
          </a:p>
          <a:p>
            <a:r>
              <a:rPr lang="en-US" sz="1600"/>
              <a:t>Germany’s budget and profit are close ($6,476 vs $9,459), indicating a moderate return.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6162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DBDA3-7027-D93D-149F-B2FF44D38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682A71-483B-6A17-F878-A74748AF07A8}"/>
              </a:ext>
            </a:extLst>
          </p:cNvPr>
          <p:cNvSpPr txBox="1"/>
          <p:nvPr/>
        </p:nvSpPr>
        <p:spPr>
          <a:xfrm>
            <a:off x="609600" y="629265"/>
            <a:ext cx="108253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4000"/>
              <a:t>📊 </a:t>
            </a:r>
            <a:r>
              <a:rPr lang="en-US" sz="4000" b="1">
                <a:solidFill>
                  <a:schemeClr val="bg1"/>
                </a:solidFill>
                <a:latin typeface="Cooper Black" panose="0208090404030B020404" pitchFamily="18" charset="0"/>
              </a:rPr>
              <a:t>Why This Bar Chart Was Used:	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 Clarity: It clearly shows how each country’s investment (budget) compares directly with its earnings (profit).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Side-by-side bars help identify gaps or efficiency in profit generation.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 magnitude makes it easy to grasp differences, especially with large values like those of the USA.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1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68986-B027-426B-C136-4830CD271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C25594-7323-EE33-F5E5-95AA6585A8B5}"/>
              </a:ext>
            </a:extLst>
          </p:cNvPr>
          <p:cNvSpPr txBox="1"/>
          <p:nvPr/>
        </p:nvSpPr>
        <p:spPr>
          <a:xfrm>
            <a:off x="1194619" y="331412"/>
            <a:ext cx="9802762" cy="70788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/>
              <a:t>🎬</a:t>
            </a:r>
            <a:r>
              <a:rPr lang="en-US" sz="2400" b="1" i="0" u="none" strike="noStrike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ROTTEN TOMATOES SCORE BASED ON MOVIE ID USING VLOOK UP</a:t>
            </a:r>
            <a:r>
              <a:rPr lang="en-US" sz="2800">
                <a:latin typeface="Crosshatcher" panose="02000500000000000000" pitchFamily="2" charset="0"/>
              </a:rPr>
              <a:t> </a:t>
            </a:r>
            <a:endParaRPr lang="en-IN" sz="4000">
              <a:latin typeface="Crosshatcher" panose="02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91450-0355-6870-8ED1-EF997C62AE38}"/>
              </a:ext>
            </a:extLst>
          </p:cNvPr>
          <p:cNvSpPr txBox="1"/>
          <p:nvPr/>
        </p:nvSpPr>
        <p:spPr>
          <a:xfrm>
            <a:off x="1039573" y="1545565"/>
            <a:ext cx="10569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Gloucester MT Extra Condensed" panose="02030808020601010101" pitchFamily="18" charset="0"/>
              </a:rPr>
              <a:t>This Funnel chart shows the Rotten Tomatoes scores of random five movies, identified by their Movie IDs.</a:t>
            </a:r>
            <a:endParaRPr lang="en-IN" sz="3200">
              <a:latin typeface="Gloucester MT Extra Condensed" panose="02030808020601010101" pitchFamily="18" charset="0"/>
            </a:endParaRP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2395C8E2-4777-55CE-8EA3-3A65DE0C1A3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8364549"/>
                  </p:ext>
                </p:extLst>
              </p:nvPr>
            </p:nvGraphicFramePr>
            <p:xfrm>
              <a:off x="3629235" y="2970157"/>
              <a:ext cx="4933530" cy="329736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2395C8E2-4777-55CE-8EA3-3A65DE0C1A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9235" y="2970157"/>
                <a:ext cx="4933530" cy="32973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6512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AA41E-5042-BD4B-D438-0840DE616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B1F9F7-CAC2-C124-27FD-C696853FA04A}"/>
              </a:ext>
            </a:extLst>
          </p:cNvPr>
          <p:cNvSpPr txBox="1"/>
          <p:nvPr/>
        </p:nvSpPr>
        <p:spPr>
          <a:xfrm>
            <a:off x="216310" y="117988"/>
            <a:ext cx="115627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IN" sz="3200"/>
              <a:t>🔍 </a:t>
            </a:r>
            <a:r>
              <a:rPr lang="en-IN" sz="3200" b="1">
                <a:solidFill>
                  <a:schemeClr val="bg1"/>
                </a:solidFill>
                <a:latin typeface="HUGE CRACK" panose="02000600000000000000" pitchFamily="50" charset="0"/>
              </a:rPr>
              <a:t>Insights from Funnel chart</a:t>
            </a:r>
            <a:endParaRPr lang="en-US" sz="3200" b="1">
              <a:solidFill>
                <a:schemeClr val="bg1"/>
              </a:solidFill>
              <a:latin typeface="HUGE CRACK" panose="02000600000000000000" pitchFamily="50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MOV3827 stands out with the highest Rotten Tomatoes score (86).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MOV1492 and MOV1936 have the lowest scores, despite Netflix distributing them.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Netflix distributed 3 out of 5 movies, but none achieved top scores.</a:t>
            </a:r>
            <a:endParaRPr lang="en-US" sz="1600">
              <a:latin typeface="HUGE CRACK" panose="02000600000000000000" pitchFamily="50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HUGE CRACK" panose="02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MOV3827 scored the highest with 86, while MOV1936 scored the lowest with 40.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Netflix distributed most of the movies, but none were blockbusters or hits based on their scores and box office collections.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00894-FA1E-43EF-63F2-4EE65695686B}"/>
              </a:ext>
            </a:extLst>
          </p:cNvPr>
          <p:cNvSpPr txBox="1"/>
          <p:nvPr/>
        </p:nvSpPr>
        <p:spPr>
          <a:xfrm>
            <a:off x="973393" y="3539613"/>
            <a:ext cx="102550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3600" b="1">
                <a:solidFill>
                  <a:schemeClr val="bg1"/>
                </a:solidFill>
                <a:latin typeface="Cooper Black" panose="0208090404030B020404" pitchFamily="18" charset="0"/>
              </a:rPr>
              <a:t>✅ Why I Used a Funnel Chart</a:t>
            </a:r>
          </a:p>
          <a:p>
            <a:pPr algn="ctr">
              <a:buNone/>
            </a:pPr>
            <a:endParaRPr lang="en-US" sz="3600" b="1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funnel chart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excellent for comparing values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within a category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when visual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space and ranking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matter.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visually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ranks movies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by their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Rotten Tomatoes score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size and color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it easy to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spot the highest and lowest-rated movies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at a glance.</a:t>
            </a:r>
          </a:p>
        </p:txBody>
      </p:sp>
    </p:spTree>
    <p:extLst>
      <p:ext uri="{BB962C8B-B14F-4D97-AF65-F5344CB8AC3E}">
        <p14:creationId xmlns:p14="http://schemas.microsoft.com/office/powerpoint/2010/main" val="3985394937"/>
      </p:ext>
    </p:extLst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2F96D-4C76-D5C0-611B-EA4D6C567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8C0669-25B9-D72E-675D-1B37F2FBAA2E}"/>
              </a:ext>
            </a:extLst>
          </p:cNvPr>
          <p:cNvSpPr txBox="1"/>
          <p:nvPr/>
        </p:nvSpPr>
        <p:spPr>
          <a:xfrm>
            <a:off x="216310" y="123715"/>
            <a:ext cx="11562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IN" sz="3200">
                <a:solidFill>
                  <a:schemeClr val="bg1"/>
                </a:solidFill>
                <a:latin typeface="HUGE CRACK" panose="02000600000000000000" pitchFamily="50" charset="0"/>
              </a:rPr>
              <a:t> </a:t>
            </a:r>
            <a:r>
              <a:rPr lang="en-US" sz="3200">
                <a:solidFill>
                  <a:schemeClr val="bg1"/>
                </a:solidFill>
                <a:latin typeface="HUGE CRACK" panose="02000600000000000000" pitchFamily="50" charset="0"/>
              </a:rPr>
              <a:t>📊 </a:t>
            </a:r>
            <a:r>
              <a:rPr lang="en-US" sz="3200" b="1">
                <a:solidFill>
                  <a:schemeClr val="bg1"/>
                </a:solidFill>
                <a:latin typeface="HUGE CRACK" panose="02000600000000000000" pitchFamily="50" charset="0"/>
              </a:rPr>
              <a:t>WHAT IS VLOOKUP</a:t>
            </a:r>
            <a:endParaRPr lang="en-US" sz="1600">
              <a:solidFill>
                <a:schemeClr val="bg1"/>
              </a:solidFill>
              <a:latin typeface="HUGE CRACK" panose="02000600000000000000" pitchFamily="50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83A0E-6B0F-B067-D448-EF403A07D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0" y="3543979"/>
            <a:ext cx="7285703" cy="29551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C7FF8A-7752-3B4A-FA54-BF4FC25FFAF8}"/>
              </a:ext>
            </a:extLst>
          </p:cNvPr>
          <p:cNvSpPr txBox="1"/>
          <p:nvPr/>
        </p:nvSpPr>
        <p:spPr>
          <a:xfrm>
            <a:off x="7944464" y="3671799"/>
            <a:ext cx="29181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 fetch data like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Rotten Tomatoes Score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</a:p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Movie ID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automatically.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AE585-A632-4DD1-3F36-43515673A297}"/>
              </a:ext>
            </a:extLst>
          </p:cNvPr>
          <p:cNvSpPr txBox="1"/>
          <p:nvPr/>
        </p:nvSpPr>
        <p:spPr>
          <a:xfrm>
            <a:off x="2949677" y="88450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VLOOKUP (Vertical Lookup)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a powerful Excel function used to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search for a value in the first column of a table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return a value in the same row from another column.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AFBC7-66BF-BCC2-5E6B-2F67EA277856}"/>
              </a:ext>
            </a:extLst>
          </p:cNvPr>
          <p:cNvSpPr txBox="1"/>
          <p:nvPr/>
        </p:nvSpPr>
        <p:spPr>
          <a:xfrm>
            <a:off x="1205478" y="2229189"/>
            <a:ext cx="9781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bg1"/>
                </a:solidFill>
              </a:rPr>
              <a:t>SYNTAX</a:t>
            </a:r>
            <a:r>
              <a:rPr lang="en-IN">
                <a:highlight>
                  <a:srgbClr val="808080"/>
                </a:highlight>
                <a:latin typeface="Century Schoolbook" panose="02040604050505020304" pitchFamily="18" charset="0"/>
              </a:rPr>
              <a:t>=VLOOKUP(lookup_value, table_array, col_index_num, [range_lookup])</a:t>
            </a:r>
          </a:p>
        </p:txBody>
      </p:sp>
    </p:spTree>
    <p:extLst>
      <p:ext uri="{BB962C8B-B14F-4D97-AF65-F5344CB8AC3E}">
        <p14:creationId xmlns:p14="http://schemas.microsoft.com/office/powerpoint/2010/main" val="158677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0E6DA-07E4-CB29-DFBA-70543DF68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0B097F-3DAA-E63A-B622-B71C3EDCBD63}"/>
              </a:ext>
            </a:extLst>
          </p:cNvPr>
          <p:cNvSpPr txBox="1"/>
          <p:nvPr/>
        </p:nvSpPr>
        <p:spPr>
          <a:xfrm>
            <a:off x="855407" y="297115"/>
            <a:ext cx="100190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Cooper Black" panose="0208090404030B020404" pitchFamily="18" charset="0"/>
              </a:rPr>
              <a:t>📊 </a:t>
            </a:r>
            <a:r>
              <a:rPr lang="en-US" sz="4400" b="1">
                <a:solidFill>
                  <a:schemeClr val="bg1"/>
                </a:solidFill>
                <a:latin typeface="Cooper Black" panose="0208090404030B020404" pitchFamily="18" charset="0"/>
              </a:rPr>
              <a:t>How I Used VLOOKUP</a:t>
            </a:r>
            <a:endParaRPr lang="en-IN" sz="440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CE1D5-1A49-C01A-6C4D-F0DEB048356F}"/>
              </a:ext>
            </a:extLst>
          </p:cNvPr>
          <p:cNvSpPr txBox="1"/>
          <p:nvPr/>
        </p:nvSpPr>
        <p:spPr>
          <a:xfrm>
            <a:off x="462116" y="2037082"/>
            <a:ext cx="1041236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AN8: Cell with the Movie ID.</a:t>
            </a:r>
          </a:p>
          <a:p>
            <a:endParaRPr lang="en-IN"/>
          </a:p>
          <a:p>
            <a:r>
              <a:rPr lang="en-IN"/>
              <a:t>'NEEDED DATA'!$A$2:$P$2001: Data source where the Movie ID and Scores are stored.</a:t>
            </a:r>
          </a:p>
          <a:p>
            <a:endParaRPr lang="en-IN"/>
          </a:p>
          <a:p>
            <a:r>
              <a:rPr lang="en-IN"/>
              <a:t>'PIVOT ANALYSIS'!$AO$4: The column index number (e.g., 10 for Rotten Tomatoes Score).</a:t>
            </a:r>
          </a:p>
          <a:p>
            <a:endParaRPr lang="en-IN"/>
          </a:p>
          <a:p>
            <a:r>
              <a:rPr lang="en-IN"/>
              <a:t>0: Exact match.</a:t>
            </a:r>
          </a:p>
          <a:p>
            <a:endParaRPr lang="en-IN"/>
          </a:p>
          <a:p>
            <a:r>
              <a:rPr lang="en-IN" b="1" u="sng">
                <a:solidFill>
                  <a:schemeClr val="bg1"/>
                </a:solidFill>
              </a:rPr>
              <a:t>Why VLOOKUP?</a:t>
            </a:r>
          </a:p>
          <a:p>
            <a:r>
              <a:rPr lang="en-IN"/>
              <a:t>It’s a powerful way to automate data fetching from large datasets, saving time and reducing errors.</a:t>
            </a:r>
          </a:p>
        </p:txBody>
      </p:sp>
    </p:spTree>
    <p:extLst>
      <p:ext uri="{BB962C8B-B14F-4D97-AF65-F5344CB8AC3E}">
        <p14:creationId xmlns:p14="http://schemas.microsoft.com/office/powerpoint/2010/main" val="1892916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3D572-13A1-77BE-CEFC-A669AAAFD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41C7A-6366-4607-0731-FAA2DA763E19}"/>
              </a:ext>
            </a:extLst>
          </p:cNvPr>
          <p:cNvSpPr txBox="1"/>
          <p:nvPr/>
        </p:nvSpPr>
        <p:spPr>
          <a:xfrm>
            <a:off x="216310" y="123715"/>
            <a:ext cx="11562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IN" sz="3200">
                <a:solidFill>
                  <a:schemeClr val="bg1"/>
                </a:solidFill>
                <a:latin typeface="HUGE CRACK" panose="02000600000000000000" pitchFamily="50" charset="0"/>
              </a:rPr>
              <a:t> </a:t>
            </a:r>
            <a:r>
              <a:rPr lang="en-US" sz="3200">
                <a:solidFill>
                  <a:schemeClr val="bg1"/>
                </a:solidFill>
                <a:latin typeface="HUGE CRACK" panose="02000600000000000000" pitchFamily="50" charset="0"/>
              </a:rPr>
              <a:t>📊 </a:t>
            </a:r>
            <a:r>
              <a:rPr lang="en-US" sz="3200" b="1">
                <a:solidFill>
                  <a:schemeClr val="bg1"/>
                </a:solidFill>
                <a:latin typeface="HUGE CRACK" panose="02000600000000000000" pitchFamily="50" charset="0"/>
              </a:rPr>
              <a:t>WHAT IS IF CONDITION</a:t>
            </a:r>
            <a:endParaRPr lang="en-US" sz="1600">
              <a:solidFill>
                <a:schemeClr val="bg1"/>
              </a:solidFill>
              <a:latin typeface="HUGE CRACK" panose="02000600000000000000" pitchFamily="50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BE482-CD41-ED2D-F3EF-CAF7459A2C36}"/>
              </a:ext>
            </a:extLst>
          </p:cNvPr>
          <p:cNvSpPr txBox="1"/>
          <p:nvPr/>
        </p:nvSpPr>
        <p:spPr>
          <a:xfrm>
            <a:off x="648928" y="4886075"/>
            <a:ext cx="1039269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Why IF Formula :</a:t>
            </a:r>
          </a:p>
          <a:p>
            <a:r>
              <a:rPr lang="en-US" sz="1600"/>
              <a:t>It allows </a:t>
            </a:r>
            <a:r>
              <a:rPr lang="en-US" sz="1600" b="1"/>
              <a:t>conditional categorization</a:t>
            </a:r>
            <a:r>
              <a:rPr lang="en-US" sz="1600"/>
              <a:t> based on multiple factors like gross and rating, giving </a:t>
            </a:r>
            <a:r>
              <a:rPr lang="en-US" sz="1600" b="1"/>
              <a:t>clear performance labels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2B1A3B-B80F-C748-5C30-86739B7E778B}"/>
              </a:ext>
            </a:extLst>
          </p:cNvPr>
          <p:cNvSpPr txBox="1"/>
          <p:nvPr/>
        </p:nvSpPr>
        <p:spPr>
          <a:xfrm>
            <a:off x="2949677" y="88450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IF function is a logical function used to check whether a condition is TRUE or FALSE, and return different results based on the outcome.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EC298A-1019-4360-A7D0-5D544FA7B394}"/>
              </a:ext>
            </a:extLst>
          </p:cNvPr>
          <p:cNvSpPr txBox="1"/>
          <p:nvPr/>
        </p:nvSpPr>
        <p:spPr>
          <a:xfrm>
            <a:off x="1205478" y="2229189"/>
            <a:ext cx="97810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bg1"/>
                </a:solidFill>
              </a:rPr>
              <a:t>SYNTAX</a:t>
            </a:r>
            <a:r>
              <a:rPr lang="en-US">
                <a:highlight>
                  <a:srgbClr val="808080"/>
                </a:highlight>
                <a:latin typeface="Century Schoolbook" panose="02040604050505020304" pitchFamily="18" charset="0"/>
              </a:rPr>
              <a:t>=IF(logical_test, value_if_true, value_if_false)</a:t>
            </a:r>
          </a:p>
          <a:p>
            <a:endParaRPr lang="en-IN">
              <a:highlight>
                <a:srgbClr val="808080"/>
              </a:highlight>
              <a:latin typeface="Century Schoolbook" panose="020406040505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F1EAE-5F72-963B-8E53-FA7AA2F56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1" y="2948117"/>
            <a:ext cx="11415252" cy="121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1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D3F01-F533-D050-621D-CEE55E1FA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6821F3-3341-C8ED-D3FF-0B023730B45A}"/>
              </a:ext>
            </a:extLst>
          </p:cNvPr>
          <p:cNvSpPr txBox="1"/>
          <p:nvPr/>
        </p:nvSpPr>
        <p:spPr>
          <a:xfrm>
            <a:off x="722670" y="551860"/>
            <a:ext cx="9957808" cy="64633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3600"/>
              <a:t>🎬</a:t>
            </a:r>
            <a:r>
              <a:rPr lang="en-IN" sz="2800" b="1" i="0" u="none" strike="noStrike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INTERNATIONAL COLLECTION vs DOMESTIC COLLECTION</a:t>
            </a:r>
            <a:r>
              <a:rPr lang="en-IN" sz="360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896D1-9D36-51C8-6225-9E1A56E5939E}"/>
              </a:ext>
            </a:extLst>
          </p:cNvPr>
          <p:cNvSpPr txBox="1"/>
          <p:nvPr/>
        </p:nvSpPr>
        <p:spPr>
          <a:xfrm>
            <a:off x="634181" y="1634055"/>
            <a:ext cx="10569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Gloucester MT Extra Condensed" panose="02030808020601010101" pitchFamily="18" charset="0"/>
              </a:rPr>
              <a:t>This Clustered column chart with line present a </a:t>
            </a:r>
            <a:r>
              <a:rPr lang="en-US" sz="3200" b="1">
                <a:latin typeface="Gloucester MT Extra Condensed" panose="02030808020601010101" pitchFamily="18" charset="0"/>
              </a:rPr>
              <a:t>comparison between international and domestic collections</a:t>
            </a:r>
            <a:r>
              <a:rPr lang="en-US" sz="3200">
                <a:latin typeface="Gloucester MT Extra Condensed" panose="02030808020601010101" pitchFamily="18" charset="0"/>
              </a:rPr>
              <a:t> for various production companies.</a:t>
            </a:r>
            <a:endParaRPr lang="en-IN" sz="3200">
              <a:latin typeface="Gloucester MT Extra Condensed" panose="02030808020601010101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7A40717-67FF-831A-FFC5-96FB5C4563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9402107"/>
              </p:ext>
            </p:extLst>
          </p:nvPr>
        </p:nvGraphicFramePr>
        <p:xfrm>
          <a:off x="3589917" y="3369742"/>
          <a:ext cx="4658206" cy="2844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86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5FD92-903E-0473-08A8-7517F988C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ED5104-8FBC-B822-BA24-D0739A2E84F4}"/>
              </a:ext>
            </a:extLst>
          </p:cNvPr>
          <p:cNvSpPr txBox="1"/>
          <p:nvPr/>
        </p:nvSpPr>
        <p:spPr>
          <a:xfrm>
            <a:off x="216310" y="117988"/>
            <a:ext cx="115627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IN" sz="3200"/>
              <a:t>🔍 </a:t>
            </a:r>
            <a:r>
              <a:rPr lang="en-IN" sz="2800" b="1">
                <a:solidFill>
                  <a:schemeClr val="bg1"/>
                </a:solidFill>
                <a:latin typeface="HUGE CRACK" panose="02000600000000000000" pitchFamily="50" charset="0"/>
              </a:rPr>
              <a:t>Insights from CLUSTERED COLUMN chart</a:t>
            </a:r>
            <a:endParaRPr lang="en-US" sz="2800" b="1">
              <a:solidFill>
                <a:schemeClr val="bg1"/>
              </a:solidFill>
              <a:latin typeface="HUGE CRACK" panose="02000600000000000000" pitchFamily="50" charset="0"/>
            </a:endParaRPr>
          </a:p>
          <a:p>
            <a:endParaRPr lang="en-US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F846F-2C39-83BC-6F47-4417E72C3C08}"/>
              </a:ext>
            </a:extLst>
          </p:cNvPr>
          <p:cNvSpPr txBox="1"/>
          <p:nvPr/>
        </p:nvSpPr>
        <p:spPr>
          <a:xfrm>
            <a:off x="216310" y="814997"/>
            <a:ext cx="10903974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>
                <a:solidFill>
                  <a:schemeClr val="bg1"/>
                </a:solidFill>
              </a:rPr>
              <a:t>Amazon Prime and Paramount:</a:t>
            </a:r>
          </a:p>
          <a:p>
            <a:endParaRPr lang="en-IN"/>
          </a:p>
          <a:p>
            <a:r>
              <a:rPr lang="en-IN" sz="1600"/>
              <a:t>Have the highest international collection percentage (18%).</a:t>
            </a:r>
          </a:p>
          <a:p>
            <a:endParaRPr lang="en-IN" sz="1600"/>
          </a:p>
          <a:p>
            <a:r>
              <a:rPr lang="en-IN" sz="1600"/>
              <a:t>Also maintain a high domestic percentage (17%), showing strong performance in both markets.</a:t>
            </a:r>
          </a:p>
          <a:p>
            <a:endParaRPr lang="en-IN"/>
          </a:p>
          <a:p>
            <a:r>
              <a:rPr lang="en-IN" u="sng">
                <a:solidFill>
                  <a:schemeClr val="bg1"/>
                </a:solidFill>
              </a:rPr>
              <a:t>Netflix:</a:t>
            </a:r>
          </a:p>
          <a:p>
            <a:endParaRPr lang="en-IN"/>
          </a:p>
          <a:p>
            <a:r>
              <a:rPr lang="en-IN" sz="1600"/>
              <a:t>Has the lowest international percentage (15%), suggesting weaker global market penetration compared to others.</a:t>
            </a:r>
          </a:p>
          <a:p>
            <a:endParaRPr lang="en-IN"/>
          </a:p>
          <a:p>
            <a:r>
              <a:rPr lang="en-IN" u="sng">
                <a:solidFill>
                  <a:schemeClr val="bg1"/>
                </a:solidFill>
              </a:rPr>
              <a:t>Fox Studios, Sony Pictures, Warner Bros:</a:t>
            </a:r>
          </a:p>
          <a:p>
            <a:endParaRPr lang="en-IN"/>
          </a:p>
          <a:p>
            <a:r>
              <a:rPr lang="en-IN" sz="1600"/>
              <a:t>Show balanced performance between domestic and international (both around 16–17%).</a:t>
            </a:r>
          </a:p>
          <a:p>
            <a:endParaRPr lang="en-IN" sz="1600"/>
          </a:p>
          <a:p>
            <a:r>
              <a:rPr lang="en-IN" sz="1600"/>
              <a:t>Domestic collections are slightly higher across all companies, showing that the home market is still stronger overall.</a:t>
            </a:r>
          </a:p>
          <a:p>
            <a:endParaRPr lang="en-IN"/>
          </a:p>
          <a:p>
            <a:r>
              <a:rPr lang="en-IN" u="sng">
                <a:solidFill>
                  <a:schemeClr val="bg1"/>
                </a:solidFill>
              </a:rPr>
              <a:t>Overall trend:</a:t>
            </a:r>
          </a:p>
          <a:p>
            <a:endParaRPr lang="en-IN"/>
          </a:p>
          <a:p>
            <a:r>
              <a:rPr lang="en-IN" sz="1600"/>
              <a:t>No company has a significantly higher international percentage compared to domestic, meaning most companies rely more on or equally on domestic earnings.</a:t>
            </a:r>
          </a:p>
        </p:txBody>
      </p:sp>
    </p:spTree>
    <p:extLst>
      <p:ext uri="{BB962C8B-B14F-4D97-AF65-F5344CB8AC3E}">
        <p14:creationId xmlns:p14="http://schemas.microsoft.com/office/powerpoint/2010/main" val="389267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5565B-7C54-BD96-C3A7-D1D69F8DD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428BF8-630D-895A-54BC-0EB7CF29CB7A}"/>
              </a:ext>
            </a:extLst>
          </p:cNvPr>
          <p:cNvSpPr txBox="1"/>
          <p:nvPr/>
        </p:nvSpPr>
        <p:spPr>
          <a:xfrm>
            <a:off x="-462116" y="297115"/>
            <a:ext cx="12378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Cooper Black" panose="0208090404030B020404" pitchFamily="18" charset="0"/>
              </a:rPr>
              <a:t>📊WHY IS USED CLUSTERED COLUMN CHART</a:t>
            </a:r>
            <a:endParaRPr lang="en-IN" sz="360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55D9E-E7E5-238A-2A04-F022F5D84A6C}"/>
              </a:ext>
            </a:extLst>
          </p:cNvPr>
          <p:cNvSpPr txBox="1"/>
          <p:nvPr/>
        </p:nvSpPr>
        <p:spPr>
          <a:xfrm>
            <a:off x="589935" y="1456979"/>
            <a:ext cx="104123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compare two related data series (International vs Domestic collections) across multiple categories (Production Companies).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makes it easy to visually identify differences and trends between international and domestic earnings side by 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Helps quickly spot which companies perform better in international markets vs domestic.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7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B0D6F-4979-862D-07E7-BCA53D5F5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42654F-849E-D313-40E3-0804FBFF10D5}"/>
              </a:ext>
            </a:extLst>
          </p:cNvPr>
          <p:cNvSpPr txBox="1"/>
          <p:nvPr/>
        </p:nvSpPr>
        <p:spPr>
          <a:xfrm>
            <a:off x="875071" y="422787"/>
            <a:ext cx="9940413" cy="70788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/>
              <a:t>🎬</a:t>
            </a:r>
            <a:r>
              <a:rPr lang="en-US" sz="4000">
                <a:latin typeface="Gill Sans Ultra Bold" panose="020B0A02020104020203" pitchFamily="34" charset="0"/>
              </a:rPr>
              <a:t>INTRODUCTION TO EXCEL</a:t>
            </a:r>
            <a:endParaRPr lang="en-IN" sz="4000">
              <a:latin typeface="Gill Sans Ultra Bold" panose="020B0A02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B13E8-DBC7-61CC-9D4C-065D35BCD4A9}"/>
              </a:ext>
            </a:extLst>
          </p:cNvPr>
          <p:cNvSpPr txBox="1"/>
          <p:nvPr/>
        </p:nvSpPr>
        <p:spPr>
          <a:xfrm>
            <a:off x="589935" y="1592826"/>
            <a:ext cx="1056967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u="sng">
              <a:latin typeface="Crosshatcher" panose="02000500000000000000" pitchFamily="2" charset="0"/>
            </a:endParaRPr>
          </a:p>
          <a:p>
            <a:pPr>
              <a:buNone/>
            </a:pPr>
            <a:r>
              <a:rPr lang="en-US" sz="3200" b="1" u="sng">
                <a:latin typeface="Crosshatcher" panose="02000500000000000000" pitchFamily="2" charset="0"/>
              </a:rPr>
              <a:t>🧮 What is Excel?</a:t>
            </a:r>
          </a:p>
          <a:p>
            <a:pPr>
              <a:buNone/>
            </a:pPr>
            <a:r>
              <a:rPr lang="en-US" b="1"/>
              <a:t>Microsoft Excel</a:t>
            </a:r>
            <a:r>
              <a:rPr lang="en-US"/>
              <a:t> is a </a:t>
            </a:r>
            <a:r>
              <a:rPr lang="en-US" b="1"/>
              <a:t>spreadsheet application</a:t>
            </a:r>
            <a:r>
              <a:rPr lang="en-US"/>
              <a:t> developed by Microsoft, widely used for: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Data entry and organization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Performing calculations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Creating charts and graphs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Analyzing and visualizing data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Automating tasks using formulas and functions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/>
          </a:p>
          <a:p>
            <a:r>
              <a:rPr lang="en-US" sz="2800" b="1" u="sng">
                <a:latin typeface="Crosshatcher" panose="02000500000000000000" pitchFamily="2" charset="0"/>
              </a:rPr>
              <a:t>Advanced Excel</a:t>
            </a:r>
            <a:r>
              <a:rPr lang="en-US" sz="2800" u="sng">
                <a:latin typeface="Crosshatcher" panose="02000500000000000000" pitchFamily="2" charset="0"/>
              </a:rPr>
              <a:t> </a:t>
            </a:r>
            <a:r>
              <a:rPr lang="en-US"/>
              <a:t>refers to the use of complex functions, formulas, tools, and features in Microsoft Excel—such as PivotTables, VLOOKUP, INDEX-MATCH, macros, Power Query, and data visualization techniques—to perform in-depth data analysis, automate tasks, and create dynamic reports and dashboards.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152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C5454-7C71-7BE3-81D1-F98DD2D9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440CB7-D8E4-80B0-6489-AEE65156ACF2}"/>
              </a:ext>
            </a:extLst>
          </p:cNvPr>
          <p:cNvSpPr txBox="1"/>
          <p:nvPr/>
        </p:nvSpPr>
        <p:spPr>
          <a:xfrm>
            <a:off x="-462116" y="297115"/>
            <a:ext cx="12378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Cooper Black" panose="0208090404030B020404" pitchFamily="18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1AB5B-88CF-5E82-B0DE-0ECA5ABBF744}"/>
              </a:ext>
            </a:extLst>
          </p:cNvPr>
          <p:cNvSpPr txBox="1"/>
          <p:nvPr/>
        </p:nvSpPr>
        <p:spPr>
          <a:xfrm>
            <a:off x="589935" y="1456979"/>
            <a:ext cx="10412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analysis of box office data, IMDb ratings, and collection breakdowns reveals that brand value, content quality, and market strategy are key to success.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data-driven approach empowers decision-making for production studios to balance creative direction with audience trends for maximizing ROI.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Consistently high IMDb ratings are often correlated with stronger domestic and international box office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Top-performing production companies like Amazon Prime and Paramount demonstrate the impact of global reach and well-planned marketing campaigns.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Domestic collections contribute a major share to overall revenue, but international markets are increasingly significant for total earnings.</a:t>
            </a:r>
          </a:p>
        </p:txBody>
      </p:sp>
    </p:spTree>
    <p:extLst>
      <p:ext uri="{BB962C8B-B14F-4D97-AF65-F5344CB8AC3E}">
        <p14:creationId xmlns:p14="http://schemas.microsoft.com/office/powerpoint/2010/main" val="57923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EE02E-5FCF-20EB-96CB-E42D94227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5AE99F-D071-05CD-3FF1-932F1AE7EF90}"/>
              </a:ext>
            </a:extLst>
          </p:cNvPr>
          <p:cNvSpPr txBox="1"/>
          <p:nvPr/>
        </p:nvSpPr>
        <p:spPr>
          <a:xfrm>
            <a:off x="-275303" y="2782669"/>
            <a:ext cx="123788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latin typeface="Palatino Linotype" panose="0204050205050503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6133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43037D-EB3A-1B46-9004-7996CCDB8253}"/>
              </a:ext>
            </a:extLst>
          </p:cNvPr>
          <p:cNvSpPr txBox="1"/>
          <p:nvPr/>
        </p:nvSpPr>
        <p:spPr>
          <a:xfrm>
            <a:off x="2123767" y="422787"/>
            <a:ext cx="6764593" cy="70788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/>
              <a:t>🎬</a:t>
            </a:r>
            <a:r>
              <a:rPr lang="en-US" sz="4000">
                <a:latin typeface="Gill Sans Ultra Bold" panose="020B0A02020104020203" pitchFamily="34" charset="0"/>
              </a:rPr>
              <a:t>INTRODUCTION</a:t>
            </a:r>
            <a:endParaRPr lang="en-IN" sz="4000">
              <a:latin typeface="Gill Sans Ultra Bold" panose="020B0A02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D264E-4082-9B11-BA7E-1AC9F748DD85}"/>
              </a:ext>
            </a:extLst>
          </p:cNvPr>
          <p:cNvSpPr txBox="1"/>
          <p:nvPr/>
        </p:nvSpPr>
        <p:spPr>
          <a:xfrm>
            <a:off x="589935" y="1592826"/>
            <a:ext cx="105696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u="sng">
              <a:latin typeface="Crosshatcher" panose="02000500000000000000" pitchFamily="2" charset="0"/>
            </a:endParaRPr>
          </a:p>
          <a:p>
            <a:r>
              <a:rPr lang="en-US" sz="2800" b="1" u="sng">
                <a:latin typeface="Crosshatcher" panose="02000500000000000000" pitchFamily="2" charset="0"/>
              </a:rPr>
              <a:t>Objective</a:t>
            </a:r>
            <a:endParaRPr lang="en-US" b="1" u="sng">
              <a:latin typeface="Crosshatcher" panose="02000500000000000000" pitchFamily="2" charset="0"/>
            </a:endParaRPr>
          </a:p>
          <a:p>
            <a:br>
              <a:rPr lang="en-US"/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analyzes box office collections across various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genres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examining how factors like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marketing budgets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release formats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affect a movie's performance.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None/>
            </a:pPr>
            <a:r>
              <a:rPr lang="en-US" sz="2800" b="1" u="sng">
                <a:latin typeface="Crosshatcher" panose="02000500000000000000" pitchFamily="2" charset="0"/>
              </a:rPr>
              <a:t>Tools Techniques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for summarizing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Charts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to visualize revenue, ratings, and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for interactive filtering by year, genre, country,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VLOOKUP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to match and extract related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IF Conditions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to create calculated fields for logic-based analysis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7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FEBE1-5AB3-C2A5-A245-E7A5F338E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C6C37B-C93A-F4F3-DFA5-4D83AE2B10A8}"/>
              </a:ext>
            </a:extLst>
          </p:cNvPr>
          <p:cNvSpPr txBox="1"/>
          <p:nvPr/>
        </p:nvSpPr>
        <p:spPr>
          <a:xfrm>
            <a:off x="589935" y="422787"/>
            <a:ext cx="9802762" cy="70788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/>
              <a:t>🎬</a:t>
            </a:r>
            <a:r>
              <a:rPr lang="en-US" sz="2800">
                <a:latin typeface="Algerian" panose="04020705040A02060702" pitchFamily="82" charset="0"/>
              </a:rPr>
              <a:t>Top 5 Directors – IMDB vs Lifetime Collection</a:t>
            </a:r>
            <a:endParaRPr lang="en-IN" sz="400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97747-A0EA-EF96-47BF-9F614A07D1E0}"/>
              </a:ext>
            </a:extLst>
          </p:cNvPr>
          <p:cNvSpPr txBox="1"/>
          <p:nvPr/>
        </p:nvSpPr>
        <p:spPr>
          <a:xfrm>
            <a:off x="476865" y="1732454"/>
            <a:ext cx="105696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u="sng">
              <a:latin typeface="Gloucester MT Extra Condensed" panose="02030808020601010101" pitchFamily="18" charset="0"/>
            </a:endParaRPr>
          </a:p>
          <a:p>
            <a:pPr algn="ctr"/>
            <a:r>
              <a:rPr lang="en-US" sz="3600">
                <a:latin typeface="Gloucester MT Extra Condensed" panose="02030808020601010101" pitchFamily="18" charset="0"/>
              </a:rPr>
              <a:t>The directors are ranked by IMDB score and Lifetime collection. </a:t>
            </a:r>
          </a:p>
          <a:p>
            <a:pPr algn="ctr"/>
            <a:endParaRPr lang="en-US" sz="3600">
              <a:latin typeface="Gloucester MT Extra Condensed" panose="02030808020601010101" pitchFamily="18" charset="0"/>
            </a:endParaRPr>
          </a:p>
          <a:p>
            <a:pPr algn="ctr"/>
            <a:endParaRPr lang="en-US" sz="3600">
              <a:latin typeface="Gloucester MT Extra Condensed" panose="02030808020601010101" pitchFamily="18" charset="0"/>
            </a:endParaRPr>
          </a:p>
          <a:p>
            <a:pPr algn="ctr"/>
            <a:endParaRPr lang="en-IN" sz="3600">
              <a:latin typeface="Gloucester MT Extra Condensed" panose="02030808020601010101" pitchFamily="18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58B8008-7D61-B2E9-2416-4978C2EF8C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318446"/>
              </p:ext>
            </p:extLst>
          </p:nvPr>
        </p:nvGraphicFramePr>
        <p:xfrm>
          <a:off x="383458" y="3429000"/>
          <a:ext cx="4020750" cy="2657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5AEA34E-23F3-4203-039F-A2DFD164E1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761646"/>
              </p:ext>
            </p:extLst>
          </p:nvPr>
        </p:nvGraphicFramePr>
        <p:xfrm>
          <a:off x="7243548" y="3429000"/>
          <a:ext cx="4063548" cy="2592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522440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B54406-43A2-8465-F250-C5245AFC272F}"/>
              </a:ext>
            </a:extLst>
          </p:cNvPr>
          <p:cNvSpPr txBox="1"/>
          <p:nvPr/>
        </p:nvSpPr>
        <p:spPr>
          <a:xfrm>
            <a:off x="216310" y="117988"/>
            <a:ext cx="11562735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3200" b="1">
                <a:solidFill>
                  <a:schemeClr val="bg1"/>
                </a:solidFill>
                <a:latin typeface="HUGE CRACK" panose="02000600000000000000" pitchFamily="50" charset="0"/>
              </a:rPr>
              <a:t>🔍 Insights from the Pie Charts</a:t>
            </a:r>
          </a:p>
          <a:p>
            <a:pPr algn="ctr">
              <a:buNone/>
            </a:pPr>
            <a:endParaRPr lang="en-US" sz="3200" b="1">
              <a:solidFill>
                <a:schemeClr val="bg1"/>
              </a:solidFill>
              <a:latin typeface="HUGE CRACK" panose="02000600000000000000" pitchFamily="50" charset="0"/>
            </a:endParaRPr>
          </a:p>
          <a:p>
            <a:pPr marL="342900" indent="-342900">
              <a:buAutoNum type="arabicPeriod"/>
            </a:pPr>
            <a:r>
              <a:rPr lang="en-US" b="1" u="sng">
                <a:latin typeface="Franklin Gothic Heavy" panose="020B0903020102020204" pitchFamily="34" charset="0"/>
              </a:rPr>
              <a:t>Top 5 Directors by IMDB Score:</a:t>
            </a:r>
          </a:p>
          <a:p>
            <a:endParaRPr lang="en-US" b="1" u="sng">
              <a:latin typeface="Franklin Gothic Heavy" panose="020B09030201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Steven Spielberg</a:t>
            </a:r>
            <a:r>
              <a:rPr lang="en-US"/>
              <a:t> has the highest cumulative IMDB score (122.2), suggesting consistent critical acclaim.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Tony Scott</a:t>
            </a:r>
            <a:r>
              <a:rPr lang="en-US"/>
              <a:t> and </a:t>
            </a:r>
            <a:r>
              <a:rPr lang="en-US" b="1"/>
              <a:t>Ridley Scott</a:t>
            </a:r>
            <a:r>
              <a:rPr lang="en-US"/>
              <a:t> follow, showing strong audience and critic approval across multiple films.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These directors are well-regarded for quality storytelling and direction.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>
                <a:latin typeface="Franklin Gothic Heavy" panose="020B0903020102020204" pitchFamily="34" charset="0"/>
              </a:rPr>
              <a:t>2</a:t>
            </a:r>
            <a:r>
              <a:rPr lang="en-US" b="1"/>
              <a:t>. </a:t>
            </a:r>
            <a:r>
              <a:rPr lang="en-US" b="1" u="sng">
                <a:latin typeface="Franklin Gothic Heavy" panose="020B0903020102020204" pitchFamily="34" charset="0"/>
              </a:rPr>
              <a:t>Top 5 Directors by Lifetime Collection:</a:t>
            </a:r>
          </a:p>
          <a:p>
            <a:endParaRPr lang="en-US" b="1" u="sng">
              <a:latin typeface="Franklin Gothic Heavy" panose="020B09030201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Steven Spielberg</a:t>
            </a:r>
            <a:r>
              <a:rPr lang="en-US"/>
              <a:t> also tops the revenue chart, confirming his films are both critically and commercially successful.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Ridley Scott</a:t>
            </a:r>
            <a:r>
              <a:rPr lang="en-US"/>
              <a:t> appears in both charts — indicating a balance of critical and financial success.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Directors like </a:t>
            </a:r>
            <a:r>
              <a:rPr lang="en-US" b="1"/>
              <a:t>Oliver Stone</a:t>
            </a:r>
            <a:r>
              <a:rPr lang="en-US"/>
              <a:t> and </a:t>
            </a:r>
            <a:r>
              <a:rPr lang="en-US" b="1"/>
              <a:t>Terry Gilliam</a:t>
            </a:r>
            <a:r>
              <a:rPr lang="en-US"/>
              <a:t> may not top IMDB ratings but are financially impactful, possibly due to mass appeal or strong box office strategies.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/>
          </a:p>
          <a:p>
            <a:pPr>
              <a:buNone/>
            </a:pPr>
            <a:r>
              <a:rPr lang="en-US" b="1" u="sng">
                <a:latin typeface="Franklin Gothic Heavy" panose="020B0903020102020204" pitchFamily="34" charset="0"/>
              </a:rPr>
              <a:t>Key Takeaway</a:t>
            </a:r>
            <a:r>
              <a:rPr lang="en-US" b="1"/>
              <a:t>:</a:t>
            </a:r>
          </a:p>
          <a:p>
            <a:r>
              <a:rPr lang="en-US"/>
              <a:t>Only </a:t>
            </a:r>
            <a:r>
              <a:rPr lang="en-US" b="1"/>
              <a:t>Spielberg and Ridley Scott</a:t>
            </a:r>
            <a:r>
              <a:rPr lang="en-US"/>
              <a:t> appear in both charts, showing they achieve both </a:t>
            </a:r>
            <a:r>
              <a:rPr lang="en-US" b="1"/>
              <a:t>quality (ratings)</a:t>
            </a:r>
            <a:r>
              <a:rPr lang="en-US"/>
              <a:t> and </a:t>
            </a:r>
            <a:r>
              <a:rPr lang="en-US" b="1"/>
              <a:t>quantity (earnings)</a:t>
            </a:r>
            <a:r>
              <a:rPr lang="en-US"/>
              <a:t>. Others may excel in one area but not both.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1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5DEED-EDB5-D138-8A0B-EC5058495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B73EA5-52BF-087F-66BC-56D704C75619}"/>
              </a:ext>
            </a:extLst>
          </p:cNvPr>
          <p:cNvSpPr txBox="1"/>
          <p:nvPr/>
        </p:nvSpPr>
        <p:spPr>
          <a:xfrm>
            <a:off x="609600" y="629265"/>
            <a:ext cx="1082531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4000" b="1">
                <a:solidFill>
                  <a:schemeClr val="bg1"/>
                </a:solidFill>
                <a:latin typeface="Cooper Black" panose="0208090404030B020404" pitchFamily="18" charset="0"/>
              </a:rPr>
              <a:t>Why Use a Pie Chart?</a:t>
            </a:r>
          </a:p>
          <a:p>
            <a:pPr algn="ctr">
              <a:buNone/>
            </a:pPr>
            <a:r>
              <a:rPr lang="en-US" sz="4000" b="1">
                <a:solidFill>
                  <a:schemeClr val="bg1"/>
                </a:solidFill>
                <a:latin typeface="Cooper Black" panose="0208090404030B020404" pitchFamily="18" charset="0"/>
              </a:rPr>
              <a:t>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Visual Clarity:</a:t>
            </a:r>
            <a:r>
              <a:rPr lang="en-US"/>
              <a:t> </a:t>
            </a:r>
          </a:p>
          <a:p>
            <a:pPr lvl="1"/>
            <a:r>
              <a:rPr lang="en-US"/>
              <a:t>		Pie charts quickly show </a:t>
            </a:r>
            <a:r>
              <a:rPr lang="en-US" b="1"/>
              <a:t>proportions</a:t>
            </a:r>
            <a:r>
              <a:rPr lang="en-US"/>
              <a:t> — ideal for comparing the total share of scores or revenue.</a:t>
            </a:r>
          </a:p>
          <a:p>
            <a:pPr lvl="1"/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Easy to Interpret:</a:t>
            </a:r>
          </a:p>
          <a:p>
            <a:pPr lvl="2"/>
            <a:r>
              <a:rPr lang="en-US" b="1"/>
              <a:t>	</a:t>
            </a:r>
            <a:r>
              <a:rPr lang="en-US"/>
              <a:t> Viewers can easily identify the largest contributors at a glance.</a:t>
            </a:r>
          </a:p>
          <a:p>
            <a:pPr lvl="2"/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Color-Coded for Comparison:</a:t>
            </a:r>
            <a:r>
              <a:rPr lang="en-US"/>
              <a:t> </a:t>
            </a:r>
          </a:p>
          <a:p>
            <a:pPr lvl="1"/>
            <a:r>
              <a:rPr lang="en-US"/>
              <a:t>		It helps in visually distinguishing each director’s contribution without scanning numbers.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 algn="ctr"/>
            <a:r>
              <a:rPr lang="en-US" b="1">
                <a:solidFill>
                  <a:schemeClr val="bg1"/>
                </a:solidFill>
                <a:highlight>
                  <a:srgbClr val="C0C0C0"/>
                </a:highlight>
                <a:latin typeface="Crosshatcher" panose="02000500000000000000" pitchFamily="2" charset="0"/>
              </a:rPr>
              <a:t>"Pie chart used to visualize each director’s proportional impact on total IMDB score/lifetime revenue."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7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7BCAC-04DC-3A7C-BCE0-E11DFD095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E60086-A67E-33EB-66A1-730F0F483541}"/>
              </a:ext>
            </a:extLst>
          </p:cNvPr>
          <p:cNvSpPr txBox="1"/>
          <p:nvPr/>
        </p:nvSpPr>
        <p:spPr>
          <a:xfrm>
            <a:off x="589935" y="422787"/>
            <a:ext cx="9802762" cy="70788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/>
              <a:t>🎬</a:t>
            </a:r>
            <a:r>
              <a:rPr lang="en-US" sz="2800" b="1" i="0" u="none" strike="noStrike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PERCENTAGE OF LOSS BASED ON MOVIE BUDGET</a:t>
            </a:r>
            <a:r>
              <a:rPr lang="en-US" sz="4000">
                <a:latin typeface="Algerian" panose="04020705040A02060702" pitchFamily="82" charset="0"/>
              </a:rPr>
              <a:t> </a:t>
            </a:r>
            <a:endParaRPr lang="en-IN" sz="400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CEFA2-8EF2-441A-F53C-6690118678CA}"/>
              </a:ext>
            </a:extLst>
          </p:cNvPr>
          <p:cNvSpPr txBox="1"/>
          <p:nvPr/>
        </p:nvSpPr>
        <p:spPr>
          <a:xfrm>
            <a:off x="476865" y="1732454"/>
            <a:ext cx="10569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Gloucester MT Extra Condensed" panose="02030808020601010101" pitchFamily="18" charset="0"/>
              </a:rPr>
              <a:t>This chart displays the </a:t>
            </a:r>
            <a:r>
              <a:rPr lang="en-US" sz="3200" b="1">
                <a:latin typeface="Gloucester MT Extra Condensed" panose="02030808020601010101" pitchFamily="18" charset="0"/>
              </a:rPr>
              <a:t>top 10 movies with the highest percentage loss</a:t>
            </a:r>
            <a:r>
              <a:rPr lang="en-US" sz="3200">
                <a:latin typeface="Gloucester MT Extra Condensed" panose="02030808020601010101" pitchFamily="18" charset="0"/>
              </a:rPr>
              <a:t> based on their production budgets.</a:t>
            </a:r>
            <a:endParaRPr lang="en-IN" sz="3200">
              <a:latin typeface="Gloucester MT Extra Condensed" panose="02030808020601010101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E65AFA4-3A73-A69E-4A1D-924679A49E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19349"/>
              </p:ext>
            </p:extLst>
          </p:nvPr>
        </p:nvGraphicFramePr>
        <p:xfrm>
          <a:off x="1828800" y="2790434"/>
          <a:ext cx="7551174" cy="3644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48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D3187-DBB1-C268-AB60-34E7F019B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A8B3E-F1B8-B9CA-EC76-2C2B871A8410}"/>
              </a:ext>
            </a:extLst>
          </p:cNvPr>
          <p:cNvSpPr txBox="1"/>
          <p:nvPr/>
        </p:nvSpPr>
        <p:spPr>
          <a:xfrm>
            <a:off x="216310" y="117988"/>
            <a:ext cx="1161189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3200"/>
              <a:t>🔍 </a:t>
            </a:r>
            <a:r>
              <a:rPr lang="en-US" sz="3200" b="1">
                <a:solidFill>
                  <a:schemeClr val="bg1"/>
                </a:solidFill>
                <a:latin typeface="HUGE CRACK" panose="02000600000000000000" pitchFamily="50" charset="0"/>
              </a:rPr>
              <a:t>Insights from the Line Chart</a:t>
            </a:r>
          </a:p>
          <a:p>
            <a:pPr algn="ctr">
              <a:buNone/>
            </a:pPr>
            <a:endParaRPr lang="en-US" sz="3200" b="1">
              <a:solidFill>
                <a:schemeClr val="bg1"/>
              </a:solidFill>
              <a:latin typeface="HUGE CRACK" panose="02000600000000000000" pitchFamily="50" charset="0"/>
            </a:endParaRPr>
          </a:p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7038A-FC23-C77A-1137-5D63BA1C6BBE}"/>
              </a:ext>
            </a:extLst>
          </p:cNvPr>
          <p:cNvSpPr txBox="1"/>
          <p:nvPr/>
        </p:nvSpPr>
        <p:spPr>
          <a:xfrm>
            <a:off x="934066" y="865037"/>
            <a:ext cx="9881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"Pan" experienced the worst performance, losing 28% of its budget, followed by "Paranormal Activity" and "Goosebumps" with 20% and 18% losses respectively.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Movies like "50/50" and "Remember Me, My Love" had relatively minor losses of around 3% to 5%, still making the top 10 but showing more controlled budget handling.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analysis helps highlight movies that performed poorly in terms of return on investment, regardless of their overall earnings.</a:t>
            </a:r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2F605-4E19-F3F5-B08C-2B0F313CCC32}"/>
              </a:ext>
            </a:extLst>
          </p:cNvPr>
          <p:cNvSpPr txBox="1"/>
          <p:nvPr/>
        </p:nvSpPr>
        <p:spPr>
          <a:xfrm>
            <a:off x="1061884" y="3318570"/>
            <a:ext cx="926198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📊 </a:t>
            </a:r>
            <a:r>
              <a:rPr lang="en-US" sz="4000">
                <a:solidFill>
                  <a:schemeClr val="bg1"/>
                </a:solidFill>
                <a:latin typeface="Cooper Black" panose="0208090404030B020404" pitchFamily="18" charset="0"/>
              </a:rPr>
              <a:t>Why a Line Chart Was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line chart effectively shows the trend or progression in loss percentages across the selected movies.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 makes it easy to compare performance from one movie to the next in a visual and engaging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Outliers like "Pan" are instantly recognizable due to the steep drop, which grabs attention more than a bar or table format would.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80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5DC9B-DDD5-07A2-A951-6B6223F48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6C7D67-C6A9-C13F-95E7-12F74C3760A8}"/>
              </a:ext>
            </a:extLst>
          </p:cNvPr>
          <p:cNvSpPr txBox="1"/>
          <p:nvPr/>
        </p:nvSpPr>
        <p:spPr>
          <a:xfrm>
            <a:off x="589935" y="422787"/>
            <a:ext cx="9802762" cy="70788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/>
              <a:t>🎬</a:t>
            </a:r>
            <a:r>
              <a:rPr lang="en-US" sz="2800" b="1" i="0" u="none" strike="noStrike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TOP 5 COUNTRIES BASED ON BUDGET vs PROFIT</a:t>
            </a:r>
            <a:r>
              <a:rPr lang="en-US" sz="4000">
                <a:latin typeface="Algerian" panose="04020705040A02060702" pitchFamily="82" charset="0"/>
              </a:rPr>
              <a:t> </a:t>
            </a:r>
            <a:endParaRPr lang="en-IN" sz="400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090AD5-3442-8ED5-724F-E32301A2B42D}"/>
              </a:ext>
            </a:extLst>
          </p:cNvPr>
          <p:cNvSpPr txBox="1"/>
          <p:nvPr/>
        </p:nvSpPr>
        <p:spPr>
          <a:xfrm>
            <a:off x="476865" y="1506312"/>
            <a:ext cx="10569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Gloucester MT Extra Condensed" panose="02030808020601010101" pitchFamily="18" charset="0"/>
              </a:rPr>
              <a:t>This visualization compares </a:t>
            </a:r>
            <a:r>
              <a:rPr lang="en-US" sz="3200" b="1">
                <a:latin typeface="Gloucester MT Extra Condensed" panose="02030808020601010101" pitchFamily="18" charset="0"/>
              </a:rPr>
              <a:t>budget</a:t>
            </a:r>
            <a:r>
              <a:rPr lang="en-US" sz="3200">
                <a:latin typeface="Gloucester MT Extra Condensed" panose="02030808020601010101" pitchFamily="18" charset="0"/>
              </a:rPr>
              <a:t> and </a:t>
            </a:r>
            <a:r>
              <a:rPr lang="en-US" sz="3200" b="1">
                <a:latin typeface="Gloucester MT Extra Condensed" panose="02030808020601010101" pitchFamily="18" charset="0"/>
              </a:rPr>
              <a:t>profit</a:t>
            </a:r>
            <a:r>
              <a:rPr lang="en-US" sz="3200">
                <a:latin typeface="Gloucester MT Extra Condensed" panose="02030808020601010101" pitchFamily="18" charset="0"/>
              </a:rPr>
              <a:t> for the top 5 countries involved in movie production.</a:t>
            </a:r>
            <a:endParaRPr lang="en-IN" sz="3200">
              <a:latin typeface="Gloucester MT Extra Condensed" panose="02030808020601010101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89378D-3318-81A8-3B8C-B3474E4629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8438192"/>
              </p:ext>
            </p:extLst>
          </p:nvPr>
        </p:nvGraphicFramePr>
        <p:xfrm>
          <a:off x="2716041" y="2809672"/>
          <a:ext cx="6091326" cy="3934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8828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151</TotalTime>
  <Words>1607</Words>
  <Application>Microsoft Office PowerPoint</Application>
  <PresentationFormat>Widescreen</PresentationFormat>
  <Paragraphs>194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9" baseType="lpstr">
      <vt:lpstr>Algerian</vt:lpstr>
      <vt:lpstr>American Captain</vt:lpstr>
      <vt:lpstr>Arial</vt:lpstr>
      <vt:lpstr>Calibri</vt:lpstr>
      <vt:lpstr>Century Schoolbook</vt:lpstr>
      <vt:lpstr>Cooper Black</vt:lpstr>
      <vt:lpstr>Courier New</vt:lpstr>
      <vt:lpstr>Crosshatcher</vt:lpstr>
      <vt:lpstr>Franklin Gothic Heavy</vt:lpstr>
      <vt:lpstr>Gill Sans Ultra Bold</vt:lpstr>
      <vt:lpstr>Gloucester MT Extra Condensed</vt:lpstr>
      <vt:lpstr>HUGE CRACK</vt:lpstr>
      <vt:lpstr>Lucida Bright</vt:lpstr>
      <vt:lpstr>Magneto</vt:lpstr>
      <vt:lpstr>Palatino Linotype</vt:lpstr>
      <vt:lpstr>Times New Roman</vt:lpstr>
      <vt:lpstr>Trebuchet MS</vt:lpstr>
      <vt:lpstr>Berlin</vt:lpstr>
      <vt:lpstr>  Box Office Performance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banu mathy</dc:creator>
  <cp:lastModifiedBy>banu mathy</cp:lastModifiedBy>
  <cp:revision>25</cp:revision>
  <dcterms:created xsi:type="dcterms:W3CDTF">2025-05-14T04:14:17Z</dcterms:created>
  <dcterms:modified xsi:type="dcterms:W3CDTF">2025-05-14T08:18:43Z</dcterms:modified>
</cp:coreProperties>
</file>