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80" r:id="rId6"/>
    <p:sldId id="271" r:id="rId7"/>
    <p:sldId id="272" r:id="rId8"/>
    <p:sldId id="273" r:id="rId9"/>
    <p:sldId id="274" r:id="rId10"/>
    <p:sldId id="275" r:id="rId11"/>
    <p:sldId id="277" r:id="rId12"/>
    <p:sldId id="276" r:id="rId13"/>
    <p:sldId id="281" r:id="rId14"/>
    <p:sldId id="278" r:id="rId15"/>
    <p:sldId id="279" r:id="rId16"/>
    <p:sldId id="269" r:id="rId17"/>
    <p:sldId id="270" r:id="rId18"/>
    <p:sldId id="267" r:id="rId19"/>
    <p:sldId id="268" r:id="rId20"/>
    <p:sldId id="282" r:id="rId21"/>
    <p:sldId id="283" r:id="rId22"/>
    <p:sldId id="284" r:id="rId23"/>
    <p:sldId id="285" r:id="rId24"/>
    <p:sldId id="286" r:id="rId25"/>
    <p:sldId id="257" r:id="rId26"/>
    <p:sldId id="260" r:id="rId27"/>
    <p:sldId id="258" r:id="rId28"/>
    <p:sldId id="259" r:id="rId29"/>
    <p:sldId id="263" r:id="rId30"/>
    <p:sldId id="261" r:id="rId31"/>
    <p:sldId id="262" r:id="rId32"/>
    <p:sldId id="264" r:id="rId33"/>
    <p:sldId id="265" r:id="rId34"/>
    <p:sldId id="266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8E7F-D345-45D6-B3D6-E4247022A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C682C-DB1B-4E62-9373-7D8D26837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9C742-2B46-451A-9EC4-7E482F67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409-D7F3-45D9-8701-1BF818EE721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57F63-E95E-4CE3-8777-F7A0E5A4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77680-148D-41DD-A442-AAF1B337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353B-02DD-459B-8E69-681AFA2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67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1E6A-DBD6-44D7-89C9-D401ADE4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2A8BB-B09A-4F64-B73D-D130E117D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877D1-AC52-47B6-9345-B3C74214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409-D7F3-45D9-8701-1BF818EE721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0EAD-BCBE-4080-8168-0D0CAB7D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146EB-D728-4A37-92DA-8FF1844F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353B-02DD-459B-8E69-681AFA2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21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025EC-2F5F-4667-8BE3-BF1FE2EA3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2CA33-DF96-4A29-AA83-2436EE62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277B-87E4-462B-B10A-8ABF8AB8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409-D7F3-45D9-8701-1BF818EE721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6E2CA-14CC-4636-8476-C49A9494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02F3-27A2-4251-9E11-1B6E64A0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353B-02DD-459B-8E69-681AFA2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0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D10B-0E4D-4805-8E43-9ABFBE0F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10BC0-6F3F-481A-A964-E2DEA769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724B-F893-4F63-AD22-71067EE2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409-D7F3-45D9-8701-1BF818EE721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4650-2029-4071-89C1-525439F1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F931-F80D-4EC5-9DF2-99E15FF9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353B-02DD-459B-8E69-681AFA2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26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E61C-92F4-4383-97F3-8DC187A0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ABF28-42EF-41CD-811D-22B5E06AE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705B2-3B4E-4DD9-8A5F-76B5C002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409-D7F3-45D9-8701-1BF818EE721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96CDE-5F06-4B47-BC1C-98C017F9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34E18-312F-489C-8C0A-C9B4E9D4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353B-02DD-459B-8E69-681AFA2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09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47F1-E5CB-4559-88CE-49964BDE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60128-F7F0-4999-AED4-93ED009AE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D9E65-6F1B-4571-9F3E-C1C9E06D2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8D1F9-131A-4A06-A40E-4928FD9C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409-D7F3-45D9-8701-1BF818EE721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38D10-E235-4E2F-8622-ECE1978D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50A1E-8286-46F5-B437-B642B0FA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353B-02DD-459B-8E69-681AFA2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81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E794-487E-4A5F-AE95-73970EB9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4C7E8-5E9E-4270-BDEF-5BF0E1751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860D7-1324-4A41-A03A-E7F0BF8D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44D45-E36E-4CC8-9F29-DC41A91F2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24E7A-D476-4582-85BB-86A61C94C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C1CC2-8451-4541-B8BB-ACA4C238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409-D7F3-45D9-8701-1BF818EE721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67157-5347-4C9D-968A-5F0A5396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7EE1C-D614-45F7-A9A7-98AFCA0E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353B-02DD-459B-8E69-681AFA2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25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98E8-5E7C-4E6E-89DE-2E593D05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451A4-2577-4D63-BB7F-A1A7D1C7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409-D7F3-45D9-8701-1BF818EE721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2EEBC-74C1-435B-B58C-271A6095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F498A-8DF7-4ACF-BE0A-3DDF228A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353B-02DD-459B-8E69-681AFA2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06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B0B33-9F01-42EC-86E4-47DF6465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409-D7F3-45D9-8701-1BF818EE721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9D2B0-C466-42EB-A92F-5F46F182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5F27E-3BE9-49DB-B11A-4EFF901A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353B-02DD-459B-8E69-681AFA2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29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F245-5FF5-401A-ABEC-B30E99A7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0221-FCEA-4351-84B5-10F87039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CA207-26B2-4517-97EA-AE486B241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3A4BE-8379-4B12-88B0-8E6A3938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409-D7F3-45D9-8701-1BF818EE721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FCBFE-9C43-46A9-A832-72988D18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26A81-699F-4277-977E-8957F4F8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353B-02DD-459B-8E69-681AFA2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0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4275-67E7-4924-9FDA-CB1DE5C6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A7047-AF7B-4D63-93DF-BFF37E378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6D5FF-701B-4DBB-9BF9-4261E66E0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B2FE8-30D8-4972-BBE2-C8088F47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409-D7F3-45D9-8701-1BF818EE721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BF957-F979-46CD-A000-ADD7981E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F7809-0CF4-4552-AE66-0BB7DD44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353B-02DD-459B-8E69-681AFA2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68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1C0E0-ED7C-4072-91AB-2B24675E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EE3B1-A6F2-42C1-948F-0B75D7AF0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960DF-4D46-4442-96D1-730A5B972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DA409-D7F3-45D9-8701-1BF818EE721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D567D-F3BF-4073-9F5B-56FF44A57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B2775-49DE-48D6-B8B7-6BF0D0D73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8353B-02DD-459B-8E69-681AFA2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09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nuprakashc@yahoo.co.in" TargetMode="External"/><Relationship Id="rId2" Type="http://schemas.openxmlformats.org/officeDocument/2006/relationships/hyperlink" Target="mailto:banu@lucidatechnologie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F912-1055-4EEF-AF31-32A7FBAF0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80152-856B-4851-B142-026751BAE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Banuprakash C</a:t>
            </a:r>
          </a:p>
          <a:p>
            <a:r>
              <a:rPr lang="en-IN" dirty="0">
                <a:hlinkClick r:id="rId2"/>
              </a:rPr>
              <a:t>banu@lucidatechnologies.com</a:t>
            </a:r>
            <a:endParaRPr lang="en-IN" dirty="0"/>
          </a:p>
          <a:p>
            <a:r>
              <a:rPr lang="en-IN" dirty="0">
                <a:hlinkClick r:id="rId3"/>
              </a:rPr>
              <a:t>banuprakashc@yahoo.co.in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84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3D5B-EF91-4E5B-8A37-CB16EB0B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Data JPA Query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D18CF-C120-44D5-BB0D-C310C91F7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Oswald"/>
              </a:rPr>
              <a:t>Using Spring’s Expression Language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49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99F2-93A0-4E8D-998B-D35D3D77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04BA-5A97-4BF8-925F-6BD350C4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Paginating the Query Results of Our Database Queries</a:t>
            </a:r>
          </a:p>
          <a:p>
            <a:pPr lvl="1"/>
            <a:r>
              <a:rPr lang="en-US" dirty="0"/>
              <a:t>We can paginate the query results of our database queries by following these steps:</a:t>
            </a:r>
          </a:p>
          <a:p>
            <a:pPr lvl="1"/>
            <a:r>
              <a:rPr lang="en-US" dirty="0"/>
              <a:t>Obtain the Pageable object that specifies the information of the requested page.</a:t>
            </a:r>
          </a:p>
          <a:p>
            <a:pPr lvl="2"/>
            <a:r>
              <a:rPr lang="en-US" dirty="0"/>
              <a:t>We can create it manually.</a:t>
            </a:r>
          </a:p>
          <a:p>
            <a:pPr lvl="2"/>
            <a:r>
              <a:rPr lang="en-US" dirty="0"/>
              <a:t>We can use Spring Data web support.</a:t>
            </a:r>
          </a:p>
          <a:p>
            <a:pPr lvl="1"/>
            <a:r>
              <a:rPr lang="en-US" dirty="0"/>
              <a:t>Pass the Pageable object forward to the correct repository method as a method parameter.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34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CAA1-C7CB-494B-9698-C50DBAE4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C280-D25D-444D-9050-FE4B1FF9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Slice and Page</a:t>
            </a:r>
          </a:p>
          <a:p>
            <a:pPr lvl="1"/>
            <a:r>
              <a:rPr lang="en-US" dirty="0"/>
              <a:t>Page is just a sub-interface of Slice with a couple of additional methods.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Page contains information about the total number of elements and pages available in the database. It is because the Spring Data JPA triggers a count query to calculate the number of elements.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avoid this costly count query, you should instead return a Slice. Unlike a Page, a Slice only knows about whether the next slice is available or not. This information is sufficient to walk through a larger result set.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should use Slice if you don't need the total number of items and pages. A good example of such a scenario is when you only need Next Page and Previous Page buttons.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90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B770-DDC2-44C3-A7DF-B93345ED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raleway"/>
              </a:rPr>
              <a:t>Query by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4A4F-63E4-4F0B-A5CB-9A41235E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Query by Example API consists of three parts:</a:t>
            </a:r>
          </a:p>
          <a:p>
            <a:pPr lvl="1"/>
            <a:r>
              <a:rPr lang="en-US" dirty="0"/>
              <a:t>Probe: The actual example of a domain object with populated fields.</a:t>
            </a:r>
          </a:p>
          <a:p>
            <a:pPr lvl="1"/>
            <a:r>
              <a:rPr lang="en-US" dirty="0" err="1"/>
              <a:t>ExampleMatcher</a:t>
            </a:r>
            <a:r>
              <a:rPr lang="en-US" dirty="0"/>
              <a:t>: </a:t>
            </a:r>
          </a:p>
          <a:p>
            <a:pPr lvl="3"/>
            <a:r>
              <a:rPr lang="en-US" dirty="0"/>
              <a:t>The </a:t>
            </a:r>
            <a:r>
              <a:rPr lang="en-US" dirty="0" err="1"/>
              <a:t>ExampleMatcher</a:t>
            </a:r>
            <a:r>
              <a:rPr lang="en-US" dirty="0"/>
              <a:t> carries details on how to match particular fields. It can be reused across multiple Examples.</a:t>
            </a:r>
          </a:p>
          <a:p>
            <a:pPr lvl="1"/>
            <a:r>
              <a:rPr lang="en-US" dirty="0"/>
              <a:t>Example: </a:t>
            </a:r>
          </a:p>
          <a:p>
            <a:pPr lvl="3"/>
            <a:r>
              <a:rPr lang="en-US" dirty="0"/>
              <a:t>An Example consists of the probe and the </a:t>
            </a:r>
            <a:r>
              <a:rPr lang="en-US" dirty="0" err="1"/>
              <a:t>ExampleMatcher</a:t>
            </a:r>
            <a:r>
              <a:rPr lang="en-US" dirty="0"/>
              <a:t>. It is used to create the query.</a:t>
            </a:r>
          </a:p>
          <a:p>
            <a:endParaRPr lang="en-US" dirty="0"/>
          </a:p>
          <a:p>
            <a:r>
              <a:rPr lang="en-US" dirty="0"/>
              <a:t>Query by Example also has several limitations:</a:t>
            </a:r>
          </a:p>
          <a:p>
            <a:pPr lvl="1"/>
            <a:r>
              <a:rPr lang="en-US" dirty="0"/>
              <a:t>No support for nested or grouped property constraints, such as </a:t>
            </a:r>
            <a:r>
              <a:rPr lang="en-US" dirty="0" err="1"/>
              <a:t>firstname</a:t>
            </a:r>
            <a:r>
              <a:rPr lang="en-US" dirty="0"/>
              <a:t> = ?0 or (</a:t>
            </a:r>
            <a:r>
              <a:rPr lang="en-US" dirty="0" err="1"/>
              <a:t>firstname</a:t>
            </a:r>
            <a:r>
              <a:rPr lang="en-US" dirty="0"/>
              <a:t> = ?1 and </a:t>
            </a:r>
            <a:r>
              <a:rPr lang="en-US" dirty="0" err="1"/>
              <a:t>lastname</a:t>
            </a:r>
            <a:r>
              <a:rPr lang="en-US" dirty="0"/>
              <a:t> = ?2).</a:t>
            </a:r>
          </a:p>
          <a:p>
            <a:pPr lvl="1"/>
            <a:r>
              <a:rPr lang="en-US" dirty="0"/>
              <a:t>Only supports starts/contains/ends/regex matching for strings and exact matching for other property types.</a:t>
            </a:r>
          </a:p>
          <a:p>
            <a:endParaRPr lang="en-US" dirty="0"/>
          </a:p>
          <a:p>
            <a:r>
              <a:rPr lang="en-US" dirty="0"/>
              <a:t>Query by Example is well suited for several use cases:</a:t>
            </a:r>
          </a:p>
          <a:p>
            <a:pPr lvl="1"/>
            <a:r>
              <a:rPr lang="en-US" dirty="0"/>
              <a:t>Querying your data store with a set of static or dynamic constraints.</a:t>
            </a:r>
          </a:p>
          <a:p>
            <a:pPr lvl="1"/>
            <a:r>
              <a:rPr lang="en-US" dirty="0"/>
              <a:t>Frequent refactoring of the domain objects without worrying about breaking existing queries.</a:t>
            </a:r>
          </a:p>
          <a:p>
            <a:pPr lvl="1"/>
            <a:r>
              <a:rPr lang="en-US" dirty="0"/>
              <a:t>Working independently from the underlying data store API.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55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12B7-3362-45C1-BDF9-C44CE837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raleway"/>
              </a:rPr>
              <a:t>Query by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CF7D-8022-4514-9E0D-309FAD769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QueryByExampleExecutor</a:t>
            </a:r>
            <a:r>
              <a:rPr lang="en-US" dirty="0"/>
              <a:t> interface to support query by example: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8A612-1298-41F8-BCE5-9C81A840B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8203"/>
            <a:ext cx="5514160" cy="1665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A660B-6117-4E2B-8F0C-44214A64E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873" y="2567334"/>
            <a:ext cx="4231022" cy="228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24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F25C-9E9C-4971-A725-C7CD508D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raleway"/>
              </a:rPr>
              <a:t>Query by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4CE2-1906-477F-8C1A-4D411BF0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org.springframework.data.domain.Example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org.springframework.data.domain.ExampleMatcher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org.springframework.data.domain.ExampleMatcher.GenericPropertyMatchers.</a:t>
            </a:r>
            <a:r>
              <a:rPr lang="en-IN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exact</a:t>
            </a:r>
            <a:r>
              <a:rPr lang="en-IN" sz="18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BB761-BDDB-43EF-94D2-F3556C3E3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91" y="2920055"/>
            <a:ext cx="7087321" cy="2379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1F0E90-CCE6-46DE-A0EA-35F119C5D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042" y="5702350"/>
            <a:ext cx="6677957" cy="3715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8271B5-9733-4892-89E3-83206B19EEFE}"/>
              </a:ext>
            </a:extLst>
          </p:cNvPr>
          <p:cNvCxnSpPr>
            <a:cxnSpLocks/>
          </p:cNvCxnSpPr>
          <p:nvPr/>
        </p:nvCxnSpPr>
        <p:spPr>
          <a:xfrm>
            <a:off x="7878507" y="4226953"/>
            <a:ext cx="281409" cy="15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182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D425-18F4-44B5-B239-75B3154A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SpEL</a:t>
            </a:r>
            <a:r>
              <a:rPr lang="en-IN" dirty="0"/>
              <a:t> support in Spring Data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F9E2-D246-43DB-A3C2-50752444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#{#entityName}</a:t>
            </a:r>
          </a:p>
          <a:p>
            <a:pPr lvl="1"/>
            <a:r>
              <a:rPr lang="en-US" dirty="0"/>
              <a:t>To avoid stating the actual entity name in the query string of a @Query 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	@Query("select u from #{#entityName} u where </a:t>
            </a:r>
            <a:r>
              <a:rPr lang="en-IN" dirty="0" err="1"/>
              <a:t>u.lastname</a:t>
            </a:r>
            <a:r>
              <a:rPr lang="en-IN" dirty="0"/>
              <a:t> = ?1")</a:t>
            </a:r>
          </a:p>
          <a:p>
            <a:pPr marL="0" indent="0">
              <a:buNone/>
            </a:pPr>
            <a:r>
              <a:rPr lang="en-IN" dirty="0"/>
              <a:t>	List&lt;User&gt; </a:t>
            </a:r>
            <a:r>
              <a:rPr lang="en-IN" dirty="0" err="1"/>
              <a:t>findByLastname</a:t>
            </a:r>
            <a:r>
              <a:rPr lang="en-IN" dirty="0"/>
              <a:t>(String </a:t>
            </a:r>
            <a:r>
              <a:rPr lang="en-IN" dirty="0" err="1"/>
              <a:t>lastname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@Entity</a:t>
            </a:r>
          </a:p>
          <a:p>
            <a:pPr marL="0" indent="0">
              <a:buNone/>
            </a:pPr>
            <a:r>
              <a:rPr lang="en-IN" dirty="0"/>
              <a:t>public class User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@Entity(name = "</a:t>
            </a:r>
            <a:r>
              <a:rPr lang="en-IN" dirty="0" err="1"/>
              <a:t>MyUser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public class User {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381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5CA0-574E-48EA-9E97-843C563C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SpEL</a:t>
            </a:r>
            <a:r>
              <a:rPr lang="en-IN" dirty="0"/>
              <a:t> support in Spring Data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07E9-5E14-4EBC-9788-CFE687622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SpEL</a:t>
            </a:r>
            <a:r>
              <a:rPr lang="en-US" dirty="0"/>
              <a:t> for LIKE expressions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using like-conditions with values that are coming from a not secure source the values should be sanitized so they can’t contain any wildcards and thereby allow attackers to select more data than they should be able to. </a:t>
            </a:r>
          </a:p>
          <a:p>
            <a:r>
              <a:rPr lang="en-US" dirty="0"/>
              <a:t>For this purpose the escape(String) method is made available in the </a:t>
            </a:r>
            <a:r>
              <a:rPr lang="en-US" dirty="0" err="1"/>
              <a:t>SpEL</a:t>
            </a:r>
            <a:r>
              <a:rPr lang="en-US" dirty="0"/>
              <a:t> context. </a:t>
            </a:r>
          </a:p>
          <a:p>
            <a:r>
              <a:rPr lang="en-US" dirty="0"/>
              <a:t>It prefixes all instances of _ and % in the first argument with the single character from the second argument.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List&lt;Employee&gt;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emps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.searchByName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Raj_ev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0EDEA-E090-4C61-BD7D-FF8ECA26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04" y="2185293"/>
            <a:ext cx="8842634" cy="78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8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A57A-B369-4EBB-A4DE-751EDAF0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JPA entity graphs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8B80-F0B9-4204-9A0F-77735D7F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Applying the Entity graphs fetches the mapped entities eagerly while querying the database. </a:t>
            </a:r>
          </a:p>
          <a:p>
            <a:pPr marL="0" indent="0">
              <a:buNone/>
            </a:pPr>
            <a:r>
              <a:rPr lang="en-US" dirty="0"/>
              <a:t>We can use Entity graphs to eliminate the N+1 select query problem.</a:t>
            </a:r>
          </a:p>
          <a:p>
            <a:r>
              <a:rPr lang="en-US" dirty="0"/>
              <a:t>Entity graph fetch types</a:t>
            </a:r>
          </a:p>
          <a:p>
            <a:pPr lvl="1"/>
            <a:r>
              <a:rPr lang="en-US" dirty="0" err="1"/>
              <a:t>FetchGraph</a:t>
            </a:r>
            <a:r>
              <a:rPr lang="en-US" dirty="0"/>
              <a:t>: Applying this fetch type results in fetching all the entity graph attribute nodes eagerly. Other mapped entities will be lazily fetched irrespective of the specified fetch type.</a:t>
            </a:r>
          </a:p>
          <a:p>
            <a:pPr lvl="1"/>
            <a:r>
              <a:rPr lang="en-US" dirty="0" err="1"/>
              <a:t>LoadGraph</a:t>
            </a:r>
            <a:r>
              <a:rPr lang="en-US" dirty="0"/>
              <a:t>: Applying this fetch type results in fetching all the entity graph attribute nodes eagerly. Other mapped entities are treated based on the default/specified fetch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269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7D3D-4936-4B05-A1A7-F4590A8C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JPA entity graphs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A7575-9B0E-47AC-B080-FCDAC0D5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46302-F2A0-441B-B1FC-CF53CD449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8163757" cy="4366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E275FB-672E-4ABB-B5E3-EE079D00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435" y="4087308"/>
            <a:ext cx="3946307" cy="209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9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4FD4-2EF6-496B-9EAD-FD71D528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Enable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92B5-BC79-40D5-AAB8-E71BB359C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EnableCaching</a:t>
            </a:r>
            <a:r>
              <a:rPr lang="en-US" dirty="0"/>
              <a:t> annotation would register the same </a:t>
            </a:r>
            <a:r>
              <a:rPr lang="en-US" dirty="0" err="1"/>
              <a:t>ConcurrentMapCacheManager</a:t>
            </a:r>
            <a:r>
              <a:rPr lang="en-US" dirty="0"/>
              <a:t>. </a:t>
            </a:r>
          </a:p>
          <a:p>
            <a:r>
              <a:rPr lang="en-US" dirty="0"/>
              <a:t>There is no need for a separate bean declaration for </a:t>
            </a:r>
            <a:r>
              <a:rPr lang="en-US" dirty="0" err="1"/>
              <a:t>CacheManager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757C5-8773-4781-A719-D5E7D128A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10" y="3429000"/>
            <a:ext cx="7050870" cy="10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5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FB0F-8A7D-4864-84DC-6500ABAD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Data JPA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DE1A-D81C-4E08-BC58-0E3355E4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Criteria API</a:t>
            </a:r>
          </a:p>
          <a:p>
            <a:pPr lvl="1"/>
            <a:r>
              <a:rPr lang="en-US" dirty="0"/>
              <a:t>Criteria API offers a programmatic way to create typed queries, which helps us avoid syntax errors</a:t>
            </a:r>
          </a:p>
          <a:p>
            <a:pPr lvl="1"/>
            <a:r>
              <a:rPr lang="en-US" dirty="0"/>
              <a:t>Use case: 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send a voucher to all long term customers on  their birthday’s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7BA4B-FE98-4CAD-A5DF-B671A76D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77" y="3428999"/>
            <a:ext cx="8994639" cy="263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75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CED3-B1EB-4101-A2BE-C2426C75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Data JPA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1EE4-AC67-4321-A5D8-E9EEE35A1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Specifications</a:t>
            </a:r>
          </a:p>
          <a:p>
            <a:pPr lvl="1"/>
            <a:r>
              <a:rPr lang="en-IN" dirty="0"/>
              <a:t>To reuse Predicate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92B1E-2ABD-4C09-BFE2-CE61C37F5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09" y="3048169"/>
            <a:ext cx="7259063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65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83F5-DA27-4A2B-B9BD-B2170BD7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Data JPA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A499-8BE1-4C94-9CF5-097A51609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7593C-FAFD-4DE5-B057-C8F1D489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89" y="2286106"/>
            <a:ext cx="2724530" cy="2600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5DAC38-D772-41C1-8111-FFE840E84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019" y="2286106"/>
            <a:ext cx="5681509" cy="367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98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3DE6-6CDB-4939-8E79-E7BA261C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Data JPA Specifications: Specific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9DD4A-0801-4CAA-8C29-8371F4EB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C0900-4813-4F16-9CF1-B29E17957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4435136" cy="1923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1525C8-B82D-49DF-80A0-97B9EB905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502" y="1450878"/>
            <a:ext cx="6169980" cy="47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0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0FDC-6086-4451-8DC8-3DF3EB70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Data JPA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8726-CCB2-4C35-8A14-292EFFCE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execute specification we need to extend </a:t>
            </a:r>
            <a:r>
              <a:rPr lang="en-IN" dirty="0" err="1"/>
              <a:t>dao</a:t>
            </a:r>
            <a:r>
              <a:rPr lang="en-IN" dirty="0"/>
              <a:t> repository interface with </a:t>
            </a:r>
            <a:r>
              <a:rPr lang="en-IN" dirty="0" err="1"/>
              <a:t>JpaSpecificationExecutor</a:t>
            </a:r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1951E-5A64-4633-B220-58CD7677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86" y="2697524"/>
            <a:ext cx="9086790" cy="731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D168AC-4E64-4831-AEDA-2D8140674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43" y="3991707"/>
            <a:ext cx="7230484" cy="1762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29145A-F3F4-4FD9-8F78-7334549C2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286" y="3613848"/>
            <a:ext cx="191479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23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A129-DC6E-48DD-BCF6-A0D7D247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Data — </a:t>
            </a:r>
            <a:r>
              <a:rPr lang="en-IN" dirty="0" err="1"/>
              <a:t>Envers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A4E44-18B8-4364-865C-D1088FA1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Maintain the data versioning info</a:t>
            </a:r>
          </a:p>
          <a:p>
            <a:r>
              <a:rPr lang="en-IN" dirty="0"/>
              <a:t>H</a:t>
            </a:r>
            <a:r>
              <a:rPr lang="en-US" dirty="0" err="1"/>
              <a:t>ibernate</a:t>
            </a:r>
            <a:r>
              <a:rPr lang="en-US" dirty="0"/>
              <a:t> </a:t>
            </a:r>
            <a:r>
              <a:rPr lang="en-US" dirty="0" err="1"/>
              <a:t>Envers</a:t>
            </a:r>
            <a:r>
              <a:rPr lang="en-US" dirty="0"/>
              <a:t> project aimed to track data changes at the entity level with easy configurations in properties level and entity class level using annotations</a:t>
            </a:r>
          </a:p>
          <a:p>
            <a:r>
              <a:rPr lang="en-US" dirty="0"/>
              <a:t>The spring-data-</a:t>
            </a:r>
            <a:r>
              <a:rPr lang="en-US" dirty="0" err="1"/>
              <a:t>envers</a:t>
            </a:r>
            <a:r>
              <a:rPr lang="en-US" dirty="0"/>
              <a:t> project builds on top of Hibernate </a:t>
            </a:r>
            <a:r>
              <a:rPr lang="en-US" dirty="0" err="1"/>
              <a:t>Envers</a:t>
            </a:r>
            <a:r>
              <a:rPr lang="en-US" dirty="0"/>
              <a:t> and comes up as an extension of the Spring Data JPA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499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5BD6-DAA3-45CB-A5DC-DEA0A12F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Data — </a:t>
            </a:r>
            <a:r>
              <a:rPr lang="en-IN" dirty="0" err="1"/>
              <a:t>Envers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514B5-19BF-42D6-8A5E-C0CD90CC4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Add the following dependency: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&lt;dependency&gt;</a:t>
            </a:r>
          </a:p>
          <a:p>
            <a:pPr marL="0" indent="0">
              <a:buNone/>
            </a:pPr>
            <a:r>
              <a:rPr lang="en-IN" dirty="0"/>
              <a:t>	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org.springframework.data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		&lt;</a:t>
            </a:r>
            <a:r>
              <a:rPr lang="en-IN" dirty="0" err="1"/>
              <a:t>artifactId</a:t>
            </a:r>
            <a:r>
              <a:rPr lang="en-IN" dirty="0"/>
              <a:t>&gt;spring-data-</a:t>
            </a:r>
            <a:r>
              <a:rPr lang="en-IN" dirty="0" err="1"/>
              <a:t>envers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23942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AC04-2B20-43D8-8B60-389A2278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Data — </a:t>
            </a:r>
            <a:r>
              <a:rPr lang="en-IN" dirty="0" err="1"/>
              <a:t>Envers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1FAB-BE60-47EA-A07C-2EB51764B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Add the @Audited annotation either on an @Entity (to audit the whole entity) or on specific @Columns (if you need to audit specific properties only)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@Entity</a:t>
            </a:r>
          </a:p>
          <a:p>
            <a:pPr marL="457200" lvl="1" indent="0">
              <a:buNone/>
            </a:pPr>
            <a:r>
              <a:rPr lang="en-IN" b="1" dirty="0"/>
              <a:t>@Audited</a:t>
            </a:r>
          </a:p>
          <a:p>
            <a:pPr marL="457200" lvl="1" indent="0">
              <a:buNone/>
            </a:pPr>
            <a:r>
              <a:rPr lang="en-IN" dirty="0"/>
              <a:t>public class Post { 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	@OneToMany()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b="1" dirty="0"/>
              <a:t>@Audited</a:t>
            </a:r>
          </a:p>
          <a:p>
            <a:pPr marL="457200" lvl="1" indent="0">
              <a:buNone/>
            </a:pPr>
            <a:r>
              <a:rPr lang="en-IN" dirty="0"/>
              <a:t>	private Set&lt;Comment&gt; comments;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	@ManytoOne()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b="1" dirty="0"/>
              <a:t>@NotAudited</a:t>
            </a:r>
          </a:p>
          <a:p>
            <a:pPr marL="457200" lvl="1" indent="0">
              <a:buNone/>
            </a:pPr>
            <a:r>
              <a:rPr lang="en-IN" dirty="0"/>
              <a:t>	private Set&lt;Comment&gt; comments;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435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7F49-D31A-45DE-AC8C-E64E5659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Data — </a:t>
            </a:r>
            <a:r>
              <a:rPr lang="en-IN" dirty="0" err="1"/>
              <a:t>Envers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DBFC-1AE7-4858-BE90-75344CDB2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aleway"/>
              </a:rPr>
              <a:t>audit tables: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EntityName</a:t>
            </a:r>
            <a:r>
              <a:rPr lang="en-US" dirty="0"/>
              <a:t>&gt;_AUD (if you've set </a:t>
            </a:r>
            <a:r>
              <a:rPr lang="en-US" dirty="0" err="1"/>
              <a:t>EntityName</a:t>
            </a:r>
            <a:r>
              <a:rPr lang="en-US" dirty="0"/>
              <a:t> as @Audited) table should be generated automatically. </a:t>
            </a:r>
          </a:p>
          <a:p>
            <a:pPr lvl="1"/>
            <a:r>
              <a:rPr lang="en-US" dirty="0"/>
              <a:t>The audit tables copy all audited fields from the entity's table with two fields, REVTYPE (values are: “0” for adding, “1” for updating, “2” for removing an entity) and REV.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Besides these, an extra table named REVINFO will be generated by default, it includes two important fields</a:t>
            </a:r>
          </a:p>
          <a:p>
            <a:pPr lvl="2"/>
            <a:r>
              <a:rPr lang="en-US" dirty="0"/>
              <a:t>REV and REVTSTMP and records the timestamp of every revision. </a:t>
            </a:r>
          </a:p>
        </p:txBody>
      </p:sp>
    </p:spTree>
    <p:extLst>
      <p:ext uri="{BB962C8B-B14F-4D97-AF65-F5344CB8AC3E}">
        <p14:creationId xmlns:p14="http://schemas.microsoft.com/office/powerpoint/2010/main" val="1248768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6E58-8C43-4E8D-9402-94AFF570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Data — </a:t>
            </a:r>
            <a:r>
              <a:rPr lang="en-IN" dirty="0" err="1"/>
              <a:t>Envers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0F727-58C4-432F-8017-C42A23D4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We can customized audit table prefix, suffix, and a few other naming conventions by changing the following properties.</a:t>
            </a:r>
          </a:p>
          <a:p>
            <a:pPr lvl="1"/>
            <a:r>
              <a:rPr lang="en-IN" b="0" i="0" dirty="0" err="1">
                <a:solidFill>
                  <a:srgbClr val="292929"/>
                </a:solidFill>
                <a:effectLst/>
                <a:latin typeface="charter"/>
              </a:rPr>
              <a:t>Spring.jpa.properties.org.hibernate.envers.audit_table_prefix</a:t>
            </a:r>
            <a:endParaRPr lang="en-IN" b="0" i="0" dirty="0">
              <a:solidFill>
                <a:srgbClr val="292929"/>
              </a:solidFill>
              <a:effectLst/>
              <a:latin typeface="charter"/>
            </a:endParaRPr>
          </a:p>
          <a:p>
            <a:pPr lvl="1"/>
            <a:r>
              <a:rPr lang="en-IN" b="0" i="0" dirty="0" err="1">
                <a:solidFill>
                  <a:srgbClr val="292929"/>
                </a:solidFill>
                <a:effectLst/>
                <a:latin typeface="charter"/>
              </a:rPr>
              <a:t>Spring.jpa.properties.org.hibernate.envers.audit_table_suffix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 (Default value _AUD)</a:t>
            </a:r>
          </a:p>
          <a:p>
            <a:pPr lvl="1"/>
            <a:r>
              <a:rPr lang="en-IN" b="0" i="0" dirty="0" err="1">
                <a:solidFill>
                  <a:srgbClr val="292929"/>
                </a:solidFill>
                <a:effectLst/>
                <a:latin typeface="charter"/>
              </a:rPr>
              <a:t>Spring.jpa.properties.org.hibernate.envers.revision_field_name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 (Default value — REV)</a:t>
            </a:r>
          </a:p>
          <a:p>
            <a:pPr lvl="1"/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Spring.jpa.properties.org.hibernate.envers.revision_type_field_name </a:t>
            </a:r>
            <a:r>
              <a:rPr lang="en-IN" b="0" i="0">
                <a:solidFill>
                  <a:srgbClr val="292929"/>
                </a:solidFill>
                <a:effectLst/>
                <a:latin typeface="charter"/>
              </a:rPr>
              <a:t>— (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Default value — REVTYPE)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95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1433-F04E-4F0E-8185-CCD0D2B9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Enable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CD0E9-0B44-4CA8-8704-B4F64C46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5843" cy="4237824"/>
          </a:xfrm>
        </p:spPr>
        <p:txBody>
          <a:bodyPr>
            <a:normAutofit/>
          </a:bodyPr>
          <a:lstStyle/>
          <a:p>
            <a:r>
              <a:rPr lang="en-IN" dirty="0"/>
              <a:t>@Cacheable</a:t>
            </a:r>
          </a:p>
          <a:p>
            <a:pPr lvl="1"/>
            <a:r>
              <a:rPr lang="en-US" dirty="0"/>
              <a:t>enable caching behavior with the name of the cache where the results would be stored</a:t>
            </a:r>
          </a:p>
          <a:p>
            <a:r>
              <a:rPr lang="en-IN" dirty="0"/>
              <a:t>@CacheEvict</a:t>
            </a:r>
          </a:p>
          <a:p>
            <a:pPr lvl="1"/>
            <a:r>
              <a:rPr lang="en-US" dirty="0"/>
              <a:t>removal one or more/all values – so that fresh values can be loaded into the cache again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E3FC0-CF88-4214-9521-F0F481FC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9827"/>
            <a:ext cx="4832794" cy="446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85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2EBF-5D78-4F66-A74B-678D47C4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Data — </a:t>
            </a:r>
            <a:r>
              <a:rPr lang="en-IN" dirty="0" err="1"/>
              <a:t>Envers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A4AC-DDC8-4B41-9A73-B1488E05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Repository interface </a:t>
            </a:r>
          </a:p>
          <a:p>
            <a:r>
              <a:rPr lang="en-IN" dirty="0" err="1"/>
              <a:t>RevisionRepository</a:t>
            </a:r>
            <a:r>
              <a:rPr lang="en-IN" dirty="0"/>
              <a:t>&lt;T,ID,N extends Number &amp; Comparable&lt;N&gt;&gt;</a:t>
            </a:r>
          </a:p>
          <a:p>
            <a:pPr lvl="1"/>
            <a:r>
              <a:rPr lang="en-US" dirty="0"/>
              <a:t>By implementing </a:t>
            </a:r>
            <a:r>
              <a:rPr lang="en-US" dirty="0" err="1"/>
              <a:t>RevisionRepository</a:t>
            </a:r>
            <a:r>
              <a:rPr lang="en-US" dirty="0"/>
              <a:t> allows the following 4 different methods to get versioning information: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CA62B-8476-484B-91F3-110861CC1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936" y="3581543"/>
            <a:ext cx="9334232" cy="273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10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D680-5E07-4725-8869-D64C0E52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Data — </a:t>
            </a:r>
            <a:r>
              <a:rPr lang="en-IN" dirty="0" err="1"/>
              <a:t>Envers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C155-99E4-425A-9F05-921757A5D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EnversRevisionRepositoryFactoryBean</a:t>
            </a:r>
            <a:endParaRPr lang="en-IN" dirty="0"/>
          </a:p>
          <a:p>
            <a:pPr lvl="1"/>
            <a:r>
              <a:rPr lang="en-IN" dirty="0" err="1"/>
              <a:t>FactoryBean</a:t>
            </a:r>
            <a:r>
              <a:rPr lang="en-IN" dirty="0"/>
              <a:t> creating </a:t>
            </a:r>
            <a:r>
              <a:rPr lang="en-IN" dirty="0" err="1"/>
              <a:t>RevisionRepository</a:t>
            </a:r>
            <a:r>
              <a:rPr lang="en-IN" dirty="0"/>
              <a:t> instances.</a:t>
            </a:r>
          </a:p>
          <a:p>
            <a:pPr lvl="1"/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lvl="1"/>
            <a:r>
              <a:rPr lang="en-US" dirty="0">
                <a:solidFill>
                  <a:srgbClr val="292929"/>
                </a:solidFill>
                <a:latin typeface="charter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ntegrating spring-data-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envers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project to your Spring Boot project.</a:t>
            </a:r>
          </a:p>
          <a:p>
            <a:pPr lvl="1"/>
            <a:endParaRPr lang="en-IN" sz="1800" dirty="0"/>
          </a:p>
          <a:p>
            <a:pPr marL="457200" lvl="1" indent="0">
              <a:buNone/>
            </a:pPr>
            <a:r>
              <a:rPr lang="en-IN" sz="1800" dirty="0"/>
              <a:t>@SpringBootApplication</a:t>
            </a:r>
          </a:p>
          <a:p>
            <a:pPr marL="457200" lvl="1" indent="0">
              <a:buNone/>
            </a:pPr>
            <a:r>
              <a:rPr lang="en-IN" sz="1800" dirty="0"/>
              <a:t>@EnableJpaRepositories(repositoryFactoryBeanClass = </a:t>
            </a:r>
            <a:r>
              <a:rPr lang="en-IN" sz="1800" dirty="0" err="1"/>
              <a:t>EnversRevisionRepositoryFactoryBean.class</a:t>
            </a:r>
            <a:r>
              <a:rPr lang="en-IN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5926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6B7E-552E-417D-B639-DBC6D5A1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Data </a:t>
            </a:r>
            <a:r>
              <a:rPr lang="en-IN" dirty="0" err="1"/>
              <a:t>envers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B8EE-236F-401A-BCC6-301BEF9F3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Tables on inserting products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FFFCA-2B26-4202-ABE5-0EBE94452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22" y="2481943"/>
            <a:ext cx="2172003" cy="828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95CD70-653C-46D1-9671-E88FA8F9C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22" y="3797039"/>
            <a:ext cx="3096057" cy="819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7EDDB6-E7A8-439E-A951-B05BD9709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722" y="5137607"/>
            <a:ext cx="2076740" cy="819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55A950-FD79-497B-920B-FF83DF428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963" y="2234259"/>
            <a:ext cx="2172003" cy="1076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1BE6E5-3163-40D9-98B5-7ACF00682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1963" y="3547267"/>
            <a:ext cx="3153215" cy="11622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23FABE-D97B-41C2-887C-E2D930055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1963" y="5055002"/>
            <a:ext cx="2019582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03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9E6F-F28B-44E8-9127-0E8DC7A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Data </a:t>
            </a:r>
            <a:r>
              <a:rPr lang="en-IN" dirty="0" err="1"/>
              <a:t>envers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857F-D079-4B43-85CB-114B7B397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4619" cy="4246701"/>
          </a:xfrm>
        </p:spPr>
        <p:txBody>
          <a:bodyPr/>
          <a:lstStyle/>
          <a:p>
            <a:r>
              <a:rPr lang="en-IN" dirty="0"/>
              <a:t>Updating a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13940-20EE-46BA-8D40-82C6DBC6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27" y="2501995"/>
            <a:ext cx="3162741" cy="1333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5962B-E604-4DE9-B2A0-01A0EBD96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27" y="4512051"/>
            <a:ext cx="2010056" cy="1352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864396-7893-4CF7-A41B-D727C9050E24}"/>
              </a:ext>
            </a:extLst>
          </p:cNvPr>
          <p:cNvSpPr txBox="1"/>
          <p:nvPr/>
        </p:nvSpPr>
        <p:spPr>
          <a:xfrm>
            <a:off x="6136127" y="1690688"/>
            <a:ext cx="4969838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Deleting a Product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2C8D87-319C-4B59-B6AF-72554BFAC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720" y="2356948"/>
            <a:ext cx="2886201" cy="14787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B6B4E6-8E80-42E8-9C67-7E3F0454C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720" y="4254840"/>
            <a:ext cx="201958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09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6137-F470-4C49-B273-7D48CDE6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Protocol buffers, or </a:t>
            </a:r>
            <a:r>
              <a:rPr lang="en-IN" dirty="0" err="1"/>
              <a:t>Protobuf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DAD8-C22B-4071-9EAA-F60D00A95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42424"/>
                </a:solidFill>
                <a:latin typeface="fakt-web"/>
              </a:rPr>
              <a:t>B</a:t>
            </a:r>
            <a:r>
              <a:rPr lang="en-US" b="0" i="0" dirty="0">
                <a:solidFill>
                  <a:srgbClr val="242424"/>
                </a:solidFill>
                <a:effectLst/>
                <a:latin typeface="fakt-web"/>
              </a:rPr>
              <a:t>inary format created by Google to serialize data between different services.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fakt-web"/>
              </a:rPr>
              <a:t>It provides support, out of the box, to the most common languages, like JavaScript, Java, C#, Ruby and others</a:t>
            </a:r>
          </a:p>
          <a:p>
            <a:r>
              <a:rPr lang="en-US" b="1" dirty="0" err="1"/>
              <a:t>Protobuf</a:t>
            </a:r>
            <a:r>
              <a:rPr lang="en-US" b="1" dirty="0"/>
              <a:t> performs up to 6 times faster than JSON</a:t>
            </a:r>
            <a:endParaRPr lang="en-IN" b="1" dirty="0"/>
          </a:p>
          <a:p>
            <a:r>
              <a:rPr lang="en-US" sz="2000" b="1" i="0" dirty="0">
                <a:solidFill>
                  <a:srgbClr val="24292E"/>
                </a:solidFill>
                <a:effectLst/>
                <a:latin typeface="-apple-system"/>
              </a:rPr>
              <a:t>Two Java backends communicating results</a:t>
            </a:r>
          </a:p>
          <a:p>
            <a:endParaRPr lang="en-US" dirty="0">
              <a:solidFill>
                <a:srgbClr val="242424"/>
              </a:solidFill>
              <a:latin typeface="fakt-web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EAF06-73A8-4660-82F0-8A17F4F8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34" y="4492346"/>
            <a:ext cx="8287907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11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651A-41A7-4C69-A7EF-B25BC9F4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effectLst/>
                <a:latin typeface="fakt-web"/>
              </a:rPr>
              <a:t>Protobuf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D284-9A2F-4085-A89B-FE61AF31E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r>
              <a:rPr lang="en-US" dirty="0"/>
              <a:t> is more than a message format, it is also a set of rules and tools to define and exchange messages. </a:t>
            </a:r>
          </a:p>
          <a:p>
            <a:r>
              <a:rPr lang="en-US" dirty="0" err="1"/>
              <a:t>Protobuf</a:t>
            </a:r>
            <a:r>
              <a:rPr lang="en-US" dirty="0"/>
              <a:t> has more data types than JSON, like enumerates and methods, and is also heavily used on RPCs (Remote Procedure Calls).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630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4B48-0E19-4CA6-A3A9-596119AF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fakt-web"/>
              </a:rPr>
              <a:t>How Do We Use </a:t>
            </a:r>
            <a:r>
              <a:rPr lang="en-US" i="0" dirty="0" err="1">
                <a:effectLst/>
                <a:latin typeface="fakt-web"/>
              </a:rPr>
              <a:t>Protobuf</a:t>
            </a:r>
            <a:r>
              <a:rPr lang="en-US" i="0" dirty="0">
                <a:effectLst/>
                <a:latin typeface="fakt-web"/>
              </a:rPr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7D67E-A11B-44B8-865F-75E2D370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Protobuf</a:t>
            </a:r>
            <a:r>
              <a:rPr lang="en-US" dirty="0"/>
              <a:t> has three main components that we have to deal with:</a:t>
            </a:r>
          </a:p>
          <a:p>
            <a:pPr lvl="1"/>
            <a:r>
              <a:rPr lang="en-US" dirty="0"/>
              <a:t>Message descriptors: we have to define our messages structures in .proto files.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Message implementation: We have to generate classes/objects to deal with data in the chosen programming language.</a:t>
            </a:r>
          </a:p>
          <a:p>
            <a:pPr lvl="1"/>
            <a:endParaRPr lang="en-US"/>
          </a:p>
          <a:p>
            <a:pPr lvl="1"/>
            <a:r>
              <a:rPr lang="en-US"/>
              <a:t>Parsing </a:t>
            </a:r>
            <a:r>
              <a:rPr lang="en-US" dirty="0"/>
              <a:t>and Serialization. After defining and creating </a:t>
            </a:r>
            <a:r>
              <a:rPr lang="en-US" dirty="0" err="1"/>
              <a:t>Protobuf</a:t>
            </a:r>
            <a:r>
              <a:rPr lang="en-US" dirty="0"/>
              <a:t> messages, we need to be able to exchange these messages.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77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1B97-8EF3-4257-B8CC-D22B23B3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Enable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D94D6-4419-494D-9E45-CEDFC6FB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@CachePut</a:t>
            </a:r>
          </a:p>
          <a:p>
            <a:pPr lvl="1"/>
            <a:r>
              <a:rPr lang="en-US" dirty="0"/>
              <a:t>update the content of the cache without interfering the method execution. That is, the method would always be executed and the result cached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964F4-D024-4688-9778-25EBC7C4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657" y="3428999"/>
            <a:ext cx="6437759" cy="1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3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FEC2-1348-4CE4-88CE-527D1F05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Data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CDA1-B734-48E5-A23E-4D81F3C33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Data JPA @Modifying Annotation</a:t>
            </a:r>
          </a:p>
          <a:p>
            <a:pPr lvl="1"/>
            <a:r>
              <a:rPr lang="en-US" dirty="0"/>
              <a:t>The @Modifying annotation is used to enhance the @Query annotation to execute not only SELECT queries but also INSERT, UPDATE, DELETE, and even DDL queries.</a:t>
            </a:r>
          </a:p>
          <a:p>
            <a:pPr lvl="1"/>
            <a:endParaRPr lang="en-US" dirty="0"/>
          </a:p>
          <a:p>
            <a:pPr lvl="1"/>
            <a:r>
              <a:rPr lang="en-US" sz="2000" dirty="0"/>
              <a:t>@Modifying@Query("update User u set </a:t>
            </a:r>
            <a:r>
              <a:rPr lang="en-US" sz="2000" dirty="0" err="1"/>
              <a:t>u.active</a:t>
            </a:r>
            <a:r>
              <a:rPr lang="en-US" sz="2000" dirty="0"/>
              <a:t> = false where </a:t>
            </a:r>
            <a:r>
              <a:rPr lang="en-US" sz="2000" dirty="0" err="1"/>
              <a:t>u.lastLoginDate</a:t>
            </a:r>
            <a:r>
              <a:rPr lang="en-US" sz="2000" dirty="0"/>
              <a:t> &lt; :date")void </a:t>
            </a:r>
            <a:r>
              <a:rPr lang="en-US" sz="2000" dirty="0" err="1"/>
              <a:t>void</a:t>
            </a:r>
            <a:r>
              <a:rPr lang="en-US" sz="2000" dirty="0"/>
              <a:t> </a:t>
            </a:r>
            <a:r>
              <a:rPr lang="en-US" sz="2000" dirty="0" err="1"/>
              <a:t>deactivateUsersNotLoggedInSince</a:t>
            </a:r>
            <a:r>
              <a:rPr lang="en-US" sz="2000" dirty="0"/>
              <a:t>(@Param("date") </a:t>
            </a:r>
            <a:r>
              <a:rPr lang="en-US" sz="2000" dirty="0" err="1"/>
              <a:t>LocalDate</a:t>
            </a:r>
            <a:r>
              <a:rPr lang="en-US" sz="2000" dirty="0"/>
              <a:t> date);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@Modifying(clearAutomatically = true)</a:t>
            </a:r>
          </a:p>
          <a:p>
            <a:pPr lvl="2"/>
            <a:r>
              <a:rPr lang="en-US" sz="1600" dirty="0"/>
              <a:t>persistence context is cleared after our query execution</a:t>
            </a:r>
          </a:p>
          <a:p>
            <a:pPr lvl="1"/>
            <a:r>
              <a:rPr lang="en-US" sz="2000" dirty="0"/>
              <a:t>@Modifying(flushAutomatically = true)</a:t>
            </a:r>
          </a:p>
          <a:p>
            <a:pPr lvl="2"/>
            <a:r>
              <a:rPr lang="en-US" sz="1600" dirty="0"/>
              <a:t>the </a:t>
            </a:r>
            <a:r>
              <a:rPr lang="en-US" sz="1600" dirty="0" err="1"/>
              <a:t>EntityManager</a:t>
            </a:r>
            <a:r>
              <a:rPr lang="en-US" sz="1600" dirty="0"/>
              <a:t> is flushed before our query is executed.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469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3418-F272-44F9-B8AB-097C779D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Data JPA Query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D7E4-2A9A-4862-AEBE-77F0359B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Scalar Projections</a:t>
            </a:r>
          </a:p>
          <a:p>
            <a:pPr lvl="1"/>
            <a:r>
              <a:rPr lang="en-IN" dirty="0"/>
              <a:t>Allows you to select entity attributes instead of fetching the entire entity</a:t>
            </a:r>
          </a:p>
          <a:p>
            <a:pPr marL="457200" lvl="1" indent="0">
              <a:buNone/>
            </a:pPr>
            <a:r>
              <a:rPr lang="en-IN" dirty="0"/>
              <a:t>@Query(“SELECT name, price from Product”)</a:t>
            </a:r>
          </a:p>
          <a:p>
            <a:pPr marL="457200" lvl="1" indent="0">
              <a:buNone/>
            </a:pPr>
            <a:r>
              <a:rPr lang="en-IN" dirty="0"/>
              <a:t>List&lt;Object[]&gt; </a:t>
            </a:r>
            <a:r>
              <a:rPr lang="en-IN" dirty="0" err="1"/>
              <a:t>getNameAndPrice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DTO Projections</a:t>
            </a:r>
          </a:p>
          <a:p>
            <a:pPr lvl="1"/>
            <a:r>
              <a:rPr lang="en-IN" dirty="0"/>
              <a:t>Create a DTO class and use constructor expression in query</a:t>
            </a:r>
          </a:p>
          <a:p>
            <a:pPr marL="457200" lvl="1" indent="0">
              <a:buNone/>
            </a:pPr>
            <a:r>
              <a:rPr lang="en-IN" dirty="0"/>
              <a:t>@Query(“SELECT new </a:t>
            </a:r>
            <a:r>
              <a:rPr lang="en-IN" dirty="0" err="1"/>
              <a:t>com.banu.prj.ReportDTO</a:t>
            </a:r>
            <a:r>
              <a:rPr lang="en-IN" dirty="0"/>
              <a:t>(</a:t>
            </a:r>
            <a:r>
              <a:rPr lang="en-IN" dirty="0" err="1"/>
              <a:t>c.email</a:t>
            </a:r>
            <a:r>
              <a:rPr lang="en-IN" dirty="0"/>
              <a:t>, </a:t>
            </a:r>
            <a:r>
              <a:rPr lang="en-IN" dirty="0" err="1"/>
              <a:t>o.orderDate</a:t>
            </a:r>
            <a:r>
              <a:rPr lang="en-IN" dirty="0"/>
              <a:t>, </a:t>
            </a:r>
            <a:r>
              <a:rPr lang="en-IN" dirty="0" err="1"/>
              <a:t>o.total</a:t>
            </a:r>
            <a:r>
              <a:rPr lang="en-IN" dirty="0"/>
              <a:t>) from Order o left outer join </a:t>
            </a:r>
            <a:r>
              <a:rPr lang="en-IN" dirty="0" err="1"/>
              <a:t>o.customer</a:t>
            </a:r>
            <a:r>
              <a:rPr lang="en-IN" dirty="0"/>
              <a:t> c”)</a:t>
            </a:r>
          </a:p>
          <a:p>
            <a:pPr marL="457200" lvl="1" indent="0">
              <a:buNone/>
            </a:pPr>
            <a:r>
              <a:rPr lang="en-IN" dirty="0"/>
              <a:t>List&lt;</a:t>
            </a:r>
            <a:r>
              <a:rPr lang="en-IN" dirty="0" err="1"/>
              <a:t>ReportDTO</a:t>
            </a:r>
            <a:r>
              <a:rPr lang="en-IN" dirty="0"/>
              <a:t>&gt; </a:t>
            </a:r>
            <a:r>
              <a:rPr lang="en-IN" dirty="0" err="1"/>
              <a:t>getReportDTO</a:t>
            </a:r>
            <a:r>
              <a:rPr lang="en-IN" dirty="0"/>
              <a:t>()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55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ED81-3856-40C7-B617-D6EE1741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Data JPA Query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C254-168B-46D8-B03C-AF06E10BC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Derived Query without constructor expression</a:t>
            </a:r>
          </a:p>
          <a:p>
            <a:pPr lvl="1"/>
            <a:r>
              <a:rPr lang="en-IN" dirty="0"/>
              <a:t>Write DTO class with only one constructor and parameters matching names of entity class attributes, spring generates a query with required constructor expression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List&lt;</a:t>
            </a:r>
            <a:r>
              <a:rPr lang="en-IN" dirty="0" err="1"/>
              <a:t>ProductDTO</a:t>
            </a:r>
            <a:r>
              <a:rPr lang="en-IN" dirty="0"/>
              <a:t>&gt; </a:t>
            </a:r>
            <a:r>
              <a:rPr lang="en-IN" dirty="0" err="1"/>
              <a:t>findByName</a:t>
            </a:r>
            <a:r>
              <a:rPr lang="en-IN" dirty="0"/>
              <a:t>(String name);</a:t>
            </a:r>
          </a:p>
          <a:p>
            <a:endParaRPr lang="en-IN" dirty="0"/>
          </a:p>
          <a:p>
            <a:r>
              <a:rPr lang="en-IN" dirty="0"/>
              <a:t>DTOs as interface</a:t>
            </a:r>
          </a:p>
          <a:p>
            <a:pPr lvl="1"/>
            <a:r>
              <a:rPr lang="en-IN" dirty="0"/>
              <a:t>Instead of defining a class, we can use interface with only getters as DTO projection</a:t>
            </a:r>
          </a:p>
          <a:p>
            <a:pPr marL="457200" lvl="1" indent="0">
              <a:buNone/>
            </a:pPr>
            <a:r>
              <a:rPr lang="en-IN" dirty="0"/>
              <a:t>public interface </a:t>
            </a:r>
            <a:r>
              <a:rPr lang="en-IN" dirty="0" err="1"/>
              <a:t>ProductDTO</a:t>
            </a:r>
            <a:r>
              <a:rPr lang="en-IN" dirty="0"/>
              <a:t> {</a:t>
            </a:r>
          </a:p>
          <a:p>
            <a:pPr marL="914400" lvl="2" indent="0">
              <a:buNone/>
            </a:pPr>
            <a:r>
              <a:rPr lang="en-IN" dirty="0"/>
              <a:t>String </a:t>
            </a:r>
            <a:r>
              <a:rPr lang="en-IN" dirty="0" err="1"/>
              <a:t>getName</a:t>
            </a:r>
            <a:r>
              <a:rPr lang="en-IN" dirty="0"/>
              <a:t>();</a:t>
            </a:r>
          </a:p>
          <a:p>
            <a:pPr marL="914400" lvl="2" indent="0">
              <a:buNone/>
            </a:pPr>
            <a:r>
              <a:rPr lang="en-IN" dirty="0"/>
              <a:t>String </a:t>
            </a:r>
            <a:r>
              <a:rPr lang="en-IN" dirty="0" err="1"/>
              <a:t>getPrice</a:t>
            </a:r>
            <a:r>
              <a:rPr lang="en-IN" dirty="0"/>
              <a:t>();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22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B83D-21C1-4897-8006-06A77516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Data JPA Query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76E5-8046-40A1-A5BA-F29C6B28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Nested Associations</a:t>
            </a:r>
          </a:p>
          <a:p>
            <a:pPr lvl="1"/>
            <a:r>
              <a:rPr lang="en-IN" dirty="0"/>
              <a:t>Spring Data maps List of orders to </a:t>
            </a:r>
            <a:r>
              <a:rPr lang="en-IN" dirty="0" err="1"/>
              <a:t>OrderDTO</a:t>
            </a:r>
            <a:endParaRPr lang="en-IN" dirty="0"/>
          </a:p>
          <a:p>
            <a:pPr lvl="1"/>
            <a:r>
              <a:rPr lang="en-IN" dirty="0"/>
              <a:t>This uses n+ 1 select 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486B9-F4FA-408C-B304-EAAA7B708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92" y="3429000"/>
            <a:ext cx="409632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867F-07FC-42C2-B83D-256C1730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Data JPA Query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BECC-C14C-4CFF-BA5C-104BCD3D4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Projections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Lora"/>
              </a:rPr>
              <a:t>Depending on the class you provide when you call the repository method, Spring Data JPA uses one of the different mechanism to define the projection and map it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8F0C8-5891-43A0-A9C9-A38A50F37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56" y="3429000"/>
            <a:ext cx="8507012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7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1849</Words>
  <Application>Microsoft Office PowerPoint</Application>
  <PresentationFormat>Widescreen</PresentationFormat>
  <Paragraphs>205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-apple-system</vt:lpstr>
      <vt:lpstr>Arial</vt:lpstr>
      <vt:lpstr>Calibri</vt:lpstr>
      <vt:lpstr>Calibri Light</vt:lpstr>
      <vt:lpstr>charter</vt:lpstr>
      <vt:lpstr>Consolas</vt:lpstr>
      <vt:lpstr>fakt-web</vt:lpstr>
      <vt:lpstr>Lora</vt:lpstr>
      <vt:lpstr>Open Sans</vt:lpstr>
      <vt:lpstr>Oswald</vt:lpstr>
      <vt:lpstr>raleway</vt:lpstr>
      <vt:lpstr>sohne</vt:lpstr>
      <vt:lpstr>Office Theme</vt:lpstr>
      <vt:lpstr>Spring Boot</vt:lpstr>
      <vt:lpstr>Enable Caching</vt:lpstr>
      <vt:lpstr>Enable Caching</vt:lpstr>
      <vt:lpstr>Enable Caching</vt:lpstr>
      <vt:lpstr>Spring Data JPA</vt:lpstr>
      <vt:lpstr>Spring Data JPA Query Projections</vt:lpstr>
      <vt:lpstr>Spring Data JPA Query Projections</vt:lpstr>
      <vt:lpstr>Spring Data JPA Query Projections</vt:lpstr>
      <vt:lpstr>Spring Data JPA Query Projections</vt:lpstr>
      <vt:lpstr>Spring Data JPA Query Projections</vt:lpstr>
      <vt:lpstr>Pagination</vt:lpstr>
      <vt:lpstr>Pagination</vt:lpstr>
      <vt:lpstr>Query by Example</vt:lpstr>
      <vt:lpstr>Query by Example</vt:lpstr>
      <vt:lpstr>Query by Example</vt:lpstr>
      <vt:lpstr>SpEL support in Spring Data JPA</vt:lpstr>
      <vt:lpstr>SpEL support in Spring Data JPA</vt:lpstr>
      <vt:lpstr>Spring Boot JPA entity graphs</vt:lpstr>
      <vt:lpstr>Spring Boot JPA entity graphs</vt:lpstr>
      <vt:lpstr>Spring Data JPA Specifications</vt:lpstr>
      <vt:lpstr>Spring Data JPA Specifications</vt:lpstr>
      <vt:lpstr>Spring Data JPA Specifications</vt:lpstr>
      <vt:lpstr>Spring Data JPA Specifications: Specific implementation</vt:lpstr>
      <vt:lpstr>Spring Data JPA Specifications</vt:lpstr>
      <vt:lpstr>Spring Data — Envers</vt:lpstr>
      <vt:lpstr>Spring Data — Envers</vt:lpstr>
      <vt:lpstr>Spring Data — Envers</vt:lpstr>
      <vt:lpstr>Spring Data — Envers</vt:lpstr>
      <vt:lpstr>Spring Data — Envers</vt:lpstr>
      <vt:lpstr>Spring Data — Envers</vt:lpstr>
      <vt:lpstr>Spring Data — Envers</vt:lpstr>
      <vt:lpstr>Spring Data envers</vt:lpstr>
      <vt:lpstr>Spring Data envers</vt:lpstr>
      <vt:lpstr>Protocol buffers, or Protobuf</vt:lpstr>
      <vt:lpstr>Protobuf</vt:lpstr>
      <vt:lpstr>How Do We Use Protobuf?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Banu Prakash</dc:creator>
  <cp:lastModifiedBy>Banu Prakash</cp:lastModifiedBy>
  <cp:revision>70</cp:revision>
  <dcterms:created xsi:type="dcterms:W3CDTF">2020-10-31T13:28:43Z</dcterms:created>
  <dcterms:modified xsi:type="dcterms:W3CDTF">2020-11-05T02:53:46Z</dcterms:modified>
</cp:coreProperties>
</file>