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7" r:id="rId2"/>
    <p:sldId id="256" r:id="rId3"/>
    <p:sldId id="275" r:id="rId4"/>
    <p:sldId id="276" r:id="rId5"/>
    <p:sldId id="284" r:id="rId6"/>
    <p:sldId id="281" r:id="rId7"/>
    <p:sldId id="279" r:id="rId8"/>
    <p:sldId id="273" r:id="rId9"/>
    <p:sldId id="287" r:id="rId10"/>
    <p:sldId id="282" r:id="rId11"/>
    <p:sldId id="285" r:id="rId12"/>
    <p:sldId id="286" r:id="rId13"/>
    <p:sldId id="288"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anita Roy" initials="NR" lastIdx="1" clrIdx="0">
    <p:extLst>
      <p:ext uri="{19B8F6BF-5375-455C-9EA6-DF929625EA0E}">
        <p15:presenceInfo xmlns:p15="http://schemas.microsoft.com/office/powerpoint/2012/main" userId="339ff6e54805a6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99FF"/>
    <a:srgbClr val="99FFCC"/>
    <a:srgbClr val="FFC5C5"/>
    <a:srgbClr val="FFD9D9"/>
    <a:srgbClr val="660033"/>
    <a:srgbClr val="FFF3F9"/>
    <a:srgbClr val="FDF3FF"/>
    <a:srgbClr val="FEF4FC"/>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91" d="100"/>
          <a:sy n="91" d="100"/>
        </p:scale>
        <p:origin x="5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2801-FC72-47EC-8885-694B6F1DA2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51790A1-D72A-47EA-B56F-86D839135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88EE78-3CA4-4116-873F-2BE9C9F985B8}"/>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5" name="Footer Placeholder 4">
            <a:extLst>
              <a:ext uri="{FF2B5EF4-FFF2-40B4-BE49-F238E27FC236}">
                <a16:creationId xmlns:a16="http://schemas.microsoft.com/office/drawing/2014/main" id="{296BAD05-72C6-4E08-A947-C34F5ED245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475487-E836-40C0-AA34-8D998EDC7A4C}"/>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3423999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917E-9C1D-4D71-9768-19A619F7BE0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045DC2-D163-4543-A552-D0CE602660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24B4C7-0074-44B1-B190-0DE0D7A50532}"/>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5" name="Footer Placeholder 4">
            <a:extLst>
              <a:ext uri="{FF2B5EF4-FFF2-40B4-BE49-F238E27FC236}">
                <a16:creationId xmlns:a16="http://schemas.microsoft.com/office/drawing/2014/main" id="{61BD954B-0D22-4AAF-9561-0C895DFB1C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0FD7BD-AC44-4288-9C45-7951122439CD}"/>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45361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72C8F-ECB2-4C99-9E9E-C0813F9907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92D741-A8C9-4004-B64E-507A478DF2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513268-907C-4482-BF7C-E70DA2C1673C}"/>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5" name="Footer Placeholder 4">
            <a:extLst>
              <a:ext uri="{FF2B5EF4-FFF2-40B4-BE49-F238E27FC236}">
                <a16:creationId xmlns:a16="http://schemas.microsoft.com/office/drawing/2014/main" id="{6B858569-5F27-45C5-9908-BE120C9A1C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4A6142-03FC-4E52-A8CA-C98555765A67}"/>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52588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FEAA-BD6C-4E90-9F80-4DD78078E5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16CEE0-E69F-42AC-8AF3-84A790BBEB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F1F705-7668-45D2-9BAB-3C84AFF1666F}"/>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5" name="Footer Placeholder 4">
            <a:extLst>
              <a:ext uri="{FF2B5EF4-FFF2-40B4-BE49-F238E27FC236}">
                <a16:creationId xmlns:a16="http://schemas.microsoft.com/office/drawing/2014/main" id="{BC6F16B0-C4E6-4675-8BBB-70BB83B92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A8207D-9896-406C-BD47-1733E3000110}"/>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310350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5B05-9B2E-42BF-8A99-AD65C3EE72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CBD37C5-A231-47DD-B388-7D65EA91C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B31B80-4685-4418-8169-D62A078EDF06}"/>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5" name="Footer Placeholder 4">
            <a:extLst>
              <a:ext uri="{FF2B5EF4-FFF2-40B4-BE49-F238E27FC236}">
                <a16:creationId xmlns:a16="http://schemas.microsoft.com/office/drawing/2014/main" id="{A8A7A36A-7A7A-4D00-9726-FF1A2A328D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0A47F6-0024-4097-9047-AA2F06A05104}"/>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2423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A70E-1221-4B9A-AADC-69CDE0F85C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2050B5-ACF3-48A5-8EBD-D7B0B822A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9834A9-9068-4BF4-805B-53C35A798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D680011-4335-4D7A-97AD-F5A156267B5B}"/>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6" name="Footer Placeholder 5">
            <a:extLst>
              <a:ext uri="{FF2B5EF4-FFF2-40B4-BE49-F238E27FC236}">
                <a16:creationId xmlns:a16="http://schemas.microsoft.com/office/drawing/2014/main" id="{8B0AD653-AAC5-407D-8A97-70007DFC18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739FE4-E56B-4ACF-A61B-7CC312CA0FC0}"/>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181202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F517-B390-413B-BBF3-B9BB1D35BE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624B211-9A08-454E-B8FF-6AF233FBE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AA3621-6F5B-4D10-BA44-48B0830EF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6319598-B748-49E9-AAEF-3D1ADCF61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249A1F-4E14-4A47-B61E-1C683F56F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AB0EF0-01FE-4CB2-8ACB-251986A0EEFA}"/>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8" name="Footer Placeholder 7">
            <a:extLst>
              <a:ext uri="{FF2B5EF4-FFF2-40B4-BE49-F238E27FC236}">
                <a16:creationId xmlns:a16="http://schemas.microsoft.com/office/drawing/2014/main" id="{DA10C6E0-2BDD-47FD-BC15-8B56E9A62B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44DBDF-B3C1-45DE-9C7D-B219C818F995}"/>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353210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5218-6244-4E71-AB8D-A5B0EC4612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04B039-0AB0-4AE9-A136-975D43EFCDF7}"/>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4" name="Footer Placeholder 3">
            <a:extLst>
              <a:ext uri="{FF2B5EF4-FFF2-40B4-BE49-F238E27FC236}">
                <a16:creationId xmlns:a16="http://schemas.microsoft.com/office/drawing/2014/main" id="{0C30A2D0-8F68-4705-BA15-EABC06206E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E7840F3-0611-4F5A-945C-44A4BF837F47}"/>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177898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FD7A7-DEA5-409B-9145-E5A995C99327}"/>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3" name="Footer Placeholder 2">
            <a:extLst>
              <a:ext uri="{FF2B5EF4-FFF2-40B4-BE49-F238E27FC236}">
                <a16:creationId xmlns:a16="http://schemas.microsoft.com/office/drawing/2014/main" id="{97410B72-A636-4B02-A34D-B8723C762D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47AF4E9-B786-4189-8C03-1A4A5098FCB3}"/>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339225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6C80-D0C6-4A45-971C-093D1C5E0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7EE8B6D-87EA-4506-80AB-30C9D41F3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B968E1-567E-4AE6-A331-F15D48A92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7AB29-5BBD-4153-88D3-4E8002D776D8}"/>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6" name="Footer Placeholder 5">
            <a:extLst>
              <a:ext uri="{FF2B5EF4-FFF2-40B4-BE49-F238E27FC236}">
                <a16:creationId xmlns:a16="http://schemas.microsoft.com/office/drawing/2014/main" id="{54B97B1C-1A91-4537-99B2-D9B6C1D843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D56A0D-2474-4252-924C-861709ADC318}"/>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204391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80A7-8CAB-4BDE-88CB-4BFA8A149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6BF595-8CD4-4D08-BADD-BD57A9F95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7D38B78-A64B-4A5A-A57B-5D8E88D25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84113-67A8-49F9-A59C-4D82A8E447BB}"/>
              </a:ext>
            </a:extLst>
          </p:cNvPr>
          <p:cNvSpPr>
            <a:spLocks noGrp="1"/>
          </p:cNvSpPr>
          <p:nvPr>
            <p:ph type="dt" sz="half" idx="10"/>
          </p:nvPr>
        </p:nvSpPr>
        <p:spPr/>
        <p:txBody>
          <a:bodyPr/>
          <a:lstStyle/>
          <a:p>
            <a:fld id="{C3E88F9D-943E-424A-8F15-63E38EC3E915}" type="datetimeFigureOut">
              <a:rPr lang="en-GB" smtClean="0"/>
              <a:t>15/09/2021</a:t>
            </a:fld>
            <a:endParaRPr lang="en-GB"/>
          </a:p>
        </p:txBody>
      </p:sp>
      <p:sp>
        <p:nvSpPr>
          <p:cNvPr id="6" name="Footer Placeholder 5">
            <a:extLst>
              <a:ext uri="{FF2B5EF4-FFF2-40B4-BE49-F238E27FC236}">
                <a16:creationId xmlns:a16="http://schemas.microsoft.com/office/drawing/2014/main" id="{BA4733F6-2EF3-43BF-978D-FAE2D0E94C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D2A4EA-26C5-4BA1-9A65-744513BE995E}"/>
              </a:ext>
            </a:extLst>
          </p:cNvPr>
          <p:cNvSpPr>
            <a:spLocks noGrp="1"/>
          </p:cNvSpPr>
          <p:nvPr>
            <p:ph type="sldNum" sz="quarter" idx="12"/>
          </p:nvPr>
        </p:nvSpPr>
        <p:spPr/>
        <p:txBody>
          <a:bodyPr/>
          <a:lstStyle/>
          <a:p>
            <a:fld id="{0D7DD949-486C-4069-9963-03D2DCDAEE5A}" type="slidenum">
              <a:rPr lang="en-GB" smtClean="0"/>
              <a:t>‹#›</a:t>
            </a:fld>
            <a:endParaRPr lang="en-GB"/>
          </a:p>
        </p:txBody>
      </p:sp>
    </p:spTree>
    <p:extLst>
      <p:ext uri="{BB962C8B-B14F-4D97-AF65-F5344CB8AC3E}">
        <p14:creationId xmlns:p14="http://schemas.microsoft.com/office/powerpoint/2010/main" val="242990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D3752-DA6B-47E2-BF38-90DF927F2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1A4D26-CC6E-495A-A31B-8C7DD1C482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5150DC-79F0-45F9-A227-980F4F52C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88F9D-943E-424A-8F15-63E38EC3E915}" type="datetimeFigureOut">
              <a:rPr lang="en-GB" smtClean="0"/>
              <a:t>15/09/2021</a:t>
            </a:fld>
            <a:endParaRPr lang="en-GB"/>
          </a:p>
        </p:txBody>
      </p:sp>
      <p:sp>
        <p:nvSpPr>
          <p:cNvPr id="5" name="Footer Placeholder 4">
            <a:extLst>
              <a:ext uri="{FF2B5EF4-FFF2-40B4-BE49-F238E27FC236}">
                <a16:creationId xmlns:a16="http://schemas.microsoft.com/office/drawing/2014/main" id="{E7522F85-41D1-47F8-A898-53EE25E25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05B9717-7C64-4228-BD7D-C339638E2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DD949-486C-4069-9963-03D2DCDAEE5A}" type="slidenum">
              <a:rPr lang="en-GB" smtClean="0"/>
              <a:t>‹#›</a:t>
            </a:fld>
            <a:endParaRPr lang="en-GB"/>
          </a:p>
        </p:txBody>
      </p:sp>
    </p:spTree>
    <p:extLst>
      <p:ext uri="{BB962C8B-B14F-4D97-AF65-F5344CB8AC3E}">
        <p14:creationId xmlns:p14="http://schemas.microsoft.com/office/powerpoint/2010/main" val="240177776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towardsdatascience.com/from-word-embeddings-to-pretrained-language-models-a-new-age-in-nlp-part-1-7ed0c7f3dfc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eb.cs.hacettepe.edu.tr/~ilyas/Courses/CMP711/lec05-TextClassificationNaiveBayes.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filotechnologia.blogspot.com/2014/01/a-simple-java-class-for-tfidf-scoring.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E49C4D-9A48-49A0-86C4-D3B4E8F490B6}"/>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Text Representations</a:t>
            </a:r>
          </a:p>
        </p:txBody>
      </p:sp>
      <p:sp>
        <p:nvSpPr>
          <p:cNvPr id="3" name="Subtitle 2">
            <a:extLst>
              <a:ext uri="{FF2B5EF4-FFF2-40B4-BE49-F238E27FC236}">
                <a16:creationId xmlns:a16="http://schemas.microsoft.com/office/drawing/2014/main" id="{9474D003-BCA3-46D9-9E7B-CE37F569D908}"/>
              </a:ext>
            </a:extLst>
          </p:cNvPr>
          <p:cNvSpPr>
            <a:spLocks noGrp="1"/>
          </p:cNvSpPr>
          <p:nvPr>
            <p:ph type="subTitle" idx="1"/>
          </p:nvPr>
        </p:nvSpPr>
        <p:spPr>
          <a:xfrm>
            <a:off x="1350682" y="4870824"/>
            <a:ext cx="10005951" cy="1458258"/>
          </a:xfrm>
        </p:spPr>
        <p:txBody>
          <a:bodyPr anchor="ctr">
            <a:normAutofit/>
          </a:bodyPr>
          <a:lstStyle/>
          <a:p>
            <a:pPr algn="l"/>
            <a:r>
              <a:rPr lang="en-US" b="1"/>
              <a:t>Women in AI Academy and Consultancy</a:t>
            </a:r>
          </a:p>
          <a:p>
            <a:pPr algn="l"/>
            <a:r>
              <a:rPr lang="en-US" b="1"/>
              <a:t>Nabanita Roy</a:t>
            </a:r>
          </a:p>
          <a:p>
            <a:pPr algn="l"/>
            <a:endParaRPr lang="en-GB"/>
          </a:p>
        </p:txBody>
      </p:sp>
      <p:sp>
        <p:nvSpPr>
          <p:cNvPr id="205" name="Google Shape;114;p3">
            <a:extLst>
              <a:ext uri="{FF2B5EF4-FFF2-40B4-BE49-F238E27FC236}">
                <a16:creationId xmlns:a16="http://schemas.microsoft.com/office/drawing/2014/main" id="{EF9A3A78-C6EC-4A27-8D87-CB8AECD5BCEB}"/>
              </a:ext>
            </a:extLst>
          </p:cNvPr>
          <p:cNvSpPr/>
          <p:nvPr/>
        </p:nvSpPr>
        <p:spPr>
          <a:xfrm>
            <a:off x="8662369" y="4983829"/>
            <a:ext cx="3029707" cy="99823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96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CFA90976-E9FD-47CB-9AB3-D3517100B318}"/>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endParaRPr lang="en-GB" sz="3600" b="1" dirty="0">
              <a:solidFill>
                <a:srgbClr val="660033"/>
              </a:solidFill>
            </a:endParaRPr>
          </a:p>
        </p:txBody>
      </p:sp>
      <p:sp>
        <p:nvSpPr>
          <p:cNvPr id="11" name="TextBox 10">
            <a:extLst>
              <a:ext uri="{FF2B5EF4-FFF2-40B4-BE49-F238E27FC236}">
                <a16:creationId xmlns:a16="http://schemas.microsoft.com/office/drawing/2014/main" id="{8BB19E1C-3F59-4583-AD57-4953370E08BA}"/>
              </a:ext>
            </a:extLst>
          </p:cNvPr>
          <p:cNvSpPr txBox="1"/>
          <p:nvPr/>
        </p:nvSpPr>
        <p:spPr>
          <a:xfrm>
            <a:off x="815312" y="453909"/>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Word Embeddings and Neural Models</a:t>
            </a:r>
          </a:p>
        </p:txBody>
      </p:sp>
      <p:grpSp>
        <p:nvGrpSpPr>
          <p:cNvPr id="30" name="Group 29">
            <a:extLst>
              <a:ext uri="{FF2B5EF4-FFF2-40B4-BE49-F238E27FC236}">
                <a16:creationId xmlns:a16="http://schemas.microsoft.com/office/drawing/2014/main" id="{1A1875F2-93A7-416C-9960-AEF5A6D1D8DB}"/>
              </a:ext>
            </a:extLst>
          </p:cNvPr>
          <p:cNvGrpSpPr/>
          <p:nvPr/>
        </p:nvGrpSpPr>
        <p:grpSpPr>
          <a:xfrm>
            <a:off x="2350668" y="3512533"/>
            <a:ext cx="7773258" cy="2636596"/>
            <a:chOff x="2350668" y="3512533"/>
            <a:chExt cx="7773258" cy="2636596"/>
          </a:xfrm>
        </p:grpSpPr>
        <p:sp>
          <p:nvSpPr>
            <p:cNvPr id="2" name="Rectangle 1">
              <a:extLst>
                <a:ext uri="{FF2B5EF4-FFF2-40B4-BE49-F238E27FC236}">
                  <a16:creationId xmlns:a16="http://schemas.microsoft.com/office/drawing/2014/main" id="{505EB705-377E-40B5-BACC-EBBB9A0CBE15}"/>
                </a:ext>
              </a:extLst>
            </p:cNvPr>
            <p:cNvSpPr/>
            <p:nvPr/>
          </p:nvSpPr>
          <p:spPr>
            <a:xfrm>
              <a:off x="2352408" y="5013392"/>
              <a:ext cx="2198748" cy="11357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Dense Vector Representation</a:t>
              </a:r>
            </a:p>
          </p:txBody>
        </p:sp>
        <p:sp>
          <p:nvSpPr>
            <p:cNvPr id="17" name="Rectangle 16">
              <a:extLst>
                <a:ext uri="{FF2B5EF4-FFF2-40B4-BE49-F238E27FC236}">
                  <a16:creationId xmlns:a16="http://schemas.microsoft.com/office/drawing/2014/main" id="{DCE04E80-8538-4675-BD78-B3301897A1C6}"/>
                </a:ext>
              </a:extLst>
            </p:cNvPr>
            <p:cNvSpPr/>
            <p:nvPr/>
          </p:nvSpPr>
          <p:spPr>
            <a:xfrm>
              <a:off x="2350668" y="3542225"/>
              <a:ext cx="2198748" cy="113573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Contextual </a:t>
              </a:r>
            </a:p>
            <a:p>
              <a:pPr algn="ctr"/>
              <a:r>
                <a:rPr lang="en-GB" b="1" dirty="0"/>
                <a:t>Similarity</a:t>
              </a:r>
            </a:p>
          </p:txBody>
        </p:sp>
        <p:sp>
          <p:nvSpPr>
            <p:cNvPr id="19" name="TextBox 18">
              <a:extLst>
                <a:ext uri="{FF2B5EF4-FFF2-40B4-BE49-F238E27FC236}">
                  <a16:creationId xmlns:a16="http://schemas.microsoft.com/office/drawing/2014/main" id="{78E79209-91DF-448C-A62B-C550509274F0}"/>
                </a:ext>
              </a:extLst>
            </p:cNvPr>
            <p:cNvSpPr txBox="1"/>
            <p:nvPr/>
          </p:nvSpPr>
          <p:spPr>
            <a:xfrm>
              <a:off x="5627435" y="3512533"/>
              <a:ext cx="4496491" cy="2352952"/>
            </a:xfrm>
            <a:prstGeom prst="rect">
              <a:avLst/>
            </a:prstGeom>
            <a:noFill/>
          </p:spPr>
          <p:txBody>
            <a:bodyPr wrap="square" rtlCol="0">
              <a:spAutoFit/>
            </a:bodyPr>
            <a:lstStyle/>
            <a:p>
              <a:pPr marL="342900" indent="-342900">
                <a:lnSpc>
                  <a:spcPct val="150000"/>
                </a:lnSpc>
                <a:buAutoNum type="arabicPeriod"/>
              </a:pPr>
              <a:r>
                <a:rPr lang="en-GB" sz="2000" strike="sngStrike" dirty="0"/>
                <a:t>Loss of semantic information</a:t>
              </a:r>
            </a:p>
            <a:p>
              <a:pPr marL="342900" indent="-342900">
                <a:lnSpc>
                  <a:spcPct val="150000"/>
                </a:lnSpc>
                <a:buAutoNum type="arabicPeriod"/>
              </a:pPr>
              <a:r>
                <a:rPr lang="en-GB" sz="2000" strike="sngStrike" dirty="0"/>
                <a:t>Large corpus -&gt; large vocabulary</a:t>
              </a:r>
            </a:p>
            <a:p>
              <a:pPr marL="342900" indent="-342900">
                <a:lnSpc>
                  <a:spcPct val="150000"/>
                </a:lnSpc>
                <a:buAutoNum type="arabicPeriod"/>
              </a:pPr>
              <a:r>
                <a:rPr lang="en-GB" sz="2000" strike="sngStrike" dirty="0"/>
                <a:t>Large vocabulary -&gt; sparsity</a:t>
              </a:r>
            </a:p>
            <a:p>
              <a:pPr marL="342900" indent="-342900">
                <a:lnSpc>
                  <a:spcPct val="150000"/>
                </a:lnSpc>
                <a:buAutoNum type="arabicPeriod"/>
              </a:pPr>
              <a:r>
                <a:rPr lang="en-GB" sz="2000" strike="sngStrike" dirty="0"/>
                <a:t>Increased memory requirements and  computing power</a:t>
              </a:r>
            </a:p>
          </p:txBody>
        </p:sp>
        <p:cxnSp>
          <p:nvCxnSpPr>
            <p:cNvPr id="4" name="Straight Arrow Connector 3">
              <a:extLst>
                <a:ext uri="{FF2B5EF4-FFF2-40B4-BE49-F238E27FC236}">
                  <a16:creationId xmlns:a16="http://schemas.microsoft.com/office/drawing/2014/main" id="{691F1182-F8B6-4500-BD7D-3674F92AE417}"/>
                </a:ext>
              </a:extLst>
            </p:cNvPr>
            <p:cNvCxnSpPr>
              <a:cxnSpLocks/>
              <a:stCxn id="17" idx="3"/>
            </p:cNvCxnSpPr>
            <p:nvPr/>
          </p:nvCxnSpPr>
          <p:spPr>
            <a:xfrm flipV="1">
              <a:off x="4549416" y="3823098"/>
              <a:ext cx="1078019" cy="286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9DACC2-A441-4535-B564-916D90DE7B18}"/>
                </a:ext>
              </a:extLst>
            </p:cNvPr>
            <p:cNvCxnSpPr>
              <a:cxnSpLocks/>
              <a:stCxn id="2" idx="3"/>
            </p:cNvCxnSpPr>
            <p:nvPr/>
          </p:nvCxnSpPr>
          <p:spPr>
            <a:xfrm flipV="1">
              <a:off x="4551156" y="4285231"/>
              <a:ext cx="1074539" cy="129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24BB10-2CEA-495F-A9F9-D454019BB9B2}"/>
                </a:ext>
              </a:extLst>
            </p:cNvPr>
            <p:cNvCxnSpPr>
              <a:cxnSpLocks/>
              <a:stCxn id="2" idx="3"/>
            </p:cNvCxnSpPr>
            <p:nvPr/>
          </p:nvCxnSpPr>
          <p:spPr>
            <a:xfrm flipV="1">
              <a:off x="4551156" y="4838255"/>
              <a:ext cx="982365" cy="74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190B6BA-6023-4430-892D-F46E8D570E6F}"/>
                </a:ext>
              </a:extLst>
            </p:cNvPr>
            <p:cNvCxnSpPr>
              <a:cxnSpLocks/>
              <a:stCxn id="2" idx="3"/>
            </p:cNvCxnSpPr>
            <p:nvPr/>
          </p:nvCxnSpPr>
          <p:spPr>
            <a:xfrm flipV="1">
              <a:off x="4551156" y="5242095"/>
              <a:ext cx="1005046" cy="33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46825BE1-2678-471E-BE29-BF697068E0A5}"/>
              </a:ext>
            </a:extLst>
          </p:cNvPr>
          <p:cNvSpPr txBox="1"/>
          <p:nvPr/>
        </p:nvSpPr>
        <p:spPr>
          <a:xfrm>
            <a:off x="908443" y="1722909"/>
            <a:ext cx="9527298" cy="1200329"/>
          </a:xfrm>
          <a:prstGeom prst="rect">
            <a:avLst/>
          </a:prstGeom>
          <a:noFill/>
        </p:spPr>
        <p:txBody>
          <a:bodyPr wrap="square">
            <a:spAutoFit/>
          </a:bodyPr>
          <a:lstStyle/>
          <a:p>
            <a:pPr marL="285750" indent="-285750">
              <a:buFont typeface="Wingdings" panose="05000000000000000000" pitchFamily="2" charset="2"/>
              <a:buChar char="§"/>
            </a:pPr>
            <a:r>
              <a:rPr lang="en-GB" b="0" i="0" dirty="0">
                <a:solidFill>
                  <a:srgbClr val="202124"/>
                </a:solidFill>
                <a:effectLst/>
              </a:rPr>
              <a:t>An embedding is a dense vector of floating-point values.</a:t>
            </a:r>
          </a:p>
          <a:p>
            <a:pPr marL="285750" indent="-285750">
              <a:buFont typeface="Wingdings" panose="05000000000000000000" pitchFamily="2" charset="2"/>
              <a:buChar char="§"/>
            </a:pPr>
            <a:endParaRPr lang="en-GB" dirty="0">
              <a:solidFill>
                <a:srgbClr val="202124"/>
              </a:solidFill>
            </a:endParaRPr>
          </a:p>
          <a:p>
            <a:pPr marL="285750" indent="-285750">
              <a:buFont typeface="Wingdings" panose="05000000000000000000" pitchFamily="2" charset="2"/>
              <a:buChar char="§"/>
            </a:pPr>
            <a:r>
              <a:rPr lang="en-GB" dirty="0">
                <a:solidFill>
                  <a:srgbClr val="202124"/>
                </a:solidFill>
              </a:rPr>
              <a:t>Word2Vec is a family </a:t>
            </a:r>
            <a:r>
              <a:rPr lang="en-GB" b="0" i="0" dirty="0">
                <a:solidFill>
                  <a:srgbClr val="202124"/>
                </a:solidFill>
                <a:effectLst/>
              </a:rPr>
              <a:t>of model architectures and optimizations that can be used to learn word embeddings from large dataset.</a:t>
            </a:r>
          </a:p>
        </p:txBody>
      </p:sp>
    </p:spTree>
    <p:extLst>
      <p:ext uri="{BB962C8B-B14F-4D97-AF65-F5344CB8AC3E}">
        <p14:creationId xmlns:p14="http://schemas.microsoft.com/office/powerpoint/2010/main" val="266833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TextBox 12">
            <a:extLst>
              <a:ext uri="{FF2B5EF4-FFF2-40B4-BE49-F238E27FC236}">
                <a16:creationId xmlns:a16="http://schemas.microsoft.com/office/drawing/2014/main" id="{96FD5569-C1FA-4767-AC74-636FC2201727}"/>
              </a:ext>
            </a:extLst>
          </p:cNvPr>
          <p:cNvSpPr txBox="1"/>
          <p:nvPr/>
        </p:nvSpPr>
        <p:spPr>
          <a:xfrm>
            <a:off x="4160289" y="6427113"/>
            <a:ext cx="4713150" cy="430887"/>
          </a:xfrm>
          <a:prstGeom prst="rect">
            <a:avLst/>
          </a:prstGeom>
          <a:noFill/>
        </p:spPr>
        <p:txBody>
          <a:bodyPr wrap="none" rtlCol="0">
            <a:spAutoFit/>
          </a:bodyPr>
          <a:lstStyle/>
          <a:p>
            <a:r>
              <a:rPr lang="en-GB" sz="1100" dirty="0"/>
              <a:t>Image ref: </a:t>
            </a:r>
            <a:r>
              <a:rPr lang="en-GB" sz="1100" b="0" i="0" dirty="0">
                <a:solidFill>
                  <a:srgbClr val="555555"/>
                </a:solidFill>
                <a:effectLst/>
              </a:rPr>
              <a:t>Efficient Estimation of Word Representations in Vector Space”, 2013</a:t>
            </a:r>
            <a:endParaRPr lang="en-GB" sz="1100" dirty="0"/>
          </a:p>
          <a:p>
            <a:endParaRPr lang="en-GB" sz="1100" dirty="0"/>
          </a:p>
        </p:txBody>
      </p:sp>
      <p:sp>
        <p:nvSpPr>
          <p:cNvPr id="15" name="TextBox 14">
            <a:extLst>
              <a:ext uri="{FF2B5EF4-FFF2-40B4-BE49-F238E27FC236}">
                <a16:creationId xmlns:a16="http://schemas.microsoft.com/office/drawing/2014/main" id="{CFA90976-E9FD-47CB-9AB3-D3517100B318}"/>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endParaRPr lang="en-GB" sz="3600" b="1" dirty="0">
              <a:solidFill>
                <a:srgbClr val="660033"/>
              </a:solidFill>
            </a:endParaRPr>
          </a:p>
        </p:txBody>
      </p:sp>
      <p:sp>
        <p:nvSpPr>
          <p:cNvPr id="11" name="TextBox 10">
            <a:extLst>
              <a:ext uri="{FF2B5EF4-FFF2-40B4-BE49-F238E27FC236}">
                <a16:creationId xmlns:a16="http://schemas.microsoft.com/office/drawing/2014/main" id="{8BB19E1C-3F59-4583-AD57-4953370E08BA}"/>
              </a:ext>
            </a:extLst>
          </p:cNvPr>
          <p:cNvSpPr txBox="1"/>
          <p:nvPr/>
        </p:nvSpPr>
        <p:spPr>
          <a:xfrm>
            <a:off x="815312" y="453909"/>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Word2Vec Model</a:t>
            </a:r>
          </a:p>
        </p:txBody>
      </p:sp>
      <p:pic>
        <p:nvPicPr>
          <p:cNvPr id="3" name="Picture 2">
            <a:extLst>
              <a:ext uri="{FF2B5EF4-FFF2-40B4-BE49-F238E27FC236}">
                <a16:creationId xmlns:a16="http://schemas.microsoft.com/office/drawing/2014/main" id="{A380791E-44BE-4FE1-B424-31EC7DC5A4B6}"/>
              </a:ext>
            </a:extLst>
          </p:cNvPr>
          <p:cNvPicPr>
            <a:picLocks noChangeAspect="1"/>
          </p:cNvPicPr>
          <p:nvPr/>
        </p:nvPicPr>
        <p:blipFill>
          <a:blip r:embed="rId3"/>
          <a:stretch>
            <a:fillRect/>
          </a:stretch>
        </p:blipFill>
        <p:spPr>
          <a:xfrm>
            <a:off x="2846879" y="1806368"/>
            <a:ext cx="6537131" cy="3972944"/>
          </a:xfrm>
          <a:prstGeom prst="rect">
            <a:avLst/>
          </a:prstGeom>
        </p:spPr>
      </p:pic>
      <p:sp>
        <p:nvSpPr>
          <p:cNvPr id="17" name="TextBox 16">
            <a:extLst>
              <a:ext uri="{FF2B5EF4-FFF2-40B4-BE49-F238E27FC236}">
                <a16:creationId xmlns:a16="http://schemas.microsoft.com/office/drawing/2014/main" id="{F45B170D-B6CD-4273-923F-B36F20784F90}"/>
              </a:ext>
            </a:extLst>
          </p:cNvPr>
          <p:cNvSpPr txBox="1"/>
          <p:nvPr/>
        </p:nvSpPr>
        <p:spPr>
          <a:xfrm>
            <a:off x="507030" y="2899053"/>
            <a:ext cx="2256334" cy="1200329"/>
          </a:xfrm>
          <a:prstGeom prst="rect">
            <a:avLst/>
          </a:prstGeom>
          <a:noFill/>
        </p:spPr>
        <p:txBody>
          <a:bodyPr wrap="square">
            <a:spAutoFit/>
          </a:bodyPr>
          <a:lstStyle/>
          <a:p>
            <a:r>
              <a:rPr lang="en-GB" b="0" i="0" dirty="0">
                <a:solidFill>
                  <a:srgbClr val="202124"/>
                </a:solidFill>
                <a:effectLst/>
                <a:latin typeface="Roboto" panose="02000000000000000000" pitchFamily="2" charset="0"/>
              </a:rPr>
              <a:t>predicts the middle word </a:t>
            </a:r>
            <a:r>
              <a:rPr lang="en-GB" b="1" i="0" dirty="0">
                <a:solidFill>
                  <a:srgbClr val="202124"/>
                </a:solidFill>
                <a:effectLst/>
                <a:latin typeface="Roboto" panose="02000000000000000000" pitchFamily="2" charset="0"/>
              </a:rPr>
              <a:t>based on </a:t>
            </a:r>
            <a:r>
              <a:rPr lang="en-GB" b="0" i="0" dirty="0">
                <a:solidFill>
                  <a:srgbClr val="202124"/>
                </a:solidFill>
                <a:effectLst/>
                <a:latin typeface="Roboto" panose="02000000000000000000" pitchFamily="2" charset="0"/>
              </a:rPr>
              <a:t>surrounding context words.</a:t>
            </a:r>
            <a:endParaRPr lang="en-GB" dirty="0"/>
          </a:p>
        </p:txBody>
      </p:sp>
      <p:sp>
        <p:nvSpPr>
          <p:cNvPr id="19" name="TextBox 18">
            <a:extLst>
              <a:ext uri="{FF2B5EF4-FFF2-40B4-BE49-F238E27FC236}">
                <a16:creationId xmlns:a16="http://schemas.microsoft.com/office/drawing/2014/main" id="{8AEAF819-AFF3-4BF1-8BDB-E6371DB9FAFD}"/>
              </a:ext>
            </a:extLst>
          </p:cNvPr>
          <p:cNvSpPr txBox="1"/>
          <p:nvPr/>
        </p:nvSpPr>
        <p:spPr>
          <a:xfrm>
            <a:off x="9384010" y="2710482"/>
            <a:ext cx="2200493" cy="1754326"/>
          </a:xfrm>
          <a:prstGeom prst="rect">
            <a:avLst/>
          </a:prstGeom>
          <a:noFill/>
        </p:spPr>
        <p:txBody>
          <a:bodyPr wrap="square">
            <a:spAutoFit/>
          </a:bodyPr>
          <a:lstStyle/>
          <a:p>
            <a:r>
              <a:rPr lang="en-GB" b="0" i="0" dirty="0">
                <a:solidFill>
                  <a:srgbClr val="202124"/>
                </a:solidFill>
                <a:effectLst/>
                <a:latin typeface="Roboto" panose="02000000000000000000" pitchFamily="2" charset="0"/>
              </a:rPr>
              <a:t>predict </a:t>
            </a:r>
            <a:r>
              <a:rPr lang="en-GB" b="1" i="0" dirty="0">
                <a:solidFill>
                  <a:srgbClr val="202124"/>
                </a:solidFill>
                <a:effectLst/>
                <a:latin typeface="Roboto" panose="02000000000000000000" pitchFamily="2" charset="0"/>
              </a:rPr>
              <a:t>words within a certain range before and after the current word</a:t>
            </a:r>
            <a:r>
              <a:rPr lang="en-GB" b="0" i="0" dirty="0">
                <a:solidFill>
                  <a:srgbClr val="202124"/>
                </a:solidFill>
                <a:effectLst/>
                <a:latin typeface="Roboto" panose="02000000000000000000" pitchFamily="2" charset="0"/>
              </a:rPr>
              <a:t> in the same sentence</a:t>
            </a:r>
            <a:endParaRPr lang="en-GB" dirty="0"/>
          </a:p>
        </p:txBody>
      </p:sp>
    </p:spTree>
    <p:extLst>
      <p:ext uri="{BB962C8B-B14F-4D97-AF65-F5344CB8AC3E}">
        <p14:creationId xmlns:p14="http://schemas.microsoft.com/office/powerpoint/2010/main" val="341862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CFA90976-E9FD-47CB-9AB3-D3517100B318}"/>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endParaRPr lang="en-GB" sz="3600" b="1" dirty="0">
              <a:solidFill>
                <a:srgbClr val="660033"/>
              </a:solidFill>
            </a:endParaRPr>
          </a:p>
        </p:txBody>
      </p:sp>
      <p:sp>
        <p:nvSpPr>
          <p:cNvPr id="11" name="TextBox 10">
            <a:extLst>
              <a:ext uri="{FF2B5EF4-FFF2-40B4-BE49-F238E27FC236}">
                <a16:creationId xmlns:a16="http://schemas.microsoft.com/office/drawing/2014/main" id="{8BB19E1C-3F59-4583-AD57-4953370E08BA}"/>
              </a:ext>
            </a:extLst>
          </p:cNvPr>
          <p:cNvSpPr txBox="1"/>
          <p:nvPr/>
        </p:nvSpPr>
        <p:spPr>
          <a:xfrm>
            <a:off x="-317554" y="912710"/>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   Word2Vec                           </a:t>
            </a:r>
            <a:r>
              <a:rPr lang="en-GB" sz="3600" b="1" dirty="0" err="1">
                <a:solidFill>
                  <a:srgbClr val="660033"/>
                </a:solidFill>
              </a:rPr>
              <a:t>Glo</a:t>
            </a:r>
            <a:r>
              <a:rPr lang="en-GB" sz="3600" b="1" dirty="0" err="1">
                <a:solidFill>
                  <a:schemeClr val="accent3">
                    <a:lumMod val="40000"/>
                    <a:lumOff val="60000"/>
                  </a:schemeClr>
                </a:solidFill>
              </a:rPr>
              <a:t>bal</a:t>
            </a:r>
            <a:r>
              <a:rPr lang="en-GB" sz="3600" b="1" dirty="0" err="1">
                <a:solidFill>
                  <a:srgbClr val="660033"/>
                </a:solidFill>
              </a:rPr>
              <a:t>Ve</a:t>
            </a:r>
            <a:r>
              <a:rPr lang="en-GB" sz="3600" b="1" dirty="0" err="1">
                <a:solidFill>
                  <a:schemeClr val="accent3">
                    <a:lumMod val="40000"/>
                    <a:lumOff val="60000"/>
                  </a:schemeClr>
                </a:solidFill>
              </a:rPr>
              <a:t>ctors</a:t>
            </a:r>
            <a:endParaRPr lang="en-GB" sz="3600" b="1" dirty="0">
              <a:solidFill>
                <a:schemeClr val="accent3">
                  <a:lumMod val="40000"/>
                  <a:lumOff val="60000"/>
                </a:schemeClr>
              </a:solidFill>
            </a:endParaRPr>
          </a:p>
        </p:txBody>
      </p:sp>
      <p:sp>
        <p:nvSpPr>
          <p:cNvPr id="2" name="Rectangle 1">
            <a:extLst>
              <a:ext uri="{FF2B5EF4-FFF2-40B4-BE49-F238E27FC236}">
                <a16:creationId xmlns:a16="http://schemas.microsoft.com/office/drawing/2014/main" id="{DB50B5AE-917E-4C61-92B5-D8EF90C79718}"/>
              </a:ext>
            </a:extLst>
          </p:cNvPr>
          <p:cNvSpPr/>
          <p:nvPr/>
        </p:nvSpPr>
        <p:spPr>
          <a:xfrm>
            <a:off x="1651990" y="2442708"/>
            <a:ext cx="1989343" cy="239419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Window-based</a:t>
            </a:r>
          </a:p>
          <a:p>
            <a:pPr algn="ctr"/>
            <a:r>
              <a:rPr lang="en-GB" sz="2000" dirty="0"/>
              <a:t>-&gt; </a:t>
            </a:r>
          </a:p>
          <a:p>
            <a:pPr algn="ctr"/>
            <a:r>
              <a:rPr lang="en-GB" sz="2000" dirty="0"/>
              <a:t>Doesn’t take overall corpus stats</a:t>
            </a:r>
          </a:p>
        </p:txBody>
      </p:sp>
      <p:sp>
        <p:nvSpPr>
          <p:cNvPr id="17" name="Rectangle 16">
            <a:extLst>
              <a:ext uri="{FF2B5EF4-FFF2-40B4-BE49-F238E27FC236}">
                <a16:creationId xmlns:a16="http://schemas.microsoft.com/office/drawing/2014/main" id="{08098288-DDC3-4882-A42D-B5F29A2463AA}"/>
              </a:ext>
            </a:extLst>
          </p:cNvPr>
          <p:cNvSpPr/>
          <p:nvPr/>
        </p:nvSpPr>
        <p:spPr>
          <a:xfrm>
            <a:off x="5919976" y="2435058"/>
            <a:ext cx="3710552" cy="23941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0" i="0" dirty="0">
                <a:solidFill>
                  <a:schemeClr val="bg1"/>
                </a:solidFill>
                <a:effectLst/>
                <a:latin typeface="charter"/>
              </a:rPr>
              <a:t>The main idea behind the </a:t>
            </a:r>
            <a:r>
              <a:rPr lang="en-GB" sz="2000" b="0" i="0" dirty="0" err="1">
                <a:solidFill>
                  <a:schemeClr val="bg1"/>
                </a:solidFill>
                <a:effectLst/>
                <a:latin typeface="charter"/>
              </a:rPr>
              <a:t>GloVe</a:t>
            </a:r>
            <a:r>
              <a:rPr lang="en-GB" sz="2000" b="0" i="0" dirty="0">
                <a:solidFill>
                  <a:schemeClr val="bg1"/>
                </a:solidFill>
                <a:effectLst/>
                <a:latin typeface="charter"/>
              </a:rPr>
              <a:t> model is to focus on the co-occurrence probabilities of words within a corpus of texts in order to embed them in meaningful vectors.</a:t>
            </a:r>
            <a:endParaRPr lang="en-GB" sz="2000" dirty="0">
              <a:solidFill>
                <a:schemeClr val="bg1"/>
              </a:solidFill>
            </a:endParaRPr>
          </a:p>
        </p:txBody>
      </p:sp>
    </p:spTree>
    <p:extLst>
      <p:ext uri="{BB962C8B-B14F-4D97-AF65-F5344CB8AC3E}">
        <p14:creationId xmlns:p14="http://schemas.microsoft.com/office/powerpoint/2010/main" val="350610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CFA90976-E9FD-47CB-9AB3-D3517100B318}"/>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endParaRPr lang="en-GB" sz="3600" b="1" dirty="0">
              <a:solidFill>
                <a:srgbClr val="660033"/>
              </a:solidFill>
            </a:endParaRPr>
          </a:p>
        </p:txBody>
      </p:sp>
      <p:sp>
        <p:nvSpPr>
          <p:cNvPr id="19" name="TextBox 18">
            <a:extLst>
              <a:ext uri="{FF2B5EF4-FFF2-40B4-BE49-F238E27FC236}">
                <a16:creationId xmlns:a16="http://schemas.microsoft.com/office/drawing/2014/main" id="{CDCE826D-A249-482E-B1EF-D1A32A53724E}"/>
              </a:ext>
            </a:extLst>
          </p:cNvPr>
          <p:cNvSpPr txBox="1"/>
          <p:nvPr/>
        </p:nvSpPr>
        <p:spPr>
          <a:xfrm>
            <a:off x="470247" y="453621"/>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Vector Space and Vector Similarity</a:t>
            </a:r>
          </a:p>
        </p:txBody>
      </p:sp>
      <p:pic>
        <p:nvPicPr>
          <p:cNvPr id="8194" name="Picture 2" descr="Bit search: The vector space model for scoring">
            <a:extLst>
              <a:ext uri="{FF2B5EF4-FFF2-40B4-BE49-F238E27FC236}">
                <a16:creationId xmlns:a16="http://schemas.microsoft.com/office/drawing/2014/main" id="{93592DBA-ECFB-4914-BA80-7BEBC85F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990" y="2057503"/>
            <a:ext cx="4634240" cy="34756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61EE96-476B-404E-829A-C7D3444A1414}"/>
              </a:ext>
            </a:extLst>
          </p:cNvPr>
          <p:cNvSpPr txBox="1"/>
          <p:nvPr/>
        </p:nvSpPr>
        <p:spPr>
          <a:xfrm>
            <a:off x="6002931" y="2899053"/>
            <a:ext cx="5459850"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Represent text as vectors in a vector space</a:t>
            </a:r>
          </a:p>
          <a:p>
            <a:pPr marL="285750" indent="-285750">
              <a:lnSpc>
                <a:spcPct val="150000"/>
              </a:lnSpc>
              <a:buFont typeface="Arial" panose="020B0604020202020204" pitchFamily="34" charset="0"/>
              <a:buChar char="•"/>
            </a:pPr>
            <a:r>
              <a:rPr lang="en-GB" dirty="0"/>
              <a:t>Similarity techniques allows us to identify the terms which occur in similar contexts</a:t>
            </a:r>
          </a:p>
          <a:p>
            <a:pPr marL="742950" lvl="1" indent="-285750">
              <a:lnSpc>
                <a:spcPct val="150000"/>
              </a:lnSpc>
              <a:buFont typeface="Wingdings" panose="05000000000000000000" pitchFamily="2" charset="2"/>
              <a:buChar char="ü"/>
            </a:pPr>
            <a:r>
              <a:rPr lang="en-GB" dirty="0"/>
              <a:t>Euclidean Distance</a:t>
            </a:r>
          </a:p>
          <a:p>
            <a:pPr marL="742950" lvl="1" indent="-285750">
              <a:lnSpc>
                <a:spcPct val="150000"/>
              </a:lnSpc>
              <a:buFont typeface="Wingdings" panose="05000000000000000000" pitchFamily="2" charset="2"/>
              <a:buChar char="ü"/>
            </a:pPr>
            <a:r>
              <a:rPr lang="en-GB" dirty="0"/>
              <a:t>Cosine Similarity</a:t>
            </a:r>
          </a:p>
          <a:p>
            <a:pPr marL="285750" indent="-285750">
              <a:lnSpc>
                <a:spcPct val="150000"/>
              </a:lnSpc>
              <a:buFont typeface="Arial" panose="020B0604020202020204" pitchFamily="34" charset="0"/>
              <a:buChar char="•"/>
            </a:pPr>
            <a:r>
              <a:rPr lang="en-GB" dirty="0"/>
              <a:t>The distances in vector space isn’t semantic distance</a:t>
            </a:r>
          </a:p>
          <a:p>
            <a:pPr>
              <a:lnSpc>
                <a:spcPct val="150000"/>
              </a:lnSpc>
            </a:pPr>
            <a:endParaRPr lang="en-GB" dirty="0"/>
          </a:p>
          <a:p>
            <a:pPr marL="285750" indent="-285750">
              <a:lnSpc>
                <a:spcPct val="150000"/>
              </a:lnSpc>
              <a:buFont typeface="Arial" panose="020B0604020202020204" pitchFamily="34" charset="0"/>
              <a:buChar char="•"/>
            </a:pPr>
            <a:endParaRPr lang="en-GB" dirty="0"/>
          </a:p>
        </p:txBody>
      </p:sp>
    </p:spTree>
    <p:extLst>
      <p:ext uri="{BB962C8B-B14F-4D97-AF65-F5344CB8AC3E}">
        <p14:creationId xmlns:p14="http://schemas.microsoft.com/office/powerpoint/2010/main" val="1434311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CFA90976-E9FD-47CB-9AB3-D3517100B318}"/>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endParaRPr lang="en-GB" sz="3600" b="1" dirty="0">
              <a:solidFill>
                <a:srgbClr val="660033"/>
              </a:solidFill>
            </a:endParaRPr>
          </a:p>
        </p:txBody>
      </p:sp>
      <p:sp>
        <p:nvSpPr>
          <p:cNvPr id="19" name="TextBox 18">
            <a:extLst>
              <a:ext uri="{FF2B5EF4-FFF2-40B4-BE49-F238E27FC236}">
                <a16:creationId xmlns:a16="http://schemas.microsoft.com/office/drawing/2014/main" id="{CDCE826D-A249-482E-B1EF-D1A32A53724E}"/>
              </a:ext>
            </a:extLst>
          </p:cNvPr>
          <p:cNvSpPr txBox="1"/>
          <p:nvPr/>
        </p:nvSpPr>
        <p:spPr>
          <a:xfrm>
            <a:off x="507030" y="2369515"/>
            <a:ext cx="10905066" cy="2296035"/>
          </a:xfrm>
          <a:prstGeom prst="rect">
            <a:avLst/>
          </a:prstGeom>
        </p:spPr>
        <p:txBody>
          <a:bodyPr vert="horz" lIns="91440" tIns="45720" rIns="91440" bIns="45720" rtlCol="0" anchor="ctr">
            <a:normAutofit/>
          </a:bodyPr>
          <a:lstStyle/>
          <a:p>
            <a:pPr algn="ctr"/>
            <a:r>
              <a:rPr lang="en-GB" sz="6000" b="1" dirty="0">
                <a:solidFill>
                  <a:srgbClr val="660033"/>
                </a:solidFill>
              </a:rPr>
              <a:t>Thank You</a:t>
            </a:r>
          </a:p>
          <a:p>
            <a:pPr algn="ctr"/>
            <a:r>
              <a:rPr lang="en-GB" sz="6000" b="1" dirty="0">
                <a:solidFill>
                  <a:srgbClr val="660033"/>
                </a:solidFill>
              </a:rPr>
              <a:t>Q/A</a:t>
            </a:r>
          </a:p>
        </p:txBody>
      </p:sp>
    </p:spTree>
    <p:extLst>
      <p:ext uri="{BB962C8B-B14F-4D97-AF65-F5344CB8AC3E}">
        <p14:creationId xmlns:p14="http://schemas.microsoft.com/office/powerpoint/2010/main" val="210570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5DDE669-4844-4287-8D77-DD539128E90D}"/>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FEATURE ENGINEERING FOR TEXTS</a:t>
            </a:r>
          </a:p>
        </p:txBody>
      </p:sp>
      <p:sp>
        <p:nvSpPr>
          <p:cNvPr id="11" name="TextBox 10">
            <a:extLst>
              <a:ext uri="{FF2B5EF4-FFF2-40B4-BE49-F238E27FC236}">
                <a16:creationId xmlns:a16="http://schemas.microsoft.com/office/drawing/2014/main" id="{323CC4A2-C348-4240-9D09-1F5A02762026}"/>
              </a:ext>
            </a:extLst>
          </p:cNvPr>
          <p:cNvSpPr txBox="1"/>
          <p:nvPr/>
        </p:nvSpPr>
        <p:spPr>
          <a:xfrm>
            <a:off x="643467" y="2142284"/>
            <a:ext cx="4008384" cy="4393982"/>
          </a:xfrm>
          <a:prstGeom prst="rect">
            <a:avLst/>
          </a:prstGeom>
        </p:spPr>
        <p:txBody>
          <a:bodyPr vert="horz" lIns="91440" tIns="45720" rIns="91440" bIns="45720" rtlCol="0">
            <a:normAutofit/>
          </a:bodyPr>
          <a:lstStyle/>
          <a:p>
            <a:pPr>
              <a:lnSpc>
                <a:spcPct val="90000"/>
              </a:lnSpc>
              <a:spcAft>
                <a:spcPts val="600"/>
              </a:spcAft>
            </a:pPr>
            <a:r>
              <a:rPr lang="en-US" sz="2000" b="1" dirty="0"/>
              <a:t>Machine Learning </a:t>
            </a:r>
          </a:p>
          <a:p>
            <a:pPr>
              <a:lnSpc>
                <a:spcPct val="90000"/>
              </a:lnSpc>
              <a:spcAft>
                <a:spcPts val="600"/>
              </a:spcAft>
            </a:pPr>
            <a:r>
              <a:rPr lang="en-US" sz="2000" b="1" dirty="0"/>
              <a:t>models quantifies </a:t>
            </a:r>
          </a:p>
          <a:p>
            <a:pPr>
              <a:lnSpc>
                <a:spcPct val="90000"/>
              </a:lnSpc>
              <a:spcAft>
                <a:spcPts val="600"/>
              </a:spcAft>
            </a:pPr>
            <a:r>
              <a:rPr lang="en-US" sz="2000" b="1" dirty="0"/>
              <a:t>everything.</a:t>
            </a:r>
          </a:p>
          <a:p>
            <a:pPr>
              <a:lnSpc>
                <a:spcPct val="90000"/>
              </a:lnSpc>
              <a:spcAft>
                <a:spcPts val="600"/>
              </a:spcAft>
            </a:pPr>
            <a:endParaRPr lang="en-US" sz="2000" b="1" dirty="0"/>
          </a:p>
          <a:p>
            <a:pPr>
              <a:lnSpc>
                <a:spcPct val="90000"/>
              </a:lnSpc>
              <a:spcAft>
                <a:spcPts val="600"/>
              </a:spcAft>
            </a:pPr>
            <a:r>
              <a:rPr lang="en-US" sz="2000" b="1" dirty="0"/>
              <a:t>Therefore,</a:t>
            </a:r>
          </a:p>
          <a:p>
            <a:pPr>
              <a:lnSpc>
                <a:spcPct val="90000"/>
              </a:lnSpc>
              <a:spcAft>
                <a:spcPts val="600"/>
              </a:spcAft>
            </a:pPr>
            <a:r>
              <a:rPr lang="en-US" sz="2000" b="1" dirty="0"/>
              <a:t>numeric representation</a:t>
            </a:r>
          </a:p>
          <a:p>
            <a:pPr>
              <a:lnSpc>
                <a:spcPct val="90000"/>
              </a:lnSpc>
              <a:spcAft>
                <a:spcPts val="600"/>
              </a:spcAft>
            </a:pPr>
            <a:r>
              <a:rPr lang="en-US" sz="2000" b="1" dirty="0"/>
              <a:t>for texts is required</a:t>
            </a:r>
          </a:p>
          <a:p>
            <a:pPr>
              <a:lnSpc>
                <a:spcPct val="90000"/>
              </a:lnSpc>
              <a:spcAft>
                <a:spcPts val="600"/>
              </a:spcAft>
            </a:pPr>
            <a:r>
              <a:rPr lang="en-US" sz="2000" b="1" dirty="0"/>
              <a:t>as input an ML model.</a:t>
            </a:r>
          </a:p>
          <a:p>
            <a:pPr indent="-228600">
              <a:lnSpc>
                <a:spcPct val="90000"/>
              </a:lnSpc>
              <a:spcAft>
                <a:spcPts val="600"/>
              </a:spcAft>
              <a:buFont typeface="Arial" panose="020B0604020202020204" pitchFamily="34" charset="0"/>
              <a:buChar char="•"/>
            </a:pPr>
            <a:endParaRPr lang="en-US" sz="2000" b="1" dirty="0"/>
          </a:p>
        </p:txBody>
      </p:sp>
      <p:grpSp>
        <p:nvGrpSpPr>
          <p:cNvPr id="1029"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4. Text Vectorization and Transformation Pipelines - Applied Text Analysis  with Python [Book]">
            <a:extLst>
              <a:ext uri="{FF2B5EF4-FFF2-40B4-BE49-F238E27FC236}">
                <a16:creationId xmlns:a16="http://schemas.microsoft.com/office/drawing/2014/main" id="{D74349A1-AF06-419C-8EFA-5D1B375DDE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2921" y="2142283"/>
            <a:ext cx="7362987" cy="3166084"/>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TextBox 33">
            <a:extLst>
              <a:ext uri="{FF2B5EF4-FFF2-40B4-BE49-F238E27FC236}">
                <a16:creationId xmlns:a16="http://schemas.microsoft.com/office/drawing/2014/main" id="{DE09FD7B-F655-419B-98C5-19DBB1E17D79}"/>
              </a:ext>
            </a:extLst>
          </p:cNvPr>
          <p:cNvSpPr txBox="1"/>
          <p:nvPr/>
        </p:nvSpPr>
        <p:spPr>
          <a:xfrm>
            <a:off x="2142907" y="6410281"/>
            <a:ext cx="8159606" cy="430887"/>
          </a:xfrm>
          <a:prstGeom prst="rect">
            <a:avLst/>
          </a:prstGeom>
          <a:noFill/>
        </p:spPr>
        <p:txBody>
          <a:bodyPr wrap="none" rtlCol="0">
            <a:spAutoFit/>
          </a:bodyPr>
          <a:lstStyle/>
          <a:p>
            <a:r>
              <a:rPr lang="en-GB" sz="1100" dirty="0"/>
              <a:t>Image ref: </a:t>
            </a:r>
            <a:r>
              <a:rPr lang="en-GB" sz="1100" dirty="0">
                <a:hlinkClick r:id="rId4"/>
              </a:rPr>
              <a:t>https://towardsdatascience.com/from-word-embeddings-to-pretrained-language-models-a-new-age-in-nlp-part-1-7ed0c7f3dfc5</a:t>
            </a:r>
            <a:endParaRPr lang="en-GB" sz="1100" dirty="0"/>
          </a:p>
          <a:p>
            <a:endParaRPr lang="en-GB" sz="1100" dirty="0"/>
          </a:p>
        </p:txBody>
      </p:sp>
    </p:spTree>
    <p:extLst>
      <p:ext uri="{BB962C8B-B14F-4D97-AF65-F5344CB8AC3E}">
        <p14:creationId xmlns:p14="http://schemas.microsoft.com/office/powerpoint/2010/main" val="133890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5DDE669-4844-4287-8D77-DD539128E90D}"/>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ONE HOT REPRESENTATION</a:t>
            </a:r>
          </a:p>
        </p:txBody>
      </p:sp>
      <p:grpSp>
        <p:nvGrpSpPr>
          <p:cNvPr id="1029"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C7C3FC48-F683-49D0-A28A-96315B95F495}"/>
              </a:ext>
            </a:extLst>
          </p:cNvPr>
          <p:cNvSpPr txBox="1"/>
          <p:nvPr/>
        </p:nvSpPr>
        <p:spPr>
          <a:xfrm>
            <a:off x="923418" y="1935308"/>
            <a:ext cx="7512388" cy="2308324"/>
          </a:xfrm>
          <a:prstGeom prst="rect">
            <a:avLst/>
          </a:prstGeom>
          <a:noFill/>
        </p:spPr>
        <p:txBody>
          <a:bodyPr wrap="square">
            <a:spAutoFit/>
          </a:bodyPr>
          <a:lstStyle/>
          <a:p>
            <a:pPr marL="285750" indent="-285750">
              <a:buFont typeface="Arial" panose="020B0604020202020204" pitchFamily="34" charset="0"/>
              <a:buChar char="•"/>
            </a:pPr>
            <a:r>
              <a:rPr lang="en-GB" sz="2400" dirty="0">
                <a:solidFill>
                  <a:srgbClr val="292929"/>
                </a:solidFill>
                <a:latin typeface="charter"/>
              </a:rPr>
              <a:t>A o</a:t>
            </a:r>
            <a:r>
              <a:rPr lang="en-GB" sz="2400" b="0" i="0" dirty="0">
                <a:solidFill>
                  <a:srgbClr val="292929"/>
                </a:solidFill>
                <a:effectLst/>
                <a:latin typeface="charter"/>
              </a:rPr>
              <a:t>ne hot vector is a vector whose elements are only 1 and 0. Therefore, it is a </a:t>
            </a:r>
            <a:r>
              <a:rPr lang="en-GB" sz="2400" b="1" i="0" dirty="0">
                <a:solidFill>
                  <a:srgbClr val="292929"/>
                </a:solidFill>
                <a:effectLst/>
                <a:latin typeface="charter"/>
              </a:rPr>
              <a:t>Boolean Model</a:t>
            </a:r>
            <a:r>
              <a:rPr lang="en-GB" sz="2400" b="0" i="0" dirty="0">
                <a:solidFill>
                  <a:srgbClr val="292929"/>
                </a:solidFill>
                <a:effectLst/>
                <a:latin typeface="charter"/>
              </a:rPr>
              <a:t>.</a:t>
            </a:r>
          </a:p>
          <a:p>
            <a:pPr marL="285750" indent="-285750">
              <a:buFont typeface="Arial" panose="020B0604020202020204" pitchFamily="34" charset="0"/>
              <a:buChar char="•"/>
            </a:pPr>
            <a:r>
              <a:rPr lang="en-GB" sz="2400" dirty="0">
                <a:solidFill>
                  <a:srgbClr val="292929"/>
                </a:solidFill>
                <a:latin typeface="charter"/>
              </a:rPr>
              <a:t>For a finite set of vocabulary of size N, one </a:t>
            </a:r>
            <a:r>
              <a:rPr lang="en-GB" sz="2400" b="1" dirty="0">
                <a:solidFill>
                  <a:srgbClr val="292929"/>
                </a:solidFill>
                <a:latin typeface="charter"/>
              </a:rPr>
              <a:t>word</a:t>
            </a:r>
            <a:r>
              <a:rPr lang="en-GB" sz="2400" dirty="0">
                <a:solidFill>
                  <a:srgbClr val="292929"/>
                </a:solidFill>
                <a:latin typeface="charter"/>
              </a:rPr>
              <a:t> will be represented as a vector of N dimension where the value at the index for that </a:t>
            </a:r>
            <a:r>
              <a:rPr lang="en-GB" sz="2400" b="1" dirty="0">
                <a:solidFill>
                  <a:srgbClr val="292929"/>
                </a:solidFill>
                <a:latin typeface="charter"/>
              </a:rPr>
              <a:t>word</a:t>
            </a:r>
            <a:r>
              <a:rPr lang="en-GB" sz="2400" dirty="0">
                <a:solidFill>
                  <a:srgbClr val="292929"/>
                </a:solidFill>
                <a:latin typeface="charter"/>
              </a:rPr>
              <a:t> is 1. </a:t>
            </a:r>
          </a:p>
          <a:p>
            <a:pPr marL="285750" indent="-285750">
              <a:buFont typeface="Arial" panose="020B0604020202020204" pitchFamily="34" charset="0"/>
              <a:buChar char="•"/>
            </a:pPr>
            <a:r>
              <a:rPr lang="en-GB" sz="2400" dirty="0">
                <a:solidFill>
                  <a:srgbClr val="292929"/>
                </a:solidFill>
                <a:latin typeface="charter"/>
              </a:rPr>
              <a:t>Context is lost and no frequency information</a:t>
            </a:r>
          </a:p>
        </p:txBody>
      </p:sp>
      <p:sp>
        <p:nvSpPr>
          <p:cNvPr id="3" name="TextBox 2">
            <a:extLst>
              <a:ext uri="{FF2B5EF4-FFF2-40B4-BE49-F238E27FC236}">
                <a16:creationId xmlns:a16="http://schemas.microsoft.com/office/drawing/2014/main" id="{23D1ED45-27EE-45EE-A5D1-7A8B3F786E86}"/>
              </a:ext>
            </a:extLst>
          </p:cNvPr>
          <p:cNvSpPr txBox="1"/>
          <p:nvPr/>
        </p:nvSpPr>
        <p:spPr>
          <a:xfrm>
            <a:off x="1341409" y="4641782"/>
            <a:ext cx="4632615" cy="1015663"/>
          </a:xfrm>
          <a:prstGeom prst="rect">
            <a:avLst/>
          </a:prstGeom>
          <a:noFill/>
        </p:spPr>
        <p:txBody>
          <a:bodyPr wrap="none" rtlCol="0">
            <a:spAutoFit/>
          </a:bodyPr>
          <a:lstStyle/>
          <a:p>
            <a:r>
              <a:rPr lang="en-GB" sz="2000" b="1" dirty="0">
                <a:solidFill>
                  <a:srgbClr val="0070C0"/>
                </a:solidFill>
              </a:rPr>
              <a:t>“The mouse was chasing the cat”</a:t>
            </a:r>
          </a:p>
          <a:p>
            <a:endParaRPr lang="en-GB" sz="2000" b="1" dirty="0">
              <a:solidFill>
                <a:srgbClr val="0070C0"/>
              </a:solidFill>
            </a:endParaRPr>
          </a:p>
          <a:p>
            <a:r>
              <a:rPr lang="en-GB" sz="2000" b="1" dirty="0">
                <a:solidFill>
                  <a:srgbClr val="0070C0"/>
                </a:solidFill>
              </a:rPr>
              <a:t>vocab = [‘the’, ‘was, ‘mouse’, ‘chase’, ‘cat’]</a:t>
            </a:r>
          </a:p>
        </p:txBody>
      </p:sp>
      <p:sp>
        <p:nvSpPr>
          <p:cNvPr id="17" name="TextBox 16">
            <a:extLst>
              <a:ext uri="{FF2B5EF4-FFF2-40B4-BE49-F238E27FC236}">
                <a16:creationId xmlns:a16="http://schemas.microsoft.com/office/drawing/2014/main" id="{E4325F28-04BB-4519-BB15-990283A0095E}"/>
              </a:ext>
            </a:extLst>
          </p:cNvPr>
          <p:cNvSpPr txBox="1"/>
          <p:nvPr/>
        </p:nvSpPr>
        <p:spPr>
          <a:xfrm>
            <a:off x="7455249" y="4434802"/>
            <a:ext cx="2987059" cy="1429622"/>
          </a:xfrm>
          <a:prstGeom prst="rect">
            <a:avLst/>
          </a:prstGeom>
          <a:noFill/>
        </p:spPr>
        <p:txBody>
          <a:bodyPr wrap="square">
            <a:spAutoFit/>
          </a:bodyPr>
          <a:lstStyle/>
          <a:p>
            <a:pPr>
              <a:lnSpc>
                <a:spcPct val="150000"/>
              </a:lnSpc>
            </a:pPr>
            <a:r>
              <a:rPr lang="en-GB" sz="2000" b="1" dirty="0">
                <a:solidFill>
                  <a:srgbClr val="0070C0"/>
                </a:solidFill>
              </a:rPr>
              <a:t>mouse = [ 0, 0, 1, 0 , 0]</a:t>
            </a:r>
          </a:p>
          <a:p>
            <a:pPr>
              <a:lnSpc>
                <a:spcPct val="150000"/>
              </a:lnSpc>
            </a:pPr>
            <a:r>
              <a:rPr lang="en-GB" sz="2000" b="1" dirty="0">
                <a:solidFill>
                  <a:srgbClr val="0070C0"/>
                </a:solidFill>
              </a:rPr>
              <a:t>cat = [ 0, 0, 0, 0 , 1]</a:t>
            </a:r>
          </a:p>
          <a:p>
            <a:pPr>
              <a:lnSpc>
                <a:spcPct val="150000"/>
              </a:lnSpc>
            </a:pPr>
            <a:r>
              <a:rPr lang="en-GB" sz="2000" b="1" dirty="0">
                <a:solidFill>
                  <a:srgbClr val="0070C0"/>
                </a:solidFill>
              </a:rPr>
              <a:t>chase = [0, 0, 0, 1, 0]</a:t>
            </a:r>
          </a:p>
        </p:txBody>
      </p:sp>
      <p:sp>
        <p:nvSpPr>
          <p:cNvPr id="5" name="Arrow: Right 4">
            <a:extLst>
              <a:ext uri="{FF2B5EF4-FFF2-40B4-BE49-F238E27FC236}">
                <a16:creationId xmlns:a16="http://schemas.microsoft.com/office/drawing/2014/main" id="{71EB0A7F-27C3-4C86-ABD8-17B75BF8FC5F}"/>
              </a:ext>
            </a:extLst>
          </p:cNvPr>
          <p:cNvSpPr/>
          <p:nvPr/>
        </p:nvSpPr>
        <p:spPr>
          <a:xfrm>
            <a:off x="6261197" y="4971619"/>
            <a:ext cx="739896" cy="35598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315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5DDE669-4844-4287-8D77-DD539128E90D}"/>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Statistical Model 2 - Bag of Words Model</a:t>
            </a:r>
          </a:p>
        </p:txBody>
      </p:sp>
      <p:grpSp>
        <p:nvGrpSpPr>
          <p:cNvPr id="1029"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C7C3FC48-F683-49D0-A28A-96315B95F495}"/>
              </a:ext>
            </a:extLst>
          </p:cNvPr>
          <p:cNvSpPr txBox="1"/>
          <p:nvPr/>
        </p:nvSpPr>
        <p:spPr>
          <a:xfrm>
            <a:off x="923417" y="1935308"/>
            <a:ext cx="3655561" cy="4154984"/>
          </a:xfrm>
          <a:prstGeom prst="rect">
            <a:avLst/>
          </a:prstGeom>
          <a:noFill/>
        </p:spPr>
        <p:txBody>
          <a:bodyPr wrap="square">
            <a:spAutoFit/>
          </a:bodyPr>
          <a:lstStyle/>
          <a:p>
            <a:pPr marL="285750" indent="-285750">
              <a:buFont typeface="Arial" panose="020B0604020202020204" pitchFamily="34" charset="0"/>
              <a:buChar char="•"/>
            </a:pPr>
            <a:r>
              <a:rPr lang="en-GB" sz="2400" dirty="0">
                <a:solidFill>
                  <a:srgbClr val="C00000"/>
                </a:solidFill>
                <a:latin typeface="charter"/>
              </a:rPr>
              <a:t>Position</a:t>
            </a:r>
            <a:r>
              <a:rPr lang="en-GB" sz="2400" dirty="0">
                <a:solidFill>
                  <a:srgbClr val="292929"/>
                </a:solidFill>
                <a:latin typeface="charter"/>
              </a:rPr>
              <a:t> of the words is </a:t>
            </a:r>
            <a:r>
              <a:rPr lang="en-GB" sz="2400" dirty="0">
                <a:solidFill>
                  <a:srgbClr val="C00000"/>
                </a:solidFill>
                <a:latin typeface="charter"/>
              </a:rPr>
              <a:t>ignored</a:t>
            </a:r>
            <a:r>
              <a:rPr lang="en-GB" sz="2400" dirty="0">
                <a:solidFill>
                  <a:srgbClr val="292929"/>
                </a:solidFill>
                <a:latin typeface="charter"/>
              </a:rPr>
              <a:t> and </a:t>
            </a:r>
            <a:r>
              <a:rPr lang="en-GB" sz="2400" dirty="0">
                <a:solidFill>
                  <a:srgbClr val="00B050"/>
                </a:solidFill>
                <a:latin typeface="charter"/>
              </a:rPr>
              <a:t>Frequency</a:t>
            </a:r>
            <a:r>
              <a:rPr lang="en-GB" sz="2400" dirty="0">
                <a:solidFill>
                  <a:srgbClr val="292929"/>
                </a:solidFill>
                <a:latin typeface="charter"/>
              </a:rPr>
              <a:t> (the number of occurrences) of a token is </a:t>
            </a:r>
            <a:r>
              <a:rPr lang="en-GB" sz="2400" dirty="0">
                <a:solidFill>
                  <a:srgbClr val="00B050"/>
                </a:solidFill>
                <a:latin typeface="charter"/>
              </a:rPr>
              <a:t>considered</a:t>
            </a:r>
          </a:p>
          <a:p>
            <a:endParaRPr lang="en-GB" sz="2400" dirty="0">
              <a:solidFill>
                <a:srgbClr val="292929"/>
              </a:solidFill>
              <a:latin typeface="charter"/>
            </a:endParaRPr>
          </a:p>
          <a:p>
            <a:pPr marL="285750" indent="-285750">
              <a:buFont typeface="Arial" panose="020B0604020202020204" pitchFamily="34" charset="0"/>
              <a:buChar char="•"/>
            </a:pPr>
            <a:r>
              <a:rPr lang="en-GB" sz="2400" dirty="0">
                <a:solidFill>
                  <a:srgbClr val="292929"/>
                </a:solidFill>
                <a:latin typeface="charter"/>
              </a:rPr>
              <a:t>In a Bag of Words or </a:t>
            </a:r>
            <a:r>
              <a:rPr lang="en-GB" sz="2400" dirty="0" err="1">
                <a:solidFill>
                  <a:srgbClr val="292929"/>
                </a:solidFill>
                <a:latin typeface="charter"/>
              </a:rPr>
              <a:t>BoW</a:t>
            </a:r>
            <a:r>
              <a:rPr lang="en-GB" sz="2400" dirty="0">
                <a:solidFill>
                  <a:srgbClr val="292929"/>
                </a:solidFill>
                <a:latin typeface="charter"/>
              </a:rPr>
              <a:t>, bag refers to an unordered list of words which allows multiple occurrences of the words</a:t>
            </a:r>
          </a:p>
        </p:txBody>
      </p:sp>
      <p:pic>
        <p:nvPicPr>
          <p:cNvPr id="2050" name="Picture 2" descr="A Bag of Words: Levels of Language - SEP">
            <a:extLst>
              <a:ext uri="{FF2B5EF4-FFF2-40B4-BE49-F238E27FC236}">
                <a16:creationId xmlns:a16="http://schemas.microsoft.com/office/drawing/2014/main" id="{E5465A54-E471-41E5-87CB-081866B9D8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1"/>
          <a:stretch/>
        </p:blipFill>
        <p:spPr bwMode="auto">
          <a:xfrm>
            <a:off x="4725219" y="1678314"/>
            <a:ext cx="6842759" cy="39498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8FF5734-5ECB-4F64-8C02-E755D8CF7FC8}"/>
              </a:ext>
            </a:extLst>
          </p:cNvPr>
          <p:cNvSpPr txBox="1"/>
          <p:nvPr/>
        </p:nvSpPr>
        <p:spPr>
          <a:xfrm>
            <a:off x="3189930" y="6411639"/>
            <a:ext cx="6336991" cy="430887"/>
          </a:xfrm>
          <a:prstGeom prst="rect">
            <a:avLst/>
          </a:prstGeom>
          <a:noFill/>
        </p:spPr>
        <p:txBody>
          <a:bodyPr wrap="none" rtlCol="0">
            <a:spAutoFit/>
          </a:bodyPr>
          <a:lstStyle/>
          <a:p>
            <a:r>
              <a:rPr lang="en-GB" sz="1100" dirty="0"/>
              <a:t>Image ref: </a:t>
            </a:r>
            <a:r>
              <a:rPr lang="en-GB" sz="1100" dirty="0">
                <a:hlinkClick r:id="rId4"/>
              </a:rPr>
              <a:t>https://web.cs.hacettepe.edu.tr/~ilyas/Courses/CMP711/lec05-TextClassificationNaiveBayes.pdf</a:t>
            </a:r>
            <a:endParaRPr lang="en-GB" sz="1100" dirty="0"/>
          </a:p>
          <a:p>
            <a:r>
              <a:rPr lang="en-GB" sz="1100" dirty="0"/>
              <a:t> </a:t>
            </a:r>
          </a:p>
        </p:txBody>
      </p:sp>
    </p:spTree>
    <p:extLst>
      <p:ext uri="{BB962C8B-B14F-4D97-AF65-F5344CB8AC3E}">
        <p14:creationId xmlns:p14="http://schemas.microsoft.com/office/powerpoint/2010/main" val="391324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5DDE669-4844-4287-8D77-DD539128E90D}"/>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Statistical Model II - Bag of N-Grams Model</a:t>
            </a:r>
          </a:p>
        </p:txBody>
      </p:sp>
      <p:grpSp>
        <p:nvGrpSpPr>
          <p:cNvPr id="1029"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 name="Picture 2" descr="What exactly is an n Gram? - Stack Overflow">
            <a:extLst>
              <a:ext uri="{FF2B5EF4-FFF2-40B4-BE49-F238E27FC236}">
                <a16:creationId xmlns:a16="http://schemas.microsoft.com/office/drawing/2014/main" id="{0AF30BC6-504B-4C57-84F6-4BF674392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708" y="2628696"/>
            <a:ext cx="6706944" cy="275998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B92BB04-B877-412B-812F-39AE45AC9356}"/>
              </a:ext>
            </a:extLst>
          </p:cNvPr>
          <p:cNvSpPr txBox="1"/>
          <p:nvPr/>
        </p:nvSpPr>
        <p:spPr>
          <a:xfrm>
            <a:off x="3183924" y="1672226"/>
            <a:ext cx="6097162" cy="369332"/>
          </a:xfrm>
          <a:prstGeom prst="rect">
            <a:avLst/>
          </a:prstGeom>
          <a:noFill/>
        </p:spPr>
        <p:txBody>
          <a:bodyPr wrap="square">
            <a:spAutoFit/>
          </a:bodyPr>
          <a:lstStyle/>
          <a:p>
            <a:r>
              <a:rPr lang="en-GB" sz="1800" dirty="0">
                <a:latin typeface="charter"/>
              </a:rPr>
              <a:t>Takes into account  N tokens occurring in a sequence.</a:t>
            </a:r>
          </a:p>
        </p:txBody>
      </p:sp>
    </p:spTree>
    <p:extLst>
      <p:ext uri="{BB962C8B-B14F-4D97-AF65-F5344CB8AC3E}">
        <p14:creationId xmlns:p14="http://schemas.microsoft.com/office/powerpoint/2010/main" val="172013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9"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4EB55A08-2789-4898-9ADE-C93385A05B5E}"/>
              </a:ext>
            </a:extLst>
          </p:cNvPr>
          <p:cNvSpPr txBox="1"/>
          <p:nvPr/>
        </p:nvSpPr>
        <p:spPr>
          <a:xfrm>
            <a:off x="0" y="880862"/>
            <a:ext cx="4886309" cy="1135737"/>
          </a:xfrm>
          <a:prstGeom prst="rect">
            <a:avLst/>
          </a:prstGeom>
        </p:spPr>
        <p:txBody>
          <a:bodyPr vert="horz" lIns="91440" tIns="45720" rIns="91440" bIns="45720" rtlCol="0" anchor="ctr">
            <a:normAutofit/>
          </a:bodyPr>
          <a:lstStyle/>
          <a:p>
            <a:pPr algn="ctr"/>
            <a:r>
              <a:rPr lang="en-GB" sz="3600" b="1" dirty="0">
                <a:solidFill>
                  <a:srgbClr val="660033"/>
                </a:solidFill>
              </a:rPr>
              <a:t>Bag of Words Model</a:t>
            </a:r>
          </a:p>
        </p:txBody>
      </p:sp>
      <p:sp>
        <p:nvSpPr>
          <p:cNvPr id="16" name="Google Shape;114;p3">
            <a:extLst>
              <a:ext uri="{FF2B5EF4-FFF2-40B4-BE49-F238E27FC236}">
                <a16:creationId xmlns:a16="http://schemas.microsoft.com/office/drawing/2014/main" id="{2B40344A-0D29-4FE8-A4C1-4A48042E64F5}"/>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DEE7CD13-9D43-443F-A9FE-C7387904B684}"/>
              </a:ext>
            </a:extLst>
          </p:cNvPr>
          <p:cNvSpPr txBox="1"/>
          <p:nvPr/>
        </p:nvSpPr>
        <p:spPr>
          <a:xfrm>
            <a:off x="3047418" y="1946568"/>
            <a:ext cx="8092905" cy="646331"/>
          </a:xfrm>
          <a:prstGeom prst="rect">
            <a:avLst/>
          </a:prstGeom>
          <a:noFill/>
        </p:spPr>
        <p:txBody>
          <a:bodyPr wrap="square">
            <a:spAutoFit/>
          </a:bodyPr>
          <a:lstStyle/>
          <a:p>
            <a:r>
              <a:rPr lang="en-GB" b="1" dirty="0">
                <a:solidFill>
                  <a:srgbClr val="555555"/>
                </a:solidFill>
              </a:rPr>
              <a:t>PROBLEM</a:t>
            </a:r>
            <a:r>
              <a:rPr lang="en-GB" dirty="0">
                <a:solidFill>
                  <a:srgbClr val="555555"/>
                </a:solidFill>
              </a:rPr>
              <a:t>: H</a:t>
            </a:r>
            <a:r>
              <a:rPr lang="en-GB" b="0" i="0" dirty="0">
                <a:solidFill>
                  <a:srgbClr val="555555"/>
                </a:solidFill>
                <a:effectLst/>
              </a:rPr>
              <a:t>ighly frequent words start to dominate in the document (</a:t>
            </a:r>
            <a:r>
              <a:rPr lang="en-GB" dirty="0">
                <a:solidFill>
                  <a:srgbClr val="555555"/>
                </a:solidFill>
              </a:rPr>
              <a:t>i.e. have</a:t>
            </a:r>
            <a:r>
              <a:rPr lang="en-GB" b="0" i="0" dirty="0">
                <a:solidFill>
                  <a:srgbClr val="555555"/>
                </a:solidFill>
                <a:effectLst/>
              </a:rPr>
              <a:t> larger score), but may not contain as much “informational content” to the model</a:t>
            </a:r>
          </a:p>
        </p:txBody>
      </p:sp>
      <p:sp>
        <p:nvSpPr>
          <p:cNvPr id="19" name="TextBox 18">
            <a:extLst>
              <a:ext uri="{FF2B5EF4-FFF2-40B4-BE49-F238E27FC236}">
                <a16:creationId xmlns:a16="http://schemas.microsoft.com/office/drawing/2014/main" id="{0367CB18-713A-4576-ADF4-2E4B9BF9042B}"/>
              </a:ext>
            </a:extLst>
          </p:cNvPr>
          <p:cNvSpPr txBox="1"/>
          <p:nvPr/>
        </p:nvSpPr>
        <p:spPr>
          <a:xfrm>
            <a:off x="439749" y="2689366"/>
            <a:ext cx="4886309" cy="1135737"/>
          </a:xfrm>
          <a:prstGeom prst="rect">
            <a:avLst/>
          </a:prstGeom>
        </p:spPr>
        <p:txBody>
          <a:bodyPr vert="horz" lIns="91440" tIns="45720" rIns="91440" bIns="45720" rtlCol="0" anchor="ctr">
            <a:normAutofit/>
          </a:bodyPr>
          <a:lstStyle/>
          <a:p>
            <a:r>
              <a:rPr lang="en-GB" sz="3600" b="1" dirty="0">
                <a:solidFill>
                  <a:srgbClr val="660033"/>
                </a:solidFill>
              </a:rPr>
              <a:t>TF – IDF Model</a:t>
            </a:r>
          </a:p>
        </p:txBody>
      </p:sp>
      <p:sp>
        <p:nvSpPr>
          <p:cNvPr id="20" name="TextBox 19">
            <a:extLst>
              <a:ext uri="{FF2B5EF4-FFF2-40B4-BE49-F238E27FC236}">
                <a16:creationId xmlns:a16="http://schemas.microsoft.com/office/drawing/2014/main" id="{818DD731-C64C-428F-B756-69C0D7985576}"/>
              </a:ext>
            </a:extLst>
          </p:cNvPr>
          <p:cNvSpPr txBox="1"/>
          <p:nvPr/>
        </p:nvSpPr>
        <p:spPr>
          <a:xfrm>
            <a:off x="3047417" y="3857878"/>
            <a:ext cx="8092905" cy="923330"/>
          </a:xfrm>
          <a:prstGeom prst="rect">
            <a:avLst/>
          </a:prstGeom>
          <a:noFill/>
        </p:spPr>
        <p:txBody>
          <a:bodyPr wrap="square">
            <a:spAutoFit/>
          </a:bodyPr>
          <a:lstStyle/>
          <a:p>
            <a:r>
              <a:rPr lang="en-GB" b="1" dirty="0">
                <a:solidFill>
                  <a:srgbClr val="555555"/>
                </a:solidFill>
              </a:rPr>
              <a:t>SOLUTION</a:t>
            </a:r>
            <a:r>
              <a:rPr lang="en-GB" dirty="0">
                <a:solidFill>
                  <a:srgbClr val="555555"/>
                </a:solidFill>
              </a:rPr>
              <a:t>: Rescale the frequency of words by how often they appear in all documents, so that the scores for frequent words like “the” that are also frequent across all documents are penalized.</a:t>
            </a:r>
            <a:endParaRPr lang="en-GB" b="0" i="0" dirty="0">
              <a:solidFill>
                <a:srgbClr val="555555"/>
              </a:solidFill>
              <a:effectLst/>
            </a:endParaRPr>
          </a:p>
        </p:txBody>
      </p:sp>
    </p:spTree>
    <p:extLst>
      <p:ext uri="{BB962C8B-B14F-4D97-AF65-F5344CB8AC3E}">
        <p14:creationId xmlns:p14="http://schemas.microsoft.com/office/powerpoint/2010/main" val="384229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5DDE669-4844-4287-8D77-DD539128E90D}"/>
              </a:ext>
            </a:extLst>
          </p:cNvPr>
          <p:cNvSpPr txBox="1"/>
          <p:nvPr/>
        </p:nvSpPr>
        <p:spPr>
          <a:xfrm>
            <a:off x="662912" y="301509"/>
            <a:ext cx="10905066" cy="1135737"/>
          </a:xfrm>
          <a:prstGeom prst="rect">
            <a:avLst/>
          </a:prstGeom>
        </p:spPr>
        <p:txBody>
          <a:bodyPr vert="horz" lIns="91440" tIns="45720" rIns="91440" bIns="45720" rtlCol="0" anchor="ctr">
            <a:noAutofit/>
          </a:bodyPr>
          <a:lstStyle/>
          <a:p>
            <a:pPr algn="ctr"/>
            <a:endParaRPr lang="en-GB" sz="3000" b="1" dirty="0">
              <a:solidFill>
                <a:srgbClr val="660033"/>
              </a:solidFill>
            </a:endParaRPr>
          </a:p>
          <a:p>
            <a:pPr algn="ctr"/>
            <a:r>
              <a:rPr lang="en-GB" sz="3000" b="1" dirty="0">
                <a:solidFill>
                  <a:srgbClr val="660033"/>
                </a:solidFill>
              </a:rPr>
              <a:t>Statistical Model III</a:t>
            </a:r>
          </a:p>
          <a:p>
            <a:pPr algn="ctr"/>
            <a:r>
              <a:rPr lang="en-GB" sz="3000" b="1" dirty="0">
                <a:solidFill>
                  <a:srgbClr val="660033"/>
                </a:solidFill>
              </a:rPr>
              <a:t>Term Frequency  –  Inverse Document Frequency</a:t>
            </a:r>
          </a:p>
        </p:txBody>
      </p:sp>
      <p:grpSp>
        <p:nvGrpSpPr>
          <p:cNvPr id="1029"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D42E19D8-F713-4C6C-8B03-FE264A5049C8}"/>
              </a:ext>
            </a:extLst>
          </p:cNvPr>
          <p:cNvSpPr txBox="1"/>
          <p:nvPr/>
        </p:nvSpPr>
        <p:spPr>
          <a:xfrm>
            <a:off x="1230358" y="2484352"/>
            <a:ext cx="3264864" cy="2554545"/>
          </a:xfrm>
          <a:prstGeom prst="rect">
            <a:avLst/>
          </a:prstGeom>
          <a:noFill/>
        </p:spPr>
        <p:txBody>
          <a:bodyPr wrap="square">
            <a:spAutoFit/>
          </a:bodyPr>
          <a:lstStyle/>
          <a:p>
            <a:r>
              <a:rPr lang="en-GB" sz="2000" dirty="0">
                <a:solidFill>
                  <a:srgbClr val="292929"/>
                </a:solidFill>
                <a:latin typeface="charter"/>
              </a:rPr>
              <a:t>Documents are converted to vector models (or vectorized form) using the number of the times a token appears in </a:t>
            </a:r>
            <a:r>
              <a:rPr lang="en-GB" sz="2000" b="1" dirty="0">
                <a:solidFill>
                  <a:srgbClr val="292929"/>
                </a:solidFill>
                <a:latin typeface="charter"/>
              </a:rPr>
              <a:t>one</a:t>
            </a:r>
            <a:r>
              <a:rPr lang="en-GB" sz="2000" dirty="0">
                <a:solidFill>
                  <a:srgbClr val="292929"/>
                </a:solidFill>
                <a:latin typeface="charter"/>
              </a:rPr>
              <a:t> document and in </a:t>
            </a:r>
            <a:r>
              <a:rPr lang="en-GB" sz="2000" b="1" dirty="0">
                <a:solidFill>
                  <a:srgbClr val="292929"/>
                </a:solidFill>
                <a:latin typeface="charter"/>
              </a:rPr>
              <a:t>all</a:t>
            </a:r>
            <a:r>
              <a:rPr lang="en-GB" sz="2000" dirty="0">
                <a:solidFill>
                  <a:srgbClr val="292929"/>
                </a:solidFill>
                <a:latin typeface="charter"/>
              </a:rPr>
              <a:t> the documents.</a:t>
            </a:r>
          </a:p>
          <a:p>
            <a:endParaRPr lang="en-GB" sz="2000" dirty="0">
              <a:solidFill>
                <a:srgbClr val="292929"/>
              </a:solidFill>
              <a:latin typeface="charter"/>
            </a:endParaRPr>
          </a:p>
          <a:p>
            <a:r>
              <a:rPr lang="en-GB" sz="2000" dirty="0">
                <a:solidFill>
                  <a:srgbClr val="292929"/>
                </a:solidFill>
                <a:latin typeface="charter"/>
              </a:rPr>
              <a:t>Order is ignored.</a:t>
            </a:r>
          </a:p>
        </p:txBody>
      </p:sp>
      <p:sp>
        <p:nvSpPr>
          <p:cNvPr id="16" name="Flowchart: Document 15">
            <a:extLst>
              <a:ext uri="{FF2B5EF4-FFF2-40B4-BE49-F238E27FC236}">
                <a16:creationId xmlns:a16="http://schemas.microsoft.com/office/drawing/2014/main" id="{05A2D74E-2A56-4816-BECD-1934495BF162}"/>
              </a:ext>
            </a:extLst>
          </p:cNvPr>
          <p:cNvSpPr/>
          <p:nvPr/>
        </p:nvSpPr>
        <p:spPr>
          <a:xfrm>
            <a:off x="4962889" y="2265492"/>
            <a:ext cx="1717118" cy="2989145"/>
          </a:xfrm>
          <a:prstGeom prst="flowChartDocument">
            <a:avLst/>
          </a:prstGeom>
          <a:solidFill>
            <a:srgbClr val="00B0F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Tom</a:t>
            </a:r>
            <a:r>
              <a:rPr lang="en-GB" dirty="0"/>
              <a:t> was chasing Jerry but </a:t>
            </a:r>
            <a:r>
              <a:rPr lang="en-GB" b="1" dirty="0">
                <a:solidFill>
                  <a:srgbClr val="99FFCC"/>
                </a:solidFill>
              </a:rPr>
              <a:t>Jerry</a:t>
            </a:r>
            <a:r>
              <a:rPr lang="en-GB" dirty="0"/>
              <a:t> very fast and hid in his little hole.</a:t>
            </a:r>
          </a:p>
        </p:txBody>
      </p:sp>
      <p:sp>
        <p:nvSpPr>
          <p:cNvPr id="17" name="Flowchart: Document 16">
            <a:extLst>
              <a:ext uri="{FF2B5EF4-FFF2-40B4-BE49-F238E27FC236}">
                <a16:creationId xmlns:a16="http://schemas.microsoft.com/office/drawing/2014/main" id="{46E7A7A5-C180-4177-991B-07550942F98B}"/>
              </a:ext>
            </a:extLst>
          </p:cNvPr>
          <p:cNvSpPr/>
          <p:nvPr/>
        </p:nvSpPr>
        <p:spPr>
          <a:xfrm>
            <a:off x="7237258" y="2249892"/>
            <a:ext cx="1717118" cy="2989145"/>
          </a:xfrm>
          <a:prstGeom prst="flowChartDocument">
            <a:avLst/>
          </a:prstGeom>
          <a:solidFill>
            <a:srgbClr val="00B0F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Tom</a:t>
            </a:r>
            <a:r>
              <a:rPr lang="en-GB" dirty="0"/>
              <a:t> was beaten up by </a:t>
            </a:r>
            <a:r>
              <a:rPr lang="en-GB" b="1" dirty="0">
                <a:solidFill>
                  <a:srgbClr val="FFCCFF"/>
                </a:solidFill>
              </a:rPr>
              <a:t>Bruno</a:t>
            </a:r>
            <a:r>
              <a:rPr lang="en-GB" dirty="0"/>
              <a:t>, the dog. </a:t>
            </a:r>
            <a:r>
              <a:rPr lang="en-GB" b="1" dirty="0">
                <a:solidFill>
                  <a:srgbClr val="FFCCFF"/>
                </a:solidFill>
              </a:rPr>
              <a:t>Bruno</a:t>
            </a:r>
            <a:r>
              <a:rPr lang="en-GB" dirty="0"/>
              <a:t> was angry and </a:t>
            </a:r>
            <a:r>
              <a:rPr lang="en-GB" b="1" dirty="0">
                <a:solidFill>
                  <a:srgbClr val="99FFCC"/>
                </a:solidFill>
              </a:rPr>
              <a:t>Jerry</a:t>
            </a:r>
            <a:r>
              <a:rPr lang="en-GB" dirty="0"/>
              <a:t> was hiding behind the lamp.</a:t>
            </a:r>
          </a:p>
        </p:txBody>
      </p:sp>
      <p:sp>
        <p:nvSpPr>
          <p:cNvPr id="18" name="Flowchart: Document 17">
            <a:extLst>
              <a:ext uri="{FF2B5EF4-FFF2-40B4-BE49-F238E27FC236}">
                <a16:creationId xmlns:a16="http://schemas.microsoft.com/office/drawing/2014/main" id="{07D83972-65A8-4F1F-B5BB-5E254D58C325}"/>
              </a:ext>
            </a:extLst>
          </p:cNvPr>
          <p:cNvSpPr/>
          <p:nvPr/>
        </p:nvSpPr>
        <p:spPr>
          <a:xfrm>
            <a:off x="9422043" y="2249892"/>
            <a:ext cx="1717118" cy="2989145"/>
          </a:xfrm>
          <a:prstGeom prst="flowChartDocument">
            <a:avLst/>
          </a:prstGeom>
          <a:solidFill>
            <a:srgbClr val="00B0F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Tom</a:t>
            </a:r>
            <a:r>
              <a:rPr lang="en-GB" dirty="0"/>
              <a:t> and </a:t>
            </a:r>
            <a:r>
              <a:rPr lang="en-GB" b="1" dirty="0">
                <a:solidFill>
                  <a:srgbClr val="99FFCC"/>
                </a:solidFill>
              </a:rPr>
              <a:t>Jerry</a:t>
            </a:r>
            <a:r>
              <a:rPr lang="en-GB" dirty="0"/>
              <a:t> were fighting again. </a:t>
            </a:r>
          </a:p>
        </p:txBody>
      </p:sp>
      <p:sp>
        <p:nvSpPr>
          <p:cNvPr id="19" name="TextBox 18">
            <a:extLst>
              <a:ext uri="{FF2B5EF4-FFF2-40B4-BE49-F238E27FC236}">
                <a16:creationId xmlns:a16="http://schemas.microsoft.com/office/drawing/2014/main" id="{861400DE-BD8A-41F2-BDDC-A01B61C34790}"/>
              </a:ext>
            </a:extLst>
          </p:cNvPr>
          <p:cNvSpPr txBox="1"/>
          <p:nvPr/>
        </p:nvSpPr>
        <p:spPr>
          <a:xfrm>
            <a:off x="1586241" y="1480481"/>
            <a:ext cx="3488330" cy="276999"/>
          </a:xfrm>
          <a:prstGeom prst="rect">
            <a:avLst/>
          </a:prstGeom>
          <a:noFill/>
        </p:spPr>
        <p:txBody>
          <a:bodyPr wrap="square">
            <a:spAutoFit/>
          </a:bodyPr>
          <a:lstStyle/>
          <a:p>
            <a:pPr algn="ctr"/>
            <a:r>
              <a:rPr lang="en-GB" sz="1200" b="0" i="1" dirty="0">
                <a:solidFill>
                  <a:srgbClr val="555555"/>
                </a:solidFill>
                <a:effectLst/>
                <a:latin typeface="Helvetica Neue"/>
              </a:rPr>
              <a:t>frequency of the word in the current document</a:t>
            </a:r>
            <a:endParaRPr lang="en-GB" sz="1200" i="1" dirty="0"/>
          </a:p>
        </p:txBody>
      </p:sp>
      <p:sp>
        <p:nvSpPr>
          <p:cNvPr id="21" name="TextBox 20">
            <a:extLst>
              <a:ext uri="{FF2B5EF4-FFF2-40B4-BE49-F238E27FC236}">
                <a16:creationId xmlns:a16="http://schemas.microsoft.com/office/drawing/2014/main" id="{BAB86109-16AD-4648-B633-1D447373F08A}"/>
              </a:ext>
            </a:extLst>
          </p:cNvPr>
          <p:cNvSpPr txBox="1"/>
          <p:nvPr/>
        </p:nvSpPr>
        <p:spPr>
          <a:xfrm>
            <a:off x="5997900" y="1480480"/>
            <a:ext cx="6097162" cy="276999"/>
          </a:xfrm>
          <a:prstGeom prst="rect">
            <a:avLst/>
          </a:prstGeom>
          <a:noFill/>
        </p:spPr>
        <p:txBody>
          <a:bodyPr wrap="square">
            <a:spAutoFit/>
          </a:bodyPr>
          <a:lstStyle/>
          <a:p>
            <a:r>
              <a:rPr lang="en-GB" sz="1200" b="0" i="1" dirty="0">
                <a:solidFill>
                  <a:srgbClr val="555555"/>
                </a:solidFill>
                <a:effectLst/>
                <a:latin typeface="Helvetica Neue"/>
              </a:rPr>
              <a:t>how rare the word is across documents</a:t>
            </a:r>
            <a:endParaRPr lang="en-GB" sz="1200" i="1" dirty="0"/>
          </a:p>
        </p:txBody>
      </p:sp>
    </p:spTree>
    <p:extLst>
      <p:ext uri="{BB962C8B-B14F-4D97-AF65-F5344CB8AC3E}">
        <p14:creationId xmlns:p14="http://schemas.microsoft.com/office/powerpoint/2010/main" val="373300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74" name="Picture 2" descr="Demystify TF-IDF in Indexing and Ranking | by Ted Mei | Medium">
            <a:extLst>
              <a:ext uri="{FF2B5EF4-FFF2-40B4-BE49-F238E27FC236}">
                <a16:creationId xmlns:a16="http://schemas.microsoft.com/office/drawing/2014/main" id="{39038743-C1D2-47F4-92BB-DDEF1CFD2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443" y="2659942"/>
            <a:ext cx="6436519" cy="214215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FD5569-C1FA-4767-AC74-636FC2201727}"/>
              </a:ext>
            </a:extLst>
          </p:cNvPr>
          <p:cNvSpPr txBox="1"/>
          <p:nvPr/>
        </p:nvSpPr>
        <p:spPr>
          <a:xfrm>
            <a:off x="3189930" y="6404659"/>
            <a:ext cx="5761514" cy="430887"/>
          </a:xfrm>
          <a:prstGeom prst="rect">
            <a:avLst/>
          </a:prstGeom>
          <a:noFill/>
        </p:spPr>
        <p:txBody>
          <a:bodyPr wrap="none" rtlCol="0">
            <a:spAutoFit/>
          </a:bodyPr>
          <a:lstStyle/>
          <a:p>
            <a:r>
              <a:rPr lang="en-GB" sz="1100" dirty="0"/>
              <a:t>Image ref: </a:t>
            </a:r>
            <a:r>
              <a:rPr lang="en-GB" sz="1100" b="0" i="0" u="sng" dirty="0">
                <a:effectLst/>
                <a:latin typeface="sohne"/>
                <a:hlinkClick r:id="rId4"/>
              </a:rPr>
              <a:t>http://filotechnologia.blogspot.com/2014/01/a-simple-java-class-for-tfidf-scoring.html</a:t>
            </a:r>
            <a:endParaRPr lang="en-GB" sz="1100" b="0" i="0" u="sng" dirty="0">
              <a:effectLst/>
              <a:latin typeface="sohne"/>
            </a:endParaRPr>
          </a:p>
          <a:p>
            <a:endParaRPr lang="en-GB" sz="1100" dirty="0"/>
          </a:p>
        </p:txBody>
      </p:sp>
      <p:sp>
        <p:nvSpPr>
          <p:cNvPr id="15" name="TextBox 14">
            <a:extLst>
              <a:ext uri="{FF2B5EF4-FFF2-40B4-BE49-F238E27FC236}">
                <a16:creationId xmlns:a16="http://schemas.microsoft.com/office/drawing/2014/main" id="{CFA90976-E9FD-47CB-9AB3-D3517100B318}"/>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TF-IDF Formula</a:t>
            </a:r>
          </a:p>
        </p:txBody>
      </p:sp>
      <p:sp>
        <p:nvSpPr>
          <p:cNvPr id="3" name="Rectangle 2">
            <a:extLst>
              <a:ext uri="{FF2B5EF4-FFF2-40B4-BE49-F238E27FC236}">
                <a16:creationId xmlns:a16="http://schemas.microsoft.com/office/drawing/2014/main" id="{8BC400D8-60D2-4EAA-809F-688DA5D13D98}"/>
              </a:ext>
            </a:extLst>
          </p:cNvPr>
          <p:cNvSpPr/>
          <p:nvPr/>
        </p:nvSpPr>
        <p:spPr>
          <a:xfrm>
            <a:off x="7540491" y="1738755"/>
            <a:ext cx="1591474" cy="101910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Use log to dampen the effect of large corpus</a:t>
            </a:r>
          </a:p>
        </p:txBody>
      </p:sp>
      <p:sp>
        <p:nvSpPr>
          <p:cNvPr id="17" name="Rectangle 16">
            <a:extLst>
              <a:ext uri="{FF2B5EF4-FFF2-40B4-BE49-F238E27FC236}">
                <a16:creationId xmlns:a16="http://schemas.microsoft.com/office/drawing/2014/main" id="{306A88AA-6792-496C-9202-E337D65BFB70}"/>
              </a:ext>
            </a:extLst>
          </p:cNvPr>
          <p:cNvSpPr/>
          <p:nvPr/>
        </p:nvSpPr>
        <p:spPr>
          <a:xfrm>
            <a:off x="7540490" y="4100143"/>
            <a:ext cx="2315485" cy="122571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(df+1) is used instead for terms that do not occur in the vocabulary to avoid Zero Division. </a:t>
            </a:r>
          </a:p>
        </p:txBody>
      </p:sp>
      <p:cxnSp>
        <p:nvCxnSpPr>
          <p:cNvPr id="6" name="Connector: Curved 5">
            <a:extLst>
              <a:ext uri="{FF2B5EF4-FFF2-40B4-BE49-F238E27FC236}">
                <a16:creationId xmlns:a16="http://schemas.microsoft.com/office/drawing/2014/main" id="{8D7DF05E-AE1D-48D8-A6C9-A172B6ECC4E4}"/>
              </a:ext>
            </a:extLst>
          </p:cNvPr>
          <p:cNvCxnSpPr>
            <a:stCxn id="3" idx="1"/>
          </p:cNvCxnSpPr>
          <p:nvPr/>
        </p:nvCxnSpPr>
        <p:spPr>
          <a:xfrm rot="10800000" flipV="1">
            <a:off x="4816305" y="2248307"/>
            <a:ext cx="2724186" cy="650746"/>
          </a:xfrm>
          <a:prstGeom prst="curvedConnector3">
            <a:avLst>
              <a:gd name="adj1" fmla="val 1004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EA43BA6B-196C-4804-A416-7E54E56656C3}"/>
              </a:ext>
            </a:extLst>
          </p:cNvPr>
          <p:cNvCxnSpPr>
            <a:cxnSpLocks/>
            <a:stCxn id="17" idx="1"/>
          </p:cNvCxnSpPr>
          <p:nvPr/>
        </p:nvCxnSpPr>
        <p:spPr>
          <a:xfrm rot="10800000">
            <a:off x="6149516" y="3482344"/>
            <a:ext cx="1390975" cy="123065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2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14;p3">
            <a:extLst>
              <a:ext uri="{FF2B5EF4-FFF2-40B4-BE49-F238E27FC236}">
                <a16:creationId xmlns:a16="http://schemas.microsoft.com/office/drawing/2014/main" id="{34BD1D8E-214B-451F-89EB-0778E588A15F}"/>
              </a:ext>
            </a:extLst>
          </p:cNvPr>
          <p:cNvSpPr/>
          <p:nvPr/>
        </p:nvSpPr>
        <p:spPr>
          <a:xfrm>
            <a:off x="164897" y="121230"/>
            <a:ext cx="1487093" cy="489971"/>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TextBox 14">
            <a:extLst>
              <a:ext uri="{FF2B5EF4-FFF2-40B4-BE49-F238E27FC236}">
                <a16:creationId xmlns:a16="http://schemas.microsoft.com/office/drawing/2014/main" id="{CFA90976-E9FD-47CB-9AB3-D3517100B318}"/>
              </a:ext>
            </a:extLst>
          </p:cNvPr>
          <p:cNvSpPr txBox="1"/>
          <p:nvPr/>
        </p:nvSpPr>
        <p:spPr>
          <a:xfrm>
            <a:off x="662912" y="301509"/>
            <a:ext cx="10905066" cy="1135737"/>
          </a:xfrm>
          <a:prstGeom prst="rect">
            <a:avLst/>
          </a:prstGeom>
        </p:spPr>
        <p:txBody>
          <a:bodyPr vert="horz" lIns="91440" tIns="45720" rIns="91440" bIns="45720" rtlCol="0" anchor="ctr">
            <a:normAutofit/>
          </a:bodyPr>
          <a:lstStyle/>
          <a:p>
            <a:pPr algn="ctr"/>
            <a:r>
              <a:rPr lang="en-GB" sz="3600" b="1" dirty="0">
                <a:solidFill>
                  <a:srgbClr val="660033"/>
                </a:solidFill>
              </a:rPr>
              <a:t>Drawback of Statistical Models</a:t>
            </a:r>
          </a:p>
        </p:txBody>
      </p:sp>
      <p:sp>
        <p:nvSpPr>
          <p:cNvPr id="2" name="TextBox 1">
            <a:extLst>
              <a:ext uri="{FF2B5EF4-FFF2-40B4-BE49-F238E27FC236}">
                <a16:creationId xmlns:a16="http://schemas.microsoft.com/office/drawing/2014/main" id="{F78593F9-EB88-439B-A47F-E3651351AB9A}"/>
              </a:ext>
            </a:extLst>
          </p:cNvPr>
          <p:cNvSpPr txBox="1"/>
          <p:nvPr/>
        </p:nvSpPr>
        <p:spPr>
          <a:xfrm>
            <a:off x="2036932" y="2094916"/>
            <a:ext cx="7508017" cy="2805063"/>
          </a:xfrm>
          <a:prstGeom prst="rect">
            <a:avLst/>
          </a:prstGeom>
          <a:noFill/>
        </p:spPr>
        <p:txBody>
          <a:bodyPr wrap="none" rtlCol="0">
            <a:spAutoFit/>
          </a:bodyPr>
          <a:lstStyle/>
          <a:p>
            <a:pPr marL="342900" indent="-342900">
              <a:lnSpc>
                <a:spcPct val="150000"/>
              </a:lnSpc>
              <a:buAutoNum type="arabicPeriod"/>
            </a:pPr>
            <a:r>
              <a:rPr lang="en-GB" sz="2400" dirty="0"/>
              <a:t>Loss of semantic information</a:t>
            </a:r>
          </a:p>
          <a:p>
            <a:pPr marL="342900" indent="-342900">
              <a:lnSpc>
                <a:spcPct val="150000"/>
              </a:lnSpc>
              <a:buAutoNum type="arabicPeriod"/>
            </a:pPr>
            <a:r>
              <a:rPr lang="en-GB" sz="2400" dirty="0"/>
              <a:t>Large corpus -&gt; large vocabulary</a:t>
            </a:r>
          </a:p>
          <a:p>
            <a:pPr marL="342900" indent="-342900">
              <a:lnSpc>
                <a:spcPct val="150000"/>
              </a:lnSpc>
              <a:buAutoNum type="arabicPeriod"/>
            </a:pPr>
            <a:r>
              <a:rPr lang="en-GB" sz="2400" dirty="0"/>
              <a:t>Large vocabulary -&gt; sparsity</a:t>
            </a:r>
          </a:p>
          <a:p>
            <a:pPr marL="342900" indent="-342900">
              <a:lnSpc>
                <a:spcPct val="150000"/>
              </a:lnSpc>
              <a:buAutoNum type="arabicPeriod"/>
            </a:pPr>
            <a:r>
              <a:rPr lang="en-GB" sz="2400" dirty="0"/>
              <a:t>Increased </a:t>
            </a:r>
            <a:r>
              <a:rPr lang="en-GB" sz="2400"/>
              <a:t>memory and  computing power requirements</a:t>
            </a:r>
            <a:endParaRPr lang="en-GB" sz="2400" dirty="0"/>
          </a:p>
          <a:p>
            <a:pPr marL="342900" indent="-342900">
              <a:lnSpc>
                <a:spcPct val="150000"/>
              </a:lnSpc>
              <a:buAutoNum type="arabicPeriod"/>
            </a:pPr>
            <a:endParaRPr lang="en-GB" sz="2400" dirty="0"/>
          </a:p>
        </p:txBody>
      </p:sp>
    </p:spTree>
    <p:extLst>
      <p:ext uri="{BB962C8B-B14F-4D97-AF65-F5344CB8AC3E}">
        <p14:creationId xmlns:p14="http://schemas.microsoft.com/office/powerpoint/2010/main" val="628558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919</TotalTime>
  <Words>701</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charter</vt:lpstr>
      <vt:lpstr>Helvetica Neue</vt:lpstr>
      <vt:lpstr>Roboto</vt:lpstr>
      <vt:lpstr>sohne</vt:lpstr>
      <vt:lpstr>Wingdings</vt:lpstr>
      <vt:lpstr>Office Theme</vt:lpstr>
      <vt:lpstr>Text Representations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Nabanita Roy</dc:creator>
  <cp:lastModifiedBy>Nabanita Roy</cp:lastModifiedBy>
  <cp:revision>10</cp:revision>
  <dcterms:created xsi:type="dcterms:W3CDTF">2021-08-06T23:06:19Z</dcterms:created>
  <dcterms:modified xsi:type="dcterms:W3CDTF">2021-09-15T15:51:20Z</dcterms:modified>
</cp:coreProperties>
</file>