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7" r:id="rId2"/>
    <p:sldId id="256" r:id="rId3"/>
    <p:sldId id="259" r:id="rId4"/>
    <p:sldId id="263" r:id="rId5"/>
    <p:sldId id="257" r:id="rId6"/>
    <p:sldId id="258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F3F9"/>
    <a:srgbClr val="FFD9D9"/>
    <a:srgbClr val="FDF3FF"/>
    <a:srgbClr val="FEF4F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FE19-AB6A-4A50-ACD4-F393FE90C7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14777A-1ACC-417A-A6D2-6AFE6E803AE7}">
      <dgm:prSet custT="1"/>
      <dgm:spPr/>
      <dgm:t>
        <a:bodyPr/>
        <a:lstStyle/>
        <a:p>
          <a:r>
            <a:rPr lang="en-GB" sz="2800" b="1" dirty="0"/>
            <a:t>What is Natural Language?</a:t>
          </a:r>
          <a:endParaRPr lang="en-US" sz="2800" dirty="0"/>
        </a:p>
      </dgm:t>
    </dgm:pt>
    <dgm:pt modelId="{39B75221-90B7-46B5-9375-91D19D9C414D}" type="parTrans" cxnId="{050E6364-5D83-47BC-ABC9-F155555960D3}">
      <dgm:prSet/>
      <dgm:spPr/>
      <dgm:t>
        <a:bodyPr/>
        <a:lstStyle/>
        <a:p>
          <a:endParaRPr lang="en-US" sz="2400"/>
        </a:p>
      </dgm:t>
    </dgm:pt>
    <dgm:pt modelId="{85B6002E-EE6D-4888-9CA2-3B82126A4BAE}" type="sibTrans" cxnId="{050E6364-5D83-47BC-ABC9-F155555960D3}">
      <dgm:prSet/>
      <dgm:spPr/>
      <dgm:t>
        <a:bodyPr/>
        <a:lstStyle/>
        <a:p>
          <a:endParaRPr lang="en-US" sz="2400"/>
        </a:p>
      </dgm:t>
    </dgm:pt>
    <dgm:pt modelId="{3FE79480-CAC0-4F82-9F26-CE134DCF2FA5}">
      <dgm:prSet custT="1"/>
      <dgm:spPr/>
      <dgm:t>
        <a:bodyPr/>
        <a:lstStyle/>
        <a:p>
          <a:r>
            <a:rPr lang="en-GB" sz="2800" b="1" dirty="0"/>
            <a:t>What is Natural Language Processing?</a:t>
          </a:r>
          <a:endParaRPr lang="en-US" sz="2800" dirty="0"/>
        </a:p>
      </dgm:t>
    </dgm:pt>
    <dgm:pt modelId="{0630013E-0CDA-4485-9AC8-0A339D0B6B88}" type="parTrans" cxnId="{5F4AF959-9A90-4614-B27A-9BE17C02A343}">
      <dgm:prSet/>
      <dgm:spPr/>
      <dgm:t>
        <a:bodyPr/>
        <a:lstStyle/>
        <a:p>
          <a:endParaRPr lang="en-US" sz="2400"/>
        </a:p>
      </dgm:t>
    </dgm:pt>
    <dgm:pt modelId="{53C036B5-E47D-4B4E-80F1-0E5F189BC1D7}" type="sibTrans" cxnId="{5F4AF959-9A90-4614-B27A-9BE17C02A343}">
      <dgm:prSet/>
      <dgm:spPr/>
      <dgm:t>
        <a:bodyPr/>
        <a:lstStyle/>
        <a:p>
          <a:endParaRPr lang="en-US" sz="2400"/>
        </a:p>
      </dgm:t>
    </dgm:pt>
    <dgm:pt modelId="{4DB64E1E-162F-44AB-97A7-6C88DEC5F899}">
      <dgm:prSet custT="1"/>
      <dgm:spPr/>
      <dgm:t>
        <a:bodyPr/>
        <a:lstStyle/>
        <a:p>
          <a:r>
            <a:rPr lang="en-GB" sz="2800" b="1" dirty="0"/>
            <a:t>Where does NLP fit in the AI ecosystem?</a:t>
          </a:r>
          <a:endParaRPr lang="en-US" sz="2800" dirty="0"/>
        </a:p>
      </dgm:t>
    </dgm:pt>
    <dgm:pt modelId="{DDEFBD9D-9296-49F2-A02C-EA277C722E6C}" type="parTrans" cxnId="{5E0A6B6D-5C70-4631-B65F-92AEDC93F7A0}">
      <dgm:prSet/>
      <dgm:spPr/>
      <dgm:t>
        <a:bodyPr/>
        <a:lstStyle/>
        <a:p>
          <a:endParaRPr lang="en-US" sz="2400"/>
        </a:p>
      </dgm:t>
    </dgm:pt>
    <dgm:pt modelId="{9E336B5F-1D94-4702-8257-A75A4C89DD83}" type="sibTrans" cxnId="{5E0A6B6D-5C70-4631-B65F-92AEDC93F7A0}">
      <dgm:prSet/>
      <dgm:spPr/>
      <dgm:t>
        <a:bodyPr/>
        <a:lstStyle/>
        <a:p>
          <a:endParaRPr lang="en-US" sz="2400"/>
        </a:p>
      </dgm:t>
    </dgm:pt>
    <dgm:pt modelId="{E237DA6B-E872-44D1-A37A-DCC7310A999A}" type="pres">
      <dgm:prSet presAssocID="{1645FE19-AB6A-4A50-ACD4-F393FE90C712}" presName="root" presStyleCnt="0">
        <dgm:presLayoutVars>
          <dgm:dir/>
          <dgm:resizeHandles val="exact"/>
        </dgm:presLayoutVars>
      </dgm:prSet>
      <dgm:spPr/>
    </dgm:pt>
    <dgm:pt modelId="{2C1DB907-F146-45DB-ACF2-1AD98E43B009}" type="pres">
      <dgm:prSet presAssocID="{1645FE19-AB6A-4A50-ACD4-F393FE90C712}" presName="container" presStyleCnt="0">
        <dgm:presLayoutVars>
          <dgm:dir/>
          <dgm:resizeHandles val="exact"/>
        </dgm:presLayoutVars>
      </dgm:prSet>
      <dgm:spPr/>
    </dgm:pt>
    <dgm:pt modelId="{65A5A134-B1E7-4CCD-83C5-A068305C2B52}" type="pres">
      <dgm:prSet presAssocID="{B714777A-1ACC-417A-A6D2-6AFE6E803AE7}" presName="compNode" presStyleCnt="0"/>
      <dgm:spPr/>
    </dgm:pt>
    <dgm:pt modelId="{9D18169E-3F8B-4E59-9023-434E608DB4BE}" type="pres">
      <dgm:prSet presAssocID="{B714777A-1ACC-417A-A6D2-6AFE6E803AE7}" presName="iconBgRect" presStyleLbl="bgShp" presStyleIdx="0" presStyleCnt="3"/>
      <dgm:spPr/>
    </dgm:pt>
    <dgm:pt modelId="{22449148-DF59-446F-BF6F-0D1EB2B07B68}" type="pres">
      <dgm:prSet presAssocID="{B714777A-1ACC-417A-A6D2-6AFE6E803A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029347A-6519-45A8-8BE2-FA9788DABB3A}" type="pres">
      <dgm:prSet presAssocID="{B714777A-1ACC-417A-A6D2-6AFE6E803AE7}" presName="spaceRect" presStyleCnt="0"/>
      <dgm:spPr/>
    </dgm:pt>
    <dgm:pt modelId="{4861CBBD-6413-407D-B51F-B3049F1C33F6}" type="pres">
      <dgm:prSet presAssocID="{B714777A-1ACC-417A-A6D2-6AFE6E803AE7}" presName="textRect" presStyleLbl="revTx" presStyleIdx="0" presStyleCnt="3">
        <dgm:presLayoutVars>
          <dgm:chMax val="1"/>
          <dgm:chPref val="1"/>
        </dgm:presLayoutVars>
      </dgm:prSet>
      <dgm:spPr/>
    </dgm:pt>
    <dgm:pt modelId="{DD6BBBAE-2C9C-42B3-9F71-C1F3FE21409D}" type="pres">
      <dgm:prSet presAssocID="{85B6002E-EE6D-4888-9CA2-3B82126A4BAE}" presName="sibTrans" presStyleLbl="sibTrans2D1" presStyleIdx="0" presStyleCnt="0"/>
      <dgm:spPr/>
    </dgm:pt>
    <dgm:pt modelId="{48A92705-A0E8-426B-AC3C-AEE3BA0F788E}" type="pres">
      <dgm:prSet presAssocID="{3FE79480-CAC0-4F82-9F26-CE134DCF2FA5}" presName="compNode" presStyleCnt="0"/>
      <dgm:spPr/>
    </dgm:pt>
    <dgm:pt modelId="{3E58778B-D83C-448D-8ACD-03FE5FD388A9}" type="pres">
      <dgm:prSet presAssocID="{3FE79480-CAC0-4F82-9F26-CE134DCF2FA5}" presName="iconBgRect" presStyleLbl="bgShp" presStyleIdx="1" presStyleCnt="3"/>
      <dgm:spPr/>
    </dgm:pt>
    <dgm:pt modelId="{33EAE669-9683-4243-A2D2-05D67B776E9F}" type="pres">
      <dgm:prSet presAssocID="{3FE79480-CAC0-4F82-9F26-CE134DCF2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F472136-1B40-4632-B975-2AFADC2F7B78}" type="pres">
      <dgm:prSet presAssocID="{3FE79480-CAC0-4F82-9F26-CE134DCF2FA5}" presName="spaceRect" presStyleCnt="0"/>
      <dgm:spPr/>
    </dgm:pt>
    <dgm:pt modelId="{E1E2F8DA-67A9-4DC7-9CCF-9B24B628FE4F}" type="pres">
      <dgm:prSet presAssocID="{3FE79480-CAC0-4F82-9F26-CE134DCF2FA5}" presName="textRect" presStyleLbl="revTx" presStyleIdx="1" presStyleCnt="3">
        <dgm:presLayoutVars>
          <dgm:chMax val="1"/>
          <dgm:chPref val="1"/>
        </dgm:presLayoutVars>
      </dgm:prSet>
      <dgm:spPr/>
    </dgm:pt>
    <dgm:pt modelId="{D839B70D-787B-489F-9769-D9DC1D175E02}" type="pres">
      <dgm:prSet presAssocID="{53C036B5-E47D-4B4E-80F1-0E5F189BC1D7}" presName="sibTrans" presStyleLbl="sibTrans2D1" presStyleIdx="0" presStyleCnt="0"/>
      <dgm:spPr/>
    </dgm:pt>
    <dgm:pt modelId="{2FBBFCFA-00E5-434C-9E01-96ABBDE2C151}" type="pres">
      <dgm:prSet presAssocID="{4DB64E1E-162F-44AB-97A7-6C88DEC5F899}" presName="compNode" presStyleCnt="0"/>
      <dgm:spPr/>
    </dgm:pt>
    <dgm:pt modelId="{7ED3D413-FFF9-4D06-9809-77BE9260A942}" type="pres">
      <dgm:prSet presAssocID="{4DB64E1E-162F-44AB-97A7-6C88DEC5F899}" presName="iconBgRect" presStyleLbl="bgShp" presStyleIdx="2" presStyleCnt="3"/>
      <dgm:spPr/>
    </dgm:pt>
    <dgm:pt modelId="{6436FDB6-6435-4EA3-B334-E05A5B9254B9}" type="pres">
      <dgm:prSet presAssocID="{4DB64E1E-162F-44AB-97A7-6C88DEC5F8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141D3A-47D0-48FA-B76C-FAB46F43F045}" type="pres">
      <dgm:prSet presAssocID="{4DB64E1E-162F-44AB-97A7-6C88DEC5F899}" presName="spaceRect" presStyleCnt="0"/>
      <dgm:spPr/>
    </dgm:pt>
    <dgm:pt modelId="{CC17D003-7C9F-4D34-81BF-44D925CEEA12}" type="pres">
      <dgm:prSet presAssocID="{4DB64E1E-162F-44AB-97A7-6C88DEC5F8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55D107-1C58-408A-AA22-0B6AFCFE15A2}" type="presOf" srcId="{3FE79480-CAC0-4F82-9F26-CE134DCF2FA5}" destId="{E1E2F8DA-67A9-4DC7-9CCF-9B24B628FE4F}" srcOrd="0" destOrd="0" presId="urn:microsoft.com/office/officeart/2018/2/layout/IconCircleList"/>
    <dgm:cxn modelId="{3CA4E31B-3030-4FCE-BF80-76165E6E35A7}" type="presOf" srcId="{85B6002E-EE6D-4888-9CA2-3B82126A4BAE}" destId="{DD6BBBAE-2C9C-42B3-9F71-C1F3FE21409D}" srcOrd="0" destOrd="0" presId="urn:microsoft.com/office/officeart/2018/2/layout/IconCircleList"/>
    <dgm:cxn modelId="{050E6364-5D83-47BC-ABC9-F155555960D3}" srcId="{1645FE19-AB6A-4A50-ACD4-F393FE90C712}" destId="{B714777A-1ACC-417A-A6D2-6AFE6E803AE7}" srcOrd="0" destOrd="0" parTransId="{39B75221-90B7-46B5-9375-91D19D9C414D}" sibTransId="{85B6002E-EE6D-4888-9CA2-3B82126A4BAE}"/>
    <dgm:cxn modelId="{5E0A6B6D-5C70-4631-B65F-92AEDC93F7A0}" srcId="{1645FE19-AB6A-4A50-ACD4-F393FE90C712}" destId="{4DB64E1E-162F-44AB-97A7-6C88DEC5F899}" srcOrd="2" destOrd="0" parTransId="{DDEFBD9D-9296-49F2-A02C-EA277C722E6C}" sibTransId="{9E336B5F-1D94-4702-8257-A75A4C89DD83}"/>
    <dgm:cxn modelId="{5F4AF959-9A90-4614-B27A-9BE17C02A343}" srcId="{1645FE19-AB6A-4A50-ACD4-F393FE90C712}" destId="{3FE79480-CAC0-4F82-9F26-CE134DCF2FA5}" srcOrd="1" destOrd="0" parTransId="{0630013E-0CDA-4485-9AC8-0A339D0B6B88}" sibTransId="{53C036B5-E47D-4B4E-80F1-0E5F189BC1D7}"/>
    <dgm:cxn modelId="{DE0144AD-C76F-4E69-8B03-8D0E1FA9E9E1}" type="presOf" srcId="{53C036B5-E47D-4B4E-80F1-0E5F189BC1D7}" destId="{D839B70D-787B-489F-9769-D9DC1D175E02}" srcOrd="0" destOrd="0" presId="urn:microsoft.com/office/officeart/2018/2/layout/IconCircleList"/>
    <dgm:cxn modelId="{C17861C2-13FF-4BC9-A97D-1EF9B1CB7386}" type="presOf" srcId="{B714777A-1ACC-417A-A6D2-6AFE6E803AE7}" destId="{4861CBBD-6413-407D-B51F-B3049F1C33F6}" srcOrd="0" destOrd="0" presId="urn:microsoft.com/office/officeart/2018/2/layout/IconCircleList"/>
    <dgm:cxn modelId="{8A6308C7-66C8-415E-9182-C5A65C457136}" type="presOf" srcId="{1645FE19-AB6A-4A50-ACD4-F393FE90C712}" destId="{E237DA6B-E872-44D1-A37A-DCC7310A999A}" srcOrd="0" destOrd="0" presId="urn:microsoft.com/office/officeart/2018/2/layout/IconCircleList"/>
    <dgm:cxn modelId="{5E70CAEA-B739-424E-821C-71A6CA96B0BC}" type="presOf" srcId="{4DB64E1E-162F-44AB-97A7-6C88DEC5F899}" destId="{CC17D003-7C9F-4D34-81BF-44D925CEEA12}" srcOrd="0" destOrd="0" presId="urn:microsoft.com/office/officeart/2018/2/layout/IconCircleList"/>
    <dgm:cxn modelId="{F7CBF508-5407-4A80-93EF-4A628302EF06}" type="presParOf" srcId="{E237DA6B-E872-44D1-A37A-DCC7310A999A}" destId="{2C1DB907-F146-45DB-ACF2-1AD98E43B009}" srcOrd="0" destOrd="0" presId="urn:microsoft.com/office/officeart/2018/2/layout/IconCircleList"/>
    <dgm:cxn modelId="{BF2173AE-8574-4EC8-94C9-160A4385A428}" type="presParOf" srcId="{2C1DB907-F146-45DB-ACF2-1AD98E43B009}" destId="{65A5A134-B1E7-4CCD-83C5-A068305C2B52}" srcOrd="0" destOrd="0" presId="urn:microsoft.com/office/officeart/2018/2/layout/IconCircleList"/>
    <dgm:cxn modelId="{C54F6C3F-843E-487C-B6FD-3C6A6470769B}" type="presParOf" srcId="{65A5A134-B1E7-4CCD-83C5-A068305C2B52}" destId="{9D18169E-3F8B-4E59-9023-434E608DB4BE}" srcOrd="0" destOrd="0" presId="urn:microsoft.com/office/officeart/2018/2/layout/IconCircleList"/>
    <dgm:cxn modelId="{42AF1BB0-CFBD-4382-9985-4E18D5127046}" type="presParOf" srcId="{65A5A134-B1E7-4CCD-83C5-A068305C2B52}" destId="{22449148-DF59-446F-BF6F-0D1EB2B07B68}" srcOrd="1" destOrd="0" presId="urn:microsoft.com/office/officeart/2018/2/layout/IconCircleList"/>
    <dgm:cxn modelId="{5FEFD5B1-0E17-48F9-9D88-29CA88C561EB}" type="presParOf" srcId="{65A5A134-B1E7-4CCD-83C5-A068305C2B52}" destId="{F029347A-6519-45A8-8BE2-FA9788DABB3A}" srcOrd="2" destOrd="0" presId="urn:microsoft.com/office/officeart/2018/2/layout/IconCircleList"/>
    <dgm:cxn modelId="{6160A64F-83DD-43AD-9238-5895D1DD5ED7}" type="presParOf" srcId="{65A5A134-B1E7-4CCD-83C5-A068305C2B52}" destId="{4861CBBD-6413-407D-B51F-B3049F1C33F6}" srcOrd="3" destOrd="0" presId="urn:microsoft.com/office/officeart/2018/2/layout/IconCircleList"/>
    <dgm:cxn modelId="{47642121-D049-409F-9F60-8FFD86C01D78}" type="presParOf" srcId="{2C1DB907-F146-45DB-ACF2-1AD98E43B009}" destId="{DD6BBBAE-2C9C-42B3-9F71-C1F3FE21409D}" srcOrd="1" destOrd="0" presId="urn:microsoft.com/office/officeart/2018/2/layout/IconCircleList"/>
    <dgm:cxn modelId="{87EEE3A2-215A-4660-B62C-32C350C423AE}" type="presParOf" srcId="{2C1DB907-F146-45DB-ACF2-1AD98E43B009}" destId="{48A92705-A0E8-426B-AC3C-AEE3BA0F788E}" srcOrd="2" destOrd="0" presId="urn:microsoft.com/office/officeart/2018/2/layout/IconCircleList"/>
    <dgm:cxn modelId="{C442E86C-AB5C-42FD-8E66-319D2CBA351B}" type="presParOf" srcId="{48A92705-A0E8-426B-AC3C-AEE3BA0F788E}" destId="{3E58778B-D83C-448D-8ACD-03FE5FD388A9}" srcOrd="0" destOrd="0" presId="urn:microsoft.com/office/officeart/2018/2/layout/IconCircleList"/>
    <dgm:cxn modelId="{6B4902BE-CD71-41E0-A0AB-1FD4B4C24ADB}" type="presParOf" srcId="{48A92705-A0E8-426B-AC3C-AEE3BA0F788E}" destId="{33EAE669-9683-4243-A2D2-05D67B776E9F}" srcOrd="1" destOrd="0" presId="urn:microsoft.com/office/officeart/2018/2/layout/IconCircleList"/>
    <dgm:cxn modelId="{3A6A4212-3B8E-41D3-92C9-633F5855FC8E}" type="presParOf" srcId="{48A92705-A0E8-426B-AC3C-AEE3BA0F788E}" destId="{0F472136-1B40-4632-B975-2AFADC2F7B78}" srcOrd="2" destOrd="0" presId="urn:microsoft.com/office/officeart/2018/2/layout/IconCircleList"/>
    <dgm:cxn modelId="{A0338D6C-8BA5-4331-AFA4-76095AB23C67}" type="presParOf" srcId="{48A92705-A0E8-426B-AC3C-AEE3BA0F788E}" destId="{E1E2F8DA-67A9-4DC7-9CCF-9B24B628FE4F}" srcOrd="3" destOrd="0" presId="urn:microsoft.com/office/officeart/2018/2/layout/IconCircleList"/>
    <dgm:cxn modelId="{D3812F90-67A0-4CA7-A090-1293852CBB03}" type="presParOf" srcId="{2C1DB907-F146-45DB-ACF2-1AD98E43B009}" destId="{D839B70D-787B-489F-9769-D9DC1D175E02}" srcOrd="3" destOrd="0" presId="urn:microsoft.com/office/officeart/2018/2/layout/IconCircleList"/>
    <dgm:cxn modelId="{129EB6B5-BF8F-4739-B21F-3F58687764E7}" type="presParOf" srcId="{2C1DB907-F146-45DB-ACF2-1AD98E43B009}" destId="{2FBBFCFA-00E5-434C-9E01-96ABBDE2C151}" srcOrd="4" destOrd="0" presId="urn:microsoft.com/office/officeart/2018/2/layout/IconCircleList"/>
    <dgm:cxn modelId="{C36BC8A6-94BB-46F2-BB38-EBEE4B5FF977}" type="presParOf" srcId="{2FBBFCFA-00E5-434C-9E01-96ABBDE2C151}" destId="{7ED3D413-FFF9-4D06-9809-77BE9260A942}" srcOrd="0" destOrd="0" presId="urn:microsoft.com/office/officeart/2018/2/layout/IconCircleList"/>
    <dgm:cxn modelId="{18B2DC2A-415F-4E76-8597-3203CF1FB9BB}" type="presParOf" srcId="{2FBBFCFA-00E5-434C-9E01-96ABBDE2C151}" destId="{6436FDB6-6435-4EA3-B334-E05A5B9254B9}" srcOrd="1" destOrd="0" presId="urn:microsoft.com/office/officeart/2018/2/layout/IconCircleList"/>
    <dgm:cxn modelId="{58515F21-CF62-407B-9184-C8CBB8877A48}" type="presParOf" srcId="{2FBBFCFA-00E5-434C-9E01-96ABBDE2C151}" destId="{2A141D3A-47D0-48FA-B76C-FAB46F43F045}" srcOrd="2" destOrd="0" presId="urn:microsoft.com/office/officeart/2018/2/layout/IconCircleList"/>
    <dgm:cxn modelId="{D9507EBB-CF61-43C0-8D77-9C79A7720245}" type="presParOf" srcId="{2FBBFCFA-00E5-434C-9E01-96ABBDE2C151}" destId="{CC17D003-7C9F-4D34-81BF-44D925CEEA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8169E-3F8B-4E59-9023-434E608DB4BE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9148-DF59-446F-BF6F-0D1EB2B07B6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1CBBD-6413-407D-B51F-B3049F1C33F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What is Natural Language?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3E58778B-D83C-448D-8ACD-03FE5FD388A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AE669-9683-4243-A2D2-05D67B776E9F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F8DA-67A9-4DC7-9CCF-9B24B628FE4F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What is Natural Language Processing?</a:t>
          </a:r>
          <a:endParaRPr lang="en-US" sz="2800" kern="1200" dirty="0"/>
        </a:p>
      </dsp:txBody>
      <dsp:txXfrm>
        <a:off x="4745088" y="1727046"/>
        <a:ext cx="2114937" cy="897246"/>
      </dsp:txXfrm>
    </dsp:sp>
    <dsp:sp modelId="{7ED3D413-FFF9-4D06-9809-77BE9260A942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6FDB6-6435-4EA3-B334-E05A5B9254B9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7D003-7C9F-4D34-81BF-44D925CEEA12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Where does NLP fit in the AI ecosystem?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2801-FC72-47EC-8885-694B6F1DA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790A1-D72A-47EA-B56F-86D839135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EE78-3CA4-4116-873F-2BE9C9F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AD05-72C6-4E08-A947-C34F5ED2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5487-E836-40C0-AA34-8D998EDC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17E-9C1D-4D71-9768-19A619F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45DC2-D163-4543-A552-D0CE6026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B4C7-0074-44B1-B190-0DE0D7A5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954B-0D22-4AAF-9561-0C895DFB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D7BD-AC44-4288-9C45-79511224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1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72C8F-ECB2-4C99-9E9E-C0813F990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D741-A8C9-4004-B64E-507A478D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3268-907C-4482-BF7C-E70DA2C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8569-5F27-45C5-9908-BE120C9A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6142-03FC-4E52-A8CA-C9855576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FEAA-BD6C-4E90-9F80-4DD78078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CEE0-E69F-42AC-8AF3-84A790B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F705-7668-45D2-9BAB-3C84AFF1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16B0-C4E6-4675-8BBB-70BB83B9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207D-9896-406C-BD47-1733E30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5B05-9B2E-42BF-8A99-AD65C3EE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D37C5-A231-47DD-B388-7D65EA91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1B80-4685-4418-8169-D62A078E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A36A-7A7A-4D00-9726-FF1A2A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47F6-0024-4097-9047-AA2F06A0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A70E-1221-4B9A-AADC-69CDE0F8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50B5-ACF3-48A5-8EBD-D7B0B822A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34A9-9068-4BF4-805B-53C35A79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80011-4335-4D7A-97AD-F5A1562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D653-AAC5-407D-8A97-70007DFC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39FE4-E56B-4ACF-A61B-7CC312CA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517-B390-413B-BBF3-B9BB1D35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B211-9A08-454E-B8FF-6AF233FB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A3621-6F5B-4D10-BA44-48B0830EF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9598-B748-49E9-AAEF-3D1ADCF61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A1F-4E14-4A47-B61E-1C683F56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0EF0-01FE-4CB2-8ACB-251986A0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0C6E0-2BDD-47FD-BC15-8B56E9A6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4DBDF-B3C1-45DE-9C7D-B219C81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218-6244-4E71-AB8D-A5B0EC4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4B039-0AB0-4AE9-A136-975D43EF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0A2D0-8F68-4705-BA15-EABC0620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40F3-0611-4F5A-945C-44A4BF83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FD7A7-DEA5-409B-9145-E5A995C9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0B72-A636-4B02-A34D-B8723C76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F4E9-B786-4189-8C03-1A4A5098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5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6C80-D0C6-4A45-971C-093D1C5E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8B6D-87EA-4506-80AB-30C9D41F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968E1-567E-4AE6-A331-F15D48A92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7AB29-5BBD-4153-88D3-4E8002D7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7B1C-1A91-4537-99B2-D9B6C1D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6A0D-2474-4252-924C-861709AD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1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80A7-8CAB-4BDE-88CB-4BFA8A14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F595-8CD4-4D08-BADD-BD57A9F95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38B78-A64B-4A5A-A57B-5D8E88D2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84113-67A8-49F9-A59C-4D82A8E4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33F6-2EF3-43BF-978D-FAE2D0E9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A4EA-26C5-4BA1-9A65-744513BE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D3752-DA6B-47E2-BF38-90DF927F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A4D26-CC6E-495A-A31B-8C7DD1C4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0DC-79F0-45F9-A227-980F4F52C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8F9D-943E-424A-8F15-63E38EC3E915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2F85-41D1-47F8-A898-53EE25E2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9717-7C64-4228-BD7D-C339638E2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resco.com/how-to-ai-natural-language-process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224u/" TargetMode="External"/><Relationship Id="rId2" Type="http://schemas.openxmlformats.org/officeDocument/2006/relationships/hyperlink" Target="https://www.youtube.com/playlist?list=PLoROMvodv4rOFZnDyrlW3-nI7tMLtmiJZ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9C4D-9A48-49A0-86C4-D3B4E8F4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Natural Language Processing Workshop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D003-BCA3-46D9-9E7B-CE37F569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/>
              <a:t>Women in AI Academy and Consultancy</a:t>
            </a:r>
          </a:p>
          <a:p>
            <a:pPr algn="l"/>
            <a:r>
              <a:rPr lang="en-US" b="1"/>
              <a:t>Nabanita Roy</a:t>
            </a:r>
          </a:p>
          <a:p>
            <a:pPr algn="l"/>
            <a:endParaRPr lang="en-GB"/>
          </a:p>
        </p:txBody>
      </p:sp>
      <p:sp>
        <p:nvSpPr>
          <p:cNvPr id="205" name="Google Shape;114;p3">
            <a:extLst>
              <a:ext uri="{FF2B5EF4-FFF2-40B4-BE49-F238E27FC236}">
                <a16:creationId xmlns:a16="http://schemas.microsoft.com/office/drawing/2014/main" id="{EF9A3A78-C6EC-4A27-8D87-CB8AECD5BCEB}"/>
              </a:ext>
            </a:extLst>
          </p:cNvPr>
          <p:cNvSpPr/>
          <p:nvPr/>
        </p:nvSpPr>
        <p:spPr>
          <a:xfrm>
            <a:off x="8662369" y="4983829"/>
            <a:ext cx="3029707" cy="99823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629EFA5-0DE5-42A0-AED7-DCBFF16D5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509691"/>
              </p:ext>
            </p:extLst>
          </p:nvPr>
        </p:nvGraphicFramePr>
        <p:xfrm>
          <a:off x="838200" y="12224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4;p3">
            <a:extLst>
              <a:ext uri="{FF2B5EF4-FFF2-40B4-BE49-F238E27FC236}">
                <a16:creationId xmlns:a16="http://schemas.microsoft.com/office/drawing/2014/main" id="{34BD1D8E-214B-451F-89EB-0778E588A15F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90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AI: Navigating the buzzwords of artificial intelligence">
            <a:extLst>
              <a:ext uri="{FF2B5EF4-FFF2-40B4-BE49-F238E27FC236}">
                <a16:creationId xmlns:a16="http://schemas.microsoft.com/office/drawing/2014/main" id="{C8A5C5F9-477E-4286-8AB0-0A63C72FE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17" y="1222882"/>
            <a:ext cx="6783977" cy="44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5406D-9518-4384-8338-6A22DB9D3871}"/>
              </a:ext>
            </a:extLst>
          </p:cNvPr>
          <p:cNvSpPr txBox="1"/>
          <p:nvPr/>
        </p:nvSpPr>
        <p:spPr>
          <a:xfrm>
            <a:off x="2795450" y="6273225"/>
            <a:ext cx="7010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Ref - </a:t>
            </a:r>
            <a:r>
              <a:rPr lang="en-GB" sz="1600" dirty="0">
                <a:hlinkClick r:id="rId3"/>
              </a:rPr>
              <a:t>https://www.retresco.com/how-to-ai-natural-language-processing/</a:t>
            </a:r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8ADEE-4710-4E07-B9F0-6CBA553F2882}"/>
              </a:ext>
            </a:extLst>
          </p:cNvPr>
          <p:cNvSpPr txBox="1"/>
          <p:nvPr/>
        </p:nvSpPr>
        <p:spPr>
          <a:xfrm>
            <a:off x="596535" y="2235729"/>
            <a:ext cx="35443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/>
              <a:t>Where does NLP fit in the AI ecosystem?</a:t>
            </a:r>
          </a:p>
        </p:txBody>
      </p:sp>
      <p:sp>
        <p:nvSpPr>
          <p:cNvPr id="5" name="Google Shape;114;p3">
            <a:extLst>
              <a:ext uri="{FF2B5EF4-FFF2-40B4-BE49-F238E27FC236}">
                <a16:creationId xmlns:a16="http://schemas.microsoft.com/office/drawing/2014/main" id="{385C9952-F633-4857-87A9-7D7555EC6094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8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5C69B-D054-4139-A97C-11AC321BDEE2}"/>
              </a:ext>
            </a:extLst>
          </p:cNvPr>
          <p:cNvSpPr txBox="1"/>
          <p:nvPr/>
        </p:nvSpPr>
        <p:spPr>
          <a:xfrm>
            <a:off x="753733" y="1162418"/>
            <a:ext cx="4851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Do you want to build machines or computer applications?</a:t>
            </a:r>
          </a:p>
          <a:p>
            <a:endParaRPr lang="en-GB" sz="2800" b="1" dirty="0"/>
          </a:p>
          <a:p>
            <a:endParaRPr lang="en-GB" sz="2800" b="1" dirty="0"/>
          </a:p>
          <a:p>
            <a:r>
              <a:rPr lang="en-GB" sz="2800" b="1" dirty="0"/>
              <a:t>Do you want a machine to listen and act like humans do?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301D32-087A-4FBA-B476-E92C0F75D6FF}"/>
              </a:ext>
            </a:extLst>
          </p:cNvPr>
          <p:cNvCxnSpPr>
            <a:cxnSpLocks/>
          </p:cNvCxnSpPr>
          <p:nvPr/>
        </p:nvCxnSpPr>
        <p:spPr>
          <a:xfrm flipV="1">
            <a:off x="753733" y="2105470"/>
            <a:ext cx="8704373" cy="12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E32CEF-A762-4070-B986-A34ACEED3967}"/>
              </a:ext>
            </a:extLst>
          </p:cNvPr>
          <p:cNvCxnSpPr>
            <a:cxnSpLocks/>
          </p:cNvCxnSpPr>
          <p:nvPr/>
        </p:nvCxnSpPr>
        <p:spPr>
          <a:xfrm>
            <a:off x="753733" y="3840074"/>
            <a:ext cx="8704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246EE4-E59C-4593-9B53-4F20811C1CFD}"/>
              </a:ext>
            </a:extLst>
          </p:cNvPr>
          <p:cNvSpPr txBox="1"/>
          <p:nvPr/>
        </p:nvSpPr>
        <p:spPr>
          <a:xfrm>
            <a:off x="7810791" y="1782305"/>
            <a:ext cx="146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Technological</a:t>
            </a:r>
          </a:p>
          <a:p>
            <a:pPr algn="ctr"/>
            <a:r>
              <a:rPr lang="en-GB" b="1" dirty="0"/>
              <a:t>Goals</a:t>
            </a:r>
          </a:p>
        </p:txBody>
      </p:sp>
      <p:pic>
        <p:nvPicPr>
          <p:cNvPr id="32" name="Graphic 31" descr="Badge Tick with solid fill">
            <a:extLst>
              <a:ext uri="{FF2B5EF4-FFF2-40B4-BE49-F238E27FC236}">
                <a16:creationId xmlns:a16="http://schemas.microsoft.com/office/drawing/2014/main" id="{123563CF-5BAB-47E1-8A5C-365BED6B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1453" y="1648270"/>
            <a:ext cx="914400" cy="91440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BF1E7CC9-3249-4512-B954-510D1A49F6D4}"/>
              </a:ext>
            </a:extLst>
          </p:cNvPr>
          <p:cNvSpPr/>
          <p:nvPr/>
        </p:nvSpPr>
        <p:spPr>
          <a:xfrm>
            <a:off x="9470657" y="3513417"/>
            <a:ext cx="674089" cy="653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c 37" descr="Confused face with solid fill with solid fill">
            <a:extLst>
              <a:ext uri="{FF2B5EF4-FFF2-40B4-BE49-F238E27FC236}">
                <a16:creationId xmlns:a16="http://schemas.microsoft.com/office/drawing/2014/main" id="{D9BF63CF-5690-4B35-A2C8-0225E79CE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0501" y="3382873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BE9D108-B397-488C-A34B-F39E074ADEBB}"/>
              </a:ext>
            </a:extLst>
          </p:cNvPr>
          <p:cNvSpPr txBox="1"/>
          <p:nvPr/>
        </p:nvSpPr>
        <p:spPr>
          <a:xfrm>
            <a:off x="8007191" y="3512712"/>
            <a:ext cx="10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Cognitive</a:t>
            </a:r>
          </a:p>
          <a:p>
            <a:pPr algn="ctr"/>
            <a:r>
              <a:rPr lang="en-GB" b="1" dirty="0"/>
              <a:t>Goals</a:t>
            </a:r>
          </a:p>
        </p:txBody>
      </p:sp>
      <p:sp>
        <p:nvSpPr>
          <p:cNvPr id="16" name="Google Shape;114;p3">
            <a:extLst>
              <a:ext uri="{FF2B5EF4-FFF2-40B4-BE49-F238E27FC236}">
                <a16:creationId xmlns:a16="http://schemas.microsoft.com/office/drawing/2014/main" id="{BF76F0AF-13E3-4B9E-AAAE-ADB829220CC4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3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33CE092F-F4CD-4CD8-8DFF-DE1D052CA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EA3AC62-F554-44FC-B7A9-60FA6EF5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D4FE1EBC-6C08-413D-8B72-FD72308C1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7161F6E5-5732-4126-AB05-DB305AFE8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942C346F-3CD3-41B6-A17A-21FD3B1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8E8B9CA-F286-4366-AA8D-073AC9E4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E825261-8A3E-47E1-BB42-F649DEECC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624BBD-8170-41BC-8B57-1F18782A7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60"/>
          <a:stretch/>
        </p:blipFill>
        <p:spPr>
          <a:xfrm>
            <a:off x="4519397" y="530756"/>
            <a:ext cx="6000742" cy="5584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AE4690-4699-48E4-96EE-8789FE50B05B}"/>
              </a:ext>
            </a:extLst>
          </p:cNvPr>
          <p:cNvSpPr txBox="1"/>
          <p:nvPr/>
        </p:nvSpPr>
        <p:spPr>
          <a:xfrm>
            <a:off x="1245288" y="2439066"/>
            <a:ext cx="26589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660033"/>
                </a:solidFill>
              </a:rPr>
              <a:t>Question</a:t>
            </a:r>
          </a:p>
          <a:p>
            <a:r>
              <a:rPr lang="en-GB" sz="4400" b="1" dirty="0">
                <a:solidFill>
                  <a:srgbClr val="660033"/>
                </a:solidFill>
              </a:rPr>
              <a:t>Answering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97DE8-7430-4F25-80B6-997418D8A325}"/>
              </a:ext>
            </a:extLst>
          </p:cNvPr>
          <p:cNvSpPr txBox="1"/>
          <p:nvPr/>
        </p:nvSpPr>
        <p:spPr>
          <a:xfrm>
            <a:off x="1245288" y="3885616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NLP Application</a:t>
            </a:r>
          </a:p>
        </p:txBody>
      </p:sp>
      <p:sp>
        <p:nvSpPr>
          <p:cNvPr id="14" name="Google Shape;114;p3">
            <a:extLst>
              <a:ext uri="{FF2B5EF4-FFF2-40B4-BE49-F238E27FC236}">
                <a16:creationId xmlns:a16="http://schemas.microsoft.com/office/drawing/2014/main" id="{DE5FACA7-6FF8-41CF-991E-1EBE25BBE426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08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FF0424F1-807E-46A7-A7C7-4E4B7BFC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04AE56B0-3171-45D4-A4E8-F62B5992D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DF0EB415-D041-4C5B-9C2E-DC48CB4C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56C56B7C-EA38-4C63-9ABB-AFB6C4ABC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4913216-7FFB-4EE2-83BB-EA2EFCED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68F6033-90AA-4F18-A73C-CE2EB22BD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0689867-E647-4BE4-98C1-A35F54D03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F85ACE-A88E-4EEE-A212-942E8CA0F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6"/>
          <a:stretch/>
        </p:blipFill>
        <p:spPr>
          <a:xfrm>
            <a:off x="1144744" y="1604739"/>
            <a:ext cx="6760199" cy="4469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523DB-C884-412D-A9CD-445E433AEF53}"/>
              </a:ext>
            </a:extLst>
          </p:cNvPr>
          <p:cNvSpPr txBox="1"/>
          <p:nvPr/>
        </p:nvSpPr>
        <p:spPr>
          <a:xfrm>
            <a:off x="8420292" y="2705725"/>
            <a:ext cx="2779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4400" b="1" dirty="0">
                <a:solidFill>
                  <a:srgbClr val="660033"/>
                </a:solidFill>
              </a:rPr>
              <a:t>Machine</a:t>
            </a:r>
          </a:p>
          <a:p>
            <a:pPr algn="r"/>
            <a:r>
              <a:rPr lang="en-GB" sz="4400" b="1" dirty="0">
                <a:solidFill>
                  <a:srgbClr val="660033"/>
                </a:solidFill>
              </a:rPr>
              <a:t>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59534-42DD-4440-905B-FFDF0761C0B3}"/>
              </a:ext>
            </a:extLst>
          </p:cNvPr>
          <p:cNvSpPr txBox="1"/>
          <p:nvPr/>
        </p:nvSpPr>
        <p:spPr>
          <a:xfrm>
            <a:off x="9500909" y="4152275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NLP Application</a:t>
            </a:r>
          </a:p>
        </p:txBody>
      </p: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D865D039-CC1C-4C2E-A814-59466056F66E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59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A821EC3A-9D15-4558-81F3-A914BAC7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196" y="715420"/>
            <a:ext cx="6514012" cy="57255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C19F61-A0DF-4557-BACC-E3E2D915097B}"/>
              </a:ext>
            </a:extLst>
          </p:cNvPr>
          <p:cNvSpPr txBox="1"/>
          <p:nvPr/>
        </p:nvSpPr>
        <p:spPr>
          <a:xfrm>
            <a:off x="784683" y="2536125"/>
            <a:ext cx="29482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660033"/>
                </a:solidFill>
              </a:rPr>
              <a:t>SENTIMENT</a:t>
            </a:r>
          </a:p>
          <a:p>
            <a:r>
              <a:rPr lang="en-GB" sz="4400" b="1" dirty="0">
                <a:solidFill>
                  <a:srgbClr val="660033"/>
                </a:solidFill>
              </a:rPr>
              <a:t>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407A6E-2B84-4DFC-900E-48F112018A3F}"/>
              </a:ext>
            </a:extLst>
          </p:cNvPr>
          <p:cNvSpPr txBox="1"/>
          <p:nvPr/>
        </p:nvSpPr>
        <p:spPr>
          <a:xfrm>
            <a:off x="784683" y="3982675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NLP Application</a:t>
            </a:r>
          </a:p>
        </p:txBody>
      </p: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9D423A9-1C0B-470C-8847-265C88B393C3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57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A5546-EE8F-4BAF-9B0A-143F866978D2}"/>
              </a:ext>
            </a:extLst>
          </p:cNvPr>
          <p:cNvSpPr txBox="1"/>
          <p:nvPr/>
        </p:nvSpPr>
        <p:spPr>
          <a:xfrm>
            <a:off x="643467" y="1698171"/>
            <a:ext cx="3962061" cy="4516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660033"/>
                </a:solidFill>
                <a:ea typeface="+mj-ea"/>
                <a:cs typeface="+mj-cs"/>
              </a:rPr>
              <a:t>What Do You Mean? It’s </a:t>
            </a:r>
            <a:r>
              <a:rPr lang="en-US" sz="4000" kern="1200" dirty="0" err="1">
                <a:solidFill>
                  <a:srgbClr val="660033"/>
                </a:solidFill>
                <a:ea typeface="+mj-ea"/>
                <a:cs typeface="+mj-cs"/>
              </a:rPr>
              <a:t>kinda</a:t>
            </a:r>
            <a:r>
              <a:rPr lang="en-US" sz="4000" kern="1200" dirty="0">
                <a:solidFill>
                  <a:srgbClr val="660033"/>
                </a:solidFill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rgbClr val="660033"/>
                </a:solidFill>
                <a:ea typeface="+mj-ea"/>
                <a:cs typeface="+mj-cs"/>
              </a:rPr>
              <a:t>AMBIGUOUS! 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22B26-7DE8-4630-9877-B2CFA617409B}"/>
              </a:ext>
            </a:extLst>
          </p:cNvPr>
          <p:cNvSpPr txBox="1"/>
          <p:nvPr/>
        </p:nvSpPr>
        <p:spPr>
          <a:xfrm>
            <a:off x="4876166" y="1661761"/>
            <a:ext cx="6478513" cy="279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Local High School Dropouts Cut in Half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Singular : Plural :: bird : birds :: fish : fish :: chip : chips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She was the dark horse.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Harry Potter is amazing.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That’ sit, gr888 job!!!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retweeted the post.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was driving through the Dublin-Limerick motorway.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A014F26D-7BC9-4A9B-8B88-3F026127C0D5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1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A5546-EE8F-4BAF-9B0A-143F866978D2}"/>
              </a:ext>
            </a:extLst>
          </p:cNvPr>
          <p:cNvSpPr txBox="1"/>
          <p:nvPr/>
        </p:nvSpPr>
        <p:spPr>
          <a:xfrm>
            <a:off x="643467" y="1698171"/>
            <a:ext cx="3962061" cy="6122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660033"/>
                </a:solidFill>
                <a:ea typeface="+mj-ea"/>
                <a:cs typeface="+mj-cs"/>
              </a:rPr>
              <a:t>REFERENCES</a:t>
            </a:r>
            <a:endParaRPr lang="en-US" sz="4000" b="1" kern="1200" dirty="0">
              <a:solidFill>
                <a:srgbClr val="660033"/>
              </a:solidFill>
              <a:ea typeface="+mj-ea"/>
              <a:cs typeface="+mj-cs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22B26-7DE8-4630-9877-B2CFA617409B}"/>
              </a:ext>
            </a:extLst>
          </p:cNvPr>
          <p:cNvSpPr txBox="1"/>
          <p:nvPr/>
        </p:nvSpPr>
        <p:spPr>
          <a:xfrm>
            <a:off x="1071983" y="2523609"/>
            <a:ext cx="6478513" cy="279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https://www.youtube.com/playlist?list=PLoROMvodv4rOFZnDyrlW3-nI7tMLtmiJZ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http://web.stanford.edu/class/cs224u/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4C5754CB-5849-44BC-BDF1-24D75C9F4E57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95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581</TotalTime>
  <Words>181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Natural Language Processing Workshop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6</cp:revision>
  <dcterms:created xsi:type="dcterms:W3CDTF">2021-08-06T23:06:19Z</dcterms:created>
  <dcterms:modified xsi:type="dcterms:W3CDTF">2021-09-07T22:14:37Z</dcterms:modified>
</cp:coreProperties>
</file>