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5243-A988-4C05-8E3A-D0FE6AA4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576CE-11DD-45DD-8422-577ADE87A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DBB7-A276-479F-9528-5157C8AF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8E4E-FD4A-46F0-9EF6-ECD6A1C7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AC88-3213-4019-AB57-9A9A58E8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FD3E-D024-40C2-B3AB-8FAF3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2431F-80F9-4FA6-9E13-47856018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7A80-ED16-4F4D-84D5-9919987F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9834-691B-40AB-9918-D5E7F43C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90BC-5F33-468C-93C6-CD13400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A04CA-EB6D-4EAB-BA3C-5A56B13E1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D1041-7B5C-4517-889C-57065A24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1B28-23EA-45A1-8DDE-20596C06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172E-87A5-4F7B-A3A3-EE34BC8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A7EA-5381-4C24-B053-7E6A4895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0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49B1-D598-45A6-A15F-9A7D27DB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183-38AE-4C3E-A108-8FA5E4B1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90E9-C943-41A8-AA67-25603700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BF98-005D-41E8-8D94-819CB39A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F11C-CED0-403D-B517-547F3065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4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F35-4CD4-4AE5-9B38-D2FAB5D0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DF6CA-35B5-4B88-B58F-11ED2922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F002-C675-491C-96C1-CE1A59E2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1B6D-2AEF-4C39-B3FB-335B5D2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EF61-9B10-4A4E-9C4E-B5C1285F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2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4148-CC41-4299-BC3F-B77BF1B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B963-C9C6-42F4-B36F-EF5FFBBB1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ACA4D-84EE-4274-9A34-A851B68C4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B8F92-EEAC-4FEF-983D-743DA825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40483-DBCD-4354-BBAC-4BCA1A3F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C598-5689-4AA8-BCA9-6164BBE5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0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0EFB-EEAE-4CCF-BA12-39249AF1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82C6-6BFA-4B0D-91E0-08126EC5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D6EF0-7F9A-4DA4-B451-E594F975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B36B2-5244-40FD-A879-956F8202C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0320-0F8B-43D5-B481-9CACC990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1D01C-8C57-46F9-9F92-6F3F1040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285C5-8D0B-407B-98EE-A9F57E9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0D48-E7FE-4065-B688-5BB2118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4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87AC-EB59-462C-956B-B265B962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8B13A-7800-436E-96F3-B56208D0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E1353-7573-43E2-B055-2E9233C6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15429-029B-4D92-BA89-D21F51A8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3BE65-2D8A-4BE3-9213-E684E125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EC916-3616-4CCE-9884-74D9F480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DD221-7A5F-49BD-8B25-16B12C96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5937-422E-454F-83BF-5EEB52E3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06A1-02A0-462E-8734-26AF7DAF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67DCB-2C8D-4D58-A2AE-D50FBDC00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1441-FD56-44A2-944B-17321F6B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4913F-23B7-49DD-B83C-1B2911BE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8F73F-AA66-4EE4-909D-BE24FD42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7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1A08-E6DA-4B04-85ED-F504A31B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78C85-D354-42E2-BD97-F40F69597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4AE85-620C-4CBA-A02B-863CC519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42307-40DC-47C7-87A0-60DEB252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A4544-3F20-472C-867D-BC0C7421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15FBC-56E7-4E7A-BB40-3D54FD6E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4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A8B5F-7A64-4DB2-B57D-CD470EEE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8B3A-D4C8-4820-8952-578D4EDB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CBEF-0032-460D-AF63-6F153518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8DCD-4008-4549-A222-78C6486907E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0AA3-7030-470C-9BFF-518000352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53296-E0EC-4230-9ECB-C7E2CD980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632F-8F7A-4ECE-BA29-DB451B027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2C667-EF52-40B7-BC97-7A9DE7C86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GB" sz="4800" b="1" dirty="0">
                <a:solidFill>
                  <a:srgbClr val="002060"/>
                </a:solidFill>
                <a:latin typeface="+mn-lt"/>
              </a:rPr>
              <a:t>Text Processing</a:t>
            </a:r>
          </a:p>
        </p:txBody>
      </p:sp>
      <p:sp>
        <p:nvSpPr>
          <p:cNvPr id="32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6398-C130-420A-B22C-83639C46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392259"/>
            <a:ext cx="6800426" cy="4073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Regular Expression or Regex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dirty="0">
                <a:latin typeface="Lora"/>
              </a:rPr>
              <a:t>C</a:t>
            </a:r>
            <a:r>
              <a:rPr lang="en-GB" sz="2000" b="0" i="0" dirty="0">
                <a:effectLst/>
                <a:latin typeface="Lora"/>
              </a:rPr>
              <a:t>hecks whether a pattern exists </a:t>
            </a:r>
          </a:p>
          <a:p>
            <a:pPr marL="0" indent="0">
              <a:buNone/>
            </a:pPr>
            <a:r>
              <a:rPr lang="en-GB" sz="2000" b="0" i="0" dirty="0">
                <a:effectLst/>
                <a:latin typeface="Lora"/>
              </a:rPr>
              <a:t>in each string or not</a:t>
            </a:r>
          </a:p>
          <a:p>
            <a:pPr marL="0" indent="0">
              <a:buNone/>
            </a:pPr>
            <a:endParaRPr lang="en-GB" sz="2000" dirty="0">
              <a:latin typeface="Lora"/>
            </a:endParaRPr>
          </a:p>
          <a:p>
            <a:pPr marL="0" indent="0">
              <a:buNone/>
            </a:pPr>
            <a:r>
              <a:rPr lang="en-GB" sz="2000" b="1" dirty="0"/>
              <a:t>Email Regex Pattern: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&gt;&gt; pattern = 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'\b[A-Za-z0-9._%+-]+@[A-Za-z0-9.-]+\.[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A-Z|a-z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]{2,}\b’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&gt;&gt; email =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'anna.jones@gmail.com'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&gt;&gt; import re 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Python Library used for regex operations</a:t>
            </a:r>
          </a:p>
          <a:p>
            <a:pPr marL="0" indent="0">
              <a:buNone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dirty="0">
                <a:latin typeface="Consolas" panose="020B0609020204030204" pitchFamily="49" charset="0"/>
              </a:rPr>
              <a:t>pattern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email)</a:t>
            </a:r>
          </a:p>
          <a:p>
            <a:pPr marL="0" indent="0">
              <a:buNone/>
            </a:pPr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Email validation best practices: how to keep your subscriber list clean">
            <a:extLst>
              <a:ext uri="{FF2B5EF4-FFF2-40B4-BE49-F238E27FC236}">
                <a16:creationId xmlns:a16="http://schemas.microsoft.com/office/drawing/2014/main" id="{28A5C9B9-8106-4854-BB35-E8F4F96D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0010" y="1670241"/>
            <a:ext cx="3449067" cy="26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34BD1D8E-214B-451F-89EB-0778E588A15F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91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Wrangling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Tokenization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222222"/>
                </a:solidFill>
                <a:effectLst/>
              </a:rPr>
              <a:t>Tokenization is the process of converting a sentence into smaller units called tokens.</a:t>
            </a:r>
            <a:r>
              <a:rPr lang="en-GB" sz="1800" dirty="0">
                <a:solidFill>
                  <a:srgbClr val="222222"/>
                </a:solidFill>
              </a:rPr>
              <a:t> A token is not necessarily a meaningful word from the dictionary.</a:t>
            </a:r>
          </a:p>
          <a:p>
            <a:pPr marL="0" indent="0">
              <a:buNone/>
            </a:pPr>
            <a:endParaRPr lang="en-GB" sz="1800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tokens</a:t>
            </a:r>
            <a:endParaRPr lang="en-GB" sz="18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sz="1800" b="1" i="1" dirty="0">
                <a:solidFill>
                  <a:srgbClr val="222222"/>
                </a:solidFill>
              </a:rPr>
              <a:t>Tokenized version :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222222"/>
                </a:solidFill>
              </a:rPr>
              <a:t>‘</a:t>
            </a:r>
            <a:r>
              <a:rPr lang="en-GB" sz="1800" dirty="0">
                <a:solidFill>
                  <a:srgbClr val="00B0F0"/>
                </a:solidFill>
              </a:rPr>
              <a:t>Tokenization</a:t>
            </a:r>
            <a:r>
              <a:rPr lang="en-GB" sz="1800" dirty="0">
                <a:solidFill>
                  <a:srgbClr val="222222"/>
                </a:solidFill>
              </a:rPr>
              <a:t>’,  ‘is’, ‘the’, ‘process’, ‘of’, ‘converting’, ‘a’, ‘sentence’, ‘into’, ‘smaller’, ‘units’, ‘called’, ‘tokens’, ‘.’</a:t>
            </a:r>
          </a:p>
          <a:p>
            <a:pPr marL="0" indent="0" algn="ctr">
              <a:buNone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sequence of tokens</a:t>
            </a:r>
            <a:endParaRPr lang="en-GB" sz="1800" b="1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b="1" u="sng" dirty="0">
                <a:solidFill>
                  <a:srgbClr val="222222"/>
                </a:solidFill>
              </a:rPr>
              <a:t>Case Conversion</a:t>
            </a:r>
          </a:p>
          <a:p>
            <a:pPr marL="0" indent="0">
              <a:buNone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tokenization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’,  ‘is’, ‘the’, ‘process’, ‘of’, ‘converting’, ‘a’, ‘sentence’, ‘into’, ‘smaller’, ‘units’, ‘called’, ‘tokens’, ‘.’</a:t>
            </a:r>
            <a:endParaRPr lang="en-GB" b="1" dirty="0">
              <a:solidFill>
                <a:srgbClr val="22222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8E319CE-05D3-4030-8EDB-9831662938BB}"/>
              </a:ext>
            </a:extLst>
          </p:cNvPr>
          <p:cNvSpPr/>
          <p:nvPr/>
        </p:nvSpPr>
        <p:spPr>
          <a:xfrm rot="5400000">
            <a:off x="5764231" y="-712050"/>
            <a:ext cx="296087" cy="1014815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5F2A91-44D6-4CF8-9E8B-5CA0A62A020C}"/>
              </a:ext>
            </a:extLst>
          </p:cNvPr>
          <p:cNvCxnSpPr>
            <a:cxnSpLocks/>
          </p:cNvCxnSpPr>
          <p:nvPr/>
        </p:nvCxnSpPr>
        <p:spPr>
          <a:xfrm flipH="1">
            <a:off x="4904532" y="3579032"/>
            <a:ext cx="947628" cy="4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392EA2-6768-4BFF-BF3C-E40B02F40945}"/>
              </a:ext>
            </a:extLst>
          </p:cNvPr>
          <p:cNvCxnSpPr>
            <a:cxnSpLocks/>
          </p:cNvCxnSpPr>
          <p:nvPr/>
        </p:nvCxnSpPr>
        <p:spPr>
          <a:xfrm>
            <a:off x="6072283" y="3579032"/>
            <a:ext cx="737969" cy="4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097E90-EA0E-4E56-A5BF-7FF95E05D2D2}"/>
              </a:ext>
            </a:extLst>
          </p:cNvPr>
          <p:cNvCxnSpPr>
            <a:cxnSpLocks/>
          </p:cNvCxnSpPr>
          <p:nvPr/>
        </p:nvCxnSpPr>
        <p:spPr>
          <a:xfrm>
            <a:off x="6441267" y="3579031"/>
            <a:ext cx="2086771" cy="44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Google Shape;114;p3">
            <a:extLst>
              <a:ext uri="{FF2B5EF4-FFF2-40B4-BE49-F238E27FC236}">
                <a16:creationId xmlns:a16="http://schemas.microsoft.com/office/drawing/2014/main" id="{6423687E-ABD3-497F-A8D2-E87259C2B981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09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Wrangling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Noise Removal</a:t>
            </a:r>
          </a:p>
          <a:p>
            <a:r>
              <a:rPr lang="en-GB" sz="1800" dirty="0">
                <a:solidFill>
                  <a:schemeClr val="accent2"/>
                </a:solidFill>
              </a:rPr>
              <a:t>HTML Tags</a:t>
            </a:r>
          </a:p>
          <a:p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Accented Characters</a:t>
            </a:r>
          </a:p>
          <a:p>
            <a:r>
              <a:rPr lang="en-GB" sz="1800" dirty="0">
                <a:solidFill>
                  <a:srgbClr val="00B0F0"/>
                </a:solidFill>
              </a:rPr>
              <a:t>Symbols and Emojis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chemeClr val="accent2"/>
                </a:solidFill>
              </a:rPr>
              <a:t>&lt;p&gt; </a:t>
            </a:r>
            <a:r>
              <a:rPr lang="en-GB" sz="1800" dirty="0"/>
              <a:t>I’ll see you soon </a:t>
            </a:r>
            <a:r>
              <a:rPr lang="en-GB" sz="1800" dirty="0">
                <a:solidFill>
                  <a:srgbClr val="00B0F0"/>
                </a:solidFill>
                <a:sym typeface="Wingdings" panose="05000000000000000000" pitchFamily="2" charset="2"/>
              </a:rPr>
              <a:t> &lt;3</a:t>
            </a:r>
            <a:r>
              <a:rPr lang="en-GB" sz="1800" dirty="0">
                <a:sym typeface="Wingdings" panose="05000000000000000000" pitchFamily="2" charset="2"/>
              </a:rPr>
              <a:t>, </a:t>
            </a:r>
            <a:r>
              <a:rPr lang="en-GB" sz="1800" dirty="0" err="1">
                <a:sym typeface="Wingdings" panose="05000000000000000000" pitchFamily="2" charset="2"/>
              </a:rPr>
              <a:t>mon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ch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é</a:t>
            </a:r>
            <a:r>
              <a:rPr lang="en-GB" sz="1800" dirty="0" err="1">
                <a:sym typeface="Wingdings" panose="05000000000000000000" pitchFamily="2" charset="2"/>
              </a:rPr>
              <a:t>ri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>
                <a:solidFill>
                  <a:schemeClr val="accent2"/>
                </a:solidFill>
                <a:sym typeface="Wingdings" panose="05000000000000000000" pitchFamily="2" charset="2"/>
              </a:rPr>
              <a:t>&lt;p&gt;</a:t>
            </a:r>
          </a:p>
          <a:p>
            <a:pPr marL="0" indent="0">
              <a:buNone/>
            </a:pPr>
            <a:endParaRPr lang="en-GB" sz="18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800" b="1" dirty="0">
                <a:sym typeface="Wingdings" panose="05000000000000000000" pitchFamily="2" charset="2"/>
              </a:rPr>
              <a:t>Tokenized and Cleaned version:</a:t>
            </a:r>
          </a:p>
          <a:p>
            <a:pPr marL="0" indent="0">
              <a:buNone/>
            </a:pPr>
            <a:r>
              <a:rPr lang="en-GB" sz="1800" dirty="0">
                <a:sym typeface="Wingdings" panose="05000000000000000000" pitchFamily="2" charset="2"/>
              </a:rPr>
              <a:t>‘I’ll’, ‘see’, ‘you’, ‘soon’, ‘</a:t>
            </a:r>
            <a:r>
              <a:rPr lang="en-GB" sz="1800" dirty="0" err="1">
                <a:sym typeface="Wingdings" panose="05000000000000000000" pitchFamily="2" charset="2"/>
              </a:rPr>
              <a:t>mon</a:t>
            </a:r>
            <a:r>
              <a:rPr lang="en-GB" sz="1800" dirty="0">
                <a:sym typeface="Wingdings" panose="05000000000000000000" pitchFamily="2" charset="2"/>
              </a:rPr>
              <a:t>’, ‘</a:t>
            </a:r>
            <a:r>
              <a:rPr lang="en-GB" sz="1800" dirty="0" err="1">
                <a:sym typeface="Wingdings" panose="05000000000000000000" pitchFamily="2" charset="2"/>
              </a:rPr>
              <a:t>cherie</a:t>
            </a:r>
            <a:r>
              <a:rPr lang="en-GB" sz="1800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endParaRPr lang="en-GB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58ED38-203B-4822-A555-7C4EAE203014}"/>
              </a:ext>
            </a:extLst>
          </p:cNvPr>
          <p:cNvCxnSpPr>
            <a:cxnSpLocks/>
          </p:cNvCxnSpPr>
          <p:nvPr/>
        </p:nvCxnSpPr>
        <p:spPr>
          <a:xfrm>
            <a:off x="5257800" y="1717903"/>
            <a:ext cx="0" cy="43513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07F8B-CBA4-418A-81AE-00DC6EBF370C}"/>
              </a:ext>
            </a:extLst>
          </p:cNvPr>
          <p:cNvSpPr txBox="1"/>
          <p:nvPr/>
        </p:nvSpPr>
        <p:spPr>
          <a:xfrm>
            <a:off x="5836228" y="1717903"/>
            <a:ext cx="443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1" i="1" dirty="0">
                <a:sym typeface="Wingdings" panose="05000000000000000000" pitchFamily="2" charset="2"/>
              </a:rPr>
              <a:t>What </a:t>
            </a:r>
            <a:r>
              <a:rPr lang="en-GB" b="1" i="1" dirty="0">
                <a:sym typeface="Wingdings" panose="05000000000000000000" pitchFamily="2" charset="2"/>
              </a:rPr>
              <a:t>else can you spot?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E221B-0092-46F4-A411-00F9A9688D90}"/>
              </a:ext>
            </a:extLst>
          </p:cNvPr>
          <p:cNvSpPr txBox="1"/>
          <p:nvPr/>
        </p:nvSpPr>
        <p:spPr>
          <a:xfrm>
            <a:off x="5768652" y="2270051"/>
            <a:ext cx="413211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Contractions</a:t>
            </a:r>
          </a:p>
          <a:p>
            <a:pPr marL="342900" indent="-342900"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Language Translation</a:t>
            </a:r>
          </a:p>
          <a:p>
            <a:pPr marL="342900" indent="-342900"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Information Loss – Emojis</a:t>
            </a:r>
          </a:p>
          <a:p>
            <a:pPr marL="342900" indent="-3429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sz="2800" b="1" u="sng" dirty="0">
                <a:sym typeface="Wingdings" panose="05000000000000000000" pitchFamily="2" charset="2"/>
              </a:rPr>
              <a:t>Contraction Expansion</a:t>
            </a:r>
          </a:p>
          <a:p>
            <a:endParaRPr lang="en-GB" sz="2800" b="1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‘I’, ‘will’,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‘see’, ‘you’, ‘soon’, ‘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mon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’, ‘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cherie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Calibri" panose="020F0502020204030204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Examples: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I’ll -&gt; I will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We’ve -&gt; We have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It’s -&gt; It is</a:t>
            </a:r>
          </a:p>
        </p:txBody>
      </p:sp>
      <p:sp>
        <p:nvSpPr>
          <p:cNvPr id="14" name="Google Shape;114;p3">
            <a:extLst>
              <a:ext uri="{FF2B5EF4-FFF2-40B4-BE49-F238E27FC236}">
                <a16:creationId xmlns:a16="http://schemas.microsoft.com/office/drawing/2014/main" id="{C57575BA-A6BE-452D-86AA-0FFC4768DA27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Wrangling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STOPWORDS REMOVAL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b="0" i="0" dirty="0">
                <a:solidFill>
                  <a:srgbClr val="3A3A3A"/>
                </a:solidFill>
                <a:effectLst/>
                <a:latin typeface="Public Sans"/>
              </a:rPr>
              <a:t>Stopwords are a set of commonly used words in any language.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3A3A3A"/>
                </a:solidFill>
                <a:latin typeface="Public Sans"/>
              </a:rPr>
              <a:t>Examples: a , an, the, is, was, are</a:t>
            </a:r>
            <a:endParaRPr lang="en-GB" b="1" dirty="0">
              <a:solidFill>
                <a:srgbClr val="3A3A3A"/>
              </a:solidFill>
              <a:latin typeface="Public San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3A3A3A"/>
                </a:solidFill>
                <a:latin typeface="Public Sans"/>
              </a:rPr>
              <a:t>These words are removed since they contain very little or no information.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i="1" dirty="0">
                <a:solidFill>
                  <a:srgbClr val="3A3A3A"/>
                </a:solidFill>
                <a:latin typeface="Public Sans"/>
              </a:rPr>
              <a:t>Could be contextual, therefore, you can modify the standard list.</a:t>
            </a:r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D16F9232-CED1-4799-BB41-01A1B0FBEB85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92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Wrangling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NORMALIZATION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Text normalization is the technique which transforms a word into its root or basic form in order to standardize text representation. </a:t>
            </a:r>
            <a:endParaRPr lang="en-GB" b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GB" b="1" dirty="0"/>
              <a:t>STEMMING                                            LEMMATIZATION</a:t>
            </a:r>
          </a:p>
          <a:p>
            <a:pPr marL="0" indent="0">
              <a:buNone/>
            </a:pPr>
            <a:endParaRPr lang="en-GB" b="1" dirty="0">
              <a:solidFill>
                <a:srgbClr val="222222"/>
              </a:solidFill>
            </a:endParaRPr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C8EEDA95-183D-4972-9AE3-F4D107F3115C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95F49-8814-4DC3-A623-C2B7557FA35B}"/>
              </a:ext>
            </a:extLst>
          </p:cNvPr>
          <p:cNvSpPr txBox="1"/>
          <p:nvPr/>
        </p:nvSpPr>
        <p:spPr>
          <a:xfrm>
            <a:off x="1275962" y="3634139"/>
            <a:ext cx="30472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refers to a crude heuristic process that chops off the ends of words</a:t>
            </a:r>
          </a:p>
          <a:p>
            <a:endParaRPr lang="en-GB" dirty="0">
              <a:solidFill>
                <a:srgbClr val="292929"/>
              </a:solidFill>
              <a:latin typeface="charter"/>
            </a:endParaRP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Examples:</a:t>
            </a: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important -&gt; import</a:t>
            </a: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bravery -&gt; </a:t>
            </a:r>
            <a:r>
              <a:rPr lang="en-GB" dirty="0" err="1">
                <a:solidFill>
                  <a:srgbClr val="292929"/>
                </a:solidFill>
                <a:latin typeface="charter"/>
              </a:rPr>
              <a:t>braveri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F19C8-733E-49A4-88D4-44A6DE43A653}"/>
              </a:ext>
            </a:extLst>
          </p:cNvPr>
          <p:cNvSpPr txBox="1"/>
          <p:nvPr/>
        </p:nvSpPr>
        <p:spPr>
          <a:xfrm>
            <a:off x="6765472" y="3634139"/>
            <a:ext cx="48502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process of deriving </a:t>
            </a: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lemmas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which involves understanding the semantics, morphology and the parts-of-speech(POS) the word belongs to</a:t>
            </a:r>
          </a:p>
          <a:p>
            <a:endParaRPr lang="en-GB" dirty="0">
              <a:solidFill>
                <a:srgbClr val="292929"/>
              </a:solidFill>
              <a:latin typeface="charter"/>
            </a:endParaRP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Examples:</a:t>
            </a: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important -&gt; important</a:t>
            </a:r>
          </a:p>
          <a:p>
            <a:r>
              <a:rPr lang="en-GB" dirty="0">
                <a:solidFill>
                  <a:srgbClr val="292929"/>
                </a:solidFill>
                <a:latin typeface="charter"/>
              </a:rPr>
              <a:t>bravery -&gt; bravery</a:t>
            </a:r>
            <a:endParaRPr lang="en-GB" dirty="0"/>
          </a:p>
          <a:p>
            <a:r>
              <a:rPr lang="en-GB" dirty="0"/>
              <a:t>Imported -&gt; import</a:t>
            </a:r>
          </a:p>
        </p:txBody>
      </p:sp>
    </p:spTree>
    <p:extLst>
      <p:ext uri="{BB962C8B-B14F-4D97-AF65-F5344CB8AC3E}">
        <p14:creationId xmlns:p14="http://schemas.microsoft.com/office/powerpoint/2010/main" val="33468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Tagging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POS Tagging</a:t>
            </a:r>
          </a:p>
          <a:p>
            <a:pPr marL="0" indent="0">
              <a:buNone/>
            </a:pPr>
            <a:r>
              <a:rPr lang="en-GB" sz="1600" dirty="0"/>
              <a:t>Synonyms: Grammatical Tagging | Word-Category Disambiguation</a:t>
            </a:r>
            <a:endParaRPr lang="en-GB" sz="16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Part-of-speech tags describe the characteristic structure of lexical terms within a sentence; therefore, we can use them for making assumptions about semantics.</a:t>
            </a:r>
          </a:p>
          <a:p>
            <a:pPr marL="0" indent="0">
              <a:buNone/>
            </a:pPr>
            <a:endParaRPr lang="en-GB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292929"/>
                </a:solidFill>
                <a:latin typeface="charter"/>
              </a:rPr>
              <a:t>Example: </a:t>
            </a:r>
          </a:p>
          <a:p>
            <a:pPr marL="0" indent="0">
              <a:buNone/>
            </a:pPr>
            <a:r>
              <a:rPr lang="en-GB" dirty="0">
                <a:solidFill>
                  <a:srgbClr val="292929"/>
                </a:solidFill>
                <a:latin typeface="charter"/>
              </a:rPr>
              <a:t>She [Pronoun] is[Verb] dancing[Verb] gracefully[Adjective].</a:t>
            </a:r>
          </a:p>
          <a:p>
            <a:pPr marL="0" indent="0">
              <a:buNone/>
            </a:pPr>
            <a:endParaRPr lang="en-GB" b="1" dirty="0">
              <a:solidFill>
                <a:srgbClr val="222222"/>
              </a:solidFill>
            </a:endParaRPr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31118299-E213-4F01-8E9E-4157A57EA505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4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+mn-lt"/>
              </a:rPr>
              <a:t>Text Tagging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C3F8-3B67-41FC-BDAB-6194585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Named Entity Recognition</a:t>
            </a:r>
            <a:endParaRPr lang="en-GB" b="1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222222"/>
                </a:solidFill>
              </a:rPr>
              <a:t>Identify specific entities mentioned in a text.</a:t>
            </a:r>
          </a:p>
          <a:p>
            <a:pPr marL="0" indent="0">
              <a:buNone/>
            </a:pPr>
            <a:endParaRPr lang="en-GB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22222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Dublin</a:t>
            </a:r>
            <a:r>
              <a:rPr lang="en-GB" dirty="0">
                <a:solidFill>
                  <a:srgbClr val="222222"/>
                </a:solidFill>
              </a:rPr>
              <a:t>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GB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Sept</a:t>
            </a:r>
            <a:r>
              <a:rPr lang="en-GB" dirty="0">
                <a:solidFill>
                  <a:srgbClr val="222222"/>
                </a:solidFill>
              </a:rPr>
              <a:t>: An NLP Workshop was conducted by </a:t>
            </a:r>
            <a:r>
              <a:rPr lang="en-GB" dirty="0">
                <a:solidFill>
                  <a:srgbClr val="0070C0"/>
                </a:solidFill>
              </a:rPr>
              <a:t>Nabanita Roy</a:t>
            </a:r>
            <a:r>
              <a:rPr lang="en-GB" dirty="0">
                <a:solidFill>
                  <a:srgbClr val="222222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D6CAB0BE-CBA9-4889-B01C-DC26625E32D0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66A1C-7C13-49C9-AE6C-2A97EE7CDE4E}"/>
              </a:ext>
            </a:extLst>
          </p:cNvPr>
          <p:cNvSpPr txBox="1"/>
          <p:nvPr/>
        </p:nvSpPr>
        <p:spPr>
          <a:xfrm>
            <a:off x="926116" y="4416830"/>
            <a:ext cx="915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Location</a:t>
            </a:r>
            <a:r>
              <a:rPr lang="en-GB" dirty="0"/>
              <a:t>      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Date</a:t>
            </a:r>
            <a:r>
              <a:rPr lang="en-GB" dirty="0"/>
              <a:t>                                                                                                                           </a:t>
            </a:r>
            <a:r>
              <a:rPr lang="en-GB" dirty="0">
                <a:solidFill>
                  <a:srgbClr val="0070C0"/>
                </a:solidFill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198506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8150-F3AA-466D-9838-04B955A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96885"/>
            <a:ext cx="10905066" cy="113573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+mn-lt"/>
              </a:rPr>
              <a:t>Thank You</a:t>
            </a:r>
            <a:br>
              <a:rPr lang="en-GB" b="1" dirty="0">
                <a:solidFill>
                  <a:srgbClr val="002060"/>
                </a:solidFill>
                <a:latin typeface="+mn-lt"/>
              </a:rPr>
            </a:br>
            <a:r>
              <a:rPr lang="en-GB" b="1" dirty="0">
                <a:solidFill>
                  <a:srgbClr val="002060"/>
                </a:solidFill>
                <a:latin typeface="+mn-lt"/>
              </a:rPr>
              <a:t>Q/A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D6CAB0BE-CBA9-4889-B01C-DC26625E32D0}"/>
              </a:ext>
            </a:extLst>
          </p:cNvPr>
          <p:cNvSpPr/>
          <p:nvPr/>
        </p:nvSpPr>
        <p:spPr>
          <a:xfrm>
            <a:off x="10561147" y="629128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1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517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Consolas</vt:lpstr>
      <vt:lpstr>Lora</vt:lpstr>
      <vt:lpstr>Public Sans</vt:lpstr>
      <vt:lpstr>Office Theme</vt:lpstr>
      <vt:lpstr>Text Processing</vt:lpstr>
      <vt:lpstr>Text Extraction</vt:lpstr>
      <vt:lpstr>Text Wrangling</vt:lpstr>
      <vt:lpstr>Text Wrangling</vt:lpstr>
      <vt:lpstr>Text Wrangling</vt:lpstr>
      <vt:lpstr>Text Wrangling</vt:lpstr>
      <vt:lpstr>Text Tagging</vt:lpstr>
      <vt:lpstr>Text Tagging</vt:lpstr>
      <vt:lpstr>Thank You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creator>Nabanita Roy</dc:creator>
  <cp:lastModifiedBy>Nabanita Roy</cp:lastModifiedBy>
  <cp:revision>7</cp:revision>
  <dcterms:created xsi:type="dcterms:W3CDTF">2021-08-10T21:25:17Z</dcterms:created>
  <dcterms:modified xsi:type="dcterms:W3CDTF">2021-09-08T16:33:11Z</dcterms:modified>
</cp:coreProperties>
</file>