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Slide Image Placeholder 1"/>
          <p:cNvSpPr>
            <a:spLocks noChangeAspect="1" noRot="1" noGrp="1"/>
          </p:cNvSpPr>
          <p:nvPr>
            <p:ph type="sldImg"/>
          </p:nvPr>
        </p:nvSpPr>
        <p:spPr/>
      </p:sp>
      <p:sp>
        <p:nvSpPr>
          <p:cNvPr id="1048667" name="Notes Placeholder 2"/>
          <p:cNvSpPr>
            <a:spLocks noGrp="1"/>
          </p:cNvSpPr>
          <p:nvPr>
            <p:ph type="body" idx="1"/>
          </p:nvPr>
        </p:nvSpPr>
        <p:spPr/>
        <p:txBody>
          <a:bodyPr/>
          <a:p>
            <a:endParaRPr dirty="0" lang="en-IN"/>
          </a:p>
        </p:txBody>
      </p:sp>
      <p:sp>
        <p:nvSpPr>
          <p:cNvPr id="104866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4" name=""/>
        <p:cNvGrpSpPr/>
        <p:nvPr/>
      </p:nvGrpSpPr>
      <p:grpSpPr>
        <a:xfrm>
          <a:off x="0" y="0"/>
          <a:ext cx="0" cy="0"/>
          <a:chOff x="0" y="0"/>
          <a:chExt cx="0" cy="0"/>
        </a:xfrm>
      </p:grpSpPr>
      <p:sp>
        <p:nvSpPr>
          <p:cNvPr id="1048654" name="Holder 2"/>
          <p:cNvSpPr>
            <a:spLocks noGrp="1"/>
          </p:cNvSpPr>
          <p:nvPr>
            <p:ph type="ctrTitle"/>
          </p:nvPr>
        </p:nvSpPr>
        <p:spPr>
          <a:xfrm>
            <a:off x="3195574" y="2067305"/>
            <a:ext cx="5800851" cy="4064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55" name="Holder 3"/>
          <p:cNvSpPr>
            <a:spLocks noGrp="1"/>
          </p:cNvSpPr>
          <p:nvPr>
            <p:ph type="subTitle" idx="4"/>
          </p:nvPr>
        </p:nvSpPr>
        <p:spPr>
          <a:xfrm>
            <a:off x="1828800" y="3840480"/>
            <a:ext cx="8534400" cy="228600"/>
          </a:xfrm>
          <a:prstGeom prst="rect"/>
        </p:spPr>
        <p:txBody>
          <a:bodyPr bIns="0" lIns="0" rIns="0" tIns="0" wrap="square">
            <a:spAutoFit/>
          </a:bodyPr>
          <a:p/>
        </p:txBody>
      </p:sp>
      <p:sp>
        <p:nvSpPr>
          <p:cNvPr id="104865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5"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a:xfrm>
            <a:off x="609600" y="1577340"/>
            <a:ext cx="10972800" cy="228600"/>
          </a:xfrm>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700"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22860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22860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76299" y="990600"/>
            <a:ext cx="1743075" cy="1333500"/>
            <a:chOff x="742950" y="1104900"/>
            <a:chExt cx="1743075" cy="1333500"/>
          </a:xfrm>
        </p:grpSpPr>
        <p:sp>
          <p:nvSpPr>
            <p:cNvPr id="104865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6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6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6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63"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4"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5" name="TextBox 13"/>
          <p:cNvSpPr txBox="1"/>
          <p:nvPr/>
        </p:nvSpPr>
        <p:spPr>
          <a:xfrm>
            <a:off x="2554542" y="3314150"/>
            <a:ext cx="8610600" cy="1615440"/>
          </a:xfrm>
          <a:prstGeom prst="rect"/>
          <a:noFill/>
        </p:spPr>
        <p:txBody>
          <a:bodyPr rtlCol="0" wrap="square">
            <a:spAutoFit/>
          </a:bodyPr>
          <a:p>
            <a:r>
              <a:rPr sz="2400" lang="en-US"/>
              <a:t>STUDENT NAME:</a:t>
            </a:r>
            <a:r>
              <a:rPr sz="2400" lang="en-US"/>
              <a:t> </a:t>
            </a:r>
            <a:r>
              <a:rPr sz="2400" lang="en-US"/>
              <a:t>BANU </a:t>
            </a:r>
            <a:r>
              <a:rPr sz="2400" lang="en-US"/>
              <a:t>PRIYA</a:t>
            </a:r>
            <a:r>
              <a:rPr sz="2400" lang="en-US"/>
              <a:t>.</a:t>
            </a:r>
            <a:r>
              <a:rPr sz="2400" lang="en-US"/>
              <a:t>K</a:t>
            </a:r>
            <a:endParaRPr dirty="0" sz="2400" lang="en-US"/>
          </a:p>
          <a:p>
            <a:r>
              <a:rPr dirty="0" sz="2400" lang="en-US"/>
              <a:t>REGISTER NO:</a:t>
            </a:r>
            <a:r>
              <a:rPr dirty="0" sz="2400" lang="en-US"/>
              <a:t>U</a:t>
            </a:r>
            <a:r>
              <a:rPr dirty="0" sz="2400" lang="en-US"/>
              <a:t>n</a:t>
            </a:r>
            <a:r>
              <a:rPr dirty="0" sz="2400" lang="en-US"/>
              <a:t>m</a:t>
            </a:r>
            <a:r>
              <a:rPr dirty="0" sz="2400" lang="en-US"/>
              <a:t>1</a:t>
            </a:r>
            <a:r>
              <a:rPr dirty="0" sz="2400" lang="en-US"/>
              <a:t>6</a:t>
            </a:r>
            <a:r>
              <a:rPr dirty="0" sz="2400" lang="en-US"/>
              <a:t>3</a:t>
            </a:r>
            <a:r>
              <a:rPr dirty="0" sz="2400" lang="en-US"/>
              <a:t>u</a:t>
            </a:r>
            <a:r>
              <a:rPr dirty="0" sz="2400" lang="en-US"/>
              <a:t>2</a:t>
            </a:r>
            <a:r>
              <a:rPr dirty="0" sz="2400" lang="en-US"/>
              <a:t>2</a:t>
            </a:r>
            <a:r>
              <a:rPr dirty="0" sz="2400" lang="en-US"/>
              <a:t>c</a:t>
            </a:r>
            <a:r>
              <a:rPr dirty="0" sz="2400" lang="en-US"/>
              <a:t>n</a:t>
            </a:r>
            <a:r>
              <a:rPr dirty="0" sz="2400" lang="en-US"/>
              <a:t>1</a:t>
            </a:r>
            <a:r>
              <a:rPr dirty="0" sz="2400" lang="en-US"/>
              <a:t>2</a:t>
            </a:r>
            <a:r>
              <a:rPr dirty="0" sz="2400" lang="en-US"/>
              <a:t>2</a:t>
            </a:r>
            <a:endParaRPr altLang="en-US" lang="zh-CN"/>
          </a:p>
          <a:p>
            <a:r>
              <a:rPr dirty="0" sz="2400" lang="en-US"/>
              <a:t>DEPARTMENT:</a:t>
            </a:r>
            <a:r>
              <a:rPr dirty="0" sz="2400" lang="en-US"/>
              <a:t> </a:t>
            </a:r>
            <a:r>
              <a:rPr dirty="0" sz="2400" lang="en-US"/>
              <a:t>I</a:t>
            </a:r>
            <a:r>
              <a:rPr dirty="0" sz="2400" lang="en-US"/>
              <a:t>I</a:t>
            </a:r>
            <a:r>
              <a:rPr dirty="0" sz="2400" lang="en-US"/>
              <a:t>I</a:t>
            </a:r>
            <a:r>
              <a:rPr dirty="0" sz="2400" lang="en-US"/>
              <a:t> </a:t>
            </a:r>
            <a:r>
              <a:rPr dirty="0" sz="2400" lang="en-US"/>
              <a:t>BCOM </a:t>
            </a:r>
            <a:r>
              <a:rPr dirty="0" sz="2400" lang="en-US"/>
              <a:t>CA </a:t>
            </a:r>
            <a:endParaRPr altLang="en-US" lang="zh-CN"/>
          </a:p>
          <a:p>
            <a:r>
              <a:rPr dirty="0" sz="2400" lang="en-US"/>
              <a:t>COLLEGE</a:t>
            </a:r>
            <a:r>
              <a:rPr dirty="0" sz="2400" lang="en-US"/>
              <a:t> </a:t>
            </a:r>
            <a:r>
              <a:rPr dirty="0" sz="2400" lang="en-US"/>
              <a:t>H</a:t>
            </a:r>
            <a:r>
              <a:rPr dirty="0" sz="2400" lang="en-US"/>
              <a:t>i</a:t>
            </a:r>
            <a:r>
              <a:rPr dirty="0" sz="2400" lang="en-US"/>
              <a:t>n</a:t>
            </a:r>
            <a:r>
              <a:rPr dirty="0" sz="2400" lang="en-US"/>
              <a:t>d</a:t>
            </a:r>
            <a:r>
              <a:rPr dirty="0" sz="2400" lang="en-US"/>
              <a:t>ustan </a:t>
            </a:r>
            <a:r>
              <a:rPr dirty="0" sz="2400" lang="en-US"/>
              <a:t>college </a:t>
            </a:r>
            <a:r>
              <a:rPr dirty="0" sz="2400" lang="en-US"/>
              <a:t>of </a:t>
            </a:r>
            <a:r>
              <a:rPr dirty="0" sz="2400" lang="en-US"/>
              <a:t>arts </a:t>
            </a:r>
            <a:r>
              <a:rPr dirty="0" sz="2400" lang="en-US"/>
              <a:t>&amp;</a:t>
            </a:r>
            <a:r>
              <a:rPr dirty="0" sz="2400" lang="en-US"/>
              <a:t> Science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1264226" y="1007110"/>
            <a:ext cx="6234545" cy="5069840"/>
          </a:xfrm>
          <a:prstGeom prst="rect"/>
        </p:spPr>
        <p:txBody>
          <a:bodyPr rtlCol="0" wrap="square">
            <a:spAutoFit/>
          </a:bodyPr>
          <a:p>
            <a:r>
              <a:rPr sz="2800" lang="en-IN">
                <a:solidFill>
                  <a:srgbClr val="000000"/>
                </a:solidFill>
              </a:rPr>
              <a:t>
Step 1: Launch a new Excel spreadsheet and create
columns and rows.
Step 2: Mark weekends and holidays.
Step 3: Take action to prevent manual errors and input
inconsistencies.
Step 4: Add columns for calculating total presence and
absence.
Step 5: Make final touches and send the sheet to your
team</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2062595" y="1254703"/>
            <a:ext cx="7290954" cy="52127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Title 1"/>
          <p:cNvSpPr>
            <a:spLocks noGrp="1"/>
          </p:cNvSpPr>
          <p:nvPr>
            <p:ph type="title"/>
          </p:nvPr>
        </p:nvSpPr>
        <p:spPr>
          <a:xfrm>
            <a:off x="755332" y="385444"/>
            <a:ext cx="10681335" cy="6096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996095" y="1424533"/>
            <a:ext cx="7845136" cy="5069840"/>
          </a:xfrm>
          <a:prstGeom prst="rect"/>
        </p:spPr>
        <p:txBody>
          <a:bodyPr rtlCol="0" wrap="square">
            <a:spAutoFit/>
          </a:bodyPr>
          <a:p>
            <a:r>
              <a:rPr sz="2800" lang="en-IN">
                <a:solidFill>
                  <a:srgbClr val="000000"/>
                </a:solidFill>
              </a:rPr>
              <a:t>conclusion
Student attendance
An attendance management system can help schools ensure regular
attendance, improve academic performance, and streamline administrative
tasks.
Reporting and analytics
An attendance management system can provide reports and analytics to help
managers make decisions, such as tracking attendance patterns and spotting
absenteeism trends.
</a:t>
            </a:r>
            <a:endParaRPr sz="2800" lang="en-IN">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4" name=""/>
          <p:cNvSpPr txBox="1"/>
          <p:nvPr/>
        </p:nvSpPr>
        <p:spPr>
          <a:xfrm>
            <a:off x="984299" y="1439706"/>
            <a:ext cx="7784522" cy="2580641"/>
          </a:xfrm>
          <a:prstGeom prst="rect"/>
        </p:spPr>
        <p:txBody>
          <a:bodyPr rtlCol="0" wrap="square">
            <a:spAutoFit/>
          </a:bodyPr>
          <a:p>
            <a:r>
              <a:rPr sz="2800" lang="en-IN">
                <a:solidFill>
                  <a:srgbClr val="000000"/>
                </a:solidFill>
              </a:rPr>
              <a:t>
Face recognition
A face recognition attendance system can reduce errors and speed up the
attendance tracking process by identifying individuals based on their facial
features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7"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0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7"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8"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2"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3"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4"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991475" y="2933700"/>
            <a:ext cx="2762250" cy="3257550"/>
            <a:chOff x="7991475" y="2933700"/>
            <a:chExt cx="2762250" cy="325755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00" name=""/>
          <p:cNvSpPr txBox="1"/>
          <p:nvPr/>
        </p:nvSpPr>
        <p:spPr>
          <a:xfrm>
            <a:off x="834072" y="1857374"/>
            <a:ext cx="6912677" cy="4003040"/>
          </a:xfrm>
          <a:prstGeom prst="rect"/>
        </p:spPr>
        <p:txBody>
          <a:bodyPr rtlCol="0" wrap="square">
            <a:spAutoFit/>
          </a:bodyPr>
          <a:p>
            <a:r>
              <a:rPr sz="2800" lang="en-IN">
                <a:solidFill>
                  <a:srgbClr val="000000"/>
                </a:solidFill>
              </a:rPr>
              <a:t>
1.Employee data analytics is the process of
selecting right person for right job
2. Attendences analysis is very
important to track a particular person
who is attending the meeting and
work day by day
3.calculating days of works to determine the the
salary of the employe</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object 2"/>
          <p:cNvGrpSpPr/>
          <p:nvPr/>
        </p:nvGrpSpPr>
        <p:grpSpPr>
          <a:xfrm>
            <a:off x="8658225" y="2647950"/>
            <a:ext cx="3533775" cy="3810000"/>
            <a:chOff x="8658225" y="2647950"/>
            <a:chExt cx="3533775" cy="3810000"/>
          </a:xfrm>
        </p:grpSpPr>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6"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07" name=""/>
          <p:cNvSpPr txBox="1"/>
          <p:nvPr/>
        </p:nvSpPr>
        <p:spPr>
          <a:xfrm>
            <a:off x="739775" y="2133599"/>
            <a:ext cx="6690306" cy="4003040"/>
          </a:xfrm>
          <a:prstGeom prst="rect"/>
        </p:spPr>
        <p:txBody>
          <a:bodyPr rtlCol="0" wrap="square">
            <a:spAutoFit/>
          </a:bodyPr>
          <a:p>
            <a:r>
              <a:rPr sz="2800" lang="en-IN">
                <a:solidFill>
                  <a:srgbClr val="000000"/>
                </a:solidFill>
              </a:rPr>
              <a:t>
1.Employee attendance data analytics is the statement
for seperate the employee based on attentive and regularity
using attendance data analytics
2.Attendence data analytics helps to calculate the
salary for employees and absents of employees
under the presentative sectio</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9"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30" name=""/>
          <p:cNvSpPr txBox="1"/>
          <p:nvPr/>
        </p:nvSpPr>
        <p:spPr>
          <a:xfrm>
            <a:off x="1188661" y="1627821"/>
            <a:ext cx="6635694" cy="4358640"/>
          </a:xfrm>
          <a:prstGeom prst="rect"/>
        </p:spPr>
        <p:txBody>
          <a:bodyPr rtlCol="0" wrap="square">
            <a:spAutoFit/>
          </a:bodyPr>
          <a:p>
            <a:r>
              <a:rPr sz="2800" lang="en-IN">
                <a:solidFill>
                  <a:srgbClr val="000000"/>
                </a:solidFill>
              </a:rPr>
              <a:t>
1.financial management
</a:t>
            </a:r>
            <a:endParaRPr sz="2800" lang="en-IN">
              <a:solidFill>
                <a:srgbClr val="000000"/>
              </a:solidFill>
            </a:endParaRPr>
          </a:p>
          <a:p>
            <a:r>
              <a:rPr sz="2800" lang="en-IN">
                <a:solidFill>
                  <a:srgbClr val="000000"/>
                </a:solidFill>
              </a:rPr>
              <a:t>
2.Attendence maintainers
</a:t>
            </a:r>
            <a:endParaRPr sz="2800" lang="en-IN">
              <a:solidFill>
                <a:srgbClr val="000000"/>
              </a:solidFill>
            </a:endParaRPr>
          </a:p>
          <a:p>
            <a:r>
              <a:rPr sz="2800" lang="en-IN">
                <a:solidFill>
                  <a:srgbClr val="000000"/>
                </a:solidFill>
              </a:rPr>
              <a:t>
3.personal performance upgrade
</a:t>
            </a:r>
            <a:endParaRPr sz="2800" lang="en-IN">
              <a:solidFill>
                <a:srgbClr val="000000"/>
              </a:solidFill>
            </a:endParaRPr>
          </a:p>
          <a:p>
            <a:r>
              <a:rPr sz="2800" lang="en-IN">
                <a:solidFill>
                  <a:srgbClr val="000000"/>
                </a:solidFill>
              </a:rPr>
              <a:t>
4.maintain the proper book of records</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 </a:t>
            </a:r>
            <a:r>
              <a:rPr sz="2800" lang="en-US">
                <a:solidFill>
                  <a:srgbClr val="000000"/>
                </a:solidFill>
              </a:rPr>
              <a:t>single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1" name="object 6"/>
          <p:cNvSpPr txBox="1">
            <a:spLocks noGrp="1"/>
          </p:cNvSpPr>
          <p:nvPr>
            <p:ph type="title"/>
          </p:nvPr>
        </p:nvSpPr>
        <p:spPr>
          <a:xfrm>
            <a:off x="558165" y="857885"/>
            <a:ext cx="9763125" cy="4705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3" name=""/>
          <p:cNvSpPr txBox="1"/>
          <p:nvPr/>
        </p:nvSpPr>
        <p:spPr>
          <a:xfrm>
            <a:off x="3191741" y="2114698"/>
            <a:ext cx="6390409" cy="4358639"/>
          </a:xfrm>
          <a:prstGeom prst="rect"/>
        </p:spPr>
        <p:txBody>
          <a:bodyPr rtlCol="0" wrap="square">
            <a:spAutoFit/>
          </a:bodyPr>
          <a:p>
            <a:r>
              <a:rPr sz="2800" lang="en-IN">
                <a:solidFill>
                  <a:srgbClr val="000000"/>
                </a:solidFill>
              </a:rPr>
              <a:t>
1.create condition statement
</a:t>
            </a:r>
            <a:endParaRPr sz="2800" lang="en-IN">
              <a:solidFill>
                <a:srgbClr val="000000"/>
              </a:solidFill>
            </a:endParaRPr>
          </a:p>
          <a:p>
            <a:r>
              <a:rPr sz="2800" lang="en-IN">
                <a:solidFill>
                  <a:srgbClr val="000000"/>
                </a:solidFill>
              </a:rPr>
              <a:t>
2.ensure the constant book of records
under attendance
</a:t>
            </a:r>
            <a:endParaRPr sz="2800" lang="en-IN">
              <a:solidFill>
                <a:srgbClr val="000000"/>
              </a:solidFill>
            </a:endParaRPr>
          </a:p>
          <a:p>
            <a:r>
              <a:rPr sz="2800" lang="en-IN">
                <a:solidFill>
                  <a:srgbClr val="000000"/>
                </a:solidFill>
              </a:rPr>
              <a:t>
3.summary of maintaining attendance
</a:t>
            </a:r>
            <a:endParaRPr sz="2800" lang="en-IN">
              <a:solidFill>
                <a:srgbClr val="000000"/>
              </a:solidFill>
            </a:endParaRPr>
          </a:p>
          <a:p>
            <a:r>
              <a:rPr sz="2800" lang="en-IN">
                <a:solidFill>
                  <a:srgbClr val="000000"/>
                </a:solidFill>
              </a:rPr>
              <a:t>
4.Graph-Attendence visualisatio</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755332" y="385444"/>
            <a:ext cx="10681335" cy="609601"/>
          </a:xfrm>
        </p:spPr>
        <p:txBody>
          <a:bodyPr/>
          <a:p>
            <a:r>
              <a:rPr dirty="0" lang="en-IN"/>
              <a:t>Dataset Description</a:t>
            </a:r>
          </a:p>
        </p:txBody>
      </p:sp>
      <p:sp>
        <p:nvSpPr>
          <p:cNvPr id="1048670" name=""/>
          <p:cNvSpPr txBox="1"/>
          <p:nvPr/>
        </p:nvSpPr>
        <p:spPr>
          <a:xfrm>
            <a:off x="1575952" y="1272770"/>
            <a:ext cx="6407727" cy="5069840"/>
          </a:xfrm>
          <a:prstGeom prst="rect"/>
        </p:spPr>
        <p:txBody>
          <a:bodyPr rtlCol="0" wrap="square">
            <a:spAutoFit/>
          </a:bodyPr>
          <a:p>
            <a:r>
              <a:rPr sz="2800" lang="en-IN">
                <a:solidFill>
                  <a:srgbClr val="000000"/>
                </a:solidFill>
              </a:rPr>
              <a:t>
1.Biometric Attendance
</a:t>
            </a:r>
            <a:endParaRPr sz="2800" lang="en-IN">
              <a:solidFill>
                <a:srgbClr val="000000"/>
              </a:solidFill>
            </a:endParaRPr>
          </a:p>
          <a:p>
            <a:r>
              <a:rPr sz="2800" lang="en-IN">
                <a:solidFill>
                  <a:srgbClr val="000000"/>
                </a:solidFill>
              </a:rPr>
              <a:t>
2.payroll integration
</a:t>
            </a:r>
            <a:endParaRPr sz="2800" lang="en-IN">
              <a:solidFill>
                <a:srgbClr val="000000"/>
              </a:solidFill>
            </a:endParaRPr>
          </a:p>
          <a:p>
            <a:r>
              <a:rPr sz="2800" lang="en-IN">
                <a:solidFill>
                  <a:srgbClr val="000000"/>
                </a:solidFill>
              </a:rPr>
              <a:t>
3.real-time tracking
</a:t>
            </a:r>
            <a:endParaRPr sz="2800" lang="en-IN">
              <a:solidFill>
                <a:srgbClr val="000000"/>
              </a:solidFill>
            </a:endParaRPr>
          </a:p>
          <a:p>
            <a:r>
              <a:rPr sz="2800" lang="en-IN">
                <a:solidFill>
                  <a:srgbClr val="000000"/>
                </a:solidFill>
              </a:rPr>
              <a:t>
4.Employee scheduling software
</a:t>
            </a:r>
            <a:endParaRPr sz="2800" lang="en-IN">
              <a:solidFill>
                <a:srgbClr val="000000"/>
              </a:solidFill>
            </a:endParaRPr>
          </a:p>
          <a:p>
            <a:r>
              <a:rPr sz="2800" lang="en-IN">
                <a:solidFill>
                  <a:srgbClr val="000000"/>
                </a:solidFill>
              </a:rPr>
              <a:t>
5.timesheet managemen</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3191700" y="1857375"/>
            <a:ext cx="6170548" cy="4358640"/>
          </a:xfrm>
          <a:prstGeom prst="rect"/>
        </p:spPr>
        <p:txBody>
          <a:bodyPr rtlCol="0" wrap="square">
            <a:spAutoFit/>
          </a:bodyPr>
          <a:p>
            <a:r>
              <a:rPr sz="2800" lang="en-IN">
                <a:solidFill>
                  <a:srgbClr val="000000"/>
                </a:solidFill>
              </a:rPr>
              <a:t>
Calculating total absence and half-days is
similar—just select the right cell range and
use “Absent” or “Half-Day” as your criterion.
The respective formulas for our example will
be: =countif(B3:K3,
“Absent”) =countif(B3:K3,
“Half-Day”</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2024-09-10T09:00:07Z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7cb8e9131b1a4b5f810c98271a00faae</vt:lpwstr>
  </property>
</Properties>
</file>