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98738"/>
            <a:ext cx="8610600" cy="2308324"/>
          </a:xfrm>
          <a:prstGeom prst="rect">
            <a:avLst/>
          </a:prstGeom>
          <a:noFill/>
        </p:spPr>
        <p:txBody>
          <a:bodyPr wrap="square" rtlCol="0">
            <a:spAutoFit/>
          </a:bodyPr>
          <a:lstStyle/>
          <a:p>
            <a:r>
              <a:rPr lang="en-US" sz="2400" dirty="0"/>
              <a:t>STUDENT NAME: BANU PRIYA.S</a:t>
            </a:r>
          </a:p>
          <a:p>
            <a:r>
              <a:rPr lang="en-US" sz="2400" dirty="0"/>
              <a:t>REGISTER NO: 312209818</a:t>
            </a:r>
          </a:p>
          <a:p>
            <a:r>
              <a:rPr lang="en-US" sz="2400" dirty="0"/>
              <a:t>NM ID</a:t>
            </a:r>
            <a:r>
              <a:rPr lang="en-US" sz="2400"/>
              <a:t>:CC4C9F9397DC672BE054A321B3C6D07F</a:t>
            </a:r>
            <a:endParaRPr lang="en-US" sz="2400" dirty="0"/>
          </a:p>
          <a:p>
            <a:r>
              <a:rPr lang="en-US" sz="2400" dirty="0"/>
              <a:t>DEPARTMENT:B.COM ACCOUNTING ANDFINANCE)</a:t>
            </a:r>
          </a:p>
          <a:p>
            <a:r>
              <a:rPr lang="en-US" sz="2400" dirty="0"/>
              <a:t>COLLEGE:VALLIAMMAL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95400" y="392984"/>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568423C5-7F7A-4EFE-8797-CC0D0C275C26}"/>
              </a:ext>
            </a:extLst>
          </p:cNvPr>
          <p:cNvSpPr txBox="1"/>
          <p:nvPr/>
        </p:nvSpPr>
        <p:spPr>
          <a:xfrm>
            <a:off x="914400" y="1524000"/>
            <a:ext cx="7467600" cy="4154984"/>
          </a:xfrm>
          <a:prstGeom prst="rect">
            <a:avLst/>
          </a:prstGeom>
          <a:noFill/>
        </p:spPr>
        <p:txBody>
          <a:bodyPr wrap="square">
            <a:spAutoFit/>
          </a:bodyPr>
          <a:lstStyle/>
          <a:p>
            <a:pPr marL="342900" indent="-342900" algn="l">
              <a:buFont typeface="Wingdings" panose="05000000000000000000" pitchFamily="2" charset="2"/>
              <a:buChar char="Ø"/>
            </a:pPr>
            <a:r>
              <a:rPr lang="en-US" sz="2400" b="1" dirty="0">
                <a:solidFill>
                  <a:srgbClr val="0D0D0D"/>
                </a:solidFill>
                <a:latin typeface="Times New Roman" panose="02020603050405020304" pitchFamily="18" charset="0"/>
                <a:cs typeface="Times New Roman" panose="02020603050405020304" pitchFamily="18" charset="0"/>
              </a:rPr>
              <a:t>D</a:t>
            </a:r>
            <a:r>
              <a:rPr lang="en-US" sz="2400" b="1" i="0" dirty="0">
                <a:solidFill>
                  <a:srgbClr val="0D0D0D"/>
                </a:solidFill>
                <a:effectLst/>
                <a:latin typeface="Times New Roman" panose="02020603050405020304" pitchFamily="18" charset="0"/>
                <a:cs typeface="Times New Roman" panose="02020603050405020304" pitchFamily="18" charset="0"/>
              </a:rPr>
              <a:t>ata </a:t>
            </a:r>
            <a:r>
              <a:rPr lang="en-US" sz="2400" b="1" dirty="0">
                <a:solidFill>
                  <a:srgbClr val="0D0D0D"/>
                </a:solidFill>
                <a:latin typeface="Times New Roman" panose="02020603050405020304" pitchFamily="18" charset="0"/>
                <a:cs typeface="Times New Roman" panose="02020603050405020304" pitchFamily="18" charset="0"/>
              </a:rPr>
              <a:t>C</a:t>
            </a:r>
            <a:r>
              <a:rPr lang="en-US" sz="2400" b="1" i="0" dirty="0">
                <a:solidFill>
                  <a:srgbClr val="0D0D0D"/>
                </a:solidFill>
                <a:effectLst/>
                <a:latin typeface="Times New Roman" panose="02020603050405020304" pitchFamily="18" charset="0"/>
                <a:cs typeface="Times New Roman" panose="02020603050405020304" pitchFamily="18" charset="0"/>
              </a:rPr>
              <a:t>ollection-</a:t>
            </a:r>
            <a:r>
              <a:rPr lang="en-US" sz="2400" i="0" dirty="0">
                <a:solidFill>
                  <a:srgbClr val="0D0D0D"/>
                </a:solidFill>
                <a:effectLst/>
                <a:latin typeface="Times New Roman" panose="02020603050405020304" pitchFamily="18" charset="0"/>
                <a:cs typeface="Times New Roman" panose="02020603050405020304" pitchFamily="18" charset="0"/>
              </a:rPr>
              <a:t>Download</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from Kaggle.com</a:t>
            </a:r>
          </a:p>
          <a:p>
            <a:pPr marL="342900" indent="-342900" algn="l">
              <a:buFont typeface="Wingdings" panose="05000000000000000000" pitchFamily="2" charset="2"/>
              <a:buChar char="Ø"/>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1" dirty="0">
                <a:solidFill>
                  <a:srgbClr val="0D0D0D"/>
                </a:solidFill>
                <a:latin typeface="Times New Roman" panose="02020603050405020304" pitchFamily="18" charset="0"/>
                <a:cs typeface="Times New Roman" panose="02020603050405020304" pitchFamily="18" charset="0"/>
              </a:rPr>
              <a:t>F</a:t>
            </a:r>
            <a:r>
              <a:rPr lang="en-US" sz="1800" b="1" i="0" dirty="0">
                <a:solidFill>
                  <a:srgbClr val="0D0D0D"/>
                </a:solidFill>
                <a:effectLst/>
                <a:latin typeface="Times New Roman" panose="02020603050405020304" pitchFamily="18" charset="0"/>
                <a:cs typeface="Times New Roman" panose="02020603050405020304" pitchFamily="18" charset="0"/>
              </a:rPr>
              <a:t>eature </a:t>
            </a:r>
            <a:r>
              <a:rPr lang="en-US" sz="1800" b="1" dirty="0">
                <a:solidFill>
                  <a:srgbClr val="0D0D0D"/>
                </a:solidFill>
                <a:latin typeface="Times New Roman" panose="02020603050405020304" pitchFamily="18" charset="0"/>
                <a:cs typeface="Times New Roman" panose="02020603050405020304" pitchFamily="18" charset="0"/>
              </a:rPr>
              <a:t>S</a:t>
            </a:r>
            <a:r>
              <a:rPr lang="en-US" sz="1800" b="1" i="0" dirty="0">
                <a:solidFill>
                  <a:srgbClr val="0D0D0D"/>
                </a:solidFill>
                <a:effectLst/>
                <a:latin typeface="Times New Roman" panose="02020603050405020304" pitchFamily="18" charset="0"/>
                <a:cs typeface="Times New Roman" panose="02020603050405020304" pitchFamily="18" charset="0"/>
              </a:rPr>
              <a:t>election</a:t>
            </a:r>
            <a:r>
              <a:rPr lang="en-US" sz="1800" b="0" i="0" dirty="0">
                <a:solidFill>
                  <a:srgbClr val="0D0D0D"/>
                </a:solidFill>
                <a:effectLst/>
                <a:latin typeface="Times New Roman" panose="02020603050405020304" pitchFamily="18" charset="0"/>
                <a:cs typeface="Times New Roman" panose="02020603050405020304" pitchFamily="18" charset="0"/>
              </a:rPr>
              <a:t>-The method of reducing the input variable to your model by using only relevant data and getting rid of noise in data.</a:t>
            </a:r>
          </a:p>
          <a:p>
            <a:pPr marL="285750" indent="-285750" algn="l">
              <a:buFont typeface="Wingdings" panose="05000000000000000000" pitchFamily="2" charset="2"/>
              <a:buChar char="Ø"/>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dirty="0">
                <a:solidFill>
                  <a:srgbClr val="0D0D0D"/>
                </a:solidFill>
                <a:latin typeface="Times New Roman" panose="02020603050405020304" pitchFamily="18" charset="0"/>
                <a:cs typeface="Times New Roman" panose="02020603050405020304" pitchFamily="18" charset="0"/>
              </a:rPr>
              <a:t>D</a:t>
            </a:r>
            <a:r>
              <a:rPr lang="en-US" b="1" i="0" dirty="0">
                <a:solidFill>
                  <a:srgbClr val="0D0D0D"/>
                </a:solidFill>
                <a:effectLst/>
                <a:latin typeface="Times New Roman" panose="02020603050405020304" pitchFamily="18" charset="0"/>
                <a:cs typeface="Times New Roman" panose="02020603050405020304" pitchFamily="18" charset="0"/>
              </a:rPr>
              <a:t>ata </a:t>
            </a:r>
            <a:r>
              <a:rPr lang="en-US" b="1" dirty="0">
                <a:solidFill>
                  <a:srgbClr val="0D0D0D"/>
                </a:solidFill>
                <a:latin typeface="Times New Roman" panose="02020603050405020304" pitchFamily="18" charset="0"/>
                <a:cs typeface="Times New Roman" panose="02020603050405020304" pitchFamily="18" charset="0"/>
              </a:rPr>
              <a:t>C</a:t>
            </a:r>
            <a:r>
              <a:rPr lang="en-US" b="1" i="0" dirty="0">
                <a:solidFill>
                  <a:srgbClr val="0D0D0D"/>
                </a:solidFill>
                <a:effectLst/>
                <a:latin typeface="Times New Roman" panose="02020603050405020304" pitchFamily="18" charset="0"/>
                <a:cs typeface="Times New Roman" panose="02020603050405020304" pitchFamily="18" charset="0"/>
              </a:rPr>
              <a:t>leaning</a:t>
            </a:r>
            <a:r>
              <a:rPr lang="en-US" b="0" i="0" dirty="0">
                <a:solidFill>
                  <a:srgbClr val="0D0D0D"/>
                </a:solidFill>
                <a:effectLst/>
                <a:latin typeface="Times New Roman" panose="02020603050405020304" pitchFamily="18" charset="0"/>
                <a:cs typeface="Times New Roman" panose="02020603050405020304" pitchFamily="18" charset="0"/>
              </a:rPr>
              <a:t>-The process of fixing or removing incorrect, incomplete, or duplicate data in a dataset</a:t>
            </a:r>
          </a:p>
          <a:p>
            <a:pPr marL="285750" indent="-285750" algn="l">
              <a:buFont typeface="Wingdings" panose="05000000000000000000" pitchFamily="2" charset="2"/>
              <a:buChar char="Ø"/>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1" dirty="0">
                <a:solidFill>
                  <a:srgbClr val="0D0D0D"/>
                </a:solidFill>
                <a:latin typeface="Times New Roman" panose="02020603050405020304" pitchFamily="18" charset="0"/>
                <a:cs typeface="Times New Roman" panose="02020603050405020304" pitchFamily="18" charset="0"/>
              </a:rPr>
              <a:t>P</a:t>
            </a:r>
            <a:r>
              <a:rPr lang="en-US" sz="1800" b="1" i="0" dirty="0">
                <a:solidFill>
                  <a:srgbClr val="0D0D0D"/>
                </a:solidFill>
                <a:effectLst/>
                <a:latin typeface="Times New Roman" panose="02020603050405020304" pitchFamily="18" charset="0"/>
                <a:cs typeface="Times New Roman" panose="02020603050405020304" pitchFamily="18" charset="0"/>
              </a:rPr>
              <a:t>erformance </a:t>
            </a:r>
            <a:r>
              <a:rPr lang="en-US" b="1" dirty="0">
                <a:solidFill>
                  <a:srgbClr val="0D0D0D"/>
                </a:solidFill>
                <a:latin typeface="Times New Roman" panose="02020603050405020304" pitchFamily="18" charset="0"/>
                <a:cs typeface="Times New Roman" panose="02020603050405020304" pitchFamily="18" charset="0"/>
              </a:rPr>
              <a:t>L</a:t>
            </a:r>
            <a:r>
              <a:rPr lang="en-US" sz="1800" b="1" i="0" dirty="0">
                <a:solidFill>
                  <a:srgbClr val="0D0D0D"/>
                </a:solidFill>
                <a:effectLst/>
                <a:latin typeface="Times New Roman" panose="02020603050405020304" pitchFamily="18" charset="0"/>
                <a:cs typeface="Times New Roman" panose="02020603050405020304" pitchFamily="18" charset="0"/>
              </a:rPr>
              <a:t>evel</a:t>
            </a:r>
            <a:r>
              <a:rPr lang="en-US" sz="1800" i="0" dirty="0">
                <a:solidFill>
                  <a:srgbClr val="0D0D0D"/>
                </a:solidFill>
                <a:effectLst/>
                <a:latin typeface="Times New Roman" panose="02020603050405020304" pitchFamily="18" charset="0"/>
                <a:cs typeface="Times New Roman" panose="02020603050405020304" pitchFamily="18" charset="0"/>
              </a:rPr>
              <a:t>-Calculate</a:t>
            </a:r>
            <a:r>
              <a:rPr lang="en-US" sz="1800" b="1" i="0" dirty="0">
                <a:solidFill>
                  <a:srgbClr val="0D0D0D"/>
                </a:solidFill>
                <a:effectLst/>
                <a:latin typeface="Times New Roman" panose="02020603050405020304" pitchFamily="18" charset="0"/>
                <a:cs typeface="Times New Roman" panose="02020603050405020304" pitchFamily="18" charset="0"/>
              </a:rPr>
              <a:t> </a:t>
            </a:r>
            <a:r>
              <a:rPr lang="en-US" sz="1800" b="0" i="0" dirty="0">
                <a:solidFill>
                  <a:srgbClr val="0D0D0D"/>
                </a:solidFill>
                <a:effectLst/>
                <a:latin typeface="Times New Roman" panose="02020603050405020304" pitchFamily="18" charset="0"/>
                <a:cs typeface="Times New Roman" panose="02020603050405020304" pitchFamily="18" charset="0"/>
              </a:rPr>
              <a:t>the performance level of employees by considering the current employee rating column</a:t>
            </a:r>
          </a:p>
          <a:p>
            <a:pPr marL="285750" indent="-285750" algn="l">
              <a:buFont typeface="Wingdings" panose="05000000000000000000" pitchFamily="2" charset="2"/>
              <a:buChar char="Ø"/>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1" i="0" dirty="0">
                <a:solidFill>
                  <a:srgbClr val="0D0D0D"/>
                </a:solidFill>
                <a:effectLst/>
                <a:latin typeface="Times New Roman" panose="02020603050405020304" pitchFamily="18" charset="0"/>
                <a:cs typeface="Times New Roman" panose="02020603050405020304" pitchFamily="18" charset="0"/>
              </a:rPr>
              <a:t>PIVOT TABLE</a:t>
            </a:r>
            <a:r>
              <a:rPr lang="en-US" sz="1800" b="0" i="0" dirty="0">
                <a:solidFill>
                  <a:srgbClr val="0D0D0D"/>
                </a:solidFill>
                <a:effectLst/>
                <a:latin typeface="Times New Roman" panose="02020603050405020304" pitchFamily="18" charset="0"/>
                <a:cs typeface="Times New Roman" panose="02020603050405020304" pitchFamily="18" charset="0"/>
              </a:rPr>
              <a:t>-To summarize the employee analysis</a:t>
            </a:r>
          </a:p>
          <a:p>
            <a:pPr marL="285750" indent="-285750" algn="l">
              <a:buFont typeface="Wingdings" panose="05000000000000000000" pitchFamily="2" charset="2"/>
              <a:buChar char="Ø"/>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1" i="0" dirty="0">
                <a:solidFill>
                  <a:srgbClr val="0D0D0D"/>
                </a:solidFill>
                <a:effectLst/>
                <a:latin typeface="Times New Roman" panose="02020603050405020304" pitchFamily="18" charset="0"/>
                <a:cs typeface="Times New Roman" panose="02020603050405020304" pitchFamily="18" charset="0"/>
              </a:rPr>
              <a:t>GRAPH</a:t>
            </a:r>
            <a:r>
              <a:rPr lang="en-US" sz="1800" b="0" i="0" dirty="0">
                <a:solidFill>
                  <a:srgbClr val="0D0D0D"/>
                </a:solidFill>
                <a:effectLst/>
                <a:latin typeface="Times New Roman" panose="02020603050405020304" pitchFamily="18" charset="0"/>
                <a:cs typeface="Times New Roman" panose="02020603050405020304" pitchFamily="18" charset="0"/>
              </a:rPr>
              <a:t>-To visualize the data through graphical representation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905000" y="4572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AutoShape 2">
            <a:extLst>
              <a:ext uri="{FF2B5EF4-FFF2-40B4-BE49-F238E27FC236}">
                <a16:creationId xmlns:a16="http://schemas.microsoft.com/office/drawing/2014/main" id="{DDD5A5C7-CF36-4D88-BED5-D5CC47A284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6F8051E0-A62F-4E64-8F5C-36D4CCD52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547812"/>
            <a:ext cx="5962650" cy="4067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B079A4F-0791-470D-9DDD-4B0B5634A6B9}"/>
              </a:ext>
            </a:extLst>
          </p:cNvPr>
          <p:cNvSpPr txBox="1"/>
          <p:nvPr/>
        </p:nvSpPr>
        <p:spPr>
          <a:xfrm>
            <a:off x="1371600" y="1752600"/>
            <a:ext cx="6248400" cy="2862322"/>
          </a:xfrm>
          <a:prstGeom prst="rect">
            <a:avLst/>
          </a:prstGeom>
          <a:noFill/>
        </p:spPr>
        <p:txBody>
          <a:bodyPr wrap="square">
            <a:spAutoFit/>
          </a:bodyPr>
          <a:lstStyle/>
          <a:p>
            <a:pPr marL="342900" indent="-342900">
              <a:buFont typeface="Arial" panose="020B0604020202020204" pitchFamily="34" charset="0"/>
              <a:buChar char="•"/>
            </a:pPr>
            <a:r>
              <a:rPr lang="en-IN" sz="2000" dirty="0"/>
              <a:t>Employee performance analysis can summarize a person's performance over a review period, highlight their strengths, and identify areas for improvement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US" sz="2000" b="0" i="0" dirty="0">
                <a:solidFill>
                  <a:srgbClr val="040C28"/>
                </a:solidFill>
                <a:effectLst/>
                <a:latin typeface="Google Sans"/>
              </a:rPr>
              <a:t>Existing Employee performance analysis systems come to a conclusion post observing the performance of the employee</a:t>
            </a:r>
            <a:r>
              <a:rPr lang="en-US" sz="2000" b="0" i="0" dirty="0">
                <a:solidFill>
                  <a:srgbClr val="1F1F1F"/>
                </a:solidFill>
                <a:effectLst/>
                <a:latin typeface="Google Sans"/>
              </a:rPr>
              <a:t>. The recruitments of new employees are manually done by assessing the candidate on his /her various skills.</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2870" y="9144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3600" spc="-20" dirty="0">
                <a:latin typeface="Times New Roman" panose="02020603050405020304" pitchFamily="18" charset="0"/>
                <a:cs typeface="Times New Roman" panose="02020603050405020304" pitchFamily="18" charset="0"/>
              </a:rPr>
              <a:t>P</a:t>
            </a:r>
            <a:r>
              <a:rPr lang="en-IN" sz="3600" spc="15" dirty="0">
                <a:latin typeface="Times New Roman" panose="02020603050405020304" pitchFamily="18" charset="0"/>
                <a:cs typeface="Times New Roman" panose="02020603050405020304" pitchFamily="18" charset="0"/>
              </a:rPr>
              <a:t>ROB</a:t>
            </a:r>
            <a:r>
              <a:rPr lang="en-IN" sz="3600" spc="55" dirty="0">
                <a:latin typeface="Times New Roman" panose="02020603050405020304" pitchFamily="18" charset="0"/>
                <a:cs typeface="Times New Roman" panose="02020603050405020304" pitchFamily="18" charset="0"/>
              </a:rPr>
              <a:t>L</a:t>
            </a:r>
            <a:r>
              <a:rPr lang="en-IN" sz="3600" spc="-20" dirty="0">
                <a:latin typeface="Times New Roman" panose="02020603050405020304" pitchFamily="18" charset="0"/>
                <a:cs typeface="Times New Roman" panose="02020603050405020304" pitchFamily="18" charset="0"/>
              </a:rPr>
              <a:t>E</a:t>
            </a:r>
            <a:r>
              <a:rPr lang="en-IN" sz="3600" spc="20" dirty="0">
                <a:latin typeface="Times New Roman" panose="02020603050405020304" pitchFamily="18" charset="0"/>
                <a:cs typeface="Times New Roman" panose="02020603050405020304" pitchFamily="18" charset="0"/>
              </a:rPr>
              <a:t>M</a:t>
            </a:r>
            <a:r>
              <a:rPr lang="en-IN" sz="360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S</a:t>
            </a:r>
            <a:r>
              <a:rPr lang="en-IN" sz="3600" spc="-370" dirty="0">
                <a:latin typeface="Times New Roman" panose="02020603050405020304" pitchFamily="18" charset="0"/>
                <a:cs typeface="Times New Roman" panose="02020603050405020304" pitchFamily="18" charset="0"/>
              </a:rPr>
              <a:t>T</a:t>
            </a:r>
            <a:r>
              <a:rPr lang="en-IN" sz="3600" spc="-375" dirty="0">
                <a:latin typeface="Times New Roman" panose="02020603050405020304" pitchFamily="18" charset="0"/>
                <a:cs typeface="Times New Roman" panose="02020603050405020304" pitchFamily="18" charset="0"/>
              </a:rPr>
              <a:t>A</a:t>
            </a:r>
            <a:r>
              <a:rPr lang="en-IN" sz="3600" spc="15" dirty="0">
                <a:latin typeface="Times New Roman" panose="02020603050405020304" pitchFamily="18" charset="0"/>
                <a:cs typeface="Times New Roman" panose="02020603050405020304" pitchFamily="18" charset="0"/>
              </a:rPr>
              <a:t>T</a:t>
            </a:r>
            <a:r>
              <a:rPr lang="en-IN" sz="3600" spc="-10" dirty="0">
                <a:latin typeface="Times New Roman" panose="02020603050405020304" pitchFamily="18" charset="0"/>
                <a:cs typeface="Times New Roman" panose="02020603050405020304" pitchFamily="18" charset="0"/>
              </a:rPr>
              <a:t>E</a:t>
            </a:r>
            <a:r>
              <a:rPr lang="en-IN" sz="3600" spc="-20" dirty="0">
                <a:latin typeface="Times New Roman" panose="02020603050405020304" pitchFamily="18" charset="0"/>
                <a:cs typeface="Times New Roman" panose="02020603050405020304" pitchFamily="18" charset="0"/>
              </a:rPr>
              <a:t>ME</a:t>
            </a:r>
            <a:r>
              <a:rPr lang="en-IN"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A028AD2-6227-476C-BD2D-2F6129915CB1}"/>
              </a:ext>
            </a:extLst>
          </p:cNvPr>
          <p:cNvSpPr txBox="1"/>
          <p:nvPr/>
        </p:nvSpPr>
        <p:spPr>
          <a:xfrm>
            <a:off x="692870" y="2054651"/>
            <a:ext cx="6322243" cy="2246769"/>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Employee performance analysis, also known as performance reviews or evaluations, serves two main purposes: accurately assessing job performance and facilitating skill development. Organizations use this process to provide feedback to employees, document their performance, and identify areas for improvement. Most companies conduct performance evaluations annually.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2019300"/>
            <a:ext cx="7924800" cy="2862322"/>
          </a:xfrm>
          <a:prstGeom prst="rect">
            <a:avLst/>
          </a:prstGeom>
          <a:noFill/>
        </p:spPr>
        <p:txBody>
          <a:bodyPr wrap="square" rtlCol="0">
            <a:spAutoFit/>
          </a:bodyPr>
          <a:lstStyle/>
          <a:p>
            <a:pPr marL="342900" indent="-342900" algn="l">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Improve Productivity: Performance evaluations help identify areas for improvement, ensuring employees meet expectations and contribute effectively to the organization’s success.</a:t>
            </a:r>
          </a:p>
          <a:p>
            <a:pPr marL="342900" indent="-342900" algn="l">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Identify Mistakes: By pinpointing errors, managers and employees can collaborate on solutions and prevent recurring issues, fostering a more secure work environment.</a:t>
            </a:r>
          </a:p>
          <a:p>
            <a:pPr marL="342900" indent="-342900" algn="l">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Provide Promotion Opportunities: Documentation from appraisals aids leadership in deciding which employees deserve promotions based on their performance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668A783-9559-42F5-ABF1-B5A96C44AB04}"/>
              </a:ext>
            </a:extLst>
          </p:cNvPr>
          <p:cNvSpPr txBox="1"/>
          <p:nvPr/>
        </p:nvSpPr>
        <p:spPr>
          <a:xfrm>
            <a:off x="1828800" y="2209800"/>
            <a:ext cx="6099142" cy="2062103"/>
          </a:xfrm>
          <a:prstGeom prst="rect">
            <a:avLst/>
          </a:prstGeom>
          <a:noFill/>
        </p:spPr>
        <p:txBody>
          <a:bodyPr wrap="square">
            <a:spAutoFit/>
          </a:bodyPr>
          <a:lstStyle/>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Employees</a:t>
            </a: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Managers</a:t>
            </a: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HR Departments</a:t>
            </a:r>
          </a:p>
          <a:p>
            <a:pPr marL="457200" indent="-45720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666645"/>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F368DCC-CFFE-4F1D-8DB3-EDA53CFC9E6B}"/>
              </a:ext>
            </a:extLst>
          </p:cNvPr>
          <p:cNvSpPr txBox="1"/>
          <p:nvPr/>
        </p:nvSpPr>
        <p:spPr>
          <a:xfrm>
            <a:off x="2740794" y="2068783"/>
            <a:ext cx="6710412" cy="646331"/>
          </a:xfrm>
          <a:prstGeom prst="rect">
            <a:avLst/>
          </a:prstGeom>
          <a:noFill/>
        </p:spPr>
        <p:txBody>
          <a:bodyPr wrap="square">
            <a:spAutoFit/>
          </a:bodyPr>
          <a:lstStyle/>
          <a:p>
            <a:r>
              <a:rPr lang="en-IN" dirty="0"/>
              <a:t> </a:t>
            </a:r>
            <a:r>
              <a:rPr lang="en-IN" sz="1600" b="1" dirty="0">
                <a:latin typeface="Times New Roman" panose="02020603050405020304" pitchFamily="18" charset="0"/>
                <a:cs typeface="Times New Roman" panose="02020603050405020304" pitchFamily="18" charset="0"/>
              </a:rPr>
              <a:t>Conditional Formatting:</a:t>
            </a:r>
            <a:r>
              <a:rPr lang="en-IN" sz="1600" dirty="0">
                <a:latin typeface="Times New Roman" panose="02020603050405020304" pitchFamily="18" charset="0"/>
                <a:cs typeface="Times New Roman" panose="02020603050405020304" pitchFamily="18" charset="0"/>
              </a:rPr>
              <a:t> It is a feature that changes the appearance of cells in a range based on certain conditions, or rules</a:t>
            </a:r>
            <a:r>
              <a:rPr lang="en-IN" dirty="0"/>
              <a:t>.  </a:t>
            </a:r>
          </a:p>
        </p:txBody>
      </p:sp>
      <p:sp>
        <p:nvSpPr>
          <p:cNvPr id="12" name="TextBox 11">
            <a:extLst>
              <a:ext uri="{FF2B5EF4-FFF2-40B4-BE49-F238E27FC236}">
                <a16:creationId xmlns:a16="http://schemas.microsoft.com/office/drawing/2014/main" id="{1FC77590-CAA8-4A78-B7FA-D5F6F9EF9CE0}"/>
              </a:ext>
            </a:extLst>
          </p:cNvPr>
          <p:cNvSpPr txBox="1"/>
          <p:nvPr/>
        </p:nvSpPr>
        <p:spPr>
          <a:xfrm>
            <a:off x="2753264" y="2816076"/>
            <a:ext cx="6548584" cy="830997"/>
          </a:xfrm>
          <a:prstGeom prst="rect">
            <a:avLst/>
          </a:prstGeom>
          <a:noFill/>
        </p:spPr>
        <p:txBody>
          <a:bodyPr wrap="square">
            <a:spAutoFit/>
          </a:bodyPr>
          <a:lstStyle/>
          <a:p>
            <a:r>
              <a:rPr lang="en-US" sz="1600" b="1" dirty="0">
                <a:solidFill>
                  <a:srgbClr val="111111"/>
                </a:solidFill>
                <a:latin typeface="Times New Roman" panose="02020603050405020304" pitchFamily="18" charset="0"/>
                <a:cs typeface="Times New Roman" panose="02020603050405020304" pitchFamily="18" charset="0"/>
              </a:rPr>
              <a:t>Filtering</a:t>
            </a:r>
            <a:r>
              <a:rPr lang="en-US" sz="1600" dirty="0">
                <a:solidFill>
                  <a:srgbClr val="111111"/>
                </a:solidFill>
                <a:latin typeface="Times New Roman" panose="02020603050405020304" pitchFamily="18" charset="0"/>
                <a:cs typeface="Times New Roman" panose="02020603050405020304" pitchFamily="18" charset="0"/>
              </a:rPr>
              <a:t>:</a:t>
            </a:r>
            <a:r>
              <a:rPr lang="en-US" sz="1600" b="0" i="0" dirty="0">
                <a:solidFill>
                  <a:srgbClr val="111111"/>
                </a:solidFill>
                <a:effectLst/>
                <a:latin typeface="Times New Roman" panose="02020603050405020304" pitchFamily="18" charset="0"/>
                <a:cs typeface="Times New Roman" panose="02020603050405020304" pitchFamily="18" charset="0"/>
              </a:rPr>
              <a:t>  It is a powerful tool introduced in Excel 365, Excel 2021, and Excel Online. It allows you to retrieve data based on specific criteria from a range or array.</a:t>
            </a:r>
          </a:p>
        </p:txBody>
      </p:sp>
      <p:sp>
        <p:nvSpPr>
          <p:cNvPr id="14" name="TextBox 13">
            <a:extLst>
              <a:ext uri="{FF2B5EF4-FFF2-40B4-BE49-F238E27FC236}">
                <a16:creationId xmlns:a16="http://schemas.microsoft.com/office/drawing/2014/main" id="{DA341F3E-60F5-4A0F-B9B0-675263A84CA8}"/>
              </a:ext>
            </a:extLst>
          </p:cNvPr>
          <p:cNvSpPr txBox="1"/>
          <p:nvPr/>
        </p:nvSpPr>
        <p:spPr>
          <a:xfrm>
            <a:off x="2753264" y="3762061"/>
            <a:ext cx="6388768" cy="615553"/>
          </a:xfrm>
          <a:prstGeom prst="rect">
            <a:avLst/>
          </a:prstGeom>
          <a:noFill/>
        </p:spPr>
        <p:txBody>
          <a:bodyPr wrap="square">
            <a:spAutoFit/>
          </a:bodyPr>
          <a:lstStyle/>
          <a:p>
            <a:r>
              <a:rPr lang="en-US" sz="1600" b="1" i="0" dirty="0">
                <a:solidFill>
                  <a:srgbClr val="1F1F1F"/>
                </a:solidFill>
                <a:effectLst/>
                <a:latin typeface="Times New Roman" panose="02020603050405020304" pitchFamily="18" charset="0"/>
                <a:cs typeface="Times New Roman" panose="02020603050405020304" pitchFamily="18" charset="0"/>
              </a:rPr>
              <a:t>Pivot </a:t>
            </a:r>
            <a:r>
              <a:rPr lang="en-US" sz="1600" b="1" dirty="0">
                <a:solidFill>
                  <a:srgbClr val="1F1F1F"/>
                </a:solidFill>
                <a:latin typeface="Times New Roman" panose="02020603050405020304" pitchFamily="18" charset="0"/>
                <a:cs typeface="Times New Roman" panose="02020603050405020304" pitchFamily="18" charset="0"/>
              </a:rPr>
              <a:t>Table </a:t>
            </a:r>
            <a:r>
              <a:rPr lang="en-US" dirty="0">
                <a:solidFill>
                  <a:srgbClr val="1F1F1F"/>
                </a:solidFill>
                <a:latin typeface="Google Sans"/>
              </a:rPr>
              <a:t>:</a:t>
            </a:r>
            <a:r>
              <a:rPr lang="en-US" sz="1600" b="0" i="0" dirty="0">
                <a:solidFill>
                  <a:srgbClr val="001D35"/>
                </a:solidFill>
                <a:effectLst/>
                <a:latin typeface="Times New Roman" panose="02020603050405020304" pitchFamily="18" charset="0"/>
                <a:cs typeface="Times New Roman" panose="02020603050405020304" pitchFamily="18" charset="0"/>
              </a:rPr>
              <a:t> Pivot Table is a tool that </a:t>
            </a:r>
            <a:r>
              <a:rPr lang="en-US" sz="1600" dirty="0">
                <a:latin typeface="Times New Roman" panose="02020603050405020304" pitchFamily="18" charset="0"/>
                <a:cs typeface="Times New Roman" panose="02020603050405020304" pitchFamily="18" charset="0"/>
              </a:rPr>
              <a:t>allows you to summarize, analyze, and calculate data in an interactive way</a:t>
            </a:r>
            <a:r>
              <a:rPr lang="en-US" sz="1600" b="0" i="0" dirty="0">
                <a:solidFill>
                  <a:srgbClr val="001D35"/>
                </a:solidFill>
                <a:effectLst/>
                <a:latin typeface="Times New Roman" panose="02020603050405020304" pitchFamily="18" charset="0"/>
                <a:cs typeface="Times New Roman" panose="02020603050405020304" pitchFamily="18" charset="0"/>
              </a:rPr>
              <a:t>.</a:t>
            </a:r>
            <a:r>
              <a:rPr lang="en-US" sz="1600" b="0" i="0" dirty="0">
                <a:solidFill>
                  <a:srgbClr val="1F1F1F"/>
                </a:solidFill>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0C266BC-6454-4F76-86B6-E566548F8AC3}"/>
              </a:ext>
            </a:extLst>
          </p:cNvPr>
          <p:cNvSpPr txBox="1"/>
          <p:nvPr/>
        </p:nvSpPr>
        <p:spPr>
          <a:xfrm>
            <a:off x="2753263" y="4492602"/>
            <a:ext cx="6388769" cy="615553"/>
          </a:xfrm>
          <a:prstGeom prst="rect">
            <a:avLst/>
          </a:prstGeom>
          <a:noFill/>
        </p:spPr>
        <p:txBody>
          <a:bodyPr wrap="square">
            <a:spAutoFit/>
          </a:bodyPr>
          <a:lstStyle/>
          <a:p>
            <a:r>
              <a:rPr lang="en-US" sz="1600" b="1" i="0" dirty="0">
                <a:solidFill>
                  <a:srgbClr val="001D35"/>
                </a:solidFill>
                <a:effectLst/>
                <a:latin typeface="Times New Roman" panose="02020603050405020304" pitchFamily="18" charset="0"/>
                <a:cs typeface="Times New Roman" panose="02020603050405020304" pitchFamily="18" charset="0"/>
              </a:rPr>
              <a:t>Data </a:t>
            </a:r>
            <a:r>
              <a:rPr lang="en-US" sz="1600" b="1" dirty="0" err="1">
                <a:solidFill>
                  <a:srgbClr val="001D35"/>
                </a:solidFill>
                <a:latin typeface="Times New Roman" panose="02020603050405020304" pitchFamily="18" charset="0"/>
                <a:cs typeface="Times New Roman" panose="02020603050405020304" pitchFamily="18" charset="0"/>
              </a:rPr>
              <a:t>V</a:t>
            </a:r>
            <a:r>
              <a:rPr lang="en-US" sz="1600" b="1" i="0" dirty="0" err="1">
                <a:solidFill>
                  <a:srgbClr val="001D35"/>
                </a:solidFill>
                <a:effectLst/>
                <a:latin typeface="Times New Roman" panose="02020603050405020304" pitchFamily="18" charset="0"/>
                <a:cs typeface="Times New Roman" panose="02020603050405020304" pitchFamily="18" charset="0"/>
              </a:rPr>
              <a:t>isualization</a:t>
            </a:r>
            <a:r>
              <a:rPr lang="en-US" b="0" i="0" dirty="0" err="1">
                <a:solidFill>
                  <a:srgbClr val="001D35"/>
                </a:solidFill>
                <a:effectLst/>
                <a:latin typeface="Google Sans"/>
              </a:rPr>
              <a:t>:</a:t>
            </a:r>
            <a:r>
              <a:rPr lang="en-US" sz="1600" b="0" i="0" dirty="0" err="1">
                <a:solidFill>
                  <a:srgbClr val="001D35"/>
                </a:solidFill>
                <a:effectLst/>
                <a:latin typeface="Google Sans"/>
              </a:rPr>
              <a:t>It</a:t>
            </a:r>
            <a:r>
              <a:rPr lang="en-US" sz="1600" b="0" i="0" dirty="0">
                <a:solidFill>
                  <a:srgbClr val="001D35"/>
                </a:solidFill>
                <a:effectLst/>
                <a:latin typeface="Google Sans"/>
              </a:rPr>
              <a:t> is </a:t>
            </a:r>
            <a:r>
              <a:rPr lang="en-US" sz="1600" dirty="0"/>
              <a:t>the process of using visual elements to represent data, such as charts, graphs, or maps.</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55802" y="533400"/>
            <a:ext cx="10681335" cy="615553"/>
          </a:xfrm>
        </p:spPr>
        <p:txBody>
          <a:bodyPr/>
          <a:lstStyle/>
          <a:p>
            <a:r>
              <a:rPr lang="en-IN" sz="40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7720534F-50F6-477A-B941-4E3518ABF58A}"/>
              </a:ext>
            </a:extLst>
          </p:cNvPr>
          <p:cNvSpPr txBox="1"/>
          <p:nvPr/>
        </p:nvSpPr>
        <p:spPr>
          <a:xfrm>
            <a:off x="1066800" y="1600200"/>
            <a:ext cx="6099142" cy="3046988"/>
          </a:xfrm>
          <a:prstGeom prst="rect">
            <a:avLst/>
          </a:prstGeom>
          <a:noFill/>
        </p:spPr>
        <p:txBody>
          <a:bodyPr wrap="square">
            <a:spAutoFit/>
          </a:bodyPr>
          <a:lstStyle/>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Employee ID[Numerical values]</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First Name&amp; Last name[text]</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Employee status</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Employee type</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Performance level</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Gender </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Employee rating</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Business unit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050330" y="939444"/>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24690" y="1895445"/>
            <a:ext cx="7010400" cy="400110"/>
          </a:xfrm>
          <a:prstGeom prst="rect">
            <a:avLst/>
          </a:prstGeom>
          <a:noFill/>
        </p:spPr>
        <p:txBody>
          <a:bodyPr wrap="square" rtlCol="0">
            <a:spAutoFit/>
          </a:bodyPr>
          <a:lstStyle/>
          <a:p>
            <a:pPr algn="l"/>
            <a:r>
              <a:rPr lang="en-US" sz="2000" b="0" i="0" dirty="0">
                <a:solidFill>
                  <a:srgbClr val="0D0D0D"/>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76A98C-7C64-434C-A969-DB0D132A3EFE}"/>
              </a:ext>
            </a:extLst>
          </p:cNvPr>
          <p:cNvSpPr txBox="1"/>
          <p:nvPr/>
        </p:nvSpPr>
        <p:spPr>
          <a:xfrm>
            <a:off x="2286000" y="2309602"/>
            <a:ext cx="6099142" cy="923330"/>
          </a:xfrm>
          <a:prstGeom prst="rect">
            <a:avLst/>
          </a:prstGeom>
          <a:noFill/>
        </p:spPr>
        <p:txBody>
          <a:bodyPr wrap="square">
            <a:spAutoFit/>
          </a:bodyPr>
          <a:lstStyle/>
          <a:p>
            <a:pPr marL="285750" indent="-285750">
              <a:buFont typeface="Wingdings" panose="05000000000000000000" pitchFamily="2" charset="2"/>
              <a:buChar char="ü"/>
            </a:pPr>
            <a:r>
              <a:rPr lang="en-IN" dirty="0"/>
              <a:t>PERFORMANCE LEVEL</a:t>
            </a:r>
          </a:p>
          <a:p>
            <a:r>
              <a:rPr lang="en-IN" dirty="0"/>
              <a:t>=IFS(Z8&gt;=5,"VERYHIGH",Z8&gt;=4,"High",Z8&gt;=3"Medium"True,"Low")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TotalTime>
  <Words>528</Words>
  <Application>Microsoft Office PowerPoint</Application>
  <PresentationFormat>Widescreen</PresentationFormat>
  <Paragraphs>78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banupriyasivakumarsk@gmail.com</cp:lastModifiedBy>
  <cp:revision>28</cp:revision>
  <dcterms:created xsi:type="dcterms:W3CDTF">2024-03-29T15:07:22Z</dcterms:created>
  <dcterms:modified xsi:type="dcterms:W3CDTF">2024-08-31T06:19:59Z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