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80" r:id="rId18"/>
    <p:sldId id="272" r:id="rId19"/>
    <p:sldId id="382" r:id="rId20"/>
    <p:sldId id="383" r:id="rId21"/>
    <p:sldId id="384" r:id="rId22"/>
    <p:sldId id="385" r:id="rId23"/>
    <p:sldId id="386" r:id="rId24"/>
    <p:sldId id="387" r:id="rId25"/>
    <p:sldId id="275" r:id="rId26"/>
    <p:sldId id="276" r:id="rId27"/>
    <p:sldId id="277" r:id="rId28"/>
    <p:sldId id="388" r:id="rId29"/>
    <p:sldId id="389" r:id="rId30"/>
    <p:sldId id="307" r:id="rId31"/>
    <p:sldId id="308" r:id="rId32"/>
    <p:sldId id="309" r:id="rId33"/>
    <p:sldId id="310" r:id="rId34"/>
    <p:sldId id="311" r:id="rId35"/>
    <p:sldId id="278" r:id="rId36"/>
    <p:sldId id="379" r:id="rId37"/>
    <p:sldId id="279" r:id="rId38"/>
    <p:sldId id="280" r:id="rId39"/>
    <p:sldId id="281" r:id="rId40"/>
    <p:sldId id="378" r:id="rId41"/>
    <p:sldId id="282" r:id="rId42"/>
    <p:sldId id="283" r:id="rId43"/>
    <p:sldId id="284" r:id="rId44"/>
    <p:sldId id="285" r:id="rId45"/>
    <p:sldId id="287" r:id="rId46"/>
    <p:sldId id="288" r:id="rId47"/>
    <p:sldId id="289" r:id="rId48"/>
    <p:sldId id="290" r:id="rId49"/>
    <p:sldId id="356" r:id="rId50"/>
    <p:sldId id="357" r:id="rId51"/>
    <p:sldId id="365" r:id="rId52"/>
    <p:sldId id="291" r:id="rId53"/>
    <p:sldId id="358" r:id="rId54"/>
    <p:sldId id="359" r:id="rId55"/>
    <p:sldId id="375" r:id="rId56"/>
    <p:sldId id="376" r:id="rId57"/>
    <p:sldId id="360" r:id="rId58"/>
    <p:sldId id="361" r:id="rId59"/>
    <p:sldId id="362" r:id="rId60"/>
    <p:sldId id="363" r:id="rId61"/>
    <p:sldId id="293" r:id="rId62"/>
    <p:sldId id="294" r:id="rId63"/>
    <p:sldId id="295" r:id="rId64"/>
    <p:sldId id="296" r:id="rId65"/>
    <p:sldId id="297" r:id="rId66"/>
    <p:sldId id="298" r:id="rId67"/>
    <p:sldId id="299" r:id="rId68"/>
    <p:sldId id="300" r:id="rId69"/>
    <p:sldId id="301" r:id="rId70"/>
    <p:sldId id="366" r:id="rId71"/>
    <p:sldId id="367" r:id="rId72"/>
    <p:sldId id="368" r:id="rId73"/>
    <p:sldId id="302" r:id="rId74"/>
    <p:sldId id="369" r:id="rId75"/>
    <p:sldId id="370" r:id="rId76"/>
    <p:sldId id="371" r:id="rId77"/>
    <p:sldId id="372" r:id="rId78"/>
    <p:sldId id="303" r:id="rId79"/>
    <p:sldId id="304" r:id="rId80"/>
    <p:sldId id="374" r:id="rId81"/>
    <p:sldId id="305" r:id="rId82"/>
    <p:sldId id="377" r:id="rId83"/>
    <p:sldId id="306"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24864C-F93C-4AD6-A50C-3755B9E2BE05}" type="datetimeFigureOut">
              <a:rPr lang="en-IN" smtClean="0"/>
              <a:pPr/>
              <a:t>17-02-2021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41D6E6-0B0E-4879-9B68-E38E2406CF9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Relation  </a:t>
            </a:r>
          </a:p>
          <a:p>
            <a:pPr lvl="1"/>
            <a:r>
              <a:rPr lang="en-IN" dirty="0"/>
              <a:t>a table</a:t>
            </a:r>
          </a:p>
          <a:p>
            <a:endParaRPr lang="en-IN" dirty="0"/>
          </a:p>
          <a:p>
            <a:r>
              <a:rPr lang="en-IN" b="1" dirty="0"/>
              <a:t>Tuple</a:t>
            </a:r>
            <a:r>
              <a:rPr lang="en-IN" dirty="0"/>
              <a:t>  </a:t>
            </a:r>
          </a:p>
          <a:p>
            <a:pPr lvl="1"/>
            <a:r>
              <a:rPr lang="en-IN" dirty="0"/>
              <a:t>a row in a table</a:t>
            </a:r>
          </a:p>
          <a:p>
            <a:endParaRPr lang="en-IN" dirty="0"/>
          </a:p>
          <a:p>
            <a:r>
              <a:rPr lang="en-IN" b="1" dirty="0"/>
              <a:t>Attribute </a:t>
            </a:r>
            <a:r>
              <a:rPr lang="en-IN" dirty="0"/>
              <a:t> </a:t>
            </a:r>
          </a:p>
          <a:p>
            <a:pPr lvl="1"/>
            <a:r>
              <a:rPr lang="en-IN" dirty="0"/>
              <a:t>a Column in a table</a:t>
            </a:r>
          </a:p>
          <a:p>
            <a:endParaRPr lang="en-IN" dirty="0"/>
          </a:p>
          <a:p>
            <a:r>
              <a:rPr lang="en-IN" b="1" dirty="0"/>
              <a:t>Degree  </a:t>
            </a:r>
          </a:p>
          <a:p>
            <a:pPr lvl="1"/>
            <a:r>
              <a:rPr lang="en-IN" dirty="0"/>
              <a:t>number of attributes</a:t>
            </a:r>
          </a:p>
          <a:p>
            <a:endParaRPr lang="en-IN" dirty="0"/>
          </a:p>
          <a:p>
            <a:r>
              <a:rPr lang="en-IN" b="1" dirty="0"/>
              <a:t>Cardinality  </a:t>
            </a:r>
          </a:p>
          <a:p>
            <a:pPr lvl="1"/>
            <a:r>
              <a:rPr lang="en-IN" dirty="0"/>
              <a:t>number of tuples</a:t>
            </a:r>
          </a:p>
          <a:p>
            <a:endParaRPr lang="en-IN" dirty="0"/>
          </a:p>
          <a:p>
            <a:r>
              <a:rPr lang="en-IN" b="1" dirty="0"/>
              <a:t>Primary Key  </a:t>
            </a:r>
          </a:p>
          <a:p>
            <a:pPr lvl="1"/>
            <a:r>
              <a:rPr lang="en-IN" dirty="0"/>
              <a:t>a unique identifier for the table</a:t>
            </a:r>
          </a:p>
          <a:p>
            <a:endParaRPr lang="en-IN" dirty="0"/>
          </a:p>
          <a:p>
            <a:endParaRPr lang="en-IN" dirty="0"/>
          </a:p>
          <a:p>
            <a:endParaRPr lang="en-US" dirty="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19</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3971"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2</a:t>
            </a:r>
          </a:p>
        </p:txBody>
      </p:sp>
      <p:sp>
        <p:nvSpPr>
          <p:cNvPr id="83972"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3973"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3974" name="Rectangle 6"/>
          <p:cNvSpPr>
            <a:spLocks noGrp="1" noRot="1" noChangeAspect="1" noChangeArrowheads="1" noTextEdit="1"/>
          </p:cNvSpPr>
          <p:nvPr>
            <p:ph type="sldImg"/>
          </p:nvPr>
        </p:nvSpPr>
        <p:spPr>
          <a:ln cap="flat"/>
        </p:spPr>
      </p:sp>
      <p:sp>
        <p:nvSpPr>
          <p:cNvPr id="83975"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4995"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3</a:t>
            </a:r>
          </a:p>
        </p:txBody>
      </p:sp>
      <p:sp>
        <p:nvSpPr>
          <p:cNvPr id="84996"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4997"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4998" name="Rectangle 6"/>
          <p:cNvSpPr>
            <a:spLocks noGrp="1" noRot="1" noChangeAspect="1" noChangeArrowheads="1" noTextEdit="1"/>
          </p:cNvSpPr>
          <p:nvPr>
            <p:ph type="sldImg"/>
          </p:nvPr>
        </p:nvSpPr>
        <p:spPr>
          <a:ln cap="flat"/>
        </p:spPr>
      </p:sp>
      <p:sp>
        <p:nvSpPr>
          <p:cNvPr id="84999"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6019"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4</a:t>
            </a:r>
          </a:p>
        </p:txBody>
      </p:sp>
      <p:sp>
        <p:nvSpPr>
          <p:cNvPr id="86020"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6021"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6022" name="Rectangle 6"/>
          <p:cNvSpPr>
            <a:spLocks noGrp="1" noRot="1" noChangeAspect="1" noChangeArrowheads="1" noTextEdit="1"/>
          </p:cNvSpPr>
          <p:nvPr>
            <p:ph type="sldImg"/>
          </p:nvPr>
        </p:nvSpPr>
        <p:spPr>
          <a:ln cap="flat"/>
        </p:spPr>
      </p:sp>
      <p:sp>
        <p:nvSpPr>
          <p:cNvPr id="86023"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7043"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5</a:t>
            </a:r>
          </a:p>
        </p:txBody>
      </p:sp>
      <p:sp>
        <p:nvSpPr>
          <p:cNvPr id="87044"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7045"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7046" name="Rectangle 6"/>
          <p:cNvSpPr>
            <a:spLocks noGrp="1" noRot="1" noChangeAspect="1" noChangeArrowheads="1" noTextEdit="1"/>
          </p:cNvSpPr>
          <p:nvPr>
            <p:ph type="sldImg"/>
          </p:nvPr>
        </p:nvSpPr>
        <p:spPr>
          <a:ln cap="flat"/>
        </p:spPr>
      </p:sp>
      <p:sp>
        <p:nvSpPr>
          <p:cNvPr id="87047"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8067"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6</a:t>
            </a:r>
          </a:p>
        </p:txBody>
      </p:sp>
      <p:sp>
        <p:nvSpPr>
          <p:cNvPr id="88068"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8069"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8070" name="Rectangle 6"/>
          <p:cNvSpPr>
            <a:spLocks noGrp="1" noRot="1" noChangeAspect="1" noChangeArrowheads="1" noTextEdit="1"/>
          </p:cNvSpPr>
          <p:nvPr>
            <p:ph type="sldImg"/>
          </p:nvPr>
        </p:nvSpPr>
        <p:spPr>
          <a:ln cap="flat"/>
        </p:spPr>
      </p:sp>
      <p:sp>
        <p:nvSpPr>
          <p:cNvPr id="88071"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9091"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8</a:t>
            </a:r>
          </a:p>
        </p:txBody>
      </p:sp>
      <p:sp>
        <p:nvSpPr>
          <p:cNvPr id="89092"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9093"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9094" name="Rectangle 6"/>
          <p:cNvSpPr>
            <a:spLocks noGrp="1" noRot="1" noChangeAspect="1" noChangeArrowheads="1" noTextEdit="1"/>
          </p:cNvSpPr>
          <p:nvPr>
            <p:ph type="sldImg"/>
          </p:nvPr>
        </p:nvSpPr>
        <p:spPr>
          <a:ln cap="flat"/>
        </p:spPr>
      </p:sp>
      <p:sp>
        <p:nvSpPr>
          <p:cNvPr id="89095"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90115"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9</a:t>
            </a:r>
          </a:p>
        </p:txBody>
      </p:sp>
      <p:sp>
        <p:nvSpPr>
          <p:cNvPr id="90116"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90117"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90118" name="Rectangle 6"/>
          <p:cNvSpPr>
            <a:spLocks noGrp="1" noRot="1" noChangeAspect="1" noChangeArrowheads="1" noTextEdit="1"/>
          </p:cNvSpPr>
          <p:nvPr>
            <p:ph type="sldImg"/>
          </p:nvPr>
        </p:nvSpPr>
        <p:spPr>
          <a:ln cap="flat"/>
        </p:spPr>
      </p:sp>
      <p:sp>
        <p:nvSpPr>
          <p:cNvPr id="90119"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91139"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10</a:t>
            </a:r>
          </a:p>
        </p:txBody>
      </p:sp>
      <p:sp>
        <p:nvSpPr>
          <p:cNvPr id="91140"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91141"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91142" name="Rectangle 6"/>
          <p:cNvSpPr>
            <a:spLocks noGrp="1" noRot="1" noChangeAspect="1" noChangeArrowheads="1" noTextEdit="1"/>
          </p:cNvSpPr>
          <p:nvPr>
            <p:ph type="sldImg"/>
          </p:nvPr>
        </p:nvSpPr>
        <p:spPr>
          <a:ln cap="flat"/>
        </p:spPr>
      </p:sp>
      <p:sp>
        <p:nvSpPr>
          <p:cNvPr id="91143"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Entity</a:t>
            </a:r>
          </a:p>
          <a:p>
            <a:pPr lvl="1"/>
            <a:r>
              <a:rPr lang="en-IN" dirty="0"/>
              <a:t>is anything that exists and is distinguishable</a:t>
            </a:r>
          </a:p>
          <a:p>
            <a:pPr lvl="1"/>
            <a:endParaRPr lang="en-IN" b="1" dirty="0"/>
          </a:p>
          <a:p>
            <a:r>
              <a:rPr lang="en-IN" b="1" dirty="0"/>
              <a:t>Entity Set</a:t>
            </a:r>
          </a:p>
          <a:p>
            <a:pPr lvl="1"/>
            <a:r>
              <a:rPr lang="en-IN" dirty="0"/>
              <a:t>a group of similar entities</a:t>
            </a:r>
          </a:p>
          <a:p>
            <a:pPr lvl="1"/>
            <a:endParaRPr lang="en-IN" dirty="0"/>
          </a:p>
          <a:p>
            <a:r>
              <a:rPr lang="en-IN" b="1" dirty="0"/>
              <a:t>Attribute</a:t>
            </a:r>
          </a:p>
          <a:p>
            <a:pPr lvl="1"/>
            <a:r>
              <a:rPr lang="en-IN" dirty="0"/>
              <a:t>properties that describe an entity</a:t>
            </a:r>
          </a:p>
          <a:p>
            <a:pPr lvl="1"/>
            <a:endParaRPr lang="en-IN" dirty="0"/>
          </a:p>
          <a:p>
            <a:r>
              <a:rPr lang="en-IN" b="1" dirty="0"/>
              <a:t>Relationship</a:t>
            </a:r>
          </a:p>
          <a:p>
            <a:pPr lvl="1"/>
            <a:r>
              <a:rPr lang="en-IN" dirty="0"/>
              <a:t>an association between entities</a:t>
            </a:r>
          </a:p>
          <a:p>
            <a:endParaRPr lang="en-IN" dirty="0"/>
          </a:p>
          <a:p>
            <a:endParaRPr lang="en-IN" dirty="0"/>
          </a:p>
          <a:p>
            <a:endParaRPr lang="en-US" dirty="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20</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r>
              <a:rPr lang="en-US"/>
              <a:t>Copyright @ Trendz IT</a:t>
            </a:r>
          </a:p>
        </p:txBody>
      </p:sp>
      <p:sp>
        <p:nvSpPr>
          <p:cNvPr id="5" name="Slide Number Placeholder 4"/>
          <p:cNvSpPr>
            <a:spLocks noGrp="1"/>
          </p:cNvSpPr>
          <p:nvPr>
            <p:ph type="sldNum" sz="quarter" idx="11"/>
          </p:nvPr>
        </p:nvSpPr>
        <p:spPr/>
        <p:txBody>
          <a:bodyPr/>
          <a:lstStyle/>
          <a:p>
            <a:fld id="{36865651-6286-4C5B-9C14-6C1369A5D4DB}" type="slidenum">
              <a:rPr lang="en-US" smtClean="0"/>
              <a:pPr/>
              <a:t>22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is Normalization?</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Normalization is the process of efficiently organizing data in a database. </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There are two goals of the normalization process: </a:t>
            </a:r>
          </a:p>
          <a:p>
            <a:r>
              <a:rPr lang="en-US" sz="1200" b="0" i="0" kern="1200" dirty="0">
                <a:solidFill>
                  <a:schemeClr val="tx1"/>
                </a:solidFill>
                <a:latin typeface="+mn-lt"/>
                <a:ea typeface="+mn-ea"/>
                <a:cs typeface="+mn-cs"/>
              </a:rPr>
              <a:t>eliminating redundant data (for example, storing the same data in more than one table) and </a:t>
            </a:r>
          </a:p>
          <a:p>
            <a:r>
              <a:rPr lang="en-US" sz="1200" b="0" i="0" kern="1200" dirty="0">
                <a:solidFill>
                  <a:schemeClr val="tx1"/>
                </a:solidFill>
                <a:latin typeface="+mn-lt"/>
                <a:ea typeface="+mn-ea"/>
                <a:cs typeface="+mn-cs"/>
              </a:rPr>
              <a:t>ensuring data dependencies make sense (only storing related data in a table).</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 Both of these are worthy goals as they reduce the amount of space a database consumes and ensure that data is logically stored.</a:t>
            </a:r>
          </a:p>
          <a:p>
            <a:endParaRPr lang="en-US" dirty="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28</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Redundancy is at the root of several problems associated with relational schemas</a:t>
            </a:r>
          </a:p>
          <a:p>
            <a:endParaRPr lang="en-IN" dirty="0"/>
          </a:p>
          <a:p>
            <a:r>
              <a:rPr lang="en-IN" dirty="0"/>
              <a:t>More seriously, data redundancy causes several anomalies: insert, update, delete</a:t>
            </a:r>
          </a:p>
          <a:p>
            <a:endParaRPr lang="en-IN" dirty="0"/>
          </a:p>
          <a:p>
            <a:r>
              <a:rPr lang="en-IN" dirty="0"/>
              <a:t>Wastage of storage.</a:t>
            </a:r>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29</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First Normalization Form: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Normalization simply says that all of the data value must be atomic means there should not be repeated columns.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First Normal form says remove all repeating groups from the table.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So in first normal form all the repeating groups eliminated.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Here you can define the primary key.</a:t>
            </a:r>
          </a:p>
          <a:p>
            <a:endParaRPr lang="en-US"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30</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Second Normalization Rule:</a:t>
            </a:r>
            <a:r>
              <a:rPr lang="en-US" sz="1200" b="0" i="0" kern="1200" dirty="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Tables should be in first 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Now remove all the columns which are not dependent on the primary key so that all rows uniquely identified each of them.</a:t>
            </a:r>
          </a:p>
          <a:p>
            <a:endParaRPr lang="en-US" dirty="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31</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Third normal Form:</a:t>
            </a:r>
            <a:r>
              <a:rPr lang="en-US" sz="1200" b="0" i="0" kern="1200" dirty="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Table should be in second normal form and here you can remove all the columns from table which are interdependent.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In other word all rows  should be dependant upon the primary key.</a:t>
            </a:r>
          </a:p>
          <a:p>
            <a:endParaRPr lang="en-US" dirty="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34</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2947"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1</a:t>
            </a:r>
          </a:p>
        </p:txBody>
      </p:sp>
      <p:sp>
        <p:nvSpPr>
          <p:cNvPr id="82948"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2949"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2950" name="Rectangle 6"/>
          <p:cNvSpPr>
            <a:spLocks noGrp="1" noRot="1" noChangeAspect="1" noChangeArrowheads="1" noTextEdit="1"/>
          </p:cNvSpPr>
          <p:nvPr>
            <p:ph type="sldImg"/>
          </p:nvPr>
        </p:nvSpPr>
        <p:spPr>
          <a:ln cap="flat"/>
        </p:spPr>
      </p:sp>
      <p:sp>
        <p:nvSpPr>
          <p:cNvPr id="82951"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DF46655-7213-43B0-9960-5D6D36F12E29}" type="datetimeFigureOut">
              <a:rPr lang="en-IN" smtClean="0"/>
              <a:pPr/>
              <a:t>17-02-2021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DF46655-7213-43B0-9960-5D6D36F12E29}" type="datetimeFigureOut">
              <a:rPr lang="en-IN" smtClean="0"/>
              <a:pPr/>
              <a:t>17-02-2021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DF46655-7213-43B0-9960-5D6D36F12E29}" type="datetimeFigureOut">
              <a:rPr lang="en-IN" smtClean="0"/>
              <a:pPr/>
              <a:t>17-02-2021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DF46655-7213-43B0-9960-5D6D36F12E29}" type="datetimeFigureOut">
              <a:rPr lang="en-IN" smtClean="0"/>
              <a:pPr/>
              <a:t>17-02-2021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F46655-7213-43B0-9960-5D6D36F12E29}" type="datetimeFigureOut">
              <a:rPr lang="en-IN" smtClean="0"/>
              <a:pPr/>
              <a:t>17-02-2021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DF46655-7213-43B0-9960-5D6D36F12E29}" type="datetimeFigureOut">
              <a:rPr lang="en-IN" smtClean="0"/>
              <a:pPr/>
              <a:t>17-02-2021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DF46655-7213-43B0-9960-5D6D36F12E29}" type="datetimeFigureOut">
              <a:rPr lang="en-IN" smtClean="0"/>
              <a:pPr/>
              <a:t>17-02-2021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DF46655-7213-43B0-9960-5D6D36F12E29}" type="datetimeFigureOut">
              <a:rPr lang="en-IN" smtClean="0"/>
              <a:pPr/>
              <a:t>17-02-2021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F46655-7213-43B0-9960-5D6D36F12E29}" type="datetimeFigureOut">
              <a:rPr lang="en-IN" smtClean="0"/>
              <a:pPr/>
              <a:t>17-02-2021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F46655-7213-43B0-9960-5D6D36F12E29}" type="datetimeFigureOut">
              <a:rPr lang="en-IN" smtClean="0"/>
              <a:pPr/>
              <a:t>17-02-2021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F46655-7213-43B0-9960-5D6D36F12E29}" type="datetimeFigureOut">
              <a:rPr lang="en-IN" smtClean="0"/>
              <a:pPr/>
              <a:t>17-02-2021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46655-7213-43B0-9960-5D6D36F12E29}" type="datetimeFigureOut">
              <a:rPr lang="en-IN" smtClean="0"/>
              <a:pPr/>
              <a:t>17-02-2021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E12686-1F2F-492E-BE15-2805DF0D61C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8305800" cy="1143000"/>
          </a:xfrm>
        </p:spPr>
        <p:txBody>
          <a:bodyPr>
            <a:normAutofit/>
          </a:bodyPr>
          <a:lstStyle/>
          <a:p>
            <a:r>
              <a:rPr lang="en-US" sz="4280" b="1" i="1" dirty="0"/>
              <a:t>DATA BASE MANAGEMENT SYSTEM</a:t>
            </a:r>
            <a:endParaRPr lang="en-IN" sz="428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dirty="0"/>
              <a:t>Introduction to Data Modeling</a:t>
            </a:r>
          </a:p>
        </p:txBody>
      </p:sp>
      <p:sp>
        <p:nvSpPr>
          <p:cNvPr id="10243" name="Rectangle 3"/>
          <p:cNvSpPr>
            <a:spLocks noGrp="1" noChangeArrowheads="1"/>
          </p:cNvSpPr>
          <p:nvPr>
            <p:ph idx="1"/>
          </p:nvPr>
        </p:nvSpPr>
        <p:spPr>
          <a:xfrm>
            <a:off x="855663" y="1600200"/>
            <a:ext cx="7159625" cy="4648200"/>
          </a:xfrm>
        </p:spPr>
        <p:txBody>
          <a:bodyPr/>
          <a:lstStyle/>
          <a:p>
            <a:r>
              <a:rPr lang="en-US" dirty="0"/>
              <a:t>Explain the structure of Data</a:t>
            </a:r>
          </a:p>
          <a:p>
            <a:r>
              <a:rPr lang="en-US" dirty="0"/>
              <a:t>Explain the process of data access in various data-models</a:t>
            </a:r>
          </a:p>
          <a:p>
            <a:r>
              <a:rPr lang="en-US" dirty="0"/>
              <a:t>Explain the steps involved in the database designing pattern</a:t>
            </a:r>
          </a:p>
          <a:p>
            <a:r>
              <a:rPr lang="en-US" dirty="0"/>
              <a:t>Design a Conceptual database using ER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Data Models</a:t>
            </a:r>
          </a:p>
        </p:txBody>
      </p:sp>
      <p:sp>
        <p:nvSpPr>
          <p:cNvPr id="18435" name="Rectangle 3"/>
          <p:cNvSpPr>
            <a:spLocks noGrp="1" noChangeArrowheads="1"/>
          </p:cNvSpPr>
          <p:nvPr>
            <p:ph idx="1"/>
          </p:nvPr>
        </p:nvSpPr>
        <p:spPr>
          <a:xfrm>
            <a:off x="855663" y="1600200"/>
            <a:ext cx="7435850" cy="4464050"/>
          </a:xfrm>
        </p:spPr>
        <p:txBody>
          <a:bodyPr/>
          <a:lstStyle/>
          <a:p>
            <a:pPr eaLnBrk="1" hangingPunct="1">
              <a:defRPr/>
            </a:pPr>
            <a:r>
              <a:rPr lang="en-US" dirty="0"/>
              <a:t>A collection of tools for describing </a:t>
            </a:r>
          </a:p>
          <a:p>
            <a:pPr lvl="1" eaLnBrk="1" hangingPunct="1">
              <a:lnSpc>
                <a:spcPct val="80000"/>
              </a:lnSpc>
              <a:defRPr/>
            </a:pPr>
            <a:r>
              <a:rPr lang="en-US" dirty="0"/>
              <a:t>Data </a:t>
            </a:r>
          </a:p>
          <a:p>
            <a:pPr lvl="1" eaLnBrk="1" hangingPunct="1">
              <a:lnSpc>
                <a:spcPct val="80000"/>
              </a:lnSpc>
              <a:defRPr/>
            </a:pPr>
            <a:r>
              <a:rPr lang="en-US" dirty="0"/>
              <a:t>Data relationships</a:t>
            </a:r>
          </a:p>
          <a:p>
            <a:pPr lvl="1" eaLnBrk="1" hangingPunct="1">
              <a:lnSpc>
                <a:spcPct val="80000"/>
              </a:lnSpc>
              <a:defRPr/>
            </a:pPr>
            <a:r>
              <a:rPr lang="en-US" dirty="0"/>
              <a:t>Data semantics</a:t>
            </a:r>
          </a:p>
          <a:p>
            <a:pPr lvl="1" eaLnBrk="1" hangingPunct="1">
              <a:lnSpc>
                <a:spcPct val="80000"/>
              </a:lnSpc>
              <a:defRPr/>
            </a:pPr>
            <a:r>
              <a:rPr lang="en-US" dirty="0"/>
              <a:t>Data constraints</a:t>
            </a:r>
          </a:p>
          <a:p>
            <a:pPr marL="0" indent="0" eaLnBrk="1" hangingPunct="1">
              <a:buFont typeface="Arial" charset="0"/>
              <a:buNone/>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p:txBody>
          <a:bodyPr/>
          <a:lstStyle/>
          <a:p>
            <a:r>
              <a:rPr lang="en-US"/>
              <a:t>Data Model</a:t>
            </a:r>
          </a:p>
        </p:txBody>
      </p:sp>
      <p:sp>
        <p:nvSpPr>
          <p:cNvPr id="30723" name="Rectangle 3"/>
          <p:cNvSpPr>
            <a:spLocks noGrp="1" noChangeArrowheads="1"/>
          </p:cNvSpPr>
          <p:nvPr>
            <p:ph idx="1"/>
          </p:nvPr>
        </p:nvSpPr>
        <p:spPr/>
        <p:txBody>
          <a:bodyPr/>
          <a:lstStyle/>
          <a:p>
            <a:r>
              <a:rPr lang="en-US" dirty="0"/>
              <a:t>Types</a:t>
            </a:r>
          </a:p>
          <a:p>
            <a:pPr lvl="1"/>
            <a:r>
              <a:rPr lang="en-US" dirty="0"/>
              <a:t>Hierarchical DBMS</a:t>
            </a:r>
          </a:p>
          <a:p>
            <a:pPr lvl="1"/>
            <a:r>
              <a:rPr lang="en-US" dirty="0"/>
              <a:t>Network DBMS</a:t>
            </a:r>
          </a:p>
          <a:p>
            <a:pPr lvl="1"/>
            <a:r>
              <a:rPr lang="en-US" dirty="0"/>
              <a:t>Relational DBMS</a:t>
            </a:r>
          </a:p>
          <a:p>
            <a:pPr lvl="1"/>
            <a:r>
              <a:rPr lang="en-US" dirty="0"/>
              <a:t>Object Relational DBMS</a:t>
            </a:r>
          </a:p>
          <a:p>
            <a:pPr lvl="2"/>
            <a:r>
              <a:rPr lang="en-US" dirty="0"/>
              <a:t>Multimedia</a:t>
            </a:r>
          </a:p>
          <a:p>
            <a:pPr lvl="2"/>
            <a:r>
              <a:rPr lang="en-US" dirty="0"/>
              <a:t>Hypertext based databases</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p:txBody>
          <a:bodyPr/>
          <a:lstStyle/>
          <a:p>
            <a:r>
              <a:rPr lang="en-US" dirty="0"/>
              <a:t>Hierarchical Data Model</a:t>
            </a:r>
          </a:p>
        </p:txBody>
      </p:sp>
      <p:sp>
        <p:nvSpPr>
          <p:cNvPr id="9219" name="Rectangle 3"/>
          <p:cNvSpPr>
            <a:spLocks noGrp="1" noChangeArrowheads="1"/>
          </p:cNvSpPr>
          <p:nvPr>
            <p:ph idx="1"/>
          </p:nvPr>
        </p:nvSpPr>
        <p:spPr/>
        <p:txBody>
          <a:bodyPr/>
          <a:lstStyle/>
          <a:p>
            <a:r>
              <a:rPr lang="en-US" dirty="0" err="1"/>
              <a:t>Defintion</a:t>
            </a:r>
            <a:endParaRPr lang="en-US" dirty="0"/>
          </a:p>
          <a:p>
            <a:pPr lvl="1"/>
            <a:r>
              <a:rPr lang="en-US" dirty="0"/>
              <a:t>A hierarchical data model is a model that organizes data in a hierarchical tree structure.</a:t>
            </a:r>
          </a:p>
          <a:p>
            <a:r>
              <a:rPr lang="en-US" dirty="0"/>
              <a:t>Description</a:t>
            </a:r>
          </a:p>
          <a:p>
            <a:pPr lvl="1"/>
            <a:r>
              <a:rPr lang="en-US" dirty="0"/>
              <a:t>A hierarchical tree structure is made up of nodes and branches.</a:t>
            </a:r>
          </a:p>
          <a:p>
            <a:pPr lvl="1"/>
            <a:r>
              <a:rPr lang="en-US" dirty="0"/>
              <a:t>The dependent nodes are at lower levels in the tree.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 calcmode="lin" valueType="num">
                                      <p:cBhvr additive="base">
                                        <p:cTn id="7"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anim calcmode="lin" valueType="num">
                                      <p:cBhvr additive="base">
                                        <p:cTn id="11"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anim calcmode="lin" valueType="num">
                                      <p:cBhvr additive="base">
                                        <p:cTn id="15"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p:txBody>
          <a:bodyPr/>
          <a:lstStyle/>
          <a:p>
            <a:r>
              <a:rPr lang="en-US"/>
              <a:t>Hierarchical Data Model</a:t>
            </a:r>
          </a:p>
        </p:txBody>
      </p:sp>
      <p:sp>
        <p:nvSpPr>
          <p:cNvPr id="32771" name="Text Box 19"/>
          <p:cNvSpPr>
            <a:spLocks noGrp="1" noChangeArrowheads="1"/>
          </p:cNvSpPr>
          <p:nvPr>
            <p:ph idx="1"/>
          </p:nvPr>
        </p:nvSpPr>
        <p:spPr/>
        <p:txBody>
          <a:bodyPr/>
          <a:lstStyle/>
          <a:p>
            <a:pPr>
              <a:spcBef>
                <a:spcPct val="50000"/>
              </a:spcBef>
              <a:buClrTx/>
              <a:buSzTx/>
              <a:buFontTx/>
              <a:buNone/>
            </a:pPr>
            <a:r>
              <a:rPr lang="en-US"/>
              <a:t>Structure of Model</a:t>
            </a:r>
          </a:p>
        </p:txBody>
      </p:sp>
      <p:sp>
        <p:nvSpPr>
          <p:cNvPr id="11268" name="Oval 4"/>
          <p:cNvSpPr>
            <a:spLocks noChangeArrowheads="1"/>
          </p:cNvSpPr>
          <p:nvPr/>
        </p:nvSpPr>
        <p:spPr bwMode="auto">
          <a:xfrm>
            <a:off x="4648200" y="3657600"/>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69" name="Oval 5"/>
          <p:cNvSpPr>
            <a:spLocks noChangeArrowheads="1"/>
          </p:cNvSpPr>
          <p:nvPr/>
        </p:nvSpPr>
        <p:spPr bwMode="auto">
          <a:xfrm>
            <a:off x="3733800" y="4508863"/>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70" name="Oval 6"/>
          <p:cNvSpPr>
            <a:spLocks noChangeArrowheads="1"/>
          </p:cNvSpPr>
          <p:nvPr/>
        </p:nvSpPr>
        <p:spPr bwMode="auto">
          <a:xfrm>
            <a:off x="5562600" y="4572000"/>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71" name="Oval 7"/>
          <p:cNvSpPr>
            <a:spLocks noChangeArrowheads="1"/>
          </p:cNvSpPr>
          <p:nvPr/>
        </p:nvSpPr>
        <p:spPr bwMode="auto">
          <a:xfrm>
            <a:off x="4419600" y="5181600"/>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72" name="Oval 8"/>
          <p:cNvSpPr>
            <a:spLocks noChangeArrowheads="1"/>
          </p:cNvSpPr>
          <p:nvPr/>
        </p:nvSpPr>
        <p:spPr bwMode="auto">
          <a:xfrm>
            <a:off x="3048000" y="5105400"/>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74" name="Oval 10"/>
          <p:cNvSpPr>
            <a:spLocks noChangeArrowheads="1"/>
          </p:cNvSpPr>
          <p:nvPr/>
        </p:nvSpPr>
        <p:spPr bwMode="auto">
          <a:xfrm>
            <a:off x="4876800" y="5181600"/>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75" name="Oval 11"/>
          <p:cNvSpPr>
            <a:spLocks noChangeArrowheads="1"/>
          </p:cNvSpPr>
          <p:nvPr/>
        </p:nvSpPr>
        <p:spPr bwMode="auto">
          <a:xfrm>
            <a:off x="6248400" y="5181600"/>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76" name="Line 12"/>
          <p:cNvSpPr>
            <a:spLocks noChangeShapeType="1"/>
          </p:cNvSpPr>
          <p:nvPr/>
        </p:nvSpPr>
        <p:spPr bwMode="auto">
          <a:xfrm flipH="1">
            <a:off x="3962400" y="3886200"/>
            <a:ext cx="685800" cy="685800"/>
          </a:xfrm>
          <a:prstGeom prst="line">
            <a:avLst/>
          </a:prstGeom>
          <a:noFill/>
          <a:ln w="9525">
            <a:solidFill>
              <a:schemeClr val="tx1"/>
            </a:solidFill>
            <a:round/>
            <a:headEnd/>
            <a:tailEnd type="triangle" w="med" len="med"/>
          </a:ln>
        </p:spPr>
        <p:txBody>
          <a:bodyPr/>
          <a:lstStyle/>
          <a:p>
            <a:endParaRPr lang="en-US"/>
          </a:p>
        </p:txBody>
      </p:sp>
      <p:sp>
        <p:nvSpPr>
          <p:cNvPr id="11277" name="Line 13"/>
          <p:cNvSpPr>
            <a:spLocks noChangeShapeType="1"/>
          </p:cNvSpPr>
          <p:nvPr/>
        </p:nvSpPr>
        <p:spPr bwMode="auto">
          <a:xfrm>
            <a:off x="4953000" y="3886200"/>
            <a:ext cx="685800" cy="762000"/>
          </a:xfrm>
          <a:prstGeom prst="line">
            <a:avLst/>
          </a:prstGeom>
          <a:noFill/>
          <a:ln w="9525">
            <a:solidFill>
              <a:schemeClr val="tx1"/>
            </a:solidFill>
            <a:round/>
            <a:headEnd/>
            <a:tailEnd type="triangle" w="med" len="med"/>
          </a:ln>
        </p:spPr>
        <p:txBody>
          <a:bodyPr/>
          <a:lstStyle/>
          <a:p>
            <a:endParaRPr lang="en-US"/>
          </a:p>
        </p:txBody>
      </p:sp>
      <p:sp>
        <p:nvSpPr>
          <p:cNvPr id="11278" name="Line 14"/>
          <p:cNvSpPr>
            <a:spLocks noChangeShapeType="1"/>
          </p:cNvSpPr>
          <p:nvPr/>
        </p:nvSpPr>
        <p:spPr bwMode="auto">
          <a:xfrm>
            <a:off x="5791200" y="4800600"/>
            <a:ext cx="533400" cy="457200"/>
          </a:xfrm>
          <a:prstGeom prst="line">
            <a:avLst/>
          </a:prstGeom>
          <a:noFill/>
          <a:ln w="9525">
            <a:solidFill>
              <a:schemeClr val="tx1"/>
            </a:solidFill>
            <a:round/>
            <a:headEnd/>
            <a:tailEnd type="triangle" w="med" len="med"/>
          </a:ln>
        </p:spPr>
        <p:txBody>
          <a:bodyPr/>
          <a:lstStyle/>
          <a:p>
            <a:endParaRPr lang="en-US"/>
          </a:p>
        </p:txBody>
      </p:sp>
      <p:sp>
        <p:nvSpPr>
          <p:cNvPr id="11279" name="Line 15"/>
          <p:cNvSpPr>
            <a:spLocks noChangeShapeType="1"/>
          </p:cNvSpPr>
          <p:nvPr/>
        </p:nvSpPr>
        <p:spPr bwMode="auto">
          <a:xfrm flipH="1">
            <a:off x="5181600" y="4800600"/>
            <a:ext cx="381000" cy="457200"/>
          </a:xfrm>
          <a:prstGeom prst="line">
            <a:avLst/>
          </a:prstGeom>
          <a:noFill/>
          <a:ln w="9525">
            <a:solidFill>
              <a:schemeClr val="tx1"/>
            </a:solidFill>
            <a:round/>
            <a:headEnd/>
            <a:tailEnd type="triangle" w="med" len="med"/>
          </a:ln>
        </p:spPr>
        <p:txBody>
          <a:bodyPr/>
          <a:lstStyle/>
          <a:p>
            <a:endParaRPr lang="en-US"/>
          </a:p>
        </p:txBody>
      </p:sp>
      <p:sp>
        <p:nvSpPr>
          <p:cNvPr id="11280" name="Line 16"/>
          <p:cNvSpPr>
            <a:spLocks noChangeShapeType="1"/>
          </p:cNvSpPr>
          <p:nvPr/>
        </p:nvSpPr>
        <p:spPr bwMode="auto">
          <a:xfrm flipH="1">
            <a:off x="3276600" y="4724400"/>
            <a:ext cx="533400" cy="457200"/>
          </a:xfrm>
          <a:prstGeom prst="line">
            <a:avLst/>
          </a:prstGeom>
          <a:noFill/>
          <a:ln w="9525">
            <a:solidFill>
              <a:schemeClr val="tx1"/>
            </a:solidFill>
            <a:round/>
            <a:headEnd/>
            <a:tailEnd type="triangle" w="med" len="med"/>
          </a:ln>
        </p:spPr>
        <p:txBody>
          <a:bodyPr/>
          <a:lstStyle/>
          <a:p>
            <a:endParaRPr lang="en-US"/>
          </a:p>
        </p:txBody>
      </p:sp>
      <p:sp>
        <p:nvSpPr>
          <p:cNvPr id="11281" name="Line 17"/>
          <p:cNvSpPr>
            <a:spLocks noChangeShapeType="1"/>
          </p:cNvSpPr>
          <p:nvPr/>
        </p:nvSpPr>
        <p:spPr bwMode="auto">
          <a:xfrm>
            <a:off x="3962400" y="4724400"/>
            <a:ext cx="457200" cy="533400"/>
          </a:xfrm>
          <a:prstGeom prst="line">
            <a:avLst/>
          </a:prstGeom>
          <a:noFill/>
          <a:ln w="9525">
            <a:solidFill>
              <a:schemeClr val="tx1"/>
            </a:solidFill>
            <a:round/>
            <a:headEnd/>
            <a:tailEnd type="triangle" w="med" len="med"/>
          </a:ln>
        </p:spPr>
        <p:txBody>
          <a:bodyPr/>
          <a:lstStyle/>
          <a:p>
            <a:endParaRPr lang="en-US"/>
          </a:p>
        </p:txBody>
      </p:sp>
      <p:sp>
        <p:nvSpPr>
          <p:cNvPr id="11282" name="Text Box 18"/>
          <p:cNvSpPr txBox="1">
            <a:spLocks noChangeArrowheads="1"/>
          </p:cNvSpPr>
          <p:nvPr/>
        </p:nvSpPr>
        <p:spPr bwMode="auto">
          <a:xfrm>
            <a:off x="2667000" y="3581400"/>
            <a:ext cx="1905000" cy="457200"/>
          </a:xfrm>
          <a:prstGeom prst="rect">
            <a:avLst/>
          </a:prstGeom>
          <a:noFill/>
          <a:ln w="9525">
            <a:noFill/>
            <a:miter lim="800000"/>
            <a:headEnd/>
            <a:tailEnd/>
          </a:ln>
        </p:spPr>
        <p:txBody>
          <a:bodyPr>
            <a:spAutoFit/>
          </a:bodyPr>
          <a:lstStyle/>
          <a:p>
            <a:pPr>
              <a:spcBef>
                <a:spcPct val="50000"/>
              </a:spcBef>
            </a:pPr>
            <a:r>
              <a:rPr lang="en-US" sz="2400">
                <a:latin typeface="Arial" charset="0"/>
              </a:rPr>
              <a:t>Level I</a:t>
            </a:r>
          </a:p>
        </p:txBody>
      </p:sp>
      <p:sp>
        <p:nvSpPr>
          <p:cNvPr id="11284" name="Text Box 20"/>
          <p:cNvSpPr txBox="1">
            <a:spLocks noChangeArrowheads="1"/>
          </p:cNvSpPr>
          <p:nvPr/>
        </p:nvSpPr>
        <p:spPr bwMode="auto">
          <a:xfrm>
            <a:off x="1828800" y="4343400"/>
            <a:ext cx="1905000" cy="457200"/>
          </a:xfrm>
          <a:prstGeom prst="rect">
            <a:avLst/>
          </a:prstGeom>
          <a:noFill/>
          <a:ln w="9525">
            <a:noFill/>
            <a:miter lim="800000"/>
            <a:headEnd/>
            <a:tailEnd/>
          </a:ln>
        </p:spPr>
        <p:txBody>
          <a:bodyPr>
            <a:spAutoFit/>
          </a:bodyPr>
          <a:lstStyle/>
          <a:p>
            <a:pPr>
              <a:spcBef>
                <a:spcPct val="50000"/>
              </a:spcBef>
            </a:pPr>
            <a:r>
              <a:rPr lang="en-US" sz="2400">
                <a:latin typeface="Arial" charset="0"/>
              </a:rPr>
              <a:t>Level II</a:t>
            </a:r>
          </a:p>
        </p:txBody>
      </p:sp>
      <p:sp>
        <p:nvSpPr>
          <p:cNvPr id="11285" name="Text Box 21"/>
          <p:cNvSpPr txBox="1">
            <a:spLocks noChangeArrowheads="1"/>
          </p:cNvSpPr>
          <p:nvPr/>
        </p:nvSpPr>
        <p:spPr bwMode="auto">
          <a:xfrm>
            <a:off x="1066800" y="4953000"/>
            <a:ext cx="1905000" cy="457200"/>
          </a:xfrm>
          <a:prstGeom prst="rect">
            <a:avLst/>
          </a:prstGeom>
          <a:noFill/>
          <a:ln w="9525">
            <a:noFill/>
            <a:miter lim="800000"/>
            <a:headEnd/>
            <a:tailEnd/>
          </a:ln>
        </p:spPr>
        <p:txBody>
          <a:bodyPr>
            <a:spAutoFit/>
          </a:bodyPr>
          <a:lstStyle/>
          <a:p>
            <a:pPr>
              <a:spcBef>
                <a:spcPct val="50000"/>
              </a:spcBef>
            </a:pPr>
            <a:r>
              <a:rPr lang="en-US" sz="2400">
                <a:latin typeface="Arial" charset="0"/>
              </a:rPr>
              <a:t>Level III</a:t>
            </a:r>
          </a:p>
        </p:txBody>
      </p:sp>
      <p:sp>
        <p:nvSpPr>
          <p:cNvPr id="11286" name="Text Box 22"/>
          <p:cNvSpPr txBox="1">
            <a:spLocks noChangeArrowheads="1"/>
          </p:cNvSpPr>
          <p:nvPr/>
        </p:nvSpPr>
        <p:spPr bwMode="auto">
          <a:xfrm>
            <a:off x="3962400" y="3048000"/>
            <a:ext cx="1905000" cy="457200"/>
          </a:xfrm>
          <a:prstGeom prst="rect">
            <a:avLst/>
          </a:prstGeom>
          <a:noFill/>
          <a:ln w="9525">
            <a:noFill/>
            <a:miter lim="800000"/>
            <a:headEnd/>
            <a:tailEnd/>
          </a:ln>
        </p:spPr>
        <p:txBody>
          <a:bodyPr>
            <a:spAutoFit/>
          </a:bodyPr>
          <a:lstStyle/>
          <a:p>
            <a:pPr>
              <a:spcBef>
                <a:spcPct val="50000"/>
              </a:spcBef>
            </a:pPr>
            <a:r>
              <a:rPr lang="en-US" sz="2400">
                <a:latin typeface="Arial" charset="0"/>
              </a:rPr>
              <a:t>ROOT Node</a:t>
            </a:r>
          </a:p>
        </p:txBody>
      </p:sp>
      <p:sp>
        <p:nvSpPr>
          <p:cNvPr id="11287" name="Text Box 23"/>
          <p:cNvSpPr txBox="1">
            <a:spLocks noChangeArrowheads="1"/>
          </p:cNvSpPr>
          <p:nvPr/>
        </p:nvSpPr>
        <p:spPr bwMode="auto">
          <a:xfrm>
            <a:off x="6248400" y="5486400"/>
            <a:ext cx="1905000" cy="457200"/>
          </a:xfrm>
          <a:prstGeom prst="rect">
            <a:avLst/>
          </a:prstGeom>
          <a:noFill/>
          <a:ln w="9525">
            <a:noFill/>
            <a:miter lim="800000"/>
            <a:headEnd/>
            <a:tailEnd/>
          </a:ln>
        </p:spPr>
        <p:txBody>
          <a:bodyPr>
            <a:spAutoFit/>
          </a:bodyPr>
          <a:lstStyle/>
          <a:p>
            <a:pPr>
              <a:spcBef>
                <a:spcPct val="50000"/>
              </a:spcBef>
            </a:pPr>
            <a:r>
              <a:rPr lang="en-US" sz="2400">
                <a:latin typeface="Arial" charset="0"/>
              </a:rPr>
              <a:t>LEAF nodes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ppt_x"/>
                                          </p:val>
                                        </p:tav>
                                        <p:tav tm="100000">
                                          <p:val>
                                            <p:strVal val="#ppt_x"/>
                                          </p:val>
                                        </p:tav>
                                      </p:tavLst>
                                    </p:anim>
                                    <p:anim calcmode="lin" valueType="num">
                                      <p:cBhvr additive="base">
                                        <p:cTn id="8" dur="500" fill="hold"/>
                                        <p:tgtEl>
                                          <p:spTgt spid="1126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76"/>
                                        </p:tgtEl>
                                        <p:attrNameLst>
                                          <p:attrName>style.visibility</p:attrName>
                                        </p:attrNameLst>
                                      </p:cBhvr>
                                      <p:to>
                                        <p:strVal val="visible"/>
                                      </p:to>
                                    </p:set>
                                    <p:anim calcmode="lin" valueType="num">
                                      <p:cBhvr additive="base">
                                        <p:cTn id="13" dur="500" fill="hold"/>
                                        <p:tgtEl>
                                          <p:spTgt spid="11276"/>
                                        </p:tgtEl>
                                        <p:attrNameLst>
                                          <p:attrName>ppt_x</p:attrName>
                                        </p:attrNameLst>
                                      </p:cBhvr>
                                      <p:tavLst>
                                        <p:tav tm="0">
                                          <p:val>
                                            <p:strVal val="0-#ppt_w/2"/>
                                          </p:val>
                                        </p:tav>
                                        <p:tav tm="100000">
                                          <p:val>
                                            <p:strVal val="#ppt_x"/>
                                          </p:val>
                                        </p:tav>
                                      </p:tavLst>
                                    </p:anim>
                                    <p:anim calcmode="lin" valueType="num">
                                      <p:cBhvr additive="base">
                                        <p:cTn id="14" dur="500" fill="hold"/>
                                        <p:tgtEl>
                                          <p:spTgt spid="1127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277"/>
                                        </p:tgtEl>
                                        <p:attrNameLst>
                                          <p:attrName>style.visibility</p:attrName>
                                        </p:attrNameLst>
                                      </p:cBhvr>
                                      <p:to>
                                        <p:strVal val="visible"/>
                                      </p:to>
                                    </p:set>
                                    <p:anim calcmode="lin" valueType="num">
                                      <p:cBhvr additive="base">
                                        <p:cTn id="19" dur="500" fill="hold"/>
                                        <p:tgtEl>
                                          <p:spTgt spid="11277"/>
                                        </p:tgtEl>
                                        <p:attrNameLst>
                                          <p:attrName>ppt_x</p:attrName>
                                        </p:attrNameLst>
                                      </p:cBhvr>
                                      <p:tavLst>
                                        <p:tav tm="0">
                                          <p:val>
                                            <p:strVal val="1+#ppt_w/2"/>
                                          </p:val>
                                        </p:tav>
                                        <p:tav tm="100000">
                                          <p:val>
                                            <p:strVal val="#ppt_x"/>
                                          </p:val>
                                        </p:tav>
                                      </p:tavLst>
                                    </p:anim>
                                    <p:anim calcmode="lin" valueType="num">
                                      <p:cBhvr additive="base">
                                        <p:cTn id="20" dur="500" fill="hold"/>
                                        <p:tgtEl>
                                          <p:spTgt spid="1127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1269"/>
                                        </p:tgtEl>
                                        <p:attrNameLst>
                                          <p:attrName>style.visibility</p:attrName>
                                        </p:attrNameLst>
                                      </p:cBhvr>
                                      <p:to>
                                        <p:strVal val="visible"/>
                                      </p:to>
                                    </p:set>
                                    <p:anim calcmode="lin" valueType="num">
                                      <p:cBhvr additive="base">
                                        <p:cTn id="25" dur="500" fill="hold"/>
                                        <p:tgtEl>
                                          <p:spTgt spid="11269"/>
                                        </p:tgtEl>
                                        <p:attrNameLst>
                                          <p:attrName>ppt_x</p:attrName>
                                        </p:attrNameLst>
                                      </p:cBhvr>
                                      <p:tavLst>
                                        <p:tav tm="0">
                                          <p:val>
                                            <p:strVal val="#ppt_x"/>
                                          </p:val>
                                        </p:tav>
                                        <p:tav tm="100000">
                                          <p:val>
                                            <p:strVal val="#ppt_x"/>
                                          </p:val>
                                        </p:tav>
                                      </p:tavLst>
                                    </p:anim>
                                    <p:anim calcmode="lin" valueType="num">
                                      <p:cBhvr additive="base">
                                        <p:cTn id="26" dur="500" fill="hold"/>
                                        <p:tgtEl>
                                          <p:spTgt spid="11269"/>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11270"/>
                                        </p:tgtEl>
                                        <p:attrNameLst>
                                          <p:attrName>style.visibility</p:attrName>
                                        </p:attrNameLst>
                                      </p:cBhvr>
                                      <p:to>
                                        <p:strVal val="visible"/>
                                      </p:to>
                                    </p:set>
                                    <p:anim calcmode="lin" valueType="num">
                                      <p:cBhvr additive="base">
                                        <p:cTn id="29" dur="500" fill="hold"/>
                                        <p:tgtEl>
                                          <p:spTgt spid="11270"/>
                                        </p:tgtEl>
                                        <p:attrNameLst>
                                          <p:attrName>ppt_x</p:attrName>
                                        </p:attrNameLst>
                                      </p:cBhvr>
                                      <p:tavLst>
                                        <p:tav tm="0">
                                          <p:val>
                                            <p:strVal val="#ppt_x"/>
                                          </p:val>
                                        </p:tav>
                                        <p:tav tm="100000">
                                          <p:val>
                                            <p:strVal val="#ppt_x"/>
                                          </p:val>
                                        </p:tav>
                                      </p:tavLst>
                                    </p:anim>
                                    <p:anim calcmode="lin" valueType="num">
                                      <p:cBhvr additive="base">
                                        <p:cTn id="30" dur="500" fill="hold"/>
                                        <p:tgtEl>
                                          <p:spTgt spid="11270"/>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11280"/>
                                        </p:tgtEl>
                                        <p:attrNameLst>
                                          <p:attrName>style.visibility</p:attrName>
                                        </p:attrNameLst>
                                      </p:cBhvr>
                                      <p:to>
                                        <p:strVal val="visible"/>
                                      </p:to>
                                    </p:set>
                                    <p:anim calcmode="lin" valueType="num">
                                      <p:cBhvr additive="base">
                                        <p:cTn id="35" dur="500" fill="hold"/>
                                        <p:tgtEl>
                                          <p:spTgt spid="11280"/>
                                        </p:tgtEl>
                                        <p:attrNameLst>
                                          <p:attrName>ppt_x</p:attrName>
                                        </p:attrNameLst>
                                      </p:cBhvr>
                                      <p:tavLst>
                                        <p:tav tm="0">
                                          <p:val>
                                            <p:strVal val="#ppt_x"/>
                                          </p:val>
                                        </p:tav>
                                        <p:tav tm="100000">
                                          <p:val>
                                            <p:strVal val="#ppt_x"/>
                                          </p:val>
                                        </p:tav>
                                      </p:tavLst>
                                    </p:anim>
                                    <p:anim calcmode="lin" valueType="num">
                                      <p:cBhvr additive="base">
                                        <p:cTn id="36" dur="500" fill="hold"/>
                                        <p:tgtEl>
                                          <p:spTgt spid="11280"/>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1281"/>
                                        </p:tgtEl>
                                        <p:attrNameLst>
                                          <p:attrName>style.visibility</p:attrName>
                                        </p:attrNameLst>
                                      </p:cBhvr>
                                      <p:to>
                                        <p:strVal val="visible"/>
                                      </p:to>
                                    </p:set>
                                    <p:anim calcmode="lin" valueType="num">
                                      <p:cBhvr additive="base">
                                        <p:cTn id="39" dur="500" fill="hold"/>
                                        <p:tgtEl>
                                          <p:spTgt spid="11281"/>
                                        </p:tgtEl>
                                        <p:attrNameLst>
                                          <p:attrName>ppt_x</p:attrName>
                                        </p:attrNameLst>
                                      </p:cBhvr>
                                      <p:tavLst>
                                        <p:tav tm="0">
                                          <p:val>
                                            <p:strVal val="#ppt_x"/>
                                          </p:val>
                                        </p:tav>
                                        <p:tav tm="100000">
                                          <p:val>
                                            <p:strVal val="#ppt_x"/>
                                          </p:val>
                                        </p:tav>
                                      </p:tavLst>
                                    </p:anim>
                                    <p:anim calcmode="lin" valueType="num">
                                      <p:cBhvr additive="base">
                                        <p:cTn id="40" dur="500" fill="hold"/>
                                        <p:tgtEl>
                                          <p:spTgt spid="11281"/>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1279"/>
                                        </p:tgtEl>
                                        <p:attrNameLst>
                                          <p:attrName>style.visibility</p:attrName>
                                        </p:attrNameLst>
                                      </p:cBhvr>
                                      <p:to>
                                        <p:strVal val="visible"/>
                                      </p:to>
                                    </p:set>
                                    <p:anim calcmode="lin" valueType="num">
                                      <p:cBhvr additive="base">
                                        <p:cTn id="43" dur="500" fill="hold"/>
                                        <p:tgtEl>
                                          <p:spTgt spid="11279"/>
                                        </p:tgtEl>
                                        <p:attrNameLst>
                                          <p:attrName>ppt_x</p:attrName>
                                        </p:attrNameLst>
                                      </p:cBhvr>
                                      <p:tavLst>
                                        <p:tav tm="0">
                                          <p:val>
                                            <p:strVal val="#ppt_x"/>
                                          </p:val>
                                        </p:tav>
                                        <p:tav tm="100000">
                                          <p:val>
                                            <p:strVal val="#ppt_x"/>
                                          </p:val>
                                        </p:tav>
                                      </p:tavLst>
                                    </p:anim>
                                    <p:anim calcmode="lin" valueType="num">
                                      <p:cBhvr additive="base">
                                        <p:cTn id="44" dur="500" fill="hold"/>
                                        <p:tgtEl>
                                          <p:spTgt spid="11279"/>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11278"/>
                                        </p:tgtEl>
                                        <p:attrNameLst>
                                          <p:attrName>style.visibility</p:attrName>
                                        </p:attrNameLst>
                                      </p:cBhvr>
                                      <p:to>
                                        <p:strVal val="visible"/>
                                      </p:to>
                                    </p:set>
                                    <p:anim calcmode="lin" valueType="num">
                                      <p:cBhvr additive="base">
                                        <p:cTn id="47" dur="500" fill="hold"/>
                                        <p:tgtEl>
                                          <p:spTgt spid="11278"/>
                                        </p:tgtEl>
                                        <p:attrNameLst>
                                          <p:attrName>ppt_x</p:attrName>
                                        </p:attrNameLst>
                                      </p:cBhvr>
                                      <p:tavLst>
                                        <p:tav tm="0">
                                          <p:val>
                                            <p:strVal val="#ppt_x"/>
                                          </p:val>
                                        </p:tav>
                                        <p:tav tm="100000">
                                          <p:val>
                                            <p:strVal val="#ppt_x"/>
                                          </p:val>
                                        </p:tav>
                                      </p:tavLst>
                                    </p:anim>
                                    <p:anim calcmode="lin" valueType="num">
                                      <p:cBhvr additive="base">
                                        <p:cTn id="48" dur="500" fill="hold"/>
                                        <p:tgtEl>
                                          <p:spTgt spid="11278"/>
                                        </p:tgtEl>
                                        <p:attrNameLst>
                                          <p:attrName>ppt_y</p:attrName>
                                        </p:attrNameLst>
                                      </p:cBhvr>
                                      <p:tavLst>
                                        <p:tav tm="0">
                                          <p:val>
                                            <p:strVal val="0-#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272"/>
                                        </p:tgtEl>
                                        <p:attrNameLst>
                                          <p:attrName>style.visibility</p:attrName>
                                        </p:attrNameLst>
                                      </p:cBhvr>
                                      <p:to>
                                        <p:strVal val="visible"/>
                                      </p:to>
                                    </p:set>
                                    <p:anim calcmode="lin" valueType="num">
                                      <p:cBhvr additive="base">
                                        <p:cTn id="53" dur="500" fill="hold"/>
                                        <p:tgtEl>
                                          <p:spTgt spid="11272"/>
                                        </p:tgtEl>
                                        <p:attrNameLst>
                                          <p:attrName>ppt_x</p:attrName>
                                        </p:attrNameLst>
                                      </p:cBhvr>
                                      <p:tavLst>
                                        <p:tav tm="0">
                                          <p:val>
                                            <p:strVal val="#ppt_x"/>
                                          </p:val>
                                        </p:tav>
                                        <p:tav tm="100000">
                                          <p:val>
                                            <p:strVal val="#ppt_x"/>
                                          </p:val>
                                        </p:tav>
                                      </p:tavLst>
                                    </p:anim>
                                    <p:anim calcmode="lin" valueType="num">
                                      <p:cBhvr additive="base">
                                        <p:cTn id="54" dur="500" fill="hold"/>
                                        <p:tgtEl>
                                          <p:spTgt spid="1127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71"/>
                                        </p:tgtEl>
                                        <p:attrNameLst>
                                          <p:attrName>style.visibility</p:attrName>
                                        </p:attrNameLst>
                                      </p:cBhvr>
                                      <p:to>
                                        <p:strVal val="visible"/>
                                      </p:to>
                                    </p:set>
                                    <p:anim calcmode="lin" valueType="num">
                                      <p:cBhvr additive="base">
                                        <p:cTn id="57" dur="500" fill="hold"/>
                                        <p:tgtEl>
                                          <p:spTgt spid="11271"/>
                                        </p:tgtEl>
                                        <p:attrNameLst>
                                          <p:attrName>ppt_x</p:attrName>
                                        </p:attrNameLst>
                                      </p:cBhvr>
                                      <p:tavLst>
                                        <p:tav tm="0">
                                          <p:val>
                                            <p:strVal val="#ppt_x"/>
                                          </p:val>
                                        </p:tav>
                                        <p:tav tm="100000">
                                          <p:val>
                                            <p:strVal val="#ppt_x"/>
                                          </p:val>
                                        </p:tav>
                                      </p:tavLst>
                                    </p:anim>
                                    <p:anim calcmode="lin" valueType="num">
                                      <p:cBhvr additive="base">
                                        <p:cTn id="58" dur="500" fill="hold"/>
                                        <p:tgtEl>
                                          <p:spTgt spid="1127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1274"/>
                                        </p:tgtEl>
                                        <p:attrNameLst>
                                          <p:attrName>style.visibility</p:attrName>
                                        </p:attrNameLst>
                                      </p:cBhvr>
                                      <p:to>
                                        <p:strVal val="visible"/>
                                      </p:to>
                                    </p:set>
                                    <p:anim calcmode="lin" valueType="num">
                                      <p:cBhvr additive="base">
                                        <p:cTn id="61" dur="500" fill="hold"/>
                                        <p:tgtEl>
                                          <p:spTgt spid="11274"/>
                                        </p:tgtEl>
                                        <p:attrNameLst>
                                          <p:attrName>ppt_x</p:attrName>
                                        </p:attrNameLst>
                                      </p:cBhvr>
                                      <p:tavLst>
                                        <p:tav tm="0">
                                          <p:val>
                                            <p:strVal val="#ppt_x"/>
                                          </p:val>
                                        </p:tav>
                                        <p:tav tm="100000">
                                          <p:val>
                                            <p:strVal val="#ppt_x"/>
                                          </p:val>
                                        </p:tav>
                                      </p:tavLst>
                                    </p:anim>
                                    <p:anim calcmode="lin" valueType="num">
                                      <p:cBhvr additive="base">
                                        <p:cTn id="62" dur="500" fill="hold"/>
                                        <p:tgtEl>
                                          <p:spTgt spid="1127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1275"/>
                                        </p:tgtEl>
                                        <p:attrNameLst>
                                          <p:attrName>style.visibility</p:attrName>
                                        </p:attrNameLst>
                                      </p:cBhvr>
                                      <p:to>
                                        <p:strVal val="visible"/>
                                      </p:to>
                                    </p:set>
                                    <p:anim calcmode="lin" valueType="num">
                                      <p:cBhvr additive="base">
                                        <p:cTn id="65" dur="500" fill="hold"/>
                                        <p:tgtEl>
                                          <p:spTgt spid="11275"/>
                                        </p:tgtEl>
                                        <p:attrNameLst>
                                          <p:attrName>ppt_x</p:attrName>
                                        </p:attrNameLst>
                                      </p:cBhvr>
                                      <p:tavLst>
                                        <p:tav tm="0">
                                          <p:val>
                                            <p:strVal val="#ppt_x"/>
                                          </p:val>
                                        </p:tav>
                                        <p:tav tm="100000">
                                          <p:val>
                                            <p:strVal val="#ppt_x"/>
                                          </p:val>
                                        </p:tav>
                                      </p:tavLst>
                                    </p:anim>
                                    <p:anim calcmode="lin" valueType="num">
                                      <p:cBhvr additive="base">
                                        <p:cTn id="66" dur="500" fill="hold"/>
                                        <p:tgtEl>
                                          <p:spTgt spid="11275"/>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1" fill="hold" grpId="0" nodeType="clickEffect">
                                  <p:stCondLst>
                                    <p:cond delay="0"/>
                                  </p:stCondLst>
                                  <p:childTnLst>
                                    <p:set>
                                      <p:cBhvr>
                                        <p:cTn id="70" dur="1" fill="hold">
                                          <p:stCondLst>
                                            <p:cond delay="0"/>
                                          </p:stCondLst>
                                        </p:cTn>
                                        <p:tgtEl>
                                          <p:spTgt spid="11286"/>
                                        </p:tgtEl>
                                        <p:attrNameLst>
                                          <p:attrName>style.visibility</p:attrName>
                                        </p:attrNameLst>
                                      </p:cBhvr>
                                      <p:to>
                                        <p:strVal val="visible"/>
                                      </p:to>
                                    </p:set>
                                    <p:anim calcmode="lin" valueType="num">
                                      <p:cBhvr additive="base">
                                        <p:cTn id="71" dur="500" fill="hold"/>
                                        <p:tgtEl>
                                          <p:spTgt spid="11286"/>
                                        </p:tgtEl>
                                        <p:attrNameLst>
                                          <p:attrName>ppt_x</p:attrName>
                                        </p:attrNameLst>
                                      </p:cBhvr>
                                      <p:tavLst>
                                        <p:tav tm="0">
                                          <p:val>
                                            <p:strVal val="#ppt_x"/>
                                          </p:val>
                                        </p:tav>
                                        <p:tav tm="100000">
                                          <p:val>
                                            <p:strVal val="#ppt_x"/>
                                          </p:val>
                                        </p:tav>
                                      </p:tavLst>
                                    </p:anim>
                                    <p:anim calcmode="lin" valueType="num">
                                      <p:cBhvr additive="base">
                                        <p:cTn id="72" dur="500" fill="hold"/>
                                        <p:tgtEl>
                                          <p:spTgt spid="11286"/>
                                        </p:tgtEl>
                                        <p:attrNameLst>
                                          <p:attrName>ppt_y</p:attrName>
                                        </p:attrNameLst>
                                      </p:cBhvr>
                                      <p:tavLst>
                                        <p:tav tm="0">
                                          <p:val>
                                            <p:strVal val="0-#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11282"/>
                                        </p:tgtEl>
                                        <p:attrNameLst>
                                          <p:attrName>style.visibility</p:attrName>
                                        </p:attrNameLst>
                                      </p:cBhvr>
                                      <p:to>
                                        <p:strVal val="visible"/>
                                      </p:to>
                                    </p:set>
                                    <p:anim calcmode="lin" valueType="num">
                                      <p:cBhvr additive="base">
                                        <p:cTn id="77" dur="500" fill="hold"/>
                                        <p:tgtEl>
                                          <p:spTgt spid="11282"/>
                                        </p:tgtEl>
                                        <p:attrNameLst>
                                          <p:attrName>ppt_x</p:attrName>
                                        </p:attrNameLst>
                                      </p:cBhvr>
                                      <p:tavLst>
                                        <p:tav tm="0">
                                          <p:val>
                                            <p:strVal val="0-#ppt_w/2"/>
                                          </p:val>
                                        </p:tav>
                                        <p:tav tm="100000">
                                          <p:val>
                                            <p:strVal val="#ppt_x"/>
                                          </p:val>
                                        </p:tav>
                                      </p:tavLst>
                                    </p:anim>
                                    <p:anim calcmode="lin" valueType="num">
                                      <p:cBhvr additive="base">
                                        <p:cTn id="78" dur="500" fill="hold"/>
                                        <p:tgtEl>
                                          <p:spTgt spid="11282"/>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11284"/>
                                        </p:tgtEl>
                                        <p:attrNameLst>
                                          <p:attrName>style.visibility</p:attrName>
                                        </p:attrNameLst>
                                      </p:cBhvr>
                                      <p:to>
                                        <p:strVal val="visible"/>
                                      </p:to>
                                    </p:set>
                                    <p:anim calcmode="lin" valueType="num">
                                      <p:cBhvr additive="base">
                                        <p:cTn id="81" dur="500" fill="hold"/>
                                        <p:tgtEl>
                                          <p:spTgt spid="11284"/>
                                        </p:tgtEl>
                                        <p:attrNameLst>
                                          <p:attrName>ppt_x</p:attrName>
                                        </p:attrNameLst>
                                      </p:cBhvr>
                                      <p:tavLst>
                                        <p:tav tm="0">
                                          <p:val>
                                            <p:strVal val="0-#ppt_w/2"/>
                                          </p:val>
                                        </p:tav>
                                        <p:tav tm="100000">
                                          <p:val>
                                            <p:strVal val="#ppt_x"/>
                                          </p:val>
                                        </p:tav>
                                      </p:tavLst>
                                    </p:anim>
                                    <p:anim calcmode="lin" valueType="num">
                                      <p:cBhvr additive="base">
                                        <p:cTn id="82" dur="500" fill="hold"/>
                                        <p:tgtEl>
                                          <p:spTgt spid="11284"/>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11285"/>
                                        </p:tgtEl>
                                        <p:attrNameLst>
                                          <p:attrName>style.visibility</p:attrName>
                                        </p:attrNameLst>
                                      </p:cBhvr>
                                      <p:to>
                                        <p:strVal val="visible"/>
                                      </p:to>
                                    </p:set>
                                    <p:anim calcmode="lin" valueType="num">
                                      <p:cBhvr additive="base">
                                        <p:cTn id="85" dur="500" fill="hold"/>
                                        <p:tgtEl>
                                          <p:spTgt spid="11285"/>
                                        </p:tgtEl>
                                        <p:attrNameLst>
                                          <p:attrName>ppt_x</p:attrName>
                                        </p:attrNameLst>
                                      </p:cBhvr>
                                      <p:tavLst>
                                        <p:tav tm="0">
                                          <p:val>
                                            <p:strVal val="0-#ppt_w/2"/>
                                          </p:val>
                                        </p:tav>
                                        <p:tav tm="100000">
                                          <p:val>
                                            <p:strVal val="#ppt_x"/>
                                          </p:val>
                                        </p:tav>
                                      </p:tavLst>
                                    </p:anim>
                                    <p:anim calcmode="lin" valueType="num">
                                      <p:cBhvr additive="base">
                                        <p:cTn id="86" dur="500" fill="hold"/>
                                        <p:tgtEl>
                                          <p:spTgt spid="11285"/>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1287"/>
                                        </p:tgtEl>
                                        <p:attrNameLst>
                                          <p:attrName>style.visibility</p:attrName>
                                        </p:attrNameLst>
                                      </p:cBhvr>
                                      <p:to>
                                        <p:strVal val="visible"/>
                                      </p:to>
                                    </p:set>
                                    <p:anim calcmode="lin" valueType="num">
                                      <p:cBhvr additive="base">
                                        <p:cTn id="91" dur="500" fill="hold"/>
                                        <p:tgtEl>
                                          <p:spTgt spid="11287"/>
                                        </p:tgtEl>
                                        <p:attrNameLst>
                                          <p:attrName>ppt_x</p:attrName>
                                        </p:attrNameLst>
                                      </p:cBhvr>
                                      <p:tavLst>
                                        <p:tav tm="0">
                                          <p:val>
                                            <p:strVal val="#ppt_x"/>
                                          </p:val>
                                        </p:tav>
                                        <p:tav tm="100000">
                                          <p:val>
                                            <p:strVal val="#ppt_x"/>
                                          </p:val>
                                        </p:tav>
                                      </p:tavLst>
                                    </p:anim>
                                    <p:anim calcmode="lin" valueType="num">
                                      <p:cBhvr additive="base">
                                        <p:cTn id="92" dur="500" fill="hold"/>
                                        <p:tgtEl>
                                          <p:spTgt spid="112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0" grpId="0" animBg="1"/>
      <p:bldP spid="11271" grpId="0" animBg="1"/>
      <p:bldP spid="11272" grpId="0" animBg="1"/>
      <p:bldP spid="11274" grpId="0" animBg="1"/>
      <p:bldP spid="11275" grpId="0" animBg="1"/>
      <p:bldP spid="11276" grpId="0" animBg="1"/>
      <p:bldP spid="11277" grpId="0" animBg="1"/>
      <p:bldP spid="11278" grpId="0" animBg="1"/>
      <p:bldP spid="11279" grpId="0" animBg="1"/>
      <p:bldP spid="11280" grpId="0" animBg="1"/>
      <p:bldP spid="11281" grpId="0" animBg="1"/>
      <p:bldP spid="11282" grpId="0"/>
      <p:bldP spid="11284" grpId="0"/>
      <p:bldP spid="11285" grpId="0"/>
      <p:bldP spid="11286" grpId="0"/>
      <p:bldP spid="1128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Grp="1" noChangeArrowheads="1"/>
          </p:cNvSpPr>
          <p:nvPr>
            <p:ph type="title"/>
          </p:nvPr>
        </p:nvSpPr>
        <p:spPr/>
        <p:txBody>
          <a:bodyPr/>
          <a:lstStyle/>
          <a:p>
            <a:r>
              <a:rPr lang="en-US"/>
              <a:t>Network Data Model</a:t>
            </a:r>
          </a:p>
        </p:txBody>
      </p:sp>
      <p:sp>
        <p:nvSpPr>
          <p:cNvPr id="24579" name="Rectangle 3"/>
          <p:cNvSpPr>
            <a:spLocks noGrp="1" noChangeArrowheads="1"/>
          </p:cNvSpPr>
          <p:nvPr>
            <p:ph idx="1"/>
          </p:nvPr>
        </p:nvSpPr>
        <p:spPr>
          <a:xfrm>
            <a:off x="685800" y="1447800"/>
            <a:ext cx="5029200" cy="3724275"/>
          </a:xfrm>
        </p:spPr>
        <p:txBody>
          <a:bodyPr>
            <a:normAutofit fontScale="92500"/>
          </a:bodyPr>
          <a:lstStyle/>
          <a:p>
            <a:pPr>
              <a:lnSpc>
                <a:spcPct val="90000"/>
              </a:lnSpc>
            </a:pPr>
            <a:r>
              <a:rPr lang="en-US" dirty="0"/>
              <a:t>Definition</a:t>
            </a:r>
          </a:p>
          <a:p>
            <a:pPr lvl="1">
              <a:lnSpc>
                <a:spcPct val="90000"/>
              </a:lnSpc>
            </a:pPr>
            <a:r>
              <a:rPr lang="en-US" dirty="0"/>
              <a:t>The network data model interconnects the entities of an enterprise into a network.</a:t>
            </a:r>
          </a:p>
          <a:p>
            <a:pPr>
              <a:lnSpc>
                <a:spcPct val="90000"/>
              </a:lnSpc>
            </a:pPr>
            <a:r>
              <a:rPr lang="en-US" dirty="0"/>
              <a:t>Description</a:t>
            </a:r>
          </a:p>
          <a:p>
            <a:pPr lvl="1">
              <a:lnSpc>
                <a:spcPct val="90000"/>
              </a:lnSpc>
            </a:pPr>
            <a:r>
              <a:rPr lang="en-US" dirty="0"/>
              <a:t>A block represents an entity or record type. Each record type is composed of zero, one, or more attributes.</a:t>
            </a:r>
          </a:p>
        </p:txBody>
      </p:sp>
      <p:sp>
        <p:nvSpPr>
          <p:cNvPr id="24580" name="Rectangle 4"/>
          <p:cNvSpPr>
            <a:spLocks noChangeArrowheads="1"/>
          </p:cNvSpPr>
          <p:nvPr/>
        </p:nvSpPr>
        <p:spPr bwMode="auto">
          <a:xfrm>
            <a:off x="7543800" y="4191000"/>
            <a:ext cx="6858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4582" name="Rectangle 6"/>
          <p:cNvSpPr>
            <a:spLocks noChangeArrowheads="1"/>
          </p:cNvSpPr>
          <p:nvPr/>
        </p:nvSpPr>
        <p:spPr bwMode="auto">
          <a:xfrm>
            <a:off x="7696200" y="5486400"/>
            <a:ext cx="6858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4583" name="Rectangle 7"/>
          <p:cNvSpPr>
            <a:spLocks noChangeArrowheads="1"/>
          </p:cNvSpPr>
          <p:nvPr/>
        </p:nvSpPr>
        <p:spPr bwMode="auto">
          <a:xfrm>
            <a:off x="5943600" y="5029200"/>
            <a:ext cx="6858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4586" name="Line 10"/>
          <p:cNvSpPr>
            <a:spLocks noChangeShapeType="1"/>
          </p:cNvSpPr>
          <p:nvPr/>
        </p:nvSpPr>
        <p:spPr bwMode="auto">
          <a:xfrm flipV="1">
            <a:off x="6248400" y="4343400"/>
            <a:ext cx="1295400" cy="685800"/>
          </a:xfrm>
          <a:prstGeom prst="line">
            <a:avLst/>
          </a:prstGeom>
          <a:noFill/>
          <a:ln w="9525">
            <a:solidFill>
              <a:schemeClr val="tx1"/>
            </a:solidFill>
            <a:round/>
            <a:headEnd/>
            <a:tailEnd type="triangle" w="med" len="med"/>
          </a:ln>
        </p:spPr>
        <p:txBody>
          <a:bodyPr/>
          <a:lstStyle/>
          <a:p>
            <a:endParaRPr lang="en-US"/>
          </a:p>
        </p:txBody>
      </p:sp>
      <p:sp>
        <p:nvSpPr>
          <p:cNvPr id="24587" name="Line 11"/>
          <p:cNvSpPr>
            <a:spLocks noChangeShapeType="1"/>
          </p:cNvSpPr>
          <p:nvPr/>
        </p:nvSpPr>
        <p:spPr bwMode="auto">
          <a:xfrm flipH="1" flipV="1">
            <a:off x="6477000" y="5334000"/>
            <a:ext cx="1219200" cy="381000"/>
          </a:xfrm>
          <a:prstGeom prst="line">
            <a:avLst/>
          </a:prstGeom>
          <a:noFill/>
          <a:ln w="9525">
            <a:solidFill>
              <a:schemeClr val="tx1"/>
            </a:solidFill>
            <a:round/>
            <a:headEnd/>
            <a:tailEnd type="triangle" w="med" len="med"/>
          </a:ln>
        </p:spPr>
        <p:txBody>
          <a:bodyPr/>
          <a:lstStyle/>
          <a:p>
            <a:endParaRPr lang="en-US"/>
          </a:p>
        </p:txBody>
      </p:sp>
      <p:sp>
        <p:nvSpPr>
          <p:cNvPr id="24588" name="Line 12"/>
          <p:cNvSpPr>
            <a:spLocks noChangeShapeType="1"/>
          </p:cNvSpPr>
          <p:nvPr/>
        </p:nvSpPr>
        <p:spPr bwMode="auto">
          <a:xfrm>
            <a:off x="7924800" y="4495800"/>
            <a:ext cx="152400" cy="990600"/>
          </a:xfrm>
          <a:prstGeom prst="line">
            <a:avLst/>
          </a:prstGeom>
          <a:noFill/>
          <a:ln w="9525">
            <a:solidFill>
              <a:schemeClr val="tx1"/>
            </a:solidFill>
            <a:round/>
            <a:headEnd/>
            <a:tailEnd type="triangle" w="med" len="med"/>
          </a:ln>
        </p:spPr>
        <p:txBody>
          <a:bodyPr/>
          <a:lstStyle/>
          <a:p>
            <a:endParaRPr lang="en-US"/>
          </a:p>
        </p:txBody>
      </p:sp>
      <p:sp>
        <p:nvSpPr>
          <p:cNvPr id="24589" name="Text Box 13"/>
          <p:cNvSpPr txBox="1">
            <a:spLocks noChangeArrowheads="1"/>
          </p:cNvSpPr>
          <p:nvPr/>
        </p:nvSpPr>
        <p:spPr bwMode="auto">
          <a:xfrm>
            <a:off x="7451725" y="3846513"/>
            <a:ext cx="1492250" cy="366712"/>
          </a:xfrm>
          <a:prstGeom prst="rect">
            <a:avLst/>
          </a:prstGeom>
          <a:noFill/>
          <a:ln w="9525">
            <a:noFill/>
            <a:miter lim="800000"/>
            <a:headEnd/>
            <a:tailEnd/>
          </a:ln>
        </p:spPr>
        <p:txBody>
          <a:bodyPr wrap="none">
            <a:spAutoFit/>
          </a:bodyPr>
          <a:lstStyle/>
          <a:p>
            <a:r>
              <a:rPr lang="en-US" dirty="0">
                <a:latin typeface="Arial" charset="0"/>
              </a:rPr>
              <a:t>Record Type</a:t>
            </a:r>
          </a:p>
        </p:txBody>
      </p:sp>
      <p:sp>
        <p:nvSpPr>
          <p:cNvPr id="24590" name="Text Box 14"/>
          <p:cNvSpPr txBox="1">
            <a:spLocks noChangeArrowheads="1"/>
          </p:cNvSpPr>
          <p:nvPr/>
        </p:nvSpPr>
        <p:spPr bwMode="auto">
          <a:xfrm rot="926499">
            <a:off x="6400800" y="5562600"/>
            <a:ext cx="1098550" cy="366713"/>
          </a:xfrm>
          <a:prstGeom prst="rect">
            <a:avLst/>
          </a:prstGeom>
          <a:noFill/>
          <a:ln w="9525">
            <a:noFill/>
            <a:miter lim="800000"/>
            <a:headEnd/>
            <a:tailEnd/>
          </a:ln>
        </p:spPr>
        <p:txBody>
          <a:bodyPr wrap="none">
            <a:spAutoFit/>
          </a:bodyPr>
          <a:lstStyle/>
          <a:p>
            <a:r>
              <a:rPr lang="en-US">
                <a:latin typeface="Arial" charset="0"/>
              </a:rPr>
              <a:t>Set Type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 calcmode="lin" valueType="num">
                                      <p:cBhvr additive="base">
                                        <p:cTn id="7"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79">
                                            <p:txEl>
                                              <p:pRg st="3" end="3"/>
                                            </p:txEl>
                                          </p:spTgt>
                                        </p:tgtEl>
                                        <p:attrNameLst>
                                          <p:attrName>style.visibility</p:attrName>
                                        </p:attrNameLst>
                                      </p:cBhvr>
                                      <p:to>
                                        <p:strVal val="visible"/>
                                      </p:to>
                                    </p:set>
                                    <p:anim calcmode="lin" valueType="num">
                                      <p:cBhvr additive="base">
                                        <p:cTn id="11"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24580"/>
                                        </p:tgtEl>
                                        <p:attrNameLst>
                                          <p:attrName>style.visibility</p:attrName>
                                        </p:attrNameLst>
                                      </p:cBhvr>
                                      <p:to>
                                        <p:strVal val="visible"/>
                                      </p:to>
                                    </p:set>
                                    <p:anim calcmode="lin" valueType="num">
                                      <p:cBhvr additive="base">
                                        <p:cTn id="17" dur="500" fill="hold"/>
                                        <p:tgtEl>
                                          <p:spTgt spid="24580"/>
                                        </p:tgtEl>
                                        <p:attrNameLst>
                                          <p:attrName>ppt_x</p:attrName>
                                        </p:attrNameLst>
                                      </p:cBhvr>
                                      <p:tavLst>
                                        <p:tav tm="0">
                                          <p:val>
                                            <p:strVal val="#ppt_x"/>
                                          </p:val>
                                        </p:tav>
                                        <p:tav tm="100000">
                                          <p:val>
                                            <p:strVal val="#ppt_x"/>
                                          </p:val>
                                        </p:tav>
                                      </p:tavLst>
                                    </p:anim>
                                    <p:anim calcmode="lin" valueType="num">
                                      <p:cBhvr additive="base">
                                        <p:cTn id="18" dur="500" fill="hold"/>
                                        <p:tgtEl>
                                          <p:spTgt spid="24580"/>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24582"/>
                                        </p:tgtEl>
                                        <p:attrNameLst>
                                          <p:attrName>style.visibility</p:attrName>
                                        </p:attrNameLst>
                                      </p:cBhvr>
                                      <p:to>
                                        <p:strVal val="visible"/>
                                      </p:to>
                                    </p:set>
                                    <p:anim calcmode="lin" valueType="num">
                                      <p:cBhvr additive="base">
                                        <p:cTn id="23" dur="500" fill="hold"/>
                                        <p:tgtEl>
                                          <p:spTgt spid="24582"/>
                                        </p:tgtEl>
                                        <p:attrNameLst>
                                          <p:attrName>ppt_x</p:attrName>
                                        </p:attrNameLst>
                                      </p:cBhvr>
                                      <p:tavLst>
                                        <p:tav tm="0">
                                          <p:val>
                                            <p:strVal val="#ppt_x"/>
                                          </p:val>
                                        </p:tav>
                                        <p:tav tm="100000">
                                          <p:val>
                                            <p:strVal val="#ppt_x"/>
                                          </p:val>
                                        </p:tav>
                                      </p:tavLst>
                                    </p:anim>
                                    <p:anim calcmode="lin" valueType="num">
                                      <p:cBhvr additive="base">
                                        <p:cTn id="24" dur="500" fill="hold"/>
                                        <p:tgtEl>
                                          <p:spTgt spid="24582"/>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24588"/>
                                        </p:tgtEl>
                                        <p:attrNameLst>
                                          <p:attrName>style.visibility</p:attrName>
                                        </p:attrNameLst>
                                      </p:cBhvr>
                                      <p:to>
                                        <p:strVal val="visible"/>
                                      </p:to>
                                    </p:set>
                                    <p:anim calcmode="lin" valueType="num">
                                      <p:cBhvr additive="base">
                                        <p:cTn id="29" dur="500" fill="hold"/>
                                        <p:tgtEl>
                                          <p:spTgt spid="24588"/>
                                        </p:tgtEl>
                                        <p:attrNameLst>
                                          <p:attrName>ppt_x</p:attrName>
                                        </p:attrNameLst>
                                      </p:cBhvr>
                                      <p:tavLst>
                                        <p:tav tm="0">
                                          <p:val>
                                            <p:strVal val="#ppt_x"/>
                                          </p:val>
                                        </p:tav>
                                        <p:tav tm="100000">
                                          <p:val>
                                            <p:strVal val="#ppt_x"/>
                                          </p:val>
                                        </p:tav>
                                      </p:tavLst>
                                    </p:anim>
                                    <p:anim calcmode="lin" valueType="num">
                                      <p:cBhvr additive="base">
                                        <p:cTn id="30" dur="500" fill="hold"/>
                                        <p:tgtEl>
                                          <p:spTgt spid="24588"/>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4583"/>
                                        </p:tgtEl>
                                        <p:attrNameLst>
                                          <p:attrName>style.visibility</p:attrName>
                                        </p:attrNameLst>
                                      </p:cBhvr>
                                      <p:to>
                                        <p:strVal val="visible"/>
                                      </p:to>
                                    </p:set>
                                    <p:anim calcmode="lin" valueType="num">
                                      <p:cBhvr additive="base">
                                        <p:cTn id="35" dur="500" fill="hold"/>
                                        <p:tgtEl>
                                          <p:spTgt spid="24583"/>
                                        </p:tgtEl>
                                        <p:attrNameLst>
                                          <p:attrName>ppt_x</p:attrName>
                                        </p:attrNameLst>
                                      </p:cBhvr>
                                      <p:tavLst>
                                        <p:tav tm="0">
                                          <p:val>
                                            <p:strVal val="#ppt_x"/>
                                          </p:val>
                                        </p:tav>
                                        <p:tav tm="100000">
                                          <p:val>
                                            <p:strVal val="#ppt_x"/>
                                          </p:val>
                                        </p:tav>
                                      </p:tavLst>
                                    </p:anim>
                                    <p:anim calcmode="lin" valueType="num">
                                      <p:cBhvr additive="base">
                                        <p:cTn id="36" dur="500" fill="hold"/>
                                        <p:tgtEl>
                                          <p:spTgt spid="24583"/>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4587"/>
                                        </p:tgtEl>
                                        <p:attrNameLst>
                                          <p:attrName>style.visibility</p:attrName>
                                        </p:attrNameLst>
                                      </p:cBhvr>
                                      <p:to>
                                        <p:strVal val="visible"/>
                                      </p:to>
                                    </p:set>
                                    <p:anim calcmode="lin" valueType="num">
                                      <p:cBhvr additive="base">
                                        <p:cTn id="41" dur="500" fill="hold"/>
                                        <p:tgtEl>
                                          <p:spTgt spid="24587"/>
                                        </p:tgtEl>
                                        <p:attrNameLst>
                                          <p:attrName>ppt_x</p:attrName>
                                        </p:attrNameLst>
                                      </p:cBhvr>
                                      <p:tavLst>
                                        <p:tav tm="0">
                                          <p:val>
                                            <p:strVal val="#ppt_x"/>
                                          </p:val>
                                        </p:tav>
                                        <p:tav tm="100000">
                                          <p:val>
                                            <p:strVal val="#ppt_x"/>
                                          </p:val>
                                        </p:tav>
                                      </p:tavLst>
                                    </p:anim>
                                    <p:anim calcmode="lin" valueType="num">
                                      <p:cBhvr additive="base">
                                        <p:cTn id="42" dur="500" fill="hold"/>
                                        <p:tgtEl>
                                          <p:spTgt spid="24587"/>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24586"/>
                                        </p:tgtEl>
                                        <p:attrNameLst>
                                          <p:attrName>style.visibility</p:attrName>
                                        </p:attrNameLst>
                                      </p:cBhvr>
                                      <p:to>
                                        <p:strVal val="visible"/>
                                      </p:to>
                                    </p:set>
                                    <p:anim calcmode="lin" valueType="num">
                                      <p:cBhvr additive="base">
                                        <p:cTn id="47" dur="500" fill="hold"/>
                                        <p:tgtEl>
                                          <p:spTgt spid="24586"/>
                                        </p:tgtEl>
                                        <p:attrNameLst>
                                          <p:attrName>ppt_x</p:attrName>
                                        </p:attrNameLst>
                                      </p:cBhvr>
                                      <p:tavLst>
                                        <p:tav tm="0">
                                          <p:val>
                                            <p:strVal val="#ppt_x"/>
                                          </p:val>
                                        </p:tav>
                                        <p:tav tm="100000">
                                          <p:val>
                                            <p:strVal val="#ppt_x"/>
                                          </p:val>
                                        </p:tav>
                                      </p:tavLst>
                                    </p:anim>
                                    <p:anim calcmode="lin" valueType="num">
                                      <p:cBhvr additive="base">
                                        <p:cTn id="48" dur="500" fill="hold"/>
                                        <p:tgtEl>
                                          <p:spTgt spid="24586"/>
                                        </p:tgtEl>
                                        <p:attrNameLst>
                                          <p:attrName>ppt_y</p:attrName>
                                        </p:attrNameLst>
                                      </p:cBhvr>
                                      <p:tavLst>
                                        <p:tav tm="0">
                                          <p:val>
                                            <p:strVal val="0-#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24589"/>
                                        </p:tgtEl>
                                        <p:attrNameLst>
                                          <p:attrName>style.visibility</p:attrName>
                                        </p:attrNameLst>
                                      </p:cBhvr>
                                      <p:to>
                                        <p:strVal val="visible"/>
                                      </p:to>
                                    </p:set>
                                    <p:anim calcmode="lin" valueType="num">
                                      <p:cBhvr additive="base">
                                        <p:cTn id="53" dur="500" fill="hold"/>
                                        <p:tgtEl>
                                          <p:spTgt spid="24589"/>
                                        </p:tgtEl>
                                        <p:attrNameLst>
                                          <p:attrName>ppt_x</p:attrName>
                                        </p:attrNameLst>
                                      </p:cBhvr>
                                      <p:tavLst>
                                        <p:tav tm="0">
                                          <p:val>
                                            <p:strVal val="#ppt_x"/>
                                          </p:val>
                                        </p:tav>
                                        <p:tav tm="100000">
                                          <p:val>
                                            <p:strVal val="#ppt_x"/>
                                          </p:val>
                                        </p:tav>
                                      </p:tavLst>
                                    </p:anim>
                                    <p:anim calcmode="lin" valueType="num">
                                      <p:cBhvr additive="base">
                                        <p:cTn id="54" dur="500" fill="hold"/>
                                        <p:tgtEl>
                                          <p:spTgt spid="24589"/>
                                        </p:tgtEl>
                                        <p:attrNameLst>
                                          <p:attrName>ppt_y</p:attrName>
                                        </p:attrNameLst>
                                      </p:cBhvr>
                                      <p:tavLst>
                                        <p:tav tm="0">
                                          <p:val>
                                            <p:strVal val="0-#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24590">
                                            <p:txEl>
                                              <p:pRg st="0" end="0"/>
                                            </p:txEl>
                                          </p:spTgt>
                                        </p:tgtEl>
                                        <p:attrNameLst>
                                          <p:attrName>style.visibility</p:attrName>
                                        </p:attrNameLst>
                                      </p:cBhvr>
                                      <p:to>
                                        <p:strVal val="visible"/>
                                      </p:to>
                                    </p:set>
                                    <p:anim calcmode="lin" valueType="num">
                                      <p:cBhvr additive="base">
                                        <p:cTn id="59" dur="500" fill="hold"/>
                                        <p:tgtEl>
                                          <p:spTgt spid="24590">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459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P spid="24582" grpId="0" animBg="1"/>
      <p:bldP spid="24583" grpId="0" animBg="1"/>
      <p:bldP spid="24586" grpId="0" animBg="1"/>
      <p:bldP spid="24587" grpId="0" animBg="1"/>
      <p:bldP spid="24588" grpId="0" animBg="1"/>
      <p:bldP spid="2458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p:cNvSpPr>
            <a:spLocks noGrp="1" noChangeArrowheads="1"/>
          </p:cNvSpPr>
          <p:nvPr>
            <p:ph type="title"/>
          </p:nvPr>
        </p:nvSpPr>
        <p:spPr/>
        <p:txBody>
          <a:bodyPr/>
          <a:lstStyle/>
          <a:p>
            <a:r>
              <a:rPr lang="en-US"/>
              <a:t>Network Data Model</a:t>
            </a:r>
          </a:p>
        </p:txBody>
      </p:sp>
      <p:sp>
        <p:nvSpPr>
          <p:cNvPr id="45059" name="Rectangle 3"/>
          <p:cNvSpPr>
            <a:spLocks noGrp="1" noChangeArrowheads="1"/>
          </p:cNvSpPr>
          <p:nvPr>
            <p:ph idx="1"/>
          </p:nvPr>
        </p:nvSpPr>
        <p:spPr/>
        <p:txBody>
          <a:bodyPr/>
          <a:lstStyle/>
          <a:p>
            <a:r>
              <a:rPr lang="en-US" dirty="0"/>
              <a:t>Description</a:t>
            </a:r>
          </a:p>
          <a:p>
            <a:pPr lvl="1"/>
            <a:r>
              <a:rPr lang="en-US" dirty="0"/>
              <a:t>A directed arrow connects two or more record types and is used to represent a set type.</a:t>
            </a:r>
          </a:p>
          <a:p>
            <a:pPr lvl="1"/>
            <a:r>
              <a:rPr lang="en-US" dirty="0"/>
              <a:t>The record type located at the tail of the arrow is called owner record type, and the record type located at the head of the arrow is called member record type.</a:t>
            </a:r>
          </a:p>
          <a:p>
            <a:pPr lvl="1"/>
            <a:r>
              <a:rPr lang="en-US" dirty="0"/>
              <a:t>A set type shows a logical one-to-many relationship between an owner and a member.</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D0A6-BB94-4E47-BA2D-21DA8858B6E0}"/>
              </a:ext>
            </a:extLst>
          </p:cNvPr>
          <p:cNvSpPr>
            <a:spLocks noGrp="1"/>
          </p:cNvSpPr>
          <p:nvPr>
            <p:ph type="title"/>
          </p:nvPr>
        </p:nvSpPr>
        <p:spPr/>
        <p:txBody>
          <a:bodyPr/>
          <a:lstStyle/>
          <a:p>
            <a:r>
              <a:rPr lang="en-IN" dirty="0"/>
              <a:t>Relational Model</a:t>
            </a:r>
          </a:p>
        </p:txBody>
      </p:sp>
      <p:sp>
        <p:nvSpPr>
          <p:cNvPr id="3" name="Content Placeholder 2">
            <a:extLst>
              <a:ext uri="{FF2B5EF4-FFF2-40B4-BE49-F238E27FC236}">
                <a16:creationId xmlns:a16="http://schemas.microsoft.com/office/drawing/2014/main" id="{9A8ADD32-0122-490F-909A-53BA4DCF3C27}"/>
              </a:ext>
            </a:extLst>
          </p:cNvPr>
          <p:cNvSpPr>
            <a:spLocks noGrp="1"/>
          </p:cNvSpPr>
          <p:nvPr>
            <p:ph idx="1"/>
          </p:nvPr>
        </p:nvSpPr>
        <p:spPr/>
        <p:txBody>
          <a:bodyPr>
            <a:normAutofit fontScale="92500"/>
          </a:bodyPr>
          <a:lstStyle/>
          <a:p>
            <a:r>
              <a:rPr lang="en-US" dirty="0"/>
              <a:t>The most common model, the relational model sorts data into tables, also known as relations, each of which consists of columns and rows. Each column lists an attribute of the entity in question, such as price, zip code, or birth date. Together, the attributes in a relation are called a domain. A particular attribute or combination of attributes is chosen as a primary key that can be referred to in other tables, when it’s called a foreign key.</a:t>
            </a:r>
            <a:endParaRPr lang="en-IN" dirty="0"/>
          </a:p>
        </p:txBody>
      </p:sp>
    </p:spTree>
    <p:extLst>
      <p:ext uri="{BB962C8B-B14F-4D97-AF65-F5344CB8AC3E}">
        <p14:creationId xmlns:p14="http://schemas.microsoft.com/office/powerpoint/2010/main" val="3721831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74638"/>
            <a:ext cx="8229600" cy="944562"/>
          </a:xfrm>
        </p:spPr>
        <p:txBody>
          <a:bodyPr/>
          <a:lstStyle/>
          <a:p>
            <a:pPr eaLnBrk="1" hangingPunct="1"/>
            <a:r>
              <a:rPr lang="en-US" dirty="0"/>
              <a:t>Database Design</a:t>
            </a:r>
          </a:p>
        </p:txBody>
      </p:sp>
      <p:sp>
        <p:nvSpPr>
          <p:cNvPr id="55299" name="Rectangle 3"/>
          <p:cNvSpPr>
            <a:spLocks noGrp="1" noChangeArrowheads="1"/>
          </p:cNvSpPr>
          <p:nvPr>
            <p:ph idx="1"/>
          </p:nvPr>
        </p:nvSpPr>
        <p:spPr>
          <a:xfrm>
            <a:off x="827088" y="1371600"/>
            <a:ext cx="7966075" cy="4648200"/>
          </a:xfrm>
        </p:spPr>
        <p:txBody>
          <a:bodyPr>
            <a:normAutofit fontScale="70000" lnSpcReduction="20000"/>
          </a:bodyPr>
          <a:lstStyle/>
          <a:p>
            <a:pPr eaLnBrk="1" hangingPunct="1">
              <a:buFont typeface="Monotype Sorts" pitchFamily="2" charset="2"/>
              <a:buNone/>
            </a:pPr>
            <a:r>
              <a:rPr lang="en-US" dirty="0"/>
              <a:t>The process of designing the general structure of the database:</a:t>
            </a:r>
          </a:p>
          <a:p>
            <a:pPr eaLnBrk="1" hangingPunct="1">
              <a:buFont typeface="Monotype Sorts" pitchFamily="2" charset="2"/>
              <a:buNone/>
            </a:pPr>
            <a:endParaRPr lang="en-US" dirty="0"/>
          </a:p>
          <a:p>
            <a:pPr eaLnBrk="1" hangingPunct="1"/>
            <a:r>
              <a:rPr lang="en-US" dirty="0"/>
              <a:t>Logical Design –  Deciding on the database schema. Database design requires that we find a “good” collection of relation schemas.</a:t>
            </a:r>
          </a:p>
          <a:p>
            <a:pPr lvl="1" eaLnBrk="1" hangingPunct="1"/>
            <a:r>
              <a:rPr lang="en-US" dirty="0"/>
              <a:t>Business decision – What attributes should we record in the database?</a:t>
            </a:r>
          </a:p>
          <a:p>
            <a:pPr lvl="1" eaLnBrk="1" hangingPunct="1"/>
            <a:r>
              <a:rPr lang="en-US" dirty="0"/>
              <a:t>Computer Science  decision –  What relation schemas should we have and how should the attributes be distributed among the various relation schemas?</a:t>
            </a:r>
          </a:p>
          <a:p>
            <a:pPr lvl="1" eaLnBrk="1" hangingPunct="1">
              <a:buFont typeface="Monotype Sorts" pitchFamily="2" charset="2"/>
              <a:buNone/>
            </a:pPr>
            <a:endParaRPr lang="en-US" dirty="0"/>
          </a:p>
          <a:p>
            <a:pPr eaLnBrk="1" hangingPunct="1"/>
            <a:r>
              <a:rPr lang="en-US" dirty="0"/>
              <a:t>Physical Design – Deciding on the physical layout of the database                </a:t>
            </a:r>
          </a:p>
          <a:p>
            <a:pPr eaLnBrk="1" hangingPunct="1">
              <a:buFont typeface="Monotype Sorts" pitchFamily="2" charset="2"/>
              <a:buNone/>
            </a:pPr>
            <a:endParaRPr lang="en-US" dirty="0"/>
          </a:p>
          <a:p>
            <a:pPr eaLnBrk="1" hangingPunct="1">
              <a:buFont typeface="Monotype Sorts" pitchFamily="2" charset="2"/>
              <a:buNone/>
            </a:pPr>
            <a:r>
              <a:rPr lang="en-US" dirty="0">
                <a:sym typeface="Symbol" pitchFamily="18" charset="2"/>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Important Terms in Relational Model</a:t>
            </a:r>
          </a:p>
        </p:txBody>
      </p:sp>
      <p:sp>
        <p:nvSpPr>
          <p:cNvPr id="3" name="Content Placeholder 2"/>
          <p:cNvSpPr>
            <a:spLocks noGrp="1"/>
          </p:cNvSpPr>
          <p:nvPr>
            <p:ph idx="1"/>
          </p:nvPr>
        </p:nvSpPr>
        <p:spPr>
          <a:xfrm>
            <a:off x="42864" y="1295400"/>
            <a:ext cx="9029696" cy="5287962"/>
          </a:xfrm>
        </p:spPr>
        <p:txBody>
          <a:bodyPr>
            <a:normAutofit fontScale="92500" lnSpcReduction="20000"/>
          </a:bodyPr>
          <a:lstStyle/>
          <a:p>
            <a:r>
              <a:rPr lang="en-IN" dirty="0"/>
              <a:t>Relation  </a:t>
            </a:r>
          </a:p>
          <a:p>
            <a:pPr lvl="1"/>
            <a:r>
              <a:rPr lang="en-IN" dirty="0"/>
              <a:t>a table</a:t>
            </a:r>
          </a:p>
          <a:p>
            <a:r>
              <a:rPr lang="en-IN" dirty="0"/>
              <a:t>Tuple  </a:t>
            </a:r>
          </a:p>
          <a:p>
            <a:pPr lvl="1"/>
            <a:r>
              <a:rPr lang="en-IN" dirty="0"/>
              <a:t>a row in a table</a:t>
            </a:r>
          </a:p>
          <a:p>
            <a:r>
              <a:rPr lang="en-IN" dirty="0"/>
              <a:t>Attribute  </a:t>
            </a:r>
          </a:p>
          <a:p>
            <a:pPr lvl="1"/>
            <a:r>
              <a:rPr lang="en-IN" dirty="0"/>
              <a:t>a Column in a table</a:t>
            </a:r>
          </a:p>
          <a:p>
            <a:r>
              <a:rPr lang="en-IN" dirty="0"/>
              <a:t>Degree  </a:t>
            </a:r>
          </a:p>
          <a:p>
            <a:pPr lvl="1"/>
            <a:r>
              <a:rPr lang="en-IN" dirty="0"/>
              <a:t>number of attributes</a:t>
            </a:r>
          </a:p>
          <a:p>
            <a:r>
              <a:rPr lang="en-IN" dirty="0"/>
              <a:t>Cardinality  </a:t>
            </a:r>
          </a:p>
          <a:p>
            <a:pPr lvl="1"/>
            <a:r>
              <a:rPr lang="en-IN" dirty="0"/>
              <a:t>number of tuples</a:t>
            </a:r>
          </a:p>
          <a:p>
            <a:r>
              <a:rPr lang="en-IN" dirty="0"/>
              <a:t>Primary Key  </a:t>
            </a:r>
          </a:p>
          <a:p>
            <a:pPr lvl="1"/>
            <a:r>
              <a:rPr lang="en-IN" dirty="0"/>
              <a:t>a unique identifier for the table</a:t>
            </a:r>
          </a:p>
          <a:p>
            <a:endParaRPr lang="en-IN" dirty="0"/>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19</a:t>
            </a:fld>
            <a:endParaRPr lang="en-IN"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t>Introduction to DBMS</a:t>
            </a:r>
          </a:p>
        </p:txBody>
      </p:sp>
      <p:sp>
        <p:nvSpPr>
          <p:cNvPr id="10243" name="Rectangle 3"/>
          <p:cNvSpPr>
            <a:spLocks noGrp="1" noChangeArrowheads="1"/>
          </p:cNvSpPr>
          <p:nvPr>
            <p:ph idx="1"/>
          </p:nvPr>
        </p:nvSpPr>
        <p:spPr>
          <a:xfrm>
            <a:off x="855663" y="1600199"/>
            <a:ext cx="7159625" cy="4157663"/>
          </a:xfrm>
        </p:spPr>
        <p:txBody>
          <a:bodyPr/>
          <a:lstStyle/>
          <a:p>
            <a:r>
              <a:rPr lang="en-US" dirty="0"/>
              <a:t>What is Database &amp; DBMS?</a:t>
            </a:r>
          </a:p>
          <a:p>
            <a:r>
              <a:rPr lang="en-US" dirty="0"/>
              <a:t>The need for a database</a:t>
            </a:r>
          </a:p>
          <a:p>
            <a:r>
              <a:rPr lang="en-US" dirty="0"/>
              <a:t>The File-Based Systems</a:t>
            </a:r>
          </a:p>
          <a:p>
            <a:r>
              <a:rPr lang="en-US" dirty="0"/>
              <a:t>Features of DBMS</a:t>
            </a:r>
          </a:p>
          <a:p>
            <a:r>
              <a:rPr lang="en-US" dirty="0"/>
              <a:t>Usage of Database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 Modeling</a:t>
            </a:r>
          </a:p>
        </p:txBody>
      </p:sp>
      <p:sp>
        <p:nvSpPr>
          <p:cNvPr id="3" name="Content Placeholder 2"/>
          <p:cNvSpPr>
            <a:spLocks noGrp="1"/>
          </p:cNvSpPr>
          <p:nvPr>
            <p:ph idx="1"/>
          </p:nvPr>
        </p:nvSpPr>
        <p:spPr>
          <a:xfrm>
            <a:off x="179512" y="980728"/>
            <a:ext cx="8229600" cy="4525963"/>
          </a:xfrm>
        </p:spPr>
        <p:txBody>
          <a:bodyPr>
            <a:normAutofit/>
          </a:bodyPr>
          <a:lstStyle/>
          <a:p>
            <a:r>
              <a:rPr lang="en-IN" dirty="0"/>
              <a:t>Entity</a:t>
            </a:r>
          </a:p>
          <a:p>
            <a:pPr lvl="1"/>
            <a:r>
              <a:rPr lang="en-IN" dirty="0"/>
              <a:t>is anything that exists and is distinguishable</a:t>
            </a:r>
          </a:p>
          <a:p>
            <a:r>
              <a:rPr lang="en-IN" dirty="0"/>
              <a:t>Entity Set</a:t>
            </a:r>
          </a:p>
          <a:p>
            <a:pPr lvl="1"/>
            <a:r>
              <a:rPr lang="en-IN" dirty="0"/>
              <a:t>a group of similar entities</a:t>
            </a:r>
          </a:p>
          <a:p>
            <a:r>
              <a:rPr lang="en-IN" dirty="0"/>
              <a:t>Attribute</a:t>
            </a:r>
          </a:p>
          <a:p>
            <a:pPr lvl="1"/>
            <a:r>
              <a:rPr lang="en-IN" dirty="0"/>
              <a:t>properties that describe an entity</a:t>
            </a:r>
          </a:p>
          <a:p>
            <a:r>
              <a:rPr lang="en-IN" dirty="0"/>
              <a:t>Relationship</a:t>
            </a:r>
          </a:p>
          <a:p>
            <a:pPr lvl="1"/>
            <a:r>
              <a:rPr lang="en-IN" dirty="0"/>
              <a:t>an association between entities</a:t>
            </a:r>
          </a:p>
          <a:p>
            <a:endParaRPr lang="en-IN" dirty="0"/>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20</a:t>
            </a:fld>
            <a:endParaRPr lang="en-IN" dirty="0">
              <a:solidFill>
                <a:srgbClr val="00206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Notations</a:t>
            </a:r>
          </a:p>
        </p:txBody>
      </p:sp>
      <p:sp>
        <p:nvSpPr>
          <p:cNvPr id="4" name="Rectangle 4"/>
          <p:cNvSpPr>
            <a:spLocks noChangeArrowheads="1"/>
          </p:cNvSpPr>
          <p:nvPr/>
        </p:nvSpPr>
        <p:spPr bwMode="auto">
          <a:xfrm>
            <a:off x="395536" y="2204864"/>
            <a:ext cx="1676400" cy="533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latin typeface="Book Antiqua" pitchFamily="18" charset="0"/>
            </a:endParaRPr>
          </a:p>
        </p:txBody>
      </p:sp>
      <p:sp>
        <p:nvSpPr>
          <p:cNvPr id="5" name="Rectangle 6"/>
          <p:cNvSpPr>
            <a:spLocks noChangeArrowheads="1"/>
          </p:cNvSpPr>
          <p:nvPr/>
        </p:nvSpPr>
        <p:spPr bwMode="auto">
          <a:xfrm>
            <a:off x="397520" y="3080544"/>
            <a:ext cx="1447800" cy="4572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latin typeface="Book Antiqua" pitchFamily="18" charset="0"/>
            </a:endParaRPr>
          </a:p>
        </p:txBody>
      </p:sp>
      <p:sp>
        <p:nvSpPr>
          <p:cNvPr id="6" name="AutoShape 7"/>
          <p:cNvSpPr>
            <a:spLocks noChangeArrowheads="1"/>
          </p:cNvSpPr>
          <p:nvPr/>
        </p:nvSpPr>
        <p:spPr bwMode="auto">
          <a:xfrm>
            <a:off x="1083320" y="4071144"/>
            <a:ext cx="990600" cy="990600"/>
          </a:xfrm>
          <a:prstGeom prst="diamond">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latin typeface="Book Antiqua" pitchFamily="18" charset="0"/>
            </a:endParaRPr>
          </a:p>
        </p:txBody>
      </p:sp>
      <p:sp>
        <p:nvSpPr>
          <p:cNvPr id="7" name="AutoShape 9"/>
          <p:cNvSpPr>
            <a:spLocks noChangeArrowheads="1"/>
          </p:cNvSpPr>
          <p:nvPr/>
        </p:nvSpPr>
        <p:spPr bwMode="auto">
          <a:xfrm>
            <a:off x="323528" y="5301208"/>
            <a:ext cx="762000" cy="762000"/>
          </a:xfrm>
          <a:prstGeom prst="diamond">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latin typeface="Book Antiqua" pitchFamily="18" charset="0"/>
            </a:endParaRPr>
          </a:p>
        </p:txBody>
      </p:sp>
      <p:sp>
        <p:nvSpPr>
          <p:cNvPr id="8" name="Text Box 10"/>
          <p:cNvSpPr txBox="1">
            <a:spLocks noChangeArrowheads="1"/>
          </p:cNvSpPr>
          <p:nvPr/>
        </p:nvSpPr>
        <p:spPr bwMode="auto">
          <a:xfrm>
            <a:off x="4427984" y="1988840"/>
            <a:ext cx="4114800" cy="369332"/>
          </a:xfrm>
          <a:prstGeom prst="rect">
            <a:avLst/>
          </a:prstGeom>
          <a:noFill/>
          <a:ln w="9525">
            <a:noFill/>
            <a:miter lim="800000"/>
            <a:headEnd/>
            <a:tailEnd/>
          </a:ln>
        </p:spPr>
        <p:txBody>
          <a:bodyPr>
            <a:spAutoFit/>
          </a:bodyPr>
          <a:lstStyle/>
          <a:p>
            <a:pPr eaLnBrk="0" hangingPunct="0">
              <a:spcBef>
                <a:spcPct val="50000"/>
              </a:spcBef>
            </a:pPr>
            <a:r>
              <a:rPr lang="en-US" dirty="0">
                <a:solidFill>
                  <a:srgbClr val="002060"/>
                </a:solidFill>
                <a:latin typeface="Book Antiqua" pitchFamily="18" charset="0"/>
              </a:rPr>
              <a:t>ENTITY TYPE ( REGULAR )</a:t>
            </a:r>
          </a:p>
        </p:txBody>
      </p:sp>
      <p:sp>
        <p:nvSpPr>
          <p:cNvPr id="9" name="Text Box 11"/>
          <p:cNvSpPr txBox="1">
            <a:spLocks noChangeArrowheads="1"/>
          </p:cNvSpPr>
          <p:nvPr/>
        </p:nvSpPr>
        <p:spPr bwMode="auto">
          <a:xfrm>
            <a:off x="5220072" y="3068960"/>
            <a:ext cx="3168352" cy="369332"/>
          </a:xfrm>
          <a:prstGeom prst="rect">
            <a:avLst/>
          </a:prstGeom>
          <a:noFill/>
          <a:ln w="9525">
            <a:noFill/>
            <a:miter lim="800000"/>
            <a:headEnd/>
            <a:tailEnd/>
          </a:ln>
        </p:spPr>
        <p:txBody>
          <a:bodyPr wrap="square">
            <a:spAutoFit/>
          </a:bodyPr>
          <a:lstStyle/>
          <a:p>
            <a:pPr eaLnBrk="0" hangingPunct="0">
              <a:spcBef>
                <a:spcPct val="50000"/>
              </a:spcBef>
            </a:pPr>
            <a:r>
              <a:rPr lang="en-US" dirty="0">
                <a:solidFill>
                  <a:srgbClr val="002060"/>
                </a:solidFill>
                <a:latin typeface="Book Antiqua" pitchFamily="18" charset="0"/>
              </a:rPr>
              <a:t>WEAK ENTITY TYPE</a:t>
            </a:r>
          </a:p>
        </p:txBody>
      </p:sp>
      <p:sp>
        <p:nvSpPr>
          <p:cNvPr id="10" name="Text Box 12"/>
          <p:cNvSpPr txBox="1">
            <a:spLocks noChangeArrowheads="1"/>
          </p:cNvSpPr>
          <p:nvPr/>
        </p:nvSpPr>
        <p:spPr bwMode="auto">
          <a:xfrm>
            <a:off x="4427984" y="4437112"/>
            <a:ext cx="4038600" cy="369332"/>
          </a:xfrm>
          <a:prstGeom prst="rect">
            <a:avLst/>
          </a:prstGeom>
          <a:noFill/>
          <a:ln w="9525">
            <a:noFill/>
            <a:miter lim="800000"/>
            <a:headEnd/>
            <a:tailEnd/>
          </a:ln>
        </p:spPr>
        <p:txBody>
          <a:bodyPr>
            <a:spAutoFit/>
          </a:bodyPr>
          <a:lstStyle/>
          <a:p>
            <a:pPr eaLnBrk="0" hangingPunct="0">
              <a:spcBef>
                <a:spcPct val="50000"/>
              </a:spcBef>
            </a:pPr>
            <a:r>
              <a:rPr lang="en-US" dirty="0">
                <a:solidFill>
                  <a:srgbClr val="002060"/>
                </a:solidFill>
                <a:latin typeface="Book Antiqua" pitchFamily="18" charset="0"/>
              </a:rPr>
              <a:t>RELATIONSHIP TYPE</a:t>
            </a:r>
          </a:p>
        </p:txBody>
      </p:sp>
      <p:sp>
        <p:nvSpPr>
          <p:cNvPr id="11" name="Text Box 13"/>
          <p:cNvSpPr txBox="1">
            <a:spLocks noChangeArrowheads="1"/>
          </p:cNvSpPr>
          <p:nvPr/>
        </p:nvSpPr>
        <p:spPr bwMode="auto">
          <a:xfrm>
            <a:off x="4427984" y="5517232"/>
            <a:ext cx="4267200" cy="369332"/>
          </a:xfrm>
          <a:prstGeom prst="rect">
            <a:avLst/>
          </a:prstGeom>
          <a:noFill/>
          <a:ln w="9525">
            <a:noFill/>
            <a:miter lim="800000"/>
            <a:headEnd/>
            <a:tailEnd/>
          </a:ln>
        </p:spPr>
        <p:txBody>
          <a:bodyPr>
            <a:spAutoFit/>
          </a:bodyPr>
          <a:lstStyle/>
          <a:p>
            <a:pPr eaLnBrk="0" hangingPunct="0">
              <a:spcBef>
                <a:spcPct val="50000"/>
              </a:spcBef>
            </a:pPr>
            <a:r>
              <a:rPr lang="en-US" dirty="0">
                <a:solidFill>
                  <a:srgbClr val="002060"/>
                </a:solidFill>
                <a:latin typeface="Book Antiqua" pitchFamily="18" charset="0"/>
              </a:rPr>
              <a:t>WEAK RELATIONSHIP TYPE</a:t>
            </a:r>
          </a:p>
        </p:txBody>
      </p:sp>
      <p:sp>
        <p:nvSpPr>
          <p:cNvPr id="12" name="AutoShape 14"/>
          <p:cNvSpPr>
            <a:spLocks noChangeArrowheads="1"/>
          </p:cNvSpPr>
          <p:nvPr/>
        </p:nvSpPr>
        <p:spPr bwMode="auto">
          <a:xfrm>
            <a:off x="1331640" y="5157192"/>
            <a:ext cx="990600" cy="990600"/>
          </a:xfrm>
          <a:prstGeom prst="diamond">
            <a:avLst/>
          </a:prstGeom>
          <a:ln w="57150">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latin typeface="Book Antiqua" pitchFamily="18" charset="0"/>
            </a:endParaRPr>
          </a:p>
        </p:txBody>
      </p:sp>
      <p:sp>
        <p:nvSpPr>
          <p:cNvPr id="13" name="Rectangle 15"/>
          <p:cNvSpPr>
            <a:spLocks noChangeArrowheads="1"/>
          </p:cNvSpPr>
          <p:nvPr/>
        </p:nvSpPr>
        <p:spPr bwMode="auto">
          <a:xfrm>
            <a:off x="2073920" y="3080544"/>
            <a:ext cx="1447800" cy="457200"/>
          </a:xfrm>
          <a:prstGeom prst="rect">
            <a:avLst/>
          </a:prstGeom>
          <a:ln w="57150">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latin typeface="Book Antiqua" pitchFamily="18" charset="0"/>
            </a:endParaRPr>
          </a:p>
        </p:txBody>
      </p:sp>
      <p:sp>
        <p:nvSpPr>
          <p:cNvPr id="14" name="Oval 16"/>
          <p:cNvSpPr>
            <a:spLocks noChangeArrowheads="1"/>
          </p:cNvSpPr>
          <p:nvPr/>
        </p:nvSpPr>
        <p:spPr bwMode="auto">
          <a:xfrm>
            <a:off x="395536" y="1268760"/>
            <a:ext cx="1584176" cy="533400"/>
          </a:xfrm>
          <a:prstGeom prst="ellipse">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endParaRPr lang="en-US" b="1">
              <a:solidFill>
                <a:srgbClr val="000000"/>
              </a:solidFill>
              <a:latin typeface="Book Antiqua" pitchFamily="18" charset="0"/>
            </a:endParaRPr>
          </a:p>
        </p:txBody>
      </p:sp>
      <p:sp>
        <p:nvSpPr>
          <p:cNvPr id="15" name="Text Box 17"/>
          <p:cNvSpPr txBox="1">
            <a:spLocks noChangeArrowheads="1"/>
          </p:cNvSpPr>
          <p:nvPr/>
        </p:nvSpPr>
        <p:spPr bwMode="auto">
          <a:xfrm>
            <a:off x="4427984" y="1124744"/>
            <a:ext cx="3556000" cy="369332"/>
          </a:xfrm>
          <a:prstGeom prst="rect">
            <a:avLst/>
          </a:prstGeom>
          <a:noFill/>
          <a:ln w="9525">
            <a:noFill/>
            <a:miter lim="800000"/>
            <a:headEnd/>
            <a:tailEnd/>
          </a:ln>
        </p:spPr>
        <p:txBody>
          <a:bodyPr>
            <a:spAutoFit/>
          </a:bodyPr>
          <a:lstStyle/>
          <a:p>
            <a:pPr eaLnBrk="0" hangingPunct="0">
              <a:spcBef>
                <a:spcPct val="50000"/>
              </a:spcBef>
            </a:pPr>
            <a:r>
              <a:rPr lang="en-US" dirty="0">
                <a:solidFill>
                  <a:srgbClr val="002060"/>
                </a:solidFill>
                <a:latin typeface="Book Antiqua" pitchFamily="18" charset="0"/>
              </a:rPr>
              <a:t>ATTRIBUTE</a:t>
            </a:r>
          </a:p>
        </p:txBody>
      </p:sp>
      <p:sp>
        <p:nvSpPr>
          <p:cNvPr id="16" name="Slide Number Placeholder 15"/>
          <p:cNvSpPr>
            <a:spLocks noGrp="1"/>
          </p:cNvSpPr>
          <p:nvPr>
            <p:ph type="sldNum" sz="quarter" idx="12"/>
          </p:nvPr>
        </p:nvSpPr>
        <p:spPr/>
        <p:txBody>
          <a:bodyPr/>
          <a:lstStyle/>
          <a:p>
            <a:fld id="{0CD13243-3D31-4DD5-8512-B28F7F2A6CD3}" type="slidenum">
              <a:rPr lang="en-IN" smtClean="0">
                <a:solidFill>
                  <a:srgbClr val="002060"/>
                </a:solidFill>
              </a:rPr>
              <a:pPr/>
              <a:t>21</a:t>
            </a:fld>
            <a:endParaRPr lang="en-IN" dirty="0">
              <a:solidFill>
                <a:srgbClr val="002060"/>
              </a:solidFill>
            </a:endParaRPr>
          </a:p>
        </p:txBody>
      </p:sp>
      <p:sp>
        <p:nvSpPr>
          <p:cNvPr id="18" name="Right Arrow 17"/>
          <p:cNvSpPr/>
          <p:nvPr/>
        </p:nvSpPr>
        <p:spPr>
          <a:xfrm>
            <a:off x="2483768" y="1268760"/>
            <a:ext cx="158417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a:off x="2627784" y="2204864"/>
            <a:ext cx="158417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Arrow 19"/>
          <p:cNvSpPr/>
          <p:nvPr/>
        </p:nvSpPr>
        <p:spPr>
          <a:xfrm>
            <a:off x="2555776" y="4581128"/>
            <a:ext cx="158417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a:off x="2555776" y="5661248"/>
            <a:ext cx="158417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ight Arrow 21"/>
          <p:cNvSpPr/>
          <p:nvPr/>
        </p:nvSpPr>
        <p:spPr>
          <a:xfrm>
            <a:off x="3635896" y="3212976"/>
            <a:ext cx="158417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Types of relationships</a:t>
            </a:r>
            <a:endParaRPr lang="en-IN" dirty="0"/>
          </a:p>
        </p:txBody>
      </p:sp>
      <p:pic>
        <p:nvPicPr>
          <p:cNvPr id="4" name="Picture 15"/>
          <p:cNvPicPr>
            <a:picLocks noChangeAspect="1" noChangeArrowheads="1"/>
          </p:cNvPicPr>
          <p:nvPr/>
        </p:nvPicPr>
        <p:blipFill>
          <a:blip r:embed="rId3" cstate="print"/>
          <a:srcRect l="7547" t="24692" r="8491" b="19753"/>
          <a:stretch>
            <a:fillRect/>
          </a:stretch>
        </p:blipFill>
        <p:spPr>
          <a:xfrm>
            <a:off x="304800" y="1219200"/>
            <a:ext cx="8382000" cy="5364162"/>
          </a:xfrm>
          <a:prstGeom prst="rect">
            <a:avLst/>
          </a:prstGeom>
          <a:noFill/>
          <a:ln cap="rnd">
            <a:solidFill>
              <a:schemeClr val="tx1"/>
            </a:solidFill>
            <a:prstDash val="sysDot"/>
          </a:ln>
        </p:spPr>
      </p:pic>
      <p:sp>
        <p:nvSpPr>
          <p:cNvPr id="5" name="Slide Number Placeholder 4"/>
          <p:cNvSpPr>
            <a:spLocks noGrp="1"/>
          </p:cNvSpPr>
          <p:nvPr>
            <p:ph type="sldNum" sz="quarter" idx="12"/>
          </p:nvPr>
        </p:nvSpPr>
        <p:spPr/>
        <p:txBody>
          <a:bodyPr/>
          <a:lstStyle/>
          <a:p>
            <a:fld id="{0CD13243-3D31-4DD5-8512-B28F7F2A6CD3}" type="slidenum">
              <a:rPr lang="en-IN" smtClean="0">
                <a:solidFill>
                  <a:srgbClr val="002060"/>
                </a:solidFill>
              </a:rPr>
              <a:pPr/>
              <a:t>22</a:t>
            </a:fld>
            <a:endParaRPr lang="en-IN" dirty="0">
              <a:solidFill>
                <a:srgbClr val="00206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 Model</a:t>
            </a:r>
          </a:p>
        </p:txBody>
      </p:sp>
      <p:sp>
        <p:nvSpPr>
          <p:cNvPr id="4" name="Rectangle 17"/>
          <p:cNvSpPr>
            <a:spLocks noChangeArrowheads="1"/>
          </p:cNvSpPr>
          <p:nvPr/>
        </p:nvSpPr>
        <p:spPr bwMode="auto">
          <a:xfrm>
            <a:off x="6272540" y="3252788"/>
            <a:ext cx="1454244" cy="369332"/>
          </a:xfrm>
          <a:prstGeom prst="rect">
            <a:avLst/>
          </a:prstGeom>
          <a:ln w="38100">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spAutoFit/>
          </a:bodyPr>
          <a:lstStyle/>
          <a:p>
            <a:pPr eaLnBrk="0" hangingPunct="0"/>
            <a:r>
              <a:rPr lang="en-US" b="1">
                <a:solidFill>
                  <a:srgbClr val="002060"/>
                </a:solidFill>
                <a:latin typeface="Book Antiqua" pitchFamily="18" charset="0"/>
              </a:rPr>
              <a:t>Department</a:t>
            </a:r>
          </a:p>
        </p:txBody>
      </p:sp>
      <p:sp>
        <p:nvSpPr>
          <p:cNvPr id="5" name="Oval 18"/>
          <p:cNvSpPr>
            <a:spLocks noChangeArrowheads="1"/>
          </p:cNvSpPr>
          <p:nvPr/>
        </p:nvSpPr>
        <p:spPr bwMode="auto">
          <a:xfrm>
            <a:off x="5362902" y="2057400"/>
            <a:ext cx="1066800" cy="5334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b="1" u="sng">
                <a:solidFill>
                  <a:srgbClr val="002060"/>
                </a:solidFill>
                <a:latin typeface="Book Antiqua" pitchFamily="18" charset="0"/>
              </a:rPr>
              <a:t>did</a:t>
            </a:r>
            <a:endParaRPr lang="en-US" sz="3600" b="1">
              <a:solidFill>
                <a:srgbClr val="002060"/>
              </a:solidFill>
              <a:effectLst>
                <a:outerShdw blurRad="38100" dist="38100" dir="2700000" algn="tl">
                  <a:srgbClr val="C0C0C0"/>
                </a:outerShdw>
              </a:effectLst>
              <a:latin typeface="Book Antiqua" pitchFamily="18" charset="0"/>
            </a:endParaRPr>
          </a:p>
        </p:txBody>
      </p:sp>
      <p:sp>
        <p:nvSpPr>
          <p:cNvPr id="6" name="Oval 19"/>
          <p:cNvSpPr>
            <a:spLocks noChangeArrowheads="1"/>
          </p:cNvSpPr>
          <p:nvPr/>
        </p:nvSpPr>
        <p:spPr bwMode="auto">
          <a:xfrm>
            <a:off x="6658302" y="2057400"/>
            <a:ext cx="1066800" cy="5334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b="1">
                <a:solidFill>
                  <a:srgbClr val="002060"/>
                </a:solidFill>
                <a:latin typeface="Book Antiqua" pitchFamily="18" charset="0"/>
              </a:rPr>
              <a:t>dname</a:t>
            </a:r>
            <a:endParaRPr lang="en-US" sz="3600" b="1">
              <a:solidFill>
                <a:srgbClr val="002060"/>
              </a:solidFill>
              <a:effectLst>
                <a:outerShdw blurRad="38100" dist="38100" dir="2700000" algn="tl">
                  <a:srgbClr val="C0C0C0"/>
                </a:outerShdw>
              </a:effectLst>
              <a:latin typeface="Book Antiqua" pitchFamily="18" charset="0"/>
            </a:endParaRPr>
          </a:p>
        </p:txBody>
      </p:sp>
      <p:sp>
        <p:nvSpPr>
          <p:cNvPr id="7" name="Oval 20"/>
          <p:cNvSpPr>
            <a:spLocks noChangeArrowheads="1"/>
          </p:cNvSpPr>
          <p:nvPr/>
        </p:nvSpPr>
        <p:spPr bwMode="auto">
          <a:xfrm>
            <a:off x="7877502" y="1981200"/>
            <a:ext cx="1219200" cy="6858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b="1">
                <a:solidFill>
                  <a:srgbClr val="002060"/>
                </a:solidFill>
                <a:latin typeface="Book Antiqua" pitchFamily="18" charset="0"/>
              </a:rPr>
              <a:t>budget</a:t>
            </a:r>
            <a:endParaRPr lang="en-US" sz="3600" b="1">
              <a:solidFill>
                <a:srgbClr val="002060"/>
              </a:solidFill>
              <a:effectLst>
                <a:outerShdw blurRad="38100" dist="38100" dir="2700000" algn="tl">
                  <a:srgbClr val="C0C0C0"/>
                </a:outerShdw>
              </a:effectLst>
              <a:latin typeface="Book Antiqua" pitchFamily="18" charset="0"/>
            </a:endParaRPr>
          </a:p>
        </p:txBody>
      </p:sp>
      <p:sp>
        <p:nvSpPr>
          <p:cNvPr id="8" name="Line 21"/>
          <p:cNvSpPr>
            <a:spLocks noChangeShapeType="1"/>
          </p:cNvSpPr>
          <p:nvPr/>
        </p:nvSpPr>
        <p:spPr bwMode="auto">
          <a:xfrm>
            <a:off x="5896302" y="2590800"/>
            <a:ext cx="609600" cy="609600"/>
          </a:xfrm>
          <a:prstGeom prst="line">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sp>
        <p:nvSpPr>
          <p:cNvPr id="9" name="Line 22"/>
          <p:cNvSpPr>
            <a:spLocks noChangeShapeType="1"/>
          </p:cNvSpPr>
          <p:nvPr/>
        </p:nvSpPr>
        <p:spPr bwMode="auto">
          <a:xfrm flipH="1">
            <a:off x="7801302" y="2667000"/>
            <a:ext cx="685800" cy="533400"/>
          </a:xfrm>
          <a:prstGeom prst="line">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sp>
        <p:nvSpPr>
          <p:cNvPr id="10" name="Oval 23"/>
          <p:cNvSpPr>
            <a:spLocks noChangeArrowheads="1"/>
          </p:cNvSpPr>
          <p:nvPr/>
        </p:nvSpPr>
        <p:spPr bwMode="auto">
          <a:xfrm>
            <a:off x="4067502" y="1905000"/>
            <a:ext cx="1066800" cy="6096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b="1" dirty="0">
                <a:solidFill>
                  <a:srgbClr val="002060"/>
                </a:solidFill>
                <a:effectLst>
                  <a:outerShdw blurRad="38100" dist="38100" dir="2700000" algn="tl">
                    <a:srgbClr val="C0C0C0"/>
                  </a:outerShdw>
                </a:effectLst>
                <a:latin typeface="Book Antiqua" pitchFamily="18" charset="0"/>
              </a:rPr>
              <a:t>since</a:t>
            </a:r>
          </a:p>
        </p:txBody>
      </p:sp>
      <p:cxnSp>
        <p:nvCxnSpPr>
          <p:cNvPr id="11" name="AutoShape 24"/>
          <p:cNvCxnSpPr>
            <a:cxnSpLocks noChangeShapeType="1"/>
            <a:stCxn id="10" idx="4"/>
            <a:endCxn id="12" idx="0"/>
          </p:cNvCxnSpPr>
          <p:nvPr/>
        </p:nvCxnSpPr>
        <p:spPr bwMode="auto">
          <a:xfrm flipH="1">
            <a:off x="4562802" y="2524125"/>
            <a:ext cx="38100" cy="438150"/>
          </a:xfrm>
          <a:prstGeom prst="straightConnector1">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cxnSp>
      <p:sp>
        <p:nvSpPr>
          <p:cNvPr id="12" name="AutoShape 25"/>
          <p:cNvSpPr>
            <a:spLocks noChangeArrowheads="1"/>
          </p:cNvSpPr>
          <p:nvPr/>
        </p:nvSpPr>
        <p:spPr bwMode="auto">
          <a:xfrm>
            <a:off x="3762702" y="2971800"/>
            <a:ext cx="1600200" cy="838200"/>
          </a:xfrm>
          <a:prstGeom prst="diamond">
            <a:avLst/>
          </a:prstGeom>
          <a:ln w="38100">
            <a:headEnd type="none" w="sm" len="sm"/>
            <a:tailEnd type="none" w="sm" len="sm"/>
          </a:ln>
        </p:spPr>
        <p:style>
          <a:lnRef idx="2">
            <a:schemeClr val="accent6"/>
          </a:lnRef>
          <a:fillRef idx="1">
            <a:schemeClr val="lt1"/>
          </a:fillRef>
          <a:effectRef idx="0">
            <a:schemeClr val="accent6"/>
          </a:effectRef>
          <a:fontRef idx="minor">
            <a:schemeClr val="dk1"/>
          </a:fontRef>
        </p:style>
        <p:txBody>
          <a:bodyPr wrap="none" anchor="ctr"/>
          <a:lstStyle/>
          <a:p>
            <a:pPr algn="ctr" eaLnBrk="0" hangingPunct="0"/>
            <a:r>
              <a:rPr lang="en-US" b="1" dirty="0">
                <a:solidFill>
                  <a:srgbClr val="002060"/>
                </a:solidFill>
                <a:latin typeface="Book Antiqua" pitchFamily="18" charset="0"/>
              </a:rPr>
              <a:t>Works_in</a:t>
            </a:r>
          </a:p>
        </p:txBody>
      </p:sp>
      <p:sp>
        <p:nvSpPr>
          <p:cNvPr id="13" name="Rectangle 26"/>
          <p:cNvSpPr>
            <a:spLocks noChangeArrowheads="1"/>
          </p:cNvSpPr>
          <p:nvPr/>
        </p:nvSpPr>
        <p:spPr bwMode="auto">
          <a:xfrm>
            <a:off x="1395740" y="3119438"/>
            <a:ext cx="1236236" cy="369332"/>
          </a:xfrm>
          <a:prstGeom prst="rect">
            <a:avLst/>
          </a:prstGeom>
          <a:ln w="38100">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spAutoFit/>
          </a:bodyPr>
          <a:lstStyle/>
          <a:p>
            <a:pPr eaLnBrk="0" hangingPunct="0"/>
            <a:r>
              <a:rPr lang="en-US" b="1">
                <a:solidFill>
                  <a:srgbClr val="002060"/>
                </a:solidFill>
                <a:latin typeface="Book Antiqua" pitchFamily="18" charset="0"/>
              </a:rPr>
              <a:t>Employee</a:t>
            </a:r>
          </a:p>
        </p:txBody>
      </p:sp>
      <p:sp>
        <p:nvSpPr>
          <p:cNvPr id="14" name="Oval 27"/>
          <p:cNvSpPr>
            <a:spLocks noChangeArrowheads="1"/>
          </p:cNvSpPr>
          <p:nvPr/>
        </p:nvSpPr>
        <p:spPr bwMode="auto">
          <a:xfrm>
            <a:off x="257502" y="1962150"/>
            <a:ext cx="1066800" cy="5334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r>
              <a:rPr lang="en-US" b="1" u="sng">
                <a:solidFill>
                  <a:srgbClr val="002060"/>
                </a:solidFill>
                <a:latin typeface="Book Antiqua" pitchFamily="18" charset="0"/>
              </a:rPr>
              <a:t>ssn</a:t>
            </a:r>
            <a:endParaRPr lang="en-US" b="1">
              <a:solidFill>
                <a:srgbClr val="002060"/>
              </a:solidFill>
              <a:latin typeface="Book Antiqua" pitchFamily="18" charset="0"/>
            </a:endParaRPr>
          </a:p>
        </p:txBody>
      </p:sp>
      <p:sp>
        <p:nvSpPr>
          <p:cNvPr id="15" name="Oval 28"/>
          <p:cNvSpPr>
            <a:spLocks noChangeArrowheads="1"/>
          </p:cNvSpPr>
          <p:nvPr/>
        </p:nvSpPr>
        <p:spPr bwMode="auto">
          <a:xfrm>
            <a:off x="1629102" y="1962150"/>
            <a:ext cx="1066800" cy="5334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r>
              <a:rPr lang="en-US" b="1">
                <a:solidFill>
                  <a:srgbClr val="002060"/>
                </a:solidFill>
                <a:latin typeface="Book Antiqua" pitchFamily="18" charset="0"/>
              </a:rPr>
              <a:t>name</a:t>
            </a:r>
          </a:p>
        </p:txBody>
      </p:sp>
      <p:sp>
        <p:nvSpPr>
          <p:cNvPr id="16" name="Oval 29"/>
          <p:cNvSpPr>
            <a:spLocks noChangeArrowheads="1"/>
          </p:cNvSpPr>
          <p:nvPr/>
        </p:nvSpPr>
        <p:spPr bwMode="auto">
          <a:xfrm>
            <a:off x="2848302" y="1962150"/>
            <a:ext cx="914400" cy="4572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r>
              <a:rPr lang="en-US" b="1">
                <a:solidFill>
                  <a:srgbClr val="002060"/>
                </a:solidFill>
                <a:latin typeface="Book Antiqua" pitchFamily="18" charset="0"/>
              </a:rPr>
              <a:t>lot</a:t>
            </a:r>
          </a:p>
        </p:txBody>
      </p:sp>
      <p:cxnSp>
        <p:nvCxnSpPr>
          <p:cNvPr id="17" name="AutoShape 30"/>
          <p:cNvCxnSpPr>
            <a:cxnSpLocks noChangeShapeType="1"/>
            <a:stCxn id="15" idx="4"/>
          </p:cNvCxnSpPr>
          <p:nvPr/>
        </p:nvCxnSpPr>
        <p:spPr bwMode="auto">
          <a:xfrm>
            <a:off x="2162502" y="2509838"/>
            <a:ext cx="0" cy="619125"/>
          </a:xfrm>
          <a:prstGeom prst="straightConnector1">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cxnSp>
      <p:sp>
        <p:nvSpPr>
          <p:cNvPr id="18" name="Line 31"/>
          <p:cNvSpPr>
            <a:spLocks noChangeShapeType="1"/>
          </p:cNvSpPr>
          <p:nvPr/>
        </p:nvSpPr>
        <p:spPr bwMode="auto">
          <a:xfrm>
            <a:off x="867102" y="2514600"/>
            <a:ext cx="685800" cy="609600"/>
          </a:xfrm>
          <a:prstGeom prst="line">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sp>
        <p:nvSpPr>
          <p:cNvPr id="19" name="Line 32"/>
          <p:cNvSpPr>
            <a:spLocks noChangeShapeType="1"/>
          </p:cNvSpPr>
          <p:nvPr/>
        </p:nvSpPr>
        <p:spPr bwMode="auto">
          <a:xfrm flipH="1">
            <a:off x="2619702" y="2438400"/>
            <a:ext cx="762000" cy="685800"/>
          </a:xfrm>
          <a:prstGeom prst="line">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cxnSp>
        <p:nvCxnSpPr>
          <p:cNvPr id="20" name="AutoShape 33"/>
          <p:cNvCxnSpPr>
            <a:cxnSpLocks noChangeShapeType="1"/>
            <a:stCxn id="13" idx="3"/>
            <a:endCxn id="12" idx="1"/>
          </p:cNvCxnSpPr>
          <p:nvPr/>
        </p:nvCxnSpPr>
        <p:spPr bwMode="auto">
          <a:xfrm>
            <a:off x="2631976" y="3304104"/>
            <a:ext cx="1130726" cy="86796"/>
          </a:xfrm>
          <a:prstGeom prst="straightConnector1">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cxnSp>
      <p:cxnSp>
        <p:nvCxnSpPr>
          <p:cNvPr id="21" name="AutoShape 34"/>
          <p:cNvCxnSpPr>
            <a:cxnSpLocks noChangeShapeType="1"/>
            <a:stCxn id="12" idx="3"/>
          </p:cNvCxnSpPr>
          <p:nvPr/>
        </p:nvCxnSpPr>
        <p:spPr bwMode="auto">
          <a:xfrm>
            <a:off x="5377190" y="3390900"/>
            <a:ext cx="900112" cy="38100"/>
          </a:xfrm>
          <a:prstGeom prst="straightConnector1">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cxnSp>
      <p:cxnSp>
        <p:nvCxnSpPr>
          <p:cNvPr id="22" name="AutoShape 35"/>
          <p:cNvCxnSpPr>
            <a:cxnSpLocks noChangeShapeType="1"/>
            <a:stCxn id="6" idx="4"/>
            <a:endCxn id="4" idx="0"/>
          </p:cNvCxnSpPr>
          <p:nvPr/>
        </p:nvCxnSpPr>
        <p:spPr bwMode="auto">
          <a:xfrm rot="5400000">
            <a:off x="6764688" y="2825774"/>
            <a:ext cx="661988" cy="192040"/>
          </a:xfrm>
          <a:prstGeom prst="straightConnector1">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cxnSp>
      <p:sp>
        <p:nvSpPr>
          <p:cNvPr id="23" name="AutoShape 36"/>
          <p:cNvSpPr>
            <a:spLocks noChangeArrowheads="1"/>
          </p:cNvSpPr>
          <p:nvPr/>
        </p:nvSpPr>
        <p:spPr bwMode="auto">
          <a:xfrm>
            <a:off x="1171902" y="4800600"/>
            <a:ext cx="1981200" cy="1214438"/>
          </a:xfrm>
          <a:prstGeom prst="diamond">
            <a:avLst/>
          </a:prstGeom>
          <a:ln w="38100">
            <a:headEnd type="none" w="sm" len="sm"/>
            <a:tailEnd type="none" w="sm" len="sm"/>
          </a:ln>
        </p:spPr>
        <p:style>
          <a:lnRef idx="2">
            <a:schemeClr val="accent6"/>
          </a:lnRef>
          <a:fillRef idx="1">
            <a:schemeClr val="lt1"/>
          </a:fillRef>
          <a:effectRef idx="0">
            <a:schemeClr val="accent6"/>
          </a:effectRef>
          <a:fontRef idx="minor">
            <a:schemeClr val="dk1"/>
          </a:fontRef>
        </p:style>
        <p:txBody>
          <a:bodyPr wrap="none" anchor="ctr"/>
          <a:lstStyle/>
          <a:p>
            <a:pPr algn="ctr" eaLnBrk="0" hangingPunct="0">
              <a:defRPr/>
            </a:pPr>
            <a:r>
              <a:rPr lang="en-US" b="1">
                <a:solidFill>
                  <a:srgbClr val="002060"/>
                </a:solidFill>
                <a:latin typeface="Book Antiqua" pitchFamily="18" charset="0"/>
              </a:rPr>
              <a:t>Reports_To</a:t>
            </a:r>
            <a:endParaRPr lang="en-US" b="1">
              <a:solidFill>
                <a:srgbClr val="002060"/>
              </a:solidFill>
              <a:effectLst>
                <a:outerShdw blurRad="38100" dist="38100" dir="2700000" algn="tl">
                  <a:srgbClr val="C0C0C0"/>
                </a:outerShdw>
              </a:effectLst>
              <a:latin typeface="Book Antiqua" pitchFamily="18" charset="0"/>
            </a:endParaRPr>
          </a:p>
        </p:txBody>
      </p:sp>
      <p:sp>
        <p:nvSpPr>
          <p:cNvPr id="24" name="Line 37"/>
          <p:cNvSpPr>
            <a:spLocks noChangeShapeType="1"/>
          </p:cNvSpPr>
          <p:nvPr/>
        </p:nvSpPr>
        <p:spPr bwMode="auto">
          <a:xfrm flipH="1">
            <a:off x="1475656" y="3501008"/>
            <a:ext cx="72008" cy="1752600"/>
          </a:xfrm>
          <a:prstGeom prst="line">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sp>
        <p:nvSpPr>
          <p:cNvPr id="25" name="Line 38"/>
          <p:cNvSpPr>
            <a:spLocks noChangeShapeType="1"/>
          </p:cNvSpPr>
          <p:nvPr/>
        </p:nvSpPr>
        <p:spPr bwMode="auto">
          <a:xfrm>
            <a:off x="2555776" y="3501008"/>
            <a:ext cx="0" cy="1512168"/>
          </a:xfrm>
          <a:prstGeom prst="line">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sp>
        <p:nvSpPr>
          <p:cNvPr id="26" name="Text Box 39"/>
          <p:cNvSpPr txBox="1">
            <a:spLocks noChangeArrowheads="1"/>
          </p:cNvSpPr>
          <p:nvPr/>
        </p:nvSpPr>
        <p:spPr bwMode="auto">
          <a:xfrm>
            <a:off x="0" y="4149080"/>
            <a:ext cx="1338828" cy="369332"/>
          </a:xfrm>
          <a:prstGeom prst="rect">
            <a:avLst/>
          </a:prstGeom>
          <a:noFill/>
          <a:ln w="28575" cap="sq">
            <a:noFill/>
            <a:miter lim="800000"/>
            <a:headEnd type="none" w="sm" len="sm"/>
            <a:tailEnd type="none" w="sm" len="sm"/>
          </a:ln>
        </p:spPr>
        <p:txBody>
          <a:bodyPr wrap="none">
            <a:spAutoFit/>
          </a:bodyPr>
          <a:lstStyle/>
          <a:p>
            <a:pPr eaLnBrk="0" hangingPunct="0"/>
            <a:r>
              <a:rPr lang="en-US" b="1" dirty="0">
                <a:solidFill>
                  <a:srgbClr val="002060"/>
                </a:solidFill>
                <a:latin typeface="Book Antiqua" pitchFamily="18" charset="0"/>
              </a:rPr>
              <a:t>Supervisor</a:t>
            </a:r>
          </a:p>
        </p:txBody>
      </p:sp>
      <p:sp>
        <p:nvSpPr>
          <p:cNvPr id="27" name="Text Box 40"/>
          <p:cNvSpPr txBox="1">
            <a:spLocks noChangeArrowheads="1"/>
          </p:cNvSpPr>
          <p:nvPr/>
        </p:nvSpPr>
        <p:spPr bwMode="auto">
          <a:xfrm>
            <a:off x="2892752" y="3886200"/>
            <a:ext cx="1069524" cy="646331"/>
          </a:xfrm>
          <a:prstGeom prst="rect">
            <a:avLst/>
          </a:prstGeom>
          <a:noFill/>
          <a:ln w="28575" cap="sq">
            <a:noFill/>
            <a:miter lim="800000"/>
            <a:headEnd type="none" w="sm" len="sm"/>
            <a:tailEnd type="none" w="sm" len="sm"/>
          </a:ln>
        </p:spPr>
        <p:txBody>
          <a:bodyPr wrap="none">
            <a:spAutoFit/>
          </a:bodyPr>
          <a:lstStyle/>
          <a:p>
            <a:pPr eaLnBrk="0" hangingPunct="0"/>
            <a:r>
              <a:rPr lang="en-US" b="1" dirty="0">
                <a:solidFill>
                  <a:srgbClr val="002060"/>
                </a:solidFill>
                <a:latin typeface="Book Antiqua" pitchFamily="18" charset="0"/>
              </a:rPr>
              <a:t>Sub-</a:t>
            </a:r>
          </a:p>
          <a:p>
            <a:pPr eaLnBrk="0" hangingPunct="0"/>
            <a:r>
              <a:rPr lang="en-US" b="1" dirty="0">
                <a:solidFill>
                  <a:srgbClr val="002060"/>
                </a:solidFill>
                <a:latin typeface="Book Antiqua" pitchFamily="18" charset="0"/>
              </a:rPr>
              <a:t>ordinate</a:t>
            </a:r>
          </a:p>
        </p:txBody>
      </p:sp>
      <p:sp>
        <p:nvSpPr>
          <p:cNvPr id="28" name="Slide Number Placeholder 27"/>
          <p:cNvSpPr>
            <a:spLocks noGrp="1"/>
          </p:cNvSpPr>
          <p:nvPr>
            <p:ph type="sldNum" sz="quarter" idx="12"/>
          </p:nvPr>
        </p:nvSpPr>
        <p:spPr/>
        <p:txBody>
          <a:bodyPr/>
          <a:lstStyle/>
          <a:p>
            <a:fld id="{0CD13243-3D31-4DD5-8512-B28F7F2A6CD3}" type="slidenum">
              <a:rPr lang="en-IN" smtClean="0">
                <a:solidFill>
                  <a:srgbClr val="002060"/>
                </a:solidFill>
              </a:rPr>
              <a:pPr/>
              <a:t>23</a:t>
            </a:fld>
            <a:endParaRPr lang="en-IN" dirty="0">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Ternary Relationships</a:t>
            </a:r>
          </a:p>
        </p:txBody>
      </p:sp>
      <p:sp>
        <p:nvSpPr>
          <p:cNvPr id="4" name="Rectangle 27"/>
          <p:cNvSpPr>
            <a:spLocks noChangeArrowheads="1"/>
          </p:cNvSpPr>
          <p:nvPr/>
        </p:nvSpPr>
        <p:spPr bwMode="auto">
          <a:xfrm>
            <a:off x="6256774" y="2795588"/>
            <a:ext cx="1454244" cy="369332"/>
          </a:xfrm>
          <a:prstGeom prst="rect">
            <a:avLst/>
          </a:prstGeom>
          <a:ln w="38100">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spAutoFit/>
          </a:bodyPr>
          <a:lstStyle/>
          <a:p>
            <a:pPr eaLnBrk="0" hangingPunct="0"/>
            <a:r>
              <a:rPr lang="en-US" b="1">
                <a:solidFill>
                  <a:srgbClr val="002060"/>
                </a:solidFill>
                <a:latin typeface="Book Antiqua" pitchFamily="18" charset="0"/>
              </a:rPr>
              <a:t>Department</a:t>
            </a:r>
          </a:p>
        </p:txBody>
      </p:sp>
      <p:sp>
        <p:nvSpPr>
          <p:cNvPr id="5" name="Oval 28"/>
          <p:cNvSpPr>
            <a:spLocks noChangeArrowheads="1"/>
          </p:cNvSpPr>
          <p:nvPr/>
        </p:nvSpPr>
        <p:spPr bwMode="auto">
          <a:xfrm>
            <a:off x="5347136" y="1600200"/>
            <a:ext cx="1066800" cy="5334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b="1" u="sng">
                <a:solidFill>
                  <a:srgbClr val="002060"/>
                </a:solidFill>
                <a:latin typeface="Book Antiqua" pitchFamily="18" charset="0"/>
              </a:rPr>
              <a:t>did</a:t>
            </a:r>
            <a:endParaRPr lang="en-US" sz="3600" b="1">
              <a:solidFill>
                <a:srgbClr val="002060"/>
              </a:solidFill>
              <a:effectLst>
                <a:outerShdw blurRad="38100" dist="38100" dir="2700000" algn="tl">
                  <a:srgbClr val="C0C0C0"/>
                </a:outerShdw>
              </a:effectLst>
              <a:latin typeface="Book Antiqua" pitchFamily="18" charset="0"/>
            </a:endParaRPr>
          </a:p>
        </p:txBody>
      </p:sp>
      <p:sp>
        <p:nvSpPr>
          <p:cNvPr id="6" name="Oval 29"/>
          <p:cNvSpPr>
            <a:spLocks noChangeArrowheads="1"/>
          </p:cNvSpPr>
          <p:nvPr/>
        </p:nvSpPr>
        <p:spPr bwMode="auto">
          <a:xfrm>
            <a:off x="6642536" y="1600200"/>
            <a:ext cx="1066800" cy="5334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b="1">
                <a:solidFill>
                  <a:srgbClr val="002060"/>
                </a:solidFill>
                <a:latin typeface="Book Antiqua" pitchFamily="18" charset="0"/>
              </a:rPr>
              <a:t>dname</a:t>
            </a:r>
            <a:endParaRPr lang="en-US" sz="3600" b="1">
              <a:solidFill>
                <a:srgbClr val="002060"/>
              </a:solidFill>
              <a:effectLst>
                <a:outerShdw blurRad="38100" dist="38100" dir="2700000" algn="tl">
                  <a:srgbClr val="C0C0C0"/>
                </a:outerShdw>
              </a:effectLst>
              <a:latin typeface="Book Antiqua" pitchFamily="18" charset="0"/>
            </a:endParaRPr>
          </a:p>
        </p:txBody>
      </p:sp>
      <p:sp>
        <p:nvSpPr>
          <p:cNvPr id="7" name="Line 30"/>
          <p:cNvSpPr>
            <a:spLocks noChangeShapeType="1"/>
          </p:cNvSpPr>
          <p:nvPr/>
        </p:nvSpPr>
        <p:spPr bwMode="auto">
          <a:xfrm>
            <a:off x="5880536" y="2133600"/>
            <a:ext cx="609600" cy="609600"/>
          </a:xfrm>
          <a:prstGeom prst="line">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sp>
        <p:nvSpPr>
          <p:cNvPr id="8" name="Line 31"/>
          <p:cNvSpPr>
            <a:spLocks noChangeShapeType="1"/>
          </p:cNvSpPr>
          <p:nvPr/>
        </p:nvSpPr>
        <p:spPr bwMode="auto">
          <a:xfrm flipH="1">
            <a:off x="7785536" y="2209800"/>
            <a:ext cx="685800" cy="533400"/>
          </a:xfrm>
          <a:prstGeom prst="line">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sp>
        <p:nvSpPr>
          <p:cNvPr id="9" name="Oval 32"/>
          <p:cNvSpPr>
            <a:spLocks noChangeArrowheads="1"/>
          </p:cNvSpPr>
          <p:nvPr/>
        </p:nvSpPr>
        <p:spPr bwMode="auto">
          <a:xfrm>
            <a:off x="4051736" y="1447800"/>
            <a:ext cx="1066800" cy="6096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b="1">
                <a:solidFill>
                  <a:srgbClr val="002060"/>
                </a:solidFill>
                <a:latin typeface="Book Antiqua" pitchFamily="18" charset="0"/>
              </a:rPr>
              <a:t>since</a:t>
            </a:r>
            <a:endParaRPr lang="en-US" b="1">
              <a:solidFill>
                <a:srgbClr val="002060"/>
              </a:solidFill>
              <a:effectLst>
                <a:outerShdw blurRad="38100" dist="38100" dir="2700000" algn="tl">
                  <a:srgbClr val="C0C0C0"/>
                </a:outerShdw>
              </a:effectLst>
              <a:latin typeface="Book Antiqua" pitchFamily="18" charset="0"/>
            </a:endParaRPr>
          </a:p>
        </p:txBody>
      </p:sp>
      <p:cxnSp>
        <p:nvCxnSpPr>
          <p:cNvPr id="10" name="AutoShape 33"/>
          <p:cNvCxnSpPr>
            <a:cxnSpLocks noChangeShapeType="1"/>
            <a:stCxn id="9" idx="4"/>
            <a:endCxn id="11" idx="0"/>
          </p:cNvCxnSpPr>
          <p:nvPr/>
        </p:nvCxnSpPr>
        <p:spPr bwMode="auto">
          <a:xfrm flipH="1">
            <a:off x="4547036" y="2066925"/>
            <a:ext cx="38100" cy="438150"/>
          </a:xfrm>
          <a:prstGeom prst="straightConnector1">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cxnSp>
      <p:sp>
        <p:nvSpPr>
          <p:cNvPr id="11" name="AutoShape 34"/>
          <p:cNvSpPr>
            <a:spLocks noChangeArrowheads="1"/>
          </p:cNvSpPr>
          <p:nvPr/>
        </p:nvSpPr>
        <p:spPr bwMode="auto">
          <a:xfrm>
            <a:off x="3746936" y="2514600"/>
            <a:ext cx="1600200" cy="838200"/>
          </a:xfrm>
          <a:prstGeom prst="diamond">
            <a:avLst/>
          </a:prstGeom>
          <a:ln w="38100">
            <a:headEnd type="none" w="sm" len="sm"/>
            <a:tailEnd type="none" w="sm" len="sm"/>
          </a:ln>
        </p:spPr>
        <p:style>
          <a:lnRef idx="2">
            <a:schemeClr val="accent4"/>
          </a:lnRef>
          <a:fillRef idx="1">
            <a:schemeClr val="lt1"/>
          </a:fillRef>
          <a:effectRef idx="0">
            <a:schemeClr val="accent4"/>
          </a:effectRef>
          <a:fontRef idx="minor">
            <a:schemeClr val="dk1"/>
          </a:fontRef>
        </p:style>
        <p:txBody>
          <a:bodyPr wrap="none" anchor="ctr"/>
          <a:lstStyle/>
          <a:p>
            <a:pPr algn="ctr" eaLnBrk="0" hangingPunct="0"/>
            <a:r>
              <a:rPr lang="en-US" b="1" dirty="0">
                <a:solidFill>
                  <a:srgbClr val="002060"/>
                </a:solidFill>
                <a:latin typeface="Book Antiqua" pitchFamily="18" charset="0"/>
              </a:rPr>
              <a:t>Works_in</a:t>
            </a:r>
          </a:p>
        </p:txBody>
      </p:sp>
      <p:sp>
        <p:nvSpPr>
          <p:cNvPr id="12" name="Rectangle 35"/>
          <p:cNvSpPr>
            <a:spLocks noChangeArrowheads="1"/>
          </p:cNvSpPr>
          <p:nvPr/>
        </p:nvSpPr>
        <p:spPr bwMode="auto">
          <a:xfrm>
            <a:off x="1403648" y="2780928"/>
            <a:ext cx="1236236" cy="369332"/>
          </a:xfrm>
          <a:prstGeom prst="rect">
            <a:avLst/>
          </a:prstGeom>
          <a:ln w="38100">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spAutoFit/>
          </a:bodyPr>
          <a:lstStyle/>
          <a:p>
            <a:pPr eaLnBrk="0" hangingPunct="0"/>
            <a:r>
              <a:rPr lang="en-US" b="1">
                <a:solidFill>
                  <a:srgbClr val="002060"/>
                </a:solidFill>
                <a:latin typeface="Book Antiqua" pitchFamily="18" charset="0"/>
              </a:rPr>
              <a:t>Employee</a:t>
            </a:r>
          </a:p>
        </p:txBody>
      </p:sp>
      <p:sp>
        <p:nvSpPr>
          <p:cNvPr id="13" name="Oval 36"/>
          <p:cNvSpPr>
            <a:spLocks noChangeArrowheads="1"/>
          </p:cNvSpPr>
          <p:nvPr/>
        </p:nvSpPr>
        <p:spPr bwMode="auto">
          <a:xfrm>
            <a:off x="241736" y="1504950"/>
            <a:ext cx="1066800" cy="5334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r>
              <a:rPr lang="en-US" b="1" u="sng">
                <a:solidFill>
                  <a:srgbClr val="002060"/>
                </a:solidFill>
                <a:latin typeface="Book Antiqua" pitchFamily="18" charset="0"/>
              </a:rPr>
              <a:t>ssn</a:t>
            </a:r>
            <a:endParaRPr lang="en-US" b="1">
              <a:solidFill>
                <a:srgbClr val="002060"/>
              </a:solidFill>
              <a:latin typeface="Book Antiqua" pitchFamily="18" charset="0"/>
            </a:endParaRPr>
          </a:p>
        </p:txBody>
      </p:sp>
      <p:sp>
        <p:nvSpPr>
          <p:cNvPr id="14" name="Oval 37"/>
          <p:cNvSpPr>
            <a:spLocks noChangeArrowheads="1"/>
          </p:cNvSpPr>
          <p:nvPr/>
        </p:nvSpPr>
        <p:spPr bwMode="auto">
          <a:xfrm>
            <a:off x="1613336" y="1504950"/>
            <a:ext cx="1066800" cy="5334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r>
              <a:rPr lang="en-US" b="1">
                <a:solidFill>
                  <a:srgbClr val="002060"/>
                </a:solidFill>
                <a:latin typeface="Book Antiqua" pitchFamily="18" charset="0"/>
              </a:rPr>
              <a:t>name</a:t>
            </a:r>
          </a:p>
        </p:txBody>
      </p:sp>
      <p:sp>
        <p:nvSpPr>
          <p:cNvPr id="15" name="Oval 38"/>
          <p:cNvSpPr>
            <a:spLocks noChangeArrowheads="1"/>
          </p:cNvSpPr>
          <p:nvPr/>
        </p:nvSpPr>
        <p:spPr bwMode="auto">
          <a:xfrm>
            <a:off x="2832536" y="1504950"/>
            <a:ext cx="914400" cy="4572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r>
              <a:rPr lang="en-US" b="1">
                <a:solidFill>
                  <a:srgbClr val="002060"/>
                </a:solidFill>
                <a:latin typeface="Book Antiqua" pitchFamily="18" charset="0"/>
              </a:rPr>
              <a:t>lot</a:t>
            </a:r>
          </a:p>
        </p:txBody>
      </p:sp>
      <p:cxnSp>
        <p:nvCxnSpPr>
          <p:cNvPr id="16" name="AutoShape 39"/>
          <p:cNvCxnSpPr>
            <a:cxnSpLocks noChangeShapeType="1"/>
            <a:stCxn id="14" idx="4"/>
          </p:cNvCxnSpPr>
          <p:nvPr/>
        </p:nvCxnSpPr>
        <p:spPr bwMode="auto">
          <a:xfrm>
            <a:off x="2146736" y="2052638"/>
            <a:ext cx="0" cy="619125"/>
          </a:xfrm>
          <a:prstGeom prst="straightConnector1">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cxnSp>
      <p:sp>
        <p:nvSpPr>
          <p:cNvPr id="17" name="Line 40"/>
          <p:cNvSpPr>
            <a:spLocks noChangeShapeType="1"/>
          </p:cNvSpPr>
          <p:nvPr/>
        </p:nvSpPr>
        <p:spPr bwMode="auto">
          <a:xfrm>
            <a:off x="851336" y="2057400"/>
            <a:ext cx="685800" cy="609600"/>
          </a:xfrm>
          <a:prstGeom prst="line">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sp>
        <p:nvSpPr>
          <p:cNvPr id="18" name="Line 41"/>
          <p:cNvSpPr>
            <a:spLocks noChangeShapeType="1"/>
          </p:cNvSpPr>
          <p:nvPr/>
        </p:nvSpPr>
        <p:spPr bwMode="auto">
          <a:xfrm flipH="1">
            <a:off x="2603936" y="1981200"/>
            <a:ext cx="762000" cy="685800"/>
          </a:xfrm>
          <a:prstGeom prst="line">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cxnSp>
        <p:nvCxnSpPr>
          <p:cNvPr id="19" name="AutoShape 43"/>
          <p:cNvCxnSpPr>
            <a:cxnSpLocks noChangeShapeType="1"/>
            <a:stCxn id="11" idx="3"/>
          </p:cNvCxnSpPr>
          <p:nvPr/>
        </p:nvCxnSpPr>
        <p:spPr bwMode="auto">
          <a:xfrm>
            <a:off x="5361424" y="2933700"/>
            <a:ext cx="900112" cy="38100"/>
          </a:xfrm>
          <a:prstGeom prst="straightConnector1">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cxnSp>
      <p:cxnSp>
        <p:nvCxnSpPr>
          <p:cNvPr id="20" name="AutoShape 44"/>
          <p:cNvCxnSpPr>
            <a:cxnSpLocks noChangeShapeType="1"/>
            <a:stCxn id="6" idx="4"/>
            <a:endCxn id="4" idx="0"/>
          </p:cNvCxnSpPr>
          <p:nvPr/>
        </p:nvCxnSpPr>
        <p:spPr bwMode="auto">
          <a:xfrm rot="5400000">
            <a:off x="6748922" y="2368574"/>
            <a:ext cx="661988" cy="192040"/>
          </a:xfrm>
          <a:prstGeom prst="straightConnector1">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cxnSp>
      <p:sp>
        <p:nvSpPr>
          <p:cNvPr id="21" name="Oval 45"/>
          <p:cNvSpPr>
            <a:spLocks noChangeArrowheads="1"/>
          </p:cNvSpPr>
          <p:nvPr/>
        </p:nvSpPr>
        <p:spPr bwMode="auto">
          <a:xfrm>
            <a:off x="7785536" y="1676400"/>
            <a:ext cx="1066800" cy="5334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b="1">
                <a:solidFill>
                  <a:srgbClr val="002060"/>
                </a:solidFill>
                <a:latin typeface="Book Antiqua" pitchFamily="18" charset="0"/>
              </a:rPr>
              <a:t>budget</a:t>
            </a:r>
            <a:endParaRPr lang="en-US" sz="3600" b="1">
              <a:solidFill>
                <a:srgbClr val="002060"/>
              </a:solidFill>
              <a:effectLst>
                <a:outerShdw blurRad="38100" dist="38100" dir="2700000" algn="tl">
                  <a:srgbClr val="C0C0C0"/>
                </a:outerShdw>
              </a:effectLst>
              <a:latin typeface="Book Antiqua" pitchFamily="18" charset="0"/>
            </a:endParaRPr>
          </a:p>
        </p:txBody>
      </p:sp>
      <p:sp>
        <p:nvSpPr>
          <p:cNvPr id="22" name="Rectangle 46"/>
          <p:cNvSpPr>
            <a:spLocks noChangeArrowheads="1"/>
          </p:cNvSpPr>
          <p:nvPr/>
        </p:nvSpPr>
        <p:spPr bwMode="auto">
          <a:xfrm>
            <a:off x="3975536" y="4267200"/>
            <a:ext cx="1095172" cy="369332"/>
          </a:xfrm>
          <a:prstGeom prst="rect">
            <a:avLst/>
          </a:prstGeom>
          <a:ln w="38100">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spAutoFit/>
          </a:bodyPr>
          <a:lstStyle/>
          <a:p>
            <a:pPr eaLnBrk="0" hangingPunct="0"/>
            <a:r>
              <a:rPr lang="en-US" b="1">
                <a:solidFill>
                  <a:srgbClr val="002060"/>
                </a:solidFill>
                <a:latin typeface="Book Antiqua" pitchFamily="18" charset="0"/>
              </a:rPr>
              <a:t>Location</a:t>
            </a:r>
          </a:p>
        </p:txBody>
      </p:sp>
      <p:sp>
        <p:nvSpPr>
          <p:cNvPr id="23" name="Oval 47"/>
          <p:cNvSpPr>
            <a:spLocks noChangeArrowheads="1"/>
          </p:cNvSpPr>
          <p:nvPr/>
        </p:nvSpPr>
        <p:spPr bwMode="auto">
          <a:xfrm>
            <a:off x="5508104" y="5013176"/>
            <a:ext cx="1143000" cy="6096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r>
              <a:rPr lang="en-US" b="1">
                <a:solidFill>
                  <a:srgbClr val="002060"/>
                </a:solidFill>
                <a:latin typeface="Book Antiqua" pitchFamily="18" charset="0"/>
              </a:rPr>
              <a:t>capacity</a:t>
            </a:r>
          </a:p>
        </p:txBody>
      </p:sp>
      <p:sp>
        <p:nvSpPr>
          <p:cNvPr id="24" name="Oval 48"/>
          <p:cNvSpPr>
            <a:spLocks noChangeArrowheads="1"/>
          </p:cNvSpPr>
          <p:nvPr/>
        </p:nvSpPr>
        <p:spPr bwMode="auto">
          <a:xfrm>
            <a:off x="2451536" y="4876800"/>
            <a:ext cx="1371600" cy="6096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b="1" u="sng">
                <a:solidFill>
                  <a:srgbClr val="002060"/>
                </a:solidFill>
                <a:latin typeface="Book Antiqua" pitchFamily="18" charset="0"/>
              </a:rPr>
              <a:t>address</a:t>
            </a:r>
            <a:endParaRPr lang="en-US" sz="3600" b="1">
              <a:solidFill>
                <a:srgbClr val="002060"/>
              </a:solidFill>
              <a:effectLst>
                <a:outerShdw blurRad="38100" dist="38100" dir="2700000" algn="tl">
                  <a:srgbClr val="C0C0C0"/>
                </a:outerShdw>
              </a:effectLst>
              <a:latin typeface="Book Antiqua" pitchFamily="18" charset="0"/>
            </a:endParaRPr>
          </a:p>
        </p:txBody>
      </p:sp>
      <p:sp>
        <p:nvSpPr>
          <p:cNvPr id="25" name="Line 49"/>
          <p:cNvSpPr>
            <a:spLocks noChangeShapeType="1"/>
          </p:cNvSpPr>
          <p:nvPr/>
        </p:nvSpPr>
        <p:spPr bwMode="auto">
          <a:xfrm>
            <a:off x="4508936" y="3352800"/>
            <a:ext cx="0" cy="838200"/>
          </a:xfrm>
          <a:prstGeom prst="line">
            <a:avLst/>
          </a:prstGeom>
          <a:ln>
            <a:headEnd/>
            <a:tailEnd/>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sp>
        <p:nvSpPr>
          <p:cNvPr id="26" name="Line 50"/>
          <p:cNvSpPr>
            <a:spLocks noChangeShapeType="1"/>
          </p:cNvSpPr>
          <p:nvPr/>
        </p:nvSpPr>
        <p:spPr bwMode="auto">
          <a:xfrm>
            <a:off x="5076056" y="4653136"/>
            <a:ext cx="609600" cy="381000"/>
          </a:xfrm>
          <a:prstGeom prst="line">
            <a:avLst/>
          </a:prstGeom>
          <a:ln>
            <a:headEnd/>
            <a:tailEnd/>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sp>
        <p:nvSpPr>
          <p:cNvPr id="27" name="Line 51"/>
          <p:cNvSpPr>
            <a:spLocks noChangeShapeType="1"/>
          </p:cNvSpPr>
          <p:nvPr/>
        </p:nvSpPr>
        <p:spPr bwMode="auto">
          <a:xfrm flipH="1">
            <a:off x="3670736" y="4648200"/>
            <a:ext cx="304800" cy="304800"/>
          </a:xfrm>
          <a:prstGeom prst="line">
            <a:avLst/>
          </a:prstGeom>
          <a:ln>
            <a:headEnd/>
            <a:tailEnd/>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cxnSp>
        <p:nvCxnSpPr>
          <p:cNvPr id="28" name="AutoShape 53"/>
          <p:cNvCxnSpPr>
            <a:cxnSpLocks noChangeShapeType="1"/>
            <a:endCxn id="11" idx="1"/>
          </p:cNvCxnSpPr>
          <p:nvPr/>
        </p:nvCxnSpPr>
        <p:spPr bwMode="auto">
          <a:xfrm>
            <a:off x="2699792" y="2924944"/>
            <a:ext cx="1047144" cy="8756"/>
          </a:xfrm>
          <a:prstGeom prst="straightConnector1">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cxnSp>
      <p:sp>
        <p:nvSpPr>
          <p:cNvPr id="29" name="Slide Number Placeholder 28"/>
          <p:cNvSpPr>
            <a:spLocks noGrp="1"/>
          </p:cNvSpPr>
          <p:nvPr>
            <p:ph type="sldNum" sz="quarter" idx="12"/>
          </p:nvPr>
        </p:nvSpPr>
        <p:spPr/>
        <p:txBody>
          <a:bodyPr/>
          <a:lstStyle/>
          <a:p>
            <a:fld id="{0CD13243-3D31-4DD5-8512-B28F7F2A6CD3}" type="slidenum">
              <a:rPr lang="en-IN" smtClean="0">
                <a:solidFill>
                  <a:srgbClr val="002060"/>
                </a:solidFill>
              </a:rPr>
              <a:pPr/>
              <a:t>24</a:t>
            </a:fld>
            <a:endParaRPr lang="en-IN" dirty="0">
              <a:solidFill>
                <a:srgbClr val="00206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t>Example of a Relation</a:t>
            </a:r>
          </a:p>
        </p:txBody>
      </p:sp>
      <p:pic>
        <p:nvPicPr>
          <p:cNvPr id="64515" name="Picture 4"/>
          <p:cNvPicPr>
            <a:picLocks noChangeAspect="1" noChangeArrowheads="1"/>
          </p:cNvPicPr>
          <p:nvPr/>
        </p:nvPicPr>
        <p:blipFill>
          <a:blip r:embed="rId2" cstate="print"/>
          <a:srcRect l="395" t="13158" r="395" b="12631"/>
          <a:stretch>
            <a:fillRect/>
          </a:stretch>
        </p:blipFill>
        <p:spPr bwMode="auto">
          <a:xfrm>
            <a:off x="1066800" y="1614488"/>
            <a:ext cx="7181850" cy="4029075"/>
          </a:xfrm>
          <a:prstGeom prst="rect">
            <a:avLst/>
          </a:prstGeom>
          <a:noFill/>
          <a:ln w="38100" cmpd="dbl">
            <a:solidFill>
              <a:schemeClr val="tx2"/>
            </a:solid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t>Relational Model</a:t>
            </a:r>
          </a:p>
        </p:txBody>
      </p:sp>
      <p:sp>
        <p:nvSpPr>
          <p:cNvPr id="52227" name="Rectangle 3"/>
          <p:cNvSpPr>
            <a:spLocks noGrp="1" noChangeArrowheads="1"/>
          </p:cNvSpPr>
          <p:nvPr>
            <p:ph idx="1"/>
          </p:nvPr>
        </p:nvSpPr>
        <p:spPr>
          <a:xfrm>
            <a:off x="814388" y="1093788"/>
            <a:ext cx="7661275" cy="681037"/>
          </a:xfrm>
        </p:spPr>
        <p:txBody>
          <a:bodyPr>
            <a:normAutofit fontScale="85000" lnSpcReduction="10000"/>
          </a:bodyPr>
          <a:lstStyle/>
          <a:p>
            <a:pPr eaLnBrk="1" hangingPunct="1"/>
            <a:r>
              <a:rPr lang="en-US"/>
              <a:t>Example of tabular data in the relational model</a:t>
            </a:r>
          </a:p>
        </p:txBody>
      </p:sp>
      <p:sp>
        <p:nvSpPr>
          <p:cNvPr id="52228" name="Line 31"/>
          <p:cNvSpPr>
            <a:spLocks noChangeShapeType="1"/>
          </p:cNvSpPr>
          <p:nvPr/>
        </p:nvSpPr>
        <p:spPr bwMode="auto">
          <a:xfrm flipH="1">
            <a:off x="5828339" y="2093577"/>
            <a:ext cx="857250" cy="638175"/>
          </a:xfrm>
          <a:prstGeom prst="line">
            <a:avLst/>
          </a:prstGeom>
          <a:noFill/>
          <a:ln w="9525">
            <a:solidFill>
              <a:schemeClr val="tx1"/>
            </a:solidFill>
            <a:round/>
            <a:headEnd/>
            <a:tailEnd type="triangle" w="med" len="med"/>
          </a:ln>
        </p:spPr>
        <p:txBody>
          <a:bodyPr wrap="none"/>
          <a:lstStyle/>
          <a:p>
            <a:endParaRPr lang="en-US"/>
          </a:p>
        </p:txBody>
      </p:sp>
      <p:sp>
        <p:nvSpPr>
          <p:cNvPr id="52229" name="Text Box 32"/>
          <p:cNvSpPr txBox="1">
            <a:spLocks noChangeArrowheads="1"/>
          </p:cNvSpPr>
          <p:nvPr/>
        </p:nvSpPr>
        <p:spPr bwMode="auto">
          <a:xfrm>
            <a:off x="6513311" y="1766015"/>
            <a:ext cx="1394934" cy="400110"/>
          </a:xfrm>
          <a:prstGeom prst="rect">
            <a:avLst/>
          </a:prstGeom>
          <a:noFill/>
          <a:ln w="9525">
            <a:noFill/>
            <a:miter lim="800000"/>
            <a:headEnd/>
            <a:tailEnd/>
          </a:ln>
        </p:spPr>
        <p:txBody>
          <a:bodyPr wrap="none">
            <a:spAutoFit/>
          </a:bodyPr>
          <a:lstStyle/>
          <a:p>
            <a:r>
              <a:rPr lang="en-US" dirty="0">
                <a:latin typeface="+mn-lt"/>
              </a:rPr>
              <a:t>Attributes</a:t>
            </a:r>
          </a:p>
        </p:txBody>
      </p:sp>
      <p:sp>
        <p:nvSpPr>
          <p:cNvPr id="52230" name="Line 33"/>
          <p:cNvSpPr>
            <a:spLocks noChangeShapeType="1"/>
          </p:cNvSpPr>
          <p:nvPr/>
        </p:nvSpPr>
        <p:spPr bwMode="auto">
          <a:xfrm flipH="1">
            <a:off x="4944101" y="2122152"/>
            <a:ext cx="1509713" cy="623888"/>
          </a:xfrm>
          <a:prstGeom prst="line">
            <a:avLst/>
          </a:prstGeom>
          <a:noFill/>
          <a:ln w="9525">
            <a:solidFill>
              <a:schemeClr val="tx1"/>
            </a:solidFill>
            <a:round/>
            <a:headEnd/>
            <a:tailEnd type="triangle" w="med" len="med"/>
          </a:ln>
        </p:spPr>
        <p:txBody>
          <a:bodyPr wrap="none"/>
          <a:lstStyle/>
          <a:p>
            <a:endParaRPr lang="en-US"/>
          </a:p>
        </p:txBody>
      </p:sp>
      <p:pic>
        <p:nvPicPr>
          <p:cNvPr id="52231" name="Picture 34"/>
          <p:cNvPicPr>
            <a:picLocks noChangeAspect="1" noChangeArrowheads="1"/>
          </p:cNvPicPr>
          <p:nvPr/>
        </p:nvPicPr>
        <p:blipFill>
          <a:blip r:embed="rId2" cstate="print"/>
          <a:srcRect l="467" t="31174" r="467" b="31798"/>
          <a:stretch>
            <a:fillRect/>
          </a:stretch>
        </p:blipFill>
        <p:spPr bwMode="auto">
          <a:xfrm>
            <a:off x="827088" y="2809371"/>
            <a:ext cx="7559675" cy="2119312"/>
          </a:xfrm>
          <a:prstGeom prst="rect">
            <a:avLst/>
          </a:prstGeom>
          <a:noFill/>
          <a:ln w="38100" cmpd="dbl">
            <a:solidFill>
              <a:schemeClr val="tx2"/>
            </a:solid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t>A Sample Relational Database</a:t>
            </a:r>
          </a:p>
        </p:txBody>
      </p:sp>
      <p:pic>
        <p:nvPicPr>
          <p:cNvPr id="53251" name="Picture 7"/>
          <p:cNvPicPr>
            <a:picLocks noChangeAspect="1" noChangeArrowheads="1"/>
          </p:cNvPicPr>
          <p:nvPr/>
        </p:nvPicPr>
        <p:blipFill>
          <a:blip r:embed="rId2" cstate="print"/>
          <a:srcRect l="20091" t="787" r="20093" b="1314"/>
          <a:stretch>
            <a:fillRect/>
          </a:stretch>
        </p:blipFill>
        <p:spPr bwMode="auto">
          <a:xfrm>
            <a:off x="2466975" y="1077913"/>
            <a:ext cx="4338638" cy="5326062"/>
          </a:xfrm>
          <a:prstGeom prst="rect">
            <a:avLst/>
          </a:prstGeom>
          <a:noFill/>
          <a:ln w="38100" cmpd="dbl">
            <a:solidFill>
              <a:schemeClr val="tx2"/>
            </a:solid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noAutofit/>
          </a:bodyPr>
          <a:lstStyle/>
          <a:p>
            <a:r>
              <a:rPr lang="en-IN" dirty="0"/>
              <a:t>Normalization</a:t>
            </a:r>
          </a:p>
        </p:txBody>
      </p:sp>
      <p:sp>
        <p:nvSpPr>
          <p:cNvPr id="3" name="Content Placeholder 2"/>
          <p:cNvSpPr>
            <a:spLocks noGrp="1"/>
          </p:cNvSpPr>
          <p:nvPr>
            <p:ph idx="1"/>
          </p:nvPr>
        </p:nvSpPr>
        <p:spPr>
          <a:xfrm>
            <a:off x="251520" y="1371600"/>
            <a:ext cx="8280920" cy="4984750"/>
          </a:xfrm>
        </p:spPr>
        <p:txBody>
          <a:bodyPr>
            <a:normAutofit/>
          </a:bodyPr>
          <a:lstStyle/>
          <a:p>
            <a:pPr>
              <a:lnSpc>
                <a:spcPct val="90000"/>
              </a:lnSpc>
            </a:pPr>
            <a:r>
              <a:rPr lang="en-US" sz="3000" dirty="0"/>
              <a:t>Normalization:</a:t>
            </a:r>
          </a:p>
          <a:p>
            <a:pPr lvl="1">
              <a:lnSpc>
                <a:spcPct val="90000"/>
              </a:lnSpc>
            </a:pPr>
            <a:r>
              <a:rPr lang="en-US" sz="2600" dirty="0"/>
              <a:t>Decomposing a larger, complex  table into several smaller, simpler ones</a:t>
            </a:r>
          </a:p>
          <a:p>
            <a:pPr lvl="1">
              <a:lnSpc>
                <a:spcPct val="90000"/>
              </a:lnSpc>
            </a:pPr>
            <a:r>
              <a:rPr lang="en-US" sz="2600" dirty="0"/>
              <a:t>Move from a lower normal form to a higher Normal form</a:t>
            </a:r>
          </a:p>
          <a:p>
            <a:pPr>
              <a:lnSpc>
                <a:spcPct val="90000"/>
              </a:lnSpc>
            </a:pPr>
            <a:r>
              <a:rPr lang="en-US" sz="3000" dirty="0"/>
              <a:t>Normal Forms:</a:t>
            </a:r>
            <a:endParaRPr lang="en-US" sz="3000" i="1" dirty="0"/>
          </a:p>
          <a:p>
            <a:pPr lvl="1">
              <a:lnSpc>
                <a:spcPct val="90000"/>
              </a:lnSpc>
            </a:pPr>
            <a:r>
              <a:rPr lang="en-US" sz="2600" dirty="0"/>
              <a:t>First Normal Form (1NF)</a:t>
            </a:r>
          </a:p>
          <a:p>
            <a:pPr lvl="1">
              <a:lnSpc>
                <a:spcPct val="90000"/>
              </a:lnSpc>
            </a:pPr>
            <a:r>
              <a:rPr lang="en-US" sz="2600" dirty="0"/>
              <a:t>Second Normal Form (2NF)</a:t>
            </a:r>
          </a:p>
          <a:p>
            <a:pPr lvl="1">
              <a:lnSpc>
                <a:spcPct val="90000"/>
              </a:lnSpc>
            </a:pPr>
            <a:r>
              <a:rPr lang="en-US" sz="2600" dirty="0"/>
              <a:t>Third Normal Form (3NF)</a:t>
            </a:r>
          </a:p>
          <a:p>
            <a:pPr lvl="1">
              <a:lnSpc>
                <a:spcPct val="90000"/>
              </a:lnSpc>
            </a:pPr>
            <a:r>
              <a:rPr lang="en-US" sz="2600" dirty="0"/>
              <a:t>*Higher Normal Forms (BCNF, 4NF, 5NF ....)</a:t>
            </a:r>
          </a:p>
          <a:p>
            <a:pPr>
              <a:lnSpc>
                <a:spcPct val="90000"/>
              </a:lnSpc>
            </a:pPr>
            <a:r>
              <a:rPr lang="en-US" sz="3000" dirty="0"/>
              <a:t>In practice, 3NF is often good enough</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28</a:t>
            </a:fld>
            <a:endParaRPr lang="en-IN" dirty="0">
              <a:solidFill>
                <a:srgbClr val="00206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Normalization</a:t>
            </a:r>
          </a:p>
        </p:txBody>
      </p:sp>
      <p:sp>
        <p:nvSpPr>
          <p:cNvPr id="3" name="Content Placeholder 2"/>
          <p:cNvSpPr>
            <a:spLocks noGrp="1"/>
          </p:cNvSpPr>
          <p:nvPr>
            <p:ph idx="1"/>
          </p:nvPr>
        </p:nvSpPr>
        <p:spPr>
          <a:xfrm>
            <a:off x="467544" y="1340768"/>
            <a:ext cx="8229600" cy="4525963"/>
          </a:xfrm>
        </p:spPr>
        <p:txBody>
          <a:bodyPr/>
          <a:lstStyle/>
          <a:p>
            <a:r>
              <a:rPr lang="en-IN" dirty="0"/>
              <a:t>Redundancy is at the root of several problems associated with relational schemas</a:t>
            </a:r>
          </a:p>
          <a:p>
            <a:r>
              <a:rPr lang="en-IN" dirty="0"/>
              <a:t>More seriously, data redundancy causes several anomalies: insert, update, delete</a:t>
            </a:r>
          </a:p>
          <a:p>
            <a:r>
              <a:rPr lang="en-IN" dirty="0"/>
              <a:t>Wastage of storage</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29</a:t>
            </a:fld>
            <a:endParaRPr lang="en-IN"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90601" y="304800"/>
            <a:ext cx="7086600" cy="609600"/>
          </a:xfrm>
        </p:spPr>
        <p:txBody>
          <a:bodyPr>
            <a:normAutofit fontScale="90000"/>
          </a:bodyPr>
          <a:lstStyle/>
          <a:p>
            <a:pPr eaLnBrk="1" hangingPunct="1"/>
            <a:r>
              <a:rPr lang="en-US" dirty="0"/>
              <a:t>Database </a:t>
            </a:r>
          </a:p>
        </p:txBody>
      </p:sp>
      <p:sp>
        <p:nvSpPr>
          <p:cNvPr id="11267" name="Rectangle 3"/>
          <p:cNvSpPr>
            <a:spLocks noGrp="1" noChangeArrowheads="1"/>
          </p:cNvSpPr>
          <p:nvPr>
            <p:ph idx="1"/>
          </p:nvPr>
        </p:nvSpPr>
        <p:spPr>
          <a:xfrm>
            <a:off x="388938" y="1524000"/>
            <a:ext cx="8145462" cy="4915437"/>
          </a:xfrm>
        </p:spPr>
        <p:txBody>
          <a:bodyPr/>
          <a:lstStyle/>
          <a:p>
            <a:pPr eaLnBrk="1" hangingPunct="1"/>
            <a:r>
              <a:rPr lang="en-US" dirty="0"/>
              <a:t>It can be defined as the storage of inter related data that has been organized in such a fashion that the process of retrieving data is effective and efficient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First Normal Form</a:t>
            </a:r>
          </a:p>
        </p:txBody>
      </p:sp>
      <p:sp>
        <p:nvSpPr>
          <p:cNvPr id="3" name="Content Placeholder 2"/>
          <p:cNvSpPr>
            <a:spLocks noGrp="1"/>
          </p:cNvSpPr>
          <p:nvPr>
            <p:ph idx="1"/>
          </p:nvPr>
        </p:nvSpPr>
        <p:spPr>
          <a:xfrm>
            <a:off x="467544" y="1124744"/>
            <a:ext cx="8229600" cy="4525963"/>
          </a:xfrm>
        </p:spPr>
        <p:txBody>
          <a:bodyPr/>
          <a:lstStyle/>
          <a:p>
            <a:r>
              <a:rPr lang="en-IN" dirty="0"/>
              <a:t>A table is in 1NF, if every row contains exactly one value for each attribute</a:t>
            </a:r>
          </a:p>
          <a:p>
            <a:r>
              <a:rPr lang="en-IN" dirty="0"/>
              <a:t>Disallow multivalued attributes, composite attributes and their combinations</a:t>
            </a:r>
          </a:p>
          <a:p>
            <a:r>
              <a:rPr lang="en-IN" dirty="0"/>
              <a:t>By definition, any relational table must be in 1NF</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30</a:t>
            </a:fld>
            <a:endParaRPr lang="en-IN" dirty="0">
              <a:solidFill>
                <a:srgbClr val="00206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Second Normal Form (2NF)</a:t>
            </a:r>
          </a:p>
        </p:txBody>
      </p:sp>
      <p:sp>
        <p:nvSpPr>
          <p:cNvPr id="3" name="Content Placeholder 2"/>
          <p:cNvSpPr>
            <a:spLocks noGrp="1"/>
          </p:cNvSpPr>
          <p:nvPr>
            <p:ph idx="1"/>
          </p:nvPr>
        </p:nvSpPr>
        <p:spPr/>
        <p:txBody>
          <a:bodyPr>
            <a:normAutofit/>
          </a:bodyPr>
          <a:lstStyle/>
          <a:p>
            <a:pPr>
              <a:lnSpc>
                <a:spcPct val="130000"/>
              </a:lnSpc>
            </a:pPr>
            <a:r>
              <a:rPr lang="en-US" dirty="0"/>
              <a:t>A relation schema R is in 2NF if:</a:t>
            </a:r>
          </a:p>
          <a:p>
            <a:pPr lvl="1">
              <a:lnSpc>
                <a:spcPct val="130000"/>
              </a:lnSpc>
            </a:pPr>
            <a:r>
              <a:rPr lang="en-US" dirty="0"/>
              <a:t>it is in 1NF and</a:t>
            </a:r>
          </a:p>
          <a:p>
            <a:pPr lvl="1">
              <a:lnSpc>
                <a:spcPct val="130000"/>
              </a:lnSpc>
            </a:pPr>
            <a:r>
              <a:rPr lang="en-US" dirty="0"/>
              <a:t>every non-prime attribute A in R is fully functionally dependent on the primary key of R</a:t>
            </a:r>
          </a:p>
          <a:p>
            <a:pPr>
              <a:lnSpc>
                <a:spcPct val="130000"/>
              </a:lnSpc>
            </a:pPr>
            <a:r>
              <a:rPr lang="en-US" dirty="0"/>
              <a:t>2NF prohibits partial dependencies</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31</a:t>
            </a:fld>
            <a:endParaRPr lang="en-IN" dirty="0">
              <a:solidFill>
                <a:srgbClr val="00206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2NF: An Example</a:t>
            </a:r>
          </a:p>
        </p:txBody>
      </p:sp>
      <p:sp>
        <p:nvSpPr>
          <p:cNvPr id="3" name="Content Placeholder 2"/>
          <p:cNvSpPr>
            <a:spLocks noGrp="1"/>
          </p:cNvSpPr>
          <p:nvPr>
            <p:ph idx="1"/>
          </p:nvPr>
        </p:nvSpPr>
        <p:spPr>
          <a:xfrm>
            <a:off x="611560" y="1124744"/>
            <a:ext cx="7704856" cy="4680520"/>
          </a:xfrm>
        </p:spPr>
        <p:txBody>
          <a:bodyPr>
            <a:normAutofit fontScale="85000" lnSpcReduction="20000"/>
          </a:bodyPr>
          <a:lstStyle/>
          <a:p>
            <a:pPr>
              <a:lnSpc>
                <a:spcPct val="110000"/>
              </a:lnSpc>
            </a:pPr>
            <a:r>
              <a:rPr lang="en-US" sz="4000" dirty="0"/>
              <a:t>Emp{</a:t>
            </a:r>
            <a:r>
              <a:rPr lang="en-US" sz="4000" dirty="0" err="1"/>
              <a:t>Eno</a:t>
            </a:r>
            <a:r>
              <a:rPr lang="en-US" sz="4000" dirty="0"/>
              <a:t>, Dept, ProjCode, Hours}</a:t>
            </a:r>
          </a:p>
          <a:p>
            <a:pPr lvl="1">
              <a:lnSpc>
                <a:spcPct val="110000"/>
              </a:lnSpc>
            </a:pPr>
            <a:r>
              <a:rPr lang="en-US" sz="3400" dirty="0"/>
              <a:t>Primary key: {Eno, ProjCode}</a:t>
            </a:r>
          </a:p>
          <a:p>
            <a:pPr lvl="1">
              <a:lnSpc>
                <a:spcPct val="110000"/>
              </a:lnSpc>
            </a:pPr>
            <a:r>
              <a:rPr lang="en-US" sz="3400" dirty="0"/>
              <a:t>{Eno} -&gt; {Dept}, {Eno, ProjCode} -&gt; {Hours}</a:t>
            </a:r>
          </a:p>
          <a:p>
            <a:pPr>
              <a:lnSpc>
                <a:spcPct val="110000"/>
              </a:lnSpc>
            </a:pPr>
            <a:r>
              <a:rPr lang="en-US" sz="3600" dirty="0"/>
              <a:t>Test of 2NF</a:t>
            </a:r>
          </a:p>
          <a:p>
            <a:pPr lvl="1">
              <a:lnSpc>
                <a:spcPct val="110000"/>
              </a:lnSpc>
            </a:pPr>
            <a:r>
              <a:rPr lang="en-US" sz="3100" dirty="0"/>
              <a:t>{Eno} -&gt; {Dept}: partial dependency</a:t>
            </a:r>
          </a:p>
          <a:p>
            <a:pPr lvl="1">
              <a:lnSpc>
                <a:spcPct val="110000"/>
              </a:lnSpc>
            </a:pPr>
            <a:r>
              <a:rPr lang="en-US" sz="3100" dirty="0"/>
              <a:t>Emp is in 1NF, but not in 2NF</a:t>
            </a:r>
          </a:p>
          <a:p>
            <a:pPr>
              <a:lnSpc>
                <a:spcPct val="110000"/>
              </a:lnSpc>
            </a:pPr>
            <a:r>
              <a:rPr lang="en-US" sz="3600" dirty="0"/>
              <a:t>Decomposition:</a:t>
            </a:r>
          </a:p>
          <a:p>
            <a:pPr lvl="1">
              <a:lnSpc>
                <a:spcPct val="110000"/>
              </a:lnSpc>
            </a:pPr>
            <a:r>
              <a:rPr lang="en-US" sz="3100" dirty="0"/>
              <a:t>Emp {Eno, Dept}</a:t>
            </a:r>
          </a:p>
          <a:p>
            <a:pPr lvl="1">
              <a:lnSpc>
                <a:spcPct val="110000"/>
              </a:lnSpc>
            </a:pPr>
            <a:r>
              <a:rPr lang="en-US" sz="3100" dirty="0"/>
              <a:t>Proj {Eno, ProjCode, Hours}</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32</a:t>
            </a:fld>
            <a:endParaRPr lang="en-IN" dirty="0">
              <a:solidFill>
                <a:srgbClr val="00206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Third Normal Form</a:t>
            </a:r>
          </a:p>
        </p:txBody>
      </p:sp>
      <p:sp>
        <p:nvSpPr>
          <p:cNvPr id="3" name="Content Placeholder 2"/>
          <p:cNvSpPr>
            <a:spLocks noGrp="1"/>
          </p:cNvSpPr>
          <p:nvPr>
            <p:ph idx="1"/>
          </p:nvPr>
        </p:nvSpPr>
        <p:spPr>
          <a:xfrm>
            <a:off x="467544" y="1124744"/>
            <a:ext cx="8229600" cy="4896544"/>
          </a:xfrm>
        </p:spPr>
        <p:txBody>
          <a:bodyPr>
            <a:normAutofit/>
          </a:bodyPr>
          <a:lstStyle/>
          <a:p>
            <a:pPr>
              <a:lnSpc>
                <a:spcPct val="140000"/>
              </a:lnSpc>
            </a:pPr>
            <a:r>
              <a:rPr lang="en-US" dirty="0"/>
              <a:t>A relation schema R is in 3NF if </a:t>
            </a:r>
          </a:p>
          <a:p>
            <a:pPr lvl="1">
              <a:lnSpc>
                <a:spcPct val="130000"/>
              </a:lnSpc>
            </a:pPr>
            <a:r>
              <a:rPr lang="en-US" dirty="0"/>
              <a:t>It is in 2NF and </a:t>
            </a:r>
          </a:p>
          <a:p>
            <a:pPr lvl="1">
              <a:lnSpc>
                <a:spcPct val="130000"/>
              </a:lnSpc>
            </a:pPr>
            <a:r>
              <a:rPr lang="en-US" dirty="0"/>
              <a:t>No nonprime attribute of R is transitively dependent on the primary key</a:t>
            </a:r>
          </a:p>
          <a:p>
            <a:pPr>
              <a:lnSpc>
                <a:spcPct val="140000"/>
              </a:lnSpc>
            </a:pPr>
            <a:r>
              <a:rPr lang="en-US" dirty="0"/>
              <a:t>3NF prohibits transitive dependencies</a:t>
            </a:r>
          </a:p>
          <a:p>
            <a:pPr>
              <a:lnSpc>
                <a:spcPct val="130000"/>
              </a:lnSpc>
            </a:pPr>
            <a:endParaRPr lang="en-US" dirty="0"/>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33</a:t>
            </a:fld>
            <a:endParaRPr lang="en-IN" dirty="0">
              <a:solidFill>
                <a:srgbClr val="00206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3NF: An Example</a:t>
            </a:r>
          </a:p>
        </p:txBody>
      </p:sp>
      <p:sp>
        <p:nvSpPr>
          <p:cNvPr id="3" name="Content Placeholder 2"/>
          <p:cNvSpPr>
            <a:spLocks noGrp="1"/>
          </p:cNvSpPr>
          <p:nvPr>
            <p:ph idx="1"/>
          </p:nvPr>
        </p:nvSpPr>
        <p:spPr>
          <a:xfrm>
            <a:off x="467544" y="1124744"/>
            <a:ext cx="8424936" cy="5040560"/>
          </a:xfrm>
        </p:spPr>
        <p:txBody>
          <a:bodyPr>
            <a:normAutofit/>
          </a:bodyPr>
          <a:lstStyle/>
          <a:p>
            <a:pPr>
              <a:lnSpc>
                <a:spcPct val="90000"/>
              </a:lnSpc>
            </a:pPr>
            <a:r>
              <a:rPr lang="en-US" dirty="0"/>
              <a:t>Emp{</a:t>
            </a:r>
            <a:r>
              <a:rPr lang="en-US" dirty="0" err="1"/>
              <a:t>Eno</a:t>
            </a:r>
            <a:r>
              <a:rPr lang="en-US" dirty="0"/>
              <a:t>, Dept, Dept_Head}</a:t>
            </a:r>
          </a:p>
          <a:p>
            <a:pPr lvl="1">
              <a:lnSpc>
                <a:spcPct val="90000"/>
              </a:lnSpc>
            </a:pPr>
            <a:r>
              <a:rPr lang="en-US" dirty="0"/>
              <a:t>Primary key: {Eno}</a:t>
            </a:r>
          </a:p>
          <a:p>
            <a:pPr lvl="1">
              <a:lnSpc>
                <a:spcPct val="90000"/>
              </a:lnSpc>
            </a:pPr>
            <a:r>
              <a:rPr lang="en-US" dirty="0"/>
              <a:t>{Eno} -&gt; {Dept}, {Dept} -&gt; {Dept_Head}</a:t>
            </a:r>
          </a:p>
          <a:p>
            <a:pPr>
              <a:lnSpc>
                <a:spcPct val="90000"/>
              </a:lnSpc>
            </a:pPr>
            <a:r>
              <a:rPr lang="en-US" dirty="0"/>
              <a:t>Test of 3NF</a:t>
            </a:r>
          </a:p>
          <a:p>
            <a:pPr lvl="1">
              <a:lnSpc>
                <a:spcPct val="90000"/>
              </a:lnSpc>
            </a:pPr>
            <a:r>
              <a:rPr lang="en-US" dirty="0"/>
              <a:t>{Eno} -&gt; {Dept} -&gt; {Dept_Head}: Transitive dependency</a:t>
            </a:r>
          </a:p>
          <a:p>
            <a:pPr lvl="1">
              <a:lnSpc>
                <a:spcPct val="90000"/>
              </a:lnSpc>
            </a:pPr>
            <a:r>
              <a:rPr lang="en-US" dirty="0"/>
              <a:t>Emp is in 2NF, but not in 3NF</a:t>
            </a:r>
          </a:p>
          <a:p>
            <a:pPr>
              <a:lnSpc>
                <a:spcPct val="90000"/>
              </a:lnSpc>
            </a:pPr>
            <a:r>
              <a:rPr lang="en-US" dirty="0"/>
              <a:t>Decomposition:</a:t>
            </a:r>
          </a:p>
          <a:p>
            <a:pPr lvl="1">
              <a:lnSpc>
                <a:spcPct val="90000"/>
              </a:lnSpc>
            </a:pPr>
            <a:r>
              <a:rPr lang="en-US" dirty="0"/>
              <a:t>Emp {</a:t>
            </a:r>
            <a:r>
              <a:rPr lang="en-US" u="sng" dirty="0"/>
              <a:t>Eno, Dept</a:t>
            </a:r>
            <a:r>
              <a:rPr lang="en-US" dirty="0"/>
              <a:t>}</a:t>
            </a:r>
          </a:p>
          <a:p>
            <a:pPr lvl="1">
              <a:lnSpc>
                <a:spcPct val="90000"/>
              </a:lnSpc>
            </a:pPr>
            <a:r>
              <a:rPr lang="en-US" dirty="0"/>
              <a:t>Dept {Dept, Dept_Head}</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34</a:t>
            </a:fld>
            <a:endParaRPr lang="en-IN" dirty="0">
              <a:solidFill>
                <a:srgbClr val="00206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t>KEYS concept in RDBMS</a:t>
            </a:r>
          </a:p>
        </p:txBody>
      </p:sp>
      <p:sp>
        <p:nvSpPr>
          <p:cNvPr id="10243" name="Rectangle 3"/>
          <p:cNvSpPr>
            <a:spLocks noGrp="1" noChangeArrowheads="1"/>
          </p:cNvSpPr>
          <p:nvPr>
            <p:ph idx="1"/>
          </p:nvPr>
        </p:nvSpPr>
        <p:spPr>
          <a:xfrm>
            <a:off x="855663" y="1417638"/>
            <a:ext cx="7159625" cy="4602161"/>
          </a:xfrm>
        </p:spPr>
        <p:txBody>
          <a:bodyPr>
            <a:normAutofit lnSpcReduction="10000"/>
          </a:bodyPr>
          <a:lstStyle/>
          <a:p>
            <a:r>
              <a:rPr lang="en-US" b="1" dirty="0"/>
              <a:t>There are different types of keys we can use in SQL SERVER which are as follows:-</a:t>
            </a:r>
            <a:endParaRPr lang="en-US" dirty="0"/>
          </a:p>
          <a:p>
            <a:r>
              <a:rPr lang="en-US" dirty="0"/>
              <a:t>    •    Super Key</a:t>
            </a:r>
            <a:br>
              <a:rPr lang="en-US" dirty="0"/>
            </a:br>
            <a:r>
              <a:rPr lang="en-US" dirty="0"/>
              <a:t>    •    Candidate Key</a:t>
            </a:r>
            <a:br>
              <a:rPr lang="en-US" dirty="0"/>
            </a:br>
            <a:r>
              <a:rPr lang="en-US" dirty="0"/>
              <a:t>    •    Primary Key</a:t>
            </a:r>
            <a:br>
              <a:rPr lang="en-US" dirty="0"/>
            </a:br>
            <a:r>
              <a:rPr lang="en-US" dirty="0"/>
              <a:t>    •    Alternate key</a:t>
            </a:r>
            <a:br>
              <a:rPr lang="en-US" dirty="0"/>
            </a:br>
            <a:r>
              <a:rPr lang="en-US" dirty="0"/>
              <a:t>    •    Composite/Compound Key</a:t>
            </a:r>
            <a:br>
              <a:rPr lang="en-US" dirty="0"/>
            </a:br>
            <a:r>
              <a:rPr lang="en-US" dirty="0"/>
              <a:t>    •    Unique Key</a:t>
            </a:r>
            <a:br>
              <a:rPr lang="en-US" dirty="0"/>
            </a:br>
            <a:r>
              <a:rPr lang="en-US" dirty="0"/>
              <a:t>    •    Foreign Key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7D9A-002F-4D8C-B559-8D3C9F930758}"/>
              </a:ext>
            </a:extLst>
          </p:cNvPr>
          <p:cNvSpPr>
            <a:spLocks noGrp="1"/>
          </p:cNvSpPr>
          <p:nvPr>
            <p:ph type="title"/>
          </p:nvPr>
        </p:nvSpPr>
        <p:spPr/>
        <p:txBody>
          <a:bodyPr/>
          <a:lstStyle/>
          <a:p>
            <a:r>
              <a:rPr lang="en-IN" dirty="0"/>
              <a:t>Super Key</a:t>
            </a:r>
          </a:p>
        </p:txBody>
      </p:sp>
      <p:sp>
        <p:nvSpPr>
          <p:cNvPr id="3" name="Content Placeholder 2">
            <a:extLst>
              <a:ext uri="{FF2B5EF4-FFF2-40B4-BE49-F238E27FC236}">
                <a16:creationId xmlns:a16="http://schemas.microsoft.com/office/drawing/2014/main" id="{8615FEF5-AF84-444D-8F45-5353146514BE}"/>
              </a:ext>
            </a:extLst>
          </p:cNvPr>
          <p:cNvSpPr>
            <a:spLocks noGrp="1"/>
          </p:cNvSpPr>
          <p:nvPr>
            <p:ph idx="1"/>
          </p:nvPr>
        </p:nvSpPr>
        <p:spPr/>
        <p:txBody>
          <a:bodyPr>
            <a:normAutofit fontScale="92500" lnSpcReduction="10000"/>
          </a:bodyPr>
          <a:lstStyle/>
          <a:p>
            <a:r>
              <a:rPr lang="en-US" dirty="0"/>
              <a:t>Super key can be defined as a set of one or more than one keys that can be used to identify a record/data uniquely in a table. This key includes only those fields which includes unique value.</a:t>
            </a:r>
          </a:p>
          <a:p>
            <a:r>
              <a:rPr lang="en-US" dirty="0"/>
              <a:t>For example : Employee table </a:t>
            </a:r>
            <a:r>
              <a:rPr lang="en-US" dirty="0" err="1"/>
              <a:t>Employee_Id</a:t>
            </a:r>
            <a:r>
              <a:rPr lang="en-US" dirty="0"/>
              <a:t> will be the field which includes unique value and it become easy to identify the employee from </a:t>
            </a:r>
            <a:r>
              <a:rPr lang="en-US" dirty="0" err="1"/>
              <a:t>Employee_Id</a:t>
            </a:r>
            <a:r>
              <a:rPr lang="en-US" dirty="0"/>
              <a:t> field.</a:t>
            </a:r>
          </a:p>
          <a:p>
            <a:r>
              <a:rPr lang="en-US" dirty="0"/>
              <a:t>Keys which can be the subset of Super Key are Primary key, Unique key and Alternate key. </a:t>
            </a:r>
            <a:endParaRPr lang="en-IN" dirty="0"/>
          </a:p>
        </p:txBody>
      </p:sp>
    </p:spTree>
    <p:extLst>
      <p:ext uri="{BB962C8B-B14F-4D97-AF65-F5344CB8AC3E}">
        <p14:creationId xmlns:p14="http://schemas.microsoft.com/office/powerpoint/2010/main" val="2882766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Super Keys</a:t>
            </a:r>
          </a:p>
        </p:txBody>
      </p:sp>
      <p:sp>
        <p:nvSpPr>
          <p:cNvPr id="57347" name="Rectangle 3"/>
          <p:cNvSpPr>
            <a:spLocks noGrp="1" noChangeArrowheads="1"/>
          </p:cNvSpPr>
          <p:nvPr>
            <p:ph idx="1"/>
          </p:nvPr>
        </p:nvSpPr>
        <p:spPr>
          <a:xfrm>
            <a:off x="457200" y="1066800"/>
            <a:ext cx="8382000" cy="5322888"/>
          </a:xfrm>
        </p:spPr>
        <p:txBody>
          <a:bodyPr>
            <a:normAutofit/>
          </a:bodyPr>
          <a:lstStyle/>
          <a:p>
            <a:r>
              <a:rPr lang="en-US" i="1" dirty="0">
                <a:sym typeface="Symbol" pitchFamily="18" charset="2"/>
              </a:rPr>
              <a:t>K </a:t>
            </a:r>
            <a:r>
              <a:rPr lang="en-US" dirty="0">
                <a:sym typeface="Symbol" pitchFamily="18" charset="2"/>
              </a:rPr>
              <a:t>is a </a:t>
            </a:r>
            <a:r>
              <a:rPr lang="en-US" b="1" dirty="0" err="1">
                <a:solidFill>
                  <a:schemeClr val="tx2"/>
                </a:solidFill>
                <a:sym typeface="Symbol" pitchFamily="18" charset="2"/>
              </a:rPr>
              <a:t>superkey</a:t>
            </a:r>
            <a:r>
              <a:rPr lang="en-US" b="1" dirty="0">
                <a:solidFill>
                  <a:schemeClr val="tx2"/>
                </a:solidFill>
                <a:sym typeface="Symbol" pitchFamily="18" charset="2"/>
              </a:rPr>
              <a:t> </a:t>
            </a:r>
            <a:r>
              <a:rPr lang="en-US" dirty="0">
                <a:sym typeface="Symbol" pitchFamily="18" charset="2"/>
              </a:rPr>
              <a:t>of </a:t>
            </a:r>
            <a:r>
              <a:rPr lang="en-US" i="1" dirty="0">
                <a:sym typeface="Symbol" pitchFamily="18" charset="2"/>
              </a:rPr>
              <a:t>R</a:t>
            </a:r>
            <a:r>
              <a:rPr lang="en-US" dirty="0">
                <a:sym typeface="Symbol" pitchFamily="18" charset="2"/>
              </a:rPr>
              <a:t> if values for </a:t>
            </a:r>
            <a:r>
              <a:rPr lang="en-US" i="1" dirty="0">
                <a:sym typeface="Symbol" pitchFamily="18" charset="2"/>
              </a:rPr>
              <a:t>K</a:t>
            </a:r>
            <a:r>
              <a:rPr lang="en-US" dirty="0">
                <a:sym typeface="Symbol" pitchFamily="18" charset="2"/>
              </a:rPr>
              <a:t> are sufficient to identify a unique tuple of each possible relation </a:t>
            </a:r>
            <a:r>
              <a:rPr lang="en-US" i="1" dirty="0">
                <a:sym typeface="Symbol" pitchFamily="18" charset="2"/>
              </a:rPr>
              <a:t>r(R)</a:t>
            </a:r>
            <a:r>
              <a:rPr lang="en-US" dirty="0">
                <a:sym typeface="Symbol" pitchFamily="18" charset="2"/>
              </a:rPr>
              <a:t> </a:t>
            </a:r>
          </a:p>
          <a:p>
            <a:pPr lvl="1"/>
            <a:r>
              <a:rPr lang="en-US" dirty="0">
                <a:sym typeface="Symbol" pitchFamily="18" charset="2"/>
              </a:rPr>
              <a:t>by “possible</a:t>
            </a:r>
            <a:r>
              <a:rPr lang="en-US" i="1" dirty="0">
                <a:sym typeface="Symbol" pitchFamily="18" charset="2"/>
              </a:rPr>
              <a:t> r </a:t>
            </a:r>
            <a:r>
              <a:rPr lang="en-US" dirty="0">
                <a:sym typeface="Symbol" pitchFamily="18" charset="2"/>
              </a:rPr>
              <a:t>” we mean a relation </a:t>
            </a:r>
            <a:r>
              <a:rPr lang="en-US" i="1" dirty="0">
                <a:sym typeface="Symbol" pitchFamily="18" charset="2"/>
              </a:rPr>
              <a:t>r</a:t>
            </a:r>
            <a:r>
              <a:rPr lang="en-US" dirty="0">
                <a:sym typeface="Symbol" pitchFamily="18" charset="2"/>
              </a:rPr>
              <a:t> that could exist in the enterprise we are modeling.</a:t>
            </a:r>
          </a:p>
          <a:p>
            <a:pPr lvl="1">
              <a:lnSpc>
                <a:spcPct val="130000"/>
              </a:lnSpc>
            </a:pPr>
            <a:r>
              <a:rPr lang="en-US" dirty="0">
                <a:sym typeface="Symbol" pitchFamily="18" charset="2"/>
              </a:rPr>
              <a:t>Example:  {</a:t>
            </a:r>
            <a:r>
              <a:rPr lang="en-US" i="1" dirty="0" err="1">
                <a:sym typeface="Symbol" pitchFamily="18" charset="2"/>
              </a:rPr>
              <a:t>customer_name</a:t>
            </a:r>
            <a:r>
              <a:rPr lang="en-US" i="1" dirty="0">
                <a:sym typeface="Symbol" pitchFamily="18" charset="2"/>
              </a:rPr>
              <a:t>, </a:t>
            </a:r>
            <a:r>
              <a:rPr lang="en-US" i="1" dirty="0" err="1">
                <a:sym typeface="Symbol" pitchFamily="18" charset="2"/>
              </a:rPr>
              <a:t>customer_street</a:t>
            </a:r>
            <a:r>
              <a:rPr lang="en-US" dirty="0">
                <a:sym typeface="Symbol" pitchFamily="18" charset="2"/>
              </a:rPr>
              <a:t>} and</a:t>
            </a:r>
            <a:br>
              <a:rPr lang="en-US" dirty="0">
                <a:sym typeface="Symbol" pitchFamily="18" charset="2"/>
              </a:rPr>
            </a:br>
            <a:r>
              <a:rPr lang="en-US" dirty="0">
                <a:sym typeface="Symbol" pitchFamily="18" charset="2"/>
              </a:rPr>
              <a:t>                 {</a:t>
            </a:r>
            <a:r>
              <a:rPr lang="en-US" i="1" dirty="0" err="1">
                <a:sym typeface="Symbol" pitchFamily="18" charset="2"/>
              </a:rPr>
              <a:t>customer_name</a:t>
            </a:r>
            <a:r>
              <a:rPr lang="en-US" dirty="0">
                <a:sym typeface="Symbol" pitchFamily="18" charset="2"/>
              </a:rPr>
              <a:t>} </a:t>
            </a:r>
            <a:br>
              <a:rPr lang="en-US" dirty="0">
                <a:sym typeface="Symbol" pitchFamily="18" charset="2"/>
              </a:rPr>
            </a:br>
            <a:r>
              <a:rPr lang="en-US" dirty="0">
                <a:sym typeface="Symbol" pitchFamily="18" charset="2"/>
              </a:rPr>
              <a:t>are both </a:t>
            </a:r>
            <a:r>
              <a:rPr lang="en-US" dirty="0" err="1">
                <a:sym typeface="Symbol" pitchFamily="18" charset="2"/>
              </a:rPr>
              <a:t>superkeys</a:t>
            </a:r>
            <a:r>
              <a:rPr lang="en-US" dirty="0">
                <a:sym typeface="Symbol" pitchFamily="18" charset="2"/>
              </a:rPr>
              <a:t> of </a:t>
            </a:r>
            <a:r>
              <a:rPr lang="en-US" i="1" dirty="0">
                <a:sym typeface="Symbol" pitchFamily="18" charset="2"/>
              </a:rPr>
              <a:t>Customer</a:t>
            </a:r>
            <a:r>
              <a:rPr lang="en-US" dirty="0">
                <a:sym typeface="Symbol" pitchFamily="18" charset="2"/>
              </a:rPr>
              <a:t>, if no two customers can possibly have the same name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Candidate Keys </a:t>
            </a:r>
          </a:p>
        </p:txBody>
      </p:sp>
      <p:sp>
        <p:nvSpPr>
          <p:cNvPr id="58371" name="Rectangle 3"/>
          <p:cNvSpPr>
            <a:spLocks noGrp="1" noChangeArrowheads="1"/>
          </p:cNvSpPr>
          <p:nvPr>
            <p:ph idx="1"/>
          </p:nvPr>
        </p:nvSpPr>
        <p:spPr/>
        <p:txBody>
          <a:bodyPr>
            <a:normAutofit fontScale="85000" lnSpcReduction="20000"/>
          </a:bodyPr>
          <a:lstStyle/>
          <a:p>
            <a:pPr>
              <a:lnSpc>
                <a:spcPct val="120000"/>
              </a:lnSpc>
            </a:pPr>
            <a:r>
              <a:rPr lang="en-US" i="1" dirty="0">
                <a:sym typeface="Symbol" pitchFamily="18" charset="2"/>
              </a:rPr>
              <a:t>K</a:t>
            </a:r>
            <a:r>
              <a:rPr lang="en-US" dirty="0">
                <a:sym typeface="Symbol" pitchFamily="18" charset="2"/>
              </a:rPr>
              <a:t> is a </a:t>
            </a:r>
            <a:r>
              <a:rPr lang="en-US" b="1" dirty="0">
                <a:solidFill>
                  <a:schemeClr val="tx2"/>
                </a:solidFill>
                <a:sym typeface="Symbol" pitchFamily="18" charset="2"/>
              </a:rPr>
              <a:t>candidate key</a:t>
            </a:r>
            <a:r>
              <a:rPr lang="en-US" dirty="0">
                <a:sym typeface="Symbol" pitchFamily="18" charset="2"/>
              </a:rPr>
              <a:t> if </a:t>
            </a:r>
            <a:r>
              <a:rPr lang="en-US" i="1" dirty="0">
                <a:sym typeface="Symbol" pitchFamily="18" charset="2"/>
              </a:rPr>
              <a:t>K</a:t>
            </a:r>
            <a:r>
              <a:rPr lang="en-US" dirty="0">
                <a:sym typeface="Symbol" pitchFamily="18" charset="2"/>
              </a:rPr>
              <a:t> is minimal</a:t>
            </a:r>
            <a:br>
              <a:rPr lang="en-US" dirty="0">
                <a:sym typeface="Symbol" pitchFamily="18" charset="2"/>
              </a:rPr>
            </a:br>
            <a:r>
              <a:rPr lang="en-US" dirty="0">
                <a:sym typeface="Symbol" pitchFamily="18" charset="2"/>
              </a:rPr>
              <a:t>Example:  {</a:t>
            </a:r>
            <a:r>
              <a:rPr lang="en-US" i="1" dirty="0" err="1">
                <a:sym typeface="Symbol" pitchFamily="18" charset="2"/>
              </a:rPr>
              <a:t>customer_name</a:t>
            </a:r>
            <a:r>
              <a:rPr lang="en-US" dirty="0">
                <a:sym typeface="Symbol" pitchFamily="18" charset="2"/>
              </a:rPr>
              <a:t>} is a candidate key for </a:t>
            </a:r>
            <a:r>
              <a:rPr lang="en-US" i="1" dirty="0">
                <a:sym typeface="Symbol" pitchFamily="18" charset="2"/>
              </a:rPr>
              <a:t>Customer</a:t>
            </a:r>
            <a:r>
              <a:rPr lang="en-US" dirty="0">
                <a:sym typeface="Symbol" pitchFamily="18" charset="2"/>
              </a:rPr>
              <a:t>, since it is a </a:t>
            </a:r>
            <a:r>
              <a:rPr lang="en-US" dirty="0" err="1">
                <a:sym typeface="Symbol" pitchFamily="18" charset="2"/>
              </a:rPr>
              <a:t>superkey</a:t>
            </a:r>
            <a:r>
              <a:rPr lang="en-US" dirty="0">
                <a:sym typeface="Symbol" pitchFamily="18" charset="2"/>
              </a:rPr>
              <a:t> and no subset of it is a </a:t>
            </a:r>
            <a:r>
              <a:rPr lang="en-US" dirty="0" err="1">
                <a:sym typeface="Symbol" pitchFamily="18" charset="2"/>
              </a:rPr>
              <a:t>superkey</a:t>
            </a:r>
            <a:r>
              <a:rPr lang="en-US" dirty="0">
                <a:sym typeface="Symbol" pitchFamily="18" charset="2"/>
              </a:rPr>
              <a:t>.</a:t>
            </a:r>
          </a:p>
          <a:p>
            <a:pPr>
              <a:lnSpc>
                <a:spcPct val="120000"/>
              </a:lnSpc>
            </a:pPr>
            <a:r>
              <a:rPr lang="en-US" b="1" dirty="0">
                <a:solidFill>
                  <a:schemeClr val="tx2"/>
                </a:solidFill>
                <a:sym typeface="Symbol" pitchFamily="18" charset="2"/>
              </a:rPr>
              <a:t>Primary key: </a:t>
            </a:r>
            <a:r>
              <a:rPr lang="en-US" dirty="0">
                <a:sym typeface="Symbol" pitchFamily="18" charset="2"/>
              </a:rPr>
              <a:t>a candidate key chosen as the principal means of identifying tuples within a relation</a:t>
            </a:r>
          </a:p>
          <a:p>
            <a:pPr>
              <a:lnSpc>
                <a:spcPct val="120000"/>
              </a:lnSpc>
            </a:pPr>
            <a:r>
              <a:rPr lang="en-US" b="1" dirty="0">
                <a:solidFill>
                  <a:schemeClr val="tx2"/>
                </a:solidFill>
              </a:rPr>
              <a:t>Alternate key</a:t>
            </a:r>
            <a:r>
              <a:rPr lang="en-US" b="1" dirty="0"/>
              <a:t>:  a </a:t>
            </a:r>
            <a:r>
              <a:rPr lang="en-US" dirty="0"/>
              <a:t>candidate key that is not the primary key, but has potential to be one later.</a:t>
            </a:r>
          </a:p>
          <a:p>
            <a:pPr>
              <a:lnSpc>
                <a:spcPct val="120000"/>
              </a:lnSpc>
            </a:pPr>
            <a:r>
              <a:rPr lang="en-US" b="1" dirty="0">
                <a:solidFill>
                  <a:schemeClr val="tx2"/>
                </a:solidFill>
              </a:rPr>
              <a:t>Composite key</a:t>
            </a:r>
            <a:r>
              <a:rPr lang="en-US" b="1" dirty="0"/>
              <a:t>:  </a:t>
            </a:r>
            <a:r>
              <a:rPr lang="en-US" dirty="0"/>
              <a:t>A key that has got more than 1 attributes within it.</a:t>
            </a:r>
            <a:endParaRPr lang="en-US"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Foreign Keys</a:t>
            </a:r>
          </a:p>
        </p:txBody>
      </p:sp>
      <p:sp>
        <p:nvSpPr>
          <p:cNvPr id="59395" name="Rectangle 3"/>
          <p:cNvSpPr>
            <a:spLocks noGrp="1" noChangeArrowheads="1"/>
          </p:cNvSpPr>
          <p:nvPr>
            <p:ph idx="1"/>
          </p:nvPr>
        </p:nvSpPr>
        <p:spPr>
          <a:xfrm>
            <a:off x="457200" y="1524000"/>
            <a:ext cx="8382000" cy="4648200"/>
          </a:xfrm>
        </p:spPr>
        <p:txBody>
          <a:bodyPr>
            <a:normAutofit/>
          </a:bodyPr>
          <a:lstStyle/>
          <a:p>
            <a:r>
              <a:rPr lang="en-US" dirty="0"/>
              <a:t>A relation schema may have an attribute that corresponds to the primary key of another relation.  The attribute is called a </a:t>
            </a:r>
            <a:r>
              <a:rPr lang="en-US" b="1" dirty="0">
                <a:solidFill>
                  <a:schemeClr val="tx2"/>
                </a:solidFill>
              </a:rPr>
              <a:t>foreign key</a:t>
            </a:r>
            <a:r>
              <a:rPr lang="en-US" dirty="0"/>
              <a:t>.</a:t>
            </a:r>
          </a:p>
          <a:p>
            <a:pPr lvl="1"/>
            <a:r>
              <a:rPr lang="en-US" dirty="0"/>
              <a:t>E.g. </a:t>
            </a:r>
            <a:r>
              <a:rPr lang="en-US" i="1" dirty="0" err="1"/>
              <a:t>customer_name</a:t>
            </a:r>
            <a:r>
              <a:rPr lang="en-US" dirty="0"/>
              <a:t> and </a:t>
            </a:r>
            <a:r>
              <a:rPr lang="en-US" i="1" dirty="0" err="1"/>
              <a:t>account_number</a:t>
            </a:r>
            <a:r>
              <a:rPr lang="en-US" dirty="0"/>
              <a:t> attributes of </a:t>
            </a:r>
            <a:r>
              <a:rPr lang="en-US" i="1" dirty="0"/>
              <a:t>depositor</a:t>
            </a:r>
            <a:r>
              <a:rPr lang="en-US" dirty="0"/>
              <a:t> are foreign keys to </a:t>
            </a:r>
            <a:r>
              <a:rPr lang="en-US" i="1" dirty="0"/>
              <a:t>customer</a:t>
            </a:r>
            <a:r>
              <a:rPr lang="en-US" dirty="0"/>
              <a:t> and </a:t>
            </a:r>
            <a:r>
              <a:rPr lang="en-US" i="1" dirty="0"/>
              <a:t>account</a:t>
            </a:r>
            <a:r>
              <a:rPr lang="en-US" dirty="0"/>
              <a:t> respectively.</a:t>
            </a:r>
          </a:p>
          <a:p>
            <a:pPr lvl="1"/>
            <a:r>
              <a:rPr lang="en-US" dirty="0"/>
              <a:t>Only values occurring in the primary key attribute of the </a:t>
            </a:r>
            <a:r>
              <a:rPr lang="en-US" b="1" dirty="0">
                <a:solidFill>
                  <a:schemeClr val="tx2"/>
                </a:solidFill>
              </a:rPr>
              <a:t>referenced relation</a:t>
            </a:r>
            <a:r>
              <a:rPr lang="en-US" dirty="0"/>
              <a:t> may occur in the foreign key attribute of the </a:t>
            </a:r>
            <a:r>
              <a:rPr lang="en-US" b="1" dirty="0">
                <a:solidFill>
                  <a:schemeClr val="tx2"/>
                </a:solidFill>
              </a:rPr>
              <a:t>referencing relation</a:t>
            </a:r>
            <a:r>
              <a:rPr lang="en-US" b="1" dirty="0"/>
              <a:t>.</a:t>
            </a:r>
          </a:p>
          <a:p>
            <a:endParaRPr lang="en-US" b="1"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227837"/>
            <a:ext cx="8283933" cy="609600"/>
          </a:xfrm>
        </p:spPr>
        <p:txBody>
          <a:bodyPr>
            <a:normAutofit fontScale="90000"/>
          </a:bodyPr>
          <a:lstStyle/>
          <a:p>
            <a:pPr eaLnBrk="1" hangingPunct="1"/>
            <a:r>
              <a:rPr lang="en-US" dirty="0"/>
              <a:t>Database Management System (DBMS)</a:t>
            </a:r>
          </a:p>
        </p:txBody>
      </p:sp>
      <p:sp>
        <p:nvSpPr>
          <p:cNvPr id="32771" name="Rectangle 3"/>
          <p:cNvSpPr>
            <a:spLocks noGrp="1" noChangeArrowheads="1"/>
          </p:cNvSpPr>
          <p:nvPr>
            <p:ph idx="1"/>
          </p:nvPr>
        </p:nvSpPr>
        <p:spPr>
          <a:xfrm>
            <a:off x="228600" y="990600"/>
            <a:ext cx="8763000" cy="6284913"/>
          </a:xfrm>
        </p:spPr>
        <p:txBody>
          <a:bodyPr>
            <a:normAutofit lnSpcReduction="10000"/>
          </a:bodyPr>
          <a:lstStyle/>
          <a:p>
            <a:pPr eaLnBrk="1" hangingPunct="1">
              <a:defRPr/>
            </a:pPr>
            <a:r>
              <a:rPr lang="en-US" sz="3170" b="1" dirty="0"/>
              <a:t>DBMS contains information about a particular enterprise</a:t>
            </a:r>
          </a:p>
          <a:p>
            <a:pPr lvl="1" eaLnBrk="1" hangingPunct="1">
              <a:defRPr/>
            </a:pPr>
            <a:r>
              <a:rPr lang="en-US" sz="2700" dirty="0"/>
              <a:t>Collection of interrelated data</a:t>
            </a:r>
          </a:p>
          <a:p>
            <a:pPr lvl="1" eaLnBrk="1" hangingPunct="1">
              <a:defRPr/>
            </a:pPr>
            <a:r>
              <a:rPr lang="en-US" sz="2700" dirty="0"/>
              <a:t>Set of programs to access the data </a:t>
            </a:r>
          </a:p>
          <a:p>
            <a:pPr lvl="1" eaLnBrk="1" hangingPunct="1">
              <a:defRPr/>
            </a:pPr>
            <a:r>
              <a:rPr lang="en-US" sz="2700" dirty="0"/>
              <a:t>An environment that is both convenient and efficient to use</a:t>
            </a:r>
          </a:p>
          <a:p>
            <a:pPr eaLnBrk="1" hangingPunct="1">
              <a:defRPr/>
            </a:pPr>
            <a:r>
              <a:rPr lang="en-US" sz="3170" b="1" dirty="0"/>
              <a:t>Database Applications</a:t>
            </a:r>
            <a:r>
              <a:rPr lang="en-US" b="1" dirty="0"/>
              <a:t>:</a:t>
            </a:r>
          </a:p>
          <a:p>
            <a:pPr lvl="1">
              <a:defRPr/>
            </a:pPr>
            <a:r>
              <a:rPr lang="en-US" sz="2700" dirty="0"/>
              <a:t>Banking: all transactions</a:t>
            </a:r>
          </a:p>
          <a:p>
            <a:pPr lvl="1">
              <a:defRPr/>
            </a:pPr>
            <a:r>
              <a:rPr lang="en-US" sz="2700" dirty="0"/>
              <a:t>Airlines: reservations, schedules</a:t>
            </a:r>
          </a:p>
          <a:p>
            <a:pPr lvl="1">
              <a:defRPr/>
            </a:pPr>
            <a:r>
              <a:rPr lang="en-US" sz="2700" dirty="0"/>
              <a:t>Universities:  registration, grades</a:t>
            </a:r>
          </a:p>
          <a:p>
            <a:pPr lvl="1">
              <a:defRPr/>
            </a:pPr>
            <a:r>
              <a:rPr lang="en-US" sz="2700" dirty="0"/>
              <a:t>Sales: customers, products, purchases</a:t>
            </a:r>
          </a:p>
          <a:p>
            <a:pPr lvl="1">
              <a:defRPr/>
            </a:pPr>
            <a:r>
              <a:rPr lang="en-US" sz="2700" dirty="0"/>
              <a:t>Online retailers: order tracking, customized recommendations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CA5A-E91A-4FB1-A453-444B888646AF}"/>
              </a:ext>
            </a:extLst>
          </p:cNvPr>
          <p:cNvSpPr>
            <a:spLocks noGrp="1"/>
          </p:cNvSpPr>
          <p:nvPr>
            <p:ph type="title"/>
          </p:nvPr>
        </p:nvSpPr>
        <p:spPr/>
        <p:txBody>
          <a:bodyPr>
            <a:normAutofit fontScale="90000"/>
          </a:bodyPr>
          <a:lstStyle/>
          <a:p>
            <a:r>
              <a:rPr lang="en-US" dirty="0"/>
              <a:t>Integrity Constraints in DBMS</a:t>
            </a:r>
            <a:br>
              <a:rPr lang="en-US" dirty="0"/>
            </a:br>
            <a:endParaRPr lang="en-IN" dirty="0"/>
          </a:p>
        </p:txBody>
      </p:sp>
      <p:sp>
        <p:nvSpPr>
          <p:cNvPr id="3" name="Content Placeholder 2">
            <a:extLst>
              <a:ext uri="{FF2B5EF4-FFF2-40B4-BE49-F238E27FC236}">
                <a16:creationId xmlns:a16="http://schemas.microsoft.com/office/drawing/2014/main" id="{690509F7-AD1F-4BB6-B0DF-E2BCB51FE41A}"/>
              </a:ext>
            </a:extLst>
          </p:cNvPr>
          <p:cNvSpPr>
            <a:spLocks noGrp="1"/>
          </p:cNvSpPr>
          <p:nvPr>
            <p:ph idx="1"/>
          </p:nvPr>
        </p:nvSpPr>
        <p:spPr/>
        <p:txBody>
          <a:bodyPr/>
          <a:lstStyle/>
          <a:p>
            <a:r>
              <a:rPr lang="en-US" dirty="0"/>
              <a:t>Constraints are the rules enforced on the data columns of a table. These are used to limit the type of data that can go into a table. This ensures the accuracy and reliability of the data in the database.</a:t>
            </a:r>
            <a:endParaRPr lang="en-IN" dirty="0"/>
          </a:p>
        </p:txBody>
      </p:sp>
    </p:spTree>
    <p:extLst>
      <p:ext uri="{BB962C8B-B14F-4D97-AF65-F5344CB8AC3E}">
        <p14:creationId xmlns:p14="http://schemas.microsoft.com/office/powerpoint/2010/main" val="766751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t>Domain Integrity Constraint</a:t>
            </a:r>
          </a:p>
        </p:txBody>
      </p:sp>
      <p:sp>
        <p:nvSpPr>
          <p:cNvPr id="60419" name="Content Placeholder 2"/>
          <p:cNvSpPr>
            <a:spLocks noGrp="1"/>
          </p:cNvSpPr>
          <p:nvPr>
            <p:ph idx="1"/>
          </p:nvPr>
        </p:nvSpPr>
        <p:spPr/>
        <p:txBody>
          <a:bodyPr>
            <a:normAutofit/>
          </a:bodyPr>
          <a:lstStyle/>
          <a:p>
            <a:r>
              <a:rPr lang="en-US" sz="3000" dirty="0"/>
              <a:t>The domain integrity states that every element from a relation should respect the type and restrictions of its corresponding attribute. </a:t>
            </a:r>
          </a:p>
          <a:p>
            <a:r>
              <a:rPr lang="en-US" sz="3000" dirty="0"/>
              <a:t>A type can have a variable length which needs to be respected. Restrictions could be the range of values that the element can have, the default value if none is provided, and if the element can be NULL.</a:t>
            </a:r>
          </a:p>
          <a:p>
            <a:pPr>
              <a:buNone/>
            </a:pPr>
            <a:endParaRPr lang="en-US" sz="3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t>Entity integrity</a:t>
            </a:r>
          </a:p>
        </p:txBody>
      </p:sp>
      <p:sp>
        <p:nvSpPr>
          <p:cNvPr id="4" name="Rectangle 3"/>
          <p:cNvSpPr/>
          <p:nvPr/>
        </p:nvSpPr>
        <p:spPr>
          <a:xfrm>
            <a:off x="779463" y="1313644"/>
            <a:ext cx="7423150" cy="4708981"/>
          </a:xfrm>
          <a:prstGeom prst="rect">
            <a:avLst/>
          </a:prstGeom>
        </p:spPr>
        <p:txBody>
          <a:bodyPr wrap="square">
            <a:spAutoFit/>
          </a:bodyPr>
          <a:lstStyle/>
          <a:p>
            <a:pPr algn="just">
              <a:defRPr/>
            </a:pPr>
            <a:r>
              <a:rPr lang="en-US" sz="3000" b="0" dirty="0">
                <a:latin typeface="+mn-lt"/>
              </a:rPr>
              <a:t>The entity integrity constraint states that no primary key value can be null. </a:t>
            </a:r>
          </a:p>
          <a:p>
            <a:pPr algn="just">
              <a:defRPr/>
            </a:pPr>
            <a:r>
              <a:rPr lang="en-US" sz="3000" b="0" dirty="0">
                <a:latin typeface="+mn-lt"/>
              </a:rPr>
              <a:t>This is because the primary key value is used to identify individual tuples in a relation. Having null value for the primary key implies that we cannot identify some </a:t>
            </a:r>
            <a:r>
              <a:rPr lang="en-US" sz="3000" b="0" dirty="0" err="1">
                <a:latin typeface="+mn-lt"/>
              </a:rPr>
              <a:t>tuples</a:t>
            </a:r>
            <a:r>
              <a:rPr lang="en-US" sz="3000" b="0" dirty="0">
                <a:latin typeface="+mn-lt"/>
              </a:rPr>
              <a:t>.</a:t>
            </a:r>
          </a:p>
          <a:p>
            <a:pPr algn="just">
              <a:defRPr/>
            </a:pPr>
            <a:r>
              <a:rPr lang="en-US" sz="3000" b="0" dirty="0">
                <a:latin typeface="+mn-lt"/>
              </a:rPr>
              <a:t> This also specifies that there may not be any duplicate entries in primary key column key row.</a:t>
            </a:r>
          </a:p>
          <a:p>
            <a:pPr algn="just">
              <a:defRPr/>
            </a:pPr>
            <a:r>
              <a:rPr lang="en-US" sz="3000" dirty="0" err="1"/>
              <a:t>Eg</a:t>
            </a:r>
            <a:r>
              <a:rPr lang="en-US" sz="3000" dirty="0"/>
              <a:t> : create table t1(</a:t>
            </a:r>
            <a:r>
              <a:rPr lang="en-US" sz="3000" dirty="0" err="1"/>
              <a:t>col</a:t>
            </a:r>
            <a:r>
              <a:rPr lang="en-US" sz="3000" dirty="0"/>
              <a:t> 1 …. Primary key,….);</a:t>
            </a:r>
            <a:endParaRPr lang="en-US" sz="3000" b="0" dirty="0">
              <a:latin typeface="+mn-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t>Referential Integrity</a:t>
            </a:r>
          </a:p>
        </p:txBody>
      </p:sp>
      <p:sp>
        <p:nvSpPr>
          <p:cNvPr id="4" name="Rectangle 3"/>
          <p:cNvSpPr/>
          <p:nvPr/>
        </p:nvSpPr>
        <p:spPr>
          <a:xfrm>
            <a:off x="609600" y="1143000"/>
            <a:ext cx="8077200" cy="5447645"/>
          </a:xfrm>
          <a:prstGeom prst="rect">
            <a:avLst/>
          </a:prstGeom>
        </p:spPr>
        <p:txBody>
          <a:bodyPr wrap="square">
            <a:spAutoFit/>
          </a:bodyPr>
          <a:lstStyle/>
          <a:p>
            <a:pPr algn="just">
              <a:defRPr/>
            </a:pPr>
            <a:endParaRPr lang="en-US" b="0" i="1" dirty="0">
              <a:latin typeface="+mn-lt"/>
            </a:endParaRPr>
          </a:p>
          <a:p>
            <a:pPr algn="just">
              <a:defRPr/>
            </a:pPr>
            <a:r>
              <a:rPr lang="en-US" sz="3000" b="0" dirty="0">
                <a:latin typeface="+mn-lt"/>
              </a:rPr>
              <a:t>The referential integrity constraint is specified between two relations and is used to maintain the consistency among tuples in the two relations. </a:t>
            </a:r>
          </a:p>
          <a:p>
            <a:pPr algn="just">
              <a:defRPr/>
            </a:pPr>
            <a:r>
              <a:rPr lang="en-US" sz="3000" b="0" dirty="0">
                <a:latin typeface="+mn-lt"/>
              </a:rPr>
              <a:t>Informally, the referential integrity constraint states that a tuple in one relation that refers to another relation must refer to an existing tuple in that relation. </a:t>
            </a:r>
          </a:p>
          <a:p>
            <a:pPr algn="just">
              <a:defRPr/>
            </a:pPr>
            <a:r>
              <a:rPr lang="en-US" sz="3000" b="0" dirty="0">
                <a:latin typeface="+mn-lt"/>
              </a:rPr>
              <a:t>It is a rule that maintains consistency among the rows of the two relations</a:t>
            </a:r>
          </a:p>
          <a:p>
            <a:pPr algn="just">
              <a:defRPr/>
            </a:pPr>
            <a:r>
              <a:rPr lang="en-US" sz="3000" dirty="0" err="1"/>
              <a:t>Eg</a:t>
            </a:r>
            <a:r>
              <a:rPr lang="en-US" sz="3000" dirty="0"/>
              <a:t> : every Foreign key value must have a primary key reference in another table. </a:t>
            </a:r>
            <a:endParaRPr lang="en-US" sz="3000" b="0" dirty="0">
              <a:latin typeface="+mn-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a:xfrm>
            <a:off x="457200" y="274638"/>
            <a:ext cx="8229600" cy="1020762"/>
          </a:xfrm>
          <a:noFill/>
        </p:spPr>
        <p:txBody>
          <a:bodyPr lIns="90488" tIns="44450" rIns="90488" bIns="44450"/>
          <a:lstStyle/>
          <a:p>
            <a:pPr eaLnBrk="1" hangingPunct="1"/>
            <a:r>
              <a:rPr lang="en-US" dirty="0"/>
              <a:t>SQL - Basic Operations</a:t>
            </a:r>
          </a:p>
        </p:txBody>
      </p:sp>
      <p:sp>
        <p:nvSpPr>
          <p:cNvPr id="12291" name="Rectangle 4"/>
          <p:cNvSpPr>
            <a:spLocks noGrp="1" noChangeArrowheads="1"/>
          </p:cNvSpPr>
          <p:nvPr>
            <p:ph idx="1"/>
          </p:nvPr>
        </p:nvSpPr>
        <p:spPr>
          <a:xfrm>
            <a:off x="457201" y="1104900"/>
            <a:ext cx="8382000" cy="5143500"/>
          </a:xfrm>
        </p:spPr>
        <p:txBody>
          <a:bodyPr lIns="90488" tIns="44450" rIns="90488" bIns="44450">
            <a:normAutofit fontScale="92500"/>
          </a:bodyPr>
          <a:lstStyle/>
          <a:p>
            <a:endParaRPr lang="en-US" dirty="0"/>
          </a:p>
          <a:p>
            <a:r>
              <a:rPr lang="en-US" dirty="0"/>
              <a:t>Work with the SQL Data Definition Language (DDL)</a:t>
            </a:r>
          </a:p>
          <a:p>
            <a:r>
              <a:rPr lang="en-US" dirty="0"/>
              <a:t>Work with the SQL Data Manipulation Language (DML)</a:t>
            </a:r>
          </a:p>
          <a:p>
            <a:r>
              <a:rPr lang="en-US" dirty="0"/>
              <a:t>Write Queries using SQL select statements</a:t>
            </a:r>
          </a:p>
          <a:p>
            <a:r>
              <a:rPr lang="en-US" dirty="0"/>
              <a:t>Work with SQL Operators</a:t>
            </a:r>
          </a:p>
          <a:p>
            <a:r>
              <a:rPr lang="en-US" dirty="0"/>
              <a:t>Work with SQL Functions</a:t>
            </a:r>
          </a:p>
          <a:p>
            <a:r>
              <a:rPr lang="en-US" dirty="0"/>
              <a:t>TCL</a:t>
            </a:r>
          </a:p>
          <a:p>
            <a:r>
              <a:rPr lang="en-US" dirty="0"/>
              <a:t>DCL</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1096962"/>
          </a:xfrm>
        </p:spPr>
        <p:txBody>
          <a:bodyPr/>
          <a:lstStyle/>
          <a:p>
            <a:pPr eaLnBrk="1" hangingPunct="1"/>
            <a:r>
              <a:rPr lang="en-US" dirty="0">
                <a:latin typeface="+mn-lt"/>
              </a:rPr>
              <a:t>Data Definition Language (DDL)</a:t>
            </a:r>
          </a:p>
        </p:txBody>
      </p:sp>
      <p:sp>
        <p:nvSpPr>
          <p:cNvPr id="14339" name="Rectangle 3"/>
          <p:cNvSpPr>
            <a:spLocks noGrp="1" noChangeArrowheads="1"/>
          </p:cNvSpPr>
          <p:nvPr>
            <p:ph idx="1"/>
          </p:nvPr>
        </p:nvSpPr>
        <p:spPr>
          <a:xfrm>
            <a:off x="762001" y="1898650"/>
            <a:ext cx="7467600" cy="4197350"/>
          </a:xfrm>
        </p:spPr>
        <p:txBody>
          <a:bodyPr>
            <a:normAutofit fontScale="92500" lnSpcReduction="20000"/>
          </a:bodyPr>
          <a:lstStyle/>
          <a:p>
            <a:pPr eaLnBrk="1" hangingPunct="1"/>
            <a:r>
              <a:rPr lang="en-US" dirty="0"/>
              <a:t>The schema for each relation, including attribute types.</a:t>
            </a:r>
          </a:p>
          <a:p>
            <a:pPr eaLnBrk="1" hangingPunct="1"/>
            <a:r>
              <a:rPr lang="en-US" dirty="0"/>
              <a:t>Integrity constraints</a:t>
            </a:r>
          </a:p>
          <a:p>
            <a:pPr eaLnBrk="1" hangingPunct="1"/>
            <a:r>
              <a:rPr lang="en-US" dirty="0"/>
              <a:t>Authorization information for each relation.</a:t>
            </a:r>
          </a:p>
          <a:p>
            <a:pPr eaLnBrk="1" hangingPunct="1"/>
            <a:r>
              <a:rPr lang="en-US" dirty="0"/>
              <a:t>Non-standard SQL extensions also allow specification of</a:t>
            </a:r>
          </a:p>
          <a:p>
            <a:pPr lvl="1" eaLnBrk="1" hangingPunct="1"/>
            <a:r>
              <a:rPr lang="en-US" dirty="0"/>
              <a:t>The set of indices to be maintained for each relations.</a:t>
            </a:r>
          </a:p>
          <a:p>
            <a:pPr lvl="1" eaLnBrk="1" hangingPunct="1"/>
            <a:r>
              <a:rPr lang="en-US" dirty="0"/>
              <a:t>The physical storage structure of each relation on disk.</a:t>
            </a:r>
          </a:p>
        </p:txBody>
      </p:sp>
      <p:sp>
        <p:nvSpPr>
          <p:cNvPr id="14340" name="Text Box 4"/>
          <p:cNvSpPr txBox="1">
            <a:spLocks noChangeArrowheads="1"/>
          </p:cNvSpPr>
          <p:nvPr/>
        </p:nvSpPr>
        <p:spPr bwMode="auto">
          <a:xfrm>
            <a:off x="762000" y="1371600"/>
            <a:ext cx="7239000" cy="415498"/>
          </a:xfrm>
          <a:prstGeom prst="rect">
            <a:avLst/>
          </a:prstGeom>
          <a:noFill/>
          <a:ln w="12700">
            <a:noFill/>
            <a:miter lim="800000"/>
            <a:headEnd/>
            <a:tailEnd/>
          </a:ln>
        </p:spPr>
        <p:txBody>
          <a:bodyPr>
            <a:spAutoFit/>
          </a:bodyPr>
          <a:lstStyle/>
          <a:p>
            <a:pPr algn="l">
              <a:spcBef>
                <a:spcPct val="50000"/>
              </a:spcBef>
            </a:pPr>
            <a:r>
              <a:rPr lang="en-US" sz="2100" dirty="0">
                <a:latin typeface="+mn-lt"/>
              </a:rPr>
              <a:t>Allows the specification of:</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dirty="0">
                <a:latin typeface="+mn-lt"/>
              </a:rPr>
              <a:t>Create Table Construct</a:t>
            </a:r>
          </a:p>
        </p:txBody>
      </p:sp>
      <p:sp>
        <p:nvSpPr>
          <p:cNvPr id="166915" name="Rectangle 3"/>
          <p:cNvSpPr>
            <a:spLocks noGrp="1" noChangeArrowheads="1"/>
          </p:cNvSpPr>
          <p:nvPr>
            <p:ph idx="1"/>
          </p:nvPr>
        </p:nvSpPr>
        <p:spPr>
          <a:xfrm>
            <a:off x="823913" y="1219200"/>
            <a:ext cx="7162800" cy="4800600"/>
          </a:xfrm>
        </p:spPr>
        <p:txBody>
          <a:bodyPr>
            <a:normAutofit fontScale="70000" lnSpcReduction="20000"/>
          </a:bodyPr>
          <a:lstStyle/>
          <a:p>
            <a:pPr eaLnBrk="1" hangingPunct="1">
              <a:lnSpc>
                <a:spcPct val="90000"/>
              </a:lnSpc>
              <a:buFont typeface="Arial" pitchFamily="34" charset="0"/>
              <a:buChar char="•"/>
              <a:tabLst>
                <a:tab pos="1489075" algn="l"/>
                <a:tab pos="1949450" algn="l"/>
                <a:tab pos="3036888" algn="l"/>
              </a:tabLst>
              <a:defRPr/>
            </a:pPr>
            <a:r>
              <a:rPr lang="en-US" dirty="0"/>
              <a:t>An SQL relation is defined using the </a:t>
            </a:r>
            <a:r>
              <a:rPr lang="en-US" b="1" dirty="0">
                <a:solidFill>
                  <a:schemeClr val="tx2"/>
                </a:solidFill>
              </a:rPr>
              <a:t>create table</a:t>
            </a:r>
            <a:r>
              <a:rPr lang="en-US" b="1" dirty="0"/>
              <a:t> </a:t>
            </a:r>
            <a:r>
              <a:rPr lang="en-US" dirty="0"/>
              <a:t>command:</a:t>
            </a:r>
          </a:p>
          <a:p>
            <a:pPr eaLnBrk="1" hangingPunct="1">
              <a:lnSpc>
                <a:spcPct val="90000"/>
              </a:lnSpc>
              <a:buFont typeface="Monotype Sorts" pitchFamily="2" charset="2"/>
              <a:buNone/>
              <a:tabLst>
                <a:tab pos="1489075" algn="l"/>
                <a:tab pos="1949450" algn="l"/>
                <a:tab pos="3036888" algn="l"/>
              </a:tabLst>
              <a:defRPr/>
            </a:pPr>
            <a:r>
              <a:rPr lang="en-US" dirty="0"/>
              <a:t>		</a:t>
            </a:r>
            <a:r>
              <a:rPr lang="en-US" b="1" dirty="0"/>
              <a:t>create table </a:t>
            </a:r>
            <a:r>
              <a:rPr lang="en-US" i="1" dirty="0"/>
              <a:t>r </a:t>
            </a:r>
            <a:r>
              <a:rPr lang="en-US" dirty="0"/>
              <a:t>(</a:t>
            </a:r>
            <a:r>
              <a:rPr lang="en-US" i="1" dirty="0"/>
              <a:t>A</a:t>
            </a:r>
            <a:r>
              <a:rPr lang="en-US" baseline="-25000" dirty="0"/>
              <a:t>1</a:t>
            </a:r>
            <a:r>
              <a:rPr lang="en-US" dirty="0"/>
              <a:t> </a:t>
            </a:r>
            <a:r>
              <a:rPr lang="en-US" i="1" dirty="0"/>
              <a:t>D</a:t>
            </a:r>
            <a:r>
              <a:rPr lang="en-US" baseline="-25000" dirty="0"/>
              <a:t>1</a:t>
            </a:r>
            <a:r>
              <a:rPr lang="en-US" dirty="0"/>
              <a:t>, </a:t>
            </a:r>
            <a:r>
              <a:rPr lang="en-US" i="1" dirty="0"/>
              <a:t>A</a:t>
            </a:r>
            <a:r>
              <a:rPr lang="en-US" baseline="-25000" dirty="0"/>
              <a:t>2</a:t>
            </a:r>
            <a:r>
              <a:rPr lang="en-US" dirty="0"/>
              <a:t> </a:t>
            </a:r>
            <a:r>
              <a:rPr lang="en-US" i="1" dirty="0"/>
              <a:t>D</a:t>
            </a:r>
            <a:r>
              <a:rPr lang="en-US" baseline="-25000" dirty="0"/>
              <a:t>2</a:t>
            </a:r>
            <a:r>
              <a:rPr lang="en-US" dirty="0"/>
              <a:t>, ..., </a:t>
            </a:r>
            <a:r>
              <a:rPr lang="en-US" i="1" dirty="0"/>
              <a:t>A</a:t>
            </a:r>
            <a:r>
              <a:rPr lang="en-US" i="1" baseline="-25000" dirty="0"/>
              <a:t>n</a:t>
            </a:r>
            <a:r>
              <a:rPr lang="en-US" i="1" dirty="0"/>
              <a:t> </a:t>
            </a:r>
            <a:r>
              <a:rPr lang="en-US" i="1" dirty="0" err="1"/>
              <a:t>D</a:t>
            </a:r>
            <a:r>
              <a:rPr lang="en-US" i="1" baseline="-25000" dirty="0" err="1"/>
              <a:t>n</a:t>
            </a:r>
            <a:r>
              <a:rPr lang="en-US" i="1" dirty="0"/>
              <a:t>,</a:t>
            </a:r>
          </a:p>
          <a:p>
            <a:pPr eaLnBrk="1" hangingPunct="1">
              <a:lnSpc>
                <a:spcPct val="90000"/>
              </a:lnSpc>
              <a:buFont typeface="Monotype Sorts" pitchFamily="2" charset="2"/>
              <a:buNone/>
              <a:tabLst>
                <a:tab pos="1489075" algn="l"/>
                <a:tab pos="1949450" algn="l"/>
                <a:tab pos="3036888" algn="l"/>
              </a:tabLst>
              <a:defRPr/>
            </a:pPr>
            <a:br>
              <a:rPr lang="en-US" i="1" dirty="0"/>
            </a:br>
            <a:r>
              <a:rPr lang="en-US" i="1" dirty="0"/>
              <a:t>			</a:t>
            </a:r>
            <a:r>
              <a:rPr lang="en-US" dirty="0"/>
              <a:t>(integrity-constraint</a:t>
            </a:r>
            <a:r>
              <a:rPr lang="en-US" baseline="-25000" dirty="0"/>
              <a:t>1</a:t>
            </a:r>
            <a:r>
              <a:rPr lang="en-US" dirty="0"/>
              <a:t>),</a:t>
            </a:r>
            <a:br>
              <a:rPr lang="en-US" dirty="0"/>
            </a:br>
            <a:r>
              <a:rPr lang="en-US" dirty="0"/>
              <a:t>			...,</a:t>
            </a:r>
            <a:br>
              <a:rPr lang="en-US" dirty="0"/>
            </a:br>
            <a:r>
              <a:rPr lang="en-US" dirty="0"/>
              <a:t>			(integrity-</a:t>
            </a:r>
            <a:r>
              <a:rPr lang="en-US" dirty="0" err="1"/>
              <a:t>constraint</a:t>
            </a:r>
            <a:r>
              <a:rPr lang="en-US" baseline="-25000" dirty="0" err="1"/>
              <a:t>k</a:t>
            </a:r>
            <a:r>
              <a:rPr lang="en-US" dirty="0"/>
              <a:t>))</a:t>
            </a:r>
          </a:p>
          <a:p>
            <a:pPr lvl="1" eaLnBrk="1" hangingPunct="1">
              <a:lnSpc>
                <a:spcPct val="90000"/>
              </a:lnSpc>
              <a:buFont typeface="Arial" pitchFamily="34" charset="0"/>
              <a:buChar char="•"/>
              <a:tabLst>
                <a:tab pos="1489075" algn="l"/>
                <a:tab pos="1949450" algn="l"/>
                <a:tab pos="3036888" algn="l"/>
              </a:tabLst>
              <a:defRPr/>
            </a:pPr>
            <a:r>
              <a:rPr lang="en-US" i="1" dirty="0"/>
              <a:t>r</a:t>
            </a:r>
            <a:r>
              <a:rPr lang="en-US" dirty="0"/>
              <a:t> is the name of the relation</a:t>
            </a:r>
          </a:p>
          <a:p>
            <a:pPr lvl="1" eaLnBrk="1" hangingPunct="1">
              <a:lnSpc>
                <a:spcPct val="90000"/>
              </a:lnSpc>
              <a:buFont typeface="Arial" pitchFamily="34" charset="0"/>
              <a:buChar char="•"/>
              <a:tabLst>
                <a:tab pos="1489075" algn="l"/>
                <a:tab pos="1949450" algn="l"/>
                <a:tab pos="3036888" algn="l"/>
              </a:tabLst>
              <a:defRPr/>
            </a:pPr>
            <a:r>
              <a:rPr lang="en-US" dirty="0"/>
              <a:t>each </a:t>
            </a:r>
            <a:r>
              <a:rPr lang="en-US" i="1" dirty="0"/>
              <a:t>A</a:t>
            </a:r>
            <a:r>
              <a:rPr lang="en-US" i="1" baseline="-25000" dirty="0"/>
              <a:t>i</a:t>
            </a:r>
            <a:r>
              <a:rPr lang="en-US" dirty="0"/>
              <a:t> is an attribute name in the schema of relation </a:t>
            </a:r>
            <a:r>
              <a:rPr lang="en-US" i="1" dirty="0"/>
              <a:t>r</a:t>
            </a:r>
          </a:p>
          <a:p>
            <a:pPr lvl="1" eaLnBrk="1" hangingPunct="1">
              <a:lnSpc>
                <a:spcPct val="90000"/>
              </a:lnSpc>
              <a:buFont typeface="Arial" pitchFamily="34" charset="0"/>
              <a:buChar char="•"/>
              <a:tabLst>
                <a:tab pos="1489075" algn="l"/>
                <a:tab pos="1949450" algn="l"/>
                <a:tab pos="3036888" algn="l"/>
              </a:tabLst>
              <a:defRPr/>
            </a:pPr>
            <a:r>
              <a:rPr lang="en-US" i="1" dirty="0"/>
              <a:t>D</a:t>
            </a:r>
            <a:r>
              <a:rPr lang="en-US" i="1" baseline="-25000" dirty="0"/>
              <a:t>i</a:t>
            </a:r>
            <a:r>
              <a:rPr lang="en-US" dirty="0"/>
              <a:t> is the data type of attribute </a:t>
            </a:r>
            <a:r>
              <a:rPr lang="en-US" i="1" dirty="0"/>
              <a:t>A</a:t>
            </a:r>
            <a:r>
              <a:rPr lang="en-US" i="1" baseline="-25000" dirty="0"/>
              <a:t>i</a:t>
            </a:r>
          </a:p>
          <a:p>
            <a:pPr lvl="1" eaLnBrk="1" hangingPunct="1">
              <a:lnSpc>
                <a:spcPct val="90000"/>
              </a:lnSpc>
              <a:buFont typeface="Monotype Sorts" pitchFamily="2" charset="2"/>
              <a:buNone/>
              <a:tabLst>
                <a:tab pos="1489075" algn="l"/>
                <a:tab pos="1949450" algn="l"/>
                <a:tab pos="3036888" algn="l"/>
              </a:tabLst>
              <a:defRPr/>
            </a:pPr>
            <a:endParaRPr lang="en-US" dirty="0"/>
          </a:p>
          <a:p>
            <a:pPr eaLnBrk="1" hangingPunct="1">
              <a:lnSpc>
                <a:spcPct val="90000"/>
              </a:lnSpc>
              <a:buFont typeface="Arial" pitchFamily="34" charset="0"/>
              <a:buChar char="•"/>
              <a:tabLst>
                <a:tab pos="1489075" algn="l"/>
                <a:tab pos="1949450" algn="l"/>
                <a:tab pos="3036888" algn="l"/>
              </a:tabLst>
              <a:defRPr/>
            </a:pPr>
            <a:r>
              <a:rPr lang="en-US" dirty="0"/>
              <a:t>Example:</a:t>
            </a:r>
          </a:p>
          <a:p>
            <a:pPr eaLnBrk="1" hangingPunct="1">
              <a:lnSpc>
                <a:spcPct val="90000"/>
              </a:lnSpc>
              <a:buFont typeface="Monotype Sorts" pitchFamily="2" charset="2"/>
              <a:buNone/>
              <a:tabLst>
                <a:tab pos="1489075" algn="l"/>
                <a:tab pos="1949450" algn="l"/>
                <a:tab pos="3036888" algn="l"/>
              </a:tabLst>
              <a:defRPr/>
            </a:pPr>
            <a:r>
              <a:rPr lang="en-US" dirty="0"/>
              <a:t>		</a:t>
            </a:r>
            <a:r>
              <a:rPr lang="en-US" b="1" dirty="0"/>
              <a:t>create table </a:t>
            </a:r>
            <a:r>
              <a:rPr lang="en-US" i="1" dirty="0"/>
              <a:t>branch</a:t>
            </a:r>
            <a:br>
              <a:rPr lang="en-US" dirty="0"/>
            </a:br>
            <a:r>
              <a:rPr lang="en-US" dirty="0"/>
              <a:t>		(</a:t>
            </a:r>
            <a:r>
              <a:rPr lang="en-US" i="1" dirty="0" err="1"/>
              <a:t>branch_name</a:t>
            </a:r>
            <a:r>
              <a:rPr lang="en-US" i="1" dirty="0"/>
              <a:t> 	</a:t>
            </a:r>
            <a:r>
              <a:rPr lang="en-US" b="1" dirty="0"/>
              <a:t>char</a:t>
            </a:r>
            <a:r>
              <a:rPr lang="en-US" dirty="0"/>
              <a:t>(15)</a:t>
            </a:r>
            <a:r>
              <a:rPr lang="en-US" b="1" dirty="0"/>
              <a:t>,</a:t>
            </a:r>
            <a:br>
              <a:rPr lang="en-US" b="1" dirty="0"/>
            </a:br>
            <a:r>
              <a:rPr lang="en-US" dirty="0"/>
              <a:t>		</a:t>
            </a:r>
            <a:r>
              <a:rPr lang="en-US" i="1" dirty="0" err="1"/>
              <a:t>branch_city</a:t>
            </a:r>
            <a:r>
              <a:rPr lang="en-US" dirty="0"/>
              <a:t>	</a:t>
            </a:r>
            <a:r>
              <a:rPr lang="en-US" b="1" dirty="0"/>
              <a:t>char(</a:t>
            </a:r>
            <a:r>
              <a:rPr lang="en-US" dirty="0"/>
              <a:t>30),</a:t>
            </a:r>
            <a:br>
              <a:rPr lang="en-US" dirty="0"/>
            </a:br>
            <a:r>
              <a:rPr lang="en-US" dirty="0"/>
              <a:t>		</a:t>
            </a:r>
            <a:r>
              <a:rPr lang="en-US" i="1" dirty="0"/>
              <a:t>assets		</a:t>
            </a:r>
            <a:r>
              <a:rPr lang="en-US" b="1" dirty="0"/>
              <a:t>integer</a:t>
            </a:r>
            <a:r>
              <a:rPr lang="en-US"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868362"/>
          </a:xfrm>
        </p:spPr>
        <p:txBody>
          <a:bodyPr/>
          <a:lstStyle/>
          <a:p>
            <a:pPr eaLnBrk="1" hangingPunct="1"/>
            <a:r>
              <a:rPr lang="en-US" dirty="0">
                <a:latin typeface="+mn-lt"/>
              </a:rPr>
              <a:t>Data Types in SQL</a:t>
            </a:r>
          </a:p>
        </p:txBody>
      </p:sp>
      <p:sp>
        <p:nvSpPr>
          <p:cNvPr id="164867" name="Rectangle 3"/>
          <p:cNvSpPr>
            <a:spLocks noGrp="1" noChangeArrowheads="1"/>
          </p:cNvSpPr>
          <p:nvPr>
            <p:ph idx="1"/>
          </p:nvPr>
        </p:nvSpPr>
        <p:spPr>
          <a:xfrm>
            <a:off x="381000" y="1143000"/>
            <a:ext cx="8191500" cy="5294312"/>
          </a:xfrm>
        </p:spPr>
        <p:txBody>
          <a:bodyPr>
            <a:normAutofit fontScale="85000" lnSpcReduction="20000"/>
          </a:bodyPr>
          <a:lstStyle/>
          <a:p>
            <a:pPr eaLnBrk="1" hangingPunct="1">
              <a:lnSpc>
                <a:spcPct val="90000"/>
              </a:lnSpc>
              <a:buFont typeface="Arial" pitchFamily="34" charset="0"/>
              <a:buChar char="•"/>
              <a:defRPr/>
            </a:pPr>
            <a:r>
              <a:rPr lang="en-US" b="1" dirty="0">
                <a:solidFill>
                  <a:schemeClr val="tx2"/>
                </a:solidFill>
              </a:rPr>
              <a:t>char(n).</a:t>
            </a:r>
            <a:r>
              <a:rPr lang="en-US" dirty="0"/>
              <a:t>  Fixed length character string, with user-specified length </a:t>
            </a:r>
            <a:r>
              <a:rPr lang="en-US" i="1" dirty="0"/>
              <a:t>n.</a:t>
            </a:r>
            <a:endParaRPr lang="en-US" dirty="0"/>
          </a:p>
          <a:p>
            <a:pPr eaLnBrk="1" hangingPunct="1">
              <a:lnSpc>
                <a:spcPct val="90000"/>
              </a:lnSpc>
              <a:buFont typeface="Arial" pitchFamily="34" charset="0"/>
              <a:buChar char="•"/>
              <a:defRPr/>
            </a:pPr>
            <a:r>
              <a:rPr lang="en-US" b="1" dirty="0">
                <a:solidFill>
                  <a:schemeClr val="tx2"/>
                </a:solidFill>
              </a:rPr>
              <a:t>varchar2(n).</a:t>
            </a:r>
            <a:r>
              <a:rPr lang="en-US" b="1" dirty="0"/>
              <a:t> </a:t>
            </a:r>
            <a:r>
              <a:rPr lang="en-US" dirty="0"/>
              <a:t> Variable length character strings, with user-specified maximum length </a:t>
            </a:r>
            <a:r>
              <a:rPr lang="en-US" i="1" dirty="0"/>
              <a:t>n.</a:t>
            </a:r>
          </a:p>
          <a:p>
            <a:pPr eaLnBrk="1" hangingPunct="1">
              <a:lnSpc>
                <a:spcPct val="90000"/>
              </a:lnSpc>
              <a:buFont typeface="Arial" pitchFamily="34" charset="0"/>
              <a:buChar char="•"/>
              <a:defRPr/>
            </a:pPr>
            <a:r>
              <a:rPr lang="en-US" b="1" dirty="0">
                <a:solidFill>
                  <a:schemeClr val="tx2"/>
                </a:solidFill>
              </a:rPr>
              <a:t>int.</a:t>
            </a:r>
            <a:r>
              <a:rPr lang="en-US" b="1" dirty="0"/>
              <a:t>  </a:t>
            </a:r>
            <a:r>
              <a:rPr lang="en-US" dirty="0"/>
              <a:t>Integer (a finite subset of the integers that is machine-dependent).</a:t>
            </a:r>
          </a:p>
          <a:p>
            <a:pPr eaLnBrk="1" hangingPunct="1">
              <a:lnSpc>
                <a:spcPct val="90000"/>
              </a:lnSpc>
              <a:buFont typeface="Arial" pitchFamily="34" charset="0"/>
              <a:buChar char="•"/>
              <a:defRPr/>
            </a:pPr>
            <a:r>
              <a:rPr lang="en-US" b="1">
                <a:solidFill>
                  <a:schemeClr val="tx2"/>
                </a:solidFill>
              </a:rPr>
              <a:t>numeric(</a:t>
            </a:r>
            <a:r>
              <a:rPr lang="en-US" b="1" dirty="0" err="1">
                <a:solidFill>
                  <a:schemeClr val="tx2"/>
                </a:solidFill>
              </a:rPr>
              <a:t>p,d</a:t>
            </a:r>
            <a:r>
              <a:rPr lang="en-US" b="1" dirty="0">
                <a:solidFill>
                  <a:schemeClr val="tx2"/>
                </a:solidFill>
              </a:rPr>
              <a:t>).</a:t>
            </a:r>
            <a:r>
              <a:rPr lang="en-US" dirty="0"/>
              <a:t>  Fixed point number, with user-specified precision of </a:t>
            </a:r>
            <a:r>
              <a:rPr lang="en-US" i="1" dirty="0"/>
              <a:t>p</a:t>
            </a:r>
            <a:r>
              <a:rPr lang="en-US" dirty="0"/>
              <a:t> digits, with </a:t>
            </a:r>
            <a:r>
              <a:rPr lang="en-US" i="1" dirty="0"/>
              <a:t>n</a:t>
            </a:r>
            <a:r>
              <a:rPr lang="en-US" dirty="0"/>
              <a:t> digits to the right of decimal point. </a:t>
            </a:r>
          </a:p>
          <a:p>
            <a:pPr eaLnBrk="1" hangingPunct="1">
              <a:lnSpc>
                <a:spcPct val="90000"/>
              </a:lnSpc>
              <a:buFont typeface="Arial" pitchFamily="34" charset="0"/>
              <a:buChar char="•"/>
              <a:defRPr/>
            </a:pPr>
            <a:r>
              <a:rPr lang="en-US" b="1" dirty="0">
                <a:solidFill>
                  <a:schemeClr val="tx2"/>
                </a:solidFill>
              </a:rPr>
              <a:t>real, double precision.</a:t>
            </a:r>
            <a:r>
              <a:rPr lang="en-US" dirty="0"/>
              <a:t>  Floating point and double-precision floating point numbers, with machine-dependent precision.</a:t>
            </a:r>
          </a:p>
          <a:p>
            <a:pPr eaLnBrk="1" hangingPunct="1">
              <a:lnSpc>
                <a:spcPct val="90000"/>
              </a:lnSpc>
              <a:buFont typeface="Arial" pitchFamily="34" charset="0"/>
              <a:buChar char="•"/>
              <a:defRPr/>
            </a:pPr>
            <a:r>
              <a:rPr lang="en-US" b="1" dirty="0">
                <a:solidFill>
                  <a:schemeClr val="tx2"/>
                </a:solidFill>
              </a:rPr>
              <a:t>float.</a:t>
            </a:r>
            <a:r>
              <a:rPr lang="en-US" dirty="0"/>
              <a:t>  Floating point number, with user-specified precision of at least </a:t>
            </a:r>
            <a:r>
              <a:rPr lang="en-US" i="1" dirty="0"/>
              <a:t>n</a:t>
            </a:r>
            <a:r>
              <a:rPr lang="en-US" dirty="0"/>
              <a:t> digits.</a:t>
            </a:r>
          </a:p>
          <a:p>
            <a:pPr eaLnBrk="1" hangingPunct="1">
              <a:lnSpc>
                <a:spcPct val="90000"/>
              </a:lnSpc>
              <a:buFont typeface="Arial" pitchFamily="34" charset="0"/>
              <a:buChar char="•"/>
              <a:defRPr/>
            </a:pPr>
            <a:r>
              <a:rPr lang="en-US" b="1" dirty="0">
                <a:solidFill>
                  <a:schemeClr val="tx2"/>
                </a:solidFill>
              </a:rPr>
              <a:t>Date.</a:t>
            </a:r>
            <a:r>
              <a:rPr lang="en-US" dirty="0"/>
              <a:t> Date and time values in numeric format of century, year month, day, hour, minute and seconds</a:t>
            </a:r>
          </a:p>
          <a:p>
            <a:pPr eaLnBrk="1" hangingPunct="1">
              <a:lnSpc>
                <a:spcPct val="90000"/>
              </a:lnSpc>
              <a:buNone/>
              <a:defRPr/>
            </a:pPr>
            <a:endParaRPr lang="en-US" dirty="0"/>
          </a:p>
          <a:p>
            <a:pPr eaLnBrk="1" hangingPunct="1">
              <a:lnSpc>
                <a:spcPct val="90000"/>
              </a:lnSpc>
              <a:buFont typeface="Monotype Sorts" pitchFamily="2" charset="2"/>
              <a:buNone/>
              <a:defRPr/>
            </a:pPr>
            <a:endParaRPr lang="en-US" dirty="0"/>
          </a:p>
          <a:p>
            <a:pPr eaLnBrk="1" hangingPunct="1">
              <a:lnSpc>
                <a:spcPct val="90000"/>
              </a:lnSpc>
              <a:buFont typeface="Monotype Sorts" pitchFamily="2" charset="2"/>
              <a:buNone/>
              <a:defRPr/>
            </a:pPr>
            <a:endParaRPr lang="en-US"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14400" y="228600"/>
            <a:ext cx="7900988" cy="990599"/>
          </a:xfrm>
        </p:spPr>
        <p:txBody>
          <a:bodyPr>
            <a:normAutofit/>
          </a:bodyPr>
          <a:lstStyle/>
          <a:p>
            <a:pPr eaLnBrk="1" hangingPunct="1"/>
            <a:r>
              <a:rPr lang="en-US" dirty="0">
                <a:latin typeface="+mn-lt"/>
              </a:rPr>
              <a:t>Integrity Constraints on Tables</a:t>
            </a:r>
          </a:p>
        </p:txBody>
      </p:sp>
      <p:sp>
        <p:nvSpPr>
          <p:cNvPr id="17411" name="Rectangle 3"/>
          <p:cNvSpPr>
            <a:spLocks noGrp="1" noChangeArrowheads="1"/>
          </p:cNvSpPr>
          <p:nvPr>
            <p:ph idx="1"/>
          </p:nvPr>
        </p:nvSpPr>
        <p:spPr>
          <a:xfrm>
            <a:off x="685800" y="1524000"/>
            <a:ext cx="6791325" cy="4114800"/>
          </a:xfrm>
        </p:spPr>
        <p:txBody>
          <a:bodyPr>
            <a:normAutofit/>
          </a:bodyPr>
          <a:lstStyle/>
          <a:p>
            <a:pPr eaLnBrk="1" hangingPunct="1"/>
            <a:r>
              <a:rPr lang="en-US" b="1" dirty="0"/>
              <a:t>Not null</a:t>
            </a:r>
          </a:p>
          <a:p>
            <a:pPr eaLnBrk="1" hangingPunct="1"/>
            <a:r>
              <a:rPr lang="en-US" b="1" dirty="0"/>
              <a:t>Primary key</a:t>
            </a:r>
            <a:endParaRPr lang="en-US" dirty="0"/>
          </a:p>
          <a:p>
            <a:pPr eaLnBrk="1" hangingPunct="1"/>
            <a:r>
              <a:rPr lang="en-US" b="1" dirty="0"/>
              <a:t>Foreign Key</a:t>
            </a:r>
          </a:p>
          <a:p>
            <a:pPr eaLnBrk="1" hangingPunct="1"/>
            <a:r>
              <a:rPr lang="en-US" b="1" dirty="0"/>
              <a:t>Unique Key</a:t>
            </a:r>
          </a:p>
          <a:p>
            <a:pPr eaLnBrk="1" hangingPunct="1"/>
            <a:r>
              <a:rPr lang="en-US" b="1" dirty="0"/>
              <a:t>Check</a:t>
            </a:r>
          </a:p>
          <a:p>
            <a:pPr lvl="1"/>
            <a:r>
              <a:rPr lang="en-US" b="1" dirty="0"/>
              <a:t>It can be at a table level or at a column level</a:t>
            </a:r>
          </a:p>
          <a:p>
            <a:pPr eaLnBrk="1" hangingPunct="1"/>
            <a:endParaRPr lang="en-US" b="1" dirty="0"/>
          </a:p>
          <a:p>
            <a:pPr eaLnBrk="1" hangingPunct="1"/>
            <a:endParaRPr lang="en-US" b="1" dirty="0"/>
          </a:p>
          <a:p>
            <a:pPr eaLnBrk="1" hangingPunct="1"/>
            <a:endParaRPr lang="en-US" b="1" dirty="0"/>
          </a:p>
          <a:p>
            <a:pPr eaLnBrk="1" hangingPunct="1"/>
            <a:endParaRPr lang="en-US"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 on Tables</a:t>
            </a:r>
            <a:endParaRPr lang="en-IN" dirty="0"/>
          </a:p>
        </p:txBody>
      </p:sp>
      <p:sp>
        <p:nvSpPr>
          <p:cNvPr id="4" name="Rectangle 4"/>
          <p:cNvSpPr>
            <a:spLocks noGrp="1" noChangeArrowheads="1"/>
          </p:cNvSpPr>
          <p:nvPr>
            <p:ph idx="1"/>
          </p:nvPr>
        </p:nvSpPr>
        <p:spPr bwMode="auto">
          <a:xfrm>
            <a:off x="457200" y="1371600"/>
            <a:ext cx="8229600" cy="5059363"/>
          </a:xfrm>
          <a:prstGeom prst="rect">
            <a:avLst/>
          </a:prstGeom>
          <a:noFill/>
          <a:ln w="12700">
            <a:noFill/>
            <a:miter lim="800000"/>
            <a:headEnd/>
            <a:tailEnd/>
          </a:ln>
        </p:spPr>
        <p:txBody>
          <a:bodyPr lIns="90488" tIns="44450" rIns="90488" bIns="44450"/>
          <a:lstStyle/>
          <a:p>
            <a:pPr algn="l">
              <a:tabLst>
                <a:tab pos="1428750" algn="l"/>
                <a:tab pos="1711325" algn="l"/>
                <a:tab pos="3319463" algn="l"/>
              </a:tabLst>
            </a:pPr>
            <a:r>
              <a:rPr lang="en-US" sz="1800" dirty="0">
                <a:latin typeface="+mn-lt"/>
              </a:rPr>
              <a:t>Example: Constraints</a:t>
            </a:r>
            <a:endParaRPr lang="en-US" sz="1800" i="1" dirty="0">
              <a:latin typeface="+mn-lt"/>
            </a:endParaRPr>
          </a:p>
          <a:p>
            <a:pPr algn="l">
              <a:buNone/>
              <a:tabLst>
                <a:tab pos="1428750" algn="l"/>
                <a:tab pos="1711325" algn="l"/>
                <a:tab pos="3319463" algn="l"/>
              </a:tabLst>
            </a:pPr>
            <a:endParaRPr lang="en-US" sz="1800" b="1" dirty="0">
              <a:latin typeface="+mn-lt"/>
            </a:endParaRPr>
          </a:p>
          <a:p>
            <a:pPr algn="l">
              <a:tabLst>
                <a:tab pos="1428750" algn="l"/>
                <a:tab pos="1711325" algn="l"/>
                <a:tab pos="3319463" algn="l"/>
              </a:tabLst>
            </a:pPr>
            <a:r>
              <a:rPr lang="en-US" sz="1800" dirty="0">
                <a:latin typeface="+mn-lt"/>
              </a:rPr>
              <a:t>	</a:t>
            </a:r>
            <a:r>
              <a:rPr lang="en-US" sz="1800" b="1" dirty="0">
                <a:latin typeface="+mn-lt"/>
              </a:rPr>
              <a:t>create table </a:t>
            </a:r>
            <a:r>
              <a:rPr lang="en-US" sz="1800" i="1" dirty="0">
                <a:latin typeface="+mn-lt"/>
              </a:rPr>
              <a:t>branch</a:t>
            </a:r>
            <a:br>
              <a:rPr lang="en-US" sz="1800" i="1" dirty="0">
                <a:latin typeface="+mn-lt"/>
              </a:rPr>
            </a:br>
            <a:r>
              <a:rPr lang="en-US" sz="1800" i="1" dirty="0">
                <a:latin typeface="+mn-lt"/>
              </a:rPr>
              <a:t>		      </a:t>
            </a:r>
            <a:r>
              <a:rPr kumimoji="1" lang="en-US" sz="1800" dirty="0">
                <a:latin typeface="+mn-lt"/>
              </a:rPr>
              <a:t>(</a:t>
            </a:r>
            <a:r>
              <a:rPr lang="en-US" sz="1800" i="1" dirty="0" err="1">
                <a:latin typeface="+mn-lt"/>
              </a:rPr>
              <a:t>branch_name</a:t>
            </a:r>
            <a:r>
              <a:rPr lang="en-US" sz="1800" i="1" dirty="0">
                <a:latin typeface="+mn-lt"/>
              </a:rPr>
              <a:t>	</a:t>
            </a:r>
            <a:r>
              <a:rPr lang="en-US" sz="1800" dirty="0">
                <a:latin typeface="+mn-lt"/>
              </a:rPr>
              <a:t>char(15 ),</a:t>
            </a:r>
            <a:br>
              <a:rPr lang="en-US" sz="1800" b="1" dirty="0">
                <a:latin typeface="+mn-lt"/>
              </a:rPr>
            </a:br>
            <a:r>
              <a:rPr lang="en-US" sz="1800" b="1" dirty="0">
                <a:latin typeface="+mn-lt"/>
              </a:rPr>
              <a:t>		       </a:t>
            </a:r>
            <a:r>
              <a:rPr lang="en-US" sz="1800" i="1" dirty="0" err="1">
                <a:latin typeface="+mn-lt"/>
              </a:rPr>
              <a:t>branch_city</a:t>
            </a:r>
            <a:r>
              <a:rPr lang="en-US" sz="1800" i="1" dirty="0">
                <a:latin typeface="+mn-lt"/>
              </a:rPr>
              <a:t>	</a:t>
            </a:r>
            <a:r>
              <a:rPr lang="en-US" sz="1800" dirty="0">
                <a:latin typeface="+mn-lt"/>
              </a:rPr>
              <a:t>char(30) </a:t>
            </a:r>
            <a:r>
              <a:rPr lang="en-US" sz="1800" b="1" dirty="0">
                <a:latin typeface="+mn-lt"/>
              </a:rPr>
              <a:t>not null</a:t>
            </a:r>
            <a:r>
              <a:rPr lang="en-US" sz="1800" dirty="0">
                <a:latin typeface="+mn-lt"/>
              </a:rPr>
              <a:t>,</a:t>
            </a:r>
            <a:br>
              <a:rPr lang="en-US" sz="1800" dirty="0">
                <a:latin typeface="+mn-lt"/>
              </a:rPr>
            </a:br>
            <a:r>
              <a:rPr lang="en-US" sz="1800" dirty="0">
                <a:latin typeface="+mn-lt"/>
              </a:rPr>
              <a:t>		       </a:t>
            </a:r>
            <a:r>
              <a:rPr lang="en-US" sz="1800" i="1" dirty="0">
                <a:latin typeface="+mn-lt"/>
              </a:rPr>
              <a:t>assets		</a:t>
            </a:r>
            <a:r>
              <a:rPr lang="en-US" sz="1800" dirty="0">
                <a:latin typeface="+mn-lt"/>
              </a:rPr>
              <a:t>integer,</a:t>
            </a:r>
            <a:br>
              <a:rPr lang="en-US" sz="1800" dirty="0">
                <a:latin typeface="+mn-lt"/>
              </a:rPr>
            </a:br>
            <a:r>
              <a:rPr lang="en-US" sz="1800" dirty="0">
                <a:latin typeface="+mn-lt"/>
              </a:rPr>
              <a:t>		      </a:t>
            </a:r>
            <a:r>
              <a:rPr lang="en-US" sz="1800" b="1" dirty="0">
                <a:latin typeface="+mn-lt"/>
              </a:rPr>
              <a:t>primary key </a:t>
            </a:r>
            <a:r>
              <a:rPr lang="en-US" sz="1800" dirty="0">
                <a:latin typeface="+mn-lt"/>
              </a:rPr>
              <a:t>(</a:t>
            </a:r>
            <a:r>
              <a:rPr lang="en-US" sz="1800" dirty="0" err="1">
                <a:latin typeface="+mn-lt"/>
              </a:rPr>
              <a:t>branch_name</a:t>
            </a:r>
            <a:r>
              <a:rPr lang="en-US" sz="1800" dirty="0">
                <a:latin typeface="+mn-lt"/>
              </a:rPr>
              <a:t>))</a:t>
            </a:r>
          </a:p>
          <a:p>
            <a:pPr algn="l">
              <a:tabLst>
                <a:tab pos="1428750" algn="l"/>
                <a:tab pos="1711325" algn="l"/>
                <a:tab pos="3319463" algn="l"/>
              </a:tabLst>
            </a:pPr>
            <a:endParaRPr lang="en-US" sz="1800" dirty="0"/>
          </a:p>
          <a:p>
            <a:pPr algn="l">
              <a:tabLst>
                <a:tab pos="1428750" algn="l"/>
                <a:tab pos="1711325" algn="l"/>
                <a:tab pos="3319463" algn="l"/>
              </a:tabLst>
            </a:pPr>
            <a:r>
              <a:rPr lang="en-US" sz="1800" dirty="0">
                <a:latin typeface="+mn-lt"/>
              </a:rPr>
              <a:t>                   </a:t>
            </a:r>
            <a:r>
              <a:rPr lang="en-US" sz="1800" b="1" dirty="0">
                <a:latin typeface="+mn-lt"/>
              </a:rPr>
              <a:t>create table </a:t>
            </a:r>
            <a:r>
              <a:rPr lang="en-US" sz="1800" dirty="0">
                <a:latin typeface="+mn-lt"/>
              </a:rPr>
              <a:t>employee</a:t>
            </a:r>
          </a:p>
          <a:p>
            <a:pPr algn="l">
              <a:buNone/>
              <a:tabLst>
                <a:tab pos="1428750" algn="l"/>
                <a:tab pos="1711325" algn="l"/>
                <a:tab pos="3319463" algn="l"/>
              </a:tabLst>
            </a:pPr>
            <a:r>
              <a:rPr lang="en-US" sz="1800" dirty="0"/>
              <a:t>                                (</a:t>
            </a:r>
            <a:r>
              <a:rPr lang="en-US" sz="1800" dirty="0" err="1"/>
              <a:t>empno</a:t>
            </a:r>
            <a:r>
              <a:rPr lang="en-US" sz="1800" dirty="0"/>
              <a:t> char(5</a:t>
            </a:r>
            <a:r>
              <a:rPr lang="en-US" sz="1800" b="1" dirty="0"/>
              <a:t>) primary key</a:t>
            </a:r>
            <a:r>
              <a:rPr lang="en-US" sz="1800" dirty="0"/>
              <a:t>,</a:t>
            </a:r>
          </a:p>
          <a:p>
            <a:pPr algn="l">
              <a:buNone/>
              <a:tabLst>
                <a:tab pos="1428750" algn="l"/>
                <a:tab pos="1711325" algn="l"/>
                <a:tab pos="3319463" algn="l"/>
              </a:tabLst>
            </a:pPr>
            <a:r>
              <a:rPr lang="en-US" sz="1800" dirty="0">
                <a:latin typeface="+mn-lt"/>
              </a:rPr>
              <a:t>                                </a:t>
            </a:r>
            <a:r>
              <a:rPr lang="en-US" sz="1800" dirty="0" err="1">
                <a:latin typeface="+mn-lt"/>
              </a:rPr>
              <a:t>ename</a:t>
            </a:r>
            <a:r>
              <a:rPr lang="en-US" sz="1800" dirty="0">
                <a:latin typeface="+mn-lt"/>
              </a:rPr>
              <a:t> varchar2(20),</a:t>
            </a:r>
          </a:p>
          <a:p>
            <a:pPr algn="l">
              <a:buNone/>
              <a:tabLst>
                <a:tab pos="1428750" algn="l"/>
                <a:tab pos="1711325" algn="l"/>
                <a:tab pos="3319463" algn="l"/>
              </a:tabLst>
            </a:pPr>
            <a:r>
              <a:rPr lang="en-US" sz="1800" dirty="0"/>
              <a:t>                                salary number(8,2) </a:t>
            </a:r>
            <a:r>
              <a:rPr lang="en-US" sz="1800" b="1" dirty="0"/>
              <a:t>check</a:t>
            </a:r>
            <a:r>
              <a:rPr lang="en-US" sz="1800" dirty="0"/>
              <a:t> (salary &gt; 5000),</a:t>
            </a:r>
          </a:p>
          <a:p>
            <a:pPr algn="l">
              <a:buNone/>
              <a:tabLst>
                <a:tab pos="1428750" algn="l"/>
                <a:tab pos="1711325" algn="l"/>
                <a:tab pos="3319463" algn="l"/>
              </a:tabLst>
            </a:pPr>
            <a:r>
              <a:rPr lang="en-US" sz="1800" dirty="0">
                <a:latin typeface="+mn-lt"/>
              </a:rPr>
              <a:t>                                </a:t>
            </a:r>
            <a:r>
              <a:rPr lang="en-US" sz="1800" dirty="0" err="1">
                <a:latin typeface="+mn-lt"/>
              </a:rPr>
              <a:t>doj</a:t>
            </a:r>
            <a:r>
              <a:rPr lang="en-US" sz="1800" dirty="0">
                <a:latin typeface="+mn-lt"/>
              </a:rPr>
              <a:t> date </a:t>
            </a:r>
            <a:r>
              <a:rPr lang="en-US" sz="1800" b="1" dirty="0">
                <a:latin typeface="+mn-lt"/>
              </a:rPr>
              <a:t>not null</a:t>
            </a:r>
            <a:r>
              <a:rPr lang="en-US" sz="1800" dirty="0">
                <a:latin typeface="+mn-lt"/>
              </a:rPr>
              <a:t>,</a:t>
            </a:r>
          </a:p>
          <a:p>
            <a:pPr algn="l">
              <a:buNone/>
              <a:tabLst>
                <a:tab pos="1428750" algn="l"/>
                <a:tab pos="1711325" algn="l"/>
                <a:tab pos="3319463" algn="l"/>
              </a:tabLst>
            </a:pPr>
            <a:r>
              <a:rPr lang="en-US" sz="1800" dirty="0"/>
              <a:t>                                email  </a:t>
            </a:r>
            <a:r>
              <a:rPr lang="en-US" sz="1800" dirty="0" err="1"/>
              <a:t>varchar</a:t>
            </a:r>
            <a:r>
              <a:rPr lang="en-US" sz="1800" dirty="0"/>
              <a:t>(25) </a:t>
            </a:r>
            <a:r>
              <a:rPr lang="en-US" sz="1800" b="1" dirty="0"/>
              <a:t>unique,</a:t>
            </a:r>
          </a:p>
          <a:p>
            <a:pPr algn="l">
              <a:buNone/>
              <a:tabLst>
                <a:tab pos="1428750" algn="l"/>
                <a:tab pos="1711325" algn="l"/>
                <a:tab pos="3319463" algn="l"/>
              </a:tabLst>
            </a:pPr>
            <a:r>
              <a:rPr lang="en-US" sz="1800" b="1" dirty="0"/>
              <a:t>                                 </a:t>
            </a:r>
            <a:r>
              <a:rPr lang="en-US" sz="1800" dirty="0" err="1"/>
              <a:t>dept_id</a:t>
            </a:r>
            <a:r>
              <a:rPr lang="en-US" sz="1800" dirty="0"/>
              <a:t>  char(5)</a:t>
            </a:r>
            <a:r>
              <a:rPr lang="en-US" sz="1800" b="1" dirty="0"/>
              <a:t> foreign key references department(</a:t>
            </a:r>
            <a:r>
              <a:rPr lang="en-US" sz="1800" b="1" dirty="0" err="1"/>
              <a:t>deptid</a:t>
            </a:r>
            <a:r>
              <a:rPr lang="en-US" sz="1800" b="1" dirty="0"/>
              <a:t>)</a:t>
            </a:r>
            <a:r>
              <a:rPr lang="en-US" sz="1800" dirty="0"/>
              <a:t>)</a:t>
            </a:r>
            <a:endParaRPr lang="en-US" sz="1800" dirty="0">
              <a:latin typeface="+mn-lt"/>
            </a:endParaRPr>
          </a:p>
          <a:p>
            <a:pPr algn="l">
              <a:tabLst>
                <a:tab pos="1428750" algn="l"/>
                <a:tab pos="1711325" algn="l"/>
                <a:tab pos="3319463" algn="l"/>
              </a:tabLst>
            </a:pPr>
            <a:endParaRPr lang="en-US" sz="60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43000" y="113179"/>
            <a:ext cx="6858000" cy="914400"/>
          </a:xfrm>
        </p:spPr>
        <p:txBody>
          <a:bodyPr>
            <a:normAutofit/>
          </a:bodyPr>
          <a:lstStyle/>
          <a:p>
            <a:pPr eaLnBrk="1" hangingPunct="1"/>
            <a:r>
              <a:rPr lang="en-US" dirty="0"/>
              <a:t>Purpose of Database Systems</a:t>
            </a:r>
          </a:p>
        </p:txBody>
      </p:sp>
      <p:sp>
        <p:nvSpPr>
          <p:cNvPr id="33795" name="Rectangle 3"/>
          <p:cNvSpPr>
            <a:spLocks noGrp="1" noChangeArrowheads="1"/>
          </p:cNvSpPr>
          <p:nvPr>
            <p:ph idx="1"/>
          </p:nvPr>
        </p:nvSpPr>
        <p:spPr>
          <a:xfrm>
            <a:off x="827088" y="1373189"/>
            <a:ext cx="7580312" cy="5256212"/>
          </a:xfrm>
        </p:spPr>
        <p:txBody>
          <a:bodyPr/>
          <a:lstStyle/>
          <a:p>
            <a:pPr eaLnBrk="1" hangingPunct="1"/>
            <a:r>
              <a:rPr lang="en-US" dirty="0"/>
              <a:t>In the early days, database applications were built directly on top of file systems</a:t>
            </a:r>
          </a:p>
          <a:p>
            <a:pPr eaLnBrk="1" hangingPunct="1">
              <a:buNone/>
            </a:pPr>
            <a:endParaRPr lang="en-US" dirty="0"/>
          </a:p>
          <a:p>
            <a:pPr eaLnBrk="1" hangingPunct="1"/>
            <a:r>
              <a:rPr lang="en-US" dirty="0"/>
              <a:t>Drawbacks of using file systems to store data:</a:t>
            </a:r>
          </a:p>
          <a:p>
            <a:pPr lvl="1" eaLnBrk="1" hangingPunct="1"/>
            <a:r>
              <a:rPr lang="en-US" dirty="0"/>
              <a:t>Data redundancy and inconsistency</a:t>
            </a:r>
          </a:p>
          <a:p>
            <a:pPr lvl="1" eaLnBrk="1" hangingPunct="1"/>
            <a:r>
              <a:rPr lang="en-US" dirty="0"/>
              <a:t>Difficulty in accessing data </a:t>
            </a:r>
          </a:p>
          <a:p>
            <a:pPr lvl="1" eaLnBrk="1" hangingPunct="1"/>
            <a:r>
              <a:rPr lang="en-US" dirty="0"/>
              <a:t>Data isolation — multiple files and formats</a:t>
            </a:r>
          </a:p>
          <a:p>
            <a:pPr lvl="1" eaLnBrk="1" hangingPunct="1"/>
            <a:r>
              <a:rPr lang="en-US" dirty="0"/>
              <a:t>Integrity problems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792162"/>
          </a:xfrm>
        </p:spPr>
        <p:txBody>
          <a:bodyPr/>
          <a:lstStyle/>
          <a:p>
            <a:pPr eaLnBrk="1" hangingPunct="1"/>
            <a:r>
              <a:rPr lang="en-US" dirty="0"/>
              <a:t>Drop and Alter Table Constructs</a:t>
            </a:r>
          </a:p>
        </p:txBody>
      </p:sp>
      <p:sp>
        <p:nvSpPr>
          <p:cNvPr id="168963" name="Rectangle 3"/>
          <p:cNvSpPr>
            <a:spLocks noGrp="1" noChangeArrowheads="1"/>
          </p:cNvSpPr>
          <p:nvPr>
            <p:ph idx="1"/>
          </p:nvPr>
        </p:nvSpPr>
        <p:spPr>
          <a:xfrm>
            <a:off x="381000" y="1106488"/>
            <a:ext cx="8534399" cy="5446712"/>
          </a:xfrm>
        </p:spPr>
        <p:txBody>
          <a:bodyPr>
            <a:normAutofit fontScale="85000" lnSpcReduction="20000"/>
          </a:bodyPr>
          <a:lstStyle/>
          <a:p>
            <a:pPr eaLnBrk="1" hangingPunct="1">
              <a:buFont typeface="Arial" pitchFamily="34" charset="0"/>
              <a:buChar char="•"/>
              <a:tabLst>
                <a:tab pos="2232025" algn="l"/>
              </a:tabLst>
              <a:defRPr/>
            </a:pPr>
            <a:r>
              <a:rPr lang="en-US" dirty="0"/>
              <a:t>The </a:t>
            </a:r>
            <a:r>
              <a:rPr lang="en-US" b="1" dirty="0">
                <a:solidFill>
                  <a:schemeClr val="tx2"/>
                </a:solidFill>
              </a:rPr>
              <a:t>drop table</a:t>
            </a:r>
            <a:r>
              <a:rPr lang="en-US" b="1" dirty="0"/>
              <a:t> </a:t>
            </a:r>
            <a:r>
              <a:rPr lang="en-US" dirty="0"/>
              <a:t>command deletes all information about the dropped relation from the database.</a:t>
            </a:r>
          </a:p>
          <a:p>
            <a:pPr eaLnBrk="1" hangingPunct="1">
              <a:buFont typeface="Arial" pitchFamily="34" charset="0"/>
              <a:buChar char="•"/>
              <a:tabLst>
                <a:tab pos="2232025" algn="l"/>
              </a:tabLst>
              <a:defRPr/>
            </a:pPr>
            <a:r>
              <a:rPr lang="en-US" dirty="0"/>
              <a:t>The </a:t>
            </a:r>
            <a:r>
              <a:rPr lang="en-US" b="1" dirty="0">
                <a:solidFill>
                  <a:schemeClr val="tx2"/>
                </a:solidFill>
              </a:rPr>
              <a:t>alter table</a:t>
            </a:r>
            <a:r>
              <a:rPr lang="en-US" dirty="0"/>
              <a:t> command is used to add attributes to an existing relation: </a:t>
            </a:r>
          </a:p>
          <a:p>
            <a:pPr eaLnBrk="1" hangingPunct="1">
              <a:buFont typeface="Monotype Sorts" pitchFamily="2" charset="2"/>
              <a:buNone/>
              <a:tabLst>
                <a:tab pos="2232025" algn="l"/>
              </a:tabLst>
              <a:defRPr/>
            </a:pPr>
            <a:r>
              <a:rPr lang="en-US" sz="2000" b="1" dirty="0"/>
              <a:t>            	</a:t>
            </a:r>
            <a:r>
              <a:rPr lang="en-US" b="1" dirty="0"/>
              <a:t>alter table </a:t>
            </a:r>
            <a:r>
              <a:rPr lang="en-US" i="1" dirty="0"/>
              <a:t>r </a:t>
            </a:r>
            <a:r>
              <a:rPr lang="en-US" b="1" dirty="0"/>
              <a:t>add </a:t>
            </a:r>
            <a:r>
              <a:rPr lang="en-US" i="1" dirty="0"/>
              <a:t>A D</a:t>
            </a:r>
          </a:p>
          <a:p>
            <a:pPr eaLnBrk="1" hangingPunct="1">
              <a:buFont typeface="Monotype Sorts" pitchFamily="2" charset="2"/>
              <a:buNone/>
              <a:tabLst>
                <a:tab pos="2232025" algn="l"/>
              </a:tabLst>
              <a:defRPr/>
            </a:pPr>
            <a:r>
              <a:rPr lang="en-US" i="1" dirty="0"/>
              <a:t>     </a:t>
            </a:r>
            <a:r>
              <a:rPr lang="en-US" dirty="0"/>
              <a:t>where </a:t>
            </a:r>
            <a:r>
              <a:rPr lang="en-US" i="1" dirty="0"/>
              <a:t>A</a:t>
            </a:r>
            <a:r>
              <a:rPr lang="en-US" dirty="0"/>
              <a:t> is the name of the attribute to be added to relation </a:t>
            </a:r>
            <a:r>
              <a:rPr lang="en-US" i="1" dirty="0"/>
              <a:t>r </a:t>
            </a:r>
            <a:r>
              <a:rPr lang="en-US" dirty="0"/>
              <a:t> and </a:t>
            </a:r>
            <a:r>
              <a:rPr lang="en-US" i="1" dirty="0"/>
              <a:t>D</a:t>
            </a:r>
            <a:r>
              <a:rPr lang="en-US" dirty="0"/>
              <a:t> is the domain of </a:t>
            </a:r>
            <a:r>
              <a:rPr lang="en-US" i="1" dirty="0"/>
              <a:t>A.</a:t>
            </a:r>
            <a:endParaRPr lang="en-US" dirty="0"/>
          </a:p>
          <a:p>
            <a:pPr lvl="1" eaLnBrk="1" hangingPunct="1">
              <a:buFont typeface="Arial" pitchFamily="34" charset="0"/>
              <a:buChar char="•"/>
              <a:tabLst>
                <a:tab pos="2232025" algn="l"/>
              </a:tabLst>
              <a:defRPr/>
            </a:pPr>
            <a:r>
              <a:rPr lang="en-US" dirty="0"/>
              <a:t>All </a:t>
            </a:r>
            <a:r>
              <a:rPr lang="en-US" dirty="0" err="1"/>
              <a:t>tuples</a:t>
            </a:r>
            <a:r>
              <a:rPr lang="en-US" dirty="0"/>
              <a:t> in the relation are assigned </a:t>
            </a:r>
            <a:r>
              <a:rPr lang="en-US" i="1" dirty="0"/>
              <a:t>null</a:t>
            </a:r>
            <a:r>
              <a:rPr lang="en-US" dirty="0"/>
              <a:t> as the value for the new attribute.  </a:t>
            </a:r>
          </a:p>
          <a:p>
            <a:pPr eaLnBrk="1" hangingPunct="1">
              <a:lnSpc>
                <a:spcPct val="110000"/>
              </a:lnSpc>
              <a:buFont typeface="Arial" pitchFamily="34" charset="0"/>
              <a:buChar char="•"/>
              <a:tabLst>
                <a:tab pos="2232025" algn="l"/>
              </a:tabLst>
              <a:defRPr/>
            </a:pPr>
            <a:r>
              <a:rPr lang="en-US" dirty="0"/>
              <a:t>The </a:t>
            </a:r>
            <a:r>
              <a:rPr lang="en-US" b="1" dirty="0">
                <a:solidFill>
                  <a:schemeClr val="tx2"/>
                </a:solidFill>
              </a:rPr>
              <a:t>alter table</a:t>
            </a:r>
            <a:r>
              <a:rPr lang="en-US" dirty="0"/>
              <a:t> command can also be used to drop attributes of a relation:</a:t>
            </a:r>
          </a:p>
          <a:p>
            <a:pPr eaLnBrk="1" hangingPunct="1">
              <a:lnSpc>
                <a:spcPct val="110000"/>
              </a:lnSpc>
              <a:buFont typeface="Monotype Sorts" pitchFamily="2" charset="2"/>
              <a:buNone/>
              <a:tabLst>
                <a:tab pos="2232025" algn="l"/>
              </a:tabLst>
              <a:defRPr/>
            </a:pPr>
            <a:r>
              <a:rPr lang="en-US" dirty="0"/>
              <a:t>		</a:t>
            </a:r>
            <a:r>
              <a:rPr lang="en-US" b="1" dirty="0"/>
              <a:t>alter table </a:t>
            </a:r>
            <a:r>
              <a:rPr lang="en-US" i="1" dirty="0"/>
              <a:t>r</a:t>
            </a:r>
            <a:r>
              <a:rPr lang="en-US" b="1" dirty="0"/>
              <a:t> drop</a:t>
            </a:r>
            <a:r>
              <a:rPr lang="en-US" i="1" dirty="0"/>
              <a:t> column A     </a:t>
            </a:r>
          </a:p>
          <a:p>
            <a:pPr eaLnBrk="1" hangingPunct="1">
              <a:lnSpc>
                <a:spcPct val="110000"/>
              </a:lnSpc>
              <a:buFont typeface="Monotype Sorts" pitchFamily="2" charset="2"/>
              <a:buNone/>
              <a:tabLst>
                <a:tab pos="2232025" algn="l"/>
              </a:tabLst>
              <a:defRPr/>
            </a:pPr>
            <a:r>
              <a:rPr lang="en-US" i="1" dirty="0"/>
              <a:t>     </a:t>
            </a:r>
            <a:r>
              <a:rPr lang="en-US" dirty="0"/>
              <a:t>where </a:t>
            </a:r>
            <a:r>
              <a:rPr lang="en-US" i="1" dirty="0"/>
              <a:t>A</a:t>
            </a:r>
            <a:r>
              <a:rPr lang="en-US" dirty="0"/>
              <a:t> is the name of an attribute of relation</a:t>
            </a:r>
            <a:r>
              <a:rPr lang="en-US" i="1" dirty="0"/>
              <a:t> r</a:t>
            </a:r>
          </a:p>
          <a:p>
            <a:pPr lvl="1" eaLnBrk="1" hangingPunct="1">
              <a:buFont typeface="Arial" pitchFamily="34" charset="0"/>
              <a:buChar char="•"/>
              <a:tabLst>
                <a:tab pos="2232025" algn="l"/>
              </a:tabLst>
              <a:defRPr/>
            </a:pPr>
            <a:r>
              <a:rPr lang="en-US" dirty="0"/>
              <a:t>Dropping of attributes not supported by many databases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Constructs (cont..)</a:t>
            </a:r>
            <a:endParaRPr lang="en-IN" dirty="0"/>
          </a:p>
        </p:txBody>
      </p:sp>
      <p:sp>
        <p:nvSpPr>
          <p:cNvPr id="3" name="Content Placeholder 2"/>
          <p:cNvSpPr>
            <a:spLocks noGrp="1"/>
          </p:cNvSpPr>
          <p:nvPr>
            <p:ph idx="1"/>
          </p:nvPr>
        </p:nvSpPr>
        <p:spPr/>
        <p:txBody>
          <a:bodyPr>
            <a:normAutofit/>
          </a:bodyPr>
          <a:lstStyle/>
          <a:p>
            <a:r>
              <a:rPr lang="en-US" b="1" i="1" dirty="0"/>
              <a:t>Rename</a:t>
            </a:r>
            <a:r>
              <a:rPr lang="en-US" dirty="0"/>
              <a:t> &lt;</a:t>
            </a:r>
            <a:r>
              <a:rPr lang="en-US" dirty="0" err="1"/>
              <a:t>tablename</a:t>
            </a:r>
            <a:r>
              <a:rPr lang="en-US" dirty="0"/>
              <a:t>&gt; </a:t>
            </a:r>
            <a:r>
              <a:rPr lang="en-US" b="1" dirty="0"/>
              <a:t>to</a:t>
            </a:r>
            <a:r>
              <a:rPr lang="en-US" dirty="0"/>
              <a:t> &lt;new table&gt; : renames any object like table, view etc. You should be the owner of the object</a:t>
            </a:r>
          </a:p>
          <a:p>
            <a:r>
              <a:rPr lang="en-US" b="1" i="1" dirty="0"/>
              <a:t>Truncate Table </a:t>
            </a:r>
            <a:r>
              <a:rPr lang="en-US" dirty="0"/>
              <a:t>&lt;</a:t>
            </a:r>
            <a:r>
              <a:rPr lang="en-US" dirty="0" err="1"/>
              <a:t>tablename</a:t>
            </a:r>
            <a:r>
              <a:rPr lang="en-US" dirty="0"/>
              <a:t>&gt; : Deletes all rows from the table and releases the storage spaces.</a:t>
            </a:r>
          </a:p>
          <a:p>
            <a:r>
              <a:rPr lang="en-US" dirty="0" err="1"/>
              <a:t>SP_Help</a:t>
            </a:r>
            <a:r>
              <a:rPr lang="en-US" dirty="0"/>
              <a:t> /</a:t>
            </a:r>
            <a:r>
              <a:rPr lang="en-US" dirty="0" err="1"/>
              <a:t>HelpText</a:t>
            </a:r>
            <a:r>
              <a:rPr lang="en-US" dirty="0"/>
              <a:t> &lt;Table Name&gt;</a:t>
            </a: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2400" y="228600"/>
            <a:ext cx="8894763" cy="914400"/>
          </a:xfrm>
        </p:spPr>
        <p:txBody>
          <a:bodyPr>
            <a:normAutofit/>
          </a:bodyPr>
          <a:lstStyle/>
          <a:p>
            <a:pPr eaLnBrk="1" hangingPunct="1"/>
            <a:r>
              <a:rPr lang="en-US" dirty="0"/>
              <a:t>Basic Insertion of </a:t>
            </a:r>
            <a:r>
              <a:rPr lang="en-US" dirty="0" err="1"/>
              <a:t>Tuples</a:t>
            </a:r>
            <a:endParaRPr lang="en-US" dirty="0"/>
          </a:p>
        </p:txBody>
      </p:sp>
      <p:sp>
        <p:nvSpPr>
          <p:cNvPr id="18435" name="Rectangle 3"/>
          <p:cNvSpPr>
            <a:spLocks noGrp="1" noChangeArrowheads="1"/>
          </p:cNvSpPr>
          <p:nvPr>
            <p:ph idx="1"/>
          </p:nvPr>
        </p:nvSpPr>
        <p:spPr>
          <a:xfrm>
            <a:off x="739775" y="1371600"/>
            <a:ext cx="7848600" cy="5029200"/>
          </a:xfrm>
        </p:spPr>
        <p:txBody>
          <a:bodyPr>
            <a:normAutofit/>
          </a:bodyPr>
          <a:lstStyle/>
          <a:p>
            <a:pPr eaLnBrk="1" hangingPunct="1">
              <a:tabLst>
                <a:tab pos="1204913" algn="l"/>
                <a:tab pos="1890713" algn="l"/>
              </a:tabLst>
            </a:pPr>
            <a:r>
              <a:rPr lang="en-US" dirty="0"/>
              <a:t>Newly created table is empty</a:t>
            </a:r>
          </a:p>
          <a:p>
            <a:pPr eaLnBrk="1" hangingPunct="1">
              <a:tabLst>
                <a:tab pos="1204913" algn="l"/>
                <a:tab pos="1890713" algn="l"/>
              </a:tabLst>
            </a:pPr>
            <a:r>
              <a:rPr lang="en-US" dirty="0"/>
              <a:t>Add a new </a:t>
            </a:r>
            <a:r>
              <a:rPr lang="en-US" dirty="0" err="1"/>
              <a:t>tuple</a:t>
            </a:r>
            <a:r>
              <a:rPr lang="en-US" dirty="0"/>
              <a:t> to </a:t>
            </a:r>
            <a:r>
              <a:rPr lang="en-US" i="1" dirty="0"/>
              <a:t>account</a:t>
            </a:r>
          </a:p>
          <a:p>
            <a:pPr eaLnBrk="1" hangingPunct="1">
              <a:buFont typeface="Monotype Sorts" pitchFamily="2" charset="2"/>
              <a:buNone/>
              <a:tabLst>
                <a:tab pos="1204913" algn="l"/>
                <a:tab pos="1890713" algn="l"/>
              </a:tabLst>
            </a:pPr>
            <a:r>
              <a:rPr lang="en-US" dirty="0"/>
              <a:t>		</a:t>
            </a:r>
            <a:r>
              <a:rPr lang="en-US" b="1" dirty="0"/>
              <a:t>insert into </a:t>
            </a:r>
            <a:r>
              <a:rPr lang="en-US" i="1" dirty="0"/>
              <a:t>account</a:t>
            </a:r>
            <a:br>
              <a:rPr lang="en-US" i="1" dirty="0"/>
            </a:br>
            <a:r>
              <a:rPr lang="en-US" i="1" dirty="0"/>
              <a:t>		</a:t>
            </a:r>
            <a:r>
              <a:rPr lang="en-US" b="1" dirty="0"/>
              <a:t>values </a:t>
            </a:r>
            <a:r>
              <a:rPr lang="en-US" dirty="0"/>
              <a:t>('A-9732', '</a:t>
            </a:r>
            <a:r>
              <a:rPr lang="en-US" dirty="0" err="1"/>
              <a:t>Perryridge</a:t>
            </a:r>
            <a:r>
              <a:rPr lang="en-US" dirty="0"/>
              <a:t>', 1200)</a:t>
            </a:r>
            <a:br>
              <a:rPr lang="en-US" dirty="0"/>
            </a:br>
            <a:endParaRPr lang="en-US" dirty="0"/>
          </a:p>
          <a:p>
            <a:pPr lvl="1" eaLnBrk="1" hangingPunct="1">
              <a:tabLst>
                <a:tab pos="1204913" algn="l"/>
                <a:tab pos="1890713" algn="l"/>
              </a:tabLst>
            </a:pPr>
            <a:r>
              <a:rPr lang="en-US" dirty="0"/>
              <a:t>Insertion fails if any integrity constraint is violated</a:t>
            </a:r>
          </a:p>
          <a:p>
            <a:pPr eaLnBrk="1" hangingPunct="1">
              <a:buFont typeface="Monotype Sorts" pitchFamily="2" charset="2"/>
              <a:buNone/>
              <a:tabLst>
                <a:tab pos="1204913" algn="l"/>
                <a:tab pos="1890713" algn="l"/>
              </a:tabLst>
            </a:pPr>
            <a:r>
              <a:rPr lang="en-US" dirty="0"/>
              <a:t>	</a:t>
            </a:r>
          </a:p>
          <a:p>
            <a:pPr eaLnBrk="1" hangingPunct="1">
              <a:buFont typeface="Monotype Sorts" pitchFamily="2" charset="2"/>
              <a:buNone/>
              <a:tabLst>
                <a:tab pos="1204913" algn="l"/>
                <a:tab pos="1890713" algn="l"/>
              </a:tabLst>
            </a:pPr>
            <a:endParaRPr lang="en-US" dirty="0"/>
          </a:p>
          <a:p>
            <a:pPr eaLnBrk="1" hangingPunct="1">
              <a:buFont typeface="Monotype Sorts" pitchFamily="2" charset="2"/>
              <a:buNone/>
              <a:tabLst>
                <a:tab pos="1204913" algn="l"/>
                <a:tab pos="1890713" algn="l"/>
              </a:tabLst>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914400" y="304800"/>
            <a:ext cx="7543800" cy="978794"/>
          </a:xfrm>
        </p:spPr>
        <p:txBody>
          <a:bodyPr>
            <a:normAutofit fontScale="90000"/>
          </a:bodyPr>
          <a:lstStyle/>
          <a:p>
            <a:pPr eaLnBrk="1" hangingPunct="1"/>
            <a:r>
              <a:rPr lang="en-US" dirty="0">
                <a:latin typeface="+mn-lt"/>
              </a:rPr>
              <a:t>Modification of the Database – Insertion</a:t>
            </a:r>
          </a:p>
        </p:txBody>
      </p:sp>
      <p:sp>
        <p:nvSpPr>
          <p:cNvPr id="49155" name="Rectangle 3"/>
          <p:cNvSpPr>
            <a:spLocks noGrp="1" noChangeArrowheads="1"/>
          </p:cNvSpPr>
          <p:nvPr>
            <p:ph idx="1"/>
          </p:nvPr>
        </p:nvSpPr>
        <p:spPr>
          <a:xfrm>
            <a:off x="739775" y="1524000"/>
            <a:ext cx="7848600" cy="4459288"/>
          </a:xfrm>
        </p:spPr>
        <p:txBody>
          <a:bodyPr/>
          <a:lstStyle/>
          <a:p>
            <a:pPr eaLnBrk="1" hangingPunct="1">
              <a:tabLst>
                <a:tab pos="1204913" algn="l"/>
                <a:tab pos="1890713" algn="l"/>
              </a:tabLst>
            </a:pPr>
            <a:r>
              <a:rPr lang="en-US" sz="2000" dirty="0"/>
              <a:t>Add a new </a:t>
            </a:r>
            <a:r>
              <a:rPr lang="en-US" sz="2000" dirty="0" err="1"/>
              <a:t>tuple</a:t>
            </a:r>
            <a:r>
              <a:rPr lang="en-US" sz="2000" dirty="0"/>
              <a:t> to </a:t>
            </a:r>
            <a:r>
              <a:rPr lang="en-US" sz="2000" i="1" dirty="0"/>
              <a:t>account</a:t>
            </a:r>
          </a:p>
          <a:p>
            <a:pPr eaLnBrk="1" hangingPunct="1">
              <a:buFont typeface="Monotype Sorts" pitchFamily="2" charset="2"/>
              <a:buNone/>
              <a:tabLst>
                <a:tab pos="1204913" algn="l"/>
                <a:tab pos="1890713" algn="l"/>
              </a:tabLst>
            </a:pPr>
            <a:r>
              <a:rPr lang="en-US" sz="2000" dirty="0"/>
              <a:t>		</a:t>
            </a:r>
            <a:r>
              <a:rPr lang="en-US" sz="2000" b="1" dirty="0"/>
              <a:t>insert into </a:t>
            </a:r>
            <a:r>
              <a:rPr lang="en-US" sz="2000" i="1" dirty="0"/>
              <a:t>account</a:t>
            </a:r>
            <a:br>
              <a:rPr lang="en-US" sz="2000" i="1" dirty="0"/>
            </a:br>
            <a:r>
              <a:rPr lang="en-US" sz="2000" i="1" dirty="0"/>
              <a:t>		</a:t>
            </a:r>
            <a:r>
              <a:rPr lang="en-US" sz="2000" b="1" dirty="0"/>
              <a:t>values </a:t>
            </a:r>
            <a:r>
              <a:rPr lang="en-US" sz="2000" dirty="0"/>
              <a:t>('A-9732', '</a:t>
            </a:r>
            <a:r>
              <a:rPr lang="en-US" sz="2000" dirty="0" err="1"/>
              <a:t>Perryridge</a:t>
            </a:r>
            <a:r>
              <a:rPr lang="en-US" sz="2000" dirty="0"/>
              <a:t>', 1200)</a:t>
            </a:r>
            <a:br>
              <a:rPr lang="en-US" sz="2000" dirty="0"/>
            </a:br>
            <a:endParaRPr lang="en-US" sz="2000" dirty="0"/>
          </a:p>
          <a:p>
            <a:pPr eaLnBrk="1" hangingPunct="1">
              <a:buFont typeface="Monotype Sorts" pitchFamily="2" charset="2"/>
              <a:buNone/>
              <a:tabLst>
                <a:tab pos="1204913" algn="l"/>
                <a:tab pos="1890713" algn="l"/>
              </a:tabLst>
            </a:pPr>
            <a:r>
              <a:rPr lang="en-US" sz="2000" dirty="0"/>
              <a:t>    or equivalently</a:t>
            </a:r>
            <a:br>
              <a:rPr lang="en-US" sz="2000" dirty="0"/>
            </a:br>
            <a:br>
              <a:rPr lang="en-US" sz="2000" dirty="0"/>
            </a:br>
            <a:r>
              <a:rPr lang="en-US" sz="2000" dirty="0"/>
              <a:t>   </a:t>
            </a:r>
            <a:r>
              <a:rPr lang="en-US" sz="2000" b="1" dirty="0"/>
              <a:t>insert into </a:t>
            </a:r>
            <a:r>
              <a:rPr lang="en-US" sz="2000" i="1" dirty="0"/>
              <a:t>account </a:t>
            </a:r>
            <a:r>
              <a:rPr lang="en-US" sz="2000" dirty="0"/>
              <a:t>(</a:t>
            </a:r>
            <a:r>
              <a:rPr lang="en-US" sz="2000" i="1" dirty="0" err="1"/>
              <a:t>branch_name</a:t>
            </a:r>
            <a:r>
              <a:rPr lang="en-US" sz="2000" i="1" dirty="0"/>
              <a:t>, balance, </a:t>
            </a:r>
            <a:r>
              <a:rPr lang="en-US" sz="2000" i="1" dirty="0" err="1"/>
              <a:t>account_number</a:t>
            </a:r>
            <a:r>
              <a:rPr lang="en-US" sz="2000" dirty="0"/>
              <a:t>)</a:t>
            </a:r>
            <a:br>
              <a:rPr lang="en-US" sz="2000" i="1" dirty="0"/>
            </a:br>
            <a:r>
              <a:rPr lang="en-US" sz="2000" i="1" dirty="0"/>
              <a:t>	  </a:t>
            </a:r>
            <a:r>
              <a:rPr lang="en-US" sz="2000" b="1" dirty="0"/>
              <a:t>values </a:t>
            </a:r>
            <a:r>
              <a:rPr lang="en-US" sz="2000" dirty="0"/>
              <a:t>('</a:t>
            </a:r>
            <a:r>
              <a:rPr lang="en-US" sz="2000" dirty="0" err="1"/>
              <a:t>Perryridge</a:t>
            </a:r>
            <a:r>
              <a:rPr lang="en-US" sz="2000" dirty="0"/>
              <a:t>',  1200, 'A-9732') </a:t>
            </a:r>
          </a:p>
          <a:p>
            <a:pPr eaLnBrk="1" hangingPunct="1">
              <a:buFont typeface="Monotype Sorts" pitchFamily="2" charset="2"/>
              <a:buNone/>
              <a:tabLst>
                <a:tab pos="1204913" algn="l"/>
                <a:tab pos="1890713" algn="l"/>
              </a:tabLst>
            </a:pPr>
            <a:endParaRPr lang="en-US" sz="2000" dirty="0"/>
          </a:p>
          <a:p>
            <a:pPr eaLnBrk="1" hangingPunct="1">
              <a:tabLst>
                <a:tab pos="1204913" algn="l"/>
                <a:tab pos="1890713" algn="l"/>
              </a:tabLst>
            </a:pPr>
            <a:r>
              <a:rPr lang="en-US" sz="2000" dirty="0"/>
              <a:t>Add a new </a:t>
            </a:r>
            <a:r>
              <a:rPr lang="en-US" sz="2000" dirty="0" err="1"/>
              <a:t>tuple</a:t>
            </a:r>
            <a:r>
              <a:rPr lang="en-US" sz="2000" dirty="0"/>
              <a:t> to </a:t>
            </a:r>
            <a:r>
              <a:rPr lang="en-US" sz="2000" i="1" dirty="0"/>
              <a:t>account </a:t>
            </a:r>
            <a:r>
              <a:rPr lang="en-US" sz="2000" dirty="0"/>
              <a:t>with </a:t>
            </a:r>
            <a:r>
              <a:rPr lang="en-US" sz="2000" i="1" dirty="0"/>
              <a:t>balance</a:t>
            </a:r>
            <a:r>
              <a:rPr lang="en-US" sz="2000" dirty="0"/>
              <a:t> set to null</a:t>
            </a:r>
          </a:p>
          <a:p>
            <a:pPr eaLnBrk="1" hangingPunct="1">
              <a:buFont typeface="Monotype Sorts" pitchFamily="2" charset="2"/>
              <a:buNone/>
              <a:tabLst>
                <a:tab pos="1204913" algn="l"/>
                <a:tab pos="1890713" algn="l"/>
              </a:tabLst>
            </a:pPr>
            <a:r>
              <a:rPr lang="en-US" sz="2000" dirty="0"/>
              <a:t>		</a:t>
            </a:r>
            <a:r>
              <a:rPr lang="en-US" sz="2000" b="1" dirty="0"/>
              <a:t>insert into </a:t>
            </a:r>
            <a:r>
              <a:rPr lang="en-US" sz="2000" i="1" dirty="0"/>
              <a:t>account</a:t>
            </a:r>
            <a:br>
              <a:rPr lang="en-US" sz="2000" i="1" dirty="0"/>
            </a:br>
            <a:r>
              <a:rPr lang="en-US" sz="2000" i="1" dirty="0"/>
              <a:t>		</a:t>
            </a:r>
            <a:r>
              <a:rPr lang="en-US" sz="2000" b="1" dirty="0"/>
              <a:t>values </a:t>
            </a:r>
            <a:r>
              <a:rPr lang="en-US" sz="2000" dirty="0"/>
              <a:t>('A-777','Perryridge',  </a:t>
            </a:r>
            <a:r>
              <a:rPr lang="en-US" sz="2000" i="1" dirty="0"/>
              <a:t>null </a:t>
            </a:r>
            <a:r>
              <a:rPr lang="en-US" sz="2000" dirty="0"/>
              <a:t>)</a:t>
            </a:r>
          </a:p>
          <a:p>
            <a:pPr eaLnBrk="1" hangingPunct="1">
              <a:buFont typeface="Monotype Sorts" pitchFamily="2" charset="2"/>
              <a:buNone/>
              <a:tabLst>
                <a:tab pos="1204913" algn="l"/>
                <a:tab pos="1890713" algn="l"/>
              </a:tabLst>
            </a:pPr>
            <a:endParaRPr 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0"/>
            <a:ext cx="8229600" cy="1219200"/>
          </a:xfrm>
        </p:spPr>
        <p:txBody>
          <a:bodyPr>
            <a:normAutofit fontScale="90000"/>
          </a:bodyPr>
          <a:lstStyle/>
          <a:p>
            <a:pPr eaLnBrk="1" hangingPunct="1"/>
            <a:r>
              <a:rPr lang="en-US" dirty="0">
                <a:latin typeface="+mn-lt"/>
              </a:rPr>
              <a:t>Modification of the Database – Insertion through select</a:t>
            </a:r>
          </a:p>
        </p:txBody>
      </p:sp>
      <p:sp>
        <p:nvSpPr>
          <p:cNvPr id="50179" name="Rectangle 3"/>
          <p:cNvSpPr>
            <a:spLocks noGrp="1" noChangeArrowheads="1"/>
          </p:cNvSpPr>
          <p:nvPr>
            <p:ph idx="1"/>
          </p:nvPr>
        </p:nvSpPr>
        <p:spPr>
          <a:xfrm>
            <a:off x="304800" y="1371600"/>
            <a:ext cx="8550275" cy="5157788"/>
          </a:xfrm>
        </p:spPr>
        <p:txBody>
          <a:bodyPr>
            <a:normAutofit lnSpcReduction="10000"/>
          </a:bodyPr>
          <a:lstStyle/>
          <a:p>
            <a:pPr eaLnBrk="1" hangingPunct="1">
              <a:tabLst>
                <a:tab pos="908050" algn="l"/>
              </a:tabLst>
            </a:pPr>
            <a:r>
              <a:rPr lang="en-US" sz="2000" dirty="0"/>
              <a:t>Provide as a gift for all loan customers of the </a:t>
            </a:r>
            <a:r>
              <a:rPr lang="en-US" sz="2000" dirty="0" err="1"/>
              <a:t>Perryridge</a:t>
            </a:r>
            <a:r>
              <a:rPr lang="en-US" sz="2000" dirty="0"/>
              <a:t> branch, a $200 savings account.  Let the loan number serve as the account number for the new savings account</a:t>
            </a:r>
          </a:p>
          <a:p>
            <a:pPr eaLnBrk="1" hangingPunct="1">
              <a:tabLst>
                <a:tab pos="908050" algn="l"/>
              </a:tabLst>
            </a:pPr>
            <a:endParaRPr lang="en-US" sz="2000" dirty="0"/>
          </a:p>
          <a:p>
            <a:pPr eaLnBrk="1" hangingPunct="1">
              <a:buFont typeface="Monotype Sorts" pitchFamily="2" charset="2"/>
              <a:buNone/>
              <a:tabLst>
                <a:tab pos="908050" algn="l"/>
              </a:tabLst>
            </a:pPr>
            <a:r>
              <a:rPr lang="en-US" sz="2000" dirty="0"/>
              <a:t>	    insert into </a:t>
            </a:r>
            <a:r>
              <a:rPr lang="en-US" sz="2000" i="1" dirty="0"/>
              <a:t>account</a:t>
            </a:r>
            <a:br>
              <a:rPr lang="en-US" sz="2000" i="1" dirty="0"/>
            </a:br>
            <a:r>
              <a:rPr lang="en-US" sz="2000" i="1" dirty="0"/>
              <a:t>	</a:t>
            </a:r>
            <a:r>
              <a:rPr lang="en-US" sz="2000" dirty="0"/>
              <a:t>select </a:t>
            </a:r>
            <a:r>
              <a:rPr lang="en-US" sz="2000" i="1" dirty="0" err="1"/>
              <a:t>loan_number</a:t>
            </a:r>
            <a:r>
              <a:rPr lang="en-US" sz="2000" i="1" dirty="0"/>
              <a:t>, </a:t>
            </a:r>
            <a:r>
              <a:rPr lang="en-US" sz="2000" i="1" dirty="0" err="1"/>
              <a:t>branch_name</a:t>
            </a:r>
            <a:r>
              <a:rPr lang="en-US" sz="2000" i="1" dirty="0"/>
              <a:t>,  </a:t>
            </a:r>
            <a:r>
              <a:rPr lang="en-US" sz="2000" dirty="0"/>
              <a:t>200</a:t>
            </a:r>
            <a:br>
              <a:rPr lang="en-US" sz="2000" dirty="0"/>
            </a:br>
            <a:r>
              <a:rPr lang="en-US" sz="2000" i="1" dirty="0"/>
              <a:t>	</a:t>
            </a:r>
            <a:r>
              <a:rPr lang="en-US" sz="2000" dirty="0"/>
              <a:t>from </a:t>
            </a:r>
            <a:r>
              <a:rPr lang="en-US" sz="2000" i="1" dirty="0"/>
              <a:t>loan</a:t>
            </a:r>
            <a:br>
              <a:rPr lang="en-US" sz="2000" i="1" dirty="0"/>
            </a:br>
            <a:r>
              <a:rPr lang="en-US" sz="2000" i="1" dirty="0"/>
              <a:t>	</a:t>
            </a:r>
            <a:r>
              <a:rPr lang="en-US" sz="2000" dirty="0"/>
              <a:t>where </a:t>
            </a:r>
            <a:r>
              <a:rPr lang="en-US" sz="2000" i="1" dirty="0" err="1"/>
              <a:t>branch_name</a:t>
            </a:r>
            <a:r>
              <a:rPr lang="en-US" sz="2000" i="1" dirty="0"/>
              <a:t> = </a:t>
            </a:r>
            <a:r>
              <a:rPr lang="en-US" sz="2000" dirty="0"/>
              <a:t>'</a:t>
            </a:r>
            <a:r>
              <a:rPr lang="en-US" sz="2000" dirty="0" err="1"/>
              <a:t>Perryridge</a:t>
            </a:r>
            <a:r>
              <a:rPr lang="en-US" sz="2000" dirty="0"/>
              <a:t>' </a:t>
            </a:r>
          </a:p>
          <a:p>
            <a:pPr eaLnBrk="1" hangingPunct="1">
              <a:buFont typeface="Monotype Sorts" pitchFamily="2" charset="2"/>
              <a:buNone/>
              <a:tabLst>
                <a:tab pos="908050" algn="l"/>
              </a:tabLst>
            </a:pPr>
            <a:br>
              <a:rPr lang="en-US" sz="2000" dirty="0"/>
            </a:br>
            <a:r>
              <a:rPr lang="en-US" sz="2000" dirty="0"/>
              <a:t>    insert into </a:t>
            </a:r>
            <a:r>
              <a:rPr lang="en-US" sz="2000" i="1" dirty="0"/>
              <a:t>depositor</a:t>
            </a:r>
            <a:br>
              <a:rPr lang="en-US" sz="2000" i="1" dirty="0"/>
            </a:br>
            <a:r>
              <a:rPr lang="en-US" sz="2000" i="1" dirty="0"/>
              <a:t>	</a:t>
            </a:r>
            <a:r>
              <a:rPr lang="en-US" sz="2000" dirty="0"/>
              <a:t>select </a:t>
            </a:r>
            <a:r>
              <a:rPr lang="en-US" sz="2000" i="1" dirty="0" err="1"/>
              <a:t>customer_name</a:t>
            </a:r>
            <a:r>
              <a:rPr lang="en-US" sz="2000" i="1" dirty="0"/>
              <a:t>, </a:t>
            </a:r>
            <a:r>
              <a:rPr lang="en-US" sz="2000" i="1" dirty="0" err="1"/>
              <a:t>loan_number</a:t>
            </a:r>
            <a:br>
              <a:rPr lang="en-US" sz="2000" i="1" dirty="0"/>
            </a:br>
            <a:r>
              <a:rPr lang="en-US" sz="2000" i="1" dirty="0"/>
              <a:t>	</a:t>
            </a:r>
            <a:r>
              <a:rPr lang="en-US" sz="2000" dirty="0"/>
              <a:t>from </a:t>
            </a:r>
            <a:r>
              <a:rPr lang="en-US" sz="2000" i="1" dirty="0"/>
              <a:t>loan, borrower</a:t>
            </a:r>
            <a:br>
              <a:rPr lang="en-US" sz="2000" i="1" dirty="0"/>
            </a:br>
            <a:r>
              <a:rPr lang="en-US" sz="2000" i="1" dirty="0"/>
              <a:t>	</a:t>
            </a:r>
            <a:r>
              <a:rPr lang="en-US" sz="2000" dirty="0"/>
              <a:t>where </a:t>
            </a:r>
            <a:r>
              <a:rPr lang="en-US" sz="2000" dirty="0" err="1"/>
              <a:t>branch_name</a:t>
            </a:r>
            <a:r>
              <a:rPr lang="en-US" sz="2000" dirty="0"/>
              <a:t> = </a:t>
            </a:r>
            <a:r>
              <a:rPr lang="en-US" sz="2000" i="1" dirty="0"/>
              <a:t>'</a:t>
            </a:r>
            <a:r>
              <a:rPr lang="en-US" sz="2000" dirty="0" err="1"/>
              <a:t>Perryridge</a:t>
            </a:r>
            <a:r>
              <a:rPr lang="en-US" sz="2000" dirty="0"/>
              <a:t>' </a:t>
            </a:r>
            <a:br>
              <a:rPr lang="en-US" sz="2000" dirty="0"/>
            </a:br>
            <a:r>
              <a:rPr lang="en-US" sz="2000" dirty="0"/>
              <a:t>	          and</a:t>
            </a:r>
            <a:r>
              <a:rPr lang="en-US" sz="2000" i="1" dirty="0"/>
              <a:t> </a:t>
            </a:r>
            <a:r>
              <a:rPr lang="en-US" sz="2000" i="1" dirty="0" err="1"/>
              <a:t>loan.account_number</a:t>
            </a:r>
            <a:r>
              <a:rPr lang="en-US" sz="2000" i="1" dirty="0"/>
              <a:t> = </a:t>
            </a:r>
            <a:r>
              <a:rPr lang="en-US" sz="2000" i="1" dirty="0" err="1"/>
              <a:t>borrower.account_number</a:t>
            </a:r>
            <a:endParaRPr lang="en-US" sz="2000" i="1" dirty="0"/>
          </a:p>
          <a:p>
            <a:pPr eaLnBrk="1" hangingPunct="1">
              <a:buFont typeface="Monotype Sorts" pitchFamily="2" charset="2"/>
              <a:buNone/>
              <a:tabLst>
                <a:tab pos="908050" algn="l"/>
              </a:tabLst>
            </a:pPr>
            <a:endParaRPr lang="en-US" sz="2000" i="1" dirty="0"/>
          </a:p>
          <a:p>
            <a:pPr eaLnBrk="1" hangingPunct="1">
              <a:tabLst>
                <a:tab pos="908050" algn="l"/>
              </a:tabLst>
            </a:pPr>
            <a:r>
              <a:rPr lang="en-US" sz="2000" dirty="0"/>
              <a:t>The select from where statement is evaluated fully before any of its results are inserted into the relation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990600" y="609600"/>
            <a:ext cx="7315200" cy="933563"/>
          </a:xfrm>
        </p:spPr>
        <p:txBody>
          <a:bodyPr>
            <a:normAutofit fontScale="90000"/>
          </a:bodyPr>
          <a:lstStyle/>
          <a:p>
            <a:pPr eaLnBrk="1" hangingPunct="1"/>
            <a:r>
              <a:rPr lang="en-US" dirty="0" err="1"/>
              <a:t>Tuples</a:t>
            </a:r>
            <a:r>
              <a:rPr lang="en-US" dirty="0"/>
              <a:t> inserted into </a:t>
            </a:r>
            <a:r>
              <a:rPr lang="en-US" i="1" dirty="0"/>
              <a:t>loan </a:t>
            </a:r>
            <a:r>
              <a:rPr lang="en-US" dirty="0"/>
              <a:t>and </a:t>
            </a:r>
            <a:r>
              <a:rPr lang="en-US" i="1" dirty="0"/>
              <a:t>borrower</a:t>
            </a:r>
            <a:endParaRPr lang="en-US" dirty="0"/>
          </a:p>
        </p:txBody>
      </p:sp>
      <p:pic>
        <p:nvPicPr>
          <p:cNvPr id="78851" name="Picture 3"/>
          <p:cNvPicPr>
            <a:picLocks noChangeAspect="1" noChangeArrowheads="1"/>
          </p:cNvPicPr>
          <p:nvPr/>
        </p:nvPicPr>
        <p:blipFill>
          <a:blip r:embed="rId2" cstate="print"/>
          <a:srcRect l="429" t="19429" r="642" b="20287"/>
          <a:stretch>
            <a:fillRect/>
          </a:stretch>
        </p:blipFill>
        <p:spPr bwMode="auto">
          <a:xfrm>
            <a:off x="990600" y="2743200"/>
            <a:ext cx="7127875" cy="3257550"/>
          </a:xfrm>
          <a:prstGeom prst="rect">
            <a:avLst/>
          </a:prstGeom>
          <a:noFill/>
          <a:ln w="38100" cmpd="dbl">
            <a:solidFill>
              <a:schemeClr val="tx2"/>
            </a:solid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990600" y="762000"/>
            <a:ext cx="7315200" cy="1082675"/>
          </a:xfrm>
        </p:spPr>
        <p:txBody>
          <a:bodyPr>
            <a:normAutofit fontScale="90000"/>
          </a:bodyPr>
          <a:lstStyle/>
          <a:p>
            <a:pPr eaLnBrk="1" hangingPunct="1"/>
            <a:r>
              <a:rPr lang="en-US"/>
              <a:t> </a:t>
            </a:r>
            <a:r>
              <a:rPr lang="en-US" dirty="0"/>
              <a:t>The </a:t>
            </a:r>
            <a:r>
              <a:rPr lang="en-US" i="1" dirty="0"/>
              <a:t>loan </a:t>
            </a:r>
            <a:r>
              <a:rPr lang="en-US" dirty="0"/>
              <a:t>and </a:t>
            </a:r>
            <a:r>
              <a:rPr lang="en-US" i="1" dirty="0"/>
              <a:t>borrower </a:t>
            </a:r>
            <a:r>
              <a:rPr lang="en-US" dirty="0"/>
              <a:t>relations</a:t>
            </a:r>
          </a:p>
        </p:txBody>
      </p:sp>
      <p:pic>
        <p:nvPicPr>
          <p:cNvPr id="79875" name="Picture 3"/>
          <p:cNvPicPr>
            <a:picLocks noChangeAspect="1" noChangeArrowheads="1"/>
          </p:cNvPicPr>
          <p:nvPr/>
        </p:nvPicPr>
        <p:blipFill>
          <a:blip r:embed="rId2" cstate="print"/>
          <a:srcRect l="400" t="36214" r="600" b="37277"/>
          <a:stretch>
            <a:fillRect/>
          </a:stretch>
        </p:blipFill>
        <p:spPr bwMode="auto">
          <a:xfrm>
            <a:off x="685800" y="3124200"/>
            <a:ext cx="7580313" cy="1522413"/>
          </a:xfrm>
          <a:prstGeom prst="rect">
            <a:avLst/>
          </a:prstGeom>
          <a:noFill/>
          <a:ln w="38100" cmpd="dbl">
            <a:solidFill>
              <a:schemeClr val="tx2"/>
            </a:solid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43000" y="304800"/>
            <a:ext cx="7239000" cy="958335"/>
          </a:xfrm>
        </p:spPr>
        <p:txBody>
          <a:bodyPr>
            <a:normAutofit fontScale="90000"/>
          </a:bodyPr>
          <a:lstStyle/>
          <a:p>
            <a:pPr eaLnBrk="1" hangingPunct="1"/>
            <a:r>
              <a:rPr lang="en-US" dirty="0"/>
              <a:t>Modification of the Database – Deletion</a:t>
            </a:r>
          </a:p>
        </p:txBody>
      </p:sp>
      <p:sp>
        <p:nvSpPr>
          <p:cNvPr id="47107" name="Rectangle 3"/>
          <p:cNvSpPr>
            <a:spLocks noGrp="1" noChangeArrowheads="1"/>
          </p:cNvSpPr>
          <p:nvPr>
            <p:ph idx="1"/>
          </p:nvPr>
        </p:nvSpPr>
        <p:spPr>
          <a:xfrm>
            <a:off x="685800" y="1524000"/>
            <a:ext cx="7747000" cy="4946650"/>
          </a:xfrm>
        </p:spPr>
        <p:txBody>
          <a:bodyPr/>
          <a:lstStyle/>
          <a:p>
            <a:pPr>
              <a:tabLst>
                <a:tab pos="1204913" algn="l"/>
                <a:tab pos="1890713" algn="l"/>
              </a:tabLst>
            </a:pPr>
            <a:r>
              <a:rPr lang="en-US" sz="2000" dirty="0"/>
              <a:t>Delete </a:t>
            </a:r>
            <a:r>
              <a:rPr lang="en-US" sz="2000" i="1" dirty="0"/>
              <a:t>all</a:t>
            </a:r>
            <a:r>
              <a:rPr lang="en-US" sz="2000" dirty="0"/>
              <a:t> </a:t>
            </a:r>
            <a:r>
              <a:rPr lang="en-US" sz="2000" dirty="0" err="1"/>
              <a:t>tuples</a:t>
            </a:r>
            <a:r>
              <a:rPr lang="en-US" sz="2000" dirty="0"/>
              <a:t> from </a:t>
            </a:r>
            <a:r>
              <a:rPr lang="en-US" sz="2000" i="1" dirty="0"/>
              <a:t>account</a:t>
            </a:r>
          </a:p>
          <a:p>
            <a:pPr>
              <a:buNone/>
              <a:tabLst>
                <a:tab pos="1204913" algn="l"/>
                <a:tab pos="1890713" algn="l"/>
              </a:tabLst>
            </a:pPr>
            <a:r>
              <a:rPr lang="en-US" sz="2000" dirty="0"/>
              <a:t>		</a:t>
            </a:r>
            <a:r>
              <a:rPr lang="en-US" sz="2000" b="1" dirty="0"/>
              <a:t>delete from </a:t>
            </a:r>
            <a:r>
              <a:rPr lang="en-US" sz="2000" i="1" dirty="0"/>
              <a:t>account</a:t>
            </a:r>
            <a:endParaRPr lang="en-US" sz="2000" dirty="0"/>
          </a:p>
          <a:p>
            <a:pPr eaLnBrk="1" hangingPunct="1">
              <a:buNone/>
              <a:tabLst>
                <a:tab pos="1652588" algn="l"/>
                <a:tab pos="2633663" algn="l"/>
              </a:tabLst>
            </a:pPr>
            <a:endParaRPr lang="en-US" sz="2000" dirty="0"/>
          </a:p>
          <a:p>
            <a:pPr eaLnBrk="1" hangingPunct="1">
              <a:tabLst>
                <a:tab pos="1652588" algn="l"/>
                <a:tab pos="2633663" algn="l"/>
              </a:tabLst>
            </a:pPr>
            <a:r>
              <a:rPr lang="en-US" sz="2000" dirty="0"/>
              <a:t>Delete all account </a:t>
            </a:r>
            <a:r>
              <a:rPr lang="en-US" sz="2000" dirty="0" err="1"/>
              <a:t>tuples</a:t>
            </a:r>
            <a:r>
              <a:rPr lang="en-US" sz="2000" dirty="0"/>
              <a:t> at the </a:t>
            </a:r>
            <a:r>
              <a:rPr lang="en-US" sz="2000" dirty="0" err="1"/>
              <a:t>Perryridge</a:t>
            </a:r>
            <a:r>
              <a:rPr lang="en-US" sz="2000" dirty="0"/>
              <a:t> branch</a:t>
            </a:r>
          </a:p>
          <a:p>
            <a:pPr eaLnBrk="1" hangingPunct="1">
              <a:buFont typeface="Monotype Sorts" pitchFamily="2" charset="2"/>
              <a:buNone/>
              <a:tabLst>
                <a:tab pos="1652588" algn="l"/>
                <a:tab pos="2633663" algn="l"/>
              </a:tabLst>
            </a:pPr>
            <a:r>
              <a:rPr lang="en-US" sz="2000" dirty="0"/>
              <a:t>		</a:t>
            </a:r>
            <a:r>
              <a:rPr lang="en-US" sz="2000" b="1" dirty="0"/>
              <a:t>delete from </a:t>
            </a:r>
            <a:r>
              <a:rPr lang="en-US" sz="2000" i="1" dirty="0"/>
              <a:t>account</a:t>
            </a:r>
            <a:br>
              <a:rPr lang="en-US" sz="2000" i="1" dirty="0"/>
            </a:br>
            <a:r>
              <a:rPr lang="en-US" sz="2000" i="1" dirty="0"/>
              <a:t>	</a:t>
            </a:r>
            <a:r>
              <a:rPr lang="en-US" sz="2000" b="1" dirty="0"/>
              <a:t>where</a:t>
            </a:r>
            <a:r>
              <a:rPr lang="en-US" sz="2000" i="1" dirty="0"/>
              <a:t> </a:t>
            </a:r>
            <a:r>
              <a:rPr lang="en-US" sz="2000" i="1" dirty="0" err="1"/>
              <a:t>branch_name</a:t>
            </a:r>
            <a:r>
              <a:rPr lang="en-US" sz="2000" i="1" dirty="0"/>
              <a:t> = </a:t>
            </a:r>
            <a:r>
              <a:rPr lang="en-US" sz="2000" dirty="0"/>
              <a:t>'</a:t>
            </a:r>
            <a:r>
              <a:rPr lang="en-US" sz="2000" dirty="0" err="1"/>
              <a:t>Perryridge</a:t>
            </a:r>
            <a:r>
              <a:rPr lang="en-US" sz="2000" dirty="0"/>
              <a:t>' </a:t>
            </a:r>
          </a:p>
          <a:p>
            <a:pPr eaLnBrk="1" hangingPunct="1">
              <a:buFont typeface="Monotype Sorts" pitchFamily="2" charset="2"/>
              <a:buNone/>
              <a:tabLst>
                <a:tab pos="1652588" algn="l"/>
                <a:tab pos="2633663" algn="l"/>
              </a:tabLst>
            </a:pPr>
            <a:endParaRPr lang="en-US" sz="2000" dirty="0"/>
          </a:p>
          <a:p>
            <a:pPr eaLnBrk="1" hangingPunct="1">
              <a:tabLst>
                <a:tab pos="1652588" algn="l"/>
                <a:tab pos="2633663" algn="l"/>
              </a:tabLst>
            </a:pPr>
            <a:r>
              <a:rPr lang="en-US" sz="2000" dirty="0"/>
              <a:t>Delete all accounts at every branch located in the city ‘Needham’.</a:t>
            </a:r>
          </a:p>
          <a:p>
            <a:pPr eaLnBrk="1" hangingPunct="1">
              <a:buFont typeface="Monotype Sorts" pitchFamily="2" charset="2"/>
              <a:buNone/>
              <a:tabLst>
                <a:tab pos="1652588" algn="l"/>
                <a:tab pos="2633663" algn="l"/>
              </a:tabLst>
            </a:pPr>
            <a:r>
              <a:rPr lang="en-US" sz="2000" dirty="0"/>
              <a:t>	</a:t>
            </a:r>
            <a:r>
              <a:rPr lang="en-US" sz="2000" b="1" dirty="0"/>
              <a:t>delete from </a:t>
            </a:r>
            <a:r>
              <a:rPr lang="en-US" sz="2000" i="1" dirty="0"/>
              <a:t>account</a:t>
            </a:r>
            <a:br>
              <a:rPr lang="en-US" sz="2000" i="1" dirty="0"/>
            </a:br>
            <a:r>
              <a:rPr lang="en-US" sz="2000" b="1" dirty="0"/>
              <a:t>where </a:t>
            </a:r>
            <a:r>
              <a:rPr lang="en-US" sz="2000" i="1" dirty="0" err="1"/>
              <a:t>branch_name</a:t>
            </a:r>
            <a:r>
              <a:rPr lang="en-US" sz="2000" i="1" dirty="0"/>
              <a:t> </a:t>
            </a:r>
            <a:r>
              <a:rPr lang="en-US" sz="2000" b="1" dirty="0"/>
              <a:t>in </a:t>
            </a:r>
            <a:r>
              <a:rPr lang="en-US" sz="2000" dirty="0"/>
              <a:t>(</a:t>
            </a:r>
            <a:r>
              <a:rPr lang="en-US" sz="2000" b="1" dirty="0"/>
              <a:t>select </a:t>
            </a:r>
            <a:r>
              <a:rPr lang="en-US" sz="2000" i="1" dirty="0" err="1"/>
              <a:t>branch_name</a:t>
            </a:r>
            <a:br>
              <a:rPr lang="en-US" sz="2000" i="1" dirty="0"/>
            </a:br>
            <a:r>
              <a:rPr lang="en-US" sz="2000" i="1" dirty="0"/>
              <a:t>		       </a:t>
            </a:r>
            <a:r>
              <a:rPr lang="en-US" sz="2000" b="1" dirty="0"/>
              <a:t>from </a:t>
            </a:r>
            <a:r>
              <a:rPr lang="en-US" sz="2000" i="1" dirty="0"/>
              <a:t>branch</a:t>
            </a:r>
            <a:br>
              <a:rPr lang="en-US" sz="2000" i="1" dirty="0"/>
            </a:br>
            <a:r>
              <a:rPr lang="en-US" sz="2000" i="1" dirty="0"/>
              <a:t>		       </a:t>
            </a:r>
            <a:r>
              <a:rPr lang="en-US" sz="2000" b="1" dirty="0"/>
              <a:t>where </a:t>
            </a:r>
            <a:r>
              <a:rPr lang="en-US" sz="2000" i="1" dirty="0" err="1"/>
              <a:t>branch_city</a:t>
            </a:r>
            <a:r>
              <a:rPr lang="en-US" sz="2000" i="1" dirty="0"/>
              <a:t> = </a:t>
            </a:r>
            <a:r>
              <a:rPr lang="en-US" sz="2000" dirty="0"/>
              <a:t>'Needham') </a:t>
            </a:r>
            <a:br>
              <a:rPr lang="en-US" sz="2000" dirty="0"/>
            </a:br>
            <a:endParaRPr 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8229600" cy="792162"/>
          </a:xfrm>
        </p:spPr>
        <p:txBody>
          <a:bodyPr/>
          <a:lstStyle/>
          <a:p>
            <a:pPr eaLnBrk="1" hangingPunct="1"/>
            <a:r>
              <a:rPr lang="en-US" dirty="0"/>
              <a:t>Example Query</a:t>
            </a:r>
          </a:p>
        </p:txBody>
      </p:sp>
      <p:sp>
        <p:nvSpPr>
          <p:cNvPr id="48131" name="Rectangle 3"/>
          <p:cNvSpPr>
            <a:spLocks noGrp="1" noChangeArrowheads="1"/>
          </p:cNvSpPr>
          <p:nvPr>
            <p:ph idx="1"/>
          </p:nvPr>
        </p:nvSpPr>
        <p:spPr>
          <a:xfrm>
            <a:off x="762000" y="1219200"/>
            <a:ext cx="7661275" cy="1268412"/>
          </a:xfrm>
        </p:spPr>
        <p:txBody>
          <a:bodyPr/>
          <a:lstStyle/>
          <a:p>
            <a:pPr eaLnBrk="1" hangingPunct="1">
              <a:tabLst>
                <a:tab pos="1370013" algn="l"/>
                <a:tab pos="3140075" algn="l"/>
              </a:tabLst>
            </a:pPr>
            <a:r>
              <a:rPr lang="en-US" dirty="0"/>
              <a:t>Delete the record of all accounts with balances below the average at the bank.</a:t>
            </a:r>
          </a:p>
        </p:txBody>
      </p:sp>
      <p:sp>
        <p:nvSpPr>
          <p:cNvPr id="235524" name="Text Box 4"/>
          <p:cNvSpPr txBox="1">
            <a:spLocks noChangeArrowheads="1"/>
          </p:cNvSpPr>
          <p:nvPr/>
        </p:nvSpPr>
        <p:spPr bwMode="auto">
          <a:xfrm>
            <a:off x="838200" y="2590800"/>
            <a:ext cx="7415213" cy="915987"/>
          </a:xfrm>
          <a:prstGeom prst="rect">
            <a:avLst/>
          </a:prstGeom>
          <a:noFill/>
          <a:ln w="9525">
            <a:noFill/>
            <a:miter lim="800000"/>
            <a:headEnd/>
            <a:tailEnd/>
          </a:ln>
        </p:spPr>
        <p:txBody>
          <a:bodyPr>
            <a:spAutoFit/>
          </a:bodyPr>
          <a:lstStyle/>
          <a:p>
            <a:pPr algn="l">
              <a:spcBef>
                <a:spcPct val="35000"/>
              </a:spcBef>
              <a:buClr>
                <a:schemeClr val="tx2"/>
              </a:buClr>
              <a:buSzPct val="90000"/>
              <a:buFont typeface="Monotype Sorts" pitchFamily="2" charset="2"/>
              <a:buNone/>
            </a:pPr>
            <a:r>
              <a:rPr kumimoji="1" lang="en-US" sz="1800" b="1" dirty="0">
                <a:latin typeface="+mn-lt"/>
              </a:rPr>
              <a:t>      delete from </a:t>
            </a:r>
            <a:r>
              <a:rPr kumimoji="1" lang="en-US" sz="1800" i="1" dirty="0">
                <a:latin typeface="+mn-lt"/>
              </a:rPr>
              <a:t>account</a:t>
            </a:r>
            <a:br>
              <a:rPr kumimoji="1" lang="en-US" sz="1800" i="1" dirty="0">
                <a:latin typeface="+mn-lt"/>
              </a:rPr>
            </a:br>
            <a:r>
              <a:rPr kumimoji="1" lang="en-US" sz="1800" i="1" dirty="0">
                <a:latin typeface="+mn-lt"/>
              </a:rPr>
              <a:t>                 </a:t>
            </a:r>
            <a:r>
              <a:rPr kumimoji="1" lang="en-US" sz="1800" b="1" dirty="0">
                <a:latin typeface="+mn-lt"/>
              </a:rPr>
              <a:t>where </a:t>
            </a:r>
            <a:r>
              <a:rPr kumimoji="1" lang="en-US" sz="1800" i="1" dirty="0">
                <a:latin typeface="+mn-lt"/>
              </a:rPr>
              <a:t>balance </a:t>
            </a:r>
            <a:r>
              <a:rPr kumimoji="1" lang="en-US" sz="1800" dirty="0">
                <a:latin typeface="+mn-lt"/>
              </a:rPr>
              <a:t>&lt; (</a:t>
            </a:r>
            <a:r>
              <a:rPr kumimoji="1" lang="en-US" sz="1800" b="1" dirty="0">
                <a:latin typeface="+mn-lt"/>
              </a:rPr>
              <a:t>select </a:t>
            </a:r>
            <a:r>
              <a:rPr kumimoji="1" lang="en-US" sz="1800" b="1" dirty="0" err="1">
                <a:latin typeface="+mn-lt"/>
              </a:rPr>
              <a:t>avg</a:t>
            </a:r>
            <a:r>
              <a:rPr kumimoji="1" lang="en-US" sz="1800" b="1" dirty="0">
                <a:latin typeface="+mn-lt"/>
              </a:rPr>
              <a:t> </a:t>
            </a:r>
            <a:r>
              <a:rPr kumimoji="1" lang="en-US" sz="1800" dirty="0">
                <a:latin typeface="+mn-lt"/>
              </a:rPr>
              <a:t>(</a:t>
            </a:r>
            <a:r>
              <a:rPr kumimoji="1" lang="en-US" sz="1800" i="1" dirty="0">
                <a:latin typeface="+mn-lt"/>
              </a:rPr>
              <a:t>balance </a:t>
            </a:r>
            <a:r>
              <a:rPr kumimoji="1" lang="en-US" sz="1800" dirty="0">
                <a:latin typeface="+mn-lt"/>
              </a:rPr>
              <a:t>)</a:t>
            </a:r>
            <a:br>
              <a:rPr kumimoji="1" lang="en-US" sz="1800" i="1" dirty="0">
                <a:latin typeface="+mn-lt"/>
              </a:rPr>
            </a:br>
            <a:r>
              <a:rPr kumimoji="1" lang="en-US" sz="1800" i="1" dirty="0">
                <a:latin typeface="+mn-lt"/>
              </a:rPr>
              <a:t>	                                  </a:t>
            </a:r>
            <a:r>
              <a:rPr kumimoji="1" lang="en-US" sz="1800" b="1" dirty="0">
                <a:latin typeface="+mn-lt"/>
              </a:rPr>
              <a:t>from </a:t>
            </a:r>
            <a:r>
              <a:rPr kumimoji="1" lang="en-US" sz="1800" i="1" dirty="0">
                <a:latin typeface="+mn-lt"/>
              </a:rPr>
              <a:t>account </a:t>
            </a:r>
            <a:r>
              <a:rPr kumimoji="1" lang="en-US" sz="1800" dirty="0">
                <a:latin typeface="+mn-lt"/>
              </a:rPr>
              <a:t>)</a:t>
            </a:r>
          </a:p>
        </p:txBody>
      </p:sp>
      <p:sp>
        <p:nvSpPr>
          <p:cNvPr id="235525" name="Text Box 5"/>
          <p:cNvSpPr txBox="1">
            <a:spLocks noChangeArrowheads="1"/>
          </p:cNvSpPr>
          <p:nvPr/>
        </p:nvSpPr>
        <p:spPr bwMode="auto">
          <a:xfrm>
            <a:off x="533400" y="3962400"/>
            <a:ext cx="8140700" cy="2322174"/>
          </a:xfrm>
          <a:prstGeom prst="rect">
            <a:avLst/>
          </a:prstGeom>
          <a:noFill/>
          <a:ln w="9525">
            <a:noFill/>
            <a:miter lim="800000"/>
            <a:headEnd/>
            <a:tailEnd/>
          </a:ln>
        </p:spPr>
        <p:txBody>
          <a:bodyPr>
            <a:spAutoFit/>
          </a:bodyPr>
          <a:lstStyle/>
          <a:p>
            <a:pPr marL="793750" lvl="1" indent="-336550" algn="l">
              <a:spcBef>
                <a:spcPct val="35000"/>
              </a:spcBef>
              <a:buClr>
                <a:schemeClr val="hlink"/>
              </a:buClr>
              <a:buSzPct val="80000"/>
              <a:buFont typeface="Monotype Sorts" pitchFamily="2" charset="2"/>
              <a:buChar char="l"/>
            </a:pPr>
            <a:r>
              <a:rPr kumimoji="1" lang="en-US" sz="1800" dirty="0">
                <a:latin typeface="+mn-lt"/>
              </a:rPr>
              <a:t>Problem:  as we delete </a:t>
            </a:r>
            <a:r>
              <a:rPr kumimoji="1" lang="en-US" sz="1800" dirty="0" err="1">
                <a:latin typeface="+mn-lt"/>
              </a:rPr>
              <a:t>tuples</a:t>
            </a:r>
            <a:r>
              <a:rPr kumimoji="1" lang="en-US" sz="1800" dirty="0">
                <a:latin typeface="+mn-lt"/>
              </a:rPr>
              <a:t> from deposit, the average balance changes</a:t>
            </a:r>
          </a:p>
          <a:p>
            <a:pPr marL="793750" lvl="1" indent="-336550" algn="l">
              <a:spcBef>
                <a:spcPct val="35000"/>
              </a:spcBef>
              <a:buClr>
                <a:schemeClr val="hlink"/>
              </a:buClr>
              <a:buSzPct val="80000"/>
              <a:buFont typeface="Monotype Sorts" pitchFamily="2" charset="2"/>
              <a:buChar char="l"/>
            </a:pPr>
            <a:r>
              <a:rPr kumimoji="1" lang="en-US" sz="1800" dirty="0">
                <a:latin typeface="+mn-lt"/>
              </a:rPr>
              <a:t>Solution used in SQL:</a:t>
            </a:r>
          </a:p>
          <a:p>
            <a:pPr marL="793750" lvl="1" indent="-336550" algn="l">
              <a:spcBef>
                <a:spcPct val="35000"/>
              </a:spcBef>
              <a:buClr>
                <a:srgbClr val="CC6600"/>
              </a:buClr>
              <a:buSzPct val="105000"/>
              <a:buFont typeface="Monotype Sorts" pitchFamily="2" charset="2"/>
              <a:buNone/>
            </a:pPr>
            <a:r>
              <a:rPr kumimoji="1" lang="en-US" sz="1800" dirty="0">
                <a:latin typeface="+mn-lt"/>
              </a:rPr>
              <a:t>       1.   First, compute </a:t>
            </a:r>
            <a:r>
              <a:rPr kumimoji="1" lang="en-US" sz="1800" b="1" dirty="0" err="1">
                <a:latin typeface="+mn-lt"/>
              </a:rPr>
              <a:t>avg</a:t>
            </a:r>
            <a:r>
              <a:rPr kumimoji="1" lang="en-US" sz="1800" dirty="0">
                <a:latin typeface="+mn-lt"/>
              </a:rPr>
              <a:t> balance and find all </a:t>
            </a:r>
            <a:r>
              <a:rPr kumimoji="1" lang="en-US" sz="1800" dirty="0" err="1">
                <a:latin typeface="+mn-lt"/>
              </a:rPr>
              <a:t>tuples</a:t>
            </a:r>
            <a:r>
              <a:rPr kumimoji="1" lang="en-US" sz="1800" dirty="0">
                <a:latin typeface="+mn-lt"/>
              </a:rPr>
              <a:t> to delete</a:t>
            </a:r>
          </a:p>
          <a:p>
            <a:pPr marL="793750" lvl="1" indent="-336550" algn="l">
              <a:spcBef>
                <a:spcPct val="35000"/>
              </a:spcBef>
              <a:buClr>
                <a:srgbClr val="CC6600"/>
              </a:buClr>
              <a:buSzPct val="105000"/>
              <a:buFont typeface="Monotype Sorts" pitchFamily="2" charset="2"/>
              <a:buNone/>
            </a:pPr>
            <a:r>
              <a:rPr kumimoji="1" lang="en-US" sz="1800" dirty="0">
                <a:latin typeface="+mn-lt"/>
              </a:rPr>
              <a:t>       2.   Next, delete all </a:t>
            </a:r>
            <a:r>
              <a:rPr kumimoji="1" lang="en-US" sz="1800" dirty="0" err="1">
                <a:latin typeface="+mn-lt"/>
              </a:rPr>
              <a:t>tuples</a:t>
            </a:r>
            <a:r>
              <a:rPr kumimoji="1" lang="en-US" sz="1800" dirty="0">
                <a:latin typeface="+mn-lt"/>
              </a:rPr>
              <a:t> found above (without </a:t>
            </a:r>
            <a:r>
              <a:rPr kumimoji="1" lang="en-US" sz="1800" dirty="0" err="1">
                <a:latin typeface="+mn-lt"/>
              </a:rPr>
              <a:t>recomputing</a:t>
            </a:r>
            <a:r>
              <a:rPr kumimoji="1" lang="en-US" sz="1800" dirty="0">
                <a:latin typeface="+mn-lt"/>
              </a:rPr>
              <a:t> </a:t>
            </a:r>
            <a:r>
              <a:rPr kumimoji="1" lang="en-US" sz="1800" b="1" dirty="0" err="1">
                <a:latin typeface="+mn-lt"/>
              </a:rPr>
              <a:t>avg</a:t>
            </a:r>
            <a:r>
              <a:rPr kumimoji="1" lang="en-US" sz="1800" dirty="0">
                <a:latin typeface="+mn-lt"/>
              </a:rPr>
              <a:t> or   </a:t>
            </a:r>
            <a:br>
              <a:rPr kumimoji="1" lang="en-US" sz="1800" dirty="0">
                <a:latin typeface="+mn-lt"/>
              </a:rPr>
            </a:br>
            <a:r>
              <a:rPr kumimoji="1" lang="en-US" sz="1800" dirty="0">
                <a:latin typeface="+mn-lt"/>
              </a:rPr>
              <a:t>       retesting the </a:t>
            </a:r>
            <a:r>
              <a:rPr kumimoji="1" lang="en-US" sz="1800" dirty="0" err="1">
                <a:latin typeface="+mn-lt"/>
              </a:rPr>
              <a:t>tuples</a:t>
            </a:r>
            <a:r>
              <a:rPr kumimoji="1" lang="en-US" sz="1800" dirty="0">
                <a:latin typeface="+mn-lt"/>
              </a:rPr>
              <a:t>)</a:t>
            </a:r>
            <a:endParaRPr lang="en-US" sz="18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4" grpId="0" autoUpdateAnimBg="0"/>
      <p:bldP spid="235525"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09600" y="304800"/>
            <a:ext cx="8077200" cy="838200"/>
          </a:xfrm>
        </p:spPr>
        <p:txBody>
          <a:bodyPr>
            <a:normAutofit fontScale="90000"/>
          </a:bodyPr>
          <a:lstStyle/>
          <a:p>
            <a:pPr eaLnBrk="1" hangingPunct="1"/>
            <a:r>
              <a:rPr lang="en-US" dirty="0">
                <a:latin typeface="+mn-lt"/>
              </a:rPr>
              <a:t>Modification of the Database – Updates</a:t>
            </a:r>
          </a:p>
        </p:txBody>
      </p:sp>
      <p:sp>
        <p:nvSpPr>
          <p:cNvPr id="51203" name="Rectangle 3"/>
          <p:cNvSpPr>
            <a:spLocks noGrp="1" noChangeArrowheads="1"/>
          </p:cNvSpPr>
          <p:nvPr>
            <p:ph idx="1"/>
          </p:nvPr>
        </p:nvSpPr>
        <p:spPr>
          <a:xfrm>
            <a:off x="381000" y="1447800"/>
            <a:ext cx="8458200" cy="5181600"/>
          </a:xfrm>
        </p:spPr>
        <p:txBody>
          <a:bodyPr>
            <a:normAutofit fontScale="92500" lnSpcReduction="20000"/>
          </a:bodyPr>
          <a:lstStyle/>
          <a:p>
            <a:pPr eaLnBrk="1" hangingPunct="1">
              <a:tabLst>
                <a:tab pos="2336800" algn="l"/>
              </a:tabLst>
            </a:pPr>
            <a:r>
              <a:rPr lang="en-US" dirty="0"/>
              <a:t>Increase all accounts with balances over $10,000 by 6%, all other accounts receive 5%.</a:t>
            </a:r>
          </a:p>
          <a:p>
            <a:pPr lvl="1" eaLnBrk="1" hangingPunct="1">
              <a:tabLst>
                <a:tab pos="2336800" algn="l"/>
              </a:tabLst>
            </a:pPr>
            <a:r>
              <a:rPr lang="en-US" dirty="0"/>
              <a:t>Write two </a:t>
            </a:r>
            <a:r>
              <a:rPr lang="en-US" b="1" dirty="0"/>
              <a:t>update </a:t>
            </a:r>
            <a:r>
              <a:rPr lang="en-US" dirty="0"/>
              <a:t>statements:</a:t>
            </a:r>
          </a:p>
          <a:p>
            <a:pPr lvl="1" eaLnBrk="1" hangingPunct="1">
              <a:buFont typeface="Monotype Sorts" pitchFamily="2" charset="2"/>
              <a:buNone/>
              <a:tabLst>
                <a:tab pos="2336800" algn="l"/>
              </a:tabLst>
            </a:pPr>
            <a:r>
              <a:rPr lang="en-US" dirty="0"/>
              <a:t>		</a:t>
            </a:r>
            <a:r>
              <a:rPr lang="en-US" b="1" dirty="0"/>
              <a:t>update</a:t>
            </a:r>
            <a:r>
              <a:rPr lang="en-US" i="1" dirty="0"/>
              <a:t> account</a:t>
            </a:r>
            <a:br>
              <a:rPr lang="en-US" i="1" dirty="0"/>
            </a:br>
            <a:r>
              <a:rPr lang="en-US" i="1" dirty="0"/>
              <a:t>	</a:t>
            </a:r>
            <a:r>
              <a:rPr lang="en-US" b="1" dirty="0"/>
              <a:t>set </a:t>
            </a:r>
            <a:r>
              <a:rPr lang="en-US" i="1" dirty="0"/>
              <a:t>balance = balance </a:t>
            </a:r>
            <a:r>
              <a:rPr lang="en-US" dirty="0">
                <a:sym typeface="Symbol" pitchFamily="18" charset="2"/>
              </a:rPr>
              <a:t> 1.06</a:t>
            </a:r>
            <a:br>
              <a:rPr lang="en-US" dirty="0">
                <a:sym typeface="Symbol" pitchFamily="18" charset="2"/>
              </a:rPr>
            </a:br>
            <a:r>
              <a:rPr lang="en-US" dirty="0">
                <a:sym typeface="Symbol" pitchFamily="18" charset="2"/>
              </a:rPr>
              <a:t>	</a:t>
            </a:r>
            <a:r>
              <a:rPr lang="en-US" b="1" dirty="0">
                <a:sym typeface="Symbol" pitchFamily="18" charset="2"/>
              </a:rPr>
              <a:t>where </a:t>
            </a:r>
            <a:r>
              <a:rPr lang="en-US" i="1" dirty="0">
                <a:sym typeface="Symbol" pitchFamily="18" charset="2"/>
              </a:rPr>
              <a:t>balance </a:t>
            </a:r>
            <a:r>
              <a:rPr lang="en-US" dirty="0">
                <a:sym typeface="Symbol" pitchFamily="18" charset="2"/>
              </a:rPr>
              <a:t>&gt; 10000</a:t>
            </a:r>
          </a:p>
          <a:p>
            <a:pPr lvl="1" eaLnBrk="1" hangingPunct="1">
              <a:buFont typeface="Monotype Sorts" pitchFamily="2" charset="2"/>
              <a:buNone/>
              <a:tabLst>
                <a:tab pos="2336800" algn="l"/>
              </a:tabLst>
            </a:pPr>
            <a:endParaRPr lang="en-US" dirty="0">
              <a:sym typeface="Symbol" pitchFamily="18" charset="2"/>
            </a:endParaRPr>
          </a:p>
          <a:p>
            <a:pPr lvl="1" eaLnBrk="1" hangingPunct="1">
              <a:buFont typeface="Monotype Sorts" pitchFamily="2" charset="2"/>
              <a:buNone/>
              <a:tabLst>
                <a:tab pos="2336800" algn="l"/>
              </a:tabLst>
            </a:pPr>
            <a:r>
              <a:rPr lang="en-US" dirty="0">
                <a:sym typeface="Symbol" pitchFamily="18" charset="2"/>
              </a:rPr>
              <a:t>		</a:t>
            </a:r>
            <a:r>
              <a:rPr lang="en-US" b="1" dirty="0">
                <a:sym typeface="Symbol" pitchFamily="18" charset="2"/>
              </a:rPr>
              <a:t>update </a:t>
            </a:r>
            <a:r>
              <a:rPr lang="en-US" i="1" dirty="0">
                <a:sym typeface="Symbol" pitchFamily="18" charset="2"/>
              </a:rPr>
              <a:t>account</a:t>
            </a:r>
            <a:br>
              <a:rPr lang="en-US" i="1" dirty="0">
                <a:sym typeface="Symbol" pitchFamily="18" charset="2"/>
              </a:rPr>
            </a:br>
            <a:r>
              <a:rPr lang="en-US" i="1" dirty="0">
                <a:sym typeface="Symbol" pitchFamily="18" charset="2"/>
              </a:rPr>
              <a:t>	</a:t>
            </a:r>
            <a:r>
              <a:rPr lang="en-US" b="1" dirty="0">
                <a:sym typeface="Symbol" pitchFamily="18" charset="2"/>
              </a:rPr>
              <a:t>set</a:t>
            </a:r>
            <a:r>
              <a:rPr lang="en-US" i="1" dirty="0">
                <a:sym typeface="Symbol" pitchFamily="18" charset="2"/>
              </a:rPr>
              <a:t> balance = balance </a:t>
            </a:r>
            <a:r>
              <a:rPr lang="en-US" dirty="0">
                <a:sym typeface="Symbol" pitchFamily="18" charset="2"/>
              </a:rPr>
              <a:t> 1.05</a:t>
            </a:r>
            <a:br>
              <a:rPr lang="en-US" dirty="0">
                <a:sym typeface="Symbol" pitchFamily="18" charset="2"/>
              </a:rPr>
            </a:br>
            <a:r>
              <a:rPr lang="en-US" dirty="0">
                <a:sym typeface="Symbol" pitchFamily="18" charset="2"/>
              </a:rPr>
              <a:t>	</a:t>
            </a:r>
            <a:r>
              <a:rPr lang="en-US" b="1" dirty="0">
                <a:sym typeface="Symbol" pitchFamily="18" charset="2"/>
              </a:rPr>
              <a:t>where </a:t>
            </a:r>
            <a:r>
              <a:rPr lang="en-US" i="1" dirty="0">
                <a:sym typeface="Symbol" pitchFamily="18" charset="2"/>
              </a:rPr>
              <a:t>balance </a:t>
            </a:r>
            <a:r>
              <a:rPr lang="en-US" dirty="0">
                <a:sym typeface="Symbol" pitchFamily="18" charset="2"/>
              </a:rPr>
              <a:t> 10000</a:t>
            </a:r>
          </a:p>
          <a:p>
            <a:pPr lvl="1" eaLnBrk="1" hangingPunct="1">
              <a:tabLst>
                <a:tab pos="2336800" algn="l"/>
              </a:tabLst>
            </a:pPr>
            <a:r>
              <a:rPr lang="en-US" dirty="0">
                <a:sym typeface="Symbol" pitchFamily="18" charset="2"/>
              </a:rPr>
              <a:t>The order is important</a:t>
            </a:r>
          </a:p>
          <a:p>
            <a:pPr lvl="1" eaLnBrk="1" hangingPunct="1">
              <a:tabLst>
                <a:tab pos="2336800" algn="l"/>
              </a:tabLst>
            </a:pPr>
            <a:r>
              <a:rPr lang="en-US" dirty="0">
                <a:sym typeface="Symbol" pitchFamily="18" charset="2"/>
              </a:rPr>
              <a:t>Can be done better using the </a:t>
            </a:r>
            <a:r>
              <a:rPr lang="en-US" b="1" dirty="0">
                <a:sym typeface="Symbol" pitchFamily="18" charset="2"/>
              </a:rPr>
              <a:t>case </a:t>
            </a:r>
            <a:r>
              <a:rPr lang="en-US" dirty="0">
                <a:sym typeface="Symbol" pitchFamily="18" charset="2"/>
              </a:rPr>
              <a:t>statement (next slide)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277634"/>
            <a:ext cx="8129409" cy="609600"/>
          </a:xfrm>
        </p:spPr>
        <p:txBody>
          <a:bodyPr>
            <a:normAutofit fontScale="90000"/>
          </a:bodyPr>
          <a:lstStyle/>
          <a:p>
            <a:pPr eaLnBrk="1" hangingPunct="1"/>
            <a:r>
              <a:rPr lang="en-US" dirty="0"/>
              <a:t>Purpose of Database Systems (Cont.)</a:t>
            </a:r>
          </a:p>
        </p:txBody>
      </p:sp>
      <p:sp>
        <p:nvSpPr>
          <p:cNvPr id="63491" name="Rectangle 3"/>
          <p:cNvSpPr>
            <a:spLocks noGrp="1" noChangeArrowheads="1"/>
          </p:cNvSpPr>
          <p:nvPr>
            <p:ph idx="1"/>
          </p:nvPr>
        </p:nvSpPr>
        <p:spPr>
          <a:xfrm>
            <a:off x="827088" y="1077913"/>
            <a:ext cx="8080375" cy="4876800"/>
          </a:xfrm>
        </p:spPr>
        <p:txBody>
          <a:bodyPr>
            <a:normAutofit fontScale="85000" lnSpcReduction="10000"/>
          </a:bodyPr>
          <a:lstStyle/>
          <a:p>
            <a:pPr eaLnBrk="1" hangingPunct="1">
              <a:lnSpc>
                <a:spcPct val="90000"/>
              </a:lnSpc>
            </a:pPr>
            <a:r>
              <a:rPr lang="en-US" dirty="0"/>
              <a:t>Drawbacks of using file systems (cont.) </a:t>
            </a:r>
          </a:p>
          <a:p>
            <a:pPr lvl="1" eaLnBrk="1" hangingPunct="1">
              <a:lnSpc>
                <a:spcPct val="90000"/>
              </a:lnSpc>
            </a:pPr>
            <a:r>
              <a:rPr lang="en-US" dirty="0"/>
              <a:t>Atomicity of updates</a:t>
            </a:r>
          </a:p>
          <a:p>
            <a:pPr lvl="2" eaLnBrk="1" hangingPunct="1">
              <a:lnSpc>
                <a:spcPct val="90000"/>
              </a:lnSpc>
            </a:pPr>
            <a:r>
              <a:rPr lang="en-US" dirty="0"/>
              <a:t>Failures may leave database in an inconsistent state with partial updates carried out</a:t>
            </a:r>
          </a:p>
          <a:p>
            <a:pPr lvl="2" eaLnBrk="1" hangingPunct="1">
              <a:lnSpc>
                <a:spcPct val="90000"/>
              </a:lnSpc>
            </a:pPr>
            <a:r>
              <a:rPr lang="en-US" dirty="0"/>
              <a:t>Example: Transfer of funds from one account to another should either complete or not happen at all</a:t>
            </a:r>
          </a:p>
          <a:p>
            <a:pPr lvl="1" eaLnBrk="1" hangingPunct="1">
              <a:lnSpc>
                <a:spcPct val="90000"/>
              </a:lnSpc>
            </a:pPr>
            <a:r>
              <a:rPr lang="en-US" dirty="0"/>
              <a:t>Concurrent access by multiple users</a:t>
            </a:r>
          </a:p>
          <a:p>
            <a:pPr lvl="2" eaLnBrk="1" hangingPunct="1">
              <a:lnSpc>
                <a:spcPct val="90000"/>
              </a:lnSpc>
            </a:pPr>
            <a:r>
              <a:rPr lang="en-US" dirty="0"/>
              <a:t>Concurrent access needed for performance</a:t>
            </a:r>
          </a:p>
          <a:p>
            <a:pPr lvl="2" eaLnBrk="1" hangingPunct="1">
              <a:lnSpc>
                <a:spcPct val="90000"/>
              </a:lnSpc>
            </a:pPr>
            <a:r>
              <a:rPr lang="en-US" dirty="0"/>
              <a:t>Uncontrolled concurrent accesses can lead to inconsistencies</a:t>
            </a:r>
          </a:p>
          <a:p>
            <a:pPr lvl="3" eaLnBrk="1" hangingPunct="1">
              <a:lnSpc>
                <a:spcPct val="90000"/>
              </a:lnSpc>
            </a:pPr>
            <a:r>
              <a:rPr lang="en-US" dirty="0"/>
              <a:t>Example: Two people reading a balance and updating it at the same time</a:t>
            </a:r>
          </a:p>
          <a:p>
            <a:pPr lvl="1" eaLnBrk="1" hangingPunct="1">
              <a:lnSpc>
                <a:spcPct val="90000"/>
              </a:lnSpc>
            </a:pPr>
            <a:r>
              <a:rPr lang="en-US" dirty="0"/>
              <a:t>Security problems</a:t>
            </a:r>
          </a:p>
          <a:p>
            <a:pPr lvl="2" eaLnBrk="1" hangingPunct="1">
              <a:lnSpc>
                <a:spcPct val="90000"/>
              </a:lnSpc>
            </a:pPr>
            <a:r>
              <a:rPr lang="en-US" dirty="0"/>
              <a:t>Hard to provide user access to some, but not all data</a:t>
            </a:r>
          </a:p>
          <a:p>
            <a:pPr eaLnBrk="1" hangingPunct="1">
              <a:lnSpc>
                <a:spcPct val="90000"/>
              </a:lnSpc>
            </a:pPr>
            <a:r>
              <a:rPr lang="en-US" dirty="0"/>
              <a:t>Database systems offer solutions to all the above problems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349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4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838200" y="228600"/>
            <a:ext cx="7696200" cy="1009315"/>
          </a:xfrm>
        </p:spPr>
        <p:txBody>
          <a:bodyPr>
            <a:normAutofit fontScale="90000"/>
          </a:bodyPr>
          <a:lstStyle/>
          <a:p>
            <a:pPr eaLnBrk="1" hangingPunct="1"/>
            <a:r>
              <a:rPr lang="en-US" dirty="0">
                <a:latin typeface="+mn-lt"/>
              </a:rPr>
              <a:t>Case Statement for Conditional Updates</a:t>
            </a:r>
          </a:p>
        </p:txBody>
      </p:sp>
      <p:sp>
        <p:nvSpPr>
          <p:cNvPr id="52227" name="Rectangle 3"/>
          <p:cNvSpPr>
            <a:spLocks noGrp="1" noChangeArrowheads="1"/>
          </p:cNvSpPr>
          <p:nvPr>
            <p:ph idx="1"/>
          </p:nvPr>
        </p:nvSpPr>
        <p:spPr/>
        <p:txBody>
          <a:bodyPr>
            <a:normAutofit fontScale="92500" lnSpcReduction="10000"/>
          </a:bodyPr>
          <a:lstStyle/>
          <a:p>
            <a:pPr eaLnBrk="1" hangingPunct="1"/>
            <a:r>
              <a:rPr lang="en-US" dirty="0"/>
              <a:t>Same query as before: Increase all accounts with balances over $10,000 by 6%, all other accounts receive 5%.</a:t>
            </a:r>
            <a:br>
              <a:rPr lang="en-US" dirty="0"/>
            </a:br>
            <a:endParaRPr lang="en-US" dirty="0"/>
          </a:p>
          <a:p>
            <a:pPr eaLnBrk="1" hangingPunct="1">
              <a:buFont typeface="Monotype Sorts" pitchFamily="2" charset="2"/>
              <a:buNone/>
            </a:pPr>
            <a:r>
              <a:rPr lang="en-US" dirty="0"/>
              <a:t>          </a:t>
            </a:r>
            <a:r>
              <a:rPr lang="en-US" b="1" dirty="0"/>
              <a:t>update</a:t>
            </a:r>
            <a:r>
              <a:rPr lang="en-US" dirty="0"/>
              <a:t> </a:t>
            </a:r>
            <a:r>
              <a:rPr lang="en-US" i="1" dirty="0"/>
              <a:t>account</a:t>
            </a:r>
            <a:br>
              <a:rPr lang="en-US" dirty="0"/>
            </a:br>
            <a:r>
              <a:rPr lang="en-US" dirty="0"/>
              <a:t>      </a:t>
            </a:r>
            <a:r>
              <a:rPr lang="en-US" b="1" dirty="0"/>
              <a:t>set</a:t>
            </a:r>
            <a:r>
              <a:rPr lang="en-US" dirty="0"/>
              <a:t> </a:t>
            </a:r>
            <a:r>
              <a:rPr lang="en-US" i="1" dirty="0"/>
              <a:t>balance</a:t>
            </a:r>
            <a:r>
              <a:rPr lang="en-US" dirty="0"/>
              <a:t> =  </a:t>
            </a:r>
            <a:r>
              <a:rPr lang="en-US" b="1" dirty="0"/>
              <a:t>case</a:t>
            </a:r>
            <a:r>
              <a:rPr lang="en-US" dirty="0"/>
              <a:t> </a:t>
            </a:r>
            <a:br>
              <a:rPr lang="en-US" dirty="0"/>
            </a:br>
            <a:r>
              <a:rPr lang="en-US" dirty="0"/>
              <a:t>                                 </a:t>
            </a:r>
            <a:r>
              <a:rPr lang="en-US" b="1" dirty="0"/>
              <a:t>when</a:t>
            </a:r>
            <a:r>
              <a:rPr lang="en-US" dirty="0"/>
              <a:t> </a:t>
            </a:r>
            <a:r>
              <a:rPr lang="en-US" i="1" dirty="0"/>
              <a:t>balance</a:t>
            </a:r>
            <a:r>
              <a:rPr lang="en-US" dirty="0"/>
              <a:t> &lt;= 10000 </a:t>
            </a:r>
          </a:p>
          <a:p>
            <a:pPr eaLnBrk="1" hangingPunct="1">
              <a:buFont typeface="Monotype Sorts" pitchFamily="2" charset="2"/>
              <a:buNone/>
            </a:pPr>
            <a:r>
              <a:rPr lang="en-US" b="1" dirty="0"/>
              <a:t>                                      then</a:t>
            </a:r>
            <a:r>
              <a:rPr lang="en-US" dirty="0"/>
              <a:t> </a:t>
            </a:r>
            <a:r>
              <a:rPr lang="en-US" i="1" dirty="0"/>
              <a:t>balance</a:t>
            </a:r>
            <a:r>
              <a:rPr lang="en-US" dirty="0"/>
              <a:t>  * 1.05</a:t>
            </a:r>
            <a:br>
              <a:rPr lang="en-US" dirty="0"/>
            </a:br>
            <a:r>
              <a:rPr lang="en-US" dirty="0"/>
              <a:t>                                 </a:t>
            </a:r>
            <a:r>
              <a:rPr lang="en-US" b="1" dirty="0"/>
              <a:t>else</a:t>
            </a:r>
            <a:r>
              <a:rPr lang="en-US" dirty="0"/>
              <a:t>   </a:t>
            </a:r>
            <a:r>
              <a:rPr lang="en-US" i="1" dirty="0"/>
              <a:t>balance</a:t>
            </a:r>
            <a:r>
              <a:rPr lang="en-US" dirty="0"/>
              <a:t>  * 1.06</a:t>
            </a:r>
            <a:br>
              <a:rPr lang="en-US" dirty="0"/>
            </a:br>
            <a:r>
              <a:rPr lang="en-US" dirty="0"/>
              <a:t>                              </a:t>
            </a:r>
            <a:r>
              <a:rPr lang="en-US" b="1" dirty="0"/>
              <a:t>end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a:noFill/>
        </p:spPr>
        <p:txBody>
          <a:bodyPr lIns="90488" tIns="44450" rIns="90488" bIns="44450"/>
          <a:lstStyle/>
          <a:p>
            <a:pPr eaLnBrk="1" hangingPunct="1"/>
            <a:r>
              <a:rPr lang="en-US"/>
              <a:t>Basic Query Structure </a:t>
            </a:r>
          </a:p>
        </p:txBody>
      </p:sp>
      <p:sp>
        <p:nvSpPr>
          <p:cNvPr id="6148" name="Rectangle 4"/>
          <p:cNvSpPr>
            <a:spLocks noGrp="1" noChangeArrowheads="1"/>
          </p:cNvSpPr>
          <p:nvPr>
            <p:ph idx="1"/>
          </p:nvPr>
        </p:nvSpPr>
        <p:spPr>
          <a:xfrm>
            <a:off x="739775" y="1106488"/>
            <a:ext cx="7640638" cy="5106987"/>
          </a:xfrm>
        </p:spPr>
        <p:txBody>
          <a:bodyPr lIns="90488" tIns="44450" rIns="90488" bIns="44450">
            <a:normAutofit lnSpcReduction="10000"/>
          </a:bodyPr>
          <a:lstStyle/>
          <a:p>
            <a:pPr eaLnBrk="1" hangingPunct="1">
              <a:buFont typeface="Arial" pitchFamily="34" charset="0"/>
              <a:buChar char="•"/>
              <a:tabLst>
                <a:tab pos="2055813" algn="l"/>
              </a:tabLst>
              <a:defRPr/>
            </a:pPr>
            <a:r>
              <a:rPr lang="en-US" dirty="0"/>
              <a:t>A typical SQL query has the form:</a:t>
            </a:r>
            <a:br>
              <a:rPr lang="en-US" dirty="0"/>
            </a:br>
            <a:br>
              <a:rPr lang="en-US" dirty="0"/>
            </a:br>
            <a:r>
              <a:rPr lang="en-US" dirty="0"/>
              <a:t>	</a:t>
            </a:r>
            <a:r>
              <a:rPr lang="en-US" b="1" dirty="0"/>
              <a:t>select </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br>
              <a:rPr lang="en-US" dirty="0"/>
            </a:br>
            <a:r>
              <a:rPr lang="en-US" dirty="0"/>
              <a:t>	</a:t>
            </a:r>
            <a:r>
              <a:rPr lang="en-US" b="1" dirty="0"/>
              <a:t>from</a:t>
            </a:r>
            <a:r>
              <a:rPr lang="en-US" dirty="0"/>
              <a:t>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m</a:t>
            </a:r>
            <a:br>
              <a:rPr lang="en-US" dirty="0"/>
            </a:br>
            <a:r>
              <a:rPr lang="en-US" dirty="0"/>
              <a:t>	</a:t>
            </a:r>
            <a:r>
              <a:rPr lang="en-US" b="1" dirty="0"/>
              <a:t>where </a:t>
            </a:r>
            <a:r>
              <a:rPr lang="en-US" i="1" dirty="0"/>
              <a:t>P</a:t>
            </a:r>
            <a:br>
              <a:rPr lang="en-US" i="1" dirty="0"/>
            </a:br>
            <a:endParaRPr lang="en-US" dirty="0"/>
          </a:p>
          <a:p>
            <a:pPr lvl="1" eaLnBrk="1" hangingPunct="1">
              <a:buFont typeface="Arial" pitchFamily="34" charset="0"/>
              <a:buChar char="•"/>
              <a:tabLst>
                <a:tab pos="2055813" algn="l"/>
              </a:tabLst>
              <a:defRPr/>
            </a:pPr>
            <a:r>
              <a:rPr lang="en-US" i="1" dirty="0"/>
              <a:t>A</a:t>
            </a:r>
            <a:r>
              <a:rPr lang="en-US" i="1" baseline="-25000" dirty="0"/>
              <a:t>i </a:t>
            </a:r>
            <a:r>
              <a:rPr lang="en-US" dirty="0"/>
              <a:t>represents an attribute</a:t>
            </a:r>
          </a:p>
          <a:p>
            <a:pPr lvl="1" eaLnBrk="1" hangingPunct="1">
              <a:buFont typeface="Arial" pitchFamily="34" charset="0"/>
              <a:buChar char="•"/>
              <a:tabLst>
                <a:tab pos="2055813" algn="l"/>
              </a:tabLst>
              <a:defRPr/>
            </a:pPr>
            <a:r>
              <a:rPr lang="en-US" i="1" dirty="0" err="1"/>
              <a:t>R</a:t>
            </a:r>
            <a:r>
              <a:rPr lang="en-US" i="1" baseline="-25000" dirty="0" err="1"/>
              <a:t>i</a:t>
            </a:r>
            <a:r>
              <a:rPr lang="en-US" i="1" baseline="-25000" dirty="0"/>
              <a:t> </a:t>
            </a:r>
            <a:r>
              <a:rPr lang="en-US" dirty="0"/>
              <a:t>represents a relation</a:t>
            </a:r>
          </a:p>
          <a:p>
            <a:pPr lvl="1" eaLnBrk="1" hangingPunct="1">
              <a:buFont typeface="Arial" pitchFamily="34" charset="0"/>
              <a:buChar char="•"/>
              <a:tabLst>
                <a:tab pos="2055813" algn="l"/>
              </a:tabLst>
              <a:defRPr/>
            </a:pPr>
            <a:r>
              <a:rPr lang="en-US" i="1" dirty="0"/>
              <a:t>P</a:t>
            </a:r>
            <a:r>
              <a:rPr lang="en-US" dirty="0"/>
              <a:t> is a predicate.</a:t>
            </a:r>
          </a:p>
          <a:p>
            <a:pPr eaLnBrk="1" hangingPunct="1">
              <a:buFont typeface="Arial" pitchFamily="34" charset="0"/>
              <a:buChar char="•"/>
              <a:tabLst>
                <a:tab pos="2055813" algn="l"/>
              </a:tabLst>
              <a:defRPr/>
            </a:pPr>
            <a:r>
              <a:rPr lang="en-US" dirty="0"/>
              <a:t>The result of an SQL query is a relation.</a:t>
            </a: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a:noFill/>
        </p:spPr>
        <p:txBody>
          <a:bodyPr lIns="90488" tIns="44450" rIns="90488" bIns="44450"/>
          <a:lstStyle/>
          <a:p>
            <a:pPr eaLnBrk="1" hangingPunct="1"/>
            <a:r>
              <a:rPr lang="en-US"/>
              <a:t>The select Clause</a:t>
            </a:r>
          </a:p>
        </p:txBody>
      </p:sp>
      <p:sp>
        <p:nvSpPr>
          <p:cNvPr id="21507" name="Rectangle 4"/>
          <p:cNvSpPr>
            <a:spLocks noGrp="1" noChangeArrowheads="1"/>
          </p:cNvSpPr>
          <p:nvPr>
            <p:ph idx="1"/>
          </p:nvPr>
        </p:nvSpPr>
        <p:spPr>
          <a:xfrm>
            <a:off x="739775" y="1106488"/>
            <a:ext cx="8066088" cy="5165725"/>
          </a:xfrm>
        </p:spPr>
        <p:txBody>
          <a:bodyPr lIns="90488" tIns="44450" rIns="90488" bIns="44450">
            <a:normAutofit lnSpcReduction="10000"/>
          </a:bodyPr>
          <a:lstStyle/>
          <a:p>
            <a:pPr eaLnBrk="1" hangingPunct="1">
              <a:tabLst>
                <a:tab pos="2055813" algn="l"/>
              </a:tabLst>
            </a:pPr>
            <a:r>
              <a:rPr lang="en-US" dirty="0"/>
              <a:t>The </a:t>
            </a:r>
            <a:r>
              <a:rPr lang="en-US" b="1" dirty="0"/>
              <a:t>select</a:t>
            </a:r>
            <a:r>
              <a:rPr lang="en-US" dirty="0"/>
              <a:t> clause list the attributes desired in the result of a query</a:t>
            </a:r>
          </a:p>
          <a:p>
            <a:pPr lvl="1" eaLnBrk="1" hangingPunct="1">
              <a:tabLst>
                <a:tab pos="2055813" algn="l"/>
              </a:tabLst>
            </a:pPr>
            <a:r>
              <a:rPr lang="en-US" dirty="0"/>
              <a:t>corresponds to the projection operation of the relational algebra</a:t>
            </a:r>
          </a:p>
          <a:p>
            <a:pPr eaLnBrk="1" hangingPunct="1">
              <a:lnSpc>
                <a:spcPct val="110000"/>
              </a:lnSpc>
              <a:tabLst>
                <a:tab pos="2055813" algn="l"/>
              </a:tabLst>
            </a:pPr>
            <a:r>
              <a:rPr lang="en-US" dirty="0"/>
              <a:t>Example: find the names of all branches in the </a:t>
            </a:r>
            <a:r>
              <a:rPr lang="en-US" i="1" dirty="0"/>
              <a:t>loan</a:t>
            </a:r>
            <a:r>
              <a:rPr lang="en-US" dirty="0"/>
              <a:t> relation:</a:t>
            </a:r>
            <a:br>
              <a:rPr lang="en-US" dirty="0"/>
            </a:br>
            <a:r>
              <a:rPr lang="en-US" dirty="0"/>
              <a:t>		</a:t>
            </a:r>
            <a:r>
              <a:rPr lang="en-US" b="1" dirty="0"/>
              <a:t>select </a:t>
            </a:r>
            <a:r>
              <a:rPr lang="en-US" i="1" dirty="0" err="1"/>
              <a:t>branch_name</a:t>
            </a:r>
            <a:br>
              <a:rPr lang="en-US" dirty="0"/>
            </a:br>
            <a:r>
              <a:rPr lang="en-US" dirty="0"/>
              <a:t>		</a:t>
            </a:r>
            <a:r>
              <a:rPr lang="en-US" b="1" dirty="0"/>
              <a:t>from </a:t>
            </a:r>
            <a:r>
              <a:rPr lang="en-US" i="1" dirty="0"/>
              <a:t>loan</a:t>
            </a:r>
          </a:p>
          <a:p>
            <a:pPr eaLnBrk="1" hangingPunct="1">
              <a:tabLst>
                <a:tab pos="2055813" algn="l"/>
              </a:tabLst>
            </a:pPr>
            <a:r>
              <a:rPr lang="en-US" dirty="0"/>
              <a:t>NOTE:  SQL names are case insensitive (i.e., you may use upper- or lower-case letters.)  </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noFill/>
        </p:spPr>
        <p:txBody>
          <a:bodyPr lIns="90488" tIns="44450" rIns="90488" bIns="44450"/>
          <a:lstStyle/>
          <a:p>
            <a:pPr eaLnBrk="1" hangingPunct="1"/>
            <a:r>
              <a:rPr lang="en-US"/>
              <a:t>The select Clause (Cont.)</a:t>
            </a:r>
          </a:p>
        </p:txBody>
      </p:sp>
      <p:sp>
        <p:nvSpPr>
          <p:cNvPr id="10244" name="Rectangle 4"/>
          <p:cNvSpPr>
            <a:spLocks noGrp="1" noChangeArrowheads="1"/>
          </p:cNvSpPr>
          <p:nvPr>
            <p:ph idx="1"/>
          </p:nvPr>
        </p:nvSpPr>
        <p:spPr>
          <a:xfrm>
            <a:off x="739775" y="1268413"/>
            <a:ext cx="7848600" cy="4876800"/>
          </a:xfrm>
        </p:spPr>
        <p:txBody>
          <a:bodyPr lIns="90488" tIns="44450" rIns="90488" bIns="44450">
            <a:normAutofit fontScale="77500" lnSpcReduction="20000"/>
          </a:bodyPr>
          <a:lstStyle/>
          <a:p>
            <a:pPr eaLnBrk="1" hangingPunct="1">
              <a:buFont typeface="Arial" pitchFamily="34" charset="0"/>
              <a:buChar char="•"/>
              <a:tabLst>
                <a:tab pos="2055813" algn="l"/>
              </a:tabLst>
              <a:defRPr/>
            </a:pPr>
            <a:r>
              <a:rPr lang="en-US" dirty="0"/>
              <a:t>SQL allows duplicates in relations as well as in query results.</a:t>
            </a:r>
          </a:p>
          <a:p>
            <a:pPr eaLnBrk="1" hangingPunct="1">
              <a:buFont typeface="Arial" pitchFamily="34" charset="0"/>
              <a:buChar char="•"/>
              <a:tabLst>
                <a:tab pos="2055813" algn="l"/>
              </a:tabLst>
              <a:defRPr/>
            </a:pPr>
            <a:r>
              <a:rPr lang="en-US" dirty="0"/>
              <a:t>To force the elimination of duplicates, insert the keyword </a:t>
            </a:r>
            <a:r>
              <a:rPr lang="en-US" b="1" dirty="0">
                <a:solidFill>
                  <a:schemeClr val="tx2"/>
                </a:solidFill>
              </a:rPr>
              <a:t>distinct </a:t>
            </a:r>
            <a:r>
              <a:rPr lang="en-US" dirty="0"/>
              <a:t> after select</a:t>
            </a:r>
            <a:r>
              <a:rPr lang="en-US" b="1" dirty="0"/>
              <a:t>.</a:t>
            </a:r>
          </a:p>
          <a:p>
            <a:pPr eaLnBrk="1" hangingPunct="1">
              <a:buFont typeface="Arial" pitchFamily="34" charset="0"/>
              <a:buChar char="•"/>
              <a:tabLst>
                <a:tab pos="2055813" algn="l"/>
              </a:tabLst>
              <a:defRPr/>
            </a:pPr>
            <a:r>
              <a:rPr lang="en-US" dirty="0"/>
              <a:t>Find the names of all branches in the </a:t>
            </a:r>
            <a:r>
              <a:rPr lang="en-US" i="1" dirty="0"/>
              <a:t>loan</a:t>
            </a:r>
            <a:r>
              <a:rPr lang="en-US" dirty="0"/>
              <a:t> relations, and remove duplicates</a:t>
            </a:r>
          </a:p>
          <a:p>
            <a:pPr eaLnBrk="1" hangingPunct="1">
              <a:buFont typeface="Monotype Sorts" pitchFamily="2" charset="2"/>
              <a:buNone/>
              <a:tabLst>
                <a:tab pos="2055813" algn="l"/>
              </a:tabLst>
              <a:defRPr/>
            </a:pPr>
            <a:r>
              <a:rPr lang="en-US" dirty="0"/>
              <a:t>		</a:t>
            </a:r>
            <a:r>
              <a:rPr lang="en-US" b="1" dirty="0"/>
              <a:t>select distinct </a:t>
            </a:r>
            <a:r>
              <a:rPr lang="en-US" i="1" dirty="0" err="1"/>
              <a:t>branch_name</a:t>
            </a:r>
            <a:br>
              <a:rPr lang="en-US" dirty="0"/>
            </a:br>
            <a:r>
              <a:rPr lang="en-US" dirty="0"/>
              <a:t>	</a:t>
            </a:r>
            <a:r>
              <a:rPr lang="en-US" b="1" dirty="0"/>
              <a:t>from </a:t>
            </a:r>
            <a:r>
              <a:rPr lang="en-US" i="1" dirty="0"/>
              <a:t>loan</a:t>
            </a:r>
            <a:br>
              <a:rPr lang="en-US" i="1" dirty="0"/>
            </a:br>
            <a:endParaRPr lang="en-US" i="1" dirty="0"/>
          </a:p>
          <a:p>
            <a:pPr eaLnBrk="1" hangingPunct="1">
              <a:buFont typeface="Arial" pitchFamily="34" charset="0"/>
              <a:buChar char="•"/>
              <a:tabLst>
                <a:tab pos="2055813" algn="l"/>
              </a:tabLst>
              <a:defRPr/>
            </a:pPr>
            <a:r>
              <a:rPr lang="en-US" dirty="0"/>
              <a:t>The keyword </a:t>
            </a:r>
            <a:r>
              <a:rPr lang="en-US" b="1" dirty="0"/>
              <a:t>all </a:t>
            </a:r>
            <a:r>
              <a:rPr lang="en-US" dirty="0"/>
              <a:t>specifies that duplicates not be removed.</a:t>
            </a:r>
            <a:br>
              <a:rPr lang="en-US" dirty="0"/>
            </a:br>
            <a:endParaRPr lang="en-US" dirty="0"/>
          </a:p>
          <a:p>
            <a:pPr eaLnBrk="1" hangingPunct="1">
              <a:buFont typeface="Monotype Sorts" pitchFamily="2" charset="2"/>
              <a:buNone/>
              <a:tabLst>
                <a:tab pos="2055813" algn="l"/>
              </a:tabLst>
              <a:defRPr/>
            </a:pPr>
            <a:r>
              <a:rPr lang="en-US" dirty="0"/>
              <a:t>		</a:t>
            </a:r>
            <a:r>
              <a:rPr lang="en-US" b="1" dirty="0"/>
              <a:t>select all</a:t>
            </a:r>
            <a:r>
              <a:rPr lang="en-US" dirty="0"/>
              <a:t> </a:t>
            </a:r>
            <a:r>
              <a:rPr lang="en-US" i="1" dirty="0" err="1"/>
              <a:t>branch_name</a:t>
            </a:r>
            <a:br>
              <a:rPr lang="en-US" i="1" dirty="0"/>
            </a:br>
            <a:r>
              <a:rPr lang="en-US" i="1" dirty="0"/>
              <a:t>	</a:t>
            </a:r>
            <a:r>
              <a:rPr lang="en-US" b="1" dirty="0"/>
              <a:t>from </a:t>
            </a:r>
            <a:r>
              <a:rPr lang="en-US" i="1" dirty="0"/>
              <a:t>loan</a:t>
            </a: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a:noFill/>
        </p:spPr>
        <p:txBody>
          <a:bodyPr lIns="90488" tIns="44450" rIns="90488" bIns="44450"/>
          <a:lstStyle/>
          <a:p>
            <a:pPr eaLnBrk="1" hangingPunct="1"/>
            <a:r>
              <a:rPr lang="en-US"/>
              <a:t>The select Clause (Cont.)</a:t>
            </a:r>
          </a:p>
        </p:txBody>
      </p:sp>
      <p:sp>
        <p:nvSpPr>
          <p:cNvPr id="23555" name="Rectangle 4"/>
          <p:cNvSpPr>
            <a:spLocks noGrp="1" noChangeArrowheads="1"/>
          </p:cNvSpPr>
          <p:nvPr>
            <p:ph idx="1"/>
          </p:nvPr>
        </p:nvSpPr>
        <p:spPr>
          <a:xfrm>
            <a:off x="739775" y="1371600"/>
            <a:ext cx="7848600" cy="4953000"/>
          </a:xfrm>
        </p:spPr>
        <p:txBody>
          <a:bodyPr lIns="90488" tIns="44450" rIns="90488" bIns="44450">
            <a:normAutofit fontScale="85000" lnSpcReduction="20000"/>
          </a:bodyPr>
          <a:lstStyle/>
          <a:p>
            <a:pPr eaLnBrk="1" hangingPunct="1">
              <a:tabLst>
                <a:tab pos="2055813" algn="l"/>
              </a:tabLst>
            </a:pPr>
            <a:r>
              <a:rPr lang="en-US" dirty="0"/>
              <a:t>An asterisk in the select clause denotes “all attributes”</a:t>
            </a:r>
          </a:p>
          <a:p>
            <a:pPr eaLnBrk="1" hangingPunct="1">
              <a:buFont typeface="Monotype Sorts" pitchFamily="2" charset="2"/>
              <a:buNone/>
              <a:tabLst>
                <a:tab pos="2055813" algn="l"/>
              </a:tabLst>
            </a:pPr>
            <a:r>
              <a:rPr lang="en-US" b="1" dirty="0"/>
              <a:t>	select </a:t>
            </a:r>
            <a:r>
              <a:rPr lang="en-US" dirty="0"/>
              <a:t>* </a:t>
            </a:r>
            <a:r>
              <a:rPr lang="en-US" b="1" dirty="0"/>
              <a:t>from </a:t>
            </a:r>
            <a:r>
              <a:rPr lang="en-US" i="1" dirty="0"/>
              <a:t>loan</a:t>
            </a:r>
          </a:p>
          <a:p>
            <a:pPr eaLnBrk="1" hangingPunct="1">
              <a:buFont typeface="Monotype Sorts" pitchFamily="2" charset="2"/>
              <a:buNone/>
              <a:tabLst>
                <a:tab pos="2055813" algn="l"/>
              </a:tabLst>
            </a:pPr>
            <a:endParaRPr lang="en-US" i="1" dirty="0"/>
          </a:p>
          <a:p>
            <a:pPr eaLnBrk="1" hangingPunct="1">
              <a:tabLst>
                <a:tab pos="2055813" algn="l"/>
              </a:tabLst>
            </a:pPr>
            <a:r>
              <a:rPr lang="en-US" dirty="0"/>
              <a:t>The </a:t>
            </a:r>
            <a:r>
              <a:rPr lang="en-US" b="1" dirty="0">
                <a:solidFill>
                  <a:schemeClr val="tx2"/>
                </a:solidFill>
              </a:rPr>
              <a:t>select</a:t>
            </a:r>
            <a:r>
              <a:rPr lang="en-US" dirty="0"/>
              <a:t> clause can contain arithmetic expressions involving the operation, +, –, </a:t>
            </a:r>
            <a:r>
              <a:rPr lang="en-US" dirty="0">
                <a:latin typeface="Symbol" pitchFamily="18" charset="2"/>
              </a:rPr>
              <a:t></a:t>
            </a:r>
            <a:r>
              <a:rPr lang="en-US" dirty="0"/>
              <a:t>, and /, and operating on constants or attributes of </a:t>
            </a:r>
            <a:r>
              <a:rPr lang="en-US" dirty="0" err="1"/>
              <a:t>tuples</a:t>
            </a:r>
            <a:r>
              <a:rPr lang="en-US" dirty="0"/>
              <a:t>.</a:t>
            </a:r>
          </a:p>
          <a:p>
            <a:pPr eaLnBrk="1" hangingPunct="1">
              <a:tabLst>
                <a:tab pos="2055813" algn="l"/>
              </a:tabLst>
            </a:pPr>
            <a:endParaRPr lang="en-US" dirty="0"/>
          </a:p>
          <a:p>
            <a:pPr eaLnBrk="1" hangingPunct="1">
              <a:tabLst>
                <a:tab pos="2055813" algn="l"/>
              </a:tabLst>
            </a:pPr>
            <a:r>
              <a:rPr lang="en-US" dirty="0"/>
              <a:t>E.g.: </a:t>
            </a:r>
          </a:p>
          <a:p>
            <a:pPr eaLnBrk="1" hangingPunct="1">
              <a:buFont typeface="Monotype Sorts" pitchFamily="2" charset="2"/>
              <a:buNone/>
              <a:tabLst>
                <a:tab pos="2055813" algn="l"/>
              </a:tabLst>
            </a:pPr>
            <a:r>
              <a:rPr lang="en-US" b="1" dirty="0"/>
              <a:t>	select</a:t>
            </a:r>
            <a:r>
              <a:rPr lang="en-US" dirty="0"/>
              <a:t> </a:t>
            </a:r>
            <a:r>
              <a:rPr lang="en-US" i="1" dirty="0" err="1"/>
              <a:t>loan_number</a:t>
            </a:r>
            <a:r>
              <a:rPr lang="en-US" i="1" dirty="0"/>
              <a:t>, </a:t>
            </a:r>
            <a:r>
              <a:rPr lang="en-US" i="1" dirty="0" err="1"/>
              <a:t>branch_name</a:t>
            </a:r>
            <a:r>
              <a:rPr lang="en-US" i="1" dirty="0"/>
              <a:t>, amount </a:t>
            </a:r>
            <a:r>
              <a:rPr lang="en-US" dirty="0">
                <a:latin typeface="Symbol" pitchFamily="18" charset="2"/>
              </a:rPr>
              <a:t></a:t>
            </a:r>
            <a:r>
              <a:rPr lang="en-US" dirty="0"/>
              <a:t> 100</a:t>
            </a:r>
            <a:br>
              <a:rPr lang="en-US" dirty="0"/>
            </a:br>
            <a:r>
              <a:rPr lang="en-US" b="1" dirty="0"/>
              <a:t>from </a:t>
            </a:r>
            <a:r>
              <a:rPr lang="en-US" i="1" dirty="0"/>
              <a:t>loan</a:t>
            </a:r>
          </a:p>
          <a:p>
            <a:pPr eaLnBrk="1" hangingPunct="1">
              <a:buFont typeface="Monotype Sorts" pitchFamily="2" charset="2"/>
              <a:buNone/>
              <a:tabLst>
                <a:tab pos="2055813" algn="l"/>
              </a:tabLst>
            </a:pPr>
            <a:r>
              <a:rPr lang="en-US" i="1" dirty="0"/>
              <a:t>	</a:t>
            </a:r>
            <a:endParaRPr lang="en-US" dirty="0"/>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a:noFill/>
        </p:spPr>
        <p:txBody>
          <a:bodyPr lIns="90488" tIns="44450" rIns="90488" bIns="44450"/>
          <a:lstStyle/>
          <a:p>
            <a:pPr eaLnBrk="1" hangingPunct="1"/>
            <a:r>
              <a:rPr lang="en-US"/>
              <a:t>The where Clause</a:t>
            </a:r>
          </a:p>
        </p:txBody>
      </p:sp>
      <p:sp>
        <p:nvSpPr>
          <p:cNvPr id="24579" name="Rectangle 4"/>
          <p:cNvSpPr>
            <a:spLocks noGrp="1" noChangeArrowheads="1"/>
          </p:cNvSpPr>
          <p:nvPr>
            <p:ph idx="1"/>
          </p:nvPr>
        </p:nvSpPr>
        <p:spPr>
          <a:xfrm>
            <a:off x="739775" y="1219200"/>
            <a:ext cx="7848600" cy="5105400"/>
          </a:xfrm>
        </p:spPr>
        <p:txBody>
          <a:bodyPr lIns="90488" tIns="44450" rIns="90488" bIns="44450">
            <a:normAutofit fontScale="85000" lnSpcReduction="20000"/>
          </a:bodyPr>
          <a:lstStyle/>
          <a:p>
            <a:pPr eaLnBrk="1" hangingPunct="1">
              <a:tabLst>
                <a:tab pos="1311275" algn="l"/>
              </a:tabLst>
            </a:pPr>
            <a:r>
              <a:rPr lang="en-US" dirty="0"/>
              <a:t>The </a:t>
            </a:r>
            <a:r>
              <a:rPr lang="en-US" b="1" dirty="0">
                <a:solidFill>
                  <a:schemeClr val="tx2"/>
                </a:solidFill>
              </a:rPr>
              <a:t>where</a:t>
            </a:r>
            <a:r>
              <a:rPr lang="en-US" b="1" dirty="0"/>
              <a:t> </a:t>
            </a:r>
            <a:r>
              <a:rPr lang="en-US" dirty="0"/>
              <a:t>clause specifies conditions that the result must satisfy</a:t>
            </a:r>
          </a:p>
          <a:p>
            <a:pPr lvl="1" eaLnBrk="1" hangingPunct="1">
              <a:tabLst>
                <a:tab pos="1311275" algn="l"/>
              </a:tabLst>
            </a:pPr>
            <a:r>
              <a:rPr lang="en-US" dirty="0"/>
              <a:t>Corresponds to the selection predicate of the relational algebra.  </a:t>
            </a:r>
          </a:p>
          <a:p>
            <a:pPr eaLnBrk="1" hangingPunct="1">
              <a:tabLst>
                <a:tab pos="1311275" algn="l"/>
              </a:tabLst>
            </a:pPr>
            <a:r>
              <a:rPr lang="en-US" dirty="0"/>
              <a:t>To find all loan number for loans made at the </a:t>
            </a:r>
            <a:r>
              <a:rPr lang="en-US" dirty="0" err="1"/>
              <a:t>Perryridge</a:t>
            </a:r>
            <a:r>
              <a:rPr lang="en-US" dirty="0"/>
              <a:t> branch with loan amounts greater than $1200.</a:t>
            </a:r>
          </a:p>
          <a:p>
            <a:pPr eaLnBrk="1" hangingPunct="1">
              <a:buFont typeface="Monotype Sorts" pitchFamily="2" charset="2"/>
              <a:buNone/>
              <a:tabLst>
                <a:tab pos="1311275" algn="l"/>
              </a:tabLst>
            </a:pPr>
            <a:r>
              <a:rPr lang="en-US" b="1" dirty="0"/>
              <a:t>		select </a:t>
            </a:r>
            <a:r>
              <a:rPr lang="en-US" i="1" dirty="0" err="1"/>
              <a:t>loan_number</a:t>
            </a:r>
            <a:br>
              <a:rPr lang="en-US" i="1" dirty="0"/>
            </a:br>
            <a:r>
              <a:rPr lang="en-US" i="1" dirty="0"/>
              <a:t>	</a:t>
            </a:r>
            <a:r>
              <a:rPr lang="en-US" b="1" dirty="0"/>
              <a:t>from </a:t>
            </a:r>
            <a:r>
              <a:rPr lang="en-US" i="1" dirty="0"/>
              <a:t>loan</a:t>
            </a:r>
            <a:br>
              <a:rPr lang="en-US" i="1" dirty="0"/>
            </a:br>
            <a:r>
              <a:rPr lang="en-US" i="1" dirty="0"/>
              <a:t>	</a:t>
            </a:r>
            <a:r>
              <a:rPr lang="en-US" b="1" dirty="0"/>
              <a:t>where </a:t>
            </a:r>
            <a:r>
              <a:rPr lang="en-US" i="1" dirty="0" err="1"/>
              <a:t>branch_name</a:t>
            </a:r>
            <a:r>
              <a:rPr lang="en-US" i="1" dirty="0"/>
              <a:t> =</a:t>
            </a:r>
            <a:r>
              <a:rPr lang="en-US" dirty="0"/>
              <a:t> </a:t>
            </a:r>
            <a:r>
              <a:rPr lang="en-US" i="1" dirty="0"/>
              <a:t>'</a:t>
            </a:r>
            <a:r>
              <a:rPr lang="en-US" dirty="0" err="1"/>
              <a:t>Perryridge</a:t>
            </a:r>
            <a:r>
              <a:rPr lang="en-US" dirty="0"/>
              <a:t>'</a:t>
            </a:r>
            <a:r>
              <a:rPr lang="en-US" i="1" dirty="0"/>
              <a:t>  </a:t>
            </a:r>
            <a:r>
              <a:rPr lang="en-US" b="1" dirty="0"/>
              <a:t>and </a:t>
            </a:r>
            <a:r>
              <a:rPr lang="en-US" i="1" dirty="0"/>
              <a:t>amount </a:t>
            </a:r>
            <a:r>
              <a:rPr lang="en-US" dirty="0"/>
              <a:t>&gt; 1200</a:t>
            </a:r>
          </a:p>
          <a:p>
            <a:pPr eaLnBrk="1" hangingPunct="1">
              <a:tabLst>
                <a:tab pos="1311275" algn="l"/>
              </a:tabLst>
            </a:pPr>
            <a:r>
              <a:rPr lang="en-US" dirty="0"/>
              <a:t>Comparison results can be combined using the logical connectives </a:t>
            </a:r>
            <a:r>
              <a:rPr lang="en-US" b="1" dirty="0"/>
              <a:t>and, or, </a:t>
            </a:r>
            <a:r>
              <a:rPr lang="en-US" dirty="0"/>
              <a:t>and </a:t>
            </a:r>
            <a:r>
              <a:rPr lang="en-US" b="1" dirty="0"/>
              <a:t>not.</a:t>
            </a:r>
            <a:r>
              <a:rPr lang="en-US" dirty="0"/>
              <a:t> </a:t>
            </a:r>
          </a:p>
          <a:p>
            <a:pPr eaLnBrk="1" hangingPunct="1">
              <a:buFont typeface="Monotype Sorts" pitchFamily="2" charset="2"/>
              <a:buNone/>
              <a:tabLst>
                <a:tab pos="1311275" algn="l"/>
              </a:tabLst>
            </a:pPr>
            <a:endParaRPr lang="en-US" dirty="0"/>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457200" y="274638"/>
            <a:ext cx="8229600" cy="868362"/>
          </a:xfrm>
          <a:noFill/>
        </p:spPr>
        <p:txBody>
          <a:bodyPr lIns="90488" tIns="44450" rIns="90488" bIns="44450"/>
          <a:lstStyle/>
          <a:p>
            <a:pPr eaLnBrk="1" hangingPunct="1"/>
            <a:r>
              <a:rPr lang="en-US" dirty="0">
                <a:latin typeface="+mn-lt"/>
              </a:rPr>
              <a:t>The from Clause</a:t>
            </a:r>
          </a:p>
        </p:txBody>
      </p:sp>
      <p:sp>
        <p:nvSpPr>
          <p:cNvPr id="25603" name="Rectangle 4"/>
          <p:cNvSpPr>
            <a:spLocks noGrp="1" noChangeArrowheads="1"/>
          </p:cNvSpPr>
          <p:nvPr>
            <p:ph idx="1"/>
          </p:nvPr>
        </p:nvSpPr>
        <p:spPr>
          <a:xfrm>
            <a:off x="228601" y="1106488"/>
            <a:ext cx="8686799" cy="2249487"/>
          </a:xfrm>
        </p:spPr>
        <p:txBody>
          <a:bodyPr lIns="90488" tIns="44450" rIns="90488" bIns="44450">
            <a:normAutofit lnSpcReduction="10000"/>
          </a:bodyPr>
          <a:lstStyle/>
          <a:p>
            <a:pPr eaLnBrk="1" hangingPunct="1">
              <a:tabLst>
                <a:tab pos="635000" algn="l"/>
                <a:tab pos="2403475" algn="l"/>
              </a:tabLst>
            </a:pPr>
            <a:r>
              <a:rPr lang="en-US" sz="2000" dirty="0"/>
              <a:t>The </a:t>
            </a:r>
            <a:r>
              <a:rPr lang="en-US" sz="2000" b="1" dirty="0">
                <a:solidFill>
                  <a:schemeClr val="tx2"/>
                </a:solidFill>
              </a:rPr>
              <a:t>from</a:t>
            </a:r>
            <a:r>
              <a:rPr lang="en-US" sz="2000" b="1" dirty="0"/>
              <a:t> </a:t>
            </a:r>
            <a:r>
              <a:rPr lang="en-US" sz="2000" dirty="0"/>
              <a:t>clause lists the relations involved in the query</a:t>
            </a:r>
          </a:p>
          <a:p>
            <a:pPr lvl="1" eaLnBrk="1" hangingPunct="1">
              <a:tabLst>
                <a:tab pos="635000" algn="l"/>
                <a:tab pos="2403475" algn="l"/>
              </a:tabLst>
            </a:pPr>
            <a:r>
              <a:rPr lang="en-US" dirty="0"/>
              <a:t>Corresponds to the Cartesian product operation of the relational algebra.</a:t>
            </a:r>
          </a:p>
          <a:p>
            <a:pPr eaLnBrk="1" hangingPunct="1">
              <a:tabLst>
                <a:tab pos="635000" algn="l"/>
                <a:tab pos="2403475" algn="l"/>
              </a:tabLst>
            </a:pPr>
            <a:r>
              <a:rPr lang="en-US" sz="2000" dirty="0"/>
              <a:t>Find the Cartesian product </a:t>
            </a:r>
            <a:r>
              <a:rPr lang="en-US" sz="2000" i="1" dirty="0"/>
              <a:t>borrower X loan</a:t>
            </a:r>
            <a:endParaRPr lang="en-US" sz="2000" dirty="0"/>
          </a:p>
          <a:p>
            <a:pPr eaLnBrk="1" hangingPunct="1">
              <a:buFont typeface="Monotype Sorts" pitchFamily="2" charset="2"/>
              <a:buNone/>
              <a:tabLst>
                <a:tab pos="635000" algn="l"/>
                <a:tab pos="2403475" algn="l"/>
              </a:tabLst>
            </a:pPr>
            <a:r>
              <a:rPr lang="en-US" sz="2000" b="1" dirty="0"/>
              <a:t>			select *</a:t>
            </a:r>
            <a:br>
              <a:rPr lang="en-US" sz="2000" dirty="0"/>
            </a:br>
            <a:r>
              <a:rPr lang="en-US" sz="2000" dirty="0"/>
              <a:t>		</a:t>
            </a:r>
            <a:r>
              <a:rPr lang="en-US" sz="2000" b="1" dirty="0"/>
              <a:t>from </a:t>
            </a:r>
            <a:r>
              <a:rPr lang="en-US" sz="2000" i="1" dirty="0"/>
              <a:t>borrower, loan</a:t>
            </a:r>
          </a:p>
        </p:txBody>
      </p:sp>
      <p:sp>
        <p:nvSpPr>
          <p:cNvPr id="25604" name="Text Box 5"/>
          <p:cNvSpPr txBox="1">
            <a:spLocks noChangeArrowheads="1"/>
          </p:cNvSpPr>
          <p:nvPr/>
        </p:nvSpPr>
        <p:spPr bwMode="auto">
          <a:xfrm>
            <a:off x="685800" y="3581400"/>
            <a:ext cx="8251825" cy="707886"/>
          </a:xfrm>
          <a:prstGeom prst="rect">
            <a:avLst/>
          </a:prstGeom>
          <a:noFill/>
          <a:ln w="9525">
            <a:noFill/>
            <a:miter lim="800000"/>
            <a:headEnd/>
            <a:tailEnd/>
          </a:ln>
        </p:spPr>
        <p:txBody>
          <a:bodyPr>
            <a:spAutoFit/>
          </a:bodyPr>
          <a:lstStyle/>
          <a:p>
            <a:pPr algn="l">
              <a:spcBef>
                <a:spcPct val="35000"/>
              </a:spcBef>
              <a:buClr>
                <a:schemeClr val="tx2"/>
              </a:buClr>
              <a:buSzPct val="90000"/>
              <a:buFont typeface="Monotype Sorts" pitchFamily="2" charset="2"/>
              <a:buChar char="n"/>
            </a:pPr>
            <a:r>
              <a:rPr kumimoji="1" lang="en-US" dirty="0">
                <a:latin typeface="+mn-lt"/>
              </a:rPr>
              <a:t>   Find the name, loan number and loan amount of all customers   </a:t>
            </a:r>
            <a:br>
              <a:rPr kumimoji="1" lang="en-US" dirty="0">
                <a:latin typeface="+mn-lt"/>
              </a:rPr>
            </a:br>
            <a:r>
              <a:rPr kumimoji="1" lang="en-US" dirty="0">
                <a:latin typeface="+mn-lt"/>
              </a:rPr>
              <a:t>     having a loan at the </a:t>
            </a:r>
            <a:r>
              <a:rPr kumimoji="1" lang="en-US" dirty="0" err="1">
                <a:latin typeface="+mn-lt"/>
              </a:rPr>
              <a:t>Perryridge</a:t>
            </a:r>
            <a:r>
              <a:rPr kumimoji="1" lang="en-US" dirty="0">
                <a:latin typeface="+mn-lt"/>
              </a:rPr>
              <a:t> branch.</a:t>
            </a:r>
            <a:endParaRPr lang="en-US" dirty="0">
              <a:latin typeface="+mn-lt"/>
            </a:endParaRPr>
          </a:p>
        </p:txBody>
      </p:sp>
      <p:sp>
        <p:nvSpPr>
          <p:cNvPr id="18438" name="Text Box 6"/>
          <p:cNvSpPr txBox="1">
            <a:spLocks noChangeArrowheads="1"/>
          </p:cNvSpPr>
          <p:nvPr/>
        </p:nvSpPr>
        <p:spPr bwMode="auto">
          <a:xfrm>
            <a:off x="533400" y="4648200"/>
            <a:ext cx="8437459" cy="1477328"/>
          </a:xfrm>
          <a:prstGeom prst="rect">
            <a:avLst/>
          </a:prstGeom>
          <a:noFill/>
          <a:ln w="9525">
            <a:noFill/>
            <a:miter lim="800000"/>
            <a:headEnd/>
            <a:tailEnd/>
          </a:ln>
        </p:spPr>
        <p:txBody>
          <a:bodyPr wrap="square">
            <a:spAutoFit/>
          </a:bodyPr>
          <a:lstStyle/>
          <a:p>
            <a:pPr algn="l">
              <a:spcBef>
                <a:spcPct val="35000"/>
              </a:spcBef>
              <a:buClr>
                <a:schemeClr val="tx2"/>
              </a:buClr>
              <a:buSzPct val="90000"/>
              <a:buFont typeface="Monotype Sorts" pitchFamily="2" charset="2"/>
              <a:buNone/>
            </a:pPr>
            <a:r>
              <a:rPr kumimoji="1" lang="en-US" b="1" dirty="0">
                <a:latin typeface="+mn-lt"/>
              </a:rPr>
              <a:t>select </a:t>
            </a:r>
            <a:r>
              <a:rPr kumimoji="1" lang="en-US" i="1" dirty="0" err="1">
                <a:latin typeface="+mn-lt"/>
              </a:rPr>
              <a:t>customer_name</a:t>
            </a:r>
            <a:r>
              <a:rPr kumimoji="1" lang="en-US" i="1" dirty="0">
                <a:latin typeface="+mn-lt"/>
              </a:rPr>
              <a:t>, </a:t>
            </a:r>
            <a:r>
              <a:rPr kumimoji="1" lang="en-US" i="1" dirty="0" err="1">
                <a:latin typeface="+mn-lt"/>
              </a:rPr>
              <a:t>borrower.loan_number</a:t>
            </a:r>
            <a:r>
              <a:rPr kumimoji="1" lang="en-US" i="1" dirty="0">
                <a:latin typeface="+mn-lt"/>
              </a:rPr>
              <a:t>, amount</a:t>
            </a:r>
            <a:br>
              <a:rPr kumimoji="1" lang="en-US" i="1" dirty="0">
                <a:latin typeface="+mn-lt"/>
              </a:rPr>
            </a:br>
            <a:r>
              <a:rPr kumimoji="1" lang="en-US" i="1" dirty="0">
                <a:latin typeface="+mn-lt"/>
              </a:rPr>
              <a:t>           </a:t>
            </a:r>
            <a:r>
              <a:rPr kumimoji="1" lang="en-US" b="1" dirty="0">
                <a:latin typeface="+mn-lt"/>
              </a:rPr>
              <a:t>from </a:t>
            </a:r>
            <a:r>
              <a:rPr kumimoji="1" lang="en-US" i="1" dirty="0">
                <a:latin typeface="+mn-lt"/>
              </a:rPr>
              <a:t>borrower, loan</a:t>
            </a:r>
            <a:br>
              <a:rPr kumimoji="1" lang="en-US" i="1" dirty="0">
                <a:latin typeface="+mn-lt"/>
              </a:rPr>
            </a:br>
            <a:r>
              <a:rPr kumimoji="1" lang="en-US" i="1" dirty="0">
                <a:latin typeface="+mn-lt"/>
              </a:rPr>
              <a:t>           </a:t>
            </a:r>
            <a:r>
              <a:rPr kumimoji="1" lang="en-US" b="1" dirty="0">
                <a:latin typeface="+mn-lt"/>
              </a:rPr>
              <a:t>where  </a:t>
            </a:r>
            <a:r>
              <a:rPr kumimoji="1" lang="en-US" b="1" i="1" dirty="0">
                <a:latin typeface="+mn-lt"/>
              </a:rPr>
              <a:t> </a:t>
            </a:r>
            <a:r>
              <a:rPr kumimoji="1" lang="en-US" i="1" dirty="0" err="1">
                <a:latin typeface="+mn-lt"/>
              </a:rPr>
              <a:t>borrower.loan_number</a:t>
            </a:r>
            <a:r>
              <a:rPr kumimoji="1" lang="en-US" i="1" dirty="0">
                <a:latin typeface="+mn-lt"/>
              </a:rPr>
              <a:t> = </a:t>
            </a:r>
            <a:r>
              <a:rPr kumimoji="1" lang="en-US" i="1" dirty="0" err="1">
                <a:latin typeface="+mn-lt"/>
              </a:rPr>
              <a:t>loan.loan_number</a:t>
            </a:r>
            <a:r>
              <a:rPr kumimoji="1" lang="en-US" i="1" dirty="0">
                <a:latin typeface="+mn-lt"/>
              </a:rPr>
              <a:t>  </a:t>
            </a:r>
            <a:r>
              <a:rPr kumimoji="1" lang="en-US" b="1" dirty="0">
                <a:latin typeface="+mn-lt"/>
              </a:rPr>
              <a:t>and</a:t>
            </a:r>
            <a:br>
              <a:rPr kumimoji="1" lang="en-US" b="1" dirty="0">
                <a:latin typeface="+mn-lt"/>
              </a:rPr>
            </a:br>
            <a:r>
              <a:rPr kumimoji="1" lang="en-US" b="1" dirty="0">
                <a:latin typeface="+mn-lt"/>
              </a:rPr>
              <a:t>                         </a:t>
            </a:r>
            <a:r>
              <a:rPr kumimoji="1" lang="en-US" i="1" dirty="0" err="1">
                <a:latin typeface="+mn-lt"/>
              </a:rPr>
              <a:t>branch_name</a:t>
            </a:r>
            <a:r>
              <a:rPr kumimoji="1" lang="en-US" i="1" dirty="0">
                <a:latin typeface="+mn-lt"/>
              </a:rPr>
              <a:t> =</a:t>
            </a:r>
            <a:r>
              <a:rPr kumimoji="1" lang="en-US" dirty="0">
                <a:latin typeface="+mn-lt"/>
              </a:rPr>
              <a:t> '</a:t>
            </a:r>
            <a:r>
              <a:rPr kumimoji="1" lang="en-US" dirty="0" err="1">
                <a:latin typeface="+mn-lt"/>
              </a:rPr>
              <a:t>Perryridge</a:t>
            </a:r>
            <a:r>
              <a:rPr kumimoji="1" lang="en-US" dirty="0">
                <a:latin typeface="+mn-lt"/>
              </a:rPr>
              <a:t>' </a:t>
            </a:r>
          </a:p>
          <a:p>
            <a:pPr algn="l"/>
            <a:endParaRPr lang="en-US" dirty="0">
              <a:latin typeface="+mn-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a:xfrm>
            <a:off x="457200" y="274638"/>
            <a:ext cx="8229600" cy="792162"/>
          </a:xfrm>
          <a:noFill/>
        </p:spPr>
        <p:txBody>
          <a:bodyPr lIns="90488" tIns="44450" rIns="90488" bIns="44450"/>
          <a:lstStyle/>
          <a:p>
            <a:pPr eaLnBrk="1" hangingPunct="1"/>
            <a:r>
              <a:rPr lang="en-US" dirty="0">
                <a:latin typeface="+mn-lt"/>
              </a:rPr>
              <a:t>The Rename Operation</a:t>
            </a:r>
          </a:p>
        </p:txBody>
      </p:sp>
      <p:sp>
        <p:nvSpPr>
          <p:cNvPr id="26627" name="Rectangle 4"/>
          <p:cNvSpPr>
            <a:spLocks noGrp="1" noChangeArrowheads="1"/>
          </p:cNvSpPr>
          <p:nvPr>
            <p:ph idx="1"/>
          </p:nvPr>
        </p:nvSpPr>
        <p:spPr>
          <a:xfrm>
            <a:off x="304800" y="1524000"/>
            <a:ext cx="8550275" cy="2703512"/>
          </a:xfrm>
        </p:spPr>
        <p:txBody>
          <a:bodyPr lIns="90488" tIns="44450" rIns="90488" bIns="44450">
            <a:normAutofit fontScale="92500" lnSpcReduction="20000"/>
          </a:bodyPr>
          <a:lstStyle/>
          <a:p>
            <a:pPr eaLnBrk="1" hangingPunct="1">
              <a:tabLst>
                <a:tab pos="2055813" algn="l"/>
              </a:tabLst>
            </a:pPr>
            <a:r>
              <a:rPr lang="en-US" dirty="0"/>
              <a:t>SQL allows renaming relations and attributes using the </a:t>
            </a:r>
            <a:r>
              <a:rPr lang="en-US" b="1" dirty="0"/>
              <a:t>as </a:t>
            </a:r>
            <a:r>
              <a:rPr lang="en-US" dirty="0"/>
              <a:t>clause:</a:t>
            </a:r>
          </a:p>
          <a:p>
            <a:pPr eaLnBrk="1" hangingPunct="1">
              <a:buFont typeface="Monotype Sorts" pitchFamily="2" charset="2"/>
              <a:buNone/>
              <a:tabLst>
                <a:tab pos="2055813" algn="l"/>
              </a:tabLst>
            </a:pPr>
            <a:r>
              <a:rPr lang="en-US" i="1" dirty="0"/>
              <a:t>		old-name </a:t>
            </a:r>
            <a:r>
              <a:rPr lang="en-US" b="1" dirty="0"/>
              <a:t>as</a:t>
            </a:r>
            <a:r>
              <a:rPr lang="en-US" i="1" dirty="0"/>
              <a:t> new-name</a:t>
            </a:r>
          </a:p>
          <a:p>
            <a:pPr eaLnBrk="1" hangingPunct="1">
              <a:lnSpc>
                <a:spcPct val="110000"/>
              </a:lnSpc>
              <a:tabLst>
                <a:tab pos="2055813" algn="l"/>
              </a:tabLst>
            </a:pPr>
            <a:r>
              <a:rPr lang="en-US" dirty="0"/>
              <a:t>E.g. Find the name, loan number and loan amount of all customers; rename the column name </a:t>
            </a:r>
            <a:r>
              <a:rPr lang="en-US" i="1" dirty="0" err="1"/>
              <a:t>loan_number</a:t>
            </a:r>
            <a:r>
              <a:rPr lang="en-US" i="1" dirty="0"/>
              <a:t> </a:t>
            </a:r>
            <a:r>
              <a:rPr lang="en-US" dirty="0"/>
              <a:t>as </a:t>
            </a:r>
            <a:r>
              <a:rPr lang="en-US" i="1" dirty="0" err="1"/>
              <a:t>loan_id</a:t>
            </a:r>
            <a:r>
              <a:rPr lang="en-US" i="1" dirty="0"/>
              <a:t>.</a:t>
            </a:r>
            <a:endParaRPr lang="en-US" dirty="0"/>
          </a:p>
        </p:txBody>
      </p:sp>
      <p:sp>
        <p:nvSpPr>
          <p:cNvPr id="20485" name="Text Box 5"/>
          <p:cNvSpPr txBox="1">
            <a:spLocks noChangeArrowheads="1"/>
          </p:cNvSpPr>
          <p:nvPr/>
        </p:nvSpPr>
        <p:spPr bwMode="auto">
          <a:xfrm>
            <a:off x="381000" y="4648200"/>
            <a:ext cx="8458199" cy="1015663"/>
          </a:xfrm>
          <a:prstGeom prst="rect">
            <a:avLst/>
          </a:prstGeom>
          <a:noFill/>
          <a:ln w="9525">
            <a:noFill/>
            <a:miter lim="800000"/>
            <a:headEnd/>
            <a:tailEnd/>
          </a:ln>
        </p:spPr>
        <p:txBody>
          <a:bodyPr wrap="square">
            <a:spAutoFit/>
          </a:bodyPr>
          <a:lstStyle/>
          <a:p>
            <a:pPr algn="l"/>
            <a:r>
              <a:rPr kumimoji="1" lang="en-US" sz="2000" b="1" dirty="0">
                <a:latin typeface="+mn-lt"/>
              </a:rPr>
              <a:t>select </a:t>
            </a:r>
            <a:r>
              <a:rPr kumimoji="1" lang="en-US" sz="2000" dirty="0" err="1">
                <a:latin typeface="+mn-lt"/>
              </a:rPr>
              <a:t>customer_name</a:t>
            </a:r>
            <a:r>
              <a:rPr kumimoji="1" lang="en-US" sz="2000" dirty="0">
                <a:latin typeface="+mn-lt"/>
              </a:rPr>
              <a:t>, </a:t>
            </a:r>
            <a:r>
              <a:rPr kumimoji="1" lang="en-US" sz="2000" dirty="0" err="1">
                <a:latin typeface="+mn-lt"/>
              </a:rPr>
              <a:t>borrower.loan_number</a:t>
            </a:r>
            <a:r>
              <a:rPr kumimoji="1" lang="en-US" sz="2000" dirty="0">
                <a:latin typeface="+mn-lt"/>
              </a:rPr>
              <a:t> </a:t>
            </a:r>
            <a:r>
              <a:rPr kumimoji="1" lang="en-US" sz="2000" b="1" dirty="0">
                <a:latin typeface="+mn-lt"/>
              </a:rPr>
              <a:t>as </a:t>
            </a:r>
            <a:r>
              <a:rPr kumimoji="1" lang="en-US" sz="2000" dirty="0" err="1">
                <a:latin typeface="+mn-lt"/>
              </a:rPr>
              <a:t>loan_id</a:t>
            </a:r>
            <a:r>
              <a:rPr kumimoji="1" lang="en-US" sz="2000" dirty="0">
                <a:latin typeface="+mn-lt"/>
              </a:rPr>
              <a:t>, amount</a:t>
            </a:r>
            <a:br>
              <a:rPr kumimoji="1" lang="en-US" sz="2000" dirty="0">
                <a:latin typeface="+mn-lt"/>
              </a:rPr>
            </a:br>
            <a:r>
              <a:rPr kumimoji="1" lang="en-US" sz="2000" b="1" dirty="0">
                <a:latin typeface="+mn-lt"/>
              </a:rPr>
              <a:t>from </a:t>
            </a:r>
            <a:r>
              <a:rPr kumimoji="1" lang="en-US" sz="2000" dirty="0">
                <a:latin typeface="+mn-lt"/>
              </a:rPr>
              <a:t>borrower, loan</a:t>
            </a:r>
            <a:br>
              <a:rPr kumimoji="1" lang="en-US" sz="2000" dirty="0">
                <a:latin typeface="+mn-lt"/>
              </a:rPr>
            </a:br>
            <a:r>
              <a:rPr kumimoji="1" lang="en-US" sz="2000" b="1" dirty="0">
                <a:latin typeface="+mn-lt"/>
              </a:rPr>
              <a:t>where </a:t>
            </a:r>
            <a:r>
              <a:rPr kumimoji="1" lang="en-US" sz="2000" dirty="0" err="1">
                <a:latin typeface="+mn-lt"/>
              </a:rPr>
              <a:t>borrower.loan_number</a:t>
            </a:r>
            <a:r>
              <a:rPr kumimoji="1" lang="en-US" sz="2000" dirty="0">
                <a:latin typeface="+mn-lt"/>
              </a:rPr>
              <a:t> = </a:t>
            </a:r>
            <a:r>
              <a:rPr kumimoji="1" lang="en-US" sz="2000" dirty="0" err="1">
                <a:latin typeface="+mn-lt"/>
              </a:rPr>
              <a:t>loan.loan_number</a:t>
            </a:r>
            <a:endParaRPr kumimoji="1" lang="en-US" sz="2000" dirty="0">
              <a:latin typeface="+mn-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a:xfrm>
            <a:off x="457200" y="274638"/>
            <a:ext cx="8229600" cy="868362"/>
          </a:xfrm>
          <a:noFill/>
        </p:spPr>
        <p:txBody>
          <a:bodyPr lIns="90488" tIns="44450" rIns="90488" bIns="44450"/>
          <a:lstStyle/>
          <a:p>
            <a:pPr eaLnBrk="1" hangingPunct="1"/>
            <a:r>
              <a:rPr lang="en-US" dirty="0" err="1">
                <a:latin typeface="+mn-lt"/>
              </a:rPr>
              <a:t>Tuple</a:t>
            </a:r>
            <a:r>
              <a:rPr lang="en-US" dirty="0">
                <a:latin typeface="+mn-lt"/>
              </a:rPr>
              <a:t> Variables</a:t>
            </a:r>
          </a:p>
        </p:txBody>
      </p:sp>
      <p:sp>
        <p:nvSpPr>
          <p:cNvPr id="27651" name="Rectangle 4"/>
          <p:cNvSpPr>
            <a:spLocks noGrp="1" noChangeArrowheads="1"/>
          </p:cNvSpPr>
          <p:nvPr>
            <p:ph idx="1"/>
          </p:nvPr>
        </p:nvSpPr>
        <p:spPr>
          <a:xfrm>
            <a:off x="815975" y="1142999"/>
            <a:ext cx="7661275" cy="1219201"/>
          </a:xfrm>
        </p:spPr>
        <p:txBody>
          <a:bodyPr lIns="90488" tIns="44450" rIns="90488" bIns="44450"/>
          <a:lstStyle/>
          <a:p>
            <a:pPr eaLnBrk="1" hangingPunct="1">
              <a:tabLst>
                <a:tab pos="2055813" algn="l"/>
              </a:tabLst>
            </a:pPr>
            <a:r>
              <a:rPr lang="en-US" sz="1800" dirty="0" err="1"/>
              <a:t>Tuple</a:t>
            </a:r>
            <a:r>
              <a:rPr lang="en-US" sz="1800" dirty="0"/>
              <a:t> variables are defined in the </a:t>
            </a:r>
            <a:r>
              <a:rPr lang="en-US" sz="1800" b="1" dirty="0"/>
              <a:t>from</a:t>
            </a:r>
            <a:r>
              <a:rPr lang="en-US" sz="1800" dirty="0"/>
              <a:t> clause via the use of the </a:t>
            </a:r>
            <a:r>
              <a:rPr lang="en-US" sz="1800" b="1" dirty="0"/>
              <a:t>as </a:t>
            </a:r>
            <a:r>
              <a:rPr lang="en-US" sz="1800" dirty="0"/>
              <a:t>clause.</a:t>
            </a:r>
          </a:p>
          <a:p>
            <a:pPr eaLnBrk="1" hangingPunct="1">
              <a:tabLst>
                <a:tab pos="2055813" algn="l"/>
              </a:tabLst>
            </a:pPr>
            <a:r>
              <a:rPr lang="en-US" sz="1800" dirty="0"/>
              <a:t>Find the customer names and their loan numbers and amount for all customers having a loan at some branch.</a:t>
            </a:r>
            <a:endParaRPr lang="en-US" sz="1800" i="1" dirty="0"/>
          </a:p>
        </p:txBody>
      </p:sp>
      <p:sp>
        <p:nvSpPr>
          <p:cNvPr id="27652" name="Text Box 6"/>
          <p:cNvSpPr txBox="1">
            <a:spLocks noChangeArrowheads="1"/>
          </p:cNvSpPr>
          <p:nvPr/>
        </p:nvSpPr>
        <p:spPr bwMode="auto">
          <a:xfrm>
            <a:off x="864393" y="4038600"/>
            <a:ext cx="7564438" cy="1497333"/>
          </a:xfrm>
          <a:prstGeom prst="rect">
            <a:avLst/>
          </a:prstGeom>
          <a:noFill/>
          <a:ln w="9525">
            <a:noFill/>
            <a:miter lim="800000"/>
            <a:headEnd/>
            <a:tailEnd/>
          </a:ln>
        </p:spPr>
        <p:txBody>
          <a:bodyPr wrap="square">
            <a:spAutoFit/>
          </a:bodyPr>
          <a:lstStyle/>
          <a:p>
            <a:pPr algn="l">
              <a:spcBef>
                <a:spcPct val="35000"/>
              </a:spcBef>
              <a:buClr>
                <a:schemeClr val="tx2"/>
              </a:buClr>
              <a:buSzPct val="90000"/>
              <a:buFont typeface="Monotype Sorts" pitchFamily="2" charset="2"/>
              <a:buChar char="n"/>
            </a:pPr>
            <a:r>
              <a:rPr kumimoji="1" lang="en-US" sz="2000" dirty="0">
                <a:latin typeface="+mn-lt"/>
              </a:rPr>
              <a:t>Keyword </a:t>
            </a:r>
            <a:r>
              <a:rPr kumimoji="1" lang="en-US" sz="2000" b="1" dirty="0">
                <a:latin typeface="+mn-lt"/>
              </a:rPr>
              <a:t>as</a:t>
            </a:r>
            <a:r>
              <a:rPr kumimoji="1" lang="en-US" sz="2000" dirty="0">
                <a:latin typeface="+mn-lt"/>
              </a:rPr>
              <a:t> is optional and may be omitted</a:t>
            </a:r>
            <a:br>
              <a:rPr kumimoji="1" lang="en-US" sz="2000" dirty="0">
                <a:latin typeface="+mn-lt"/>
              </a:rPr>
            </a:br>
            <a:r>
              <a:rPr kumimoji="1" lang="en-US" sz="2000" dirty="0">
                <a:latin typeface="+mn-lt"/>
              </a:rPr>
              <a:t>              </a:t>
            </a:r>
            <a:r>
              <a:rPr kumimoji="1" lang="en-US" sz="2000" i="1" dirty="0">
                <a:latin typeface="+mn-lt"/>
              </a:rPr>
              <a:t>borrower </a:t>
            </a:r>
            <a:r>
              <a:rPr kumimoji="1" lang="en-US" sz="2000" b="1" dirty="0">
                <a:latin typeface="+mn-lt"/>
              </a:rPr>
              <a:t>as </a:t>
            </a:r>
            <a:r>
              <a:rPr kumimoji="1" lang="en-US" sz="2000" i="1" dirty="0">
                <a:latin typeface="+mn-lt"/>
              </a:rPr>
              <a:t>T ≡ borrower</a:t>
            </a:r>
            <a:r>
              <a:rPr kumimoji="1" lang="en-US" sz="2000" b="1" dirty="0">
                <a:latin typeface="+mn-lt"/>
              </a:rPr>
              <a:t> </a:t>
            </a:r>
            <a:r>
              <a:rPr kumimoji="1" lang="en-US" sz="2000" i="1" dirty="0">
                <a:latin typeface="+mn-lt"/>
              </a:rPr>
              <a:t>T</a:t>
            </a:r>
          </a:p>
          <a:p>
            <a:pPr lvl="1" algn="l">
              <a:spcBef>
                <a:spcPct val="35000"/>
              </a:spcBef>
              <a:buClr>
                <a:schemeClr val="tx2"/>
              </a:buClr>
              <a:buSzPct val="90000"/>
              <a:buFont typeface="Monotype Sorts" pitchFamily="2" charset="2"/>
              <a:buChar char="n"/>
            </a:pPr>
            <a:r>
              <a:rPr kumimoji="1" lang="en-US" sz="2000" dirty="0">
                <a:latin typeface="+mn-lt"/>
              </a:rPr>
              <a:t>  Some database such as Oracle </a:t>
            </a:r>
            <a:r>
              <a:rPr kumimoji="1" lang="en-US" sz="2000" i="1" dirty="0">
                <a:latin typeface="+mn-lt"/>
              </a:rPr>
              <a:t>require</a:t>
            </a:r>
            <a:r>
              <a:rPr kumimoji="1" lang="en-US" sz="2000" dirty="0">
                <a:latin typeface="+mn-lt"/>
              </a:rPr>
              <a:t> </a:t>
            </a:r>
            <a:r>
              <a:rPr kumimoji="1" lang="en-US" sz="2000" b="1" dirty="0">
                <a:latin typeface="+mn-lt"/>
              </a:rPr>
              <a:t>as</a:t>
            </a:r>
            <a:r>
              <a:rPr kumimoji="1" lang="en-US" sz="2000" dirty="0">
                <a:latin typeface="+mn-lt"/>
              </a:rPr>
              <a:t> to be omitted</a:t>
            </a:r>
          </a:p>
          <a:p>
            <a:pPr algn="l">
              <a:spcBef>
                <a:spcPct val="35000"/>
              </a:spcBef>
              <a:buClr>
                <a:schemeClr val="tx2"/>
              </a:buClr>
              <a:buSzPct val="90000"/>
              <a:buFont typeface="Monotype Sorts" pitchFamily="2" charset="2"/>
              <a:buChar char="n"/>
            </a:pPr>
            <a:endParaRPr kumimoji="1" lang="en-US" sz="1800" i="1" dirty="0">
              <a:latin typeface="+mn-lt"/>
            </a:endParaRPr>
          </a:p>
        </p:txBody>
      </p:sp>
      <p:sp>
        <p:nvSpPr>
          <p:cNvPr id="22535" name="Text Box 7"/>
          <p:cNvSpPr txBox="1">
            <a:spLocks noChangeArrowheads="1"/>
          </p:cNvSpPr>
          <p:nvPr/>
        </p:nvSpPr>
        <p:spPr bwMode="auto">
          <a:xfrm>
            <a:off x="1524000" y="2362200"/>
            <a:ext cx="5543377" cy="923330"/>
          </a:xfrm>
          <a:prstGeom prst="rect">
            <a:avLst/>
          </a:prstGeom>
          <a:noFill/>
          <a:ln w="9525">
            <a:noFill/>
            <a:miter lim="800000"/>
            <a:headEnd/>
            <a:tailEnd/>
          </a:ln>
        </p:spPr>
        <p:txBody>
          <a:bodyPr wrap="square">
            <a:spAutoFit/>
          </a:bodyPr>
          <a:lstStyle/>
          <a:p>
            <a:pPr algn="l">
              <a:lnSpc>
                <a:spcPct val="90000"/>
              </a:lnSpc>
              <a:spcBef>
                <a:spcPct val="35000"/>
              </a:spcBef>
              <a:buClr>
                <a:schemeClr val="tx2"/>
              </a:buClr>
              <a:buSzPct val="90000"/>
              <a:buFont typeface="Monotype Sorts" pitchFamily="2" charset="2"/>
              <a:buNone/>
            </a:pPr>
            <a:r>
              <a:rPr kumimoji="1" lang="en-US" sz="2000" b="1" dirty="0">
                <a:latin typeface="+mn-lt"/>
              </a:rPr>
              <a:t>select </a:t>
            </a:r>
            <a:r>
              <a:rPr kumimoji="1" lang="en-US" sz="2000" i="1" dirty="0" err="1">
                <a:latin typeface="+mn-lt"/>
              </a:rPr>
              <a:t>customer_name</a:t>
            </a:r>
            <a:r>
              <a:rPr kumimoji="1" lang="en-US" sz="2000" i="1" dirty="0">
                <a:latin typeface="+mn-lt"/>
              </a:rPr>
              <a:t>, </a:t>
            </a:r>
            <a:r>
              <a:rPr kumimoji="1" lang="en-US" sz="2000" i="1" dirty="0" err="1">
                <a:latin typeface="+mn-lt"/>
              </a:rPr>
              <a:t>T.loan_number</a:t>
            </a:r>
            <a:r>
              <a:rPr kumimoji="1" lang="en-US" sz="2000" i="1" dirty="0">
                <a:latin typeface="+mn-lt"/>
              </a:rPr>
              <a:t>, </a:t>
            </a:r>
            <a:r>
              <a:rPr kumimoji="1" lang="en-US" sz="2000" i="1" dirty="0" err="1">
                <a:latin typeface="+mn-lt"/>
              </a:rPr>
              <a:t>S.amount</a:t>
            </a:r>
            <a:br>
              <a:rPr kumimoji="1" lang="en-US" sz="2000" i="1" dirty="0">
                <a:latin typeface="+mn-lt"/>
              </a:rPr>
            </a:br>
            <a:r>
              <a:rPr kumimoji="1" lang="en-US" sz="2000" i="1" dirty="0">
                <a:latin typeface="+mn-lt"/>
              </a:rPr>
              <a:t>           </a:t>
            </a:r>
            <a:r>
              <a:rPr kumimoji="1" lang="en-US" sz="2000" b="1" dirty="0">
                <a:latin typeface="+mn-lt"/>
              </a:rPr>
              <a:t>from </a:t>
            </a:r>
            <a:r>
              <a:rPr kumimoji="1" lang="en-US" sz="2000" i="1" dirty="0">
                <a:latin typeface="+mn-lt"/>
              </a:rPr>
              <a:t>borrower </a:t>
            </a:r>
            <a:r>
              <a:rPr kumimoji="1" lang="en-US" sz="2000" b="1" dirty="0">
                <a:latin typeface="+mn-lt"/>
              </a:rPr>
              <a:t>as </a:t>
            </a:r>
            <a:r>
              <a:rPr kumimoji="1" lang="en-US" sz="2000" i="1" dirty="0">
                <a:latin typeface="+mn-lt"/>
              </a:rPr>
              <a:t>T, loan </a:t>
            </a:r>
            <a:r>
              <a:rPr kumimoji="1" lang="en-US" sz="2000" b="1" dirty="0">
                <a:latin typeface="+mn-lt"/>
              </a:rPr>
              <a:t>as </a:t>
            </a:r>
            <a:r>
              <a:rPr kumimoji="1" lang="en-US" sz="2000" i="1" dirty="0">
                <a:latin typeface="+mn-lt"/>
              </a:rPr>
              <a:t>S</a:t>
            </a:r>
            <a:br>
              <a:rPr kumimoji="1" lang="en-US" sz="2000" i="1" dirty="0">
                <a:latin typeface="+mn-lt"/>
              </a:rPr>
            </a:br>
            <a:r>
              <a:rPr kumimoji="1" lang="en-US" sz="2000" i="1" dirty="0">
                <a:latin typeface="+mn-lt"/>
              </a:rPr>
              <a:t>           </a:t>
            </a:r>
            <a:r>
              <a:rPr kumimoji="1" lang="en-US" sz="2000" b="1" dirty="0">
                <a:latin typeface="+mn-lt"/>
              </a:rPr>
              <a:t>where </a:t>
            </a:r>
            <a:r>
              <a:rPr kumimoji="1" lang="en-US" sz="2000" i="1" dirty="0">
                <a:latin typeface="+mn-lt"/>
              </a:rPr>
              <a:t> </a:t>
            </a:r>
            <a:r>
              <a:rPr kumimoji="1" lang="en-US" sz="2000" i="1" dirty="0" err="1">
                <a:latin typeface="+mn-lt"/>
              </a:rPr>
              <a:t>T.loan_number</a:t>
            </a:r>
            <a:r>
              <a:rPr kumimoji="1" lang="en-US" sz="2000" i="1" dirty="0">
                <a:latin typeface="+mn-lt"/>
              </a:rPr>
              <a:t> = </a:t>
            </a:r>
            <a:r>
              <a:rPr kumimoji="1" lang="en-US" sz="2000" i="1" dirty="0" err="1">
                <a:latin typeface="+mn-lt"/>
              </a:rPr>
              <a:t>S.loan_number</a:t>
            </a:r>
            <a:endParaRPr lang="en-US" sz="2000" dirty="0">
              <a:latin typeface="+mn-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229600" cy="868362"/>
          </a:xfrm>
        </p:spPr>
        <p:txBody>
          <a:bodyPr/>
          <a:lstStyle/>
          <a:p>
            <a:pPr eaLnBrk="1" hangingPunct="1"/>
            <a:r>
              <a:rPr lang="en-US" dirty="0">
                <a:latin typeface="+mn-lt"/>
              </a:rPr>
              <a:t>String Operations</a:t>
            </a:r>
          </a:p>
        </p:txBody>
      </p:sp>
      <p:sp>
        <p:nvSpPr>
          <p:cNvPr id="24579" name="Rectangle 3"/>
          <p:cNvSpPr>
            <a:spLocks noGrp="1" noChangeArrowheads="1"/>
          </p:cNvSpPr>
          <p:nvPr>
            <p:ph idx="1"/>
          </p:nvPr>
        </p:nvSpPr>
        <p:spPr>
          <a:xfrm>
            <a:off x="609600" y="1106488"/>
            <a:ext cx="7978775" cy="5446712"/>
          </a:xfrm>
        </p:spPr>
        <p:txBody>
          <a:bodyPr>
            <a:noAutofit/>
          </a:bodyPr>
          <a:lstStyle/>
          <a:p>
            <a:pPr eaLnBrk="1" hangingPunct="1">
              <a:buFont typeface="Arial" pitchFamily="34" charset="0"/>
              <a:buChar char="•"/>
              <a:tabLst>
                <a:tab pos="1889125" algn="l"/>
                <a:tab pos="2403475" algn="l"/>
              </a:tabLst>
              <a:defRPr/>
            </a:pPr>
            <a:r>
              <a:rPr lang="en-US" sz="1800" dirty="0"/>
              <a:t>SQL includes a string-matching operator for comparisons on character strings.  The operator “like” uses patterns that are described using two special characters:</a:t>
            </a:r>
          </a:p>
          <a:p>
            <a:pPr lvl="1" eaLnBrk="1" hangingPunct="1">
              <a:buFont typeface="Arial" pitchFamily="34" charset="0"/>
              <a:buChar char="•"/>
              <a:tabLst>
                <a:tab pos="1889125" algn="l"/>
                <a:tab pos="2403475" algn="l"/>
              </a:tabLst>
              <a:defRPr/>
            </a:pPr>
            <a:r>
              <a:rPr lang="en-US" sz="1800" dirty="0"/>
              <a:t>percent (%).  The % character matches any substring.</a:t>
            </a:r>
          </a:p>
          <a:p>
            <a:pPr lvl="1" eaLnBrk="1" hangingPunct="1">
              <a:buFont typeface="Arial" pitchFamily="34" charset="0"/>
              <a:buChar char="•"/>
              <a:tabLst>
                <a:tab pos="1889125" algn="l"/>
                <a:tab pos="2403475" algn="l"/>
              </a:tabLst>
              <a:defRPr/>
            </a:pPr>
            <a:r>
              <a:rPr lang="en-US" sz="1800" dirty="0"/>
              <a:t>underscore (_).  The _ character matches any character.</a:t>
            </a:r>
          </a:p>
          <a:p>
            <a:pPr eaLnBrk="1" hangingPunct="1">
              <a:buFont typeface="Arial" pitchFamily="34" charset="0"/>
              <a:buChar char="•"/>
              <a:tabLst>
                <a:tab pos="1889125" algn="l"/>
                <a:tab pos="2403475" algn="l"/>
              </a:tabLst>
              <a:defRPr/>
            </a:pPr>
            <a:r>
              <a:rPr lang="en-US" sz="1800" dirty="0"/>
              <a:t>Find the names of all customers whose street includes the substring “Main”.</a:t>
            </a:r>
          </a:p>
          <a:p>
            <a:pPr eaLnBrk="1" hangingPunct="1">
              <a:buFont typeface="Monotype Sorts" pitchFamily="2" charset="2"/>
              <a:buNone/>
              <a:tabLst>
                <a:tab pos="1889125" algn="l"/>
                <a:tab pos="2403475" algn="l"/>
              </a:tabLst>
              <a:defRPr/>
            </a:pPr>
            <a:r>
              <a:rPr lang="en-US" sz="1800" b="1" dirty="0"/>
              <a:t>		select </a:t>
            </a:r>
            <a:r>
              <a:rPr lang="en-US" sz="1800" i="1" dirty="0" err="1"/>
              <a:t>customer_name</a:t>
            </a:r>
            <a:br>
              <a:rPr lang="en-US" sz="1800" i="1" dirty="0"/>
            </a:br>
            <a:r>
              <a:rPr lang="en-US" sz="1800" i="1" dirty="0"/>
              <a:t>	</a:t>
            </a:r>
            <a:r>
              <a:rPr lang="en-US" sz="1800" b="1" dirty="0"/>
              <a:t>from </a:t>
            </a:r>
            <a:r>
              <a:rPr lang="en-US" sz="1800" i="1" dirty="0"/>
              <a:t>customer</a:t>
            </a:r>
            <a:br>
              <a:rPr lang="en-US" sz="1800" i="1" dirty="0"/>
            </a:br>
            <a:r>
              <a:rPr lang="en-US" sz="1800" i="1" dirty="0"/>
              <a:t>	</a:t>
            </a:r>
            <a:r>
              <a:rPr lang="en-US" sz="1800" b="1" dirty="0"/>
              <a:t>where</a:t>
            </a:r>
            <a:r>
              <a:rPr lang="en-US" sz="1800" b="1" i="1" dirty="0"/>
              <a:t> </a:t>
            </a:r>
            <a:r>
              <a:rPr lang="en-US" sz="1800" i="1" dirty="0" err="1"/>
              <a:t>customer_street</a:t>
            </a:r>
            <a:r>
              <a:rPr lang="en-US" sz="1800" i="1" dirty="0"/>
              <a:t> </a:t>
            </a:r>
            <a:r>
              <a:rPr lang="en-US" sz="1800" b="1" dirty="0"/>
              <a:t>like '</a:t>
            </a:r>
            <a:r>
              <a:rPr lang="en-US" sz="1800" dirty="0"/>
              <a:t>% Main%' </a:t>
            </a:r>
          </a:p>
          <a:p>
            <a:pPr eaLnBrk="1" hangingPunct="1">
              <a:buFont typeface="Arial" pitchFamily="34" charset="0"/>
              <a:buChar char="•"/>
              <a:tabLst>
                <a:tab pos="1889125" algn="l"/>
                <a:tab pos="2403475" algn="l"/>
              </a:tabLst>
              <a:defRPr/>
            </a:pPr>
            <a:r>
              <a:rPr lang="en-US" sz="1800" dirty="0"/>
              <a:t>Match the name “Main%”</a:t>
            </a:r>
          </a:p>
          <a:p>
            <a:pPr eaLnBrk="1" hangingPunct="1">
              <a:buFont typeface="Monotype Sorts" pitchFamily="2" charset="2"/>
              <a:buNone/>
              <a:tabLst>
                <a:tab pos="1889125" algn="l"/>
                <a:tab pos="2403475" algn="l"/>
              </a:tabLst>
              <a:defRPr/>
            </a:pPr>
            <a:r>
              <a:rPr lang="en-US" sz="1800" dirty="0"/>
              <a:t>			</a:t>
            </a:r>
            <a:r>
              <a:rPr lang="en-US" sz="1800" b="1" dirty="0"/>
              <a:t>like '</a:t>
            </a:r>
            <a:r>
              <a:rPr lang="en-US" sz="1800" dirty="0"/>
              <a:t>Main\%'  </a:t>
            </a:r>
            <a:r>
              <a:rPr lang="en-US" sz="1800" b="1" dirty="0"/>
              <a:t>escape  '</a:t>
            </a:r>
            <a:r>
              <a:rPr lang="en-US" sz="1800" dirty="0"/>
              <a:t>\' </a:t>
            </a:r>
          </a:p>
          <a:p>
            <a:pPr eaLnBrk="1" hangingPunct="1">
              <a:buFont typeface="Arial" pitchFamily="34" charset="0"/>
              <a:buChar char="•"/>
              <a:tabLst>
                <a:tab pos="1889125" algn="l"/>
                <a:tab pos="2403475" algn="l"/>
              </a:tabLst>
              <a:defRPr/>
            </a:pPr>
            <a:r>
              <a:rPr lang="en-US" sz="1800" dirty="0"/>
              <a:t>SQL supports a variety of string operations such as</a:t>
            </a:r>
          </a:p>
          <a:p>
            <a:pPr lvl="1" eaLnBrk="1" hangingPunct="1">
              <a:buFont typeface="Arial" pitchFamily="34" charset="0"/>
              <a:buChar char="•"/>
              <a:tabLst>
                <a:tab pos="1889125" algn="l"/>
                <a:tab pos="2403475" algn="l"/>
              </a:tabLst>
              <a:defRPr/>
            </a:pPr>
            <a:r>
              <a:rPr lang="en-US" sz="1800" dirty="0"/>
              <a:t>concatenation (using “||”)</a:t>
            </a:r>
          </a:p>
          <a:p>
            <a:pPr lvl="1" eaLnBrk="1" hangingPunct="1">
              <a:buFont typeface="Arial" pitchFamily="34" charset="0"/>
              <a:buChar char="•"/>
              <a:tabLst>
                <a:tab pos="1889125" algn="l"/>
                <a:tab pos="2403475" algn="l"/>
              </a:tabLst>
              <a:defRPr/>
            </a:pPr>
            <a:r>
              <a:rPr lang="en-US" sz="1800" dirty="0"/>
              <a:t> converting from upper to lower case (and vice versa)</a:t>
            </a:r>
          </a:p>
          <a:p>
            <a:pPr lvl="1" eaLnBrk="1" hangingPunct="1">
              <a:buFont typeface="Arial" pitchFamily="34" charset="0"/>
              <a:buChar char="•"/>
              <a:tabLst>
                <a:tab pos="1889125" algn="l"/>
                <a:tab pos="2403475" algn="l"/>
              </a:tabLst>
              <a:defRPr/>
            </a:pPr>
            <a:r>
              <a:rPr lang="en-US" sz="1800" dirty="0"/>
              <a:t> finding string length, extracting substrings,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1020762"/>
          </a:xfrm>
        </p:spPr>
        <p:txBody>
          <a:bodyPr/>
          <a:lstStyle/>
          <a:p>
            <a:pPr eaLnBrk="1" hangingPunct="1"/>
            <a:r>
              <a:rPr lang="en-US" dirty="0"/>
              <a:t>DBMS Architecture</a:t>
            </a:r>
          </a:p>
        </p:txBody>
      </p:sp>
      <p:sp>
        <p:nvSpPr>
          <p:cNvPr id="10243" name="Rectangle 3"/>
          <p:cNvSpPr>
            <a:spLocks noGrp="1" noChangeArrowheads="1"/>
          </p:cNvSpPr>
          <p:nvPr>
            <p:ph idx="1"/>
          </p:nvPr>
        </p:nvSpPr>
        <p:spPr>
          <a:xfrm>
            <a:off x="855663" y="1828799"/>
            <a:ext cx="7159625" cy="3929063"/>
          </a:xfrm>
        </p:spPr>
        <p:txBody>
          <a:bodyPr/>
          <a:lstStyle/>
          <a:p>
            <a:r>
              <a:rPr lang="en-US" dirty="0"/>
              <a:t>Three-level architecture of DBMS</a:t>
            </a:r>
          </a:p>
          <a:p>
            <a:r>
              <a:rPr lang="en-US" dirty="0"/>
              <a:t>The functions of Database Systems</a:t>
            </a:r>
          </a:p>
          <a:p>
            <a:r>
              <a:rPr lang="en-US" dirty="0"/>
              <a:t>Overall system architecture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Conditions</a:t>
            </a:r>
            <a:endParaRPr lang="en-IN" dirty="0"/>
          </a:p>
        </p:txBody>
      </p:sp>
      <p:sp>
        <p:nvSpPr>
          <p:cNvPr id="3" name="Content Placeholder 2"/>
          <p:cNvSpPr>
            <a:spLocks noGrp="1"/>
          </p:cNvSpPr>
          <p:nvPr>
            <p:ph idx="1"/>
          </p:nvPr>
        </p:nvSpPr>
        <p:spPr>
          <a:xfrm>
            <a:off x="457200" y="1371600"/>
            <a:ext cx="8229600" cy="4953000"/>
          </a:xfrm>
        </p:spPr>
        <p:txBody>
          <a:bodyPr>
            <a:normAutofit lnSpcReduction="10000"/>
          </a:bodyPr>
          <a:lstStyle/>
          <a:p>
            <a:r>
              <a:rPr lang="en-US" dirty="0"/>
              <a:t>Between /not between</a:t>
            </a:r>
          </a:p>
          <a:p>
            <a:pPr lvl="1">
              <a:buNone/>
            </a:pPr>
            <a:r>
              <a:rPr lang="en-US" i="1" dirty="0"/>
              <a:t>Select * from customer</a:t>
            </a:r>
          </a:p>
          <a:p>
            <a:pPr lvl="1">
              <a:buNone/>
            </a:pPr>
            <a:r>
              <a:rPr lang="en-US" i="1" dirty="0"/>
              <a:t>Where balance </a:t>
            </a:r>
            <a:r>
              <a:rPr lang="en-US" b="1" i="1" dirty="0"/>
              <a:t>between</a:t>
            </a:r>
            <a:r>
              <a:rPr lang="en-US" i="1" dirty="0"/>
              <a:t> 1000 </a:t>
            </a:r>
            <a:r>
              <a:rPr lang="en-US" b="1" i="1" dirty="0"/>
              <a:t>and</a:t>
            </a:r>
            <a:r>
              <a:rPr lang="en-US" i="1" dirty="0"/>
              <a:t> 10000</a:t>
            </a:r>
          </a:p>
          <a:p>
            <a:r>
              <a:rPr lang="en-US" dirty="0"/>
              <a:t>In / Not in</a:t>
            </a:r>
          </a:p>
          <a:p>
            <a:pPr lvl="1">
              <a:buNone/>
            </a:pPr>
            <a:r>
              <a:rPr lang="en-US" i="1" dirty="0"/>
              <a:t>     select * from customer</a:t>
            </a:r>
          </a:p>
          <a:p>
            <a:pPr lvl="1">
              <a:buNone/>
            </a:pPr>
            <a:r>
              <a:rPr lang="en-US" i="1" dirty="0"/>
              <a:t>     where </a:t>
            </a:r>
            <a:r>
              <a:rPr lang="en-US" i="1" dirty="0" err="1"/>
              <a:t>customer_city</a:t>
            </a:r>
            <a:r>
              <a:rPr lang="en-US" i="1" dirty="0"/>
              <a:t> </a:t>
            </a:r>
            <a:r>
              <a:rPr lang="en-US" b="1" i="1" dirty="0"/>
              <a:t>in / not in</a:t>
            </a:r>
            <a:r>
              <a:rPr lang="en-US" i="1" dirty="0"/>
              <a:t>(‘Stamford’, ‘</a:t>
            </a:r>
            <a:r>
              <a:rPr lang="en-US" i="1" dirty="0" err="1"/>
              <a:t>Harrison’,’Rye</a:t>
            </a:r>
            <a:r>
              <a:rPr lang="en-US" i="1" dirty="0"/>
              <a:t>’)</a:t>
            </a:r>
          </a:p>
          <a:p>
            <a:r>
              <a:rPr lang="en-US" dirty="0"/>
              <a:t>Null</a:t>
            </a:r>
          </a:p>
          <a:p>
            <a:pPr lvl="1">
              <a:buNone/>
            </a:pPr>
            <a:r>
              <a:rPr lang="en-US" i="1" dirty="0"/>
              <a:t>   select * from customer</a:t>
            </a:r>
          </a:p>
          <a:p>
            <a:pPr lvl="1">
              <a:buNone/>
            </a:pPr>
            <a:r>
              <a:rPr lang="en-US" i="1" dirty="0"/>
              <a:t>   Where </a:t>
            </a:r>
            <a:r>
              <a:rPr lang="en-US" i="1" dirty="0" err="1"/>
              <a:t>customer_city</a:t>
            </a:r>
            <a:r>
              <a:rPr lang="en-US" i="1" dirty="0"/>
              <a:t> </a:t>
            </a:r>
            <a:r>
              <a:rPr lang="en-US" b="1" i="1" dirty="0"/>
              <a:t>is Null / is not Null</a:t>
            </a:r>
          </a:p>
          <a:p>
            <a:pPr lvl="1">
              <a:buNone/>
            </a:pPr>
            <a:endParaRPr lang="en-US" dirty="0"/>
          </a:p>
          <a:p>
            <a:pPr lvl="1"/>
            <a:endParaRPr lang="en-US" dirty="0"/>
          </a:p>
          <a:p>
            <a:pPr lvl="1"/>
            <a:endParaRPr lang="en-US" dirty="0"/>
          </a:p>
          <a:p>
            <a:pPr lvl="1">
              <a:buNone/>
            </a:pPr>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Conditions</a:t>
            </a:r>
            <a:endParaRPr lang="en-IN" dirty="0"/>
          </a:p>
        </p:txBody>
      </p:sp>
      <p:sp>
        <p:nvSpPr>
          <p:cNvPr id="3" name="Content Placeholder 2"/>
          <p:cNvSpPr>
            <a:spLocks noGrp="1"/>
          </p:cNvSpPr>
          <p:nvPr>
            <p:ph idx="1"/>
          </p:nvPr>
        </p:nvSpPr>
        <p:spPr/>
        <p:txBody>
          <a:bodyPr/>
          <a:lstStyle/>
          <a:p>
            <a:r>
              <a:rPr lang="en-US" dirty="0"/>
              <a:t>Logical</a:t>
            </a:r>
          </a:p>
          <a:p>
            <a:pPr lvl="1"/>
            <a:r>
              <a:rPr lang="en-US" dirty="0"/>
              <a:t>Not</a:t>
            </a:r>
          </a:p>
          <a:p>
            <a:pPr lvl="1"/>
            <a:r>
              <a:rPr lang="en-US" dirty="0"/>
              <a:t>And</a:t>
            </a:r>
          </a:p>
          <a:p>
            <a:pPr lvl="1"/>
            <a:r>
              <a:rPr lang="en-US" dirty="0"/>
              <a:t>Or</a:t>
            </a:r>
          </a:p>
          <a:p>
            <a:r>
              <a:rPr lang="en-US" dirty="0"/>
              <a:t>Relational</a:t>
            </a:r>
          </a:p>
          <a:p>
            <a:pPr lvl="2"/>
            <a:r>
              <a:rPr lang="en-US" dirty="0"/>
              <a:t>=, &lt;, &gt;, &lt;=, &gt;=, &lt;&gt;, !=</a:t>
            </a:r>
          </a:p>
          <a:p>
            <a:r>
              <a:rPr lang="en-US" dirty="0"/>
              <a:t>Arithmetic</a:t>
            </a:r>
          </a:p>
          <a:p>
            <a:pPr lvl="2"/>
            <a:r>
              <a:rPr lang="en-US" dirty="0"/>
              <a:t>/, *, +, -</a:t>
            </a:r>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Precedence</a:t>
            </a:r>
            <a:endParaRPr lang="en-IN" dirty="0"/>
          </a:p>
        </p:txBody>
      </p:sp>
      <p:graphicFrame>
        <p:nvGraphicFramePr>
          <p:cNvPr id="4" name="Content Placeholder 3"/>
          <p:cNvGraphicFramePr>
            <a:graphicFrameLocks noGrp="1"/>
          </p:cNvGraphicFramePr>
          <p:nvPr>
            <p:ph idx="1"/>
          </p:nvPr>
        </p:nvGraphicFramePr>
        <p:xfrm>
          <a:off x="457200" y="1600200"/>
          <a:ext cx="8229600" cy="33375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Order Evaluated</a:t>
                      </a:r>
                      <a:endParaRPr lang="en-IN" dirty="0"/>
                    </a:p>
                  </a:txBody>
                  <a:tcPr/>
                </a:tc>
                <a:tc>
                  <a:txBody>
                    <a:bodyPr/>
                    <a:lstStyle/>
                    <a:p>
                      <a:r>
                        <a:rPr lang="en-US" dirty="0"/>
                        <a:t>Operator</a:t>
                      </a:r>
                      <a:endParaRPr lang="en-IN" dirty="0"/>
                    </a:p>
                  </a:txBody>
                  <a:tcPr/>
                </a:tc>
                <a:extLst>
                  <a:ext uri="{0D108BD9-81ED-4DB2-BD59-A6C34878D82A}">
                    <a16:rowId xmlns:a16="http://schemas.microsoft.com/office/drawing/2014/main" val="10000"/>
                  </a:ext>
                </a:extLst>
              </a:tr>
              <a:tr h="370840">
                <a:tc>
                  <a:txBody>
                    <a:bodyPr/>
                    <a:lstStyle/>
                    <a:p>
                      <a:r>
                        <a:rPr lang="en-US" dirty="0"/>
                        <a:t>1</a:t>
                      </a:r>
                      <a:endParaRPr lang="en-IN" dirty="0"/>
                    </a:p>
                  </a:txBody>
                  <a:tcPr/>
                </a:tc>
                <a:tc>
                  <a:txBody>
                    <a:bodyPr/>
                    <a:lstStyle/>
                    <a:p>
                      <a:r>
                        <a:rPr lang="en-US" dirty="0"/>
                        <a:t>Arithmetic  operators</a:t>
                      </a:r>
                      <a:endParaRPr lang="en-IN" dirty="0"/>
                    </a:p>
                  </a:txBody>
                  <a:tcPr/>
                </a:tc>
                <a:extLst>
                  <a:ext uri="{0D108BD9-81ED-4DB2-BD59-A6C34878D82A}">
                    <a16:rowId xmlns:a16="http://schemas.microsoft.com/office/drawing/2014/main" val="10001"/>
                  </a:ext>
                </a:extLst>
              </a:tr>
              <a:tr h="370840">
                <a:tc>
                  <a:txBody>
                    <a:bodyPr/>
                    <a:lstStyle/>
                    <a:p>
                      <a:r>
                        <a:rPr lang="en-US" dirty="0"/>
                        <a:t>2</a:t>
                      </a:r>
                      <a:endParaRPr lang="en-IN" dirty="0"/>
                    </a:p>
                  </a:txBody>
                  <a:tcPr/>
                </a:tc>
                <a:tc>
                  <a:txBody>
                    <a:bodyPr/>
                    <a:lstStyle/>
                    <a:p>
                      <a:r>
                        <a:rPr lang="en-US" dirty="0"/>
                        <a:t>Concatenation</a:t>
                      </a:r>
                      <a:endParaRPr lang="en-IN" dirty="0"/>
                    </a:p>
                  </a:txBody>
                  <a:tcPr/>
                </a:tc>
                <a:extLst>
                  <a:ext uri="{0D108BD9-81ED-4DB2-BD59-A6C34878D82A}">
                    <a16:rowId xmlns:a16="http://schemas.microsoft.com/office/drawing/2014/main" val="10002"/>
                  </a:ext>
                </a:extLst>
              </a:tr>
              <a:tr h="370840">
                <a:tc>
                  <a:txBody>
                    <a:bodyPr/>
                    <a:lstStyle/>
                    <a:p>
                      <a:r>
                        <a:rPr lang="en-US" dirty="0"/>
                        <a:t>3</a:t>
                      </a:r>
                      <a:endParaRPr lang="en-IN" dirty="0"/>
                    </a:p>
                  </a:txBody>
                  <a:tcPr/>
                </a:tc>
                <a:tc>
                  <a:txBody>
                    <a:bodyPr/>
                    <a:lstStyle/>
                    <a:p>
                      <a:r>
                        <a:rPr lang="en-US" dirty="0"/>
                        <a:t>Comparison</a:t>
                      </a:r>
                      <a:endParaRPr lang="en-IN" dirty="0"/>
                    </a:p>
                  </a:txBody>
                  <a:tcPr/>
                </a:tc>
                <a:extLst>
                  <a:ext uri="{0D108BD9-81ED-4DB2-BD59-A6C34878D82A}">
                    <a16:rowId xmlns:a16="http://schemas.microsoft.com/office/drawing/2014/main" val="10003"/>
                  </a:ext>
                </a:extLst>
              </a:tr>
              <a:tr h="370840">
                <a:tc>
                  <a:txBody>
                    <a:bodyPr/>
                    <a:lstStyle/>
                    <a:p>
                      <a:r>
                        <a:rPr lang="en-US" dirty="0"/>
                        <a:t>4</a:t>
                      </a:r>
                      <a:endParaRPr lang="en-IN" dirty="0"/>
                    </a:p>
                  </a:txBody>
                  <a:tcPr/>
                </a:tc>
                <a:tc>
                  <a:txBody>
                    <a:bodyPr/>
                    <a:lstStyle/>
                    <a:p>
                      <a:r>
                        <a:rPr lang="en-US" dirty="0"/>
                        <a:t>IS</a:t>
                      </a:r>
                      <a:r>
                        <a:rPr lang="en-US" baseline="0" dirty="0"/>
                        <a:t> [NOT] NULL, LIKE, [NOT] IN</a:t>
                      </a:r>
                      <a:endParaRPr lang="en-IN" dirty="0"/>
                    </a:p>
                  </a:txBody>
                  <a:tcPr/>
                </a:tc>
                <a:extLst>
                  <a:ext uri="{0D108BD9-81ED-4DB2-BD59-A6C34878D82A}">
                    <a16:rowId xmlns:a16="http://schemas.microsoft.com/office/drawing/2014/main" val="10004"/>
                  </a:ext>
                </a:extLst>
              </a:tr>
              <a:tr h="370840">
                <a:tc>
                  <a:txBody>
                    <a:bodyPr/>
                    <a:lstStyle/>
                    <a:p>
                      <a:r>
                        <a:rPr lang="en-US" dirty="0"/>
                        <a:t>5</a:t>
                      </a:r>
                      <a:endParaRPr lang="en-IN" dirty="0"/>
                    </a:p>
                  </a:txBody>
                  <a:tcPr/>
                </a:tc>
                <a:tc>
                  <a:txBody>
                    <a:bodyPr/>
                    <a:lstStyle/>
                    <a:p>
                      <a:r>
                        <a:rPr lang="en-US" dirty="0"/>
                        <a:t>[NOT] between</a:t>
                      </a:r>
                      <a:endParaRPr lang="en-IN" dirty="0"/>
                    </a:p>
                  </a:txBody>
                  <a:tcPr/>
                </a:tc>
                <a:extLst>
                  <a:ext uri="{0D108BD9-81ED-4DB2-BD59-A6C34878D82A}">
                    <a16:rowId xmlns:a16="http://schemas.microsoft.com/office/drawing/2014/main" val="10005"/>
                  </a:ext>
                </a:extLst>
              </a:tr>
              <a:tr h="370840">
                <a:tc>
                  <a:txBody>
                    <a:bodyPr/>
                    <a:lstStyle/>
                    <a:p>
                      <a:r>
                        <a:rPr lang="en-US" dirty="0"/>
                        <a:t>6</a:t>
                      </a:r>
                      <a:endParaRPr lang="en-IN" dirty="0"/>
                    </a:p>
                  </a:txBody>
                  <a:tcPr/>
                </a:tc>
                <a:tc>
                  <a:txBody>
                    <a:bodyPr/>
                    <a:lstStyle/>
                    <a:p>
                      <a:r>
                        <a:rPr lang="en-US" dirty="0"/>
                        <a:t>Not Logical operator</a:t>
                      </a:r>
                      <a:endParaRPr lang="en-IN" dirty="0"/>
                    </a:p>
                  </a:txBody>
                  <a:tcPr/>
                </a:tc>
                <a:extLst>
                  <a:ext uri="{0D108BD9-81ED-4DB2-BD59-A6C34878D82A}">
                    <a16:rowId xmlns:a16="http://schemas.microsoft.com/office/drawing/2014/main" val="10006"/>
                  </a:ext>
                </a:extLst>
              </a:tr>
              <a:tr h="370840">
                <a:tc>
                  <a:txBody>
                    <a:bodyPr/>
                    <a:lstStyle/>
                    <a:p>
                      <a:r>
                        <a:rPr lang="en-US" dirty="0"/>
                        <a:t>7</a:t>
                      </a:r>
                      <a:endParaRPr lang="en-IN" dirty="0"/>
                    </a:p>
                  </a:txBody>
                  <a:tcPr/>
                </a:tc>
                <a:tc>
                  <a:txBody>
                    <a:bodyPr/>
                    <a:lstStyle/>
                    <a:p>
                      <a:r>
                        <a:rPr lang="en-US" dirty="0"/>
                        <a:t>And Logical operator</a:t>
                      </a:r>
                      <a:endParaRPr lang="en-IN" dirty="0"/>
                    </a:p>
                  </a:txBody>
                  <a:tcPr/>
                </a:tc>
                <a:extLst>
                  <a:ext uri="{0D108BD9-81ED-4DB2-BD59-A6C34878D82A}">
                    <a16:rowId xmlns:a16="http://schemas.microsoft.com/office/drawing/2014/main" val="10007"/>
                  </a:ext>
                </a:extLst>
              </a:tr>
              <a:tr h="370840">
                <a:tc>
                  <a:txBody>
                    <a:bodyPr/>
                    <a:lstStyle/>
                    <a:p>
                      <a:r>
                        <a:rPr lang="en-US" dirty="0"/>
                        <a:t>8</a:t>
                      </a:r>
                      <a:endParaRPr lang="en-IN" dirty="0"/>
                    </a:p>
                  </a:txBody>
                  <a:tcPr/>
                </a:tc>
                <a:tc>
                  <a:txBody>
                    <a:bodyPr/>
                    <a:lstStyle/>
                    <a:p>
                      <a:r>
                        <a:rPr lang="en-US" dirty="0"/>
                        <a:t>Or Logical operator</a:t>
                      </a:r>
                      <a:endParaRPr lang="en-IN" dirty="0"/>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685800" y="5486400"/>
            <a:ext cx="6781800" cy="461665"/>
          </a:xfrm>
          <a:prstGeom prst="rect">
            <a:avLst/>
          </a:prstGeom>
          <a:noFill/>
        </p:spPr>
        <p:txBody>
          <a:bodyPr wrap="square" rtlCol="0">
            <a:spAutoFit/>
          </a:bodyPr>
          <a:lstStyle/>
          <a:p>
            <a:r>
              <a:rPr lang="en-US" sz="2400" b="1" dirty="0"/>
              <a:t>To  override precedence use parentheses</a:t>
            </a:r>
            <a:endParaRPr lang="en-IN" sz="2400"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944562"/>
          </a:xfrm>
        </p:spPr>
        <p:txBody>
          <a:bodyPr/>
          <a:lstStyle/>
          <a:p>
            <a:pPr eaLnBrk="1" hangingPunct="1"/>
            <a:r>
              <a:rPr lang="en-US" dirty="0">
                <a:latin typeface="+mn-lt"/>
              </a:rPr>
              <a:t>Ordering the Display of </a:t>
            </a:r>
            <a:r>
              <a:rPr lang="en-US" dirty="0" err="1">
                <a:latin typeface="+mn-lt"/>
              </a:rPr>
              <a:t>Tuples</a:t>
            </a:r>
            <a:endParaRPr lang="en-US" dirty="0">
              <a:latin typeface="+mn-lt"/>
            </a:endParaRPr>
          </a:p>
        </p:txBody>
      </p:sp>
      <p:sp>
        <p:nvSpPr>
          <p:cNvPr id="29699" name="Rectangle 3"/>
          <p:cNvSpPr>
            <a:spLocks noGrp="1" noChangeArrowheads="1"/>
          </p:cNvSpPr>
          <p:nvPr>
            <p:ph idx="1"/>
          </p:nvPr>
        </p:nvSpPr>
        <p:spPr>
          <a:xfrm>
            <a:off x="814388" y="1447800"/>
            <a:ext cx="7661275" cy="4343400"/>
          </a:xfrm>
        </p:spPr>
        <p:txBody>
          <a:bodyPr/>
          <a:lstStyle/>
          <a:p>
            <a:pPr eaLnBrk="1" hangingPunct="1">
              <a:tabLst>
                <a:tab pos="906463" algn="l"/>
              </a:tabLst>
            </a:pPr>
            <a:r>
              <a:rPr lang="en-US" sz="2000" dirty="0"/>
              <a:t>List in alphabetic order the names of all customers having a loan in </a:t>
            </a:r>
            <a:r>
              <a:rPr lang="en-US" sz="2000" dirty="0" err="1"/>
              <a:t>Perryridge</a:t>
            </a:r>
            <a:r>
              <a:rPr lang="en-US" sz="2000" dirty="0"/>
              <a:t> branch</a:t>
            </a:r>
          </a:p>
          <a:p>
            <a:pPr eaLnBrk="1" hangingPunct="1">
              <a:buFont typeface="Monotype Sorts" pitchFamily="2" charset="2"/>
              <a:buNone/>
              <a:tabLst>
                <a:tab pos="906463" algn="l"/>
              </a:tabLst>
            </a:pPr>
            <a:r>
              <a:rPr lang="en-US" sz="2000" dirty="0"/>
              <a:t>		</a:t>
            </a:r>
            <a:r>
              <a:rPr lang="en-US" sz="2000" b="1" dirty="0"/>
              <a:t>select distinct </a:t>
            </a:r>
            <a:r>
              <a:rPr lang="en-US" sz="2000" i="1" dirty="0" err="1"/>
              <a:t>customer_name</a:t>
            </a:r>
            <a:br>
              <a:rPr lang="en-US" sz="2000" i="1" dirty="0"/>
            </a:br>
            <a:r>
              <a:rPr lang="en-US" sz="2000" i="1" dirty="0"/>
              <a:t>	</a:t>
            </a:r>
            <a:r>
              <a:rPr lang="en-US" sz="2000" b="1" dirty="0"/>
              <a:t>from    </a:t>
            </a:r>
            <a:r>
              <a:rPr lang="en-US" sz="2000" i="1" dirty="0"/>
              <a:t>borrower, loan</a:t>
            </a:r>
            <a:br>
              <a:rPr lang="en-US" sz="2000" i="1" dirty="0"/>
            </a:br>
            <a:r>
              <a:rPr lang="en-US" sz="2000" i="1" dirty="0"/>
              <a:t>	</a:t>
            </a:r>
            <a:r>
              <a:rPr lang="en-US" sz="2000" b="1" dirty="0"/>
              <a:t>where </a:t>
            </a:r>
            <a:r>
              <a:rPr lang="en-US" sz="2000" i="1" dirty="0"/>
              <a:t>borrower </a:t>
            </a:r>
            <a:r>
              <a:rPr lang="en-US" sz="2000" i="1" dirty="0" err="1"/>
              <a:t>loan_number</a:t>
            </a:r>
            <a:r>
              <a:rPr lang="en-US" sz="2000" i="1" dirty="0"/>
              <a:t> = </a:t>
            </a:r>
            <a:r>
              <a:rPr lang="en-US" sz="2000" i="1" dirty="0" err="1"/>
              <a:t>loan.loan_number</a:t>
            </a:r>
            <a:r>
              <a:rPr lang="en-US" sz="2000" i="1" dirty="0"/>
              <a:t> </a:t>
            </a:r>
            <a:r>
              <a:rPr lang="en-US" sz="2000" b="1" dirty="0"/>
              <a:t>and</a:t>
            </a:r>
            <a:br>
              <a:rPr lang="en-US" sz="2000" b="1" dirty="0"/>
            </a:br>
            <a:r>
              <a:rPr lang="en-US" sz="2000" i="1" dirty="0"/>
              <a:t>	            </a:t>
            </a:r>
            <a:r>
              <a:rPr lang="en-US" sz="2000" i="1" dirty="0" err="1"/>
              <a:t>branch_name</a:t>
            </a:r>
            <a:r>
              <a:rPr lang="en-US" sz="2000" i="1" dirty="0"/>
              <a:t> = </a:t>
            </a:r>
            <a:r>
              <a:rPr lang="en-US" sz="2000" dirty="0"/>
              <a:t>'</a:t>
            </a:r>
            <a:r>
              <a:rPr lang="en-US" sz="2000" dirty="0" err="1"/>
              <a:t>Perryridge</a:t>
            </a:r>
            <a:r>
              <a:rPr lang="en-US" sz="2000" dirty="0"/>
              <a:t>' </a:t>
            </a:r>
            <a:br>
              <a:rPr lang="en-US" sz="2000" dirty="0"/>
            </a:br>
            <a:r>
              <a:rPr lang="en-US" sz="2000" dirty="0"/>
              <a:t>	</a:t>
            </a:r>
            <a:r>
              <a:rPr lang="en-US" sz="2000" b="1" dirty="0"/>
              <a:t>order by </a:t>
            </a:r>
            <a:r>
              <a:rPr lang="en-US" sz="2000" i="1" dirty="0" err="1"/>
              <a:t>customer_name</a:t>
            </a:r>
            <a:endParaRPr lang="en-US" sz="2000" dirty="0"/>
          </a:p>
          <a:p>
            <a:pPr eaLnBrk="1" hangingPunct="1">
              <a:tabLst>
                <a:tab pos="906463" algn="l"/>
              </a:tabLst>
            </a:pPr>
            <a:r>
              <a:rPr lang="en-US" sz="2000" dirty="0"/>
              <a:t>We may specify </a:t>
            </a:r>
            <a:r>
              <a:rPr lang="en-US" sz="2000" b="1" dirty="0" err="1">
                <a:solidFill>
                  <a:schemeClr val="tx2"/>
                </a:solidFill>
              </a:rPr>
              <a:t>desc</a:t>
            </a:r>
            <a:r>
              <a:rPr lang="en-US" sz="2000" dirty="0"/>
              <a:t> for descending order or </a:t>
            </a:r>
            <a:r>
              <a:rPr lang="en-US" sz="2000" b="1" dirty="0" err="1">
                <a:solidFill>
                  <a:schemeClr val="tx2"/>
                </a:solidFill>
              </a:rPr>
              <a:t>asc</a:t>
            </a:r>
            <a:r>
              <a:rPr lang="en-US" sz="2000" dirty="0"/>
              <a:t> for ascending order, for each attribute; ascending order is the default.</a:t>
            </a:r>
          </a:p>
          <a:p>
            <a:pPr lvl="1" eaLnBrk="1" hangingPunct="1">
              <a:tabLst>
                <a:tab pos="906463" algn="l"/>
              </a:tabLst>
            </a:pPr>
            <a:r>
              <a:rPr lang="en-US" dirty="0"/>
              <a:t>Example:  </a:t>
            </a:r>
            <a:r>
              <a:rPr lang="en-US" b="1" dirty="0"/>
              <a:t>order by</a:t>
            </a:r>
            <a:r>
              <a:rPr lang="en-US" dirty="0"/>
              <a:t> </a:t>
            </a:r>
            <a:r>
              <a:rPr lang="en-US" i="1" dirty="0" err="1"/>
              <a:t>customer_name</a:t>
            </a:r>
            <a:r>
              <a:rPr lang="en-US" dirty="0"/>
              <a:t> </a:t>
            </a:r>
            <a:r>
              <a:rPr lang="en-US" b="1" dirty="0" err="1"/>
              <a:t>desc</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Ordering  the Display (cont..)</a:t>
            </a:r>
            <a:endParaRPr lang="en-IN" dirty="0"/>
          </a:p>
        </p:txBody>
      </p:sp>
      <p:sp>
        <p:nvSpPr>
          <p:cNvPr id="3" name="Content Placeholder 2"/>
          <p:cNvSpPr>
            <a:spLocks noGrp="1"/>
          </p:cNvSpPr>
          <p:nvPr>
            <p:ph idx="1"/>
          </p:nvPr>
        </p:nvSpPr>
        <p:spPr/>
        <p:txBody>
          <a:bodyPr>
            <a:normAutofit fontScale="77500" lnSpcReduction="20000"/>
          </a:bodyPr>
          <a:lstStyle/>
          <a:p>
            <a:r>
              <a:rPr lang="en-US" b="1" dirty="0"/>
              <a:t>Sorting by column alias</a:t>
            </a:r>
          </a:p>
          <a:p>
            <a:pPr lvl="1"/>
            <a:r>
              <a:rPr lang="en-US" i="1" dirty="0"/>
              <a:t>Select </a:t>
            </a:r>
            <a:r>
              <a:rPr lang="en-US" i="1" dirty="0" err="1"/>
              <a:t>account_number</a:t>
            </a:r>
            <a:r>
              <a:rPr lang="en-US" i="1" dirty="0"/>
              <a:t>, balance * 500 new balance from account</a:t>
            </a:r>
          </a:p>
          <a:p>
            <a:pPr lvl="1">
              <a:buNone/>
            </a:pPr>
            <a:r>
              <a:rPr lang="en-US" i="1" dirty="0"/>
              <a:t>   Order by </a:t>
            </a:r>
            <a:r>
              <a:rPr lang="en-US" b="1" i="1" dirty="0"/>
              <a:t>new balance </a:t>
            </a:r>
          </a:p>
          <a:p>
            <a:r>
              <a:rPr lang="en-US" b="1" dirty="0"/>
              <a:t>Sorting by multiple columns</a:t>
            </a:r>
          </a:p>
          <a:p>
            <a:pPr lvl="1">
              <a:buNone/>
            </a:pPr>
            <a:r>
              <a:rPr lang="en-US" dirty="0"/>
              <a:t> </a:t>
            </a:r>
            <a:r>
              <a:rPr lang="en-US" i="1" dirty="0"/>
              <a:t>select </a:t>
            </a:r>
            <a:r>
              <a:rPr lang="en-US" i="1" dirty="0" err="1"/>
              <a:t>customer_id</a:t>
            </a:r>
            <a:r>
              <a:rPr lang="en-US" i="1" dirty="0"/>
              <a:t> </a:t>
            </a:r>
            <a:r>
              <a:rPr lang="en-US" i="1" dirty="0" err="1"/>
              <a:t>customer_name</a:t>
            </a:r>
            <a:r>
              <a:rPr lang="en-US" i="1" dirty="0"/>
              <a:t>, balance</a:t>
            </a:r>
          </a:p>
          <a:p>
            <a:pPr lvl="1">
              <a:buNone/>
            </a:pPr>
            <a:r>
              <a:rPr lang="en-US" i="1" dirty="0"/>
              <a:t> from customer, depositor, account</a:t>
            </a:r>
          </a:p>
          <a:p>
            <a:pPr lvl="1">
              <a:buNone/>
            </a:pPr>
            <a:r>
              <a:rPr lang="en-US" i="1" dirty="0"/>
              <a:t> where </a:t>
            </a:r>
            <a:r>
              <a:rPr lang="en-US" i="1" dirty="0" err="1"/>
              <a:t>customer.customer_id</a:t>
            </a:r>
            <a:r>
              <a:rPr lang="en-US" i="1" dirty="0"/>
              <a:t>=</a:t>
            </a:r>
            <a:r>
              <a:rPr lang="en-US" i="1" dirty="0" err="1"/>
              <a:t>depositor_cutomer_id</a:t>
            </a:r>
            <a:r>
              <a:rPr lang="en-US" i="1" dirty="0"/>
              <a:t> and </a:t>
            </a:r>
            <a:r>
              <a:rPr lang="en-US" i="1" dirty="0" err="1"/>
              <a:t>depositor.account_number</a:t>
            </a:r>
            <a:r>
              <a:rPr lang="en-US" i="1" dirty="0"/>
              <a:t>=</a:t>
            </a:r>
            <a:r>
              <a:rPr lang="en-US" i="1" dirty="0" err="1"/>
              <a:t>account.account_number</a:t>
            </a:r>
            <a:endParaRPr lang="en-US" i="1" dirty="0"/>
          </a:p>
          <a:p>
            <a:pPr lvl="1">
              <a:buNone/>
            </a:pPr>
            <a:r>
              <a:rPr lang="en-US" b="1" i="1" dirty="0"/>
              <a:t>order by </a:t>
            </a:r>
            <a:r>
              <a:rPr lang="en-US" b="1" i="1" dirty="0" err="1"/>
              <a:t>customer_id</a:t>
            </a:r>
            <a:r>
              <a:rPr lang="en-US" b="1" i="1" dirty="0"/>
              <a:t>, balance </a:t>
            </a:r>
            <a:r>
              <a:rPr lang="en-US" b="1" i="1" dirty="0" err="1"/>
              <a:t>desc</a:t>
            </a:r>
            <a:endParaRPr lang="en-US" b="1" i="1" dirty="0"/>
          </a:p>
          <a:p>
            <a:r>
              <a:rPr lang="en-US" b="1" dirty="0"/>
              <a:t>Sorting on column not in select list</a:t>
            </a:r>
          </a:p>
          <a:p>
            <a:pPr lvl="1">
              <a:buNone/>
            </a:pPr>
            <a:r>
              <a:rPr lang="en-US" i="1" dirty="0"/>
              <a:t>    select </a:t>
            </a:r>
            <a:r>
              <a:rPr lang="en-US" i="1" dirty="0" err="1"/>
              <a:t>customer_name</a:t>
            </a:r>
            <a:r>
              <a:rPr lang="en-US" i="1" dirty="0"/>
              <a:t> from customer</a:t>
            </a:r>
          </a:p>
          <a:p>
            <a:pPr lvl="1">
              <a:buNone/>
            </a:pPr>
            <a:r>
              <a:rPr lang="en-US" i="1" dirty="0"/>
              <a:t>    </a:t>
            </a:r>
            <a:r>
              <a:rPr lang="en-US" b="1" i="1" dirty="0"/>
              <a:t>order by </a:t>
            </a:r>
            <a:r>
              <a:rPr lang="en-US" b="1" i="1" dirty="0" err="1"/>
              <a:t>customer_id</a:t>
            </a:r>
            <a:endParaRPr lang="en-IN" b="1" i="1"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Functions </a:t>
            </a:r>
            <a:endParaRPr lang="en-IN" dirty="0"/>
          </a:p>
        </p:txBody>
      </p:sp>
      <p:sp>
        <p:nvSpPr>
          <p:cNvPr id="3" name="Content Placeholder 2"/>
          <p:cNvSpPr>
            <a:spLocks noGrp="1"/>
          </p:cNvSpPr>
          <p:nvPr>
            <p:ph idx="1"/>
          </p:nvPr>
        </p:nvSpPr>
        <p:spPr/>
        <p:txBody>
          <a:bodyPr/>
          <a:lstStyle/>
          <a:p>
            <a:r>
              <a:rPr lang="en-US" dirty="0"/>
              <a:t>Single Row Functions</a:t>
            </a:r>
          </a:p>
          <a:p>
            <a:pPr lvl="1"/>
            <a:r>
              <a:rPr lang="en-US" dirty="0"/>
              <a:t>Operates on single rows and returns one result per row.</a:t>
            </a:r>
          </a:p>
          <a:p>
            <a:pPr lvl="1">
              <a:buNone/>
            </a:pPr>
            <a:endParaRPr lang="en-US" dirty="0"/>
          </a:p>
          <a:p>
            <a:r>
              <a:rPr lang="en-US" dirty="0"/>
              <a:t>Multiple Row Functions</a:t>
            </a:r>
          </a:p>
          <a:p>
            <a:pPr lvl="1"/>
            <a:r>
              <a:rPr lang="en-US" dirty="0"/>
              <a:t>Operates on groups of rows to give one result per group of rows.</a:t>
            </a:r>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Functions</a:t>
            </a:r>
            <a:endParaRPr lang="en-IN" dirty="0"/>
          </a:p>
        </p:txBody>
      </p:sp>
      <p:graphicFrame>
        <p:nvGraphicFramePr>
          <p:cNvPr id="4" name="Content Placeholder 3"/>
          <p:cNvGraphicFramePr>
            <a:graphicFrameLocks noGrp="1"/>
          </p:cNvGraphicFramePr>
          <p:nvPr>
            <p:ph idx="1"/>
          </p:nvPr>
        </p:nvGraphicFramePr>
        <p:xfrm>
          <a:off x="457200" y="1600200"/>
          <a:ext cx="8229600" cy="40792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Function</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10000"/>
                  </a:ext>
                </a:extLst>
              </a:tr>
              <a:tr h="370840">
                <a:tc>
                  <a:txBody>
                    <a:bodyPr/>
                    <a:lstStyle/>
                    <a:p>
                      <a:r>
                        <a:rPr lang="en-US" b="1" dirty="0"/>
                        <a:t>Lower</a:t>
                      </a:r>
                      <a:r>
                        <a:rPr lang="en-US" dirty="0"/>
                        <a:t>(‘SQL Course’)</a:t>
                      </a:r>
                      <a:endParaRPr lang="en-IN" dirty="0"/>
                    </a:p>
                  </a:txBody>
                  <a:tcPr/>
                </a:tc>
                <a:tc>
                  <a:txBody>
                    <a:bodyPr/>
                    <a:lstStyle/>
                    <a:p>
                      <a:r>
                        <a:rPr lang="en-US" dirty="0" err="1"/>
                        <a:t>Sql</a:t>
                      </a:r>
                      <a:r>
                        <a:rPr lang="en-US" dirty="0"/>
                        <a:t> course</a:t>
                      </a:r>
                      <a:endParaRPr lang="en-IN" dirty="0"/>
                    </a:p>
                  </a:txBody>
                  <a:tcPr/>
                </a:tc>
                <a:extLst>
                  <a:ext uri="{0D108BD9-81ED-4DB2-BD59-A6C34878D82A}">
                    <a16:rowId xmlns:a16="http://schemas.microsoft.com/office/drawing/2014/main" val="10001"/>
                  </a:ext>
                </a:extLst>
              </a:tr>
              <a:tr h="370840">
                <a:tc>
                  <a:txBody>
                    <a:bodyPr/>
                    <a:lstStyle/>
                    <a:p>
                      <a:r>
                        <a:rPr lang="en-US" b="1" dirty="0"/>
                        <a:t>Upper</a:t>
                      </a:r>
                      <a:r>
                        <a:rPr lang="en-US" dirty="0"/>
                        <a:t>(‘SQL Course’)</a:t>
                      </a:r>
                      <a:endParaRPr lang="en-IN" dirty="0"/>
                    </a:p>
                  </a:txBody>
                  <a:tcPr/>
                </a:tc>
                <a:tc>
                  <a:txBody>
                    <a:bodyPr/>
                    <a:lstStyle/>
                    <a:p>
                      <a:r>
                        <a:rPr lang="en-US" dirty="0"/>
                        <a:t>SQL COURSE</a:t>
                      </a:r>
                      <a:endParaRPr lang="en-IN" dirty="0"/>
                    </a:p>
                  </a:txBody>
                  <a:tcPr/>
                </a:tc>
                <a:extLst>
                  <a:ext uri="{0D108BD9-81ED-4DB2-BD59-A6C34878D82A}">
                    <a16:rowId xmlns:a16="http://schemas.microsoft.com/office/drawing/2014/main" val="10002"/>
                  </a:ext>
                </a:extLst>
              </a:tr>
              <a:tr h="370840">
                <a:tc>
                  <a:txBody>
                    <a:bodyPr/>
                    <a:lstStyle/>
                    <a:p>
                      <a:r>
                        <a:rPr lang="en-US" b="1" dirty="0" err="1"/>
                        <a:t>Initcap</a:t>
                      </a:r>
                      <a:r>
                        <a:rPr lang="en-US" dirty="0"/>
                        <a:t>(‘SQL</a:t>
                      </a:r>
                      <a:r>
                        <a:rPr lang="en-US" baseline="0" dirty="0"/>
                        <a:t> Course’)</a:t>
                      </a:r>
                      <a:endParaRPr lang="en-IN" dirty="0"/>
                    </a:p>
                  </a:txBody>
                  <a:tcPr/>
                </a:tc>
                <a:tc>
                  <a:txBody>
                    <a:bodyPr/>
                    <a:lstStyle/>
                    <a:p>
                      <a:r>
                        <a:rPr lang="en-US" dirty="0" err="1"/>
                        <a:t>Sql</a:t>
                      </a:r>
                      <a:r>
                        <a:rPr lang="en-US" dirty="0"/>
                        <a:t> Course</a:t>
                      </a:r>
                      <a:endParaRPr lang="en-IN" dirty="0"/>
                    </a:p>
                  </a:txBody>
                  <a:tcPr/>
                </a:tc>
                <a:extLst>
                  <a:ext uri="{0D108BD9-81ED-4DB2-BD59-A6C34878D82A}">
                    <a16:rowId xmlns:a16="http://schemas.microsoft.com/office/drawing/2014/main" val="10003"/>
                  </a:ext>
                </a:extLst>
              </a:tr>
              <a:tr h="370840">
                <a:tc>
                  <a:txBody>
                    <a:bodyPr/>
                    <a:lstStyle/>
                    <a:p>
                      <a:r>
                        <a:rPr lang="en-US" b="1" dirty="0" err="1"/>
                        <a:t>Concat</a:t>
                      </a:r>
                      <a:r>
                        <a:rPr lang="en-US" dirty="0"/>
                        <a:t>(‘Hello’, ‘World’)</a:t>
                      </a:r>
                      <a:endParaRPr lang="en-IN" dirty="0"/>
                    </a:p>
                  </a:txBody>
                  <a:tcPr/>
                </a:tc>
                <a:tc>
                  <a:txBody>
                    <a:bodyPr/>
                    <a:lstStyle/>
                    <a:p>
                      <a:r>
                        <a:rPr lang="en-US" dirty="0" err="1"/>
                        <a:t>HelloWorld</a:t>
                      </a:r>
                      <a:endParaRPr lang="en-IN" dirty="0"/>
                    </a:p>
                  </a:txBody>
                  <a:tcPr/>
                </a:tc>
                <a:extLst>
                  <a:ext uri="{0D108BD9-81ED-4DB2-BD59-A6C34878D82A}">
                    <a16:rowId xmlns:a16="http://schemas.microsoft.com/office/drawing/2014/main" val="10004"/>
                  </a:ext>
                </a:extLst>
              </a:tr>
              <a:tr h="370840">
                <a:tc>
                  <a:txBody>
                    <a:bodyPr/>
                    <a:lstStyle/>
                    <a:p>
                      <a:r>
                        <a:rPr lang="en-US" b="1" dirty="0"/>
                        <a:t>Length</a:t>
                      </a:r>
                      <a:r>
                        <a:rPr lang="en-US" dirty="0"/>
                        <a:t>(‘</a:t>
                      </a:r>
                      <a:r>
                        <a:rPr lang="en-US" dirty="0" err="1"/>
                        <a:t>Helloworld</a:t>
                      </a:r>
                      <a:r>
                        <a:rPr lang="en-US" dirty="0"/>
                        <a:t>’)</a:t>
                      </a:r>
                      <a:endParaRPr lang="en-IN" dirty="0"/>
                    </a:p>
                  </a:txBody>
                  <a:tcPr/>
                </a:tc>
                <a:tc>
                  <a:txBody>
                    <a:bodyPr/>
                    <a:lstStyle/>
                    <a:p>
                      <a:r>
                        <a:rPr lang="en-US" dirty="0"/>
                        <a:t>10</a:t>
                      </a:r>
                      <a:endParaRPr lang="en-IN" dirty="0"/>
                    </a:p>
                  </a:txBody>
                  <a:tcPr/>
                </a:tc>
                <a:extLst>
                  <a:ext uri="{0D108BD9-81ED-4DB2-BD59-A6C34878D82A}">
                    <a16:rowId xmlns:a16="http://schemas.microsoft.com/office/drawing/2014/main" val="10005"/>
                  </a:ext>
                </a:extLst>
              </a:tr>
              <a:tr h="370840">
                <a:tc>
                  <a:txBody>
                    <a:bodyPr/>
                    <a:lstStyle/>
                    <a:p>
                      <a:r>
                        <a:rPr lang="en-US" b="1" dirty="0" err="1"/>
                        <a:t>Substr</a:t>
                      </a:r>
                      <a:r>
                        <a:rPr lang="en-US" dirty="0"/>
                        <a:t>(‘</a:t>
                      </a:r>
                      <a:r>
                        <a:rPr lang="en-US" dirty="0" err="1"/>
                        <a:t>HelloWorld</a:t>
                      </a:r>
                      <a:r>
                        <a:rPr lang="en-US" dirty="0"/>
                        <a:t>’, 1, 5)</a:t>
                      </a:r>
                      <a:endParaRPr lang="en-IN" dirty="0"/>
                    </a:p>
                  </a:txBody>
                  <a:tcPr/>
                </a:tc>
                <a:tc>
                  <a:txBody>
                    <a:bodyPr/>
                    <a:lstStyle/>
                    <a:p>
                      <a:r>
                        <a:rPr lang="en-US" dirty="0"/>
                        <a:t>Hello</a:t>
                      </a:r>
                      <a:endParaRPr lang="en-IN" dirty="0"/>
                    </a:p>
                  </a:txBody>
                  <a:tcPr/>
                </a:tc>
                <a:extLst>
                  <a:ext uri="{0D108BD9-81ED-4DB2-BD59-A6C34878D82A}">
                    <a16:rowId xmlns:a16="http://schemas.microsoft.com/office/drawing/2014/main" val="10006"/>
                  </a:ext>
                </a:extLst>
              </a:tr>
              <a:tr h="370840">
                <a:tc>
                  <a:txBody>
                    <a:bodyPr/>
                    <a:lstStyle/>
                    <a:p>
                      <a:r>
                        <a:rPr lang="en-US" b="1" dirty="0" err="1"/>
                        <a:t>Instr</a:t>
                      </a:r>
                      <a:r>
                        <a:rPr lang="en-US" dirty="0"/>
                        <a:t>(‘</a:t>
                      </a:r>
                      <a:r>
                        <a:rPr lang="en-US" dirty="0" err="1"/>
                        <a:t>HelloWorld</a:t>
                      </a:r>
                      <a:r>
                        <a:rPr lang="en-US" dirty="0"/>
                        <a:t>’, ‘W’)</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0007"/>
                  </a:ext>
                </a:extLst>
              </a:tr>
              <a:tr h="370840">
                <a:tc>
                  <a:txBody>
                    <a:bodyPr/>
                    <a:lstStyle/>
                    <a:p>
                      <a:r>
                        <a:rPr lang="en-US" b="1" dirty="0" err="1"/>
                        <a:t>Lpad</a:t>
                      </a:r>
                      <a:r>
                        <a:rPr lang="en-US" dirty="0"/>
                        <a:t>(balance,7,’*’)</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0008"/>
                  </a:ext>
                </a:extLst>
              </a:tr>
              <a:tr h="370840">
                <a:tc>
                  <a:txBody>
                    <a:bodyPr/>
                    <a:lstStyle/>
                    <a:p>
                      <a:r>
                        <a:rPr lang="en-US" b="1" dirty="0" err="1"/>
                        <a:t>Rpad</a:t>
                      </a:r>
                      <a:r>
                        <a:rPr lang="en-US" dirty="0"/>
                        <a:t>(balance, 7, ‘*’)</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0009"/>
                  </a:ext>
                </a:extLst>
              </a:tr>
              <a:tr h="370840">
                <a:tc>
                  <a:txBody>
                    <a:bodyPr/>
                    <a:lstStyle/>
                    <a:p>
                      <a:r>
                        <a:rPr lang="en-US" b="1" dirty="0"/>
                        <a:t>Trim</a:t>
                      </a:r>
                      <a:r>
                        <a:rPr lang="en-US" dirty="0"/>
                        <a:t>(‘H’, from ‘</a:t>
                      </a:r>
                      <a:r>
                        <a:rPr lang="en-US" dirty="0" err="1"/>
                        <a:t>HelloWorld</a:t>
                      </a:r>
                      <a:r>
                        <a:rPr lang="en-US" dirty="0"/>
                        <a:t>’)</a:t>
                      </a:r>
                      <a:endParaRPr lang="en-IN" dirty="0"/>
                    </a:p>
                  </a:txBody>
                  <a:tcPr/>
                </a:tc>
                <a:tc>
                  <a:txBody>
                    <a:bodyPr/>
                    <a:lstStyle/>
                    <a:p>
                      <a:r>
                        <a:rPr lang="en-US" dirty="0" err="1"/>
                        <a:t>elloWorld</a:t>
                      </a:r>
                      <a:endParaRPr lang="en-IN" dirty="0"/>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Functions</a:t>
            </a:r>
            <a:endParaRPr lang="en-IN" dirty="0"/>
          </a:p>
        </p:txBody>
      </p:sp>
      <p:graphicFrame>
        <p:nvGraphicFramePr>
          <p:cNvPr id="4" name="Content Placeholder 3"/>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{5C22544A-7EE6-4342-B048-85BDC9FD1C3A}</a:tableStyleId>
              </a:tblPr>
              <a:tblGrid>
                <a:gridCol w="53340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tblGrid>
              <a:tr h="370840">
                <a:tc>
                  <a:txBody>
                    <a:bodyPr/>
                    <a:lstStyle/>
                    <a:p>
                      <a:r>
                        <a:rPr lang="en-US" dirty="0"/>
                        <a:t>Functions</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10000"/>
                  </a:ext>
                </a:extLst>
              </a:tr>
              <a:tr h="370840">
                <a:tc>
                  <a:txBody>
                    <a:bodyPr/>
                    <a:lstStyle/>
                    <a:p>
                      <a:r>
                        <a:rPr lang="en-US" b="1" dirty="0"/>
                        <a:t>Round</a:t>
                      </a:r>
                      <a:r>
                        <a:rPr lang="en-US" dirty="0"/>
                        <a:t> (45.926, 2) Rounds to specified decimals</a:t>
                      </a:r>
                      <a:endParaRPr lang="en-IN" dirty="0"/>
                    </a:p>
                  </a:txBody>
                  <a:tcPr/>
                </a:tc>
                <a:tc>
                  <a:txBody>
                    <a:bodyPr/>
                    <a:lstStyle/>
                    <a:p>
                      <a:r>
                        <a:rPr lang="en-US" dirty="0"/>
                        <a:t>45.93</a:t>
                      </a:r>
                      <a:endParaRPr lang="en-IN" dirty="0"/>
                    </a:p>
                  </a:txBody>
                  <a:tcPr/>
                </a:tc>
                <a:extLst>
                  <a:ext uri="{0D108BD9-81ED-4DB2-BD59-A6C34878D82A}">
                    <a16:rowId xmlns:a16="http://schemas.microsoft.com/office/drawing/2014/main" val="10001"/>
                  </a:ext>
                </a:extLst>
              </a:tr>
              <a:tr h="370840">
                <a:tc>
                  <a:txBody>
                    <a:bodyPr/>
                    <a:lstStyle/>
                    <a:p>
                      <a:r>
                        <a:rPr lang="en-US" b="1" dirty="0" err="1"/>
                        <a:t>Trunc</a:t>
                      </a:r>
                      <a:r>
                        <a:rPr lang="en-US" dirty="0"/>
                        <a:t> (45.926, 2) Truncates value to specified decimal</a:t>
                      </a:r>
                      <a:endParaRPr lang="en-IN" dirty="0"/>
                    </a:p>
                  </a:txBody>
                  <a:tcPr/>
                </a:tc>
                <a:tc>
                  <a:txBody>
                    <a:bodyPr/>
                    <a:lstStyle/>
                    <a:p>
                      <a:r>
                        <a:rPr lang="en-US" dirty="0"/>
                        <a:t>45.92</a:t>
                      </a:r>
                      <a:endParaRPr lang="en-IN" dirty="0"/>
                    </a:p>
                  </a:txBody>
                  <a:tcPr/>
                </a:tc>
                <a:extLst>
                  <a:ext uri="{0D108BD9-81ED-4DB2-BD59-A6C34878D82A}">
                    <a16:rowId xmlns:a16="http://schemas.microsoft.com/office/drawing/2014/main" val="10002"/>
                  </a:ext>
                </a:extLst>
              </a:tr>
              <a:tr h="370840">
                <a:tc>
                  <a:txBody>
                    <a:bodyPr/>
                    <a:lstStyle/>
                    <a:p>
                      <a:r>
                        <a:rPr lang="en-US" b="1" dirty="0"/>
                        <a:t>Mod</a:t>
                      </a:r>
                      <a:r>
                        <a:rPr lang="en-US" dirty="0"/>
                        <a:t> (1600, 300) </a:t>
                      </a:r>
                      <a:r>
                        <a:rPr lang="en-US" dirty="0" err="1"/>
                        <a:t>Returnd</a:t>
                      </a:r>
                      <a:r>
                        <a:rPr lang="en-US" dirty="0"/>
                        <a:t> remainder of division</a:t>
                      </a:r>
                      <a:endParaRPr lang="en-IN" dirty="0"/>
                    </a:p>
                  </a:txBody>
                  <a:tcPr/>
                </a:tc>
                <a:tc>
                  <a:txBody>
                    <a:bodyPr/>
                    <a:lstStyle/>
                    <a:p>
                      <a:r>
                        <a:rPr lang="en-US" dirty="0"/>
                        <a:t>100</a:t>
                      </a:r>
                      <a:endParaRPr lang="en-IN"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685800" y="4038600"/>
            <a:ext cx="7467600" cy="1938992"/>
          </a:xfrm>
          <a:prstGeom prst="rect">
            <a:avLst/>
          </a:prstGeom>
          <a:noFill/>
        </p:spPr>
        <p:txBody>
          <a:bodyPr wrap="square" rtlCol="0">
            <a:spAutoFit/>
          </a:bodyPr>
          <a:lstStyle/>
          <a:p>
            <a:r>
              <a:rPr lang="en-US" dirty="0"/>
              <a:t>-  </a:t>
            </a:r>
            <a:r>
              <a:rPr lang="en-US" sz="2000" i="1" dirty="0"/>
              <a:t>Select </a:t>
            </a:r>
            <a:r>
              <a:rPr lang="en-US" sz="2000" b="1" i="1" dirty="0"/>
              <a:t>Round</a:t>
            </a:r>
            <a:r>
              <a:rPr lang="en-US" sz="2000" i="1" dirty="0"/>
              <a:t> (balance, 0) from account</a:t>
            </a:r>
          </a:p>
          <a:p>
            <a:endParaRPr lang="en-US" sz="2000" i="1" dirty="0"/>
          </a:p>
          <a:p>
            <a:pPr>
              <a:buFontTx/>
              <a:buChar char="-"/>
            </a:pPr>
            <a:r>
              <a:rPr lang="en-US" sz="2000" i="1" dirty="0"/>
              <a:t>  Select </a:t>
            </a:r>
            <a:r>
              <a:rPr lang="en-US" sz="2000" b="1" i="1" dirty="0" err="1"/>
              <a:t>Trunc</a:t>
            </a:r>
            <a:r>
              <a:rPr lang="en-US" sz="2000" i="1" dirty="0"/>
              <a:t>(balance, 2) from account</a:t>
            </a:r>
          </a:p>
          <a:p>
            <a:pPr>
              <a:buFontTx/>
              <a:buChar char="-"/>
            </a:pPr>
            <a:endParaRPr lang="en-US" sz="2000" i="1" dirty="0"/>
          </a:p>
          <a:p>
            <a:pPr>
              <a:buFontTx/>
              <a:buChar char="-"/>
            </a:pPr>
            <a:r>
              <a:rPr lang="en-US" sz="2000" i="1" dirty="0"/>
              <a:t>  Select </a:t>
            </a:r>
            <a:r>
              <a:rPr lang="en-US" sz="2000" i="1" dirty="0" err="1"/>
              <a:t>account_number</a:t>
            </a:r>
            <a:r>
              <a:rPr lang="en-US" sz="2000" i="1" dirty="0"/>
              <a:t>, balance, </a:t>
            </a:r>
            <a:r>
              <a:rPr lang="en-US" sz="2000" b="1" i="1" dirty="0"/>
              <a:t>Mod</a:t>
            </a:r>
            <a:r>
              <a:rPr lang="en-US" sz="2000" i="1" dirty="0"/>
              <a:t>(balance , 200) from account</a:t>
            </a:r>
          </a:p>
          <a:p>
            <a:endParaRPr lang="en-IN" sz="2000" b="1" i="1"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229600" cy="944562"/>
          </a:xfrm>
        </p:spPr>
        <p:txBody>
          <a:bodyPr/>
          <a:lstStyle/>
          <a:p>
            <a:pPr eaLnBrk="1" hangingPunct="1"/>
            <a:r>
              <a:rPr lang="en-US" dirty="0"/>
              <a:t>Aggregate Functions</a:t>
            </a:r>
          </a:p>
        </p:txBody>
      </p:sp>
      <p:sp>
        <p:nvSpPr>
          <p:cNvPr id="34819" name="Rectangle 3"/>
          <p:cNvSpPr>
            <a:spLocks noGrp="1" noChangeArrowheads="1"/>
          </p:cNvSpPr>
          <p:nvPr>
            <p:ph idx="1"/>
          </p:nvPr>
        </p:nvSpPr>
        <p:spPr>
          <a:xfrm>
            <a:off x="814388" y="1676400"/>
            <a:ext cx="7010400" cy="4572000"/>
          </a:xfrm>
        </p:spPr>
        <p:txBody>
          <a:bodyPr>
            <a:normAutofit/>
          </a:bodyPr>
          <a:lstStyle/>
          <a:p>
            <a:pPr eaLnBrk="1" hangingPunct="1">
              <a:tabLst>
                <a:tab pos="2222500" algn="l"/>
              </a:tabLst>
            </a:pPr>
            <a:r>
              <a:rPr lang="en-US" dirty="0"/>
              <a:t>These functions operate on the </a:t>
            </a:r>
            <a:r>
              <a:rPr lang="en-US" dirty="0" err="1"/>
              <a:t>multiset</a:t>
            </a:r>
            <a:r>
              <a:rPr lang="en-US" dirty="0"/>
              <a:t> of values of a column of a relation, and return a value</a:t>
            </a:r>
          </a:p>
          <a:p>
            <a:pPr eaLnBrk="1" hangingPunct="1">
              <a:buFont typeface="Monotype Sorts" pitchFamily="2" charset="2"/>
              <a:buNone/>
              <a:tabLst>
                <a:tab pos="2222500" algn="l"/>
              </a:tabLst>
            </a:pPr>
            <a:r>
              <a:rPr lang="en-US" dirty="0"/>
              <a:t>		</a:t>
            </a:r>
            <a:r>
              <a:rPr lang="en-US" b="1" dirty="0" err="1"/>
              <a:t>avg</a:t>
            </a:r>
            <a:r>
              <a:rPr lang="en-US" b="1" dirty="0"/>
              <a:t>:  </a:t>
            </a:r>
            <a:r>
              <a:rPr lang="en-US" dirty="0"/>
              <a:t>average value</a:t>
            </a:r>
            <a:br>
              <a:rPr lang="en-US" dirty="0"/>
            </a:br>
            <a:r>
              <a:rPr lang="en-US" dirty="0"/>
              <a:t>	</a:t>
            </a:r>
            <a:r>
              <a:rPr lang="en-US" b="1" dirty="0"/>
              <a:t>min:  </a:t>
            </a:r>
            <a:r>
              <a:rPr lang="en-US" dirty="0"/>
              <a:t>minimum value</a:t>
            </a:r>
            <a:br>
              <a:rPr lang="en-US" dirty="0"/>
            </a:br>
            <a:r>
              <a:rPr lang="en-US" dirty="0"/>
              <a:t>	</a:t>
            </a:r>
            <a:r>
              <a:rPr lang="en-US" b="1" dirty="0"/>
              <a:t>max:  </a:t>
            </a:r>
            <a:r>
              <a:rPr lang="en-US" dirty="0"/>
              <a:t>maximum value</a:t>
            </a:r>
            <a:br>
              <a:rPr lang="en-US" dirty="0"/>
            </a:br>
            <a:r>
              <a:rPr lang="en-US" dirty="0"/>
              <a:t>	</a:t>
            </a:r>
            <a:r>
              <a:rPr lang="en-US" b="1" dirty="0"/>
              <a:t>sum:  </a:t>
            </a:r>
            <a:r>
              <a:rPr lang="en-US" dirty="0"/>
              <a:t>sum of values</a:t>
            </a:r>
            <a:br>
              <a:rPr lang="en-US" dirty="0"/>
            </a:br>
            <a:r>
              <a:rPr lang="en-US" dirty="0"/>
              <a:t>	</a:t>
            </a:r>
            <a:r>
              <a:rPr lang="en-US" b="1" dirty="0"/>
              <a:t>count:  </a:t>
            </a:r>
            <a:r>
              <a:rPr lang="en-US" dirty="0"/>
              <a:t>number of values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dirty="0">
                <a:latin typeface="+mn-lt"/>
              </a:rPr>
              <a:t>Aggregate Functions (Cont.)</a:t>
            </a:r>
          </a:p>
        </p:txBody>
      </p:sp>
      <p:sp>
        <p:nvSpPr>
          <p:cNvPr id="35843" name="Rectangle 3"/>
          <p:cNvSpPr>
            <a:spLocks noGrp="1" noChangeArrowheads="1"/>
          </p:cNvSpPr>
          <p:nvPr>
            <p:ph idx="1"/>
          </p:nvPr>
        </p:nvSpPr>
        <p:spPr>
          <a:xfrm>
            <a:off x="685800" y="1219200"/>
            <a:ext cx="7661275" cy="511175"/>
          </a:xfrm>
        </p:spPr>
        <p:txBody>
          <a:bodyPr/>
          <a:lstStyle/>
          <a:p>
            <a:pPr eaLnBrk="1" hangingPunct="1">
              <a:tabLst>
                <a:tab pos="1711325" algn="l"/>
              </a:tabLst>
            </a:pPr>
            <a:r>
              <a:rPr lang="en-US" sz="2000" dirty="0"/>
              <a:t>Find the average account balance at the </a:t>
            </a:r>
            <a:r>
              <a:rPr lang="en-US" sz="2000" dirty="0" err="1"/>
              <a:t>Perryridge</a:t>
            </a:r>
            <a:r>
              <a:rPr lang="en-US" sz="2000" dirty="0"/>
              <a:t> branch.</a:t>
            </a:r>
          </a:p>
        </p:txBody>
      </p:sp>
      <p:sp>
        <p:nvSpPr>
          <p:cNvPr id="35844" name="Text Box 4"/>
          <p:cNvSpPr txBox="1">
            <a:spLocks noChangeArrowheads="1"/>
          </p:cNvSpPr>
          <p:nvPr/>
        </p:nvSpPr>
        <p:spPr bwMode="auto">
          <a:xfrm>
            <a:off x="685800" y="4495800"/>
            <a:ext cx="5769528" cy="400110"/>
          </a:xfrm>
          <a:prstGeom prst="rect">
            <a:avLst/>
          </a:prstGeom>
          <a:noFill/>
          <a:ln w="9525">
            <a:noFill/>
            <a:miter lim="800000"/>
            <a:headEnd/>
            <a:tailEnd/>
          </a:ln>
        </p:spPr>
        <p:txBody>
          <a:bodyPr wrap="none">
            <a:spAutoFit/>
          </a:bodyPr>
          <a:lstStyle/>
          <a:p>
            <a:pPr algn="l">
              <a:spcBef>
                <a:spcPct val="35000"/>
              </a:spcBef>
              <a:buClr>
                <a:schemeClr val="tx2"/>
              </a:buClr>
              <a:buSzPct val="90000"/>
              <a:buFont typeface="Monotype Sorts" pitchFamily="2" charset="2"/>
              <a:buChar char="n"/>
            </a:pPr>
            <a:r>
              <a:rPr kumimoji="1" lang="en-US" dirty="0">
                <a:latin typeface="+mn-lt"/>
              </a:rPr>
              <a:t>   Find the number of depositors in the bank.</a:t>
            </a:r>
            <a:endParaRPr lang="en-US" dirty="0">
              <a:latin typeface="+mn-lt"/>
            </a:endParaRPr>
          </a:p>
        </p:txBody>
      </p:sp>
      <p:sp>
        <p:nvSpPr>
          <p:cNvPr id="35845" name="Text Box 5"/>
          <p:cNvSpPr txBox="1">
            <a:spLocks noChangeArrowheads="1"/>
          </p:cNvSpPr>
          <p:nvPr/>
        </p:nvSpPr>
        <p:spPr bwMode="auto">
          <a:xfrm>
            <a:off x="609600" y="2971800"/>
            <a:ext cx="7042150" cy="400110"/>
          </a:xfrm>
          <a:prstGeom prst="rect">
            <a:avLst/>
          </a:prstGeom>
          <a:noFill/>
          <a:ln w="9525">
            <a:noFill/>
            <a:miter lim="800000"/>
            <a:headEnd/>
            <a:tailEnd/>
          </a:ln>
        </p:spPr>
        <p:txBody>
          <a:bodyPr>
            <a:spAutoFit/>
          </a:bodyPr>
          <a:lstStyle/>
          <a:p>
            <a:pPr algn="l">
              <a:spcBef>
                <a:spcPct val="35000"/>
              </a:spcBef>
              <a:buClr>
                <a:schemeClr val="tx2"/>
              </a:buClr>
              <a:buSzPct val="90000"/>
              <a:buFont typeface="Monotype Sorts" pitchFamily="2" charset="2"/>
              <a:buChar char="n"/>
            </a:pPr>
            <a:r>
              <a:rPr kumimoji="1" lang="en-US" dirty="0">
                <a:latin typeface="+mn-lt"/>
              </a:rPr>
              <a:t>   Find the number of </a:t>
            </a:r>
            <a:r>
              <a:rPr kumimoji="1" lang="en-US" dirty="0" err="1">
                <a:latin typeface="+mn-lt"/>
              </a:rPr>
              <a:t>tuples</a:t>
            </a:r>
            <a:r>
              <a:rPr kumimoji="1" lang="en-US" dirty="0">
                <a:latin typeface="+mn-lt"/>
              </a:rPr>
              <a:t> in the </a:t>
            </a:r>
            <a:r>
              <a:rPr kumimoji="1" lang="en-US" i="1" dirty="0">
                <a:latin typeface="+mn-lt"/>
              </a:rPr>
              <a:t>customer</a:t>
            </a:r>
            <a:r>
              <a:rPr kumimoji="1" lang="en-US" dirty="0">
                <a:latin typeface="+mn-lt"/>
              </a:rPr>
              <a:t> relation.</a:t>
            </a:r>
            <a:endParaRPr lang="en-US" dirty="0">
              <a:latin typeface="+mn-lt"/>
            </a:endParaRPr>
          </a:p>
        </p:txBody>
      </p:sp>
      <p:sp>
        <p:nvSpPr>
          <p:cNvPr id="38918" name="Text Box 6"/>
          <p:cNvSpPr txBox="1">
            <a:spLocks noChangeArrowheads="1"/>
          </p:cNvSpPr>
          <p:nvPr/>
        </p:nvSpPr>
        <p:spPr bwMode="auto">
          <a:xfrm>
            <a:off x="1219200" y="1752600"/>
            <a:ext cx="5327869" cy="1015663"/>
          </a:xfrm>
          <a:prstGeom prst="rect">
            <a:avLst/>
          </a:prstGeom>
          <a:noFill/>
          <a:ln w="9525">
            <a:noFill/>
            <a:miter lim="800000"/>
            <a:headEnd/>
            <a:tailEnd/>
          </a:ln>
        </p:spPr>
        <p:txBody>
          <a:bodyPr wrap="none">
            <a:spAutoFit/>
          </a:bodyPr>
          <a:lstStyle/>
          <a:p>
            <a:pPr algn="l">
              <a:spcBef>
                <a:spcPct val="35000"/>
              </a:spcBef>
              <a:buClr>
                <a:schemeClr val="tx2"/>
              </a:buClr>
              <a:buSzPct val="90000"/>
              <a:buFont typeface="Monotype Sorts" pitchFamily="2" charset="2"/>
              <a:buNone/>
            </a:pPr>
            <a:r>
              <a:rPr kumimoji="1" lang="en-US" b="1" dirty="0">
                <a:latin typeface="+mn-lt"/>
              </a:rPr>
              <a:t>select </a:t>
            </a:r>
            <a:r>
              <a:rPr kumimoji="1" lang="en-US" b="1" dirty="0" err="1">
                <a:latin typeface="+mn-lt"/>
              </a:rPr>
              <a:t>avg</a:t>
            </a:r>
            <a:r>
              <a:rPr kumimoji="1" lang="en-US" i="1" dirty="0">
                <a:latin typeface="+mn-lt"/>
              </a:rPr>
              <a:t> (balance)</a:t>
            </a:r>
            <a:br>
              <a:rPr kumimoji="1" lang="en-US" dirty="0">
                <a:latin typeface="+mn-lt"/>
              </a:rPr>
            </a:br>
            <a:r>
              <a:rPr kumimoji="1" lang="en-US" dirty="0">
                <a:latin typeface="+mn-lt"/>
              </a:rPr>
              <a:t>	</a:t>
            </a:r>
            <a:r>
              <a:rPr kumimoji="1" lang="en-US" b="1" dirty="0">
                <a:latin typeface="+mn-lt"/>
              </a:rPr>
              <a:t>from</a:t>
            </a:r>
            <a:r>
              <a:rPr kumimoji="1" lang="en-US" i="1" dirty="0">
                <a:latin typeface="+mn-lt"/>
              </a:rPr>
              <a:t> account</a:t>
            </a:r>
            <a:br>
              <a:rPr kumimoji="1" lang="en-US" i="1" dirty="0">
                <a:latin typeface="+mn-lt"/>
              </a:rPr>
            </a:br>
            <a:r>
              <a:rPr kumimoji="1" lang="en-US" dirty="0">
                <a:latin typeface="+mn-lt"/>
              </a:rPr>
              <a:t>	</a:t>
            </a:r>
            <a:r>
              <a:rPr kumimoji="1" lang="en-US" b="1" dirty="0">
                <a:latin typeface="+mn-lt"/>
              </a:rPr>
              <a:t>where </a:t>
            </a:r>
            <a:r>
              <a:rPr kumimoji="1" lang="en-US" i="1" dirty="0" err="1">
                <a:latin typeface="+mn-lt"/>
              </a:rPr>
              <a:t>branch_name</a:t>
            </a:r>
            <a:r>
              <a:rPr kumimoji="1" lang="en-US" i="1" dirty="0">
                <a:latin typeface="+mn-lt"/>
              </a:rPr>
              <a:t> = </a:t>
            </a:r>
            <a:r>
              <a:rPr kumimoji="1" lang="en-US" dirty="0">
                <a:latin typeface="+mn-lt"/>
              </a:rPr>
              <a:t>'</a:t>
            </a:r>
            <a:r>
              <a:rPr kumimoji="1" lang="en-US" dirty="0" err="1">
                <a:latin typeface="+mn-lt"/>
              </a:rPr>
              <a:t>Perryridge</a:t>
            </a:r>
            <a:r>
              <a:rPr kumimoji="1" lang="en-US" dirty="0">
                <a:latin typeface="+mn-lt"/>
              </a:rPr>
              <a:t>' </a:t>
            </a:r>
            <a:endParaRPr lang="en-US" dirty="0">
              <a:latin typeface="+mn-lt"/>
            </a:endParaRPr>
          </a:p>
        </p:txBody>
      </p:sp>
      <p:sp>
        <p:nvSpPr>
          <p:cNvPr id="38919" name="Text Box 7"/>
          <p:cNvSpPr txBox="1">
            <a:spLocks noChangeArrowheads="1"/>
          </p:cNvSpPr>
          <p:nvPr/>
        </p:nvSpPr>
        <p:spPr bwMode="auto">
          <a:xfrm>
            <a:off x="1905000" y="3581400"/>
            <a:ext cx="2868093" cy="707886"/>
          </a:xfrm>
          <a:prstGeom prst="rect">
            <a:avLst/>
          </a:prstGeom>
          <a:noFill/>
          <a:ln w="9525">
            <a:noFill/>
            <a:miter lim="800000"/>
            <a:headEnd/>
            <a:tailEnd/>
          </a:ln>
        </p:spPr>
        <p:txBody>
          <a:bodyPr wrap="none">
            <a:spAutoFit/>
          </a:bodyPr>
          <a:lstStyle/>
          <a:p>
            <a:pPr algn="l">
              <a:spcBef>
                <a:spcPct val="35000"/>
              </a:spcBef>
              <a:buClr>
                <a:schemeClr val="tx2"/>
              </a:buClr>
              <a:buSzPct val="90000"/>
              <a:buFont typeface="Monotype Sorts" pitchFamily="2" charset="2"/>
              <a:buNone/>
            </a:pPr>
            <a:r>
              <a:rPr kumimoji="1" lang="en-US" b="1" dirty="0">
                <a:latin typeface="+mn-lt"/>
              </a:rPr>
              <a:t>select count </a:t>
            </a:r>
            <a:r>
              <a:rPr kumimoji="1" lang="en-US" dirty="0">
                <a:latin typeface="+mn-lt"/>
              </a:rPr>
              <a:t>(*)</a:t>
            </a:r>
            <a:br>
              <a:rPr kumimoji="1" lang="en-US" dirty="0">
                <a:latin typeface="+mn-lt"/>
              </a:rPr>
            </a:br>
            <a:r>
              <a:rPr kumimoji="1" lang="en-US" dirty="0">
                <a:latin typeface="+mn-lt"/>
              </a:rPr>
              <a:t>	</a:t>
            </a:r>
            <a:r>
              <a:rPr kumimoji="1" lang="en-US" b="1" dirty="0">
                <a:latin typeface="+mn-lt"/>
              </a:rPr>
              <a:t>from </a:t>
            </a:r>
            <a:r>
              <a:rPr kumimoji="1" lang="en-US" i="1" dirty="0">
                <a:latin typeface="+mn-lt"/>
              </a:rPr>
              <a:t>customer</a:t>
            </a:r>
            <a:endParaRPr lang="en-US" dirty="0">
              <a:latin typeface="+mn-lt"/>
            </a:endParaRPr>
          </a:p>
        </p:txBody>
      </p:sp>
      <p:sp>
        <p:nvSpPr>
          <p:cNvPr id="38920" name="Text Box 8"/>
          <p:cNvSpPr txBox="1">
            <a:spLocks noChangeArrowheads="1"/>
          </p:cNvSpPr>
          <p:nvPr/>
        </p:nvSpPr>
        <p:spPr bwMode="auto">
          <a:xfrm>
            <a:off x="1295400" y="5181600"/>
            <a:ext cx="4810932" cy="707886"/>
          </a:xfrm>
          <a:prstGeom prst="rect">
            <a:avLst/>
          </a:prstGeom>
          <a:noFill/>
          <a:ln w="9525">
            <a:noFill/>
            <a:miter lim="800000"/>
            <a:headEnd/>
            <a:tailEnd/>
          </a:ln>
        </p:spPr>
        <p:txBody>
          <a:bodyPr wrap="none">
            <a:spAutoFit/>
          </a:bodyPr>
          <a:lstStyle/>
          <a:p>
            <a:pPr algn="l"/>
            <a:r>
              <a:rPr kumimoji="1" lang="en-US" b="1" dirty="0">
                <a:latin typeface="+mn-lt"/>
              </a:rPr>
              <a:t>select count (distinct </a:t>
            </a:r>
            <a:r>
              <a:rPr kumimoji="1" lang="en-US" i="1" dirty="0" err="1">
                <a:latin typeface="+mn-lt"/>
              </a:rPr>
              <a:t>customer_name</a:t>
            </a:r>
            <a:r>
              <a:rPr kumimoji="1" lang="en-US" i="1" dirty="0">
                <a:latin typeface="+mn-lt"/>
              </a:rPr>
              <a:t>)</a:t>
            </a:r>
            <a:br>
              <a:rPr kumimoji="1" lang="en-US" i="1" dirty="0">
                <a:latin typeface="+mn-lt"/>
              </a:rPr>
            </a:br>
            <a:r>
              <a:rPr kumimoji="1" lang="en-US" i="1" dirty="0">
                <a:latin typeface="+mn-lt"/>
              </a:rPr>
              <a:t>	</a:t>
            </a:r>
            <a:r>
              <a:rPr kumimoji="1" lang="en-US" b="1" dirty="0">
                <a:latin typeface="+mn-lt"/>
              </a:rPr>
              <a:t>from </a:t>
            </a:r>
            <a:r>
              <a:rPr kumimoji="1" lang="en-US" i="1" dirty="0">
                <a:latin typeface="+mn-lt"/>
              </a:rPr>
              <a:t>depositor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utoUpdateAnimBg="0"/>
      <p:bldP spid="38919" grpId="0" autoUpdateAnimBg="0"/>
      <p:bldP spid="3892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792162"/>
          </a:xfrm>
        </p:spPr>
        <p:txBody>
          <a:bodyPr/>
          <a:lstStyle/>
          <a:p>
            <a:pPr eaLnBrk="1" hangingPunct="1"/>
            <a:r>
              <a:rPr lang="en-US" dirty="0"/>
              <a:t>Levels of Architecture</a:t>
            </a:r>
          </a:p>
        </p:txBody>
      </p:sp>
      <p:sp>
        <p:nvSpPr>
          <p:cNvPr id="15363" name="Rectangle 3"/>
          <p:cNvSpPr>
            <a:spLocks noGrp="1" noChangeArrowheads="1"/>
          </p:cNvSpPr>
          <p:nvPr>
            <p:ph idx="1"/>
          </p:nvPr>
        </p:nvSpPr>
        <p:spPr>
          <a:xfrm>
            <a:off x="827088" y="1219199"/>
            <a:ext cx="7848600" cy="5181601"/>
          </a:xfrm>
        </p:spPr>
        <p:txBody>
          <a:bodyPr>
            <a:normAutofit fontScale="85000" lnSpcReduction="10000"/>
          </a:bodyPr>
          <a:lstStyle/>
          <a:p>
            <a:pPr eaLnBrk="1" hangingPunct="1">
              <a:tabLst>
                <a:tab pos="1820863" algn="l"/>
                <a:tab pos="3659188" algn="l"/>
                <a:tab pos="3943350" algn="l"/>
              </a:tabLst>
            </a:pPr>
            <a:r>
              <a:rPr lang="en-US" b="1" dirty="0">
                <a:solidFill>
                  <a:schemeClr val="tx2"/>
                </a:solidFill>
              </a:rPr>
              <a:t>Physical level:</a:t>
            </a:r>
            <a:r>
              <a:rPr lang="en-US" dirty="0"/>
              <a:t> describes how a record (e.g., customer) is stored.</a:t>
            </a:r>
          </a:p>
          <a:p>
            <a:pPr eaLnBrk="1" hangingPunct="1">
              <a:tabLst>
                <a:tab pos="1820863" algn="l"/>
                <a:tab pos="3659188" algn="l"/>
                <a:tab pos="3943350" algn="l"/>
              </a:tabLst>
            </a:pPr>
            <a:r>
              <a:rPr lang="en-US" b="1" dirty="0">
                <a:solidFill>
                  <a:schemeClr val="tx2"/>
                </a:solidFill>
              </a:rPr>
              <a:t>Logical level:</a:t>
            </a:r>
            <a:r>
              <a:rPr lang="en-US" dirty="0"/>
              <a:t> describes data stored in database, and the relationships among the data.</a:t>
            </a:r>
          </a:p>
          <a:p>
            <a:pPr lvl="1" eaLnBrk="1" hangingPunct="1">
              <a:buFont typeface="Monotype Sorts" pitchFamily="2" charset="2"/>
              <a:buNone/>
              <a:tabLst>
                <a:tab pos="1820863" algn="l"/>
                <a:tab pos="3659188" algn="l"/>
                <a:tab pos="3943350" algn="l"/>
              </a:tabLst>
            </a:pPr>
            <a:r>
              <a:rPr lang="en-US" b="1" dirty="0"/>
              <a:t>	type</a:t>
            </a:r>
            <a:r>
              <a:rPr lang="en-US" dirty="0"/>
              <a:t> </a:t>
            </a:r>
            <a:r>
              <a:rPr lang="en-US" i="1" dirty="0"/>
              <a:t>customer</a:t>
            </a:r>
            <a:r>
              <a:rPr lang="en-US" dirty="0"/>
              <a:t> = </a:t>
            </a:r>
            <a:r>
              <a:rPr lang="en-US" b="1" dirty="0"/>
              <a:t>record</a:t>
            </a:r>
            <a:endParaRPr lang="en-US" dirty="0"/>
          </a:p>
          <a:p>
            <a:pPr lvl="1" eaLnBrk="1" hangingPunct="1">
              <a:buFontTx/>
              <a:buNone/>
              <a:tabLst>
                <a:tab pos="1820863" algn="l"/>
                <a:tab pos="3659188" algn="l"/>
                <a:tab pos="3943350" algn="l"/>
              </a:tabLst>
            </a:pPr>
            <a:r>
              <a:rPr lang="en-US" dirty="0"/>
              <a:t>		</a:t>
            </a:r>
            <a:r>
              <a:rPr lang="en-US" i="1" dirty="0" err="1"/>
              <a:t>customer_id</a:t>
            </a:r>
            <a:r>
              <a:rPr lang="en-US" dirty="0"/>
              <a:t> : string; </a:t>
            </a:r>
            <a:br>
              <a:rPr lang="en-US" dirty="0"/>
            </a:br>
            <a:r>
              <a:rPr lang="en-US" dirty="0"/>
              <a:t>	</a:t>
            </a:r>
            <a:r>
              <a:rPr lang="en-US" i="1" dirty="0" err="1"/>
              <a:t>customer_name</a:t>
            </a:r>
            <a:r>
              <a:rPr lang="en-US" dirty="0"/>
              <a:t> : string;</a:t>
            </a:r>
            <a:br>
              <a:rPr lang="en-US" dirty="0"/>
            </a:br>
            <a:r>
              <a:rPr lang="en-US" dirty="0"/>
              <a:t>	</a:t>
            </a:r>
            <a:r>
              <a:rPr lang="en-US" i="1" dirty="0" err="1"/>
              <a:t>customer</a:t>
            </a:r>
            <a:r>
              <a:rPr lang="en-US" dirty="0" err="1"/>
              <a:t>_</a:t>
            </a:r>
            <a:r>
              <a:rPr lang="en-US" i="1" dirty="0" err="1"/>
              <a:t>street</a:t>
            </a:r>
            <a:r>
              <a:rPr lang="en-US" dirty="0"/>
              <a:t> : string;</a:t>
            </a:r>
            <a:br>
              <a:rPr lang="en-US" dirty="0"/>
            </a:br>
            <a:r>
              <a:rPr lang="en-US" dirty="0"/>
              <a:t>	</a:t>
            </a:r>
            <a:r>
              <a:rPr lang="en-US" i="1" dirty="0" err="1"/>
              <a:t>customer_city</a:t>
            </a:r>
            <a:r>
              <a:rPr lang="en-US" dirty="0"/>
              <a:t> : string;</a:t>
            </a:r>
          </a:p>
          <a:p>
            <a:pPr lvl="4" eaLnBrk="1" hangingPunct="1">
              <a:buFontTx/>
              <a:buNone/>
              <a:tabLst>
                <a:tab pos="1820863" algn="l"/>
                <a:tab pos="3659188" algn="l"/>
                <a:tab pos="3943350" algn="l"/>
              </a:tabLst>
            </a:pPr>
            <a:r>
              <a:rPr lang="en-US" b="1" dirty="0"/>
              <a:t>end</a:t>
            </a:r>
            <a:r>
              <a:rPr lang="en-US" dirty="0"/>
              <a:t>;</a:t>
            </a:r>
          </a:p>
          <a:p>
            <a:pPr eaLnBrk="1" hangingPunct="1">
              <a:tabLst>
                <a:tab pos="1820863" algn="l"/>
                <a:tab pos="3659188" algn="l"/>
                <a:tab pos="3943350" algn="l"/>
              </a:tabLst>
            </a:pPr>
            <a:r>
              <a:rPr lang="en-US" b="1" dirty="0">
                <a:solidFill>
                  <a:schemeClr val="tx2"/>
                </a:solidFill>
              </a:rPr>
              <a:t>Application/View level:</a:t>
            </a:r>
            <a:r>
              <a:rPr lang="en-US" dirty="0"/>
              <a:t> application programs hide details of data types, also hides information (such as an employee’s salary) for security purposes.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Groups of Data - Group By</a:t>
            </a:r>
            <a:endParaRPr lang="en-IN" dirty="0"/>
          </a:p>
        </p:txBody>
      </p:sp>
      <p:sp>
        <p:nvSpPr>
          <p:cNvPr id="3" name="Content Placeholder 2"/>
          <p:cNvSpPr>
            <a:spLocks noGrp="1"/>
          </p:cNvSpPr>
          <p:nvPr>
            <p:ph idx="1"/>
          </p:nvPr>
        </p:nvSpPr>
        <p:spPr>
          <a:xfrm>
            <a:off x="381000" y="1447800"/>
            <a:ext cx="8229600" cy="4648200"/>
          </a:xfrm>
        </p:spPr>
        <p:txBody>
          <a:bodyPr>
            <a:normAutofit fontScale="85000" lnSpcReduction="20000"/>
          </a:bodyPr>
          <a:lstStyle/>
          <a:p>
            <a:r>
              <a:rPr lang="en-US" dirty="0"/>
              <a:t>Group By : Divides rows in a table into smaller groups</a:t>
            </a:r>
          </a:p>
          <a:p>
            <a:r>
              <a:rPr lang="en-US" dirty="0"/>
              <a:t>Cannot use a column alias in group by clause</a:t>
            </a:r>
          </a:p>
          <a:p>
            <a:r>
              <a:rPr lang="en-US" dirty="0"/>
              <a:t>Rows are sorted by the ascending order of the group. To override use Order By</a:t>
            </a:r>
          </a:p>
          <a:p>
            <a:r>
              <a:rPr lang="en-US" dirty="0"/>
              <a:t>Any column or expression in the select list that is not an aggregate function must be in group by clause</a:t>
            </a:r>
          </a:p>
          <a:p>
            <a:pPr lvl="1"/>
            <a:r>
              <a:rPr lang="en-US" dirty="0" err="1"/>
              <a:t>Eg</a:t>
            </a:r>
            <a:r>
              <a:rPr lang="en-US" dirty="0"/>
              <a:t> : select </a:t>
            </a:r>
            <a:r>
              <a:rPr lang="en-US" dirty="0" err="1"/>
              <a:t>department_id,Avg</a:t>
            </a:r>
            <a:r>
              <a:rPr lang="en-US" dirty="0"/>
              <a:t>(salary) from employees </a:t>
            </a:r>
          </a:p>
          <a:p>
            <a:pPr>
              <a:buNone/>
            </a:pPr>
            <a:r>
              <a:rPr lang="en-US" dirty="0"/>
              <a:t>		group by </a:t>
            </a:r>
            <a:r>
              <a:rPr lang="en-US" dirty="0" err="1"/>
              <a:t>department_id</a:t>
            </a:r>
            <a:endParaRPr lang="en-US" dirty="0"/>
          </a:p>
          <a:p>
            <a:r>
              <a:rPr lang="en-US" dirty="0"/>
              <a:t>Grouping multiple columns</a:t>
            </a:r>
          </a:p>
          <a:p>
            <a:pPr lvl="1"/>
            <a:r>
              <a:rPr lang="en-US" dirty="0" err="1"/>
              <a:t>Eg</a:t>
            </a:r>
            <a:r>
              <a:rPr lang="en-US" dirty="0"/>
              <a:t> : Select </a:t>
            </a:r>
            <a:r>
              <a:rPr lang="en-US" dirty="0" err="1"/>
              <a:t>department_id</a:t>
            </a:r>
            <a:r>
              <a:rPr lang="en-US" dirty="0"/>
              <a:t>, </a:t>
            </a:r>
            <a:r>
              <a:rPr lang="en-US" dirty="0" err="1"/>
              <a:t>job_id</a:t>
            </a:r>
            <a:r>
              <a:rPr lang="en-US" dirty="0"/>
              <a:t>, sum(salary) from    	     employees</a:t>
            </a:r>
          </a:p>
          <a:p>
            <a:pPr lvl="1">
              <a:buNone/>
            </a:pPr>
            <a:r>
              <a:rPr lang="en-US" dirty="0"/>
              <a:t>           group by </a:t>
            </a:r>
            <a:r>
              <a:rPr lang="en-US" dirty="0" err="1"/>
              <a:t>department_id</a:t>
            </a:r>
            <a:r>
              <a:rPr lang="en-US" dirty="0"/>
              <a:t>, </a:t>
            </a:r>
            <a:r>
              <a:rPr lang="en-US" dirty="0" err="1"/>
              <a:t>job_id</a:t>
            </a:r>
            <a:endParaRPr lang="en-US" dirty="0"/>
          </a:p>
          <a:p>
            <a:pPr>
              <a:buNone/>
            </a:pPr>
            <a:endParaRPr lang="en-I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4638"/>
            <a:ext cx="8229600" cy="1096962"/>
          </a:xfrm>
        </p:spPr>
        <p:txBody>
          <a:bodyPr/>
          <a:lstStyle/>
          <a:p>
            <a:pPr eaLnBrk="1" hangingPunct="1"/>
            <a:r>
              <a:rPr lang="en-US" dirty="0">
                <a:latin typeface="+mn-lt"/>
              </a:rPr>
              <a:t>Aggregate Functions – Group By</a:t>
            </a:r>
          </a:p>
        </p:txBody>
      </p:sp>
      <p:sp>
        <p:nvSpPr>
          <p:cNvPr id="36867" name="Rectangle 3"/>
          <p:cNvSpPr>
            <a:spLocks noGrp="1" noChangeArrowheads="1"/>
          </p:cNvSpPr>
          <p:nvPr>
            <p:ph idx="1"/>
          </p:nvPr>
        </p:nvSpPr>
        <p:spPr>
          <a:xfrm>
            <a:off x="457200" y="1676400"/>
            <a:ext cx="8070850" cy="471487"/>
          </a:xfrm>
        </p:spPr>
        <p:txBody>
          <a:bodyPr/>
          <a:lstStyle/>
          <a:p>
            <a:pPr eaLnBrk="1" hangingPunct="1">
              <a:tabLst>
                <a:tab pos="625475" algn="l"/>
              </a:tabLst>
            </a:pPr>
            <a:r>
              <a:rPr lang="en-US" sz="2000" dirty="0"/>
              <a:t>Find the number of depositors for each branch.</a:t>
            </a:r>
          </a:p>
        </p:txBody>
      </p:sp>
      <p:sp>
        <p:nvSpPr>
          <p:cNvPr id="40964" name="Text Box 4"/>
          <p:cNvSpPr txBox="1">
            <a:spLocks noChangeArrowheads="1"/>
          </p:cNvSpPr>
          <p:nvPr/>
        </p:nvSpPr>
        <p:spPr bwMode="auto">
          <a:xfrm>
            <a:off x="457200" y="4648200"/>
            <a:ext cx="7986712" cy="707886"/>
          </a:xfrm>
          <a:prstGeom prst="rect">
            <a:avLst/>
          </a:prstGeom>
          <a:solidFill>
            <a:schemeClr val="bg1"/>
          </a:solidFill>
          <a:ln w="9525">
            <a:noFill/>
            <a:miter lim="800000"/>
            <a:headEnd/>
            <a:tailEnd/>
          </a:ln>
        </p:spPr>
        <p:txBody>
          <a:bodyPr>
            <a:spAutoFit/>
          </a:bodyPr>
          <a:lstStyle/>
          <a:p>
            <a:pPr algn="just">
              <a:spcBef>
                <a:spcPct val="35000"/>
              </a:spcBef>
              <a:buClr>
                <a:schemeClr val="tx2"/>
              </a:buClr>
              <a:buSzPct val="90000"/>
              <a:buFont typeface="Monotype Sorts" pitchFamily="2" charset="2"/>
              <a:buNone/>
            </a:pPr>
            <a:r>
              <a:rPr kumimoji="1" lang="en-US" b="0" dirty="0">
                <a:latin typeface="+mn-lt"/>
              </a:rPr>
              <a:t>Note:  Attributes in select clause outside of aggregate functions must appear in group by list</a:t>
            </a:r>
            <a:endParaRPr lang="en-US" b="0" dirty="0">
              <a:latin typeface="+mn-lt"/>
            </a:endParaRPr>
          </a:p>
        </p:txBody>
      </p:sp>
      <p:sp>
        <p:nvSpPr>
          <p:cNvPr id="40965" name="Text Box 5"/>
          <p:cNvSpPr txBox="1">
            <a:spLocks noChangeArrowheads="1"/>
          </p:cNvSpPr>
          <p:nvPr/>
        </p:nvSpPr>
        <p:spPr bwMode="auto">
          <a:xfrm>
            <a:off x="762000" y="2514600"/>
            <a:ext cx="7842250" cy="1631216"/>
          </a:xfrm>
          <a:prstGeom prst="rect">
            <a:avLst/>
          </a:prstGeom>
          <a:noFill/>
          <a:ln w="9525">
            <a:noFill/>
            <a:miter lim="800000"/>
            <a:headEnd/>
            <a:tailEnd/>
          </a:ln>
        </p:spPr>
        <p:txBody>
          <a:bodyPr>
            <a:spAutoFit/>
          </a:bodyPr>
          <a:lstStyle/>
          <a:p>
            <a:pPr algn="l">
              <a:spcBef>
                <a:spcPct val="35000"/>
              </a:spcBef>
              <a:buClr>
                <a:schemeClr val="tx2"/>
              </a:buClr>
              <a:buSzPct val="90000"/>
              <a:buFont typeface="Monotype Sorts" pitchFamily="2" charset="2"/>
              <a:buNone/>
            </a:pPr>
            <a:r>
              <a:rPr kumimoji="1" lang="en-US" b="0" dirty="0">
                <a:latin typeface="+mn-lt"/>
              </a:rPr>
              <a:t>select </a:t>
            </a:r>
            <a:r>
              <a:rPr kumimoji="1" lang="en-US" b="0" i="1" dirty="0" err="1">
                <a:latin typeface="+mn-lt"/>
              </a:rPr>
              <a:t>branch_name</a:t>
            </a:r>
            <a:r>
              <a:rPr kumimoji="1" lang="en-US" b="0" i="1" dirty="0">
                <a:latin typeface="+mn-lt"/>
              </a:rPr>
              <a:t>, </a:t>
            </a:r>
            <a:r>
              <a:rPr kumimoji="1" lang="en-US" b="0" dirty="0">
                <a:latin typeface="+mn-lt"/>
              </a:rPr>
              <a:t>count (distinct </a:t>
            </a:r>
            <a:r>
              <a:rPr kumimoji="1" lang="en-US" b="0" i="1" dirty="0" err="1">
                <a:latin typeface="+mn-lt"/>
              </a:rPr>
              <a:t>customer_name</a:t>
            </a:r>
            <a:r>
              <a:rPr kumimoji="1" lang="en-US" b="0" i="1" dirty="0">
                <a:latin typeface="+mn-lt"/>
              </a:rPr>
              <a:t>)</a:t>
            </a:r>
            <a:br>
              <a:rPr kumimoji="1" lang="en-US" b="0" i="1" dirty="0">
                <a:latin typeface="+mn-lt"/>
              </a:rPr>
            </a:br>
            <a:r>
              <a:rPr kumimoji="1" lang="en-US" b="0" i="1" dirty="0">
                <a:latin typeface="+mn-lt"/>
              </a:rPr>
              <a:t>           </a:t>
            </a:r>
            <a:r>
              <a:rPr kumimoji="1" lang="en-US" b="0" dirty="0">
                <a:latin typeface="+mn-lt"/>
              </a:rPr>
              <a:t>from </a:t>
            </a:r>
            <a:r>
              <a:rPr kumimoji="1" lang="en-US" b="0" i="1" dirty="0">
                <a:latin typeface="+mn-lt"/>
              </a:rPr>
              <a:t>depositor, account</a:t>
            </a:r>
            <a:br>
              <a:rPr kumimoji="1" lang="en-US" b="0" i="1" dirty="0">
                <a:latin typeface="+mn-lt"/>
              </a:rPr>
            </a:br>
            <a:r>
              <a:rPr kumimoji="1" lang="en-US" b="0" i="1" dirty="0">
                <a:latin typeface="+mn-lt"/>
              </a:rPr>
              <a:t>           </a:t>
            </a:r>
            <a:r>
              <a:rPr kumimoji="1" lang="en-US" b="0" dirty="0">
                <a:latin typeface="+mn-lt"/>
              </a:rPr>
              <a:t>where </a:t>
            </a:r>
            <a:r>
              <a:rPr kumimoji="1" lang="en-US" b="0" i="1" dirty="0" err="1">
                <a:latin typeface="+mn-lt"/>
              </a:rPr>
              <a:t>depositor.account_number</a:t>
            </a:r>
            <a:r>
              <a:rPr kumimoji="1" lang="en-US" b="0" i="1" dirty="0">
                <a:latin typeface="+mn-lt"/>
              </a:rPr>
              <a:t> = </a:t>
            </a:r>
            <a:r>
              <a:rPr kumimoji="1" lang="en-US" b="0" i="1" dirty="0" err="1">
                <a:latin typeface="+mn-lt"/>
              </a:rPr>
              <a:t>account.account_number</a:t>
            </a:r>
            <a:br>
              <a:rPr kumimoji="1" lang="en-US" b="0" i="1" dirty="0">
                <a:latin typeface="+mn-lt"/>
              </a:rPr>
            </a:br>
            <a:r>
              <a:rPr kumimoji="1" lang="en-US" b="0" i="1" dirty="0">
                <a:latin typeface="+mn-lt"/>
              </a:rPr>
              <a:t>           </a:t>
            </a:r>
            <a:r>
              <a:rPr kumimoji="1" lang="en-US" b="0" dirty="0">
                <a:latin typeface="+mn-lt"/>
              </a:rPr>
              <a:t>group by </a:t>
            </a:r>
            <a:r>
              <a:rPr kumimoji="1" lang="en-US" b="0" i="1" dirty="0" err="1">
                <a:latin typeface="+mn-lt"/>
              </a:rPr>
              <a:t>branch_name</a:t>
            </a:r>
            <a:endParaRPr lang="en-US" b="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autoUpdateAnimBg="0"/>
      <p:bldP spid="40965"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Restriction of Groups using </a:t>
            </a:r>
            <a:br>
              <a:rPr lang="en-US" dirty="0"/>
            </a:br>
            <a:r>
              <a:rPr lang="en-US" dirty="0"/>
              <a:t>Having Clause</a:t>
            </a:r>
            <a:endParaRPr lang="en-IN" dirty="0"/>
          </a:p>
        </p:txBody>
      </p:sp>
      <p:sp>
        <p:nvSpPr>
          <p:cNvPr id="3" name="Content Placeholder 2"/>
          <p:cNvSpPr>
            <a:spLocks noGrp="1"/>
          </p:cNvSpPr>
          <p:nvPr>
            <p:ph idx="1"/>
          </p:nvPr>
        </p:nvSpPr>
        <p:spPr/>
        <p:txBody>
          <a:bodyPr>
            <a:normAutofit fontScale="70000" lnSpcReduction="20000"/>
          </a:bodyPr>
          <a:lstStyle/>
          <a:p>
            <a:r>
              <a:rPr lang="en-US" dirty="0"/>
              <a:t>Where clause cannot be used to restrict groups</a:t>
            </a:r>
          </a:p>
          <a:p>
            <a:r>
              <a:rPr lang="en-US" dirty="0"/>
              <a:t>Having clause is used to restrict groups</a:t>
            </a:r>
          </a:p>
          <a:p>
            <a:r>
              <a:rPr lang="en-US" dirty="0"/>
              <a:t>Group functions cannot be used in the where clause.</a:t>
            </a:r>
          </a:p>
          <a:p>
            <a:r>
              <a:rPr lang="en-US" dirty="0"/>
              <a:t>Example  :</a:t>
            </a:r>
          </a:p>
          <a:p>
            <a:pPr>
              <a:buNone/>
            </a:pPr>
            <a:r>
              <a:rPr lang="en-US" dirty="0"/>
              <a:t>      </a:t>
            </a:r>
            <a:r>
              <a:rPr lang="en-US" b="1" dirty="0"/>
              <a:t>(Illegal Query)</a:t>
            </a:r>
          </a:p>
          <a:p>
            <a:pPr lvl="1"/>
            <a:r>
              <a:rPr lang="en-US" dirty="0"/>
              <a:t>Select </a:t>
            </a:r>
            <a:r>
              <a:rPr lang="en-US" dirty="0" err="1"/>
              <a:t>department_id</a:t>
            </a:r>
            <a:r>
              <a:rPr lang="en-US" dirty="0"/>
              <a:t>, </a:t>
            </a:r>
            <a:r>
              <a:rPr lang="en-US" dirty="0" err="1"/>
              <a:t>avg</a:t>
            </a:r>
            <a:r>
              <a:rPr lang="en-US" dirty="0"/>
              <a:t>(salary) from employees</a:t>
            </a:r>
          </a:p>
          <a:p>
            <a:pPr lvl="1">
              <a:buNone/>
            </a:pPr>
            <a:r>
              <a:rPr lang="en-US" dirty="0"/>
              <a:t>    </a:t>
            </a:r>
            <a:r>
              <a:rPr lang="en-US" b="1" i="1" dirty="0"/>
              <a:t>where</a:t>
            </a:r>
            <a:r>
              <a:rPr lang="en-US" dirty="0"/>
              <a:t> </a:t>
            </a:r>
            <a:r>
              <a:rPr lang="en-US" dirty="0" err="1"/>
              <a:t>avg</a:t>
            </a:r>
            <a:r>
              <a:rPr lang="en-US" dirty="0"/>
              <a:t>(salary)&gt;8000</a:t>
            </a:r>
          </a:p>
          <a:p>
            <a:pPr lvl="1">
              <a:buNone/>
            </a:pPr>
            <a:r>
              <a:rPr lang="en-US" dirty="0"/>
              <a:t>     group by </a:t>
            </a:r>
            <a:r>
              <a:rPr lang="en-US" dirty="0" err="1"/>
              <a:t>department_id</a:t>
            </a:r>
            <a:r>
              <a:rPr lang="en-US" dirty="0"/>
              <a:t> </a:t>
            </a:r>
          </a:p>
          <a:p>
            <a:pPr lvl="1">
              <a:buNone/>
            </a:pPr>
            <a:endParaRPr lang="en-US" dirty="0"/>
          </a:p>
          <a:p>
            <a:pPr lvl="1">
              <a:buNone/>
            </a:pPr>
            <a:r>
              <a:rPr lang="en-US" b="1" dirty="0"/>
              <a:t>(Legal Query)</a:t>
            </a:r>
          </a:p>
          <a:p>
            <a:pPr lvl="1">
              <a:buFontTx/>
              <a:buChar char="-"/>
            </a:pPr>
            <a:r>
              <a:rPr lang="en-US" dirty="0"/>
              <a:t>Select </a:t>
            </a:r>
            <a:r>
              <a:rPr lang="en-US" dirty="0" err="1"/>
              <a:t>department_id</a:t>
            </a:r>
            <a:r>
              <a:rPr lang="en-US" dirty="0"/>
              <a:t>, </a:t>
            </a:r>
            <a:r>
              <a:rPr lang="en-US" dirty="0" err="1"/>
              <a:t>avg</a:t>
            </a:r>
            <a:r>
              <a:rPr lang="en-US" dirty="0"/>
              <a:t>(salary) from employees</a:t>
            </a:r>
          </a:p>
          <a:p>
            <a:pPr lvl="1">
              <a:buNone/>
            </a:pPr>
            <a:r>
              <a:rPr lang="en-US" dirty="0"/>
              <a:t>    </a:t>
            </a:r>
            <a:r>
              <a:rPr lang="en-US" b="1" i="1" dirty="0"/>
              <a:t>Having</a:t>
            </a:r>
            <a:r>
              <a:rPr lang="en-US" dirty="0"/>
              <a:t> </a:t>
            </a:r>
            <a:r>
              <a:rPr lang="en-US" dirty="0" err="1"/>
              <a:t>avg</a:t>
            </a:r>
            <a:r>
              <a:rPr lang="en-US" dirty="0"/>
              <a:t>(salary)&gt;8000</a:t>
            </a:r>
          </a:p>
          <a:p>
            <a:pPr lvl="1">
              <a:buNone/>
            </a:pPr>
            <a:r>
              <a:rPr lang="en-US" dirty="0"/>
              <a:t>    Group by </a:t>
            </a:r>
            <a:r>
              <a:rPr lang="en-US" dirty="0" err="1"/>
              <a:t>department_id</a:t>
            </a:r>
            <a:endParaRPr lang="en-I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90600" y="762000"/>
            <a:ext cx="7010400" cy="838200"/>
          </a:xfrm>
        </p:spPr>
        <p:txBody>
          <a:bodyPr>
            <a:normAutofit fontScale="90000"/>
          </a:bodyPr>
          <a:lstStyle/>
          <a:p>
            <a:pPr eaLnBrk="1" hangingPunct="1"/>
            <a:r>
              <a:rPr lang="en-US" dirty="0">
                <a:latin typeface="+mn-lt"/>
              </a:rPr>
              <a:t>Aggregate Functions – Having Clause</a:t>
            </a:r>
          </a:p>
        </p:txBody>
      </p:sp>
      <p:sp>
        <p:nvSpPr>
          <p:cNvPr id="37891" name="Rectangle 3"/>
          <p:cNvSpPr>
            <a:spLocks noGrp="1" noChangeArrowheads="1"/>
          </p:cNvSpPr>
          <p:nvPr>
            <p:ph idx="1"/>
          </p:nvPr>
        </p:nvSpPr>
        <p:spPr>
          <a:xfrm>
            <a:off x="685800" y="2057400"/>
            <a:ext cx="7661275" cy="773113"/>
          </a:xfrm>
        </p:spPr>
        <p:txBody>
          <a:bodyPr/>
          <a:lstStyle/>
          <a:p>
            <a:pPr eaLnBrk="1" hangingPunct="1">
              <a:tabLst>
                <a:tab pos="1489075" algn="l"/>
              </a:tabLst>
            </a:pPr>
            <a:r>
              <a:rPr lang="en-US" sz="2000" dirty="0"/>
              <a:t>Find the names of all branches where the average account balance is more than $1,200.</a:t>
            </a:r>
          </a:p>
        </p:txBody>
      </p:sp>
      <p:sp>
        <p:nvSpPr>
          <p:cNvPr id="43012" name="Text Box 4"/>
          <p:cNvSpPr txBox="1">
            <a:spLocks noChangeArrowheads="1"/>
          </p:cNvSpPr>
          <p:nvPr/>
        </p:nvSpPr>
        <p:spPr bwMode="auto">
          <a:xfrm>
            <a:off x="533400" y="4953000"/>
            <a:ext cx="7659687" cy="1323439"/>
          </a:xfrm>
          <a:prstGeom prst="rect">
            <a:avLst/>
          </a:prstGeom>
          <a:noFill/>
          <a:ln w="9525">
            <a:noFill/>
            <a:miter lim="800000"/>
            <a:headEnd/>
            <a:tailEnd/>
          </a:ln>
        </p:spPr>
        <p:txBody>
          <a:bodyPr>
            <a:spAutoFit/>
          </a:bodyPr>
          <a:lstStyle/>
          <a:p>
            <a:pPr algn="l">
              <a:spcBef>
                <a:spcPct val="35000"/>
              </a:spcBef>
              <a:buClr>
                <a:schemeClr val="tx2"/>
              </a:buClr>
              <a:buSzPct val="90000"/>
              <a:buFont typeface="Monotype Sorts" pitchFamily="2" charset="2"/>
              <a:buNone/>
            </a:pPr>
            <a:r>
              <a:rPr kumimoji="1" lang="en-US" b="0" dirty="0">
                <a:solidFill>
                  <a:schemeClr val="tx2"/>
                </a:solidFill>
                <a:latin typeface="+mn-lt"/>
              </a:rPr>
              <a:t>       </a:t>
            </a:r>
            <a:r>
              <a:rPr kumimoji="1" lang="en-US" b="0" dirty="0">
                <a:latin typeface="+mn-lt"/>
              </a:rPr>
              <a:t>Note:  predicates in the having clause are applied after the </a:t>
            </a:r>
            <a:br>
              <a:rPr kumimoji="1" lang="en-US" b="0" dirty="0">
                <a:latin typeface="+mn-lt"/>
              </a:rPr>
            </a:br>
            <a:r>
              <a:rPr kumimoji="1" lang="en-US" b="0" dirty="0">
                <a:latin typeface="+mn-lt"/>
              </a:rPr>
              <a:t>                 formation of groups whereas predicates in the where </a:t>
            </a:r>
            <a:br>
              <a:rPr kumimoji="1" lang="en-US" b="0" dirty="0">
                <a:latin typeface="+mn-lt"/>
              </a:rPr>
            </a:br>
            <a:r>
              <a:rPr kumimoji="1" lang="en-US" b="0" dirty="0">
                <a:latin typeface="+mn-lt"/>
              </a:rPr>
              <a:t>                 clause are applied before forming groups</a:t>
            </a:r>
          </a:p>
          <a:p>
            <a:pPr algn="l"/>
            <a:endParaRPr lang="en-US" b="0" dirty="0">
              <a:latin typeface="+mn-lt"/>
            </a:endParaRPr>
          </a:p>
        </p:txBody>
      </p:sp>
      <p:sp>
        <p:nvSpPr>
          <p:cNvPr id="43013" name="Text Box 5"/>
          <p:cNvSpPr txBox="1">
            <a:spLocks noChangeArrowheads="1"/>
          </p:cNvSpPr>
          <p:nvPr/>
        </p:nvSpPr>
        <p:spPr bwMode="auto">
          <a:xfrm>
            <a:off x="1219200" y="3200400"/>
            <a:ext cx="5616575" cy="1323439"/>
          </a:xfrm>
          <a:prstGeom prst="rect">
            <a:avLst/>
          </a:prstGeom>
          <a:noFill/>
          <a:ln w="9525">
            <a:noFill/>
            <a:miter lim="800000"/>
            <a:headEnd/>
            <a:tailEnd/>
          </a:ln>
        </p:spPr>
        <p:txBody>
          <a:bodyPr>
            <a:spAutoFit/>
          </a:bodyPr>
          <a:lstStyle/>
          <a:p>
            <a:pPr algn="l">
              <a:spcBef>
                <a:spcPct val="35000"/>
              </a:spcBef>
              <a:buClr>
                <a:schemeClr val="tx2"/>
              </a:buClr>
              <a:buSzPct val="90000"/>
              <a:buFont typeface="Monotype Sorts" pitchFamily="2" charset="2"/>
              <a:buNone/>
            </a:pPr>
            <a:r>
              <a:rPr kumimoji="1" lang="en-US" b="0" dirty="0">
                <a:latin typeface="+mn-lt"/>
              </a:rPr>
              <a:t>select</a:t>
            </a:r>
            <a:r>
              <a:rPr kumimoji="1" lang="en-US" b="0" i="1" dirty="0">
                <a:latin typeface="+mn-lt"/>
              </a:rPr>
              <a:t> </a:t>
            </a:r>
            <a:r>
              <a:rPr kumimoji="1" lang="en-US" b="0" i="1" dirty="0" err="1">
                <a:latin typeface="+mn-lt"/>
              </a:rPr>
              <a:t>branch_name</a:t>
            </a:r>
            <a:r>
              <a:rPr kumimoji="1" lang="en-US" b="0" i="1" dirty="0">
                <a:latin typeface="+mn-lt"/>
              </a:rPr>
              <a:t>, </a:t>
            </a:r>
            <a:r>
              <a:rPr kumimoji="1" lang="en-US" b="0" dirty="0" err="1">
                <a:latin typeface="+mn-lt"/>
              </a:rPr>
              <a:t>avg</a:t>
            </a:r>
            <a:r>
              <a:rPr kumimoji="1" lang="en-US" b="0" dirty="0">
                <a:latin typeface="+mn-lt"/>
              </a:rPr>
              <a:t> (</a:t>
            </a:r>
            <a:r>
              <a:rPr kumimoji="1" lang="en-US" b="0" i="1" dirty="0">
                <a:latin typeface="+mn-lt"/>
              </a:rPr>
              <a:t>balance</a:t>
            </a:r>
            <a:r>
              <a:rPr kumimoji="1" lang="en-US" b="0" dirty="0">
                <a:latin typeface="+mn-lt"/>
              </a:rPr>
              <a:t>)</a:t>
            </a:r>
            <a:br>
              <a:rPr kumimoji="1" lang="en-US" b="0" i="1" dirty="0">
                <a:latin typeface="+mn-lt"/>
              </a:rPr>
            </a:br>
            <a:r>
              <a:rPr kumimoji="1" lang="en-US" b="0" i="1" dirty="0">
                <a:latin typeface="+mn-lt"/>
              </a:rPr>
              <a:t>           </a:t>
            </a:r>
            <a:r>
              <a:rPr kumimoji="1" lang="en-US" b="0" dirty="0">
                <a:latin typeface="+mn-lt"/>
              </a:rPr>
              <a:t>from</a:t>
            </a:r>
            <a:r>
              <a:rPr kumimoji="1" lang="en-US" b="0" i="1" dirty="0">
                <a:latin typeface="+mn-lt"/>
              </a:rPr>
              <a:t> account</a:t>
            </a:r>
            <a:br>
              <a:rPr kumimoji="1" lang="en-US" b="0" i="1" dirty="0">
                <a:latin typeface="+mn-lt"/>
              </a:rPr>
            </a:br>
            <a:r>
              <a:rPr kumimoji="1" lang="en-US" b="0" i="1" dirty="0">
                <a:latin typeface="+mn-lt"/>
              </a:rPr>
              <a:t>           </a:t>
            </a:r>
            <a:r>
              <a:rPr kumimoji="1" lang="en-US" b="0" dirty="0">
                <a:latin typeface="+mn-lt"/>
              </a:rPr>
              <a:t>group by</a:t>
            </a:r>
            <a:r>
              <a:rPr kumimoji="1" lang="en-US" b="0" i="1" dirty="0">
                <a:latin typeface="+mn-lt"/>
              </a:rPr>
              <a:t> </a:t>
            </a:r>
            <a:r>
              <a:rPr kumimoji="1" lang="en-US" b="0" i="1" dirty="0" err="1">
                <a:latin typeface="+mn-lt"/>
              </a:rPr>
              <a:t>branch_name</a:t>
            </a:r>
            <a:br>
              <a:rPr kumimoji="1" lang="en-US" b="0" i="1" dirty="0">
                <a:latin typeface="+mn-lt"/>
              </a:rPr>
            </a:br>
            <a:r>
              <a:rPr kumimoji="1" lang="en-US" b="0" i="1" dirty="0">
                <a:latin typeface="+mn-lt"/>
              </a:rPr>
              <a:t>           </a:t>
            </a:r>
            <a:r>
              <a:rPr kumimoji="1" lang="en-US" b="0" dirty="0">
                <a:latin typeface="+mn-lt"/>
              </a:rPr>
              <a:t>having </a:t>
            </a:r>
            <a:r>
              <a:rPr kumimoji="1" lang="en-US" b="0" dirty="0" err="1">
                <a:latin typeface="+mn-lt"/>
              </a:rPr>
              <a:t>avg</a:t>
            </a:r>
            <a:r>
              <a:rPr kumimoji="1" lang="en-US" b="0" i="1" dirty="0">
                <a:latin typeface="+mn-lt"/>
              </a:rPr>
              <a:t> </a:t>
            </a:r>
            <a:r>
              <a:rPr kumimoji="1" lang="en-US" b="0" dirty="0">
                <a:latin typeface="+mn-lt"/>
              </a:rPr>
              <a:t>(</a:t>
            </a:r>
            <a:r>
              <a:rPr kumimoji="1" lang="en-US" b="0" i="1" dirty="0">
                <a:latin typeface="+mn-lt"/>
              </a:rPr>
              <a:t>balance</a:t>
            </a:r>
            <a:r>
              <a:rPr kumimoji="1" lang="en-US" b="0" dirty="0">
                <a:latin typeface="+mn-lt"/>
              </a:rPr>
              <a:t>)</a:t>
            </a:r>
            <a:r>
              <a:rPr kumimoji="1" lang="en-US" b="0" i="1" dirty="0">
                <a:latin typeface="+mn-lt"/>
              </a:rPr>
              <a:t> &gt; </a:t>
            </a:r>
            <a:r>
              <a:rPr kumimoji="1" lang="en-US" b="0" dirty="0">
                <a:latin typeface="+mn-lt"/>
              </a:rPr>
              <a:t>1200</a:t>
            </a:r>
            <a:endParaRPr lang="en-US" b="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utoUpdateAnimBg="0"/>
      <p:bldP spid="4301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2000">
                <a:latin typeface="+mn-lt"/>
              </a:rPr>
              <a:t>View of Data</a:t>
            </a:r>
          </a:p>
        </p:txBody>
      </p:sp>
      <p:sp>
        <p:nvSpPr>
          <p:cNvPr id="16387" name="Text Box 3"/>
          <p:cNvSpPr txBox="1">
            <a:spLocks noChangeArrowheads="1"/>
          </p:cNvSpPr>
          <p:nvPr/>
        </p:nvSpPr>
        <p:spPr bwMode="auto">
          <a:xfrm>
            <a:off x="777875" y="1176338"/>
            <a:ext cx="4833375" cy="400110"/>
          </a:xfrm>
          <a:prstGeom prst="rect">
            <a:avLst/>
          </a:prstGeom>
          <a:noFill/>
          <a:ln w="9525">
            <a:noFill/>
            <a:miter lim="800000"/>
            <a:headEnd/>
            <a:tailEnd/>
          </a:ln>
        </p:spPr>
        <p:txBody>
          <a:bodyPr wrap="none" anchor="ctr">
            <a:spAutoFit/>
          </a:bodyPr>
          <a:lstStyle/>
          <a:p>
            <a:pPr algn="ctr">
              <a:spcBef>
                <a:spcPct val="50000"/>
              </a:spcBef>
            </a:pPr>
            <a:r>
              <a:rPr lang="en-US" dirty="0">
                <a:latin typeface="+mn-lt"/>
              </a:rPr>
              <a:t>An architecture for a database system </a:t>
            </a:r>
          </a:p>
        </p:txBody>
      </p:sp>
      <p:pic>
        <p:nvPicPr>
          <p:cNvPr id="16388" name="Picture 6"/>
          <p:cNvPicPr>
            <a:picLocks noChangeAspect="1" noChangeArrowheads="1"/>
          </p:cNvPicPr>
          <p:nvPr/>
        </p:nvPicPr>
        <p:blipFill>
          <a:blip r:embed="rId2" cstate="print"/>
          <a:srcRect l="3358" t="14328" r="1120" b="10448"/>
          <a:stretch>
            <a:fillRect/>
          </a:stretch>
        </p:blipFill>
        <p:spPr bwMode="auto">
          <a:xfrm>
            <a:off x="1035050" y="1927225"/>
            <a:ext cx="7310438" cy="4318000"/>
          </a:xfrm>
          <a:prstGeom prst="rect">
            <a:avLst/>
          </a:prstGeom>
          <a:noFill/>
          <a:ln w="38100" cmpd="dbl">
            <a:solidFill>
              <a:schemeClr val="tx2"/>
            </a:solid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1191</TotalTime>
  <Words>5360</Words>
  <Application>Microsoft Office PowerPoint</Application>
  <PresentationFormat>On-screen Show (4:3)</PresentationFormat>
  <Paragraphs>678</Paragraphs>
  <Slides>83</Slides>
  <Notes>23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83</vt:i4>
      </vt:variant>
    </vt:vector>
  </HeadingPairs>
  <TitlesOfParts>
    <vt:vector size="90" baseType="lpstr">
      <vt:lpstr>Arial</vt:lpstr>
      <vt:lpstr>Book Antiqua</vt:lpstr>
      <vt:lpstr>Calibri</vt:lpstr>
      <vt:lpstr>Monotype Sorts</vt:lpstr>
      <vt:lpstr>Symbol</vt:lpstr>
      <vt:lpstr>Times New Roman</vt:lpstr>
      <vt:lpstr>Office Theme</vt:lpstr>
      <vt:lpstr>DATA BASE MANAGEMENT SYSTEM</vt:lpstr>
      <vt:lpstr>Introduction to DBMS</vt:lpstr>
      <vt:lpstr>Database </vt:lpstr>
      <vt:lpstr>Database Management System (DBMS)</vt:lpstr>
      <vt:lpstr>Purpose of Database Systems</vt:lpstr>
      <vt:lpstr>Purpose of Database Systems (Cont.)</vt:lpstr>
      <vt:lpstr>DBMS Architecture</vt:lpstr>
      <vt:lpstr>Levels of Architecture</vt:lpstr>
      <vt:lpstr>View of Data</vt:lpstr>
      <vt:lpstr>Introduction to Data Modeling</vt:lpstr>
      <vt:lpstr>Data Models</vt:lpstr>
      <vt:lpstr>Data Model</vt:lpstr>
      <vt:lpstr>Hierarchical Data Model</vt:lpstr>
      <vt:lpstr>Hierarchical Data Model</vt:lpstr>
      <vt:lpstr>Network Data Model</vt:lpstr>
      <vt:lpstr>Network Data Model</vt:lpstr>
      <vt:lpstr>Relational Model</vt:lpstr>
      <vt:lpstr>Database Design</vt:lpstr>
      <vt:lpstr>Important Terms in Relational Model</vt:lpstr>
      <vt:lpstr>E-R Modeling</vt:lpstr>
      <vt:lpstr>Notations</vt:lpstr>
      <vt:lpstr>Types of relationships</vt:lpstr>
      <vt:lpstr>ER Model</vt:lpstr>
      <vt:lpstr>Ternary Relationships</vt:lpstr>
      <vt:lpstr>Example of a Relation</vt:lpstr>
      <vt:lpstr>Relational Model</vt:lpstr>
      <vt:lpstr>A Sample Relational Database</vt:lpstr>
      <vt:lpstr>Normalization</vt:lpstr>
      <vt:lpstr>Why Normalization</vt:lpstr>
      <vt:lpstr>First Normal Form</vt:lpstr>
      <vt:lpstr>Second Normal Form (2NF)</vt:lpstr>
      <vt:lpstr>2NF: An Example</vt:lpstr>
      <vt:lpstr>Third Normal Form</vt:lpstr>
      <vt:lpstr>3NF: An Example</vt:lpstr>
      <vt:lpstr>KEYS concept in RDBMS</vt:lpstr>
      <vt:lpstr>Super Key</vt:lpstr>
      <vt:lpstr>Super Keys</vt:lpstr>
      <vt:lpstr>Candidate Keys </vt:lpstr>
      <vt:lpstr>Foreign Keys</vt:lpstr>
      <vt:lpstr>Integrity Constraints in DBMS </vt:lpstr>
      <vt:lpstr>Domain Integrity Constraint</vt:lpstr>
      <vt:lpstr>Entity integrity</vt:lpstr>
      <vt:lpstr>Referential Integrity</vt:lpstr>
      <vt:lpstr>SQL - Basic Operations</vt:lpstr>
      <vt:lpstr>Data Definition Language (DDL)</vt:lpstr>
      <vt:lpstr>Create Table Construct</vt:lpstr>
      <vt:lpstr>Data Types in SQL</vt:lpstr>
      <vt:lpstr>Integrity Constraints on Tables</vt:lpstr>
      <vt:lpstr>Integrity constraints on Tables</vt:lpstr>
      <vt:lpstr>Drop and Alter Table Constructs</vt:lpstr>
      <vt:lpstr>Table Constructs (cont..)</vt:lpstr>
      <vt:lpstr>Basic Insertion of Tuples</vt:lpstr>
      <vt:lpstr>Modification of the Database – Insertion</vt:lpstr>
      <vt:lpstr>Modification of the Database – Insertion through select</vt:lpstr>
      <vt:lpstr>Tuples inserted into loan and borrower</vt:lpstr>
      <vt:lpstr> The loan and borrower relations</vt:lpstr>
      <vt:lpstr>Modification of the Database – Deletion</vt:lpstr>
      <vt:lpstr>Example Query</vt:lpstr>
      <vt:lpstr>Modification of the Database – Updates</vt:lpstr>
      <vt:lpstr>Case Statement for Conditional Updates</vt:lpstr>
      <vt:lpstr>Basic Query Structure </vt:lpstr>
      <vt:lpstr>The select Clause</vt:lpstr>
      <vt:lpstr>The select Clause (Cont.)</vt:lpstr>
      <vt:lpstr>The select Clause (Cont.)</vt:lpstr>
      <vt:lpstr>The where Clause</vt:lpstr>
      <vt:lpstr>The from Clause</vt:lpstr>
      <vt:lpstr>The Rename Operation</vt:lpstr>
      <vt:lpstr>Tuple Variables</vt:lpstr>
      <vt:lpstr>String Operations</vt:lpstr>
      <vt:lpstr>Comparison Conditions</vt:lpstr>
      <vt:lpstr>More on Conditions</vt:lpstr>
      <vt:lpstr>Rules of Precedence</vt:lpstr>
      <vt:lpstr>Ordering the Display of Tuples</vt:lpstr>
      <vt:lpstr>Ordering  the Display (cont..)</vt:lpstr>
      <vt:lpstr>SQL Functions </vt:lpstr>
      <vt:lpstr>Character Functions</vt:lpstr>
      <vt:lpstr>Number Functions</vt:lpstr>
      <vt:lpstr>Aggregate Functions</vt:lpstr>
      <vt:lpstr>Aggregate Functions (Cont.)</vt:lpstr>
      <vt:lpstr>Creating Groups of Data - Group By</vt:lpstr>
      <vt:lpstr>Aggregate Functions – Group By</vt:lpstr>
      <vt:lpstr>Restriction of Groups using  Having Clause</vt:lpstr>
      <vt:lpstr>Aggregate Functions – Having Clause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Rekha Sairam</cp:lastModifiedBy>
  <cp:revision>74</cp:revision>
  <dcterms:created xsi:type="dcterms:W3CDTF">2016-07-10T03:55:14Z</dcterms:created>
  <dcterms:modified xsi:type="dcterms:W3CDTF">2021-02-17T15:31:37Z</dcterms:modified>
</cp:coreProperties>
</file>