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3" r:id="rId16"/>
    <p:sldId id="274" r:id="rId17"/>
    <p:sldId id="275" r:id="rId18"/>
    <p:sldId id="269" r:id="rId19"/>
    <p:sldId id="270" r:id="rId20"/>
    <p:sldId id="271" r:id="rId21"/>
    <p:sldId id="276" r:id="rId22"/>
    <p:sldId id="299" r:id="rId23"/>
    <p:sldId id="279" r:id="rId24"/>
    <p:sldId id="300" r:id="rId25"/>
    <p:sldId id="301" r:id="rId26"/>
    <p:sldId id="278" r:id="rId27"/>
    <p:sldId id="280" r:id="rId28"/>
    <p:sldId id="281" r:id="rId29"/>
    <p:sldId id="282" r:id="rId30"/>
    <p:sldId id="283" r:id="rId31"/>
    <p:sldId id="284" r:id="rId32"/>
    <p:sldId id="321" r:id="rId33"/>
    <p:sldId id="322" r:id="rId34"/>
    <p:sldId id="323" r:id="rId35"/>
    <p:sldId id="324" r:id="rId36"/>
    <p:sldId id="325" r:id="rId37"/>
    <p:sldId id="326" r:id="rId38"/>
    <p:sldId id="285" r:id="rId39"/>
    <p:sldId id="286" r:id="rId40"/>
    <p:sldId id="287" r:id="rId41"/>
    <p:sldId id="288" r:id="rId42"/>
    <p:sldId id="327" r:id="rId43"/>
    <p:sldId id="328" r:id="rId44"/>
    <p:sldId id="329" r:id="rId45"/>
    <p:sldId id="330" r:id="rId46"/>
    <p:sldId id="331" r:id="rId47"/>
    <p:sldId id="293" r:id="rId48"/>
    <p:sldId id="333" r:id="rId49"/>
    <p:sldId id="334" r:id="rId50"/>
    <p:sldId id="335" r:id="rId51"/>
    <p:sldId id="289" r:id="rId52"/>
    <p:sldId id="336" r:id="rId53"/>
    <p:sldId id="272" r:id="rId54"/>
    <p:sldId id="337" r:id="rId55"/>
    <p:sldId id="338" r:id="rId56"/>
    <p:sldId id="290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32" r:id="rId68"/>
    <p:sldId id="291" r:id="rId69"/>
    <p:sldId id="292" r:id="rId70"/>
    <p:sldId id="363" r:id="rId71"/>
    <p:sldId id="364" r:id="rId72"/>
    <p:sldId id="295" r:id="rId73"/>
    <p:sldId id="296" r:id="rId74"/>
    <p:sldId id="352" r:id="rId75"/>
    <p:sldId id="298" r:id="rId76"/>
    <p:sldId id="353" r:id="rId77"/>
    <p:sldId id="302" r:id="rId78"/>
    <p:sldId id="359" r:id="rId79"/>
    <p:sldId id="360" r:id="rId80"/>
    <p:sldId id="303" r:id="rId81"/>
    <p:sldId id="354" r:id="rId82"/>
    <p:sldId id="351" r:id="rId83"/>
    <p:sldId id="355" r:id="rId84"/>
    <p:sldId id="356" r:id="rId85"/>
    <p:sldId id="304" r:id="rId86"/>
    <p:sldId id="358" r:id="rId87"/>
    <p:sldId id="305" r:id="rId88"/>
    <p:sldId id="357" r:id="rId89"/>
    <p:sldId id="306" r:id="rId90"/>
    <p:sldId id="30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F5C-4887-489C-96A3-90FE449BCA5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12E37-94C4-4F5D-BEB6-221236E4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reference types do not contain the actual data stored in a variable, but they contain a reference to the variables.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they refer to a memory location. Using more than one variable, the reference types can refer to a memory location. If the data in the memory location is changed by one of the variables, the other variable automatically reflects this change in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 of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reference types are: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br>
              <a:rPr lang="en-US" dirty="0"/>
            </a:br>
            <a:endParaRPr lang="en-IN" dirty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literal is a source code representation of a value.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literal:boolean-literal</a:t>
            </a:r>
            <a:br>
              <a:rPr lang="en-US" dirty="0"/>
            </a:br>
            <a:r>
              <a:rPr lang="en-US" dirty="0"/>
              <a:t>integer-literal</a:t>
            </a:r>
            <a:br>
              <a:rPr lang="en-US" dirty="0"/>
            </a:br>
            <a:r>
              <a:rPr lang="en-US" dirty="0"/>
              <a:t>real-literal</a:t>
            </a:r>
            <a:br>
              <a:rPr lang="en-US" dirty="0"/>
            </a:br>
            <a:r>
              <a:rPr lang="en-US" dirty="0"/>
              <a:t>character-literal</a:t>
            </a:r>
            <a:br>
              <a:rPr lang="en-US" dirty="0"/>
            </a:br>
            <a:r>
              <a:rPr lang="en-US" dirty="0"/>
              <a:t>string-literal</a:t>
            </a:r>
            <a:br>
              <a:rPr lang="en-US" dirty="0"/>
            </a:br>
            <a:r>
              <a:rPr lang="en-US" dirty="0"/>
              <a:t>null-literal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The number that are represented without decimal  point. Whole numbers having positive or negative values.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Real Literals are floating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point constants or numbers with decimal points .ex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80.5,0.001,-3.2,1.0E-03.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Character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Literals are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Constants which are alphanumeric in character, Alphabets(Upper and Lower), Digits, Special Characters.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String is a Set of alphanumeric characters. Group of characters enclosed within double quotes.  Ex:”String in Java”.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Boolean</a:t>
            </a:r>
            <a:r>
              <a:rPr lang="en-US" sz="1200" b="0" baseline="0" dirty="0">
                <a:solidFill>
                  <a:srgbClr val="0000FF"/>
                </a:solidFill>
                <a:latin typeface="Book Antiqua" pitchFamily="18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represent true or false and is applied in logical situation, there will be no quotes. </a:t>
            </a:r>
          </a:p>
          <a:p>
            <a: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1200" b="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200" b="0" dirty="0">
                <a:solidFill>
                  <a:srgbClr val="0000FF"/>
                </a:solidFill>
                <a:latin typeface="Book Antiqua" pitchFamily="18" charset="0"/>
              </a:rPr>
              <a:t>Null Literal It is represented as ‘/0’ ,String terminator Marks the end of the String.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development environment (also know as an Integrated Development Environment or IDE), It's used primarily by Software Developers to build Software products, websites and Utilities.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was introduced by Microsoft in 1998 and has seen many evolutions, product versions are: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6.0 (1998)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 Visual Studio .NET (2002)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5.3 Visual Studio .NET 2003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5.4 Visual Studio 2005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5.5 Visual Studio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5.6 Visual Studio 2010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Version of Visual Studio is 2012 and is available in a number of different versions, each designed to suite a different type of user: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Express (Free Version)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Premium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Ultimate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2010 - Test Professional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statements give you additional means to control the processing within the applications you develop. This section explores the syntax and function of the if, switch, do-while, for, for each, goto, break, continue, and return statements.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The if/else statement is an extension of the if statement. If the statements in the if statement fails, the statements in the else block are executed. </a:t>
            </a: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When executing a switch statement, the program falls through to the next case. Therefore, if you want to exit in the middle of the switch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IN" sz="1200" dirty="0">
                <a:solidFill>
                  <a:srgbClr val="0000FF"/>
                </a:solidFill>
                <a:latin typeface="Book Antiqua" pitchFamily="18" charset="0"/>
              </a:rPr>
              <a:t>statement code block, you must insert a break statement, which causes the program to continue executing after the current code block</a:t>
            </a:r>
            <a:r>
              <a:rPr lang="en-IN" sz="1200" dirty="0">
                <a:latin typeface="Book Antiqua" pitchFamily="18" charset="0"/>
              </a:rPr>
              <a:t>. </a:t>
            </a:r>
            <a:endParaRPr lang="en-IN" sz="1200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Trendz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34D9-B076-4DD7-B778-1B104EC41C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919-0F78-4768-9A53-46596F71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amework Class Library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548974"/>
            <a:ext cx="8353168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4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mmon Language Runtime  (CLR) &lt;ul&gt;&lt;li&gt;The CLR is the  execution engine for .NET applications  and serves as the interfa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4" y="474834"/>
            <a:ext cx="8649730" cy="54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mon Language Runtime (CLR) Cont., &lt;ul&gt;&lt;li&gt;Enforces code and access security &lt;/li&gt;&lt;/ul&gt;&lt;ul&gt;&lt;li&gt;Handles exceptions &lt;/li&gt;&lt;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1013254"/>
            <a:ext cx="8958648" cy="47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mmon Language Runtime (CLR) www.ustudy.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4" y="1062681"/>
            <a:ext cx="8093675" cy="4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296562"/>
            <a:ext cx="10515600" cy="1029001"/>
          </a:xfrm>
        </p:spPr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942702"/>
          </a:xfrm>
        </p:spPr>
        <p:txBody>
          <a:bodyPr>
            <a:normAutofit/>
          </a:bodyPr>
          <a:lstStyle/>
          <a:p>
            <a:r>
              <a:rPr lang="en-US" dirty="0"/>
              <a:t>IL is also called as MSIL,CIL, Managed Code</a:t>
            </a:r>
          </a:p>
          <a:p>
            <a:r>
              <a:rPr lang="en-US" dirty="0"/>
              <a:t>Assemblies have an extension of either .</a:t>
            </a:r>
            <a:r>
              <a:rPr lang="en-US" dirty="0" err="1"/>
              <a:t>dll</a:t>
            </a:r>
            <a:r>
              <a:rPr lang="en-US" dirty="0"/>
              <a:t>, or.exe depending on the type of application.</a:t>
            </a:r>
          </a:p>
          <a:p>
            <a:r>
              <a:rPr lang="en-US" dirty="0" err="1"/>
              <a:t>.Net</a:t>
            </a:r>
            <a:r>
              <a:rPr lang="en-US" dirty="0"/>
              <a:t> assemblies contain IL, whereas pre </a:t>
            </a:r>
            <a:r>
              <a:rPr lang="en-US" dirty="0" err="1"/>
              <a:t>.Net</a:t>
            </a:r>
            <a:r>
              <a:rPr lang="en-US" dirty="0"/>
              <a:t> assemblies contain native code.</a:t>
            </a:r>
          </a:p>
          <a:p>
            <a:r>
              <a:rPr lang="en-US" dirty="0" err="1"/>
              <a:t>.Net</a:t>
            </a:r>
            <a:r>
              <a:rPr lang="en-US" dirty="0"/>
              <a:t> Application on execution contains 2 steps</a:t>
            </a:r>
          </a:p>
          <a:p>
            <a:pPr lvl="1"/>
            <a:r>
              <a:rPr lang="en-US" dirty="0"/>
              <a:t>Compilation – source code to IL</a:t>
            </a:r>
          </a:p>
          <a:p>
            <a:pPr lvl="1"/>
            <a:r>
              <a:rPr lang="en-US" dirty="0"/>
              <a:t>Execution on JIT compilation – IL to platform specific native code</a:t>
            </a:r>
          </a:p>
          <a:p>
            <a:r>
              <a:rPr lang="en-US" dirty="0"/>
              <a:t>The native code is not stored permanently anywhere. Once the program execution is over, it is thrown away. When we execute the program again, the native code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7516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DO.NET, LINQ and XML&#10;(Data Tier)&#10;â¢ Level 3&#10;â¢ Database access&#10;â¢ ADO.NET, LINQ, LINQ-to-SQL and Entity Framework&#10;â¢ Strong X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541419"/>
            <a:ext cx="87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CF and WWF&#10;(Communication and Workflow Tier)&#10;â¢ Level 4&#10;â¢ Used to deploy data services on the Web or an intranet.&#10;â¢ Data d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9" y="778476"/>
            <a:ext cx="8353166" cy="5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User Interfaces Technologies&#10;â¢ Level 5&#10;â¢ For managed applications : Web based, Windows GUI,&#10;WPF, Silverlight, mobile.&#10;â¢ S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790833"/>
            <a:ext cx="8340811" cy="53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.NET Tools &lt;ul&gt;&lt;li&gt;Visual Studio .NET Â is Microsoftâs flagship tool for developing Windows software.  &lt;/li&gt;&lt;/ul&gt;&lt;ul&gt;&lt;li&gt;V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729049"/>
            <a:ext cx="8254313" cy="50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0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ogramming Language&#10;â¢ Level 6&#10;â¢ You can choose any language you want.&#10;â¢ Example : C#, C++, VB.Net, J#, F#, Jscript, Perl 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70" y="1059505"/>
            <a:ext cx="8316098" cy="51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dirty="0"/>
              <a:t>  				 Architecture </a:t>
            </a:r>
          </a:p>
        </p:txBody>
      </p:sp>
      <p:pic>
        <p:nvPicPr>
          <p:cNvPr id="1026" name="Picture 2" descr="Operating System (OS)&#10;â¢ Base of the diagram (level 0).&#10;â¢ Can be any platform but typically is Microsoft&#10;Windows or greate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1328351"/>
            <a:ext cx="8526162" cy="47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~ END ~&#10; 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6" y="729049"/>
            <a:ext cx="8143101" cy="52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 Conclusion..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is the Microsoft Web Services Strategy to connect information, people, systems and device through software.</a:t>
            </a:r>
          </a:p>
          <a:p>
            <a:r>
              <a:rPr lang="en-US" dirty="0" err="1"/>
              <a:t>.Net</a:t>
            </a:r>
            <a:r>
              <a:rPr lang="en-US" dirty="0"/>
              <a:t> is a platform that provides a standardized set of services</a:t>
            </a:r>
          </a:p>
          <a:p>
            <a:pPr lvl="1"/>
            <a:r>
              <a:rPr lang="en-US" dirty="0"/>
              <a:t>Data Access and connectivity (</a:t>
            </a:r>
            <a:r>
              <a:rPr lang="en-US" dirty="0" err="1"/>
              <a:t>ADO.Net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Interfaces (</a:t>
            </a:r>
            <a:r>
              <a:rPr lang="en-US" dirty="0" err="1"/>
              <a:t>Winforms</a:t>
            </a:r>
            <a:r>
              <a:rPr lang="en-US" dirty="0"/>
              <a:t>, WPF)</a:t>
            </a:r>
          </a:p>
          <a:p>
            <a:pPr lvl="1"/>
            <a:r>
              <a:rPr lang="en-US" dirty="0"/>
              <a:t>Web Applications (ASP.net , Silverlight)</a:t>
            </a:r>
          </a:p>
          <a:p>
            <a:pPr lvl="1"/>
            <a:r>
              <a:rPr lang="en-US" dirty="0"/>
              <a:t>Network Communication (WCF), Workflow(WF)</a:t>
            </a:r>
          </a:p>
        </p:txBody>
      </p:sp>
    </p:spTree>
    <p:extLst>
      <p:ext uri="{BB962C8B-B14F-4D97-AF65-F5344CB8AC3E}">
        <p14:creationId xmlns:p14="http://schemas.microsoft.com/office/powerpoint/2010/main" val="416250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 - deployed in each machine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Console , Windows Application </a:t>
            </a:r>
          </a:p>
          <a:p>
            <a:pPr lvl="1"/>
            <a:endParaRPr lang="en-US" dirty="0"/>
          </a:p>
          <a:p>
            <a:r>
              <a:rPr lang="en-US" dirty="0"/>
              <a:t>Web – Internet based Application, accessed through browser</a:t>
            </a:r>
          </a:p>
          <a:p>
            <a:pPr lvl="1"/>
            <a:r>
              <a:rPr lang="en-US" dirty="0" err="1"/>
              <a:t>ASP.Net</a:t>
            </a:r>
            <a:r>
              <a:rPr lang="en-US" dirty="0"/>
              <a:t>, MVC  Core</a:t>
            </a:r>
          </a:p>
          <a:p>
            <a:endParaRPr lang="en-US" dirty="0"/>
          </a:p>
          <a:p>
            <a:r>
              <a:rPr lang="en-US" dirty="0"/>
              <a:t>Mobile  - </a:t>
            </a:r>
            <a:r>
              <a:rPr lang="en-US" dirty="0" err="1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Assembler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ILDASM –  IL Disassembler</a:t>
            </a:r>
          </a:p>
          <a:p>
            <a:endParaRPr lang="en-US" dirty="0"/>
          </a:p>
          <a:p>
            <a:r>
              <a:rPr lang="en-US" dirty="0"/>
              <a:t>ILASM – IL Assembler</a:t>
            </a:r>
          </a:p>
        </p:txBody>
      </p:sp>
    </p:spTree>
    <p:extLst>
      <p:ext uri="{BB962C8B-B14F-4D97-AF65-F5344CB8AC3E}">
        <p14:creationId xmlns:p14="http://schemas.microsoft.com/office/powerpoint/2010/main" val="56092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Sharp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Basics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Conversions and Typecasts</a:t>
            </a:r>
          </a:p>
          <a:p>
            <a:r>
              <a:rPr lang="en-US" dirty="0" err="1"/>
              <a:t>Nullables</a:t>
            </a:r>
            <a:endParaRPr lang="en-US" dirty="0"/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19816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1005840"/>
          </a:xfrm>
        </p:spPr>
        <p:txBody>
          <a:bodyPr/>
          <a:lstStyle/>
          <a:p>
            <a:r>
              <a:rPr lang="en-US" dirty="0"/>
              <a:t>C Sharp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/>
          </a:bodyPr>
          <a:lstStyle/>
          <a:p>
            <a:r>
              <a:rPr lang="en-IN" dirty="0"/>
              <a:t>C# is a modern, general-purpose, object-oriented programming language developed by Microsoft</a:t>
            </a:r>
          </a:p>
          <a:p>
            <a:endParaRPr lang="en-IN" dirty="0"/>
          </a:p>
          <a:p>
            <a:r>
              <a:rPr lang="en-IN" dirty="0"/>
              <a:t>C# was developed by Anders Hejlsberg and his team during the development of </a:t>
            </a:r>
            <a:r>
              <a:rPr lang="en-IN" dirty="0" err="1"/>
              <a:t>.Net</a:t>
            </a:r>
            <a:r>
              <a:rPr lang="en-IN" dirty="0"/>
              <a:t> Framework.</a:t>
            </a:r>
          </a:p>
          <a:p>
            <a:endParaRPr lang="en-IN" dirty="0"/>
          </a:p>
          <a:p>
            <a:r>
              <a:rPr lang="en-IN" dirty="0"/>
              <a:t>C# is designed for Common Language Infrastructure (CLI), which consists of the executable code and runtime environment that allows use of various high-level languages on different computer platforms and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NET Framework &lt;ul&gt;&lt;li&gt;Microsoft .NET (pronounced âdot netâ) is a software component that runs on the  Windows operating s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886511"/>
            <a:ext cx="9045575" cy="55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way to organize your program </a:t>
            </a:r>
          </a:p>
          <a:p>
            <a:endParaRPr lang="en-US" dirty="0"/>
          </a:p>
          <a:p>
            <a:r>
              <a:rPr lang="en-US" dirty="0"/>
              <a:t>It is a collection of Classes, Interfaces, Events, Delegates, Structures, Enums and also other Namespaces.</a:t>
            </a:r>
          </a:p>
          <a:p>
            <a:endParaRPr lang="en-US" dirty="0"/>
          </a:p>
          <a:p>
            <a:r>
              <a:rPr lang="en-US" dirty="0"/>
              <a:t>Provides assistance in avoiding name clashes.</a:t>
            </a:r>
          </a:p>
        </p:txBody>
      </p:sp>
    </p:spTree>
    <p:extLst>
      <p:ext uri="{BB962C8B-B14F-4D97-AF65-F5344CB8AC3E}">
        <p14:creationId xmlns:p14="http://schemas.microsoft.com/office/powerpoint/2010/main" val="99335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basically either </a:t>
            </a:r>
          </a:p>
          <a:p>
            <a:endParaRPr lang="en-US" dirty="0"/>
          </a:p>
          <a:p>
            <a:pPr lvl="1"/>
            <a:r>
              <a:rPr lang="en-US" dirty="0"/>
              <a:t>Value Types  - All integral data types (primitive/systemic/fundamental)</a:t>
            </a:r>
          </a:p>
          <a:p>
            <a:pPr lvl="1"/>
            <a:r>
              <a:rPr lang="en-US" dirty="0"/>
              <a:t>Reference Types – All objects of Classes, Interfaces, Delegates, Arrays etc.</a:t>
            </a:r>
          </a:p>
          <a:p>
            <a:pPr lvl="1"/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Integer 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89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237"/>
            <a:ext cx="10515600" cy="81741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IN" dirty="0"/>
              <a:t>Value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7" name="Picture 6" descr="value 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0" y="3212976"/>
            <a:ext cx="8069260" cy="3096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7528" y="980729"/>
            <a:ext cx="849694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 are derived from System.ValueType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 variables  stores  the  data 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IN" sz="2800" dirty="0">
                <a:solidFill>
                  <a:srgbClr val="002060"/>
                </a:solidFill>
                <a:latin typeface="Book Antiqua" pitchFamily="18" charset="0"/>
              </a:rPr>
              <a:t>Value types are stored in Stack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900545"/>
            <a:ext cx="9989127" cy="55923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Blip>
                <a:blip r:embed="rId3"/>
              </a:buBlip>
            </a:pPr>
            <a:endParaRPr lang="en-IN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A type that is defined as a class,delegate,array  or interface is  a reference type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String and object are also reference types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Contains the address of the memory where data is stored</a:t>
            </a:r>
          </a:p>
          <a:p>
            <a:pPr>
              <a:lnSpc>
                <a:spcPct val="140000"/>
              </a:lnSpc>
            </a:pPr>
            <a:r>
              <a:rPr lang="en-IN" sz="2400" dirty="0">
                <a:solidFill>
                  <a:srgbClr val="002060"/>
                </a:solidFill>
                <a:latin typeface="Book Antiqua" pitchFamily="18" charset="0"/>
              </a:rPr>
              <a:t>Reference types are stored in heap memory</a:t>
            </a:r>
          </a:p>
          <a:p>
            <a:pPr>
              <a:lnSpc>
                <a:spcPct val="140000"/>
              </a:lnSpc>
              <a:buNone/>
            </a:pPr>
            <a:endParaRPr lang="en-IN" sz="2000" dirty="0">
              <a:latin typeface="Book Antiqua" pitchFamily="18" charset="0"/>
            </a:endParaRPr>
          </a:p>
        </p:txBody>
      </p:sp>
      <p:pic>
        <p:nvPicPr>
          <p:cNvPr id="4" name="Picture 3" descr="reference 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664" y="4405744"/>
            <a:ext cx="6096000" cy="19506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Data Types in C#(contd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609600"/>
            <a:ext cx="10124205" cy="6248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3276600"/>
            <a:ext cx="16764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17526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Value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026" y="4267200"/>
            <a:ext cx="1676400" cy="609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Reference Type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600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0" y="49530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Classes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5410201"/>
            <a:ext cx="1828800" cy="4844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Arrays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4400" y="59436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Interface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4400" y="9906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Structures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4400" y="15240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27432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All Primitive Types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5562600" y="1866900"/>
            <a:ext cx="685800" cy="5715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1"/>
          </p:cNvCxnSpPr>
          <p:nvPr/>
        </p:nvCxnSpPr>
        <p:spPr>
          <a:xfrm>
            <a:off x="5562600" y="24384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48400" y="25908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cxnSp>
        <p:nvCxnSpPr>
          <p:cNvPr id="65" name="Straight Arrow Connector 64"/>
          <p:cNvCxnSpPr>
            <a:stCxn id="4" idx="3"/>
          </p:cNvCxnSpPr>
          <p:nvPr/>
        </p:nvCxnSpPr>
        <p:spPr>
          <a:xfrm flipV="1">
            <a:off x="3429000" y="2819400"/>
            <a:ext cx="914400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3"/>
            <a:endCxn id="6" idx="0"/>
          </p:cNvCxnSpPr>
          <p:nvPr/>
        </p:nvCxnSpPr>
        <p:spPr>
          <a:xfrm>
            <a:off x="3429000" y="3543300"/>
            <a:ext cx="1121226" cy="723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8052792" y="1544216"/>
            <a:ext cx="504056" cy="385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3733800"/>
            <a:ext cx="18288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Pre Defined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4724400"/>
            <a:ext cx="19050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Book Antiqua" pitchFamily="18" charset="0"/>
              </a:rPr>
              <a:t>User Defiled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 flipV="1">
            <a:off x="5410200" y="40005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34000" y="4572000"/>
            <a:ext cx="1066800" cy="4953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58200" y="35814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58200" y="4114800"/>
            <a:ext cx="1850574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object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71" name="Elbow Connector 70"/>
          <p:cNvCxnSpPr>
            <a:stCxn id="50" idx="3"/>
            <a:endCxn id="9" idx="1"/>
          </p:cNvCxnSpPr>
          <p:nvPr/>
        </p:nvCxnSpPr>
        <p:spPr>
          <a:xfrm>
            <a:off x="8305800" y="4991100"/>
            <a:ext cx="2286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34</a:t>
            </a:fld>
            <a:endParaRPr lang="en-IN"/>
          </a:p>
        </p:txBody>
      </p:sp>
      <p:cxnSp>
        <p:nvCxnSpPr>
          <p:cNvPr id="35" name="Straight Arrow Connector 34"/>
          <p:cNvCxnSpPr>
            <a:endCxn id="16" idx="1"/>
          </p:cNvCxnSpPr>
          <p:nvPr/>
        </p:nvCxnSpPr>
        <p:spPr>
          <a:xfrm>
            <a:off x="8184232" y="2996952"/>
            <a:ext cx="350168" cy="12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84232" y="40050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9829800" cy="6492875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181600" y="3505200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1752600"/>
            <a:ext cx="18288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15200" y="5257800"/>
            <a:ext cx="18288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Boolean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34400" y="3505200"/>
            <a:ext cx="18288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200" y="1905000"/>
            <a:ext cx="1828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String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581400"/>
            <a:ext cx="1828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5181600"/>
            <a:ext cx="18288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Null Literals</a:t>
            </a:r>
            <a:endParaRPr lang="en-IN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4267200" y="2514600"/>
            <a:ext cx="1204540" cy="11021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7"/>
          </p:cNvCxnSpPr>
          <p:nvPr/>
        </p:nvCxnSpPr>
        <p:spPr>
          <a:xfrm flipV="1">
            <a:off x="6872660" y="2438400"/>
            <a:ext cx="1204540" cy="11783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3"/>
          </p:cNvCxnSpPr>
          <p:nvPr/>
        </p:nvCxnSpPr>
        <p:spPr>
          <a:xfrm flipH="1">
            <a:off x="3886200" y="3886200"/>
            <a:ext cx="12954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>
            <a:off x="7162800" y="3886200"/>
            <a:ext cx="13716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4191000"/>
            <a:ext cx="1371600" cy="1066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495800" y="4267200"/>
            <a:ext cx="1295400" cy="1219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Integer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1234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Real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            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Ex:  10.5</a:t>
            </a:r>
          </a:p>
          <a:p>
            <a:pPr lvl="1">
              <a:lnSpc>
                <a:spcPct val="140000"/>
              </a:lnSpc>
              <a:buBlip>
                <a:blip r:embed="rId3"/>
              </a:buBlip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Character Literals</a:t>
            </a:r>
          </a:p>
          <a:p>
            <a:pPr>
              <a:lnSpc>
                <a:spcPct val="140000"/>
              </a:lnSpc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          Ex:   ‘a’ or ’1’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40000"/>
              </a:lnSpc>
              <a:buNone/>
            </a:pPr>
            <a:endParaRPr lang="en-US" sz="2000" b="1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String Literals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 “Hello World”</a:t>
            </a:r>
          </a:p>
          <a:p>
            <a:pPr>
              <a:lnSpc>
                <a:spcPct val="140000"/>
              </a:lnSpc>
            </a:pPr>
            <a:r>
              <a:rPr lang="en-US" dirty="0"/>
              <a:t>Boolean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Ex: true/false</a:t>
            </a:r>
          </a:p>
          <a:p>
            <a:pPr>
              <a:lnSpc>
                <a:spcPct val="140000"/>
              </a:lnSpc>
            </a:pPr>
            <a:r>
              <a:rPr lang="en-US" dirty="0"/>
              <a:t>Null Literal</a:t>
            </a:r>
          </a:p>
          <a:p>
            <a:pPr lvl="1">
              <a:lnSpc>
                <a:spcPct val="140000"/>
              </a:lnSpc>
              <a:buNone/>
            </a:pPr>
            <a:r>
              <a:rPr lang="en-US" dirty="0"/>
              <a:t>    Ex:  ‘/0’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</a:t>
            </a:r>
          </a:p>
          <a:p>
            <a:pPr lvl="1"/>
            <a:r>
              <a:rPr lang="en-US" dirty="0"/>
              <a:t>When a Value Type is converted to Object Type / Reference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Object </a:t>
            </a:r>
            <a:r>
              <a:rPr lang="en-US" dirty="0" err="1"/>
              <a:t>obj</a:t>
            </a:r>
            <a:r>
              <a:rPr lang="en-US" dirty="0"/>
              <a:t>; </a:t>
            </a:r>
            <a:r>
              <a:rPr lang="en-US" dirty="0" err="1"/>
              <a:t>obj</a:t>
            </a:r>
            <a:r>
              <a:rPr lang="en-US" dirty="0"/>
              <a:t>=100;</a:t>
            </a:r>
          </a:p>
          <a:p>
            <a:pPr lvl="1"/>
            <a:endParaRPr lang="en-US" dirty="0"/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When an Object type / Reference type is converted to Value Type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n =(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8690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Implicit type conversion</a:t>
            </a:r>
            <a:r>
              <a:rPr lang="en-IN" dirty="0"/>
              <a:t> − These conversions are performed by C# in a type-safe manner. For example,  conversions from smaller to larger integral types and conversions from derived classes to base classes.</a:t>
            </a:r>
          </a:p>
          <a:p>
            <a:pPr lvl="1"/>
            <a:r>
              <a:rPr lang="en-IN" dirty="0"/>
              <a:t>Eg :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Explicit type conversion</a:t>
            </a:r>
            <a:r>
              <a:rPr lang="en-IN" dirty="0"/>
              <a:t> − These conversions are done explicitly by users using the pre-defined functions. Explicit conversions require a cast operator.</a:t>
            </a:r>
          </a:p>
          <a:p>
            <a:pPr lvl="1"/>
            <a:r>
              <a:rPr lang="en-IN" dirty="0"/>
              <a:t>Eg: </a:t>
            </a:r>
          </a:p>
          <a:p>
            <a:r>
              <a:rPr lang="en-IN" dirty="0"/>
              <a:t>C # provides various conversion methods</a:t>
            </a:r>
          </a:p>
          <a:p>
            <a:pPr lvl="1"/>
            <a:r>
              <a:rPr lang="en-IN" dirty="0"/>
              <a:t>ToInt16, ToInt32, </a:t>
            </a:r>
            <a:r>
              <a:rPr lang="en-IN" dirty="0" err="1"/>
              <a:t>ToBoolean</a:t>
            </a:r>
            <a:r>
              <a:rPr lang="en-IN" dirty="0"/>
              <a:t>, </a:t>
            </a:r>
            <a:r>
              <a:rPr lang="en-IN" dirty="0" err="1"/>
              <a:t>ToChar</a:t>
            </a:r>
            <a:r>
              <a:rPr lang="en-IN" dirty="0"/>
              <a:t>, </a:t>
            </a:r>
            <a:r>
              <a:rPr lang="en-IN" dirty="0" err="1"/>
              <a:t>ToString</a:t>
            </a:r>
            <a:r>
              <a:rPr lang="en-IN" dirty="0"/>
              <a:t> etc.</a:t>
            </a:r>
          </a:p>
          <a:p>
            <a:pPr lvl="1"/>
            <a:r>
              <a:rPr lang="en-IN" dirty="0"/>
              <a:t>Parse()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onents of .NET Architecture &lt;ul&gt;&lt;li&gt;Microsoft .NET consists of four major components: &lt;/li&gt;&lt;/ul&gt;&lt;ul&gt;&lt;li&gt;Common Langua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1" y="704335"/>
            <a:ext cx="8810367" cy="61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err="1"/>
              <a:t>Nullables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provides a special data type, the </a:t>
            </a:r>
            <a:r>
              <a:rPr lang="en-IN" b="1" dirty="0" err="1"/>
              <a:t>nullable</a:t>
            </a:r>
            <a:r>
              <a:rPr lang="en-IN" dirty="0"/>
              <a:t> types, to which you can assign normal range of values as well as null values.</a:t>
            </a:r>
          </a:p>
          <a:p>
            <a:endParaRPr lang="en-IN" dirty="0"/>
          </a:p>
          <a:p>
            <a:r>
              <a:rPr lang="en-IN" dirty="0" err="1"/>
              <a:t>nullable</a:t>
            </a:r>
            <a:r>
              <a:rPr lang="en-IN" dirty="0"/>
              <a:t> types bridge the difference between C# types and the Database types</a:t>
            </a:r>
          </a:p>
          <a:p>
            <a:endParaRPr lang="en-IN" dirty="0"/>
          </a:p>
          <a:p>
            <a:r>
              <a:rPr lang="en-IN" dirty="0"/>
              <a:t>Transformation of nulls and non nulls.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1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Relational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Misc. Operators :</a:t>
            </a:r>
          </a:p>
          <a:p>
            <a:pPr lvl="1"/>
            <a:r>
              <a:rPr lang="en-IN" dirty="0" err="1"/>
              <a:t>Sizeof</a:t>
            </a:r>
            <a:r>
              <a:rPr lang="en-IN" dirty="0"/>
              <a:t>(), </a:t>
            </a:r>
            <a:r>
              <a:rPr lang="en-IN" dirty="0" err="1"/>
              <a:t>Typeof</a:t>
            </a:r>
            <a:r>
              <a:rPr lang="en-IN" dirty="0"/>
              <a:t>(), ?:  </a:t>
            </a:r>
            <a:r>
              <a:rPr lang="en-IN" dirty="0" err="1"/>
              <a:t>etc</a:t>
            </a:r>
            <a:endParaRPr lang="en-IN" dirty="0"/>
          </a:p>
          <a:p>
            <a:r>
              <a:rPr lang="en-US" dirty="0"/>
              <a:t>Null Coalescing Operator : ??</a:t>
            </a:r>
          </a:p>
        </p:txBody>
      </p:sp>
    </p:spTree>
    <p:extLst>
      <p:ext uri="{BB962C8B-B14F-4D97-AF65-F5344CB8AC3E}">
        <p14:creationId xmlns:p14="http://schemas.microsoft.com/office/powerpoint/2010/main" val="439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IDE for creating .NET application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Console </a:t>
            </a:r>
            <a:r>
              <a:rPr lang="en-US" dirty="0"/>
              <a:t>Applications 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</a:t>
            </a:r>
            <a:r>
              <a:rPr lang="en-US" dirty="0"/>
              <a:t>Applications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Windows Applications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Web Services</a:t>
            </a:r>
          </a:p>
          <a:p>
            <a:pPr lvl="1"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Features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Page Design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Automatic error detection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Debugging tools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IntelliSense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Short cut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052736"/>
            <a:ext cx="8712968" cy="396044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Control  statements control the execution path of the program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Selection Statements</a:t>
            </a: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Book Antiqua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If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Switch</a:t>
            </a:r>
          </a:p>
          <a:p>
            <a:pPr lvl="1">
              <a:buNone/>
            </a:pPr>
            <a:endParaRPr lang="en-US" sz="16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24744"/>
            <a:ext cx="864096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Iteration Statement</a:t>
            </a:r>
          </a:p>
          <a:p>
            <a:endParaRPr lang="en-US" sz="2000" dirty="0"/>
          </a:p>
          <a:p>
            <a:pPr lvl="1"/>
            <a:r>
              <a:rPr lang="en-US" sz="3400" dirty="0"/>
              <a:t>While</a:t>
            </a:r>
          </a:p>
          <a:p>
            <a:pPr lvl="1"/>
            <a:r>
              <a:rPr lang="en-US" sz="3400" dirty="0"/>
              <a:t>Do while</a:t>
            </a:r>
          </a:p>
          <a:p>
            <a:pPr lvl="1"/>
            <a:r>
              <a:rPr lang="en-US" sz="3400" dirty="0"/>
              <a:t>For</a:t>
            </a:r>
          </a:p>
          <a:p>
            <a:pPr lvl="1"/>
            <a:r>
              <a:rPr lang="en-US" sz="3400" dirty="0"/>
              <a:t>For each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4000" dirty="0"/>
              <a:t>Jump Statements</a:t>
            </a:r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3800" dirty="0"/>
              <a:t>break</a:t>
            </a:r>
          </a:p>
          <a:p>
            <a:pPr lvl="1"/>
            <a:r>
              <a:rPr lang="en-US" sz="3800" dirty="0"/>
              <a:t>continue</a:t>
            </a:r>
          </a:p>
          <a:p>
            <a:pPr lvl="1"/>
            <a:r>
              <a:rPr lang="en-US" sz="3800" dirty="0"/>
              <a:t>goto</a:t>
            </a:r>
          </a:p>
          <a:p>
            <a:pPr lvl="1"/>
            <a:r>
              <a:rPr lang="en-US" sz="3800" dirty="0"/>
              <a:t>return</a:t>
            </a:r>
          </a:p>
          <a:p>
            <a:pPr lvl="1"/>
            <a:r>
              <a:rPr lang="en-US" sz="3800" dirty="0"/>
              <a:t>Throw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052736"/>
            <a:ext cx="9029696" cy="580526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IN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If-else Statement</a:t>
            </a: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Book Antiqua" pitchFamily="18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IN" dirty="0"/>
              <a:t>  if (&lt;conditional expression&gt;)</a:t>
            </a:r>
            <a:br>
              <a:rPr lang="en-IN" dirty="0"/>
            </a:br>
            <a:r>
              <a:rPr lang="en-IN" dirty="0"/>
              <a:t>&lt; statement action&gt;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&lt; statement action&gt;</a:t>
            </a:r>
          </a:p>
          <a:p>
            <a:pPr lvl="1">
              <a:lnSpc>
                <a:spcPct val="140000"/>
              </a:lnSpc>
              <a:buNone/>
            </a:pPr>
            <a:r>
              <a:rPr lang="en-IN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IN" sz="3600" dirty="0"/>
              <a:t>Switch Case Statement</a:t>
            </a:r>
          </a:p>
          <a:p>
            <a:pPr>
              <a:lnSpc>
                <a:spcPct val="140000"/>
              </a:lnSpc>
              <a:buNone/>
            </a:pPr>
            <a:endParaRPr lang="en-IN" sz="31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3100" dirty="0"/>
              <a:t>        switch (&lt;non-long integral expression&gt;) </a:t>
            </a:r>
          </a:p>
          <a:p>
            <a:pPr>
              <a:buNone/>
            </a:pPr>
            <a:r>
              <a:rPr lang="en-IN" sz="3100" dirty="0"/>
              <a:t>{</a:t>
            </a:r>
            <a:br>
              <a:rPr lang="en-IN" sz="3100" dirty="0"/>
            </a:br>
            <a:r>
              <a:rPr lang="en-IN" sz="3100" dirty="0"/>
              <a:t>     case label 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 case label: &lt;statement&gt;</a:t>
            </a:r>
          </a:p>
          <a:p>
            <a:pPr>
              <a:buNone/>
            </a:pPr>
            <a:r>
              <a:rPr lang="en-IN" sz="3100" dirty="0"/>
              <a:t>        break;</a:t>
            </a:r>
            <a:br>
              <a:rPr lang="en-IN" sz="3100" dirty="0"/>
            </a:br>
            <a:r>
              <a:rPr lang="en-IN" sz="3100" dirty="0"/>
              <a:t>    default: &lt;statement&gt;</a:t>
            </a:r>
          </a:p>
          <a:p>
            <a:pPr>
              <a:buNone/>
            </a:pPr>
            <a:r>
              <a:rPr lang="en-IN" sz="3100" dirty="0"/>
              <a:t>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dirty="0" err="1"/>
              <a:t>c#</a:t>
            </a:r>
            <a:r>
              <a:rPr lang="en-US" dirty="0"/>
              <a:t> can have parameters of the following type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Reference</a:t>
            </a:r>
          </a:p>
          <a:p>
            <a:pPr lvl="1"/>
            <a:r>
              <a:rPr lang="en-US" dirty="0"/>
              <a:t>Out</a:t>
            </a:r>
          </a:p>
          <a:p>
            <a:pPr lvl="1"/>
            <a:r>
              <a:rPr lang="en-US" dirty="0"/>
              <a:t>Parameter Arrays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keyword helps in giving a variable number of arguments, </a:t>
            </a:r>
            <a:r>
              <a:rPr lang="en-US" dirty="0" err="1"/>
              <a:t>arraylist</a:t>
            </a:r>
            <a:r>
              <a:rPr lang="en-US" dirty="0"/>
              <a:t> separated by a comma, or no arguments )</a:t>
            </a:r>
          </a:p>
          <a:p>
            <a:pPr lvl="2"/>
            <a:r>
              <a:rPr lang="en-US" dirty="0" err="1"/>
              <a:t>Params</a:t>
            </a:r>
            <a:r>
              <a:rPr lang="en-US" dirty="0"/>
              <a:t>  keyword should be the last in the method declaration</a:t>
            </a:r>
          </a:p>
          <a:p>
            <a:pPr lvl="2"/>
            <a:r>
              <a:rPr lang="en-US" dirty="0"/>
              <a:t>Only one </a:t>
            </a:r>
            <a:r>
              <a:rPr lang="en-US" dirty="0" err="1"/>
              <a:t>Params</a:t>
            </a:r>
            <a:r>
              <a:rPr lang="en-US" dirty="0"/>
              <a:t> keyword is allowed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03512" y="1052736"/>
            <a:ext cx="8496944" cy="5112568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Array is a collection of values of same data type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19675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Jagged Array</a:t>
            </a:r>
            <a:endParaRPr lang="en-IN" dirty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chitecture â Operating System &lt;ul&gt;&lt;li&gt;At the base of the diagram in gray is the operating system, which technically ca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877331"/>
            <a:ext cx="9341707" cy="52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19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795" y="1440873"/>
            <a:ext cx="9029696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50</a:t>
            </a:fld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int[5]{1,2,3,4,5};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int[]={10,20,30,40,50}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51</a:t>
            </a:fld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1545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52</a:t>
            </a:fld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832" y="1163781"/>
            <a:ext cx="9029696" cy="51925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53</a:t>
            </a:fld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99308"/>
            <a:ext cx="9029696" cy="49570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54</a:t>
            </a:fld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454727"/>
            <a:ext cx="902969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H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55</a:t>
            </a:fld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26876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56</a:t>
            </a:fld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527"/>
            <a:ext cx="10515600" cy="6650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900545"/>
            <a:ext cx="9029696" cy="5820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/>
              <a:t>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57</a:t>
            </a:fld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Strings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274618"/>
            <a:ext cx="8640960" cy="489068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58</a:t>
            </a:fld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08364"/>
            <a:ext cx="8784976" cy="53845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/>
              <a:t>String.Concat(s1,s2)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compare(string s1,string s2,bool ignorecase)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/>
              <a:t>C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59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mon Language Specification (CLS) &lt;ul&gt;&lt;li&gt;The CLS is a common platform that integrates code and components from multi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2" y="1112108"/>
            <a:ext cx="9267566" cy="5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2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/>
              <a:t>checks if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60</a:t>
            </a:fld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16182"/>
            <a:ext cx="8676456" cy="5040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61</a:t>
            </a:fld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122218"/>
            <a:ext cx="9029696" cy="475210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62</a:t>
            </a:fld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96290"/>
            <a:ext cx="9144000" cy="4860060"/>
          </a:xfrm>
        </p:spPr>
        <p:txBody>
          <a:bodyPr/>
          <a:lstStyle/>
          <a:p>
            <a:r>
              <a:rPr lang="en-US" dirty="0"/>
              <a:t>enum enumname:datatype {enumeration list};</a:t>
            </a:r>
          </a:p>
          <a:p>
            <a:pPr marL="800100" lvl="1" indent="-342900"/>
            <a:r>
              <a:rPr lang="en-US" dirty="0"/>
              <a:t>default  data type is int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sz="2400" dirty="0"/>
              <a:t>Ex:enum Days {Sat, Sun, Mon, Tue, Wed, Thu, Fri};</a:t>
            </a:r>
          </a:p>
          <a:p>
            <a:r>
              <a:rPr lang="en-US" dirty="0"/>
              <a:t> In Enumeration list the items are called enumerators</a:t>
            </a:r>
          </a:p>
          <a:p>
            <a:r>
              <a:rPr lang="en-US" dirty="0"/>
              <a:t>The value of the first enumerator is 0 .</a:t>
            </a:r>
          </a:p>
          <a:p>
            <a:r>
              <a:rPr lang="en-US" dirty="0"/>
              <a:t>The value of the each successive enumerator is  increased by 1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63</a:t>
            </a:fld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64" y="1246910"/>
            <a:ext cx="9029696" cy="4890654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64</a:t>
            </a:fld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3B8-57DC-4796-8C7F-986A527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Implicitly Typed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006E-A72D-44B5-BDD8-92EBCB34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</a:t>
            </a:r>
          </a:p>
          <a:p>
            <a:r>
              <a:rPr lang="en-IN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53499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D44A-6707-4DA6-A03B-BBC89AA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2CA2-D1FE-4496-8344-BA0F8AFD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38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EB3A-CA39-4424-A8FF-F1E7C6D5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1A5F-736D-4885-BA30-E9DBE720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ILDASM</a:t>
            </a:r>
          </a:p>
          <a:p>
            <a:r>
              <a:rPr lang="en-IN" dirty="0"/>
              <a:t>ILASM</a:t>
            </a:r>
          </a:p>
          <a:p>
            <a:r>
              <a:rPr lang="en-IN" dirty="0"/>
              <a:t>Strong Name creation</a:t>
            </a:r>
          </a:p>
          <a:p>
            <a:r>
              <a:rPr lang="en-IN" dirty="0"/>
              <a:t>GAC deployment using </a:t>
            </a:r>
            <a:r>
              <a:rPr lang="en-IN" dirty="0" err="1"/>
              <a:t>gacutil</a:t>
            </a:r>
            <a:endParaRPr lang="en-IN" dirty="0"/>
          </a:p>
          <a:p>
            <a:r>
              <a:rPr lang="en-IN" dirty="0"/>
              <a:t>Creating a DLL and referencing the same</a:t>
            </a:r>
          </a:p>
        </p:txBody>
      </p:sp>
    </p:spTree>
    <p:extLst>
      <p:ext uri="{BB962C8B-B14F-4D97-AF65-F5344CB8AC3E}">
        <p14:creationId xmlns:p14="http://schemas.microsoft.com/office/powerpoint/2010/main" val="341608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OO Programming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Definition of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Overloaded Constructors</a:t>
            </a:r>
          </a:p>
          <a:p>
            <a:r>
              <a:rPr lang="en-US" dirty="0"/>
              <a:t>This  Keyword</a:t>
            </a:r>
          </a:p>
          <a:p>
            <a:r>
              <a:rPr lang="en-US" dirty="0"/>
              <a:t>Destructors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-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074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Encapsulation</a:t>
            </a:r>
            <a:r>
              <a:rPr lang="en-IN" dirty="0"/>
              <a:t> is defined 'as the process of enclosing one or more items within a physical or logical package'. Encapsulation, in object oriented programming methodology, prevents access to implementation details.</a:t>
            </a:r>
          </a:p>
          <a:p>
            <a:r>
              <a:rPr lang="en-IN" dirty="0"/>
              <a:t>Encapsulation is implemented by using </a:t>
            </a:r>
            <a:r>
              <a:rPr lang="en-IN" b="1" dirty="0"/>
              <a:t>access specifiers</a:t>
            </a:r>
            <a:r>
              <a:rPr lang="en-IN" dirty="0"/>
              <a:t>. </a:t>
            </a:r>
          </a:p>
          <a:p>
            <a:r>
              <a:rPr lang="en-IN" dirty="0"/>
              <a:t>An </a:t>
            </a:r>
            <a:r>
              <a:rPr lang="en-IN" b="1" dirty="0"/>
              <a:t>access specifier</a:t>
            </a:r>
            <a:r>
              <a:rPr lang="en-IN" dirty="0"/>
              <a:t> defines the scope and visibility of a class member. C# supports the following access specifiers −</a:t>
            </a:r>
          </a:p>
          <a:p>
            <a:r>
              <a:rPr lang="en-IN" dirty="0"/>
              <a:t>Public</a:t>
            </a:r>
          </a:p>
          <a:p>
            <a:r>
              <a:rPr lang="en-IN" dirty="0"/>
              <a:t>Private</a:t>
            </a:r>
          </a:p>
          <a:p>
            <a:r>
              <a:rPr lang="en-IN" dirty="0"/>
              <a:t>Protected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Protected internal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.NET Languages &lt;ul&gt;&lt;li&gt;.NET includes new object-oriented programming languages such asÂ  C#, Visual Basic .NET,Â J#Â (a Jav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6" y="679622"/>
            <a:ext cx="8995719" cy="55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12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F98-3321-445A-988A-368802C0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950C-E573-482D-979F-47FBE827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Protected : </a:t>
            </a:r>
          </a:p>
          <a:p>
            <a:r>
              <a:rPr lang="en-US" dirty="0"/>
              <a:t>-Protected Members of a class are accessible to the class and all its derived classes</a:t>
            </a:r>
          </a:p>
          <a:p>
            <a:r>
              <a:rPr lang="en-US" dirty="0"/>
              <a:t>-The derived classes can be in the same assembly or different assembly</a:t>
            </a:r>
          </a:p>
          <a:p>
            <a:endParaRPr lang="en-US" dirty="0"/>
          </a:p>
          <a:p>
            <a:r>
              <a:rPr lang="en-US" dirty="0"/>
              <a:t>Public :</a:t>
            </a:r>
          </a:p>
          <a:p>
            <a:r>
              <a:rPr lang="en-US" dirty="0"/>
              <a:t>- All classes within the assembly or outside the assembly with or without derivation can access the public members of the class</a:t>
            </a:r>
          </a:p>
          <a:p>
            <a:r>
              <a:rPr lang="en-US" dirty="0"/>
              <a:t>-they just need to create an object of the class where the public members are declared.</a:t>
            </a:r>
          </a:p>
          <a:p>
            <a:endParaRPr lang="en-US" dirty="0"/>
          </a:p>
          <a:p>
            <a:r>
              <a:rPr lang="en-US" dirty="0"/>
              <a:t>Internal :</a:t>
            </a:r>
          </a:p>
          <a:p>
            <a:endParaRPr lang="en-US" dirty="0"/>
          </a:p>
          <a:p>
            <a:r>
              <a:rPr lang="en-US" dirty="0"/>
              <a:t>- It acts exactly the same as public access specifiers, but allows access to other derived or non derived classes of the same assembly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93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980-8C89-4910-9A9B-21FEB35B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D76-9024-4ABC-A92D-2D8D464B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298713"/>
            <a:ext cx="10624930" cy="4878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Internal Protected :</a:t>
            </a:r>
          </a:p>
          <a:p>
            <a:r>
              <a:rPr lang="en-US" dirty="0"/>
              <a:t>-Internal to all the derived and non derived classes of the assembly and</a:t>
            </a:r>
          </a:p>
          <a:p>
            <a:r>
              <a:rPr lang="en-US" dirty="0"/>
              <a:t>- Protected to all the derived classes irrespective of the assembly.</a:t>
            </a:r>
          </a:p>
          <a:p>
            <a:endParaRPr lang="en-US" dirty="0"/>
          </a:p>
          <a:p>
            <a:r>
              <a:rPr lang="en-US" dirty="0"/>
              <a:t>Private : Accessible only in the class where it is declared.</a:t>
            </a:r>
          </a:p>
          <a:p>
            <a:r>
              <a:rPr lang="en-US" dirty="0"/>
              <a:t>- No access anywhere else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Classes and Interface are internal by default (You can change the access specifiers to public)</a:t>
            </a:r>
          </a:p>
          <a:p>
            <a:endParaRPr lang="en-US" dirty="0"/>
          </a:p>
          <a:p>
            <a:r>
              <a:rPr lang="en-US" dirty="0"/>
              <a:t>-All Class members are private by default (you can change them to public or internal or Protected)</a:t>
            </a:r>
          </a:p>
          <a:p>
            <a:endParaRPr lang="en-US" dirty="0"/>
          </a:p>
          <a:p>
            <a:r>
              <a:rPr lang="en-US" dirty="0"/>
              <a:t>-All interface members are public by default(you cannot change it with any other modifier)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81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4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</a:t>
            </a:r>
            <a:r>
              <a:rPr lang="en-IN" dirty="0"/>
              <a:t> are named members of classes, structures, and interfaces. </a:t>
            </a:r>
          </a:p>
          <a:p>
            <a:r>
              <a:rPr lang="en-IN" dirty="0"/>
              <a:t>Member variables or methods in a class or structures are called </a:t>
            </a:r>
            <a:r>
              <a:rPr lang="en-IN" b="1" dirty="0"/>
              <a:t>Fields</a:t>
            </a:r>
            <a:r>
              <a:rPr lang="en-IN" dirty="0"/>
              <a:t>. </a:t>
            </a:r>
          </a:p>
          <a:p>
            <a:r>
              <a:rPr lang="en-IN" dirty="0"/>
              <a:t>Properties are an extension of fields and are accessed using the same syntax. They use </a:t>
            </a:r>
            <a:r>
              <a:rPr lang="en-IN" b="1" dirty="0"/>
              <a:t>accessors</a:t>
            </a:r>
            <a:r>
              <a:rPr lang="en-IN" dirty="0"/>
              <a:t> through which the values of the private fields can be read, written or manipulated.</a:t>
            </a:r>
          </a:p>
          <a:p>
            <a:r>
              <a:rPr lang="en-IN" dirty="0"/>
              <a:t>Properties do not name the storage locations. Instead, they have </a:t>
            </a:r>
            <a:r>
              <a:rPr lang="en-IN" b="1" dirty="0"/>
              <a:t>accessors </a:t>
            </a:r>
            <a:r>
              <a:rPr lang="en-IN" dirty="0"/>
              <a:t>that read, write, or compute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2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811-BC73-4DBC-A231-1D05AC8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N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B6D8-DCBD-4647-8EE3-427E07B0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250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indexer</a:t>
            </a:r>
            <a:r>
              <a:rPr lang="en-US" dirty="0"/>
              <a:t> allows an object to be indexed such as an array. When you define an indexer for a class, this class behaves similar to a </a:t>
            </a:r>
            <a:r>
              <a:rPr lang="en-US" b="1" dirty="0"/>
              <a:t>virtual array</a:t>
            </a:r>
            <a:r>
              <a:rPr lang="en-US" dirty="0"/>
              <a:t>. You can then access the instance of this class using the array access operator ([ ]).</a:t>
            </a:r>
          </a:p>
          <a:p>
            <a:r>
              <a:rPr lang="en-US" sz="3900" dirty="0"/>
              <a:t>Use of Indexers</a:t>
            </a:r>
          </a:p>
          <a:p>
            <a:r>
              <a:rPr lang="en-US" dirty="0"/>
              <a:t>Declaration and behavior of an indexer is to some extent similar to a property. similar to the properties, you use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accessors for defining an indexer. However, properties return or set a specific data member, whereas indexers returns or sets a particular value from the object instance. In other words, it breaks the instance data into smaller parts and indexes each part, gets or sets each part.</a:t>
            </a:r>
          </a:p>
          <a:p>
            <a:r>
              <a:rPr lang="en-US" dirty="0"/>
              <a:t>Defining a property involves providing a property name. Indexers are not defined with names, but with the </a:t>
            </a:r>
            <a:r>
              <a:rPr lang="en-US" b="1" dirty="0"/>
              <a:t>this</a:t>
            </a:r>
            <a:r>
              <a:rPr lang="en-US" dirty="0"/>
              <a:t> keyword, which refers to the object instance.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218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/>
              <a:t>Interfaces are like classes, which contains properties, methods, delegates or events – but only declarations and no implementations.</a:t>
            </a:r>
          </a:p>
          <a:p>
            <a:r>
              <a:rPr lang="en-US" dirty="0"/>
              <a:t>Interface members are public by default</a:t>
            </a:r>
          </a:p>
          <a:p>
            <a:r>
              <a:rPr lang="en-US" dirty="0"/>
              <a:t>They do not allow explicit access modifiers</a:t>
            </a:r>
          </a:p>
          <a:p>
            <a:r>
              <a:rPr lang="en-US" dirty="0"/>
              <a:t>The class that inherits from an interface will have to provide implementation to all members</a:t>
            </a:r>
          </a:p>
          <a:p>
            <a:r>
              <a:rPr lang="en-US" dirty="0"/>
              <a:t>A class can inherit from multiple Interfaces</a:t>
            </a:r>
          </a:p>
          <a:p>
            <a:r>
              <a:rPr lang="en-US" dirty="0"/>
              <a:t>Interfaces can inherit from other Interfaces. </a:t>
            </a:r>
          </a:p>
          <a:p>
            <a:r>
              <a:rPr lang="en-US" dirty="0"/>
              <a:t>We cannot create an instance of an interface, but a reference variable can point to derived class object</a:t>
            </a:r>
          </a:p>
        </p:txBody>
      </p:sp>
    </p:spTree>
    <p:extLst>
      <p:ext uri="{BB962C8B-B14F-4D97-AF65-F5344CB8AC3E}">
        <p14:creationId xmlns:p14="http://schemas.microsoft.com/office/powerpoint/2010/main" val="1597418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2201-1B8D-4FCE-AD25-B64157A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 of Interface: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BF7-101E-4331-8A37-3FA9429D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used to achieve loose coupling.</a:t>
            </a:r>
          </a:p>
          <a:p>
            <a:r>
              <a:rPr lang="en-US" dirty="0"/>
              <a:t>It is used to achieve total abstraction.</a:t>
            </a:r>
          </a:p>
          <a:p>
            <a:r>
              <a:rPr lang="en-US" dirty="0"/>
              <a:t>To achieve component-based programming</a:t>
            </a:r>
          </a:p>
          <a:p>
            <a:r>
              <a:rPr lang="en-US" dirty="0"/>
              <a:t>To achieve multiple inheritance and abstraction.</a:t>
            </a:r>
          </a:p>
          <a:p>
            <a:r>
              <a:rPr lang="en-US" dirty="0"/>
              <a:t>Interfaces add a plug and play like architecture into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2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class inherits from 2 interfaces, and both the interfaces have the same method name. </a:t>
            </a:r>
          </a:p>
          <a:p>
            <a:endParaRPr lang="en-US" dirty="0"/>
          </a:p>
          <a:p>
            <a:r>
              <a:rPr lang="en-US" dirty="0"/>
              <a:t>When a class explicitly implements an interface member, the interface member can no longer be accessed thru class reference variable, but only thru interface reference variable</a:t>
            </a:r>
          </a:p>
          <a:p>
            <a:r>
              <a:rPr lang="en-US" dirty="0"/>
              <a:t>Access modifiers are not allowed on explicitly implemented members</a:t>
            </a:r>
          </a:p>
          <a:p>
            <a:r>
              <a:rPr lang="en-US" dirty="0"/>
              <a:t>To make one of the interface method, the default, then implement that method normally, and the other explicitly. This makes the default method to be accessed thru class instance.</a:t>
            </a:r>
          </a:p>
        </p:txBody>
      </p:sp>
    </p:spTree>
    <p:extLst>
      <p:ext uri="{BB962C8B-B14F-4D97-AF65-F5344CB8AC3E}">
        <p14:creationId xmlns:p14="http://schemas.microsoft.com/office/powerpoint/2010/main" val="643359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4CB-C71B-4D74-90C9-F5C04EB2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FAB4E2-070F-4084-B3E4-B0D042ABB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82903"/>
              </p:ext>
            </p:extLst>
          </p:nvPr>
        </p:nvGraphicFramePr>
        <p:xfrm>
          <a:off x="267677" y="365126"/>
          <a:ext cx="10515597" cy="530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46">
                  <a:extLst>
                    <a:ext uri="{9D8B030D-6E8A-4147-A177-3AD203B41FA5}">
                      <a16:colId xmlns:a16="http://schemas.microsoft.com/office/drawing/2014/main" val="4126190707"/>
                    </a:ext>
                  </a:extLst>
                </a:gridCol>
                <a:gridCol w="4167552">
                  <a:extLst>
                    <a:ext uri="{9D8B030D-6E8A-4147-A177-3AD203B41FA5}">
                      <a16:colId xmlns:a16="http://schemas.microsoft.com/office/drawing/2014/main" val="14042134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6828367"/>
                    </a:ext>
                  </a:extLst>
                </a:gridCol>
              </a:tblGrid>
              <a:tr h="43540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Feature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Abstract class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79378018"/>
                  </a:ext>
                </a:extLst>
              </a:tr>
              <a:tr h="733624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Multiple inheritance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several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 class may inherit only one abstract class.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36869062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Default 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provide any code, just the signature.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provide complete, default code and/or just the details that have to be overridden.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48713645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Access Modfiers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interface cannot have access modifiers for the subs, functions, properties etc everything is assumed as public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contain access modifiers for the subs, functions, properties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7352963"/>
                  </a:ext>
                </a:extLst>
              </a:tr>
              <a:tr h="137778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Core VS Peripheral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Interfaces are used to define the peripheral abilities of a class. In other words both Human and Vehicle can inherit from a IMovable interface.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defines the core identity of a class and there it is used for objects of the same type.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142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825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28D0B8-4F3A-4166-8389-495654163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52430"/>
              </p:ext>
            </p:extLst>
          </p:nvPr>
        </p:nvGraphicFramePr>
        <p:xfrm>
          <a:off x="838200" y="636105"/>
          <a:ext cx="10515597" cy="561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92618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62679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04568078"/>
                    </a:ext>
                  </a:extLst>
                </a:gridCol>
              </a:tblGrid>
              <a:tr h="16062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Homogeneity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only share method signatures then it is better to use Interfaces.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various implementations are of the same kind and use common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behaviour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or status then abstract class is better to use.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2638506"/>
                  </a:ext>
                </a:extLst>
              </a:tr>
              <a:tr h="99754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Speed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Requires more time to find the actual method in the corresponding classes.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Fast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80637928"/>
                  </a:ext>
                </a:extLst>
              </a:tr>
              <a:tr h="1910546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Adding functionality (Versioning)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Interface then we have to track down all the implementations of the interface and define implementation for the new method.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If we add a new method to an abstract class then we have the option of providing default implementation and therefore all the existing code might work properly.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49812461"/>
                  </a:ext>
                </a:extLst>
              </a:tr>
              <a:tr h="69320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Fields and Constants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No fields can be defined in interfaces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An abstract class can have fields and </a:t>
                      </a:r>
                      <a:r>
                        <a:rPr lang="en-US" dirty="0" err="1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constrants</a:t>
                      </a:r>
                      <a:r>
                        <a:rPr lang="en-US" dirty="0">
                          <a:solidFill>
                            <a:srgbClr val="111111"/>
                          </a:solidFill>
                          <a:effectLst/>
                          <a:latin typeface="Segoe UI" panose="020B0502040204020203" pitchFamily="34" charset="0"/>
                        </a:rPr>
                        <a:t> defined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57470870"/>
                  </a:ext>
                </a:extLst>
              </a:tr>
              <a:tr h="4114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8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.slidesharecdn.com/architectureof-netframework-110303000929-phpapp02/85/architecture-of-net-framework-8-320.jpg?cb=1299111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1" y="1037968"/>
            <a:ext cx="6215448" cy="45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59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dirty="0"/>
              <a:t>Types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4997519"/>
          </a:xfrm>
        </p:spPr>
        <p:txBody>
          <a:bodyPr>
            <a:normAutofit/>
          </a:bodyPr>
          <a:lstStyle/>
          <a:p>
            <a:r>
              <a:rPr lang="en-US" dirty="0"/>
              <a:t>Abstract - Cannot be instantiated, but can be inherited. The subclasses can either implement or override its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Abstract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Sealed – Can be instantiated but cannot be inherited. To avoid overriding or extending a class.</a:t>
            </a:r>
          </a:p>
          <a:p>
            <a:r>
              <a:rPr lang="en-US" dirty="0"/>
              <a:t>  	</a:t>
            </a:r>
            <a:r>
              <a:rPr lang="en-US" dirty="0" err="1"/>
              <a:t>Eg</a:t>
            </a:r>
            <a:r>
              <a:rPr lang="en-US" dirty="0"/>
              <a:t>: sealed class </a:t>
            </a:r>
            <a:r>
              <a:rPr lang="en-US" dirty="0" err="1"/>
              <a:t>sclass</a:t>
            </a:r>
            <a:endParaRPr lang="en-US" dirty="0"/>
          </a:p>
          <a:p>
            <a:r>
              <a:rPr lang="en-US" dirty="0"/>
              <a:t>Partial -  Can be defined in Multiple Files. Multiple developers can work simultaneously.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public partial class </a:t>
            </a:r>
            <a:r>
              <a:rPr lang="en-US" dirty="0" err="1"/>
              <a:t>MyPartialClass</a:t>
            </a:r>
            <a:endParaRPr lang="en-US" dirty="0"/>
          </a:p>
          <a:p>
            <a:r>
              <a:rPr lang="en-US" dirty="0"/>
              <a:t>Static – Cannot be inherited and cannot be instantiated</a:t>
            </a:r>
          </a:p>
          <a:p>
            <a:pPr marL="0" indent="0">
              <a:buNone/>
            </a:pPr>
            <a:r>
              <a:rPr lang="en-US" dirty="0"/>
              <a:t>	Should have all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129593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CCB0-5207-4CEA-88D2-94BBA8E2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DABD-0805-40D6-8B17-598ADC16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unwanted or unexpected event, which occurs during the execution of a program i.e. at runtime, that disrupts the normal flow of the program’s instructions. </a:t>
            </a:r>
          </a:p>
          <a:p>
            <a:r>
              <a:rPr lang="en-US" dirty="0"/>
              <a:t>Sometimes during the execution of program, the user may face the possibility that the program may crash or show an unexpected event during its runtime execution. </a:t>
            </a:r>
          </a:p>
          <a:p>
            <a:r>
              <a:rPr lang="en-US" dirty="0"/>
              <a:t>This unwanted event is known as Exception and it generally gives the indication regarding something wrong within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982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86B-1511-4AF6-9F41-2B63F09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C5DC-BD40-4E28-8E7F-8187B42F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try</a:t>
            </a:r>
            <a:r>
              <a:rPr lang="en-US" dirty="0"/>
              <a:t> − A try block identifies a block of code for which particular exceptions is activated. It is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24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852A-C184-44E9-AC72-07B346A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in C#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653B-46C5-4C53-ADE6-86FE82C0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exceptions are represented by classes. The exception classes in C# are mainly directly or indirectly derived from the </a:t>
            </a:r>
            <a:r>
              <a:rPr lang="en-US" b="1" dirty="0" err="1"/>
              <a:t>System.Exception</a:t>
            </a:r>
            <a:r>
              <a:rPr lang="en-US" dirty="0"/>
              <a:t> class. 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 the </a:t>
            </a:r>
            <a:r>
              <a:rPr lang="en-US" b="1" dirty="0" err="1"/>
              <a:t>System.ApplicationException</a:t>
            </a:r>
            <a:r>
              <a:rPr lang="en-US" dirty="0"/>
              <a:t> and </a:t>
            </a:r>
            <a:r>
              <a:rPr lang="en-US" b="1" dirty="0" err="1"/>
              <a:t>System.SystemException</a:t>
            </a:r>
            <a:r>
              <a:rPr lang="en-US" dirty="0" err="1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/>
              <a:t>System.ApplicationException</a:t>
            </a:r>
            <a:r>
              <a:rPr lang="en-US" dirty="0"/>
              <a:t> class supports exceptions generated by application programs. Hence the exceptions defined by the programmers should derive from this class.</a:t>
            </a:r>
          </a:p>
          <a:p>
            <a:r>
              <a:rPr lang="en-US" dirty="0"/>
              <a:t>The </a:t>
            </a:r>
            <a:r>
              <a:rPr lang="en-US" b="1" dirty="0" err="1"/>
              <a:t>System.SystemException</a:t>
            </a:r>
            <a:r>
              <a:rPr lang="en-US" dirty="0"/>
              <a:t> class is the base class for all predefined system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149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A43-2322-4E1A-8E70-C42A368E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994B-7899-4253-A987-EC7F1316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51489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Errors:</a:t>
            </a:r>
          </a:p>
          <a:p>
            <a:endParaRPr lang="en-US" dirty="0"/>
          </a:p>
          <a:p>
            <a:r>
              <a:rPr lang="en-US" dirty="0"/>
              <a:t>Errors are unexpected issues that may arise during computer program execution.</a:t>
            </a:r>
          </a:p>
          <a:p>
            <a:r>
              <a:rPr lang="en-US" dirty="0"/>
              <a:t>Errors cannot be handled.</a:t>
            </a:r>
          </a:p>
          <a:p>
            <a:r>
              <a:rPr lang="en-US" dirty="0"/>
              <a:t>All Errors are exceptions.</a:t>
            </a:r>
          </a:p>
          <a:p>
            <a:endParaRPr lang="en-US" dirty="0"/>
          </a:p>
          <a:p>
            <a:r>
              <a:rPr lang="en-US" dirty="0"/>
              <a:t>Exceptions:</a:t>
            </a:r>
          </a:p>
          <a:p>
            <a:endParaRPr lang="en-US" dirty="0"/>
          </a:p>
          <a:p>
            <a:r>
              <a:rPr lang="en-US" dirty="0"/>
              <a:t>Exceptions are unexpected events that may arise during run-time.</a:t>
            </a:r>
          </a:p>
          <a:p>
            <a:r>
              <a:rPr lang="en-US" dirty="0"/>
              <a:t>Exceptions can be handled using try-catch mechanisms.</a:t>
            </a:r>
          </a:p>
          <a:p>
            <a:r>
              <a:rPr lang="en-US" dirty="0"/>
              <a:t>All exceptions are not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852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Collection classes are specialized classes for data storage and retrieval. These classes provide support for stacks, queues, lists, and hash tables. Most collection classes implement the same interfaces.</a:t>
            </a:r>
          </a:p>
          <a:p>
            <a:r>
              <a:rPr lang="en-IN" dirty="0"/>
              <a:t>Collection classes serve various purposes, such as allocating memory dynamically to elements and accessing a list of items on the basis of an index etc. These classes create collections of objects of the Object class, which is the base class for all data types in C#.</a:t>
            </a:r>
          </a:p>
          <a:p>
            <a:r>
              <a:rPr lang="en-US" dirty="0"/>
              <a:t>Common Collection classes are 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2795275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934-6F5F-4458-92AD-4B2EB3F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CCA6-239B-4807-A49C-0D5AD35E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 is a class that is similar to an array, but it can be used to store values of various types.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doesn't have a specific size.</a:t>
            </a:r>
          </a:p>
          <a:p>
            <a:pPr lvl="1"/>
            <a:r>
              <a:rPr lang="en-US" dirty="0"/>
              <a:t>Any number of elements can be stored. </a:t>
            </a:r>
          </a:p>
          <a:p>
            <a:r>
              <a:rPr lang="en-US" dirty="0" err="1"/>
              <a:t>SortedList</a:t>
            </a:r>
            <a:endParaRPr lang="en-US" dirty="0"/>
          </a:p>
          <a:p>
            <a:pPr lvl="1"/>
            <a:r>
              <a:rPr lang="en-US" dirty="0"/>
              <a:t>Is a class that has the combination of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  Represents the data as a key and value pair.</a:t>
            </a:r>
          </a:p>
          <a:p>
            <a:pPr lvl="1"/>
            <a:r>
              <a:rPr lang="en-US" dirty="0"/>
              <a:t>Arranges all the items in sorted order.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270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Generics allows to create Classes and Methods decoupled with datatypes</a:t>
            </a:r>
          </a:p>
          <a:p>
            <a:endParaRPr lang="en-US" dirty="0"/>
          </a:p>
          <a:p>
            <a:r>
              <a:rPr lang="en-US" dirty="0"/>
              <a:t>Generics is a way to let you define type-safe classes without compromising</a:t>
            </a:r>
          </a:p>
          <a:p>
            <a:r>
              <a:rPr lang="en-US" dirty="0"/>
              <a:t> 	type safety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7836508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B9C2-BDF8-4DFE-81E6-CFC1BC5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BD9-6903-472A-A24D-C2E77E57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Non-generic                          Generic</a:t>
            </a:r>
          </a:p>
          <a:p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     -------------&gt;          List</a:t>
            </a:r>
          </a:p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 -------------&gt;          Dictionary</a:t>
            </a:r>
          </a:p>
          <a:p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  -------------&gt;          </a:t>
            </a:r>
            <a:r>
              <a:rPr lang="en-IN" dirty="0" err="1"/>
              <a:t>SortedList</a:t>
            </a:r>
            <a:r>
              <a:rPr lang="en-IN" dirty="0"/>
              <a:t>  </a:t>
            </a:r>
          </a:p>
          <a:p>
            <a:r>
              <a:rPr lang="en-IN" dirty="0"/>
              <a:t> Stack           -------------&gt;          Stack</a:t>
            </a:r>
          </a:p>
          <a:p>
            <a:r>
              <a:rPr lang="en-IN" dirty="0"/>
              <a:t> Queue         -------------&gt;          Queue</a:t>
            </a:r>
          </a:p>
        </p:txBody>
      </p:sp>
    </p:spTree>
    <p:extLst>
      <p:ext uri="{BB962C8B-B14F-4D97-AF65-F5344CB8AC3E}">
        <p14:creationId xmlns:p14="http://schemas.microsoft.com/office/powerpoint/2010/main" val="12348313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Collections and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Non-Generic</a:t>
            </a:r>
          </a:p>
          <a:p>
            <a:r>
              <a:rPr lang="en-US" dirty="0"/>
              <a:t>Each element can represent a value of a different type.</a:t>
            </a:r>
          </a:p>
          <a:p>
            <a:r>
              <a:rPr lang="en-US" dirty="0"/>
              <a:t>Array Size is not fixed.</a:t>
            </a:r>
          </a:p>
          <a:p>
            <a:r>
              <a:rPr lang="en-US" dirty="0"/>
              <a:t>Elements can be added / removed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1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amework Class Library (FCL) &lt;ul&gt;&lt;li&gt;The FCL is a collection of over  7000 classes  and data types that enable .NET appli...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7" y="1037968"/>
            <a:ext cx="9304638" cy="47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527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delegates are similar to pointers to functions, in C or C++. A </a:t>
            </a:r>
            <a:r>
              <a:rPr lang="en-IN" b="1" dirty="0"/>
              <a:t>delegate</a:t>
            </a:r>
            <a:r>
              <a:rPr lang="en-IN" dirty="0"/>
              <a:t> is a reference type variable that holds the reference to a method. The reference can be changed at runtime.</a:t>
            </a:r>
          </a:p>
          <a:p>
            <a:r>
              <a:rPr lang="en-IN" dirty="0"/>
              <a:t>Delegates are especially used for implementing events and the call-back methods. All delegates are implicitly derived from the </a:t>
            </a:r>
            <a:r>
              <a:rPr lang="en-IN" b="1" dirty="0" err="1"/>
              <a:t>System.Delegate</a:t>
            </a:r>
            <a:r>
              <a:rPr lang="en-IN" b="1" dirty="0"/>
              <a:t> </a:t>
            </a:r>
            <a:r>
              <a:rPr lang="en-IN" dirty="0"/>
              <a:t>class.</a:t>
            </a:r>
          </a:p>
          <a:p>
            <a:r>
              <a:rPr lang="en-IN" dirty="0"/>
              <a:t>Declaring Delegates</a:t>
            </a:r>
          </a:p>
          <a:p>
            <a:r>
              <a:rPr lang="en-IN" dirty="0"/>
              <a:t>Delegate declaration determines the methods that can be referenced by the delegate. A delegate can refer to a method, which has the same signature as that of the delegate.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1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5986</Words>
  <Application>Microsoft Office PowerPoint</Application>
  <PresentationFormat>Widescreen</PresentationFormat>
  <Paragraphs>745</Paragraphs>
  <Slides>90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Book Antiqua</vt:lpstr>
      <vt:lpstr>Calibri</vt:lpstr>
      <vt:lpstr>Calibri Light</vt:lpstr>
      <vt:lpstr>Segoe UI</vt:lpstr>
      <vt:lpstr>Wingdings</vt:lpstr>
      <vt:lpstr>Office Theme</vt:lpstr>
      <vt:lpstr>Introduction to .Net Framework</vt:lpstr>
      <vt:lpstr>      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 Conclusion..</vt:lpstr>
      <vt:lpstr>Kinds of Application</vt:lpstr>
      <vt:lpstr>  Assemblies </vt:lpstr>
      <vt:lpstr>Assemblies contd….</vt:lpstr>
      <vt:lpstr>Global Assembly Cache</vt:lpstr>
      <vt:lpstr>     Assembler Tools</vt:lpstr>
      <vt:lpstr>C Sharp</vt:lpstr>
      <vt:lpstr>Major Objectives </vt:lpstr>
      <vt:lpstr>C Sharp Basics</vt:lpstr>
      <vt:lpstr>Namespace</vt:lpstr>
      <vt:lpstr>Data Types</vt:lpstr>
      <vt:lpstr>Value types</vt:lpstr>
      <vt:lpstr>Reference types</vt:lpstr>
      <vt:lpstr>Data Types in C#(contd …)</vt:lpstr>
      <vt:lpstr>Literals in C#</vt:lpstr>
      <vt:lpstr>Data Types In C# contd…</vt:lpstr>
      <vt:lpstr>Data Types In C# contd…</vt:lpstr>
      <vt:lpstr>Boxing and Unboxing</vt:lpstr>
      <vt:lpstr>Type Conversions</vt:lpstr>
      <vt:lpstr>Nullables</vt:lpstr>
      <vt:lpstr>Operators</vt:lpstr>
      <vt:lpstr>Visual Studio</vt:lpstr>
      <vt:lpstr>Control Statements</vt:lpstr>
      <vt:lpstr>Control Statements</vt:lpstr>
      <vt:lpstr>Control Statements contd…</vt:lpstr>
      <vt:lpstr>Control Statements contd…</vt:lpstr>
      <vt:lpstr>Methods and Parameters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Implicitly Typed Variables</vt:lpstr>
      <vt:lpstr>Day 2 </vt:lpstr>
      <vt:lpstr>  Assemblies</vt:lpstr>
      <vt:lpstr> OO Programming  </vt:lpstr>
      <vt:lpstr>Abstraction - Encapsulation</vt:lpstr>
      <vt:lpstr>PowerPoint Presentation</vt:lpstr>
      <vt:lpstr>PowerPoint Presentation</vt:lpstr>
      <vt:lpstr> Polymorphism</vt:lpstr>
      <vt:lpstr>Properties</vt:lpstr>
      <vt:lpstr>Indexers</vt:lpstr>
      <vt:lpstr> Interfaces</vt:lpstr>
      <vt:lpstr>Advantages  of Interface: </vt:lpstr>
      <vt:lpstr>Explicit Interface Implementation</vt:lpstr>
      <vt:lpstr>PowerPoint Presentation</vt:lpstr>
      <vt:lpstr>PowerPoint Presentation</vt:lpstr>
      <vt:lpstr>Types of Classes</vt:lpstr>
      <vt:lpstr>Exceptions</vt:lpstr>
      <vt:lpstr>Exception Handling</vt:lpstr>
      <vt:lpstr>Exception Classes in C# </vt:lpstr>
      <vt:lpstr>PowerPoint Presentation</vt:lpstr>
      <vt:lpstr>Collections</vt:lpstr>
      <vt:lpstr>PowerPoint Presentation</vt:lpstr>
      <vt:lpstr>Generics</vt:lpstr>
      <vt:lpstr>PowerPoint Presentation</vt:lpstr>
      <vt:lpstr>Difference between Collections and Generics</vt:lpstr>
      <vt:lpstr>Delegates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Rekha Sairam</cp:lastModifiedBy>
  <cp:revision>108</cp:revision>
  <dcterms:created xsi:type="dcterms:W3CDTF">2018-07-26T05:17:10Z</dcterms:created>
  <dcterms:modified xsi:type="dcterms:W3CDTF">2021-02-15T13:06:51Z</dcterms:modified>
</cp:coreProperties>
</file>