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60" r:id="rId6"/>
    <p:sldId id="261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62" r:id="rId16"/>
    <p:sldId id="257" r:id="rId17"/>
    <p:sldId id="274" r:id="rId18"/>
    <p:sldId id="276" r:id="rId19"/>
    <p:sldId id="273" r:id="rId20"/>
    <p:sldId id="270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C1AC-DE3E-4C38-9FD3-6E2EBFBCA4C7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FFB2-7CC7-4240-9A28-A2006DC19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3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683-35E5-4A0C-9850-27C86DC2A4DF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83F8-706E-46B2-9759-FC36E0197201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D9B4-EF72-4763-AB3B-E0AB50E0D078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807C-7582-4C0A-BFD9-A371CEB0DDE1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3AB2BA9-5797-4E27-8C8B-2BDE8FE9B15A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DF4-77DF-4933-AE99-76C9D7E488C2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3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12A2-5BAA-4D2E-BB3D-2DE6EB590A05}" type="datetime1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B49-5B12-4C30-9DC7-7426318576C4}" type="datetime1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3B7D-D183-4EB6-B0D4-A6265CE71255}" type="datetime1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63EB-A5D5-42F9-9581-E4F5E8B04D31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B4B0-3A62-4FF4-AA72-BD39440363DF}" type="datetime1">
              <a:rPr lang="en-IN" smtClean="0"/>
              <a:t>27-10-2020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42C762-B727-4CCE-8C0A-C3442C45EB85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FC9AD1-578E-4387-8812-C3A4DF5A7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9819-1511-43FE-B237-6BBF48BA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063452"/>
          </a:xfrm>
        </p:spPr>
        <p:txBody>
          <a:bodyPr/>
          <a:lstStyle/>
          <a:p>
            <a:pPr algn="ctr"/>
            <a:r>
              <a:rPr lang="en-IN" dirty="0"/>
              <a:t>Time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38FE5-7538-4AFD-B65F-CDC74395B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4B76-0942-48E8-BD04-D3DCDEEB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2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3C8D-5DC6-429F-9632-33ABD991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(log 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A814-FD4F-4016-957A-5951787E6F41}"/>
              </a:ext>
            </a:extLst>
          </p:cNvPr>
          <p:cNvSpPr txBox="1"/>
          <p:nvPr/>
        </p:nvSpPr>
        <p:spPr>
          <a:xfrm>
            <a:off x="1469571" y="209397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rderOflogn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(n&gt;1)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 = n / 2;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+= 1;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15615-856C-4542-8E17-5D9650B56849}"/>
              </a:ext>
            </a:extLst>
          </p:cNvPr>
          <p:cNvSpPr txBox="1"/>
          <p:nvPr/>
        </p:nvSpPr>
        <p:spPr>
          <a:xfrm flipH="1">
            <a:off x="5717174" y="2178702"/>
            <a:ext cx="215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: n=8</a:t>
            </a:r>
          </a:p>
          <a:p>
            <a:r>
              <a:rPr lang="en-IN" dirty="0"/>
              <a:t>Iteration:1</a:t>
            </a:r>
          </a:p>
          <a:p>
            <a:r>
              <a:rPr lang="en-IN" dirty="0"/>
              <a:t>While(4&gt;1)</a:t>
            </a:r>
          </a:p>
          <a:p>
            <a:r>
              <a:rPr lang="en-IN" dirty="0"/>
              <a:t> n=n/2 =4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BBEBF-5D0A-46FF-A55F-C0459229CC8E}"/>
              </a:ext>
            </a:extLst>
          </p:cNvPr>
          <p:cNvSpPr txBox="1"/>
          <p:nvPr/>
        </p:nvSpPr>
        <p:spPr>
          <a:xfrm flipH="1">
            <a:off x="7426226" y="2383700"/>
            <a:ext cx="215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Iteration:2</a:t>
            </a:r>
          </a:p>
          <a:p>
            <a:r>
              <a:rPr lang="en-IN" dirty="0"/>
              <a:t>While(4&gt;1)</a:t>
            </a:r>
          </a:p>
          <a:p>
            <a:r>
              <a:rPr lang="en-IN" dirty="0"/>
              <a:t> n=4/2 =2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2AAF2-3C68-47A5-B4F8-2D3A14FBBA96}"/>
              </a:ext>
            </a:extLst>
          </p:cNvPr>
          <p:cNvSpPr txBox="1"/>
          <p:nvPr/>
        </p:nvSpPr>
        <p:spPr>
          <a:xfrm flipH="1">
            <a:off x="8906688" y="2413336"/>
            <a:ext cx="215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Iteration:3</a:t>
            </a:r>
          </a:p>
          <a:p>
            <a:r>
              <a:rPr lang="en-IN" dirty="0"/>
              <a:t>While(4&gt;1)</a:t>
            </a:r>
          </a:p>
          <a:p>
            <a:r>
              <a:rPr lang="en-IN" dirty="0"/>
              <a:t> n=2/2 =1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F08AB-3101-445B-B47B-DDBEDB9358FB}"/>
              </a:ext>
            </a:extLst>
          </p:cNvPr>
          <p:cNvSpPr txBox="1"/>
          <p:nvPr/>
        </p:nvSpPr>
        <p:spPr>
          <a:xfrm flipH="1">
            <a:off x="10267402" y="2413335"/>
            <a:ext cx="2153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Iteration:4</a:t>
            </a:r>
          </a:p>
          <a:p>
            <a:r>
              <a:rPr lang="en-IN" dirty="0"/>
              <a:t>While(1&gt;1)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70173-C86C-4F6E-A9B8-6F7641B8391D}"/>
              </a:ext>
            </a:extLst>
          </p:cNvPr>
          <p:cNvSpPr txBox="1"/>
          <p:nvPr/>
        </p:nvSpPr>
        <p:spPr>
          <a:xfrm>
            <a:off x="5892436" y="3558893"/>
            <a:ext cx="4116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 executes n/2 times </a:t>
            </a:r>
            <a:r>
              <a:rPr lang="en-IN" dirty="0">
                <a:sym typeface="Wingdings" panose="05000000000000000000" pitchFamily="2" charset="2"/>
              </a:rPr>
              <a:t>n=2</a:t>
            </a:r>
            <a:r>
              <a:rPr lang="en-IN" baseline="30000" dirty="0">
                <a:sym typeface="Wingdings" panose="05000000000000000000" pitchFamily="2" charset="2"/>
              </a:rPr>
              <a:t>x   </a:t>
            </a:r>
          </a:p>
          <a:p>
            <a:r>
              <a:rPr lang="en-IN" dirty="0">
                <a:sym typeface="Wingdings" panose="05000000000000000000" pitchFamily="2" charset="2"/>
              </a:rPr>
              <a:t> n=2</a:t>
            </a:r>
            <a:r>
              <a:rPr lang="en-IN" baseline="30000" dirty="0">
                <a:sym typeface="Wingdings" panose="05000000000000000000" pitchFamily="2" charset="2"/>
              </a:rPr>
              <a:t>3</a:t>
            </a:r>
          </a:p>
          <a:p>
            <a:endParaRPr lang="en-IN" baseline="30000" dirty="0">
              <a:sym typeface="Wingdings" panose="05000000000000000000" pitchFamily="2" charset="2"/>
            </a:endParaRPr>
          </a:p>
          <a:p>
            <a:r>
              <a:rPr lang="en-IN" dirty="0"/>
              <a:t>Taking log on both sides</a:t>
            </a:r>
          </a:p>
          <a:p>
            <a:r>
              <a:rPr lang="en-IN" dirty="0"/>
              <a:t>log n=log </a:t>
            </a:r>
            <a:r>
              <a:rPr lang="en-IN" dirty="0">
                <a:sym typeface="Wingdings" panose="05000000000000000000" pitchFamily="2" charset="2"/>
              </a:rPr>
              <a:t>2</a:t>
            </a:r>
            <a:r>
              <a:rPr lang="en-IN" baseline="30000" dirty="0">
                <a:sym typeface="Wingdings" panose="05000000000000000000" pitchFamily="2" charset="2"/>
              </a:rPr>
              <a:t>x     </a:t>
            </a:r>
            <a:r>
              <a:rPr lang="en-IN" dirty="0">
                <a:sym typeface="Wingdings" panose="05000000000000000000" pitchFamily="2" charset="2"/>
              </a:rPr>
              <a:t> log n=log 2</a:t>
            </a:r>
            <a:r>
              <a:rPr lang="en-IN" baseline="30000" dirty="0">
                <a:sym typeface="Wingdings" panose="05000000000000000000" pitchFamily="2" charset="2"/>
              </a:rPr>
              <a:t>3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log n =x log 2  log n=3  log 2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Note :log 2 =1</a:t>
            </a:r>
          </a:p>
          <a:p>
            <a:r>
              <a:rPr lang="en-IN" dirty="0">
                <a:sym typeface="Wingdings" panose="05000000000000000000" pitchFamily="2" charset="2"/>
              </a:rPr>
              <a:t>log n=x log n   =3 log n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baseline="30000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1FE7C-F3CE-41BE-B0F9-D0CD2C73D187}"/>
              </a:ext>
            </a:extLst>
          </p:cNvPr>
          <p:cNvSpPr txBox="1"/>
          <p:nvPr/>
        </p:nvSpPr>
        <p:spPr>
          <a:xfrm flipH="1">
            <a:off x="1469571" y="5590218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(log 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B6914-892E-4C38-A842-15A5FBCA0017}"/>
              </a:ext>
            </a:extLst>
          </p:cNvPr>
          <p:cNvSpPr txBox="1"/>
          <p:nvPr/>
        </p:nvSpPr>
        <p:spPr>
          <a:xfrm>
            <a:off x="1469571" y="6064656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Logarithmic time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B908C1E-DC41-4247-B454-C524787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10</a:t>
            </a:fld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7BD6F-4649-42C7-A34A-89CF7A905268}"/>
              </a:ext>
            </a:extLst>
          </p:cNvPr>
          <p:cNvSpPr txBox="1"/>
          <p:nvPr/>
        </p:nvSpPr>
        <p:spPr>
          <a:xfrm>
            <a:off x="8829675" y="55902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D236-EE92-4312-B905-FD1DE7CD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597408"/>
            <a:ext cx="10058400" cy="10313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the time Complexity of the below example?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1F7DC-FB8F-4E10-9404-10CE938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03B0D-4204-4607-99C7-1BD68C05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7" y="2009775"/>
            <a:ext cx="9175833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718B7-8EEE-4D53-B1AB-47B59AD634B2}"/>
              </a:ext>
            </a:extLst>
          </p:cNvPr>
          <p:cNvSpPr txBox="1"/>
          <p:nvPr/>
        </p:nvSpPr>
        <p:spPr>
          <a:xfrm>
            <a:off x="3048001" y="4410073"/>
            <a:ext cx="49530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E953-4968-4491-8133-F78288CC3BDF}"/>
              </a:ext>
            </a:extLst>
          </p:cNvPr>
          <p:cNvSpPr txBox="1"/>
          <p:nvPr/>
        </p:nvSpPr>
        <p:spPr>
          <a:xfrm>
            <a:off x="6096000" y="4410073"/>
            <a:ext cx="49530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42957-0EFC-4447-91EE-54C4098977ED}"/>
              </a:ext>
            </a:extLst>
          </p:cNvPr>
          <p:cNvSpPr txBox="1"/>
          <p:nvPr/>
        </p:nvSpPr>
        <p:spPr>
          <a:xfrm>
            <a:off x="9201149" y="359283"/>
            <a:ext cx="3114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Check if x is present at mid </a:t>
            </a:r>
          </a:p>
          <a:p>
            <a:r>
              <a:rPr lang="en-IN" dirty="0"/>
              <a:t>        if (</a:t>
            </a:r>
            <a:r>
              <a:rPr lang="en-IN" dirty="0" err="1"/>
              <a:t>arr</a:t>
            </a:r>
            <a:r>
              <a:rPr lang="en-IN" dirty="0"/>
              <a:t>[m] == x) </a:t>
            </a:r>
          </a:p>
          <a:p>
            <a:r>
              <a:rPr lang="en-IN" dirty="0"/>
              <a:t>            return m;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// If x greater, ignore left half </a:t>
            </a:r>
          </a:p>
          <a:p>
            <a:r>
              <a:rPr lang="en-IN" dirty="0"/>
              <a:t>        if (</a:t>
            </a:r>
            <a:r>
              <a:rPr lang="en-IN" dirty="0" err="1"/>
              <a:t>arr</a:t>
            </a:r>
            <a:r>
              <a:rPr lang="en-IN" dirty="0"/>
              <a:t>[m] &lt; x) </a:t>
            </a:r>
          </a:p>
          <a:p>
            <a:r>
              <a:rPr lang="en-IN" dirty="0"/>
              <a:t>            l = m + 1;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// If x is smaller, ignore right half </a:t>
            </a:r>
          </a:p>
          <a:p>
            <a:r>
              <a:rPr lang="en-IN" dirty="0"/>
              <a:t>        else</a:t>
            </a:r>
          </a:p>
          <a:p>
            <a:r>
              <a:rPr lang="en-IN" dirty="0"/>
              <a:t>            r = m - 1; </a:t>
            </a:r>
          </a:p>
        </p:txBody>
      </p:sp>
    </p:spTree>
    <p:extLst>
      <p:ext uri="{BB962C8B-B14F-4D97-AF65-F5344CB8AC3E}">
        <p14:creationId xmlns:p14="http://schemas.microsoft.com/office/powerpoint/2010/main" val="26549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3BAF-CC1A-4747-AC50-CDC50C18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564"/>
            <a:ext cx="10058400" cy="1098586"/>
          </a:xfrm>
        </p:spPr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(N log 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F3CA-91C1-40A2-852F-3C73DD14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2743"/>
            <a:ext cx="10058400" cy="4332514"/>
          </a:xfrm>
        </p:spPr>
        <p:txBody>
          <a:bodyPr/>
          <a:lstStyle/>
          <a:p>
            <a:r>
              <a:rPr lang="en-IN" dirty="0"/>
              <a:t>If we want to perform log n operation for every element(</a:t>
            </a:r>
            <a:r>
              <a:rPr lang="en-IN" dirty="0" err="1"/>
              <a:t>i.e</a:t>
            </a:r>
            <a:r>
              <a:rPr lang="en-IN" dirty="0"/>
              <a:t>: n ) in an array </a:t>
            </a:r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  <a:r>
              <a:rPr lang="en-IN" sz="3200" dirty="0">
                <a:solidFill>
                  <a:srgbClr val="FF0000"/>
                </a:solidFill>
              </a:rPr>
              <a:t>O (n log n)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A9807-D6FD-4BE8-ADF2-8CA92C3A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01BEC-C3B1-47EF-9E48-7A6C37A1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355886"/>
            <a:ext cx="649604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50F9-A0E0-4104-A750-704F8A6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130D-1D05-4863-8F02-9E494E4C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979674" cy="40507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14588-63EB-4F83-90CA-5E4EBC49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8" y="2058841"/>
            <a:ext cx="8555131" cy="41759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9E49-DF20-49D0-9E2A-B9A6CD59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9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83CC-0ADD-4F40-908E-0B99CE3E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2808AC-048A-486A-B924-BB2D98DB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74124"/>
              </p:ext>
            </p:extLst>
          </p:nvPr>
        </p:nvGraphicFramePr>
        <p:xfrm>
          <a:off x="1069975" y="2120900"/>
          <a:ext cx="100584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411303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333523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1745386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604793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6776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 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O(n^2)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Array Index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 a = ARR[5];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Inserting a node in Linked 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Comparing two strings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largest/smallest number in a binary search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2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Removal from 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Traversing an array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Traversing a simple 2D array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719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9F6F-093B-4878-8063-A1C70A0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2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AB90-AB42-402D-B80F-B36DF8D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075-B75A-4082-A53A-EDD24319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38325"/>
            <a:ext cx="10058400" cy="43338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333333"/>
                </a:solidFill>
                <a:effectLst/>
              </a:rPr>
              <a:t>Space complexity</a:t>
            </a:r>
            <a:r>
              <a:rPr lang="en-US" b="0" i="1" dirty="0">
                <a:solidFill>
                  <a:srgbClr val="333333"/>
                </a:solidFill>
                <a:effectLst/>
              </a:rPr>
              <a:t> is the amount of memory used by the algorithm (including the input values to the algorithm) to execute and produce the result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6FE98-0032-4018-B32E-61815BEC1ADD}"/>
              </a:ext>
            </a:extLst>
          </p:cNvPr>
          <p:cNvSpPr txBox="1"/>
          <p:nvPr/>
        </p:nvSpPr>
        <p:spPr>
          <a:xfrm>
            <a:off x="2590799" y="3078337"/>
            <a:ext cx="713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</a:rPr>
              <a:t>Space Complexity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= 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Auxiliary Space + Input space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0F36-E7BC-4620-9062-C3C5C4EE67A9}"/>
              </a:ext>
            </a:extLst>
          </p:cNvPr>
          <p:cNvSpPr txBox="1"/>
          <p:nvPr/>
        </p:nvSpPr>
        <p:spPr>
          <a:xfrm>
            <a:off x="1063752" y="3906322"/>
            <a:ext cx="10432923" cy="66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Auxiliary Space is the extra space or the temporary space used by the algorithm during it's execution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C7259-466C-4442-9728-9BBA457A430B}"/>
              </a:ext>
            </a:extLst>
          </p:cNvPr>
          <p:cNvSpPr txBox="1"/>
          <p:nvPr/>
        </p:nvSpPr>
        <p:spPr>
          <a:xfrm>
            <a:off x="1238250" y="5060221"/>
            <a:ext cx="209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z = a + b + c;</a:t>
            </a:r>
          </a:p>
          <a:p>
            <a:r>
              <a:rPr lang="en-IN" dirty="0"/>
              <a:t>    return(z);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4EDFD-0FF6-41F1-9063-88D488CF9DDF}"/>
              </a:ext>
            </a:extLst>
          </p:cNvPr>
          <p:cNvSpPr txBox="1"/>
          <p:nvPr/>
        </p:nvSpPr>
        <p:spPr>
          <a:xfrm>
            <a:off x="1238250" y="468203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B7328-C234-4D00-A6B7-4778AAF62AAD}"/>
              </a:ext>
            </a:extLst>
          </p:cNvPr>
          <p:cNvSpPr txBox="1"/>
          <p:nvPr/>
        </p:nvSpPr>
        <p:spPr>
          <a:xfrm>
            <a:off x="3333750" y="5098321"/>
            <a:ext cx="11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7824E-35B1-4C13-A2E0-FFB3141AF47A}"/>
              </a:ext>
            </a:extLst>
          </p:cNvPr>
          <p:cNvSpPr txBox="1"/>
          <p:nvPr/>
        </p:nvSpPr>
        <p:spPr>
          <a:xfrm>
            <a:off x="5026152" y="46447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x = 0;		// 4 bytes for x</a:t>
            </a:r>
          </a:p>
          <a:p>
            <a:r>
              <a:rPr lang="en-IN" dirty="0"/>
              <a:t>	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// 4 bytes for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	{	</a:t>
            </a:r>
          </a:p>
          <a:p>
            <a:r>
              <a:rPr lang="en-IN" dirty="0"/>
              <a:t>	    x  = x + a[</a:t>
            </a:r>
            <a:r>
              <a:rPr lang="en-IN" dirty="0" err="1"/>
              <a:t>i</a:t>
            </a:r>
            <a:r>
              <a:rPr lang="en-IN" dirty="0"/>
              <a:t>];		</a:t>
            </a:r>
          </a:p>
          <a:p>
            <a:r>
              <a:rPr lang="en-IN" dirty="0"/>
              <a:t>	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48F77F-E524-4E6C-9B02-7E885A8B1C08}"/>
              </a:ext>
            </a:extLst>
          </p:cNvPr>
          <p:cNvSpPr txBox="1"/>
          <p:nvPr/>
        </p:nvSpPr>
        <p:spPr>
          <a:xfrm>
            <a:off x="9525000" y="5098321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O(n</a:t>
            </a:r>
            <a:r>
              <a:rPr lang="en-IN" sz="2000" baseline="30000" dirty="0"/>
              <a:t>2</a:t>
            </a:r>
            <a:r>
              <a:rPr lang="en-IN" sz="2000" dirty="0"/>
              <a:t>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9D2EC8-936A-4DDA-B75B-6F74219B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37C-1CD3-42E9-BCAA-FCBB8415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91C7-F74E-4B9E-84AE-39CEDD27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BC524-8083-433A-BCB7-76860DC8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82" y="2121408"/>
            <a:ext cx="6943725" cy="3910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397A-13D1-4A2C-85DB-6F5A815F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6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31A1-B027-43ED-BA08-EA8B4CFB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844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the Time/Space Complexity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6398-5224-4A78-822B-52CE700E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4816"/>
            <a:ext cx="10058400" cy="47073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 a = 0, b = 0; </a:t>
            </a:r>
          </a:p>
          <a:p>
            <a:r>
              <a:rPr lang="pt-BR" dirty="0"/>
              <a:t>for (i = 0; i &lt; N; i++) { </a:t>
            </a:r>
          </a:p>
          <a:p>
            <a:r>
              <a:rPr lang="pt-BR" dirty="0"/>
              <a:t>    a = a + rand(); </a:t>
            </a:r>
          </a:p>
          <a:p>
            <a:r>
              <a:rPr lang="pt-BR" dirty="0"/>
              <a:t>} </a:t>
            </a:r>
          </a:p>
          <a:p>
            <a:r>
              <a:rPr lang="pt-BR" dirty="0"/>
              <a:t>for (j = 0; j &lt; M; j++) { </a:t>
            </a:r>
          </a:p>
          <a:p>
            <a:r>
              <a:rPr lang="pt-BR" dirty="0"/>
              <a:t>    b = b + rand(); </a:t>
            </a:r>
          </a:p>
          <a:p>
            <a:r>
              <a:rPr lang="pt-BR" dirty="0"/>
              <a:t>} </a:t>
            </a:r>
          </a:p>
          <a:p>
            <a:r>
              <a:rPr lang="pt-BR" dirty="0"/>
              <a:t>Options:</a:t>
            </a:r>
          </a:p>
          <a:p>
            <a:endParaRPr lang="pt-BR" dirty="0"/>
          </a:p>
          <a:p>
            <a:r>
              <a:rPr lang="pt-BR" dirty="0"/>
              <a:t>O(N * M) time, O(1) space</a:t>
            </a:r>
          </a:p>
          <a:p>
            <a:r>
              <a:rPr lang="pt-BR" dirty="0"/>
              <a:t>O(N + M) time, O(N + M) space</a:t>
            </a:r>
          </a:p>
          <a:p>
            <a:r>
              <a:rPr lang="pt-BR" dirty="0"/>
              <a:t>O(N + M) time, O(1) space</a:t>
            </a:r>
          </a:p>
          <a:p>
            <a:r>
              <a:rPr lang="pt-BR" dirty="0"/>
              <a:t>O(N * M) time, O(N + M) space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BC2BD-EC4C-4AE0-9337-0204577D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4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8EA0-2146-4368-BA1B-BF629482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33DA-1D35-4FAA-9FF1-D5E7AFC5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loop is O(N) and the second loop is O(M). </a:t>
            </a:r>
          </a:p>
          <a:p>
            <a:r>
              <a:rPr lang="en-US" dirty="0"/>
              <a:t>Since we don’t know which is bigger, we say this is O(N + M). This can also be written as O(max(N, M)).</a:t>
            </a:r>
          </a:p>
          <a:p>
            <a:r>
              <a:rPr lang="en-US" dirty="0"/>
              <a:t>Since there is no additional space being utilized, the space complexity is constant / O(1)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28EB4-56FF-4E75-81CE-6A2A113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9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970E-6447-4342-A559-549A66B0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and Stone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B8F4-289B-4D9D-ABAE-60258D7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Write a Program to find the </a:t>
            </a:r>
            <a:r>
              <a:rPr lang="en-IN" b="0" i="0" dirty="0">
                <a:solidFill>
                  <a:srgbClr val="464646"/>
                </a:solidFill>
                <a:effectLst/>
              </a:rPr>
              <a:t>maximal sequence of consecutive stone’s from the above </a:t>
            </a:r>
            <a:r>
              <a:rPr lang="en-IN" dirty="0">
                <a:solidFill>
                  <a:srgbClr val="464646"/>
                </a:solidFill>
              </a:rPr>
              <a:t>collection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B982-BA70-402A-9E0A-5CD92BF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19</a:t>
            </a:fld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BA05-C300-4011-B138-EB19D0EAC5A5}"/>
              </a:ext>
            </a:extLst>
          </p:cNvPr>
          <p:cNvSpPr/>
          <p:nvPr/>
        </p:nvSpPr>
        <p:spPr>
          <a:xfrm>
            <a:off x="1771649" y="2457450"/>
            <a:ext cx="8556659" cy="1609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508BD-DC78-4B0D-9ADC-2B5A366F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92" y="2535199"/>
            <a:ext cx="1263715" cy="1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1E73E-BEEF-4B02-8F47-9D7B1085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52" y="3124192"/>
            <a:ext cx="895396" cy="831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EDD79-2601-43D9-9CA9-5F3B4681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583" y="2535199"/>
            <a:ext cx="1263715" cy="1454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DACB4-EE09-4BF0-A739-3064B3E6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93" y="2535199"/>
            <a:ext cx="1263715" cy="1454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4BF25-782E-432B-AE17-E16E34A9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97" y="3124192"/>
            <a:ext cx="895396" cy="831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BFC1E-150C-400A-ABC8-F44B9FBD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18" y="3124192"/>
            <a:ext cx="895396" cy="83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D5CA1-D0EA-43F4-8FA0-87EA5D11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63" y="3157531"/>
            <a:ext cx="895396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D81-DF32-4012-875C-3DFEDF64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918"/>
          </a:xfrm>
        </p:spPr>
        <p:txBody>
          <a:bodyPr/>
          <a:lstStyle/>
          <a:p>
            <a:r>
              <a:rPr lang="en-IN" dirty="0"/>
              <a:t>Basics: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DE5-BF8A-4608-9C31-AD3BFD3B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4950"/>
            <a:ext cx="10058400" cy="466725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72163-D6C7-4EA0-A52B-3F3F338A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97" y="2566988"/>
            <a:ext cx="8888054" cy="2133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2CF22D-B5BB-4DC1-88B8-7ED405218E7D}"/>
              </a:ext>
            </a:extLst>
          </p:cNvPr>
          <p:cNvCxnSpPr/>
          <p:nvPr/>
        </p:nvCxnSpPr>
        <p:spPr>
          <a:xfrm>
            <a:off x="5715000" y="4467225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88EB2A-9CD5-4932-AD72-A485A0F38FF7}"/>
              </a:ext>
            </a:extLst>
          </p:cNvPr>
          <p:cNvSpPr txBox="1"/>
          <p:nvPr/>
        </p:nvSpPr>
        <p:spPr>
          <a:xfrm>
            <a:off x="4580912" y="5219700"/>
            <a:ext cx="2409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rgbClr val="333333"/>
                </a:solidFill>
                <a:effectLst/>
                <a:latin typeface="PT Serif"/>
              </a:rPr>
              <a:t>Correctness</a:t>
            </a:r>
          </a:p>
          <a:p>
            <a:pPr algn="ctr"/>
            <a:r>
              <a:rPr lang="en-IN" sz="2000" b="1" i="0" dirty="0">
                <a:solidFill>
                  <a:srgbClr val="333333"/>
                </a:solidFill>
                <a:effectLst/>
                <a:latin typeface="PT Serif"/>
              </a:rPr>
              <a:t>Finiteness</a:t>
            </a:r>
            <a:endParaRPr lang="en-IN" sz="2000" b="1" dirty="0">
              <a:solidFill>
                <a:srgbClr val="333333"/>
              </a:solidFill>
              <a:latin typeface="PT Serif"/>
            </a:endParaRPr>
          </a:p>
          <a:p>
            <a:pPr algn="ctr"/>
            <a:r>
              <a:rPr lang="en-IN" sz="2000" b="1" i="0" dirty="0">
                <a:solidFill>
                  <a:srgbClr val="333333"/>
                </a:solidFill>
                <a:effectLst/>
                <a:latin typeface="PT Serif"/>
              </a:rPr>
              <a:t>Efficiency</a:t>
            </a:r>
            <a:endParaRPr lang="en-IN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16BA99-AA9B-4821-9A82-75EA3866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07D7-0338-40CD-8F45-D7D323F1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1139"/>
          </a:xfrm>
        </p:spPr>
        <p:txBody>
          <a:bodyPr/>
          <a:lstStyle/>
          <a:p>
            <a:r>
              <a:rPr lang="en-IN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254A-A1B5-47C1-A97A-B035FAC0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8171"/>
            <a:ext cx="10058400" cy="44740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Find the no of children’s of same age from the given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053D-2FF6-48C0-9606-AA4CE1D6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20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3295E-A77B-4462-96F1-73FD23382424}"/>
              </a:ext>
            </a:extLst>
          </p:cNvPr>
          <p:cNvSpPr txBox="1"/>
          <p:nvPr/>
        </p:nvSpPr>
        <p:spPr>
          <a:xfrm>
            <a:off x="5935775" y="3425374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2500F-6ADD-4A26-9FC6-9A4C1F55879D}"/>
              </a:ext>
            </a:extLst>
          </p:cNvPr>
          <p:cNvSpPr txBox="1"/>
          <p:nvPr/>
        </p:nvSpPr>
        <p:spPr>
          <a:xfrm>
            <a:off x="4699803" y="3405831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532D1-74F2-46BF-B235-F5D64482215D}"/>
              </a:ext>
            </a:extLst>
          </p:cNvPr>
          <p:cNvSpPr txBox="1"/>
          <p:nvPr/>
        </p:nvSpPr>
        <p:spPr>
          <a:xfrm>
            <a:off x="5848128" y="103587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12A43-4040-4876-B4AF-71D8AE699F9E}"/>
              </a:ext>
            </a:extLst>
          </p:cNvPr>
          <p:cNvSpPr txBox="1"/>
          <p:nvPr/>
        </p:nvSpPr>
        <p:spPr>
          <a:xfrm>
            <a:off x="7237232" y="3402078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ED2DF-D231-4219-913F-D1A6FE8F9DF2}"/>
              </a:ext>
            </a:extLst>
          </p:cNvPr>
          <p:cNvSpPr txBox="1"/>
          <p:nvPr/>
        </p:nvSpPr>
        <p:spPr>
          <a:xfrm>
            <a:off x="8538689" y="3433122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7ECCD-F8B5-4595-BF37-CF509A76EC15}"/>
              </a:ext>
            </a:extLst>
          </p:cNvPr>
          <p:cNvSpPr txBox="1"/>
          <p:nvPr/>
        </p:nvSpPr>
        <p:spPr>
          <a:xfrm>
            <a:off x="3607940" y="3405831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3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FCB059A4-6FAB-4362-BC7F-EB8334BD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56506"/>
              </p:ext>
            </p:extLst>
          </p:nvPr>
        </p:nvGraphicFramePr>
        <p:xfrm>
          <a:off x="2013857" y="4780766"/>
          <a:ext cx="81461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691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3568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graphicFrame>
        <p:nvGraphicFramePr>
          <p:cNvPr id="30" name="Table 28">
            <a:extLst>
              <a:ext uri="{FF2B5EF4-FFF2-40B4-BE49-F238E27FC236}">
                <a16:creationId xmlns:a16="http://schemas.microsoft.com/office/drawing/2014/main" id="{3CC373C0-524C-40E5-93C7-57672DDE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93510"/>
              </p:ext>
            </p:extLst>
          </p:nvPr>
        </p:nvGraphicFramePr>
        <p:xfrm>
          <a:off x="1981200" y="5334000"/>
          <a:ext cx="8178804" cy="41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EF89ECFA-0D4D-4422-9537-D2B0AEE9CA43}"/>
              </a:ext>
            </a:extLst>
          </p:cNvPr>
          <p:cNvGrpSpPr/>
          <p:nvPr/>
        </p:nvGrpSpPr>
        <p:grpSpPr>
          <a:xfrm>
            <a:off x="3232316" y="1556349"/>
            <a:ext cx="6771655" cy="1776833"/>
            <a:chOff x="3232316" y="1935195"/>
            <a:chExt cx="6771655" cy="17768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0E011E-C533-48DB-9629-B46613156841}"/>
                </a:ext>
              </a:extLst>
            </p:cNvPr>
            <p:cNvSpPr/>
            <p:nvPr/>
          </p:nvSpPr>
          <p:spPr>
            <a:xfrm>
              <a:off x="3232316" y="1935195"/>
              <a:ext cx="6771655" cy="17768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890613-2C45-4B92-B5D7-27916E2D6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008908"/>
              <a:ext cx="544286" cy="153389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8DF3FE-96EC-48E1-AC21-809E94C1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6263" y="2103511"/>
              <a:ext cx="778955" cy="14837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C6E4DA-8C4B-4D1B-99B2-35D12A165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7057" y="2008908"/>
              <a:ext cx="581820" cy="158309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5F2A32C-4C37-43FD-9A9A-FAAF896E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3912" y="2138455"/>
              <a:ext cx="397371" cy="124305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697E472-B135-40E1-9D32-B5FF6259C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2016" y="2033338"/>
              <a:ext cx="629878" cy="153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9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4554-E820-4064-A7EA-2603D175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DFEE-A47D-48FD-B775-9196A07C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0CDE-9A1C-461F-9C22-D2C698B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8" name="Table 28">
            <a:extLst>
              <a:ext uri="{FF2B5EF4-FFF2-40B4-BE49-F238E27FC236}">
                <a16:creationId xmlns:a16="http://schemas.microsoft.com/office/drawing/2014/main" id="{59F2FBA4-03C9-44D4-961C-5E4A39DD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85745"/>
              </p:ext>
            </p:extLst>
          </p:nvPr>
        </p:nvGraphicFramePr>
        <p:xfrm>
          <a:off x="3243942" y="2734252"/>
          <a:ext cx="67884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691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</a:tblGrid>
              <a:tr h="3568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53F5B9-2E0E-4F20-9203-E9DD5D752CF4}"/>
              </a:ext>
            </a:extLst>
          </p:cNvPr>
          <p:cNvSpPr txBox="1"/>
          <p:nvPr/>
        </p:nvSpPr>
        <p:spPr>
          <a:xfrm flipH="1">
            <a:off x="1232261" y="2730680"/>
            <a:ext cx="14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</a:t>
            </a:r>
          </a:p>
        </p:txBody>
      </p:sp>
      <p:graphicFrame>
        <p:nvGraphicFramePr>
          <p:cNvPr id="11" name="Table 28">
            <a:extLst>
              <a:ext uri="{FF2B5EF4-FFF2-40B4-BE49-F238E27FC236}">
                <a16:creationId xmlns:a16="http://schemas.microsoft.com/office/drawing/2014/main" id="{D95680E7-BB5E-4AC6-AF8F-91E667E7F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52511"/>
              </p:ext>
            </p:extLst>
          </p:nvPr>
        </p:nvGraphicFramePr>
        <p:xfrm>
          <a:off x="2565096" y="4453226"/>
          <a:ext cx="81461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691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3568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graphicFrame>
        <p:nvGraphicFramePr>
          <p:cNvPr id="13" name="Table 28">
            <a:extLst>
              <a:ext uri="{FF2B5EF4-FFF2-40B4-BE49-F238E27FC236}">
                <a16:creationId xmlns:a16="http://schemas.microsoft.com/office/drawing/2014/main" id="{422A1343-AB3F-43D0-9483-4CAA5270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90786"/>
              </p:ext>
            </p:extLst>
          </p:nvPr>
        </p:nvGraphicFramePr>
        <p:xfrm>
          <a:off x="2565096" y="5289493"/>
          <a:ext cx="8178804" cy="41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8EFD0D-2670-497B-9AFD-CDF8FF90B0C9}"/>
              </a:ext>
            </a:extLst>
          </p:cNvPr>
          <p:cNvSpPr txBox="1"/>
          <p:nvPr/>
        </p:nvSpPr>
        <p:spPr>
          <a:xfrm flipH="1">
            <a:off x="1425278" y="4425998"/>
            <a:ext cx="14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12351-082F-4CAE-9A81-0C1CA81BB3FD}"/>
              </a:ext>
            </a:extLst>
          </p:cNvPr>
          <p:cNvSpPr txBox="1"/>
          <p:nvPr/>
        </p:nvSpPr>
        <p:spPr>
          <a:xfrm flipH="1">
            <a:off x="1067288" y="5139875"/>
            <a:ext cx="161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Occurrence</a:t>
            </a:r>
          </a:p>
          <a:p>
            <a:r>
              <a:rPr lang="en-IN" dirty="0"/>
              <a:t>Of each Element </a:t>
            </a:r>
          </a:p>
        </p:txBody>
      </p:sp>
    </p:spTree>
    <p:extLst>
      <p:ext uri="{BB962C8B-B14F-4D97-AF65-F5344CB8AC3E}">
        <p14:creationId xmlns:p14="http://schemas.microsoft.com/office/powerpoint/2010/main" val="255643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FA6B-AD4F-4A36-B023-6173889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72515-60E3-4854-98A7-735E8F54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22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146F4C-8AB9-4C60-917F-B5842F87178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061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7A63BB-B4DB-499B-8A08-0B79C70BE00F}"/>
              </a:ext>
            </a:extLst>
          </p:cNvPr>
          <p:cNvSpPr txBox="1">
            <a:spLocks/>
          </p:cNvSpPr>
          <p:nvPr/>
        </p:nvSpPr>
        <p:spPr>
          <a:xfrm>
            <a:off x="1069848" y="1698171"/>
            <a:ext cx="10058400" cy="447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endParaRPr lang="en-IN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Find the no of children’s of same age from the given group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DB74BBD-B9B4-42DD-A8DC-542296411FA6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FC9AD1-578E-4387-8812-C3A4DF5A79D2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86B06E-59B6-4567-80AE-30C830C35F58}"/>
              </a:ext>
            </a:extLst>
          </p:cNvPr>
          <p:cNvSpPr/>
          <p:nvPr/>
        </p:nvSpPr>
        <p:spPr>
          <a:xfrm>
            <a:off x="1372044" y="2064581"/>
            <a:ext cx="2514600" cy="1589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C93A7-ACEB-44B6-AA85-9C9A7782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44" y="2177123"/>
            <a:ext cx="571056" cy="1292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B4B10-81CD-44E0-A501-899B903F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258" y="2078257"/>
            <a:ext cx="629878" cy="1534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33A9E-CF6B-409D-B0AF-0FD4E19837A6}"/>
              </a:ext>
            </a:extLst>
          </p:cNvPr>
          <p:cNvSpPr txBox="1"/>
          <p:nvPr/>
        </p:nvSpPr>
        <p:spPr>
          <a:xfrm>
            <a:off x="2112378" y="1529833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F4FC0-E23A-4A1D-B78D-4C236C446257}"/>
              </a:ext>
            </a:extLst>
          </p:cNvPr>
          <p:cNvSpPr txBox="1"/>
          <p:nvPr/>
        </p:nvSpPr>
        <p:spPr>
          <a:xfrm>
            <a:off x="5935775" y="3785741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B2054-474D-41E9-B246-4D837A7EE351}"/>
              </a:ext>
            </a:extLst>
          </p:cNvPr>
          <p:cNvSpPr txBox="1"/>
          <p:nvPr/>
        </p:nvSpPr>
        <p:spPr>
          <a:xfrm>
            <a:off x="2944586" y="3653895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2F63FC-7C86-4D6E-BE1E-7012A47E90B7}"/>
              </a:ext>
            </a:extLst>
          </p:cNvPr>
          <p:cNvSpPr/>
          <p:nvPr/>
        </p:nvSpPr>
        <p:spPr>
          <a:xfrm>
            <a:off x="5782604" y="1935195"/>
            <a:ext cx="4221367" cy="1776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0596B-743B-4AFF-A184-68012A39B820}"/>
              </a:ext>
            </a:extLst>
          </p:cNvPr>
          <p:cNvSpPr txBox="1"/>
          <p:nvPr/>
        </p:nvSpPr>
        <p:spPr>
          <a:xfrm>
            <a:off x="7076263" y="1426419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5BB75-6ED0-48DA-B79A-00BEF1F47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08908"/>
            <a:ext cx="544286" cy="1533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7418C6-D315-4972-96A0-782687B64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263" y="2103511"/>
            <a:ext cx="778955" cy="1483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C79D7D-9F3F-4BE7-8FEC-BC25350F4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057" y="2008908"/>
            <a:ext cx="581820" cy="15830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A31C49-DC84-4C5D-99EE-10947561F85D}"/>
              </a:ext>
            </a:extLst>
          </p:cNvPr>
          <p:cNvSpPr txBox="1"/>
          <p:nvPr/>
        </p:nvSpPr>
        <p:spPr>
          <a:xfrm>
            <a:off x="7331085" y="3780688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CD900-02B3-4654-8760-8043651F6CD5}"/>
              </a:ext>
            </a:extLst>
          </p:cNvPr>
          <p:cNvSpPr txBox="1"/>
          <p:nvPr/>
        </p:nvSpPr>
        <p:spPr>
          <a:xfrm>
            <a:off x="8428499" y="3833117"/>
            <a:ext cx="1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C9EAD-6C53-4112-8B0B-0CF4E4BD1A77}"/>
              </a:ext>
            </a:extLst>
          </p:cNvPr>
          <p:cNvSpPr txBox="1"/>
          <p:nvPr/>
        </p:nvSpPr>
        <p:spPr>
          <a:xfrm>
            <a:off x="1624614" y="3666393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3</a:t>
            </a:r>
          </a:p>
        </p:txBody>
      </p:sp>
      <p:graphicFrame>
        <p:nvGraphicFramePr>
          <p:cNvPr id="22" name="Table 28">
            <a:extLst>
              <a:ext uri="{FF2B5EF4-FFF2-40B4-BE49-F238E27FC236}">
                <a16:creationId xmlns:a16="http://schemas.microsoft.com/office/drawing/2014/main" id="{102F6BDC-6EFB-429C-BC99-E081AD9DE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82760"/>
              </p:ext>
            </p:extLst>
          </p:nvPr>
        </p:nvGraphicFramePr>
        <p:xfrm>
          <a:off x="2013857" y="4780766"/>
          <a:ext cx="81461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691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57691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3568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  <p:graphicFrame>
        <p:nvGraphicFramePr>
          <p:cNvPr id="23" name="Table 28">
            <a:extLst>
              <a:ext uri="{FF2B5EF4-FFF2-40B4-BE49-F238E27FC236}">
                <a16:creationId xmlns:a16="http://schemas.microsoft.com/office/drawing/2014/main" id="{C316D94A-D81F-42F0-B7A3-B0EDFA41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66025"/>
              </p:ext>
            </p:extLst>
          </p:nvPr>
        </p:nvGraphicFramePr>
        <p:xfrm>
          <a:off x="1981200" y="5334000"/>
          <a:ext cx="8178804" cy="41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75193444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18905296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3700085655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4164363797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418199279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810177698"/>
                    </a:ext>
                  </a:extLst>
                </a:gridCol>
              </a:tblGrid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7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9F67-14AE-4E22-9C69-4CF8E405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/>
          <a:lstStyle/>
          <a:p>
            <a:r>
              <a:rPr lang="en-IN" b="1" dirty="0"/>
              <a:t>Algorithm Efficiency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8802-50FC-4C2B-B5BB-E184EC66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290048" cy="4572000"/>
          </a:xfrm>
        </p:spPr>
        <p:txBody>
          <a:bodyPr/>
          <a:lstStyle/>
          <a:p>
            <a:r>
              <a:rPr lang="en-IN" sz="3200" dirty="0"/>
              <a:t>Time Complexity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US" sz="2400" dirty="0"/>
              <a:t>The time complexity is the number of operations an algorithm performs to    complete its task with respect to</a:t>
            </a:r>
            <a:r>
              <a:rPr lang="en-US" sz="2400" b="1" dirty="0"/>
              <a:t> input size</a:t>
            </a:r>
            <a:endParaRPr lang="en-IN" sz="2400" dirty="0"/>
          </a:p>
          <a:p>
            <a:r>
              <a:rPr lang="en-IN" sz="3200" dirty="0"/>
              <a:t>Space Complexity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dirty="0"/>
              <a:t>Space Complexity of an algorithm denotes the total space used or needed by the algorithm for its working, for various </a:t>
            </a:r>
            <a:r>
              <a:rPr lang="en-US" sz="2400" b="1" dirty="0"/>
              <a:t>input sizes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D00BE-0163-4268-8A80-17C432A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9E0-6894-4295-80AA-1B502BD3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ASYmptotic</a:t>
            </a:r>
            <a:r>
              <a:rPr lang="en-IN" dirty="0"/>
              <a:t>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3DA-E0C0-45EA-951A-43C6BBC7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euclid_circular_a"/>
              </a:rPr>
              <a:t>Asymptotic notations are the mathematical notations used to describe the running time of an algorithm when the input tends towards a particular value or a limiting value.</a:t>
            </a:r>
          </a:p>
          <a:p>
            <a:endParaRPr lang="en-US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The study of change in performance of the algorithm with the change in the order of the input size is defined as asymptotic analysis.</a:t>
            </a:r>
          </a:p>
          <a:p>
            <a:endParaRPr lang="en-US" dirty="0"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There are mainly three asymptotic notations: Theta notation, Omega notation and Big-O notation.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33C5D-D03C-4370-8A5F-C60AC667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6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781-1EAF-4AC4-BB7F-A2FA0A3B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" y="114000"/>
            <a:ext cx="10058400" cy="1279371"/>
          </a:xfrm>
        </p:spPr>
        <p:txBody>
          <a:bodyPr/>
          <a:lstStyle/>
          <a:p>
            <a:r>
              <a:rPr lang="en-IN" sz="5400" dirty="0">
                <a:solidFill>
                  <a:srgbClr val="333333"/>
                </a:solidFill>
              </a:rPr>
              <a:t>A</a:t>
            </a:r>
            <a:r>
              <a:rPr lang="en-IN" sz="5400" b="0" i="0" dirty="0">
                <a:solidFill>
                  <a:srgbClr val="333333"/>
                </a:solidFill>
                <a:effectLst/>
              </a:rPr>
              <a:t>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5310-EC17-4663-B43A-7DB78CB7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8800"/>
            <a:ext cx="100584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  <a:p>
            <a:pPr>
              <a:lnSpc>
                <a:spcPct val="200000"/>
              </a:lnSpc>
            </a:pPr>
            <a:r>
              <a:rPr lang="en-IN" sz="3200" dirty="0"/>
              <a:t>Best Case: Big Omega (</a:t>
            </a:r>
            <a:r>
              <a:rPr lang="el-GR" sz="3200" dirty="0"/>
              <a:t>Ω</a:t>
            </a:r>
            <a:r>
              <a:rPr lang="en-IN" sz="3200" dirty="0"/>
              <a:t>)</a:t>
            </a:r>
          </a:p>
          <a:p>
            <a:pPr>
              <a:lnSpc>
                <a:spcPct val="200000"/>
              </a:lnSpc>
            </a:pPr>
            <a:r>
              <a:rPr lang="en-IN" sz="3200" dirty="0"/>
              <a:t>Average </a:t>
            </a:r>
            <a:r>
              <a:rPr lang="en-IN" sz="3200" dirty="0" err="1"/>
              <a:t>Case:Big</a:t>
            </a:r>
            <a:r>
              <a:rPr lang="en-IN" sz="3200" dirty="0"/>
              <a:t> Theta(</a:t>
            </a:r>
            <a:r>
              <a:rPr lang="el-G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 </a:t>
            </a:r>
            <a:endParaRPr lang="en-IN" sz="3200" dirty="0"/>
          </a:p>
          <a:p>
            <a:pPr>
              <a:lnSpc>
                <a:spcPct val="200000"/>
              </a:lnSpc>
            </a:pPr>
            <a:r>
              <a:rPr lang="en-IN" sz="3200" dirty="0"/>
              <a:t>Worst </a:t>
            </a:r>
            <a:r>
              <a:rPr lang="en-IN" sz="3200" dirty="0" err="1"/>
              <a:t>Case:Big</a:t>
            </a:r>
            <a:r>
              <a:rPr lang="en-IN" sz="3200" dirty="0"/>
              <a:t> O(O)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E5F0A-7964-40E0-A417-D7AB918C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54" y="1309687"/>
            <a:ext cx="7038975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B2756-F938-472F-B898-0DA780C9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14" y="2867025"/>
            <a:ext cx="5559402" cy="81999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5DC0E14-6D03-4AEB-A7C0-E5A93AE1199C}"/>
              </a:ext>
            </a:extLst>
          </p:cNvPr>
          <p:cNvSpPr/>
          <p:nvPr/>
        </p:nvSpPr>
        <p:spPr>
          <a:xfrm>
            <a:off x="6945086" y="2402340"/>
            <a:ext cx="152400" cy="61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DB4F6-8B5D-4B77-8DAA-182B6AAB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14" y="4315246"/>
            <a:ext cx="5559402" cy="81999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A8674BB0-4770-479A-8A23-517B0C8DA625}"/>
              </a:ext>
            </a:extLst>
          </p:cNvPr>
          <p:cNvSpPr/>
          <p:nvPr/>
        </p:nvSpPr>
        <p:spPr>
          <a:xfrm>
            <a:off x="9136515" y="3898997"/>
            <a:ext cx="152400" cy="61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501999C-504C-4A9F-AC62-2AAC804D1417}"/>
              </a:ext>
            </a:extLst>
          </p:cNvPr>
          <p:cNvSpPr/>
          <p:nvPr/>
        </p:nvSpPr>
        <p:spPr>
          <a:xfrm>
            <a:off x="11309367" y="5120976"/>
            <a:ext cx="152400" cy="61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C069C7-8987-455E-8EC0-DB3FDCF2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14" y="5713324"/>
            <a:ext cx="5559402" cy="819993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65B67C-C063-48D5-ACB0-66920323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0554-6060-4D2F-B1FC-CBC7EF65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511"/>
          </a:xfrm>
        </p:spPr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B3B1-A0EE-4B72-AFDF-47238E13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415143"/>
            <a:ext cx="10148534" cy="4757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37D16-BA7C-47BB-88C1-5E45C96F589C}"/>
              </a:ext>
            </a:extLst>
          </p:cNvPr>
          <p:cNvSpPr txBox="1"/>
          <p:nvPr/>
        </p:nvSpPr>
        <p:spPr>
          <a:xfrm>
            <a:off x="6096000" y="260101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orderOfOne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n * n;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BDB0-06C6-4DB5-A7B7-C608AF4549F0}"/>
              </a:ext>
            </a:extLst>
          </p:cNvPr>
          <p:cNvSpPr txBox="1"/>
          <p:nvPr/>
        </p:nvSpPr>
        <p:spPr>
          <a:xfrm>
            <a:off x="892628" y="24595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input1 = 10,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input2= 20,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sum;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sum = input1 + input2;</a:t>
            </a:r>
            <a:endParaRPr lang="en-I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8DAEC0-2127-4697-8F69-C7F5E09ED633}"/>
              </a:ext>
            </a:extLst>
          </p:cNvPr>
          <p:cNvCxnSpPr/>
          <p:nvPr/>
        </p:nvCxnSpPr>
        <p:spPr>
          <a:xfrm>
            <a:off x="3810000" y="2721429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3C5CD-32DB-46CA-A2FD-307E3F84DA39}"/>
              </a:ext>
            </a:extLst>
          </p:cNvPr>
          <p:cNvCxnSpPr/>
          <p:nvPr/>
        </p:nvCxnSpPr>
        <p:spPr>
          <a:xfrm>
            <a:off x="2906486" y="3102429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985D1-BF94-4258-BF8D-A43738BFC1F9}"/>
              </a:ext>
            </a:extLst>
          </p:cNvPr>
          <p:cNvCxnSpPr/>
          <p:nvPr/>
        </p:nvCxnSpPr>
        <p:spPr>
          <a:xfrm>
            <a:off x="4746172" y="4201886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D085D-31E6-4C4A-9A48-93747DCF0596}"/>
              </a:ext>
            </a:extLst>
          </p:cNvPr>
          <p:cNvSpPr txBox="1"/>
          <p:nvPr/>
        </p:nvSpPr>
        <p:spPr>
          <a:xfrm flipH="1">
            <a:off x="4506686" y="2505985"/>
            <a:ext cx="93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O(1)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123B2-99DD-472A-8D18-29B743575FD2}"/>
              </a:ext>
            </a:extLst>
          </p:cNvPr>
          <p:cNvSpPr txBox="1"/>
          <p:nvPr/>
        </p:nvSpPr>
        <p:spPr>
          <a:xfrm flipH="1">
            <a:off x="3570514" y="2890706"/>
            <a:ext cx="93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O(1)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A5452-3895-4BE3-9AD3-A2B42C57C214}"/>
              </a:ext>
            </a:extLst>
          </p:cNvPr>
          <p:cNvSpPr txBox="1"/>
          <p:nvPr/>
        </p:nvSpPr>
        <p:spPr>
          <a:xfrm flipH="1">
            <a:off x="5442858" y="3998387"/>
            <a:ext cx="93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O(1)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61BC-7363-438E-9107-AE404021F374}"/>
              </a:ext>
            </a:extLst>
          </p:cNvPr>
          <p:cNvSpPr txBox="1"/>
          <p:nvPr/>
        </p:nvSpPr>
        <p:spPr>
          <a:xfrm>
            <a:off x="936171" y="4963886"/>
            <a:ext cx="45066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O(1)+O(1)+O(1)=O(3)</a:t>
            </a:r>
          </a:p>
          <a:p>
            <a:r>
              <a:rPr lang="en-IN" sz="2000" b="1" dirty="0" err="1"/>
              <a:t>TimeComplexity:O</a:t>
            </a:r>
            <a:r>
              <a:rPr lang="en-IN" sz="2000" b="1" dirty="0"/>
              <a:t>(1)</a:t>
            </a:r>
          </a:p>
          <a:p>
            <a:endParaRPr lang="en-IN" sz="2000" b="1" dirty="0"/>
          </a:p>
          <a:p>
            <a:r>
              <a:rPr lang="en-IN" sz="2000" b="1" dirty="0" err="1"/>
              <a:t>Note:Constants</a:t>
            </a:r>
            <a:r>
              <a:rPr lang="en-IN" sz="2000" b="1" dirty="0"/>
              <a:t> to be </a:t>
            </a:r>
            <a:r>
              <a:rPr lang="en-IN" sz="2000" b="1" dirty="0" err="1"/>
              <a:t>eleminated</a:t>
            </a:r>
            <a:endParaRPr lang="en-IN" sz="2000" b="1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B70D58-7555-4180-B58A-756B61440724}"/>
              </a:ext>
            </a:extLst>
          </p:cNvPr>
          <p:cNvCxnSpPr/>
          <p:nvPr/>
        </p:nvCxnSpPr>
        <p:spPr>
          <a:xfrm>
            <a:off x="3603172" y="5241689"/>
            <a:ext cx="155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AB161-0E1C-46CE-8D46-4760FE89878C}"/>
              </a:ext>
            </a:extLst>
          </p:cNvPr>
          <p:cNvSpPr txBox="1"/>
          <p:nvPr/>
        </p:nvSpPr>
        <p:spPr>
          <a:xfrm>
            <a:off x="5323113" y="4963886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3 is Constant, eliminate 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6CF774-C47A-402E-B41F-2B462E8326C2}"/>
              </a:ext>
            </a:extLst>
          </p:cNvPr>
          <p:cNvCxnSpPr/>
          <p:nvPr/>
        </p:nvCxnSpPr>
        <p:spPr>
          <a:xfrm>
            <a:off x="10842172" y="3647774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F332F6-27C7-48B6-91EF-1B9C659D2A13}"/>
              </a:ext>
            </a:extLst>
          </p:cNvPr>
          <p:cNvSpPr txBox="1"/>
          <p:nvPr/>
        </p:nvSpPr>
        <p:spPr>
          <a:xfrm flipH="1">
            <a:off x="11538858" y="3432330"/>
            <a:ext cx="93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O(1)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763F7-FD08-4E4C-ACC6-54473738448F}"/>
              </a:ext>
            </a:extLst>
          </p:cNvPr>
          <p:cNvSpPr txBox="1"/>
          <p:nvPr/>
        </p:nvSpPr>
        <p:spPr>
          <a:xfrm>
            <a:off x="7913914" y="4887686"/>
            <a:ext cx="2928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Constant Time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1B29827-C2DC-4CF1-B108-68C1EF75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17" grpId="0"/>
      <p:bldP spid="18" grpId="0"/>
      <p:bldP spid="23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960-A0FD-40D1-AC26-0D7B1D9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9" y="226444"/>
            <a:ext cx="10058400" cy="1134270"/>
          </a:xfrm>
        </p:spPr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complexities:O</a:t>
            </a:r>
            <a:r>
              <a:rPr lang="en-IN" dirty="0"/>
              <a:t>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C02BA-2502-4EB6-BA83-3A8D3933C7D9}"/>
              </a:ext>
            </a:extLst>
          </p:cNvPr>
          <p:cNvSpPr txBox="1"/>
          <p:nvPr/>
        </p:nvSpPr>
        <p:spPr>
          <a:xfrm>
            <a:off x="838200" y="1458686"/>
            <a:ext cx="63215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OrderOfN(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i=1;i&lt;=</a:t>
            </a:r>
            <a:r>
              <a:rPr lang="nn-NO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7BFDE-B84F-456A-B3E9-02F47D04DF8A}"/>
              </a:ext>
            </a:extLst>
          </p:cNvPr>
          <p:cNvSpPr txBox="1"/>
          <p:nvPr/>
        </p:nvSpPr>
        <p:spPr>
          <a:xfrm>
            <a:off x="6487885" y="1360714"/>
            <a:ext cx="5116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When:  </a:t>
            </a:r>
          </a:p>
          <a:p>
            <a:r>
              <a:rPr lang="en-IN" sz="2000" b="1" dirty="0"/>
              <a:t>          n= 5 , loop executes 5 times </a:t>
            </a:r>
            <a:r>
              <a:rPr lang="en-IN" sz="2000" b="1" dirty="0">
                <a:solidFill>
                  <a:srgbClr val="FF0000"/>
                </a:solidFill>
              </a:rPr>
              <a:t>O(5)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F4CA4-43DC-4D42-A177-397B790AACE1}"/>
              </a:ext>
            </a:extLst>
          </p:cNvPr>
          <p:cNvCxnSpPr/>
          <p:nvPr/>
        </p:nvCxnSpPr>
        <p:spPr>
          <a:xfrm flipV="1">
            <a:off x="5388429" y="1905000"/>
            <a:ext cx="195942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0A1D64-0DA6-49B3-A656-881DEF8DFEE4}"/>
              </a:ext>
            </a:extLst>
          </p:cNvPr>
          <p:cNvCxnSpPr/>
          <p:nvPr/>
        </p:nvCxnSpPr>
        <p:spPr>
          <a:xfrm>
            <a:off x="5497286" y="2318657"/>
            <a:ext cx="1662466" cy="17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A992B-5376-4E82-9E93-3E85942C8B93}"/>
              </a:ext>
            </a:extLst>
          </p:cNvPr>
          <p:cNvSpPr txBox="1"/>
          <p:nvPr/>
        </p:nvSpPr>
        <p:spPr>
          <a:xfrm>
            <a:off x="587828" y="370545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orderOfn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i=0;i&lt;n;i++)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]==0)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54493-98F2-4BC2-ABB1-49514A1838BE}"/>
              </a:ext>
            </a:extLst>
          </p:cNvPr>
          <p:cNvSpPr txBox="1"/>
          <p:nvPr/>
        </p:nvSpPr>
        <p:spPr>
          <a:xfrm>
            <a:off x="6328519" y="4408714"/>
            <a:ext cx="29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Complexity:?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58A7DB-1E53-4304-A338-E3FFEEE1245B}"/>
              </a:ext>
            </a:extLst>
          </p:cNvPr>
          <p:cNvCxnSpPr/>
          <p:nvPr/>
        </p:nvCxnSpPr>
        <p:spPr>
          <a:xfrm>
            <a:off x="10417629" y="4198910"/>
            <a:ext cx="0" cy="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883C4E-1470-4B7F-BAA9-2ECCE1ED0F91}"/>
              </a:ext>
            </a:extLst>
          </p:cNvPr>
          <p:cNvSpPr txBox="1"/>
          <p:nvPr/>
        </p:nvSpPr>
        <p:spPr>
          <a:xfrm>
            <a:off x="7075713" y="2270649"/>
            <a:ext cx="511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 n=10, loop executes 10 times </a:t>
            </a:r>
            <a:r>
              <a:rPr lang="en-IN" sz="1800" b="1" dirty="0">
                <a:solidFill>
                  <a:srgbClr val="FF0000"/>
                </a:solidFill>
              </a:rPr>
              <a:t>O(10)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7CEE-6A5D-48C8-8B73-3584969E8D75}"/>
              </a:ext>
            </a:extLst>
          </p:cNvPr>
          <p:cNvSpPr txBox="1"/>
          <p:nvPr/>
        </p:nvSpPr>
        <p:spPr>
          <a:xfrm>
            <a:off x="7075713" y="299193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Time taken to execute the depends on </a:t>
            </a:r>
            <a:r>
              <a:rPr lang="en-IN" sz="2800" b="1" dirty="0">
                <a:solidFill>
                  <a:srgbClr val="FF0000"/>
                </a:solidFill>
              </a:rPr>
              <a:t>n</a:t>
            </a:r>
          </a:p>
          <a:p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Time </a:t>
            </a:r>
            <a:r>
              <a:rPr lang="en-IN" sz="2000" b="1" dirty="0" err="1"/>
              <a:t>Complexity:</a:t>
            </a:r>
            <a:r>
              <a:rPr lang="en-IN" sz="2000" b="1" dirty="0" err="1">
                <a:solidFill>
                  <a:srgbClr val="FF0000"/>
                </a:solidFill>
              </a:rPr>
              <a:t>O</a:t>
            </a:r>
            <a:r>
              <a:rPr lang="en-IN" sz="2000" b="1" dirty="0">
                <a:solidFill>
                  <a:srgbClr val="FF0000"/>
                </a:solidFill>
              </a:rPr>
              <a:t>(n)</a:t>
            </a:r>
            <a:endParaRPr lang="en-IN" sz="2000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C098E-3403-4B12-A97D-8B4EEB136A7C}"/>
              </a:ext>
            </a:extLst>
          </p:cNvPr>
          <p:cNvSpPr txBox="1"/>
          <p:nvPr/>
        </p:nvSpPr>
        <p:spPr>
          <a:xfrm>
            <a:off x="8186057" y="4408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O(n)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22078-C5ED-4994-B731-F49613A9331F}"/>
              </a:ext>
            </a:extLst>
          </p:cNvPr>
          <p:cNvSpPr txBox="1"/>
          <p:nvPr/>
        </p:nvSpPr>
        <p:spPr>
          <a:xfrm>
            <a:off x="7385956" y="5626745"/>
            <a:ext cx="332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Linear Time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7677FB3-1911-4DFE-9078-E6FCE0D5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8" grpId="0"/>
      <p:bldP spid="31" grpId="0"/>
      <p:bldP spid="3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639E-734A-494D-9A58-2B8FE4F5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8003D-FD33-4D5F-B52D-1FC754CA3FA0}"/>
              </a:ext>
            </a:extLst>
          </p:cNvPr>
          <p:cNvSpPr txBox="1"/>
          <p:nvPr/>
        </p:nvSpPr>
        <p:spPr>
          <a:xfrm>
            <a:off x="1273628" y="213633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j=1;j&lt;=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n;j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result += 1;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62F8C-CEDE-492B-9400-C204C2AF4F2D}"/>
              </a:ext>
            </a:extLst>
          </p:cNvPr>
          <p:cNvSpPr txBox="1"/>
          <p:nvPr/>
        </p:nvSpPr>
        <p:spPr>
          <a:xfrm>
            <a:off x="7674428" y="2136338"/>
            <a:ext cx="369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,n =4</a:t>
            </a:r>
          </a:p>
          <a:p>
            <a:r>
              <a:rPr lang="en-IN" dirty="0"/>
              <a:t>When </a:t>
            </a:r>
            <a:r>
              <a:rPr lang="en-IN" dirty="0" err="1"/>
              <a:t>i</a:t>
            </a:r>
            <a:r>
              <a:rPr lang="en-IN" dirty="0"/>
              <a:t>=1  ,j  executes = 4 times</a:t>
            </a:r>
          </a:p>
          <a:p>
            <a:r>
              <a:rPr lang="en-IN" dirty="0"/>
              <a:t>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9924C-26E3-450A-8215-A475AECB4BD2}"/>
              </a:ext>
            </a:extLst>
          </p:cNvPr>
          <p:cNvSpPr txBox="1"/>
          <p:nvPr/>
        </p:nvSpPr>
        <p:spPr>
          <a:xfrm>
            <a:off x="7674427" y="2967335"/>
            <a:ext cx="37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dirty="0" err="1"/>
              <a:t>i</a:t>
            </a:r>
            <a:r>
              <a:rPr lang="en-IN" dirty="0"/>
              <a:t>=2  ,j  executes = 4 times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A1B6-5514-4D68-BBC5-DDA89850298F}"/>
              </a:ext>
            </a:extLst>
          </p:cNvPr>
          <p:cNvSpPr txBox="1"/>
          <p:nvPr/>
        </p:nvSpPr>
        <p:spPr>
          <a:xfrm>
            <a:off x="7674427" y="3567499"/>
            <a:ext cx="37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dirty="0" err="1"/>
              <a:t>i</a:t>
            </a:r>
            <a:r>
              <a:rPr lang="en-IN" dirty="0"/>
              <a:t>=3  ,j  executes = 4 times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FEBC7-E94B-493F-8414-BE51ADD14523}"/>
              </a:ext>
            </a:extLst>
          </p:cNvPr>
          <p:cNvSpPr txBox="1"/>
          <p:nvPr/>
        </p:nvSpPr>
        <p:spPr>
          <a:xfrm>
            <a:off x="7674426" y="4077556"/>
            <a:ext cx="37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dirty="0" err="1"/>
              <a:t>i</a:t>
            </a:r>
            <a:r>
              <a:rPr lang="en-IN" dirty="0"/>
              <a:t>=4 ,j  executes = 4 times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2915A-ADE4-4968-B196-49136B070C50}"/>
              </a:ext>
            </a:extLst>
          </p:cNvPr>
          <p:cNvSpPr txBox="1"/>
          <p:nvPr/>
        </p:nvSpPr>
        <p:spPr>
          <a:xfrm>
            <a:off x="1687286" y="5029437"/>
            <a:ext cx="103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 statement executes 4+4+4+4 times  </a:t>
            </a:r>
            <a:r>
              <a:rPr lang="en-IN" sz="2800" dirty="0">
                <a:sym typeface="Wingdings" panose="05000000000000000000" pitchFamily="2" charset="2"/>
              </a:rPr>
              <a:t> 4</a:t>
            </a:r>
            <a:r>
              <a:rPr lang="en-IN" sz="2800" baseline="30000" dirty="0">
                <a:sym typeface="Wingdings" panose="05000000000000000000" pitchFamily="2" charset="2"/>
              </a:rPr>
              <a:t>2 </a:t>
            </a:r>
            <a:r>
              <a:rPr lang="en-IN" sz="2800" dirty="0">
                <a:sym typeface="Wingdings" panose="05000000000000000000" pitchFamily="2" charset="2"/>
              </a:rPr>
              <a:t>O(n</a:t>
            </a:r>
            <a:r>
              <a:rPr lang="en-IN" sz="2800" baseline="30000" dirty="0">
                <a:sym typeface="Wingdings" panose="05000000000000000000" pitchFamily="2" charset="2"/>
              </a:rPr>
              <a:t>2</a:t>
            </a:r>
            <a:r>
              <a:rPr lang="en-IN" sz="2800" dirty="0">
                <a:sym typeface="Wingdings" panose="05000000000000000000" pitchFamily="2" charset="2"/>
              </a:rPr>
              <a:t>)</a:t>
            </a:r>
            <a:r>
              <a:rPr lang="en-IN" sz="28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0744A-124A-4C11-A15A-F00EEF3A99B4}"/>
              </a:ext>
            </a:extLst>
          </p:cNvPr>
          <p:cNvSpPr txBox="1"/>
          <p:nvPr/>
        </p:nvSpPr>
        <p:spPr>
          <a:xfrm>
            <a:off x="5061857" y="587828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Quadratic time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3162A3-8DCA-4E5B-9C2F-B411B4F1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FED6-1DDD-4D0C-946F-80480A1D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</a:t>
            </a:r>
            <a:r>
              <a:rPr lang="en-IN" dirty="0" err="1"/>
              <a:t>complexity:O</a:t>
            </a:r>
            <a:r>
              <a:rPr lang="en-IN" dirty="0"/>
              <a:t>(N+M)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4883D-B45C-4316-BF7C-CB1172A4D31D}"/>
              </a:ext>
            </a:extLst>
          </p:cNvPr>
          <p:cNvSpPr txBox="1"/>
          <p:nvPr/>
        </p:nvSpPr>
        <p:spPr>
          <a:xfrm>
            <a:off x="1063752" y="184905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OrderOfNplusM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&lt;=n; i++)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+=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+= j;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77652-F86A-42E4-BB2F-B48DEDC725ED}"/>
              </a:ext>
            </a:extLst>
          </p:cNvPr>
          <p:cNvSpPr txBox="1"/>
          <p:nvPr/>
        </p:nvSpPr>
        <p:spPr>
          <a:xfrm>
            <a:off x="7315200" y="2554684"/>
            <a:ext cx="30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 1 executes n times</a:t>
            </a:r>
          </a:p>
          <a:p>
            <a:r>
              <a:rPr lang="en-IN" dirty="0"/>
              <a:t>N=4 , 4 times</a:t>
            </a:r>
          </a:p>
          <a:p>
            <a:r>
              <a:rPr lang="en-IN" dirty="0"/>
              <a:t>N=7,7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430CB-A9C7-42D2-9759-B3926A2287C4}"/>
              </a:ext>
            </a:extLst>
          </p:cNvPr>
          <p:cNvSpPr txBox="1"/>
          <p:nvPr/>
        </p:nvSpPr>
        <p:spPr>
          <a:xfrm>
            <a:off x="7489372" y="3987310"/>
            <a:ext cx="30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 2 executes m times</a:t>
            </a:r>
          </a:p>
          <a:p>
            <a:r>
              <a:rPr lang="en-IN" dirty="0"/>
              <a:t>M=10, 10 times</a:t>
            </a:r>
          </a:p>
          <a:p>
            <a:r>
              <a:rPr lang="en-IN" dirty="0"/>
              <a:t>M=15, 15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B0AEF-0650-41DD-B45E-903EDE07D12C}"/>
              </a:ext>
            </a:extLst>
          </p:cNvPr>
          <p:cNvCxnSpPr/>
          <p:nvPr/>
        </p:nvCxnSpPr>
        <p:spPr>
          <a:xfrm>
            <a:off x="5921828" y="2739350"/>
            <a:ext cx="139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B03614-9042-4A23-B834-21E44E79BBCC}"/>
              </a:ext>
            </a:extLst>
          </p:cNvPr>
          <p:cNvCxnSpPr/>
          <p:nvPr/>
        </p:nvCxnSpPr>
        <p:spPr>
          <a:xfrm>
            <a:off x="6096000" y="4171976"/>
            <a:ext cx="139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F609B1-EFB3-4DDE-915D-D9CB8A5BC70D}"/>
              </a:ext>
            </a:extLst>
          </p:cNvPr>
          <p:cNvSpPr txBox="1"/>
          <p:nvPr/>
        </p:nvSpPr>
        <p:spPr>
          <a:xfrm>
            <a:off x="5411725" y="5341768"/>
            <a:ext cx="463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Time </a:t>
            </a:r>
            <a:r>
              <a:rPr lang="en-IN" sz="2400" dirty="0" err="1"/>
              <a:t>Complexity:O</a:t>
            </a:r>
            <a:r>
              <a:rPr lang="en-IN" sz="2400" dirty="0"/>
              <a:t>(</a:t>
            </a:r>
            <a:r>
              <a:rPr lang="en-IN" sz="2400" dirty="0" err="1"/>
              <a:t>n+m</a:t>
            </a:r>
            <a:r>
              <a:rPr lang="en-IN" sz="2400" dirty="0"/>
              <a:t>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04F6A19-E59A-49A5-92C2-F4337295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AD1-578E-4387-8812-C3A4DF5A79D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</TotalTime>
  <Words>1495</Words>
  <Application>Microsoft Office PowerPoint</Application>
  <PresentationFormat>Widescreen</PresentationFormat>
  <Paragraphs>341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euclid_circular_a</vt:lpstr>
      <vt:lpstr>PT Serif</vt:lpstr>
      <vt:lpstr>Rockwell</vt:lpstr>
      <vt:lpstr>Rockwell Condensed</vt:lpstr>
      <vt:lpstr>Wingdings</vt:lpstr>
      <vt:lpstr>Wood Type</vt:lpstr>
      <vt:lpstr>Time Complexity</vt:lpstr>
      <vt:lpstr>Basics:</vt:lpstr>
      <vt:lpstr>Algorithm Efficiency </vt:lpstr>
      <vt:lpstr>ASYmptotic Notations </vt:lpstr>
      <vt:lpstr>Asymptotic notations</vt:lpstr>
      <vt:lpstr>time complexity:O(1)</vt:lpstr>
      <vt:lpstr>time complexities:O(n)</vt:lpstr>
      <vt:lpstr>time complexity:O(N2)</vt:lpstr>
      <vt:lpstr>time complexity:O(N+M)</vt:lpstr>
      <vt:lpstr>time complexity:O(log n)</vt:lpstr>
      <vt:lpstr>PowerPoint Presentation</vt:lpstr>
      <vt:lpstr>time complexity:O(N log n)</vt:lpstr>
      <vt:lpstr>Comparison Graph</vt:lpstr>
      <vt:lpstr>Examples</vt:lpstr>
      <vt:lpstr>Space complexity</vt:lpstr>
      <vt:lpstr>Time Complexity</vt:lpstr>
      <vt:lpstr>What is the Time/Space Complexity ?</vt:lpstr>
      <vt:lpstr>Explanation:</vt:lpstr>
      <vt:lpstr>Tree and Stone Problem</vt:lpstr>
      <vt:lpstr>Game</vt:lpstr>
      <vt:lpstr>Counting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Monisha Nandhakumar</dc:creator>
  <cp:lastModifiedBy>Rekha Sairam</cp:lastModifiedBy>
  <cp:revision>69</cp:revision>
  <dcterms:created xsi:type="dcterms:W3CDTF">2020-08-27T05:29:44Z</dcterms:created>
  <dcterms:modified xsi:type="dcterms:W3CDTF">2020-10-27T10:35:45Z</dcterms:modified>
</cp:coreProperties>
</file>