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BBEB-A4EA-1055-5E3F-9EB3145E56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BE1942-8273-5255-7C42-0A12AA187C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E9AC4F-17C0-95BD-03AA-13513163F1AA}"/>
              </a:ext>
            </a:extLst>
          </p:cNvPr>
          <p:cNvSpPr>
            <a:spLocks noGrp="1"/>
          </p:cNvSpPr>
          <p:nvPr>
            <p:ph type="dt" sz="half" idx="10"/>
          </p:nvPr>
        </p:nvSpPr>
        <p:spPr/>
        <p:txBody>
          <a:bodyPr/>
          <a:lstStyle/>
          <a:p>
            <a:fld id="{D4D872BF-6AF8-4E0A-93EE-DF0669D087B8}" type="datetimeFigureOut">
              <a:rPr lang="en-IN" smtClean="0"/>
              <a:t>16-04-2025</a:t>
            </a:fld>
            <a:endParaRPr lang="en-IN"/>
          </a:p>
        </p:txBody>
      </p:sp>
      <p:sp>
        <p:nvSpPr>
          <p:cNvPr id="5" name="Footer Placeholder 4">
            <a:extLst>
              <a:ext uri="{FF2B5EF4-FFF2-40B4-BE49-F238E27FC236}">
                <a16:creationId xmlns:a16="http://schemas.microsoft.com/office/drawing/2014/main" id="{BD1B1847-71D2-7C3F-2FCF-29549A1E4D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80AC7-E4C4-70E8-2475-7321DD04C8E9}"/>
              </a:ext>
            </a:extLst>
          </p:cNvPr>
          <p:cNvSpPr>
            <a:spLocks noGrp="1"/>
          </p:cNvSpPr>
          <p:nvPr>
            <p:ph type="sldNum" sz="quarter" idx="12"/>
          </p:nvPr>
        </p:nvSpPr>
        <p:spPr/>
        <p:txBody>
          <a:bodyPr/>
          <a:lstStyle/>
          <a:p>
            <a:fld id="{75E8B8BB-252E-4E19-98A4-FA2CC9F102A5}" type="slidenum">
              <a:rPr lang="en-IN" smtClean="0"/>
              <a:t>‹#›</a:t>
            </a:fld>
            <a:endParaRPr lang="en-IN"/>
          </a:p>
        </p:txBody>
      </p:sp>
    </p:spTree>
    <p:extLst>
      <p:ext uri="{BB962C8B-B14F-4D97-AF65-F5344CB8AC3E}">
        <p14:creationId xmlns:p14="http://schemas.microsoft.com/office/powerpoint/2010/main" val="270654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6846-3330-D57F-0B97-BB2907693F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F51832-8970-A2CE-0C98-323B6E104B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BB818-F401-22D8-F360-498C0F959809}"/>
              </a:ext>
            </a:extLst>
          </p:cNvPr>
          <p:cNvSpPr>
            <a:spLocks noGrp="1"/>
          </p:cNvSpPr>
          <p:nvPr>
            <p:ph type="dt" sz="half" idx="10"/>
          </p:nvPr>
        </p:nvSpPr>
        <p:spPr/>
        <p:txBody>
          <a:bodyPr/>
          <a:lstStyle/>
          <a:p>
            <a:fld id="{D4D872BF-6AF8-4E0A-93EE-DF0669D087B8}" type="datetimeFigureOut">
              <a:rPr lang="en-IN" smtClean="0"/>
              <a:t>16-04-2025</a:t>
            </a:fld>
            <a:endParaRPr lang="en-IN"/>
          </a:p>
        </p:txBody>
      </p:sp>
      <p:sp>
        <p:nvSpPr>
          <p:cNvPr id="5" name="Footer Placeholder 4">
            <a:extLst>
              <a:ext uri="{FF2B5EF4-FFF2-40B4-BE49-F238E27FC236}">
                <a16:creationId xmlns:a16="http://schemas.microsoft.com/office/drawing/2014/main" id="{131521F5-2328-1A38-D215-DA4184596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C6D379-D12A-BED5-45B9-24E8140A32C8}"/>
              </a:ext>
            </a:extLst>
          </p:cNvPr>
          <p:cNvSpPr>
            <a:spLocks noGrp="1"/>
          </p:cNvSpPr>
          <p:nvPr>
            <p:ph type="sldNum" sz="quarter" idx="12"/>
          </p:nvPr>
        </p:nvSpPr>
        <p:spPr/>
        <p:txBody>
          <a:bodyPr/>
          <a:lstStyle/>
          <a:p>
            <a:fld id="{75E8B8BB-252E-4E19-98A4-FA2CC9F102A5}" type="slidenum">
              <a:rPr lang="en-IN" smtClean="0"/>
              <a:t>‹#›</a:t>
            </a:fld>
            <a:endParaRPr lang="en-IN"/>
          </a:p>
        </p:txBody>
      </p:sp>
    </p:spTree>
    <p:extLst>
      <p:ext uri="{BB962C8B-B14F-4D97-AF65-F5344CB8AC3E}">
        <p14:creationId xmlns:p14="http://schemas.microsoft.com/office/powerpoint/2010/main" val="179226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B4B705-E238-7A36-FC10-19984754AF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9DBB60-2506-B77B-2627-85308A891E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E158A-DA6A-6823-6329-D73B149CA9FD}"/>
              </a:ext>
            </a:extLst>
          </p:cNvPr>
          <p:cNvSpPr>
            <a:spLocks noGrp="1"/>
          </p:cNvSpPr>
          <p:nvPr>
            <p:ph type="dt" sz="half" idx="10"/>
          </p:nvPr>
        </p:nvSpPr>
        <p:spPr/>
        <p:txBody>
          <a:bodyPr/>
          <a:lstStyle/>
          <a:p>
            <a:fld id="{D4D872BF-6AF8-4E0A-93EE-DF0669D087B8}" type="datetimeFigureOut">
              <a:rPr lang="en-IN" smtClean="0"/>
              <a:t>16-04-2025</a:t>
            </a:fld>
            <a:endParaRPr lang="en-IN"/>
          </a:p>
        </p:txBody>
      </p:sp>
      <p:sp>
        <p:nvSpPr>
          <p:cNvPr id="5" name="Footer Placeholder 4">
            <a:extLst>
              <a:ext uri="{FF2B5EF4-FFF2-40B4-BE49-F238E27FC236}">
                <a16:creationId xmlns:a16="http://schemas.microsoft.com/office/drawing/2014/main" id="{5FC45360-8900-5428-E9E1-D797217A71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984810-CB21-CC36-4BF7-447B3C4D9605}"/>
              </a:ext>
            </a:extLst>
          </p:cNvPr>
          <p:cNvSpPr>
            <a:spLocks noGrp="1"/>
          </p:cNvSpPr>
          <p:nvPr>
            <p:ph type="sldNum" sz="quarter" idx="12"/>
          </p:nvPr>
        </p:nvSpPr>
        <p:spPr/>
        <p:txBody>
          <a:bodyPr/>
          <a:lstStyle/>
          <a:p>
            <a:fld id="{75E8B8BB-252E-4E19-98A4-FA2CC9F102A5}" type="slidenum">
              <a:rPr lang="en-IN" smtClean="0"/>
              <a:t>‹#›</a:t>
            </a:fld>
            <a:endParaRPr lang="en-IN"/>
          </a:p>
        </p:txBody>
      </p:sp>
    </p:spTree>
    <p:extLst>
      <p:ext uri="{BB962C8B-B14F-4D97-AF65-F5344CB8AC3E}">
        <p14:creationId xmlns:p14="http://schemas.microsoft.com/office/powerpoint/2010/main" val="18077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1337-AC6C-EB7F-9E33-15468349C8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222C2A-2512-BBB8-6355-1DD5F628C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E0688-CD7D-5851-711A-3A97C09A95C7}"/>
              </a:ext>
            </a:extLst>
          </p:cNvPr>
          <p:cNvSpPr>
            <a:spLocks noGrp="1"/>
          </p:cNvSpPr>
          <p:nvPr>
            <p:ph type="dt" sz="half" idx="10"/>
          </p:nvPr>
        </p:nvSpPr>
        <p:spPr/>
        <p:txBody>
          <a:bodyPr/>
          <a:lstStyle/>
          <a:p>
            <a:fld id="{D4D872BF-6AF8-4E0A-93EE-DF0669D087B8}" type="datetimeFigureOut">
              <a:rPr lang="en-IN" smtClean="0"/>
              <a:t>16-04-2025</a:t>
            </a:fld>
            <a:endParaRPr lang="en-IN"/>
          </a:p>
        </p:txBody>
      </p:sp>
      <p:sp>
        <p:nvSpPr>
          <p:cNvPr id="5" name="Footer Placeholder 4">
            <a:extLst>
              <a:ext uri="{FF2B5EF4-FFF2-40B4-BE49-F238E27FC236}">
                <a16:creationId xmlns:a16="http://schemas.microsoft.com/office/drawing/2014/main" id="{930B95CF-8A9D-9533-2B63-93D6EFF8A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ABA25-9687-56A0-E5E7-321CD2567099}"/>
              </a:ext>
            </a:extLst>
          </p:cNvPr>
          <p:cNvSpPr>
            <a:spLocks noGrp="1"/>
          </p:cNvSpPr>
          <p:nvPr>
            <p:ph type="sldNum" sz="quarter" idx="12"/>
          </p:nvPr>
        </p:nvSpPr>
        <p:spPr/>
        <p:txBody>
          <a:bodyPr/>
          <a:lstStyle/>
          <a:p>
            <a:fld id="{75E8B8BB-252E-4E19-98A4-FA2CC9F102A5}" type="slidenum">
              <a:rPr lang="en-IN" smtClean="0"/>
              <a:t>‹#›</a:t>
            </a:fld>
            <a:endParaRPr lang="en-IN"/>
          </a:p>
        </p:txBody>
      </p:sp>
    </p:spTree>
    <p:extLst>
      <p:ext uri="{BB962C8B-B14F-4D97-AF65-F5344CB8AC3E}">
        <p14:creationId xmlns:p14="http://schemas.microsoft.com/office/powerpoint/2010/main" val="235991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9A24-9991-30F8-9DED-2324D1345C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265E8B-E4B4-A923-09C8-B58C91D24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974B95-CB1F-C2F2-AA2D-D178C5C5365C}"/>
              </a:ext>
            </a:extLst>
          </p:cNvPr>
          <p:cNvSpPr>
            <a:spLocks noGrp="1"/>
          </p:cNvSpPr>
          <p:nvPr>
            <p:ph type="dt" sz="half" idx="10"/>
          </p:nvPr>
        </p:nvSpPr>
        <p:spPr/>
        <p:txBody>
          <a:bodyPr/>
          <a:lstStyle/>
          <a:p>
            <a:fld id="{D4D872BF-6AF8-4E0A-93EE-DF0669D087B8}" type="datetimeFigureOut">
              <a:rPr lang="en-IN" smtClean="0"/>
              <a:t>16-04-2025</a:t>
            </a:fld>
            <a:endParaRPr lang="en-IN"/>
          </a:p>
        </p:txBody>
      </p:sp>
      <p:sp>
        <p:nvSpPr>
          <p:cNvPr id="5" name="Footer Placeholder 4">
            <a:extLst>
              <a:ext uri="{FF2B5EF4-FFF2-40B4-BE49-F238E27FC236}">
                <a16:creationId xmlns:a16="http://schemas.microsoft.com/office/drawing/2014/main" id="{80606F38-2EFB-9BD8-3C5B-175B16A4C1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6FB375-03D1-D8DA-0079-DA627FFE50BC}"/>
              </a:ext>
            </a:extLst>
          </p:cNvPr>
          <p:cNvSpPr>
            <a:spLocks noGrp="1"/>
          </p:cNvSpPr>
          <p:nvPr>
            <p:ph type="sldNum" sz="quarter" idx="12"/>
          </p:nvPr>
        </p:nvSpPr>
        <p:spPr/>
        <p:txBody>
          <a:bodyPr/>
          <a:lstStyle/>
          <a:p>
            <a:fld id="{75E8B8BB-252E-4E19-98A4-FA2CC9F102A5}" type="slidenum">
              <a:rPr lang="en-IN" smtClean="0"/>
              <a:t>‹#›</a:t>
            </a:fld>
            <a:endParaRPr lang="en-IN"/>
          </a:p>
        </p:txBody>
      </p:sp>
    </p:spTree>
    <p:extLst>
      <p:ext uri="{BB962C8B-B14F-4D97-AF65-F5344CB8AC3E}">
        <p14:creationId xmlns:p14="http://schemas.microsoft.com/office/powerpoint/2010/main" val="335245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8277-25E1-21B6-87B1-ED2B323D29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EFDAEA-3282-3449-9FF3-296C49041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9DC5C8-9DF3-4AA1-7493-3D3ADB9E22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7B2A8E-F8ED-5187-A5B5-4AFEA328D330}"/>
              </a:ext>
            </a:extLst>
          </p:cNvPr>
          <p:cNvSpPr>
            <a:spLocks noGrp="1"/>
          </p:cNvSpPr>
          <p:nvPr>
            <p:ph type="dt" sz="half" idx="10"/>
          </p:nvPr>
        </p:nvSpPr>
        <p:spPr/>
        <p:txBody>
          <a:bodyPr/>
          <a:lstStyle/>
          <a:p>
            <a:fld id="{D4D872BF-6AF8-4E0A-93EE-DF0669D087B8}" type="datetimeFigureOut">
              <a:rPr lang="en-IN" smtClean="0"/>
              <a:t>16-04-2025</a:t>
            </a:fld>
            <a:endParaRPr lang="en-IN"/>
          </a:p>
        </p:txBody>
      </p:sp>
      <p:sp>
        <p:nvSpPr>
          <p:cNvPr id="6" name="Footer Placeholder 5">
            <a:extLst>
              <a:ext uri="{FF2B5EF4-FFF2-40B4-BE49-F238E27FC236}">
                <a16:creationId xmlns:a16="http://schemas.microsoft.com/office/drawing/2014/main" id="{531710CE-637B-F534-8447-3C6CAB4DF5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993944-2424-BB45-0656-20E1D1FA8E0F}"/>
              </a:ext>
            </a:extLst>
          </p:cNvPr>
          <p:cNvSpPr>
            <a:spLocks noGrp="1"/>
          </p:cNvSpPr>
          <p:nvPr>
            <p:ph type="sldNum" sz="quarter" idx="12"/>
          </p:nvPr>
        </p:nvSpPr>
        <p:spPr/>
        <p:txBody>
          <a:bodyPr/>
          <a:lstStyle/>
          <a:p>
            <a:fld id="{75E8B8BB-252E-4E19-98A4-FA2CC9F102A5}" type="slidenum">
              <a:rPr lang="en-IN" smtClean="0"/>
              <a:t>‹#›</a:t>
            </a:fld>
            <a:endParaRPr lang="en-IN"/>
          </a:p>
        </p:txBody>
      </p:sp>
    </p:spTree>
    <p:extLst>
      <p:ext uri="{BB962C8B-B14F-4D97-AF65-F5344CB8AC3E}">
        <p14:creationId xmlns:p14="http://schemas.microsoft.com/office/powerpoint/2010/main" val="299166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5519-9A68-4CF0-8DB4-82CFCDDA99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5B0C6A-FF35-E4D7-205D-108688762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B58415-91BA-D0B6-AE5E-88BFDB195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02DA37-E4E7-5251-F32F-877A35E00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96011-3E89-82C0-74CC-B13A1201D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E74DAD-6560-635A-8B4F-00C080F306B6}"/>
              </a:ext>
            </a:extLst>
          </p:cNvPr>
          <p:cNvSpPr>
            <a:spLocks noGrp="1"/>
          </p:cNvSpPr>
          <p:nvPr>
            <p:ph type="dt" sz="half" idx="10"/>
          </p:nvPr>
        </p:nvSpPr>
        <p:spPr/>
        <p:txBody>
          <a:bodyPr/>
          <a:lstStyle/>
          <a:p>
            <a:fld id="{D4D872BF-6AF8-4E0A-93EE-DF0669D087B8}" type="datetimeFigureOut">
              <a:rPr lang="en-IN" smtClean="0"/>
              <a:t>16-04-2025</a:t>
            </a:fld>
            <a:endParaRPr lang="en-IN"/>
          </a:p>
        </p:txBody>
      </p:sp>
      <p:sp>
        <p:nvSpPr>
          <p:cNvPr id="8" name="Footer Placeholder 7">
            <a:extLst>
              <a:ext uri="{FF2B5EF4-FFF2-40B4-BE49-F238E27FC236}">
                <a16:creationId xmlns:a16="http://schemas.microsoft.com/office/drawing/2014/main" id="{E2D86464-DC64-2009-961B-AB77F17F22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BFCE51-FE1A-EAC1-4FD1-7C3495C0AF34}"/>
              </a:ext>
            </a:extLst>
          </p:cNvPr>
          <p:cNvSpPr>
            <a:spLocks noGrp="1"/>
          </p:cNvSpPr>
          <p:nvPr>
            <p:ph type="sldNum" sz="quarter" idx="12"/>
          </p:nvPr>
        </p:nvSpPr>
        <p:spPr/>
        <p:txBody>
          <a:bodyPr/>
          <a:lstStyle/>
          <a:p>
            <a:fld id="{75E8B8BB-252E-4E19-98A4-FA2CC9F102A5}" type="slidenum">
              <a:rPr lang="en-IN" smtClean="0"/>
              <a:t>‹#›</a:t>
            </a:fld>
            <a:endParaRPr lang="en-IN"/>
          </a:p>
        </p:txBody>
      </p:sp>
    </p:spTree>
    <p:extLst>
      <p:ext uri="{BB962C8B-B14F-4D97-AF65-F5344CB8AC3E}">
        <p14:creationId xmlns:p14="http://schemas.microsoft.com/office/powerpoint/2010/main" val="108244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AF8C-73FB-9F5B-FECF-DE6F130C66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25E328-8A76-C97D-3D86-9AFF676A35E8}"/>
              </a:ext>
            </a:extLst>
          </p:cNvPr>
          <p:cNvSpPr>
            <a:spLocks noGrp="1"/>
          </p:cNvSpPr>
          <p:nvPr>
            <p:ph type="dt" sz="half" idx="10"/>
          </p:nvPr>
        </p:nvSpPr>
        <p:spPr/>
        <p:txBody>
          <a:bodyPr/>
          <a:lstStyle/>
          <a:p>
            <a:fld id="{D4D872BF-6AF8-4E0A-93EE-DF0669D087B8}" type="datetimeFigureOut">
              <a:rPr lang="en-IN" smtClean="0"/>
              <a:t>16-04-2025</a:t>
            </a:fld>
            <a:endParaRPr lang="en-IN"/>
          </a:p>
        </p:txBody>
      </p:sp>
      <p:sp>
        <p:nvSpPr>
          <p:cNvPr id="4" name="Footer Placeholder 3">
            <a:extLst>
              <a:ext uri="{FF2B5EF4-FFF2-40B4-BE49-F238E27FC236}">
                <a16:creationId xmlns:a16="http://schemas.microsoft.com/office/drawing/2014/main" id="{344098DF-F9CB-BC45-8711-C881DE1AA1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CEEA60-A028-F53D-3F27-E79023B6F8CE}"/>
              </a:ext>
            </a:extLst>
          </p:cNvPr>
          <p:cNvSpPr>
            <a:spLocks noGrp="1"/>
          </p:cNvSpPr>
          <p:nvPr>
            <p:ph type="sldNum" sz="quarter" idx="12"/>
          </p:nvPr>
        </p:nvSpPr>
        <p:spPr/>
        <p:txBody>
          <a:bodyPr/>
          <a:lstStyle/>
          <a:p>
            <a:fld id="{75E8B8BB-252E-4E19-98A4-FA2CC9F102A5}" type="slidenum">
              <a:rPr lang="en-IN" smtClean="0"/>
              <a:t>‹#›</a:t>
            </a:fld>
            <a:endParaRPr lang="en-IN"/>
          </a:p>
        </p:txBody>
      </p:sp>
    </p:spTree>
    <p:extLst>
      <p:ext uri="{BB962C8B-B14F-4D97-AF65-F5344CB8AC3E}">
        <p14:creationId xmlns:p14="http://schemas.microsoft.com/office/powerpoint/2010/main" val="361824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EE2187-A01C-AB11-90CB-333751A23D78}"/>
              </a:ext>
            </a:extLst>
          </p:cNvPr>
          <p:cNvSpPr>
            <a:spLocks noGrp="1"/>
          </p:cNvSpPr>
          <p:nvPr>
            <p:ph type="dt" sz="half" idx="10"/>
          </p:nvPr>
        </p:nvSpPr>
        <p:spPr/>
        <p:txBody>
          <a:bodyPr/>
          <a:lstStyle/>
          <a:p>
            <a:fld id="{D4D872BF-6AF8-4E0A-93EE-DF0669D087B8}" type="datetimeFigureOut">
              <a:rPr lang="en-IN" smtClean="0"/>
              <a:t>16-04-2025</a:t>
            </a:fld>
            <a:endParaRPr lang="en-IN"/>
          </a:p>
        </p:txBody>
      </p:sp>
      <p:sp>
        <p:nvSpPr>
          <p:cNvPr id="3" name="Footer Placeholder 2">
            <a:extLst>
              <a:ext uri="{FF2B5EF4-FFF2-40B4-BE49-F238E27FC236}">
                <a16:creationId xmlns:a16="http://schemas.microsoft.com/office/drawing/2014/main" id="{84AE0EB1-3A9D-5253-D702-D4EB760BA1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F87633-C780-B4C1-E55D-39D742AEF509}"/>
              </a:ext>
            </a:extLst>
          </p:cNvPr>
          <p:cNvSpPr>
            <a:spLocks noGrp="1"/>
          </p:cNvSpPr>
          <p:nvPr>
            <p:ph type="sldNum" sz="quarter" idx="12"/>
          </p:nvPr>
        </p:nvSpPr>
        <p:spPr/>
        <p:txBody>
          <a:bodyPr/>
          <a:lstStyle/>
          <a:p>
            <a:fld id="{75E8B8BB-252E-4E19-98A4-FA2CC9F102A5}" type="slidenum">
              <a:rPr lang="en-IN" smtClean="0"/>
              <a:t>‹#›</a:t>
            </a:fld>
            <a:endParaRPr lang="en-IN"/>
          </a:p>
        </p:txBody>
      </p:sp>
    </p:spTree>
    <p:extLst>
      <p:ext uri="{BB962C8B-B14F-4D97-AF65-F5344CB8AC3E}">
        <p14:creationId xmlns:p14="http://schemas.microsoft.com/office/powerpoint/2010/main" val="177935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7D6A-17E5-CFA6-8556-9D76B9ED1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D27046-EA54-6841-8778-4D0A4C977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F93CE3-5111-50E4-983B-45317C0F1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3328D-BE6C-C621-B145-2DEEA2FA557D}"/>
              </a:ext>
            </a:extLst>
          </p:cNvPr>
          <p:cNvSpPr>
            <a:spLocks noGrp="1"/>
          </p:cNvSpPr>
          <p:nvPr>
            <p:ph type="dt" sz="half" idx="10"/>
          </p:nvPr>
        </p:nvSpPr>
        <p:spPr/>
        <p:txBody>
          <a:bodyPr/>
          <a:lstStyle/>
          <a:p>
            <a:fld id="{D4D872BF-6AF8-4E0A-93EE-DF0669D087B8}" type="datetimeFigureOut">
              <a:rPr lang="en-IN" smtClean="0"/>
              <a:t>16-04-2025</a:t>
            </a:fld>
            <a:endParaRPr lang="en-IN"/>
          </a:p>
        </p:txBody>
      </p:sp>
      <p:sp>
        <p:nvSpPr>
          <p:cNvPr id="6" name="Footer Placeholder 5">
            <a:extLst>
              <a:ext uri="{FF2B5EF4-FFF2-40B4-BE49-F238E27FC236}">
                <a16:creationId xmlns:a16="http://schemas.microsoft.com/office/drawing/2014/main" id="{9E7BD0BD-AD08-7DC7-F5FA-2073F8912B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FF527E-214E-7ADE-A926-348B3B121E0A}"/>
              </a:ext>
            </a:extLst>
          </p:cNvPr>
          <p:cNvSpPr>
            <a:spLocks noGrp="1"/>
          </p:cNvSpPr>
          <p:nvPr>
            <p:ph type="sldNum" sz="quarter" idx="12"/>
          </p:nvPr>
        </p:nvSpPr>
        <p:spPr/>
        <p:txBody>
          <a:bodyPr/>
          <a:lstStyle/>
          <a:p>
            <a:fld id="{75E8B8BB-252E-4E19-98A4-FA2CC9F102A5}" type="slidenum">
              <a:rPr lang="en-IN" smtClean="0"/>
              <a:t>‹#›</a:t>
            </a:fld>
            <a:endParaRPr lang="en-IN"/>
          </a:p>
        </p:txBody>
      </p:sp>
    </p:spTree>
    <p:extLst>
      <p:ext uri="{BB962C8B-B14F-4D97-AF65-F5344CB8AC3E}">
        <p14:creationId xmlns:p14="http://schemas.microsoft.com/office/powerpoint/2010/main" val="367958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A982-A132-713B-F3B9-27C41D016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F337E3-B8E0-CA62-CA97-23EC5CC40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E5D1B2-7FDC-BDFA-13DB-A81A4A922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864E8-5B59-BC8A-1B87-BC4B96D4D52D}"/>
              </a:ext>
            </a:extLst>
          </p:cNvPr>
          <p:cNvSpPr>
            <a:spLocks noGrp="1"/>
          </p:cNvSpPr>
          <p:nvPr>
            <p:ph type="dt" sz="half" idx="10"/>
          </p:nvPr>
        </p:nvSpPr>
        <p:spPr/>
        <p:txBody>
          <a:bodyPr/>
          <a:lstStyle/>
          <a:p>
            <a:fld id="{D4D872BF-6AF8-4E0A-93EE-DF0669D087B8}" type="datetimeFigureOut">
              <a:rPr lang="en-IN" smtClean="0"/>
              <a:t>16-04-2025</a:t>
            </a:fld>
            <a:endParaRPr lang="en-IN"/>
          </a:p>
        </p:txBody>
      </p:sp>
      <p:sp>
        <p:nvSpPr>
          <p:cNvPr id="6" name="Footer Placeholder 5">
            <a:extLst>
              <a:ext uri="{FF2B5EF4-FFF2-40B4-BE49-F238E27FC236}">
                <a16:creationId xmlns:a16="http://schemas.microsoft.com/office/drawing/2014/main" id="{1A9BDB8C-5EEC-BE7F-1556-D133BB6391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DDE31-E759-7169-ECE8-B640296DEBC7}"/>
              </a:ext>
            </a:extLst>
          </p:cNvPr>
          <p:cNvSpPr>
            <a:spLocks noGrp="1"/>
          </p:cNvSpPr>
          <p:nvPr>
            <p:ph type="sldNum" sz="quarter" idx="12"/>
          </p:nvPr>
        </p:nvSpPr>
        <p:spPr/>
        <p:txBody>
          <a:bodyPr/>
          <a:lstStyle/>
          <a:p>
            <a:fld id="{75E8B8BB-252E-4E19-98A4-FA2CC9F102A5}" type="slidenum">
              <a:rPr lang="en-IN" smtClean="0"/>
              <a:t>‹#›</a:t>
            </a:fld>
            <a:endParaRPr lang="en-IN"/>
          </a:p>
        </p:txBody>
      </p:sp>
    </p:spTree>
    <p:extLst>
      <p:ext uri="{BB962C8B-B14F-4D97-AF65-F5344CB8AC3E}">
        <p14:creationId xmlns:p14="http://schemas.microsoft.com/office/powerpoint/2010/main" val="264569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BE2535-6F28-AA6F-8988-1A00F65967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EB3821-F7D9-1C2E-1440-568D8D6F6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0C75A7-47E5-AE20-5B65-F3EA3F32E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872BF-6AF8-4E0A-93EE-DF0669D087B8}" type="datetimeFigureOut">
              <a:rPr lang="en-IN" smtClean="0"/>
              <a:t>16-04-2025</a:t>
            </a:fld>
            <a:endParaRPr lang="en-IN"/>
          </a:p>
        </p:txBody>
      </p:sp>
      <p:sp>
        <p:nvSpPr>
          <p:cNvPr id="5" name="Footer Placeholder 4">
            <a:extLst>
              <a:ext uri="{FF2B5EF4-FFF2-40B4-BE49-F238E27FC236}">
                <a16:creationId xmlns:a16="http://schemas.microsoft.com/office/drawing/2014/main" id="{AF5091AE-650D-2C7C-75BD-FA237C01C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B886F0-620D-F9E0-C789-2AAAF6855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8B8BB-252E-4E19-98A4-FA2CC9F102A5}" type="slidenum">
              <a:rPr lang="en-IN" smtClean="0"/>
              <a:t>‹#›</a:t>
            </a:fld>
            <a:endParaRPr lang="en-IN"/>
          </a:p>
        </p:txBody>
      </p:sp>
    </p:spTree>
    <p:extLst>
      <p:ext uri="{BB962C8B-B14F-4D97-AF65-F5344CB8AC3E}">
        <p14:creationId xmlns:p14="http://schemas.microsoft.com/office/powerpoint/2010/main" val="206764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58AB-7F86-F2FC-110B-B91A3E82834A}"/>
              </a:ext>
            </a:extLst>
          </p:cNvPr>
          <p:cNvSpPr>
            <a:spLocks noGrp="1"/>
          </p:cNvSpPr>
          <p:nvPr>
            <p:ph type="ctrTitle"/>
          </p:nvPr>
        </p:nvSpPr>
        <p:spPr>
          <a:xfrm>
            <a:off x="1524000" y="757239"/>
            <a:ext cx="9144000" cy="842962"/>
          </a:xfrm>
        </p:spPr>
        <p:txBody>
          <a:bodyPr>
            <a:normAutofit fontScale="90000"/>
          </a:bodyPr>
          <a:lstStyle/>
          <a:p>
            <a:endParaRPr lang="en-IN" dirty="0"/>
          </a:p>
        </p:txBody>
      </p:sp>
      <p:sp>
        <p:nvSpPr>
          <p:cNvPr id="3" name="Subtitle 2">
            <a:extLst>
              <a:ext uri="{FF2B5EF4-FFF2-40B4-BE49-F238E27FC236}">
                <a16:creationId xmlns:a16="http://schemas.microsoft.com/office/drawing/2014/main" id="{4ABCB203-CA1D-5231-C6F8-1B018FDE6160}"/>
              </a:ext>
            </a:extLst>
          </p:cNvPr>
          <p:cNvSpPr>
            <a:spLocks noGrp="1"/>
          </p:cNvSpPr>
          <p:nvPr>
            <p:ph type="subTitle" idx="1"/>
          </p:nvPr>
        </p:nvSpPr>
        <p:spPr>
          <a:xfrm>
            <a:off x="857249" y="2071688"/>
            <a:ext cx="10415587" cy="4329112"/>
          </a:xfrm>
        </p:spPr>
        <p:txBody>
          <a:bodyPr/>
          <a:lstStyle/>
          <a:p>
            <a:endParaRPr lang="en-IN" dirty="0"/>
          </a:p>
        </p:txBody>
      </p:sp>
    </p:spTree>
    <p:extLst>
      <p:ext uri="{BB962C8B-B14F-4D97-AF65-F5344CB8AC3E}">
        <p14:creationId xmlns:p14="http://schemas.microsoft.com/office/powerpoint/2010/main" val="147416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nfrastructure as a service explained">
            <a:extLst>
              <a:ext uri="{FF2B5EF4-FFF2-40B4-BE49-F238E27FC236}">
                <a16:creationId xmlns:a16="http://schemas.microsoft.com/office/drawing/2014/main" id="{DF9681A3-66AA-D51A-94CA-2C2316ABC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600075"/>
            <a:ext cx="8986838" cy="561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20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what is platform as a service">
            <a:extLst>
              <a:ext uri="{FF2B5EF4-FFF2-40B4-BE49-F238E27FC236}">
                <a16:creationId xmlns:a16="http://schemas.microsoft.com/office/drawing/2014/main" id="{7B63C983-DE9E-2546-0003-F166FBB81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8" y="928688"/>
            <a:ext cx="9315449" cy="521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475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What is Software as a Service">
            <a:extLst>
              <a:ext uri="{FF2B5EF4-FFF2-40B4-BE49-F238E27FC236}">
                <a16:creationId xmlns:a16="http://schemas.microsoft.com/office/drawing/2014/main" id="{85224302-8C79-2898-ECB6-4F54A297D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1" y="528638"/>
            <a:ext cx="8601074" cy="560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54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68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a public cloud">
            <a:extLst>
              <a:ext uri="{FF2B5EF4-FFF2-40B4-BE49-F238E27FC236}">
                <a16:creationId xmlns:a16="http://schemas.microsoft.com/office/drawing/2014/main" id="{36315BC2-7FCE-F7F9-2027-D6F456096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281" y="1143000"/>
            <a:ext cx="8228832" cy="489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ivate cloud benefits limitations and use cases">
            <a:extLst>
              <a:ext uri="{FF2B5EF4-FFF2-40B4-BE49-F238E27FC236}">
                <a16:creationId xmlns:a16="http://schemas.microsoft.com/office/drawing/2014/main" id="{6C0ACA25-EB20-645D-3881-702555EEE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585788"/>
            <a:ext cx="8462962" cy="532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5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a hybrid cloud. Benefits, limitations and use cases">
            <a:extLst>
              <a:ext uri="{FF2B5EF4-FFF2-40B4-BE49-F238E27FC236}">
                <a16:creationId xmlns:a16="http://schemas.microsoft.com/office/drawing/2014/main" id="{2316CE6F-791E-2C2B-D139-A494D7249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1278731"/>
            <a:ext cx="8110537" cy="430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28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9FD481E-4FA2-D018-EB20-6BF400E5C7FC}"/>
              </a:ext>
            </a:extLst>
          </p:cNvPr>
          <p:cNvGraphicFramePr>
            <a:graphicFrameLocks noGrp="1"/>
          </p:cNvGraphicFramePr>
          <p:nvPr>
            <p:extLst>
              <p:ext uri="{D42A27DB-BD31-4B8C-83A1-F6EECF244321}">
                <p14:modId xmlns:p14="http://schemas.microsoft.com/office/powerpoint/2010/main" val="3111078939"/>
              </p:ext>
            </p:extLst>
          </p:nvPr>
        </p:nvGraphicFramePr>
        <p:xfrm>
          <a:off x="1585913" y="785813"/>
          <a:ext cx="9701211" cy="5391149"/>
        </p:xfrm>
        <a:graphic>
          <a:graphicData uri="http://schemas.openxmlformats.org/drawingml/2006/table">
            <a:tbl>
              <a:tblPr/>
              <a:tblGrid>
                <a:gridCol w="2423179">
                  <a:extLst>
                    <a:ext uri="{9D8B030D-6E8A-4147-A177-3AD203B41FA5}">
                      <a16:colId xmlns:a16="http://schemas.microsoft.com/office/drawing/2014/main" val="4103371102"/>
                    </a:ext>
                  </a:extLst>
                </a:gridCol>
                <a:gridCol w="2425943">
                  <a:extLst>
                    <a:ext uri="{9D8B030D-6E8A-4147-A177-3AD203B41FA5}">
                      <a16:colId xmlns:a16="http://schemas.microsoft.com/office/drawing/2014/main" val="2965507969"/>
                    </a:ext>
                  </a:extLst>
                </a:gridCol>
                <a:gridCol w="2425943">
                  <a:extLst>
                    <a:ext uri="{9D8B030D-6E8A-4147-A177-3AD203B41FA5}">
                      <a16:colId xmlns:a16="http://schemas.microsoft.com/office/drawing/2014/main" val="2549945734"/>
                    </a:ext>
                  </a:extLst>
                </a:gridCol>
                <a:gridCol w="2426146">
                  <a:extLst>
                    <a:ext uri="{9D8B030D-6E8A-4147-A177-3AD203B41FA5}">
                      <a16:colId xmlns:a16="http://schemas.microsoft.com/office/drawing/2014/main" val="3605568962"/>
                    </a:ext>
                  </a:extLst>
                </a:gridCol>
              </a:tblGrid>
              <a:tr h="395740">
                <a:tc>
                  <a:txBody>
                    <a:bodyPr/>
                    <a:lstStyle/>
                    <a:p>
                      <a:endParaRPr lang="en-IN" sz="1200">
                        <a:effectLst/>
                      </a:endParaRPr>
                    </a:p>
                  </a:txBody>
                  <a:tcPr marL="65453" marR="65453" marT="65453" marB="65453" anchor="ctr">
                    <a:lnL>
                      <a:noFill/>
                    </a:lnL>
                    <a:lnR>
                      <a:noFill/>
                    </a:lnR>
                    <a:lnT>
                      <a:noFill/>
                    </a:lnT>
                    <a:lnB>
                      <a:noFill/>
                    </a:lnB>
                    <a:solidFill>
                      <a:srgbClr val="FFFFFF"/>
                    </a:solidFill>
                  </a:tcPr>
                </a:tc>
                <a:tc>
                  <a:txBody>
                    <a:bodyPr/>
                    <a:lstStyle/>
                    <a:p>
                      <a:r>
                        <a:rPr lang="en-IN" sz="1200">
                          <a:effectLst/>
                        </a:rPr>
                        <a:t>Private Cloud</a:t>
                      </a:r>
                    </a:p>
                  </a:txBody>
                  <a:tcPr marL="65453" marR="65453" marT="65453" marB="65453" anchor="ctr">
                    <a:lnL>
                      <a:noFill/>
                    </a:lnL>
                    <a:lnR>
                      <a:noFill/>
                    </a:lnR>
                    <a:lnT>
                      <a:noFill/>
                    </a:lnT>
                    <a:lnB>
                      <a:noFill/>
                    </a:lnB>
                    <a:solidFill>
                      <a:srgbClr val="FFFFFF"/>
                    </a:solidFill>
                  </a:tcPr>
                </a:tc>
                <a:tc>
                  <a:txBody>
                    <a:bodyPr/>
                    <a:lstStyle/>
                    <a:p>
                      <a:r>
                        <a:rPr lang="en-IN" sz="1200">
                          <a:effectLst/>
                        </a:rPr>
                        <a:t>Public Cloud</a:t>
                      </a:r>
                    </a:p>
                  </a:txBody>
                  <a:tcPr marL="65453" marR="65453" marT="65453" marB="65453" anchor="ctr">
                    <a:lnL>
                      <a:noFill/>
                    </a:lnL>
                    <a:lnR>
                      <a:noFill/>
                    </a:lnR>
                    <a:lnT>
                      <a:noFill/>
                    </a:lnT>
                    <a:lnB>
                      <a:noFill/>
                    </a:lnB>
                    <a:solidFill>
                      <a:srgbClr val="FFFFFF"/>
                    </a:solidFill>
                  </a:tcPr>
                </a:tc>
                <a:tc>
                  <a:txBody>
                    <a:bodyPr/>
                    <a:lstStyle/>
                    <a:p>
                      <a:r>
                        <a:rPr lang="en-IN" sz="1200">
                          <a:effectLst/>
                        </a:rPr>
                        <a:t>Hybrid Cloud</a:t>
                      </a:r>
                    </a:p>
                  </a:txBody>
                  <a:tcPr marL="65453" marR="65453" marT="65453" marB="65453" anchor="ctr">
                    <a:lnL>
                      <a:noFill/>
                    </a:lnL>
                    <a:lnR>
                      <a:noFill/>
                    </a:lnR>
                    <a:lnT>
                      <a:noFill/>
                    </a:lnT>
                    <a:lnB>
                      <a:noFill/>
                    </a:lnB>
                    <a:solidFill>
                      <a:srgbClr val="FFFFFF"/>
                    </a:solidFill>
                  </a:tcPr>
                </a:tc>
                <a:extLst>
                  <a:ext uri="{0D108BD9-81ED-4DB2-BD59-A6C34878D82A}">
                    <a16:rowId xmlns:a16="http://schemas.microsoft.com/office/drawing/2014/main" val="2786641193"/>
                  </a:ext>
                </a:extLst>
              </a:tr>
              <a:tr h="2731256">
                <a:tc>
                  <a:txBody>
                    <a:bodyPr/>
                    <a:lstStyle/>
                    <a:p>
                      <a:r>
                        <a:rPr lang="en-IN" sz="1400" dirty="0">
                          <a:effectLst/>
                        </a:rPr>
                        <a:t>Cloud Hardware</a:t>
                      </a:r>
                    </a:p>
                  </a:txBody>
                  <a:tcPr marL="65453" marR="65453" marT="65453" marB="65453" anchor="ctr">
                    <a:lnL>
                      <a:noFill/>
                    </a:lnL>
                    <a:lnR>
                      <a:noFill/>
                    </a:lnR>
                    <a:lnT>
                      <a:noFill/>
                    </a:lnT>
                    <a:lnB>
                      <a:noFill/>
                    </a:lnB>
                    <a:solidFill>
                      <a:srgbClr val="FFFFFF"/>
                    </a:solidFill>
                  </a:tcPr>
                </a:tc>
                <a:tc>
                  <a:txBody>
                    <a:bodyPr/>
                    <a:lstStyle/>
                    <a:p>
                      <a:r>
                        <a:rPr lang="en-US" sz="1400" dirty="0">
                          <a:effectLst/>
                        </a:rPr>
                        <a:t>The entire cloud infrastructure (</a:t>
                      </a:r>
                      <a:r>
                        <a:rPr lang="en-US" sz="1400" dirty="0" err="1">
                          <a:effectLst/>
                        </a:rPr>
                        <a:t>i.e</a:t>
                      </a:r>
                      <a:r>
                        <a:rPr lang="en-US" sz="1400" dirty="0">
                          <a:effectLst/>
                        </a:rPr>
                        <a:t> the physical servers, storage, networking </a:t>
                      </a:r>
                      <a:r>
                        <a:rPr lang="en-US" sz="1400" dirty="0" err="1">
                          <a:effectLst/>
                        </a:rPr>
                        <a:t>etc</a:t>
                      </a:r>
                      <a:r>
                        <a:rPr lang="en-US" sz="1400" dirty="0">
                          <a:effectLst/>
                        </a:rPr>
                        <a:t>) must be procured by the </a:t>
                      </a:r>
                      <a:r>
                        <a:rPr lang="en-US" sz="1400" dirty="0" err="1">
                          <a:effectLst/>
                        </a:rPr>
                        <a:t>organisation</a:t>
                      </a:r>
                      <a:r>
                        <a:rPr lang="en-US" sz="1400" dirty="0">
                          <a:effectLst/>
                        </a:rPr>
                        <a:t> that owns the private cloud</a:t>
                      </a:r>
                    </a:p>
                  </a:txBody>
                  <a:tcPr marL="65453" marR="65453" marT="65453" marB="65453" anchor="ctr">
                    <a:lnL>
                      <a:noFill/>
                    </a:lnL>
                    <a:lnR>
                      <a:noFill/>
                    </a:lnR>
                    <a:lnT>
                      <a:noFill/>
                    </a:lnT>
                    <a:lnB>
                      <a:noFill/>
                    </a:lnB>
                    <a:solidFill>
                      <a:srgbClr val="FFFFFF"/>
                    </a:solidFill>
                  </a:tcPr>
                </a:tc>
                <a:tc>
                  <a:txBody>
                    <a:bodyPr/>
                    <a:lstStyle/>
                    <a:p>
                      <a:r>
                        <a:rPr lang="en-US" sz="1400" dirty="0">
                          <a:effectLst/>
                        </a:rPr>
                        <a:t>The public cloud service provider like Amazon or Microsoft provides the infrastructure</a:t>
                      </a:r>
                    </a:p>
                  </a:txBody>
                  <a:tcPr marL="65453" marR="65453" marT="65453" marB="65453" anchor="ctr">
                    <a:lnL>
                      <a:noFill/>
                    </a:lnL>
                    <a:lnR>
                      <a:noFill/>
                    </a:lnR>
                    <a:lnT>
                      <a:noFill/>
                    </a:lnT>
                    <a:lnB>
                      <a:noFill/>
                    </a:lnB>
                    <a:solidFill>
                      <a:srgbClr val="FFFFFF"/>
                    </a:solidFill>
                  </a:tcPr>
                </a:tc>
                <a:tc>
                  <a:txBody>
                    <a:bodyPr/>
                    <a:lstStyle/>
                    <a:p>
                      <a:r>
                        <a:rPr lang="en-US" sz="1400" dirty="0">
                          <a:effectLst/>
                        </a:rPr>
                        <a:t>For the private cloud, your </a:t>
                      </a:r>
                      <a:r>
                        <a:rPr lang="en-US" sz="1400" dirty="0" err="1">
                          <a:effectLst/>
                        </a:rPr>
                        <a:t>organisation</a:t>
                      </a:r>
                      <a:r>
                        <a:rPr lang="en-US" sz="1400" dirty="0">
                          <a:effectLst/>
                        </a:rPr>
                        <a:t> must provide the infrastructure where as the public cloud service provider provides the infrastructure for the public cloud</a:t>
                      </a:r>
                    </a:p>
                  </a:txBody>
                  <a:tcPr marL="65453" marR="65453" marT="65453" marB="65453" anchor="ctr">
                    <a:lnL>
                      <a:noFill/>
                    </a:lnL>
                    <a:lnR>
                      <a:noFill/>
                    </a:lnR>
                    <a:lnT>
                      <a:noFill/>
                    </a:lnT>
                    <a:lnB>
                      <a:noFill/>
                    </a:lnB>
                    <a:solidFill>
                      <a:srgbClr val="FFFFFF"/>
                    </a:solidFill>
                  </a:tcPr>
                </a:tc>
                <a:extLst>
                  <a:ext uri="{0D108BD9-81ED-4DB2-BD59-A6C34878D82A}">
                    <a16:rowId xmlns:a16="http://schemas.microsoft.com/office/drawing/2014/main" val="118063471"/>
                  </a:ext>
                </a:extLst>
              </a:tr>
              <a:tr h="2264153">
                <a:tc>
                  <a:txBody>
                    <a:bodyPr/>
                    <a:lstStyle/>
                    <a:p>
                      <a:r>
                        <a:rPr lang="en-IN" sz="1400">
                          <a:effectLst/>
                        </a:rPr>
                        <a:t>Tenancy</a:t>
                      </a:r>
                    </a:p>
                  </a:txBody>
                  <a:tcPr marL="65453" marR="65453" marT="65453" marB="65453" anchor="ctr">
                    <a:lnL>
                      <a:noFill/>
                    </a:lnL>
                    <a:lnR>
                      <a:noFill/>
                    </a:lnR>
                    <a:lnT>
                      <a:noFill/>
                    </a:lnT>
                    <a:lnB>
                      <a:noFill/>
                    </a:lnB>
                    <a:solidFill>
                      <a:srgbClr val="FFFFFF"/>
                    </a:solidFill>
                  </a:tcPr>
                </a:tc>
                <a:tc>
                  <a:txBody>
                    <a:bodyPr/>
                    <a:lstStyle/>
                    <a:p>
                      <a:r>
                        <a:rPr lang="en-US" sz="1400">
                          <a:effectLst/>
                        </a:rPr>
                        <a:t>Single-tenancy. A private cloud is usually used by a single organisation.</a:t>
                      </a:r>
                    </a:p>
                  </a:txBody>
                  <a:tcPr marL="65453" marR="65453" marT="65453" marB="65453" anchor="ctr">
                    <a:lnL>
                      <a:noFill/>
                    </a:lnL>
                    <a:lnR>
                      <a:noFill/>
                    </a:lnR>
                    <a:lnT>
                      <a:noFill/>
                    </a:lnT>
                    <a:lnB>
                      <a:noFill/>
                    </a:lnB>
                    <a:solidFill>
                      <a:srgbClr val="FFFFFF"/>
                    </a:solidFill>
                  </a:tcPr>
                </a:tc>
                <a:tc>
                  <a:txBody>
                    <a:bodyPr/>
                    <a:lstStyle/>
                    <a:p>
                      <a:r>
                        <a:rPr lang="en-US" sz="1400">
                          <a:effectLst/>
                        </a:rPr>
                        <a:t>Multi-tenancy: A public cloud is used by multiple organizations.</a:t>
                      </a:r>
                    </a:p>
                  </a:txBody>
                  <a:tcPr marL="65453" marR="65453" marT="65453" marB="65453" anchor="ctr">
                    <a:lnL>
                      <a:noFill/>
                    </a:lnL>
                    <a:lnR>
                      <a:noFill/>
                    </a:lnR>
                    <a:lnT>
                      <a:noFill/>
                    </a:lnT>
                    <a:lnB>
                      <a:noFill/>
                    </a:lnB>
                    <a:solidFill>
                      <a:srgbClr val="FFFFFF"/>
                    </a:solidFill>
                  </a:tcPr>
                </a:tc>
                <a:tc>
                  <a:txBody>
                    <a:bodyPr/>
                    <a:lstStyle/>
                    <a:p>
                      <a:r>
                        <a:rPr lang="en-US" sz="1400" dirty="0">
                          <a:effectLst/>
                        </a:rPr>
                        <a:t>The private part of the hybrid cloud is used by a single </a:t>
                      </a:r>
                      <a:r>
                        <a:rPr lang="en-US" sz="1400" dirty="0" err="1">
                          <a:effectLst/>
                        </a:rPr>
                        <a:t>organisation</a:t>
                      </a:r>
                      <a:r>
                        <a:rPr lang="en-US" sz="1400" dirty="0">
                          <a:effectLst/>
                        </a:rPr>
                        <a:t>. The public part of the hybrid cloud is used by multiple </a:t>
                      </a:r>
                      <a:r>
                        <a:rPr lang="en-US" sz="1400" dirty="0" err="1">
                          <a:effectLst/>
                        </a:rPr>
                        <a:t>organisations</a:t>
                      </a:r>
                      <a:r>
                        <a:rPr lang="en-US" sz="1400" dirty="0">
                          <a:effectLst/>
                        </a:rPr>
                        <a:t>.</a:t>
                      </a:r>
                    </a:p>
                  </a:txBody>
                  <a:tcPr marL="65453" marR="65453" marT="65453" marB="65453" anchor="ctr">
                    <a:lnL>
                      <a:noFill/>
                    </a:lnL>
                    <a:lnR>
                      <a:noFill/>
                    </a:lnR>
                    <a:lnT>
                      <a:noFill/>
                    </a:lnT>
                    <a:lnB>
                      <a:noFill/>
                    </a:lnB>
                    <a:solidFill>
                      <a:srgbClr val="FFFFFF"/>
                    </a:solidFill>
                  </a:tcPr>
                </a:tc>
                <a:extLst>
                  <a:ext uri="{0D108BD9-81ED-4DB2-BD59-A6C34878D82A}">
                    <a16:rowId xmlns:a16="http://schemas.microsoft.com/office/drawing/2014/main" val="1578524142"/>
                  </a:ext>
                </a:extLst>
              </a:tr>
            </a:tbl>
          </a:graphicData>
        </a:graphic>
      </p:graphicFrame>
    </p:spTree>
    <p:extLst>
      <p:ext uri="{BB962C8B-B14F-4D97-AF65-F5344CB8AC3E}">
        <p14:creationId xmlns:p14="http://schemas.microsoft.com/office/powerpoint/2010/main" val="43825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119CA0-3FA2-D771-6515-7F290046487E}"/>
              </a:ext>
            </a:extLst>
          </p:cNvPr>
          <p:cNvGraphicFramePr>
            <a:graphicFrameLocks noGrp="1"/>
          </p:cNvGraphicFramePr>
          <p:nvPr>
            <p:extLst>
              <p:ext uri="{D42A27DB-BD31-4B8C-83A1-F6EECF244321}">
                <p14:modId xmlns:p14="http://schemas.microsoft.com/office/powerpoint/2010/main" val="2569472427"/>
              </p:ext>
            </p:extLst>
          </p:nvPr>
        </p:nvGraphicFramePr>
        <p:xfrm>
          <a:off x="1014414" y="542925"/>
          <a:ext cx="9786936" cy="5515879"/>
        </p:xfrm>
        <a:graphic>
          <a:graphicData uri="http://schemas.openxmlformats.org/drawingml/2006/table">
            <a:tbl>
              <a:tblPr/>
              <a:tblGrid>
                <a:gridCol w="2444593">
                  <a:extLst>
                    <a:ext uri="{9D8B030D-6E8A-4147-A177-3AD203B41FA5}">
                      <a16:colId xmlns:a16="http://schemas.microsoft.com/office/drawing/2014/main" val="3392887178"/>
                    </a:ext>
                  </a:extLst>
                </a:gridCol>
                <a:gridCol w="2447379">
                  <a:extLst>
                    <a:ext uri="{9D8B030D-6E8A-4147-A177-3AD203B41FA5}">
                      <a16:colId xmlns:a16="http://schemas.microsoft.com/office/drawing/2014/main" val="417471257"/>
                    </a:ext>
                  </a:extLst>
                </a:gridCol>
                <a:gridCol w="2447379">
                  <a:extLst>
                    <a:ext uri="{9D8B030D-6E8A-4147-A177-3AD203B41FA5}">
                      <a16:colId xmlns:a16="http://schemas.microsoft.com/office/drawing/2014/main" val="3499756849"/>
                    </a:ext>
                  </a:extLst>
                </a:gridCol>
                <a:gridCol w="2447585">
                  <a:extLst>
                    <a:ext uri="{9D8B030D-6E8A-4147-A177-3AD203B41FA5}">
                      <a16:colId xmlns:a16="http://schemas.microsoft.com/office/drawing/2014/main" val="1536550021"/>
                    </a:ext>
                  </a:extLst>
                </a:gridCol>
              </a:tblGrid>
              <a:tr h="2444406">
                <a:tc>
                  <a:txBody>
                    <a:bodyPr/>
                    <a:lstStyle/>
                    <a:p>
                      <a:r>
                        <a:rPr lang="en-IN" sz="1400" dirty="0">
                          <a:effectLst/>
                        </a:rPr>
                        <a:t>Data </a:t>
                      </a:r>
                      <a:r>
                        <a:rPr lang="en-IN" sz="1400" dirty="0" err="1">
                          <a:effectLst/>
                        </a:rPr>
                        <a:t>Center</a:t>
                      </a:r>
                      <a:r>
                        <a:rPr lang="en-IN" sz="1400" dirty="0">
                          <a:effectLst/>
                        </a:rPr>
                        <a:t> Location</a:t>
                      </a:r>
                    </a:p>
                  </a:txBody>
                  <a:tcPr marL="57254" marR="57254" marT="57254" marB="57254" anchor="ctr">
                    <a:lnL>
                      <a:noFill/>
                    </a:lnL>
                    <a:lnR>
                      <a:noFill/>
                    </a:lnR>
                    <a:lnT>
                      <a:noFill/>
                    </a:lnT>
                    <a:lnB>
                      <a:noFill/>
                    </a:lnB>
                    <a:solidFill>
                      <a:srgbClr val="FFFFFF"/>
                    </a:solidFill>
                  </a:tcPr>
                </a:tc>
                <a:tc>
                  <a:txBody>
                    <a:bodyPr/>
                    <a:lstStyle/>
                    <a:p>
                      <a:r>
                        <a:rPr lang="en-US" sz="1400" dirty="0">
                          <a:effectLst/>
                        </a:rPr>
                        <a:t>Inside the organization’s corporate network.</a:t>
                      </a:r>
                    </a:p>
                  </a:txBody>
                  <a:tcPr marL="57254" marR="57254" marT="57254" marB="57254" anchor="ctr">
                    <a:lnL>
                      <a:noFill/>
                    </a:lnL>
                    <a:lnR>
                      <a:noFill/>
                    </a:lnR>
                    <a:lnT>
                      <a:noFill/>
                    </a:lnT>
                    <a:lnB>
                      <a:noFill/>
                    </a:lnB>
                    <a:solidFill>
                      <a:srgbClr val="FFFFFF"/>
                    </a:solidFill>
                  </a:tcPr>
                </a:tc>
                <a:tc>
                  <a:txBody>
                    <a:bodyPr/>
                    <a:lstStyle/>
                    <a:p>
                      <a:r>
                        <a:rPr lang="en-US" sz="1400" dirty="0">
                          <a:effectLst/>
                        </a:rPr>
                        <a:t>Anywhere on the Internet. Public cloud (like AWS and Azure) data centers for example, are typically located in many countries across the entire world.</a:t>
                      </a:r>
                    </a:p>
                  </a:txBody>
                  <a:tcPr marL="57254" marR="57254" marT="57254" marB="57254" anchor="ctr">
                    <a:lnL>
                      <a:noFill/>
                    </a:lnL>
                    <a:lnR>
                      <a:noFill/>
                    </a:lnR>
                    <a:lnT>
                      <a:noFill/>
                    </a:lnT>
                    <a:lnB>
                      <a:noFill/>
                    </a:lnB>
                    <a:solidFill>
                      <a:srgbClr val="FFFFFF"/>
                    </a:solidFill>
                  </a:tcPr>
                </a:tc>
                <a:tc>
                  <a:txBody>
                    <a:bodyPr/>
                    <a:lstStyle/>
                    <a:p>
                      <a:r>
                        <a:rPr lang="en-US" sz="1400" dirty="0">
                          <a:effectLst/>
                        </a:rPr>
                        <a:t>The private cloud data center is typically inside the </a:t>
                      </a:r>
                      <a:r>
                        <a:rPr lang="en-US" sz="1400" dirty="0" err="1">
                          <a:effectLst/>
                        </a:rPr>
                        <a:t>organisation's</a:t>
                      </a:r>
                      <a:r>
                        <a:rPr lang="en-US" sz="1400" dirty="0">
                          <a:effectLst/>
                        </a:rPr>
                        <a:t> corporate network and the public cloud data center could be anywhere on the internet.</a:t>
                      </a:r>
                    </a:p>
                  </a:txBody>
                  <a:tcPr marL="57254" marR="57254" marT="57254" marB="57254" anchor="ctr">
                    <a:lnL>
                      <a:noFill/>
                    </a:lnL>
                    <a:lnR>
                      <a:noFill/>
                    </a:lnR>
                    <a:lnT>
                      <a:noFill/>
                    </a:lnT>
                    <a:lnB>
                      <a:noFill/>
                    </a:lnB>
                    <a:solidFill>
                      <a:srgbClr val="FFFFFF"/>
                    </a:solidFill>
                  </a:tcPr>
                </a:tc>
                <a:extLst>
                  <a:ext uri="{0D108BD9-81ED-4DB2-BD59-A6C34878D82A}">
                    <a16:rowId xmlns:a16="http://schemas.microsoft.com/office/drawing/2014/main" val="3637793726"/>
                  </a:ext>
                </a:extLst>
              </a:tr>
              <a:tr h="3071473">
                <a:tc>
                  <a:txBody>
                    <a:bodyPr/>
                    <a:lstStyle/>
                    <a:p>
                      <a:r>
                        <a:rPr lang="en-IN" sz="1400" dirty="0">
                          <a:effectLst/>
                        </a:rPr>
                        <a:t>Scalability</a:t>
                      </a:r>
                    </a:p>
                  </a:txBody>
                  <a:tcPr marL="57254" marR="57254" marT="57254" marB="57254" anchor="ctr">
                    <a:lnL>
                      <a:noFill/>
                    </a:lnL>
                    <a:lnR>
                      <a:noFill/>
                    </a:lnR>
                    <a:lnT>
                      <a:noFill/>
                    </a:lnT>
                    <a:lnB>
                      <a:noFill/>
                    </a:lnB>
                    <a:solidFill>
                      <a:srgbClr val="FFFFFF"/>
                    </a:solidFill>
                  </a:tcPr>
                </a:tc>
                <a:tc>
                  <a:txBody>
                    <a:bodyPr/>
                    <a:lstStyle/>
                    <a:p>
                      <a:r>
                        <a:rPr lang="en-US" sz="1400" dirty="0">
                          <a:effectLst/>
                        </a:rPr>
                        <a:t>Private cloud scalability is limited by the amount of infrastructure. Beyond certain point it is impossible to scale up, unless the </a:t>
                      </a:r>
                      <a:r>
                        <a:rPr lang="en-US" sz="1400" dirty="0" err="1">
                          <a:effectLst/>
                        </a:rPr>
                        <a:t>organisation</a:t>
                      </a:r>
                      <a:r>
                        <a:rPr lang="en-US" sz="1400" dirty="0">
                          <a:effectLst/>
                        </a:rPr>
                        <a:t> procures additional hardware and set it up.</a:t>
                      </a:r>
                    </a:p>
                  </a:txBody>
                  <a:tcPr marL="57254" marR="57254" marT="57254" marB="57254" anchor="ctr">
                    <a:lnL>
                      <a:noFill/>
                    </a:lnL>
                    <a:lnR>
                      <a:noFill/>
                    </a:lnR>
                    <a:lnT>
                      <a:noFill/>
                    </a:lnT>
                    <a:lnB>
                      <a:noFill/>
                    </a:lnB>
                    <a:solidFill>
                      <a:srgbClr val="FFFFFF"/>
                    </a:solidFill>
                  </a:tcPr>
                </a:tc>
                <a:tc>
                  <a:txBody>
                    <a:bodyPr/>
                    <a:lstStyle/>
                    <a:p>
                      <a:r>
                        <a:rPr lang="en-US" sz="1400" dirty="0">
                          <a:effectLst/>
                        </a:rPr>
                        <a:t>We never run out of resources in a public cloud. It provides near-unlimited scalability.</a:t>
                      </a:r>
                    </a:p>
                  </a:txBody>
                  <a:tcPr marL="57254" marR="57254" marT="57254" marB="57254" anchor="ctr">
                    <a:lnL>
                      <a:noFill/>
                    </a:lnL>
                    <a:lnR>
                      <a:noFill/>
                    </a:lnR>
                    <a:lnT>
                      <a:noFill/>
                    </a:lnT>
                    <a:lnB>
                      <a:noFill/>
                    </a:lnB>
                    <a:solidFill>
                      <a:srgbClr val="FFFFFF"/>
                    </a:solidFill>
                  </a:tcPr>
                </a:tc>
                <a:tc>
                  <a:txBody>
                    <a:bodyPr/>
                    <a:lstStyle/>
                    <a:p>
                      <a:r>
                        <a:rPr lang="en-US" sz="1400" dirty="0">
                          <a:effectLst/>
                        </a:rPr>
                        <a:t>The scalability of the private cloud services and resources is limited by the underlying available infrastructure, where as with the public cloud services we do not have such a limitation.</a:t>
                      </a:r>
                    </a:p>
                  </a:txBody>
                  <a:tcPr marL="57254" marR="57254" marT="57254" marB="57254" anchor="ctr">
                    <a:lnL>
                      <a:noFill/>
                    </a:lnL>
                    <a:lnR>
                      <a:noFill/>
                    </a:lnR>
                    <a:lnT>
                      <a:noFill/>
                    </a:lnT>
                    <a:lnB>
                      <a:noFill/>
                    </a:lnB>
                    <a:solidFill>
                      <a:srgbClr val="FFFFFF"/>
                    </a:solidFill>
                  </a:tcPr>
                </a:tc>
                <a:extLst>
                  <a:ext uri="{0D108BD9-81ED-4DB2-BD59-A6C34878D82A}">
                    <a16:rowId xmlns:a16="http://schemas.microsoft.com/office/drawing/2014/main" val="631093937"/>
                  </a:ext>
                </a:extLst>
              </a:tr>
            </a:tbl>
          </a:graphicData>
        </a:graphic>
      </p:graphicFrame>
    </p:spTree>
    <p:extLst>
      <p:ext uri="{BB962C8B-B14F-4D97-AF65-F5344CB8AC3E}">
        <p14:creationId xmlns:p14="http://schemas.microsoft.com/office/powerpoint/2010/main" val="144350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908B40-44BC-04FF-A9EC-700D40E6FC26}"/>
              </a:ext>
            </a:extLst>
          </p:cNvPr>
          <p:cNvGraphicFramePr>
            <a:graphicFrameLocks noGrp="1"/>
          </p:cNvGraphicFramePr>
          <p:nvPr>
            <p:extLst>
              <p:ext uri="{D42A27DB-BD31-4B8C-83A1-F6EECF244321}">
                <p14:modId xmlns:p14="http://schemas.microsoft.com/office/powerpoint/2010/main" val="4214210225"/>
              </p:ext>
            </p:extLst>
          </p:nvPr>
        </p:nvGraphicFramePr>
        <p:xfrm>
          <a:off x="714376" y="285750"/>
          <a:ext cx="10958512" cy="5891213"/>
        </p:xfrm>
        <a:graphic>
          <a:graphicData uri="http://schemas.openxmlformats.org/drawingml/2006/table">
            <a:tbl>
              <a:tblPr/>
              <a:tblGrid>
                <a:gridCol w="2737229">
                  <a:extLst>
                    <a:ext uri="{9D8B030D-6E8A-4147-A177-3AD203B41FA5}">
                      <a16:colId xmlns:a16="http://schemas.microsoft.com/office/drawing/2014/main" val="1470010764"/>
                    </a:ext>
                  </a:extLst>
                </a:gridCol>
                <a:gridCol w="2740352">
                  <a:extLst>
                    <a:ext uri="{9D8B030D-6E8A-4147-A177-3AD203B41FA5}">
                      <a16:colId xmlns:a16="http://schemas.microsoft.com/office/drawing/2014/main" val="1228765696"/>
                    </a:ext>
                  </a:extLst>
                </a:gridCol>
                <a:gridCol w="2740352">
                  <a:extLst>
                    <a:ext uri="{9D8B030D-6E8A-4147-A177-3AD203B41FA5}">
                      <a16:colId xmlns:a16="http://schemas.microsoft.com/office/drawing/2014/main" val="3124066785"/>
                    </a:ext>
                  </a:extLst>
                </a:gridCol>
                <a:gridCol w="2740579">
                  <a:extLst>
                    <a:ext uri="{9D8B030D-6E8A-4147-A177-3AD203B41FA5}">
                      <a16:colId xmlns:a16="http://schemas.microsoft.com/office/drawing/2014/main" val="127814849"/>
                    </a:ext>
                  </a:extLst>
                </a:gridCol>
              </a:tblGrid>
              <a:tr h="2346017">
                <a:tc>
                  <a:txBody>
                    <a:bodyPr/>
                    <a:lstStyle/>
                    <a:p>
                      <a:r>
                        <a:rPr lang="en-IN" sz="1400" dirty="0">
                          <a:effectLst/>
                        </a:rPr>
                        <a:t>Cloud Maintenance</a:t>
                      </a:r>
                    </a:p>
                  </a:txBody>
                  <a:tcPr marL="43935" marR="43935" marT="43935" marB="43935" anchor="ctr">
                    <a:lnL>
                      <a:noFill/>
                    </a:lnL>
                    <a:lnR>
                      <a:noFill/>
                    </a:lnR>
                    <a:lnT>
                      <a:noFill/>
                    </a:lnT>
                    <a:lnB>
                      <a:noFill/>
                    </a:lnB>
                    <a:solidFill>
                      <a:srgbClr val="FFFFFF"/>
                    </a:solidFill>
                  </a:tcPr>
                </a:tc>
                <a:tc>
                  <a:txBody>
                    <a:bodyPr/>
                    <a:lstStyle/>
                    <a:p>
                      <a:r>
                        <a:rPr lang="en-US" sz="1400" dirty="0">
                          <a:effectLst/>
                        </a:rPr>
                        <a:t>The organization itself is responsible for setting up and maintaining the private cloud.</a:t>
                      </a:r>
                    </a:p>
                  </a:txBody>
                  <a:tcPr marL="43935" marR="43935" marT="43935" marB="43935" anchor="ctr">
                    <a:lnL>
                      <a:noFill/>
                    </a:lnL>
                    <a:lnR>
                      <a:noFill/>
                    </a:lnR>
                    <a:lnT>
                      <a:noFill/>
                    </a:lnT>
                    <a:lnB>
                      <a:noFill/>
                    </a:lnB>
                    <a:solidFill>
                      <a:srgbClr val="FFFFFF"/>
                    </a:solidFill>
                  </a:tcPr>
                </a:tc>
                <a:tc>
                  <a:txBody>
                    <a:bodyPr/>
                    <a:lstStyle/>
                    <a:p>
                      <a:r>
                        <a:rPr lang="en-US" sz="1400" dirty="0">
                          <a:effectLst/>
                        </a:rPr>
                        <a:t>The cloud service provider is responsible for setting up and maintaining the public cloud. Organizations and even general public can use the public cloud services by paying a monthly fee.</a:t>
                      </a:r>
                    </a:p>
                  </a:txBody>
                  <a:tcPr marL="43935" marR="43935" marT="43935" marB="43935" anchor="ctr">
                    <a:lnL>
                      <a:noFill/>
                    </a:lnL>
                    <a:lnR>
                      <a:noFill/>
                    </a:lnR>
                    <a:lnT>
                      <a:noFill/>
                    </a:lnT>
                    <a:lnB>
                      <a:noFill/>
                    </a:lnB>
                    <a:solidFill>
                      <a:srgbClr val="FFFFFF"/>
                    </a:solidFill>
                  </a:tcPr>
                </a:tc>
                <a:tc>
                  <a:txBody>
                    <a:bodyPr/>
                    <a:lstStyle/>
                    <a:p>
                      <a:r>
                        <a:rPr lang="en-US" sz="1400" dirty="0">
                          <a:effectLst/>
                        </a:rPr>
                        <a:t>The private cloud is managed by the organization that owns it where as the public cloud is managed by the cloud service provider.</a:t>
                      </a:r>
                    </a:p>
                  </a:txBody>
                  <a:tcPr marL="43935" marR="43935" marT="43935" marB="43935" anchor="ctr">
                    <a:lnL>
                      <a:noFill/>
                    </a:lnL>
                    <a:lnR>
                      <a:noFill/>
                    </a:lnR>
                    <a:lnT>
                      <a:noFill/>
                    </a:lnT>
                    <a:lnB>
                      <a:noFill/>
                    </a:lnB>
                    <a:solidFill>
                      <a:srgbClr val="FFFFFF"/>
                    </a:solidFill>
                  </a:tcPr>
                </a:tc>
                <a:extLst>
                  <a:ext uri="{0D108BD9-81ED-4DB2-BD59-A6C34878D82A}">
                    <a16:rowId xmlns:a16="http://schemas.microsoft.com/office/drawing/2014/main" val="2485224831"/>
                  </a:ext>
                </a:extLst>
              </a:tr>
              <a:tr h="3545196">
                <a:tc>
                  <a:txBody>
                    <a:bodyPr/>
                    <a:lstStyle/>
                    <a:p>
                      <a:r>
                        <a:rPr lang="en-IN" sz="1400">
                          <a:effectLst/>
                        </a:rPr>
                        <a:t>Costs</a:t>
                      </a:r>
                    </a:p>
                  </a:txBody>
                  <a:tcPr marL="43935" marR="43935" marT="43935" marB="43935" anchor="ctr">
                    <a:lnL>
                      <a:noFill/>
                    </a:lnL>
                    <a:lnR>
                      <a:noFill/>
                    </a:lnR>
                    <a:lnT>
                      <a:noFill/>
                    </a:lnT>
                    <a:lnB>
                      <a:noFill/>
                    </a:lnB>
                    <a:solidFill>
                      <a:srgbClr val="FFFFFF"/>
                    </a:solidFill>
                  </a:tcPr>
                </a:tc>
                <a:tc>
                  <a:txBody>
                    <a:bodyPr/>
                    <a:lstStyle/>
                    <a:p>
                      <a:r>
                        <a:rPr lang="en-US" sz="1400">
                          <a:effectLst/>
                        </a:rPr>
                        <a:t>Invloves huge initial capital expenditure as the organization must purchase all the cloud hardware, set it up and maintain there on. To maintain the private cloud, the organization needs to hire work force. So there is monthly operating expenditure as well.</a:t>
                      </a:r>
                    </a:p>
                  </a:txBody>
                  <a:tcPr marL="43935" marR="43935" marT="43935" marB="43935" anchor="ctr">
                    <a:lnL>
                      <a:noFill/>
                    </a:lnL>
                    <a:lnR>
                      <a:noFill/>
                    </a:lnR>
                    <a:lnT>
                      <a:noFill/>
                    </a:lnT>
                    <a:lnB>
                      <a:noFill/>
                    </a:lnB>
                    <a:solidFill>
                      <a:srgbClr val="FFFFFF"/>
                    </a:solidFill>
                  </a:tcPr>
                </a:tc>
                <a:tc>
                  <a:txBody>
                    <a:bodyPr/>
                    <a:lstStyle/>
                    <a:p>
                      <a:r>
                        <a:rPr lang="en-US" sz="1400">
                          <a:effectLst/>
                        </a:rPr>
                        <a:t>With the public cloud there is no initial capital expenditure, but you pay a monthly fee for the public cloud services you use. The more you use the services, the more you have to pay. The overall price tag may be higher than what you anticipated, especially if you use lot of public cloud services for a long time.</a:t>
                      </a:r>
                    </a:p>
                  </a:txBody>
                  <a:tcPr marL="43935" marR="43935" marT="43935" marB="43935" anchor="ctr">
                    <a:lnL>
                      <a:noFill/>
                    </a:lnL>
                    <a:lnR>
                      <a:noFill/>
                    </a:lnR>
                    <a:lnT>
                      <a:noFill/>
                    </a:lnT>
                    <a:lnB>
                      <a:noFill/>
                    </a:lnB>
                    <a:solidFill>
                      <a:srgbClr val="FFFFFF"/>
                    </a:solidFill>
                  </a:tcPr>
                </a:tc>
                <a:tc>
                  <a:txBody>
                    <a:bodyPr/>
                    <a:lstStyle/>
                    <a:p>
                      <a:r>
                        <a:rPr lang="en-US" sz="1400" dirty="0">
                          <a:effectLst/>
                        </a:rPr>
                        <a:t>With the private cloud, the organization is faced with both, the </a:t>
                      </a:r>
                      <a:r>
                        <a:rPr lang="en-US" sz="1400" dirty="0" err="1">
                          <a:effectLst/>
                        </a:rPr>
                        <a:t>intital</a:t>
                      </a:r>
                      <a:r>
                        <a:rPr lang="en-US" sz="1400" dirty="0">
                          <a:effectLst/>
                        </a:rPr>
                        <a:t> capital expenditure as well as monthly operating expenses to maintain it. With the public cloud you pay a monthly fee for the services and resources you use.</a:t>
                      </a:r>
                    </a:p>
                  </a:txBody>
                  <a:tcPr marL="43935" marR="43935" marT="43935" marB="43935" anchor="ctr">
                    <a:lnL>
                      <a:noFill/>
                    </a:lnL>
                    <a:lnR>
                      <a:noFill/>
                    </a:lnR>
                    <a:lnT>
                      <a:noFill/>
                    </a:lnT>
                    <a:lnB>
                      <a:noFill/>
                    </a:lnB>
                    <a:solidFill>
                      <a:srgbClr val="FFFFFF"/>
                    </a:solidFill>
                  </a:tcPr>
                </a:tc>
                <a:extLst>
                  <a:ext uri="{0D108BD9-81ED-4DB2-BD59-A6C34878D82A}">
                    <a16:rowId xmlns:a16="http://schemas.microsoft.com/office/drawing/2014/main" val="819790582"/>
                  </a:ext>
                </a:extLst>
              </a:tr>
            </a:tbl>
          </a:graphicData>
        </a:graphic>
      </p:graphicFrame>
    </p:spTree>
    <p:extLst>
      <p:ext uri="{BB962C8B-B14F-4D97-AF65-F5344CB8AC3E}">
        <p14:creationId xmlns:p14="http://schemas.microsoft.com/office/powerpoint/2010/main" val="25123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7BB20CE-823B-0B9A-6D52-A867B47FC64F}"/>
              </a:ext>
            </a:extLst>
          </p:cNvPr>
          <p:cNvGraphicFramePr>
            <a:graphicFrameLocks noGrp="1"/>
          </p:cNvGraphicFramePr>
          <p:nvPr>
            <p:extLst>
              <p:ext uri="{D42A27DB-BD31-4B8C-83A1-F6EECF244321}">
                <p14:modId xmlns:p14="http://schemas.microsoft.com/office/powerpoint/2010/main" val="2773729103"/>
              </p:ext>
            </p:extLst>
          </p:nvPr>
        </p:nvGraphicFramePr>
        <p:xfrm>
          <a:off x="1028701" y="1371600"/>
          <a:ext cx="10372724" cy="4171950"/>
        </p:xfrm>
        <a:graphic>
          <a:graphicData uri="http://schemas.openxmlformats.org/drawingml/2006/table">
            <a:tbl>
              <a:tblPr/>
              <a:tblGrid>
                <a:gridCol w="2590911">
                  <a:extLst>
                    <a:ext uri="{9D8B030D-6E8A-4147-A177-3AD203B41FA5}">
                      <a16:colId xmlns:a16="http://schemas.microsoft.com/office/drawing/2014/main" val="1979361205"/>
                    </a:ext>
                  </a:extLst>
                </a:gridCol>
                <a:gridCol w="2593866">
                  <a:extLst>
                    <a:ext uri="{9D8B030D-6E8A-4147-A177-3AD203B41FA5}">
                      <a16:colId xmlns:a16="http://schemas.microsoft.com/office/drawing/2014/main" val="2873492742"/>
                    </a:ext>
                  </a:extLst>
                </a:gridCol>
                <a:gridCol w="2593866">
                  <a:extLst>
                    <a:ext uri="{9D8B030D-6E8A-4147-A177-3AD203B41FA5}">
                      <a16:colId xmlns:a16="http://schemas.microsoft.com/office/drawing/2014/main" val="977416057"/>
                    </a:ext>
                  </a:extLst>
                </a:gridCol>
                <a:gridCol w="2594081">
                  <a:extLst>
                    <a:ext uri="{9D8B030D-6E8A-4147-A177-3AD203B41FA5}">
                      <a16:colId xmlns:a16="http://schemas.microsoft.com/office/drawing/2014/main" val="1079963466"/>
                    </a:ext>
                  </a:extLst>
                </a:gridCol>
              </a:tblGrid>
              <a:tr h="4171950">
                <a:tc>
                  <a:txBody>
                    <a:bodyPr/>
                    <a:lstStyle/>
                    <a:p>
                      <a:r>
                        <a:rPr lang="en-IN">
                          <a:effectLst/>
                        </a:rPr>
                        <a:t>Accessibility</a:t>
                      </a:r>
                    </a:p>
                  </a:txBody>
                  <a:tcPr marL="95250" marR="95250" marT="95250" marB="95250" anchor="ctr">
                    <a:lnL>
                      <a:noFill/>
                    </a:lnL>
                    <a:lnR>
                      <a:noFill/>
                    </a:lnR>
                    <a:lnT>
                      <a:noFill/>
                    </a:lnT>
                    <a:lnB>
                      <a:noFill/>
                    </a:lnB>
                    <a:solidFill>
                      <a:srgbClr val="FFFFFF"/>
                    </a:solidFill>
                  </a:tcPr>
                </a:tc>
                <a:tc>
                  <a:txBody>
                    <a:bodyPr/>
                    <a:lstStyle/>
                    <a:p>
                      <a:r>
                        <a:rPr lang="en-US">
                          <a:effectLst/>
                        </a:rPr>
                        <a:t>Only the organization that owns the private cloud can access private cloud resources and services.</a:t>
                      </a:r>
                    </a:p>
                  </a:txBody>
                  <a:tcPr marL="95250" marR="95250" marT="95250" marB="95250" anchor="ctr">
                    <a:lnL>
                      <a:noFill/>
                    </a:lnL>
                    <a:lnR>
                      <a:noFill/>
                    </a:lnR>
                    <a:lnT>
                      <a:noFill/>
                    </a:lnT>
                    <a:lnB>
                      <a:noFill/>
                    </a:lnB>
                    <a:solidFill>
                      <a:srgbClr val="FFFFFF"/>
                    </a:solidFill>
                  </a:tcPr>
                </a:tc>
                <a:tc>
                  <a:txBody>
                    <a:bodyPr/>
                    <a:lstStyle/>
                    <a:p>
                      <a:r>
                        <a:rPr lang="en-US">
                          <a:effectLst/>
                        </a:rPr>
                        <a:t>A public cloud is exposed to the public. So, anyone can access it's resources and services.</a:t>
                      </a:r>
                    </a:p>
                  </a:txBody>
                  <a:tcPr marL="95250" marR="95250" marT="95250" marB="95250" anchor="ctr">
                    <a:lnL>
                      <a:noFill/>
                    </a:lnL>
                    <a:lnR>
                      <a:noFill/>
                    </a:lnR>
                    <a:lnT>
                      <a:noFill/>
                    </a:lnT>
                    <a:lnB>
                      <a:noFill/>
                    </a:lnB>
                    <a:solidFill>
                      <a:srgbClr val="FFFFFF"/>
                    </a:solidFill>
                  </a:tcPr>
                </a:tc>
                <a:tc>
                  <a:txBody>
                    <a:bodyPr/>
                    <a:lstStyle/>
                    <a:p>
                      <a:r>
                        <a:rPr lang="en-US" dirty="0">
                          <a:effectLst/>
                        </a:rPr>
                        <a:t>Private cloud services can be accessed only by the organization that owns it where as public cloud services can be accessed by anyone.</a:t>
                      </a: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1502527458"/>
                  </a:ext>
                </a:extLst>
              </a:tr>
            </a:tbl>
          </a:graphicData>
        </a:graphic>
      </p:graphicFrame>
    </p:spTree>
    <p:extLst>
      <p:ext uri="{BB962C8B-B14F-4D97-AF65-F5344CB8AC3E}">
        <p14:creationId xmlns:p14="http://schemas.microsoft.com/office/powerpoint/2010/main" val="197096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what is infrastructure as a service">
            <a:extLst>
              <a:ext uri="{FF2B5EF4-FFF2-40B4-BE49-F238E27FC236}">
                <a16:creationId xmlns:a16="http://schemas.microsoft.com/office/drawing/2014/main" id="{911B9FF6-01B0-6E15-3709-2FE18A4D0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1595438"/>
            <a:ext cx="6300788" cy="414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570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Banurekha V</dc:creator>
  <cp:lastModifiedBy>Banurekha V</cp:lastModifiedBy>
  <cp:revision>1</cp:revision>
  <dcterms:created xsi:type="dcterms:W3CDTF">2025-04-16T12:01:14Z</dcterms:created>
  <dcterms:modified xsi:type="dcterms:W3CDTF">2025-04-16T12:01:53Z</dcterms:modified>
</cp:coreProperties>
</file>