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7" r:id="rId22"/>
    <p:sldId id="278" r:id="rId23"/>
    <p:sldId id="276" r:id="rId24"/>
    <p:sldId id="277"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EBDA-7DA6-4D5C-8018-88D12B9A5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A24151-17E0-4BCD-8038-3F3F5298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585921-E4F9-433C-A8DB-C47B9B98EF60}"/>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5" name="Footer Placeholder 4">
            <a:extLst>
              <a:ext uri="{FF2B5EF4-FFF2-40B4-BE49-F238E27FC236}">
                <a16:creationId xmlns:a16="http://schemas.microsoft.com/office/drawing/2014/main" id="{495D0C98-FC8B-4E89-A91C-B3CF03591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5ABD1-8BD2-46DB-A2D7-A9998815BD1D}"/>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153209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CEE0-2C6F-40AA-A777-77B20A2ACA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61BB0-4EFC-4C7A-9BCB-7FFFBDA47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DC161-4B52-4916-B087-A6E0C11914FE}"/>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5" name="Footer Placeholder 4">
            <a:extLst>
              <a:ext uri="{FF2B5EF4-FFF2-40B4-BE49-F238E27FC236}">
                <a16:creationId xmlns:a16="http://schemas.microsoft.com/office/drawing/2014/main" id="{6929BB7C-F096-4DC9-A7A6-973E8C3B7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91E72-8355-4909-BB13-895FABE58DE8}"/>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285371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F3989-3F58-4548-83BF-C216C32D39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20AB11-99C3-4AE3-8C82-BB80C476B2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9216E-05AE-424A-B9CF-3A155BCF7239}"/>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5" name="Footer Placeholder 4">
            <a:extLst>
              <a:ext uri="{FF2B5EF4-FFF2-40B4-BE49-F238E27FC236}">
                <a16:creationId xmlns:a16="http://schemas.microsoft.com/office/drawing/2014/main" id="{084F5375-252F-4595-A3DA-DE9C1680D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42F5C-2EEB-4FE1-9264-276ECB98438D}"/>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84208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9DFB-7AE7-49C0-A48D-CF20C42FF8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36CEFB-DB1E-4BD4-83E1-03F758636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B4185-7C23-4C91-B7BC-88F30BF72BC8}"/>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5" name="Footer Placeholder 4">
            <a:extLst>
              <a:ext uri="{FF2B5EF4-FFF2-40B4-BE49-F238E27FC236}">
                <a16:creationId xmlns:a16="http://schemas.microsoft.com/office/drawing/2014/main" id="{46D96F64-EFF1-494E-AD23-11CCBF5E1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BA5B4-1EB5-4BDF-8794-5F69ACDABF03}"/>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220710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9370-862A-4B05-BD54-30DEC47BC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796CB8-B9FC-47A8-8070-B18C53F1E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1B0E5-6561-4867-ABB9-FDEE4D532AEF}"/>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5" name="Footer Placeholder 4">
            <a:extLst>
              <a:ext uri="{FF2B5EF4-FFF2-40B4-BE49-F238E27FC236}">
                <a16:creationId xmlns:a16="http://schemas.microsoft.com/office/drawing/2014/main" id="{DDB84168-A39F-47B9-9C70-BF2FB4750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45ECD-77CE-48CD-9346-9210BB231544}"/>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311099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0841-DB91-4DE4-819B-8CD6E52BA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BE918D-FC73-4F83-B147-53108637C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AA6485-2C64-48AB-995F-D26825A97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9FE9F3-B068-4329-8739-9DB0D6F4B164}"/>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6" name="Footer Placeholder 5">
            <a:extLst>
              <a:ext uri="{FF2B5EF4-FFF2-40B4-BE49-F238E27FC236}">
                <a16:creationId xmlns:a16="http://schemas.microsoft.com/office/drawing/2014/main" id="{3D7B68D7-F830-43ED-8870-9AD77BB60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A1CC1-7A30-45A7-A683-CA1562732AB4}"/>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393824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9280-E61C-4C52-BCCE-4450122CEE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321312-BF5D-4DEA-B761-AB99D669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EBED16-95C9-4D85-811E-ACE5B6849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79B40D-D08C-4273-AE3E-022A19DA7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1B4219-B7F3-4751-8C87-4A7053D90C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287AC6-531E-442A-8E09-1D66F913F427}"/>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8" name="Footer Placeholder 7">
            <a:extLst>
              <a:ext uri="{FF2B5EF4-FFF2-40B4-BE49-F238E27FC236}">
                <a16:creationId xmlns:a16="http://schemas.microsoft.com/office/drawing/2014/main" id="{CCF304F9-0ADD-4A3A-8F48-8B5CB470BC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18CDCA-081C-4248-944D-94BEEB05B84C}"/>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17905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374F-8A78-4C94-BD91-CA4218F106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BCE4D1-581C-42DB-BB72-1046BFA973D8}"/>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4" name="Footer Placeholder 3">
            <a:extLst>
              <a:ext uri="{FF2B5EF4-FFF2-40B4-BE49-F238E27FC236}">
                <a16:creationId xmlns:a16="http://schemas.microsoft.com/office/drawing/2014/main" id="{27D95902-1BB0-415A-A3C3-EBE20F7895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F27F2C-527D-4356-8B36-7CF4EBF4ECD0}"/>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33000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709CD-9810-4996-9E16-0F832A230BD7}"/>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3" name="Footer Placeholder 2">
            <a:extLst>
              <a:ext uri="{FF2B5EF4-FFF2-40B4-BE49-F238E27FC236}">
                <a16:creationId xmlns:a16="http://schemas.microsoft.com/office/drawing/2014/main" id="{3004E065-3028-4A1F-BB1F-DA7D24FDEC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491BF1-C96F-4EF3-9485-42420226A5E7}"/>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261749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D452-2321-4B92-88C5-FDA901B66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71B4F0-73CA-40AF-8A84-03D4B71E0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2E9763-B9BF-48FD-8F52-BB32F5BC9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D5A67-BB76-4D5A-A5E3-235FE4A2BC87}"/>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6" name="Footer Placeholder 5">
            <a:extLst>
              <a:ext uri="{FF2B5EF4-FFF2-40B4-BE49-F238E27FC236}">
                <a16:creationId xmlns:a16="http://schemas.microsoft.com/office/drawing/2014/main" id="{A8AD93F8-B3C2-4F43-8141-2E9506D2C0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F79135-8FA3-45E0-AE84-3E7FD2EA8FD4}"/>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342241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81F3-D94B-4CB5-8435-38A21AC44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945150-A027-4CE3-885C-444FBF40CD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6A5145-2809-4DF1-A673-A52C3964F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0692F-2B9C-4DD8-B1E2-1B71ADB2FB02}"/>
              </a:ext>
            </a:extLst>
          </p:cNvPr>
          <p:cNvSpPr>
            <a:spLocks noGrp="1"/>
          </p:cNvSpPr>
          <p:nvPr>
            <p:ph type="dt" sz="half" idx="10"/>
          </p:nvPr>
        </p:nvSpPr>
        <p:spPr/>
        <p:txBody>
          <a:bodyPr/>
          <a:lstStyle/>
          <a:p>
            <a:fld id="{C703621D-C72B-4C8B-8241-6D800DC2F694}" type="datetimeFigureOut">
              <a:rPr lang="en-IN" smtClean="0"/>
              <a:t>26-11-2020</a:t>
            </a:fld>
            <a:endParaRPr lang="en-IN"/>
          </a:p>
        </p:txBody>
      </p:sp>
      <p:sp>
        <p:nvSpPr>
          <p:cNvPr id="6" name="Footer Placeholder 5">
            <a:extLst>
              <a:ext uri="{FF2B5EF4-FFF2-40B4-BE49-F238E27FC236}">
                <a16:creationId xmlns:a16="http://schemas.microsoft.com/office/drawing/2014/main" id="{087273AC-BB89-41CF-B7DF-7A8EA83F3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FA852-E6D3-482B-965B-A316C5C282C5}"/>
              </a:ext>
            </a:extLst>
          </p:cNvPr>
          <p:cNvSpPr>
            <a:spLocks noGrp="1"/>
          </p:cNvSpPr>
          <p:nvPr>
            <p:ph type="sldNum" sz="quarter" idx="12"/>
          </p:nvPr>
        </p:nvSpPr>
        <p:spPr/>
        <p:txBody>
          <a:bodyPr/>
          <a:lstStyle/>
          <a:p>
            <a:fld id="{38051042-96E1-445C-8B4A-57A2D94EF278}" type="slidenum">
              <a:rPr lang="en-IN" smtClean="0"/>
              <a:t>‹#›</a:t>
            </a:fld>
            <a:endParaRPr lang="en-IN"/>
          </a:p>
        </p:txBody>
      </p:sp>
    </p:spTree>
    <p:extLst>
      <p:ext uri="{BB962C8B-B14F-4D97-AF65-F5344CB8AC3E}">
        <p14:creationId xmlns:p14="http://schemas.microsoft.com/office/powerpoint/2010/main" val="146608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49AF0-10FE-40C7-9983-215DB15D86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7C07C-8453-4767-898A-74863AE74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5084A-9835-402C-9684-CAABE25C0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3621D-C72B-4C8B-8241-6D800DC2F694}" type="datetimeFigureOut">
              <a:rPr lang="en-IN" smtClean="0"/>
              <a:t>26-11-2020</a:t>
            </a:fld>
            <a:endParaRPr lang="en-IN"/>
          </a:p>
        </p:txBody>
      </p:sp>
      <p:sp>
        <p:nvSpPr>
          <p:cNvPr id="5" name="Footer Placeholder 4">
            <a:extLst>
              <a:ext uri="{FF2B5EF4-FFF2-40B4-BE49-F238E27FC236}">
                <a16:creationId xmlns:a16="http://schemas.microsoft.com/office/drawing/2014/main" id="{72EFAD8E-360B-4344-A99F-28883B678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72D57C-76E1-4BB8-81A4-96241B26B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1042-96E1-445C-8B4A-57A2D94EF278}" type="slidenum">
              <a:rPr lang="en-IN" smtClean="0"/>
              <a:t>‹#›</a:t>
            </a:fld>
            <a:endParaRPr lang="en-IN"/>
          </a:p>
        </p:txBody>
      </p:sp>
    </p:spTree>
    <p:extLst>
      <p:ext uri="{BB962C8B-B14F-4D97-AF65-F5344CB8AC3E}">
        <p14:creationId xmlns:p14="http://schemas.microsoft.com/office/powerpoint/2010/main" val="1302105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F5CA-1B4A-46AC-93EC-0BE986AD98AD}"/>
              </a:ext>
            </a:extLst>
          </p:cNvPr>
          <p:cNvSpPr>
            <a:spLocks noGrp="1"/>
          </p:cNvSpPr>
          <p:nvPr>
            <p:ph type="ctrTitle"/>
          </p:nvPr>
        </p:nvSpPr>
        <p:spPr/>
        <p:txBody>
          <a:bodyPr/>
          <a:lstStyle/>
          <a:p>
            <a:r>
              <a:rPr lang="en-IN" dirty="0"/>
              <a:t>MVC 5</a:t>
            </a:r>
          </a:p>
        </p:txBody>
      </p:sp>
      <p:sp>
        <p:nvSpPr>
          <p:cNvPr id="3" name="Subtitle 2">
            <a:extLst>
              <a:ext uri="{FF2B5EF4-FFF2-40B4-BE49-F238E27FC236}">
                <a16:creationId xmlns:a16="http://schemas.microsoft.com/office/drawing/2014/main" id="{E5DC381F-CAD2-42F9-B822-3546FE4A45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894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5CB-1FBB-4FEF-9539-33C273A6F8FA}"/>
              </a:ext>
            </a:extLst>
          </p:cNvPr>
          <p:cNvSpPr>
            <a:spLocks noGrp="1"/>
          </p:cNvSpPr>
          <p:nvPr>
            <p:ph type="title"/>
          </p:nvPr>
        </p:nvSpPr>
        <p:spPr>
          <a:xfrm>
            <a:off x="838200" y="365126"/>
            <a:ext cx="10515600" cy="833360"/>
          </a:xfrm>
        </p:spPr>
        <p:txBody>
          <a:bodyPr>
            <a:normAutofit fontScale="90000"/>
          </a:bodyPr>
          <a:lstStyle/>
          <a:p>
            <a:br>
              <a:rPr lang="en-IN" b="1" cap="all" dirty="0"/>
            </a:br>
            <a:r>
              <a:rPr lang="en-IN" b="1" cap="all" dirty="0"/>
              <a:t>TYPES OF ACTION METHOD</a:t>
            </a:r>
            <a:br>
              <a:rPr lang="en-IN" b="1" cap="all" dirty="0"/>
            </a:br>
            <a:endParaRPr lang="en-IN" dirty="0"/>
          </a:p>
        </p:txBody>
      </p:sp>
      <p:pic>
        <p:nvPicPr>
          <p:cNvPr id="4" name="Content Placeholder 3">
            <a:extLst>
              <a:ext uri="{FF2B5EF4-FFF2-40B4-BE49-F238E27FC236}">
                <a16:creationId xmlns:a16="http://schemas.microsoft.com/office/drawing/2014/main" id="{589473A5-41FC-4762-8384-5458930CD708}"/>
              </a:ext>
            </a:extLst>
          </p:cNvPr>
          <p:cNvPicPr>
            <a:picLocks noGrp="1" noChangeAspect="1"/>
          </p:cNvPicPr>
          <p:nvPr>
            <p:ph idx="1"/>
          </p:nvPr>
        </p:nvPicPr>
        <p:blipFill>
          <a:blip r:embed="rId2"/>
          <a:stretch>
            <a:fillRect/>
          </a:stretch>
        </p:blipFill>
        <p:spPr>
          <a:xfrm>
            <a:off x="2227525" y="1580788"/>
            <a:ext cx="7040762" cy="4118676"/>
          </a:xfrm>
          <a:prstGeom prst="rect">
            <a:avLst/>
          </a:prstGeom>
        </p:spPr>
      </p:pic>
    </p:spTree>
    <p:extLst>
      <p:ext uri="{BB962C8B-B14F-4D97-AF65-F5344CB8AC3E}">
        <p14:creationId xmlns:p14="http://schemas.microsoft.com/office/powerpoint/2010/main" val="106749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CB50-BC14-4B5D-9E32-74CBB37EA16D}"/>
              </a:ext>
            </a:extLst>
          </p:cNvPr>
          <p:cNvSpPr>
            <a:spLocks noGrp="1"/>
          </p:cNvSpPr>
          <p:nvPr>
            <p:ph type="title"/>
          </p:nvPr>
        </p:nvSpPr>
        <p:spPr>
          <a:xfrm>
            <a:off x="838200" y="365126"/>
            <a:ext cx="10515600" cy="4782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7C98DF0-E76F-43C9-B9A7-D9388FC33602}"/>
              </a:ext>
            </a:extLst>
          </p:cNvPr>
          <p:cNvSpPr>
            <a:spLocks noGrp="1"/>
          </p:cNvSpPr>
          <p:nvPr>
            <p:ph idx="1"/>
          </p:nvPr>
        </p:nvSpPr>
        <p:spPr>
          <a:xfrm>
            <a:off x="838200" y="1278384"/>
            <a:ext cx="10515600" cy="4898579"/>
          </a:xfrm>
        </p:spPr>
        <p:txBody>
          <a:bodyPr>
            <a:normAutofit lnSpcReduction="10000"/>
          </a:bodyPr>
          <a:lstStyle/>
          <a:p>
            <a:r>
              <a:rPr lang="en-US" dirty="0" err="1"/>
              <a:t>ActionResult</a:t>
            </a:r>
            <a:r>
              <a:rPr lang="en-US" dirty="0"/>
              <a:t> is the base class of all the result type action method. There are following Result type action method in MVC.</a:t>
            </a:r>
          </a:p>
          <a:p>
            <a:endParaRPr lang="en-US" dirty="0"/>
          </a:p>
          <a:p>
            <a:pPr lvl="1"/>
            <a:r>
              <a:rPr lang="en-US" dirty="0" err="1"/>
              <a:t>ViewResult</a:t>
            </a:r>
            <a:r>
              <a:rPr lang="en-US" dirty="0"/>
              <a:t> - Represents HTML and markup.</a:t>
            </a:r>
          </a:p>
          <a:p>
            <a:pPr lvl="1"/>
            <a:r>
              <a:rPr lang="en-US" dirty="0" err="1"/>
              <a:t>EmptyResult</a:t>
            </a:r>
            <a:r>
              <a:rPr lang="en-US" dirty="0"/>
              <a:t> - Represents no result.</a:t>
            </a:r>
          </a:p>
          <a:p>
            <a:pPr lvl="1"/>
            <a:r>
              <a:rPr lang="en-US" dirty="0" err="1"/>
              <a:t>RedirectResult</a:t>
            </a:r>
            <a:r>
              <a:rPr lang="en-US" dirty="0"/>
              <a:t> - Represents a redirection to a new URL.</a:t>
            </a:r>
          </a:p>
          <a:p>
            <a:pPr lvl="1"/>
            <a:r>
              <a:rPr lang="en-US" dirty="0" err="1"/>
              <a:t>JsonResult</a:t>
            </a:r>
            <a:r>
              <a:rPr lang="en-US" dirty="0"/>
              <a:t> - Represents a JavaScript Object Notation result that can be used in an AJAX application.</a:t>
            </a:r>
          </a:p>
          <a:p>
            <a:pPr lvl="1"/>
            <a:r>
              <a:rPr lang="en-US" dirty="0" err="1"/>
              <a:t>JavaScriptResult</a:t>
            </a:r>
            <a:r>
              <a:rPr lang="en-US" dirty="0"/>
              <a:t> - Represents a JavaScript script.</a:t>
            </a:r>
          </a:p>
          <a:p>
            <a:pPr lvl="1"/>
            <a:r>
              <a:rPr lang="en-US" dirty="0" err="1"/>
              <a:t>ContentResult</a:t>
            </a:r>
            <a:r>
              <a:rPr lang="en-US" dirty="0"/>
              <a:t> - Represents a text result.</a:t>
            </a:r>
          </a:p>
          <a:p>
            <a:pPr lvl="1"/>
            <a:r>
              <a:rPr lang="en-US" dirty="0" err="1"/>
              <a:t>FileContentResult</a:t>
            </a:r>
            <a:r>
              <a:rPr lang="en-US" dirty="0"/>
              <a:t> - Represents a downloadable file (with the binary content).</a:t>
            </a:r>
          </a:p>
          <a:p>
            <a:pPr lvl="1"/>
            <a:r>
              <a:rPr lang="en-US" dirty="0" err="1"/>
              <a:t>FilePathResult</a:t>
            </a:r>
            <a:r>
              <a:rPr lang="en-US" dirty="0"/>
              <a:t> - Represents a downloadable file (with a path).</a:t>
            </a:r>
          </a:p>
          <a:p>
            <a:pPr lvl="1"/>
            <a:r>
              <a:rPr lang="en-US" dirty="0" err="1"/>
              <a:t>FileStreamResult</a:t>
            </a:r>
            <a:r>
              <a:rPr lang="en-US" dirty="0"/>
              <a:t> - Represents a downloadable file (with a file stream).</a:t>
            </a:r>
            <a:endParaRPr lang="en-IN" dirty="0"/>
          </a:p>
        </p:txBody>
      </p:sp>
    </p:spTree>
    <p:extLst>
      <p:ext uri="{BB962C8B-B14F-4D97-AF65-F5344CB8AC3E}">
        <p14:creationId xmlns:p14="http://schemas.microsoft.com/office/powerpoint/2010/main" val="307895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800124-D36B-421E-BD9D-A9640611B8AA}"/>
              </a:ext>
            </a:extLst>
          </p:cNvPr>
          <p:cNvSpPr>
            <a:spLocks noGrp="1"/>
          </p:cNvSpPr>
          <p:nvPr>
            <p:ph type="title"/>
          </p:nvPr>
        </p:nvSpPr>
        <p:spPr>
          <a:xfrm>
            <a:off x="539318" y="53266"/>
            <a:ext cx="10302536" cy="55929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5DFB5F8-719C-4250-AC3D-93BAF9068BA3}"/>
              </a:ext>
            </a:extLst>
          </p:cNvPr>
          <p:cNvSpPr>
            <a:spLocks noGrp="1"/>
          </p:cNvSpPr>
          <p:nvPr>
            <p:ph sz="half" idx="1"/>
          </p:nvPr>
        </p:nvSpPr>
        <p:spPr>
          <a:xfrm>
            <a:off x="470518" y="898223"/>
            <a:ext cx="5051394" cy="5626864"/>
          </a:xfrm>
        </p:spPr>
        <p:txBody>
          <a:bodyPr>
            <a:normAutofit fontScale="40000" lnSpcReduction="20000"/>
          </a:bodyPr>
          <a:lstStyle/>
          <a:p>
            <a:r>
              <a:rPr lang="en-IN" dirty="0"/>
              <a:t>1. </a:t>
            </a:r>
            <a:r>
              <a:rPr lang="en-IN" sz="2500" dirty="0" err="1"/>
              <a:t>ViewResult</a:t>
            </a:r>
            <a:endParaRPr lang="en-IN" sz="2500" dirty="0"/>
          </a:p>
          <a:p>
            <a:r>
              <a:rPr lang="en-IN" sz="2500" dirty="0"/>
              <a:t>// GET: Item</a:t>
            </a:r>
          </a:p>
          <a:p>
            <a:r>
              <a:rPr lang="en-IN" sz="2500" dirty="0"/>
              <a:t>        public </a:t>
            </a:r>
            <a:r>
              <a:rPr lang="en-IN" sz="2500" dirty="0" err="1"/>
              <a:t>ViewResult</a:t>
            </a:r>
            <a:r>
              <a:rPr lang="en-IN" sz="2500" dirty="0"/>
              <a:t> Index()</a:t>
            </a:r>
          </a:p>
          <a:p>
            <a:r>
              <a:rPr lang="en-IN" sz="2500" dirty="0"/>
              <a:t>        {</a:t>
            </a:r>
          </a:p>
          <a:p>
            <a:r>
              <a:rPr lang="en-IN" sz="2500" dirty="0"/>
              <a:t>            </a:t>
            </a:r>
            <a:r>
              <a:rPr lang="en-IN" sz="2500" dirty="0" err="1"/>
              <a:t>ViewBag.ItemList</a:t>
            </a:r>
            <a:r>
              <a:rPr lang="en-IN" sz="2500" dirty="0"/>
              <a:t> = “This is </a:t>
            </a:r>
            <a:r>
              <a:rPr lang="en-IN" sz="2500" dirty="0" err="1"/>
              <a:t>ViewResult</a:t>
            </a:r>
            <a:r>
              <a:rPr lang="en-IN" sz="2500" dirty="0"/>
              <a:t> ";</a:t>
            </a:r>
          </a:p>
          <a:p>
            <a:r>
              <a:rPr lang="en-IN" sz="2500" dirty="0"/>
              <a:t>            return View();</a:t>
            </a:r>
          </a:p>
          <a:p>
            <a:r>
              <a:rPr lang="en-IN" sz="2500" dirty="0"/>
              <a:t>        }</a:t>
            </a:r>
          </a:p>
          <a:p>
            <a:endParaRPr lang="en-IN" sz="2500" dirty="0"/>
          </a:p>
          <a:p>
            <a:r>
              <a:rPr lang="en-IN" sz="2500" dirty="0" err="1"/>
              <a:t>EmptyResult</a:t>
            </a:r>
            <a:endParaRPr lang="en-IN" sz="2500" dirty="0"/>
          </a:p>
          <a:p>
            <a:r>
              <a:rPr lang="en-IN" sz="2500" dirty="0"/>
              <a:t>//GET: Item</a:t>
            </a:r>
          </a:p>
          <a:p>
            <a:r>
              <a:rPr lang="en-IN" sz="2500" dirty="0"/>
              <a:t>        public </a:t>
            </a:r>
            <a:r>
              <a:rPr lang="en-IN" sz="2500" dirty="0" err="1"/>
              <a:t>EmptyResult</a:t>
            </a:r>
            <a:r>
              <a:rPr lang="en-IN" sz="2500" dirty="0"/>
              <a:t> Index()</a:t>
            </a:r>
          </a:p>
          <a:p>
            <a:r>
              <a:rPr lang="en-IN" sz="2500" dirty="0"/>
              <a:t>        {</a:t>
            </a:r>
          </a:p>
          <a:p>
            <a:r>
              <a:rPr lang="en-IN" sz="2500" dirty="0"/>
              <a:t>            </a:t>
            </a:r>
            <a:r>
              <a:rPr lang="en-IN" sz="2500" dirty="0" err="1"/>
              <a:t>ViewBag.ItemList</a:t>
            </a:r>
            <a:r>
              <a:rPr lang="en-IN" sz="2500" dirty="0"/>
              <a:t> = “Empty Result";</a:t>
            </a:r>
          </a:p>
          <a:p>
            <a:r>
              <a:rPr lang="en-IN" sz="2500" dirty="0"/>
              <a:t>            return new </a:t>
            </a:r>
            <a:r>
              <a:rPr lang="en-IN" sz="2500" dirty="0" err="1"/>
              <a:t>EmptyResult</a:t>
            </a:r>
            <a:r>
              <a:rPr lang="en-IN" sz="2500" dirty="0"/>
              <a:t>();</a:t>
            </a:r>
          </a:p>
          <a:p>
            <a:r>
              <a:rPr lang="en-IN" sz="2500" dirty="0"/>
              <a:t>        }</a:t>
            </a:r>
          </a:p>
          <a:p>
            <a:endParaRPr lang="en-IN" sz="2500" dirty="0"/>
          </a:p>
          <a:p>
            <a:r>
              <a:rPr lang="en-IN" sz="2500" dirty="0"/>
              <a:t>Content Result</a:t>
            </a:r>
          </a:p>
          <a:p>
            <a:r>
              <a:rPr lang="en-IN" sz="2500" dirty="0"/>
              <a:t>It returns user-defined content type. It is useful when you want to send some plain </a:t>
            </a:r>
          </a:p>
          <a:p>
            <a:r>
              <a:rPr lang="en-IN" sz="2500" dirty="0"/>
              <a:t>text message to browser screen.</a:t>
            </a:r>
          </a:p>
          <a:p>
            <a:r>
              <a:rPr lang="en-IN" sz="2500" dirty="0"/>
              <a:t>public </a:t>
            </a:r>
            <a:r>
              <a:rPr lang="en-IN" sz="2500" dirty="0" err="1"/>
              <a:t>ContentResult</a:t>
            </a:r>
            <a:r>
              <a:rPr lang="en-IN" sz="2500" dirty="0"/>
              <a:t> Index()</a:t>
            </a:r>
          </a:p>
          <a:p>
            <a:r>
              <a:rPr lang="en-IN" sz="2500" dirty="0"/>
              <a:t>        {</a:t>
            </a:r>
          </a:p>
          <a:p>
            <a:r>
              <a:rPr lang="en-IN" sz="2500" dirty="0"/>
              <a:t>            return Content("Hello ASP.NET MVC 5”);</a:t>
            </a:r>
          </a:p>
          <a:p>
            <a:r>
              <a:rPr lang="en-IN" sz="2500" dirty="0"/>
              <a:t>        }</a:t>
            </a:r>
          </a:p>
        </p:txBody>
      </p:sp>
      <p:sp>
        <p:nvSpPr>
          <p:cNvPr id="6" name="Content Placeholder 5">
            <a:extLst>
              <a:ext uri="{FF2B5EF4-FFF2-40B4-BE49-F238E27FC236}">
                <a16:creationId xmlns:a16="http://schemas.microsoft.com/office/drawing/2014/main" id="{BB88CC0F-F924-4EED-8DBC-97E184999385}"/>
              </a:ext>
            </a:extLst>
          </p:cNvPr>
          <p:cNvSpPr>
            <a:spLocks noGrp="1"/>
          </p:cNvSpPr>
          <p:nvPr>
            <p:ph sz="half" idx="2"/>
          </p:nvPr>
        </p:nvSpPr>
        <p:spPr>
          <a:xfrm>
            <a:off x="5521913" y="827203"/>
            <a:ext cx="6116712" cy="5697884"/>
          </a:xfrm>
        </p:spPr>
        <p:txBody>
          <a:bodyPr>
            <a:noAutofit/>
          </a:bodyPr>
          <a:lstStyle/>
          <a:p>
            <a:r>
              <a:rPr lang="en-US" sz="1000" dirty="0"/>
              <a:t>Redirect Results is used for returning results to specific </a:t>
            </a:r>
            <a:r>
              <a:rPr lang="en-US" sz="1000" dirty="0" err="1"/>
              <a:t>url</a:t>
            </a:r>
            <a:r>
              <a:rPr lang="en-US" sz="1000" dirty="0"/>
              <a:t>. When you need to redirect to another action method, you can use </a:t>
            </a:r>
            <a:r>
              <a:rPr lang="en-US" sz="1000" dirty="0" err="1"/>
              <a:t>RedirectResult</a:t>
            </a:r>
            <a:r>
              <a:rPr lang="en-US" sz="1000" dirty="0"/>
              <a:t> Action Method.</a:t>
            </a:r>
          </a:p>
          <a:p>
            <a:r>
              <a:rPr lang="en-US" sz="1000" dirty="0"/>
              <a:t>public </a:t>
            </a:r>
            <a:r>
              <a:rPr lang="en-US" sz="1000" dirty="0" err="1"/>
              <a:t>RedirectResult</a:t>
            </a:r>
            <a:r>
              <a:rPr lang="en-US" sz="1000" dirty="0"/>
              <a:t> Index()</a:t>
            </a:r>
          </a:p>
          <a:p>
            <a:r>
              <a:rPr lang="en-US" sz="1000" dirty="0"/>
              <a:t>        {</a:t>
            </a:r>
          </a:p>
          <a:p>
            <a:r>
              <a:rPr lang="en-US" sz="1000" dirty="0"/>
              <a:t>            return Redirect("Home/Contact");</a:t>
            </a:r>
          </a:p>
          <a:p>
            <a:r>
              <a:rPr lang="en-US" sz="1000" dirty="0"/>
              <a:t>        }</a:t>
            </a:r>
          </a:p>
          <a:p>
            <a:r>
              <a:rPr lang="en-IN" sz="1000" dirty="0" err="1"/>
              <a:t>JSONResult</a:t>
            </a:r>
            <a:endParaRPr lang="en-IN" sz="1000" dirty="0"/>
          </a:p>
          <a:p>
            <a:r>
              <a:rPr lang="en-IN" sz="1000" dirty="0"/>
              <a:t>JSON Result returns simple text file format and key value pairs. Sometimes you may want to return data in JSON Format and that situation you </a:t>
            </a:r>
            <a:r>
              <a:rPr lang="en-IN" sz="1000" dirty="0" err="1"/>
              <a:t>JSONResult</a:t>
            </a:r>
            <a:r>
              <a:rPr lang="en-IN" sz="1000" dirty="0"/>
              <a:t> is the best option.</a:t>
            </a:r>
          </a:p>
          <a:p>
            <a:r>
              <a:rPr lang="en-IN" sz="1000" dirty="0"/>
              <a:t>public </a:t>
            </a:r>
            <a:r>
              <a:rPr lang="en-IN" sz="1000" dirty="0" err="1"/>
              <a:t>JsonResult</a:t>
            </a:r>
            <a:r>
              <a:rPr lang="en-IN" sz="1000" dirty="0"/>
              <a:t> Index()</a:t>
            </a:r>
          </a:p>
          <a:p>
            <a:r>
              <a:rPr lang="en-IN" sz="1000" dirty="0"/>
              <a:t>        {</a:t>
            </a:r>
          </a:p>
          <a:p>
            <a:r>
              <a:rPr lang="en-IN" sz="1000" dirty="0"/>
              <a:t>            Employee emp = new Employee(){</a:t>
            </a:r>
          </a:p>
          <a:p>
            <a:r>
              <a:rPr lang="en-IN" sz="1000" dirty="0"/>
              <a:t>                ID = "Emp11",</a:t>
            </a:r>
          </a:p>
          <a:p>
            <a:r>
              <a:rPr lang="en-IN" sz="1000" dirty="0"/>
              <a:t>                Name = “</a:t>
            </a:r>
            <a:r>
              <a:rPr lang="en-IN" sz="1000" dirty="0" err="1"/>
              <a:t>BenJohnson</a:t>
            </a:r>
            <a:r>
              <a:rPr lang="en-IN" sz="1000" dirty="0"/>
              <a:t>",</a:t>
            </a:r>
          </a:p>
          <a:p>
            <a:r>
              <a:rPr lang="en-IN" sz="1000" dirty="0"/>
              <a:t>                Mobile = "825415426"                </a:t>
            </a:r>
          </a:p>
          <a:p>
            <a:r>
              <a:rPr lang="en-IN" sz="1000" dirty="0"/>
              <a:t>            }; return Json(emp, </a:t>
            </a:r>
            <a:r>
              <a:rPr lang="en-IN" sz="1000" dirty="0" err="1"/>
              <a:t>JsonRequestBehavior.AllowGet</a:t>
            </a:r>
            <a:r>
              <a:rPr lang="en-IN" sz="1000" dirty="0"/>
              <a:t>);</a:t>
            </a:r>
          </a:p>
          <a:p>
            <a:r>
              <a:rPr lang="en-IN" sz="1000" dirty="0"/>
              <a:t>}</a:t>
            </a:r>
          </a:p>
          <a:p>
            <a:r>
              <a:rPr lang="en-IN" sz="1000" dirty="0"/>
              <a:t>        public class Employee{</a:t>
            </a:r>
          </a:p>
          <a:p>
            <a:r>
              <a:rPr lang="en-IN" sz="1000" dirty="0"/>
              <a:t>          public string ID { get; set; }</a:t>
            </a:r>
          </a:p>
          <a:p>
            <a:r>
              <a:rPr lang="en-IN" sz="1000" dirty="0"/>
              <a:t>            public string Name { get; set; }</a:t>
            </a:r>
          </a:p>
          <a:p>
            <a:r>
              <a:rPr lang="en-IN" sz="1000" dirty="0"/>
              <a:t>            public string Mobile { get; set; }}</a:t>
            </a:r>
          </a:p>
          <a:p>
            <a:r>
              <a:rPr lang="en-IN" sz="1000" dirty="0"/>
              <a:t>        </a:t>
            </a:r>
          </a:p>
        </p:txBody>
      </p:sp>
    </p:spTree>
    <p:extLst>
      <p:ext uri="{BB962C8B-B14F-4D97-AF65-F5344CB8AC3E}">
        <p14:creationId xmlns:p14="http://schemas.microsoft.com/office/powerpoint/2010/main" val="299599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2A17-EEE7-428F-BDB9-C706EB1C34AC}"/>
              </a:ext>
            </a:extLst>
          </p:cNvPr>
          <p:cNvSpPr>
            <a:spLocks noGrp="1"/>
          </p:cNvSpPr>
          <p:nvPr>
            <p:ph type="title"/>
          </p:nvPr>
        </p:nvSpPr>
        <p:spPr>
          <a:xfrm>
            <a:off x="838200" y="365126"/>
            <a:ext cx="10515600" cy="682440"/>
          </a:xfrm>
        </p:spPr>
        <p:txBody>
          <a:bodyPr>
            <a:normAutofit fontScale="90000"/>
          </a:bodyPr>
          <a:lstStyle/>
          <a:p>
            <a:r>
              <a:rPr lang="en-IN" dirty="0"/>
              <a:t>Views</a:t>
            </a:r>
          </a:p>
        </p:txBody>
      </p:sp>
      <p:sp>
        <p:nvSpPr>
          <p:cNvPr id="3" name="Content Placeholder 2">
            <a:extLst>
              <a:ext uri="{FF2B5EF4-FFF2-40B4-BE49-F238E27FC236}">
                <a16:creationId xmlns:a16="http://schemas.microsoft.com/office/drawing/2014/main" id="{9E0DFF6D-93A6-497C-979D-D13E7799A252}"/>
              </a:ext>
            </a:extLst>
          </p:cNvPr>
          <p:cNvSpPr>
            <a:spLocks noGrp="1"/>
          </p:cNvSpPr>
          <p:nvPr>
            <p:ph idx="1"/>
          </p:nvPr>
        </p:nvSpPr>
        <p:spPr>
          <a:xfrm>
            <a:off x="838200" y="1253331"/>
            <a:ext cx="10515600" cy="4351338"/>
          </a:xfrm>
        </p:spPr>
        <p:txBody>
          <a:bodyPr/>
          <a:lstStyle/>
          <a:p>
            <a:r>
              <a:rPr lang="en-US" dirty="0"/>
              <a:t>Views is a folder in MVC structure which contains .</a:t>
            </a:r>
            <a:r>
              <a:rPr lang="en-US" dirty="0" err="1"/>
              <a:t>cshtml</a:t>
            </a:r>
            <a:r>
              <a:rPr lang="en-US" dirty="0"/>
              <a:t> file and design layout which is used in displaying and rendering web pages onto the user’s computers. </a:t>
            </a:r>
          </a:p>
          <a:p>
            <a:r>
              <a:rPr lang="en-US" dirty="0"/>
              <a:t>The Views folder keeps a separate folder for each controller and each folder keeps </a:t>
            </a:r>
            <a:r>
              <a:rPr lang="en-US" dirty="0" err="1"/>
              <a:t>different.cshtml</a:t>
            </a:r>
            <a:r>
              <a:rPr lang="en-US" dirty="0"/>
              <a:t> pages for all action methods that belong to that controller.</a:t>
            </a:r>
          </a:p>
          <a:p>
            <a:r>
              <a:rPr lang="en-US" dirty="0"/>
              <a:t> Views folders name is same as Controllers name and .</a:t>
            </a:r>
            <a:r>
              <a:rPr lang="en-US" dirty="0" err="1"/>
              <a:t>cshtml</a:t>
            </a:r>
            <a:r>
              <a:rPr lang="en-US" dirty="0"/>
              <a:t> pages name same as action methods.</a:t>
            </a:r>
          </a:p>
          <a:p>
            <a:r>
              <a:rPr lang="en-US" dirty="0"/>
              <a:t>Let us learn to add a view</a:t>
            </a:r>
            <a:endParaRPr lang="en-IN" dirty="0"/>
          </a:p>
        </p:txBody>
      </p:sp>
    </p:spTree>
    <p:extLst>
      <p:ext uri="{BB962C8B-B14F-4D97-AF65-F5344CB8AC3E}">
        <p14:creationId xmlns:p14="http://schemas.microsoft.com/office/powerpoint/2010/main" val="216068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4FA0-A99B-4E91-B173-DC799560C3D3}"/>
              </a:ext>
            </a:extLst>
          </p:cNvPr>
          <p:cNvSpPr>
            <a:spLocks noGrp="1"/>
          </p:cNvSpPr>
          <p:nvPr>
            <p:ph type="title"/>
          </p:nvPr>
        </p:nvSpPr>
        <p:spPr>
          <a:xfrm>
            <a:off x="838200" y="365126"/>
            <a:ext cx="10515600" cy="797850"/>
          </a:xfrm>
        </p:spPr>
        <p:txBody>
          <a:bodyPr/>
          <a:lstStyle/>
          <a:p>
            <a:r>
              <a:rPr lang="en-IN" dirty="0"/>
              <a:t>Razor Syntax</a:t>
            </a:r>
          </a:p>
        </p:txBody>
      </p:sp>
      <p:sp>
        <p:nvSpPr>
          <p:cNvPr id="3" name="Content Placeholder 2">
            <a:extLst>
              <a:ext uri="{FF2B5EF4-FFF2-40B4-BE49-F238E27FC236}">
                <a16:creationId xmlns:a16="http://schemas.microsoft.com/office/drawing/2014/main" id="{87B47A63-4973-438D-A1BC-D0E1799BFAA1}"/>
              </a:ext>
            </a:extLst>
          </p:cNvPr>
          <p:cNvSpPr>
            <a:spLocks noGrp="1"/>
          </p:cNvSpPr>
          <p:nvPr>
            <p:ph idx="1"/>
          </p:nvPr>
        </p:nvSpPr>
        <p:spPr/>
        <p:txBody>
          <a:bodyPr/>
          <a:lstStyle/>
          <a:p>
            <a:r>
              <a:rPr lang="en-US" b="1" dirty="0"/>
              <a:t>Razor Syntax</a:t>
            </a:r>
            <a:r>
              <a:rPr lang="en-US" dirty="0"/>
              <a:t> is a powerful and easiest way to write server-based code directly into your view pages.</a:t>
            </a:r>
          </a:p>
          <a:p>
            <a:r>
              <a:rPr lang="en-US" dirty="0"/>
              <a:t> Razor is a markup syntax that allows you to embed C# Programming directly into your view page. </a:t>
            </a:r>
          </a:p>
          <a:p>
            <a:r>
              <a:rPr lang="en-US" dirty="0"/>
              <a:t>It is generally written in the </a:t>
            </a:r>
            <a:r>
              <a:rPr lang="en-US" b="1" dirty="0"/>
              <a:t>.</a:t>
            </a:r>
            <a:r>
              <a:rPr lang="en-US" b="1" dirty="0" err="1"/>
              <a:t>cshtml</a:t>
            </a:r>
            <a:r>
              <a:rPr lang="en-US" dirty="0"/>
              <a:t> file.</a:t>
            </a:r>
            <a:endParaRPr lang="en-IN" dirty="0"/>
          </a:p>
        </p:txBody>
      </p:sp>
    </p:spTree>
    <p:extLst>
      <p:ext uri="{BB962C8B-B14F-4D97-AF65-F5344CB8AC3E}">
        <p14:creationId xmlns:p14="http://schemas.microsoft.com/office/powerpoint/2010/main" val="126195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2BAA-F063-4317-9687-4D5E4E114D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5EFD46-7C02-4DF6-82D8-4720ACA1133A}"/>
              </a:ext>
            </a:extLst>
          </p:cNvPr>
          <p:cNvSpPr>
            <a:spLocks noGrp="1"/>
          </p:cNvSpPr>
          <p:nvPr>
            <p:ph idx="1"/>
          </p:nvPr>
        </p:nvSpPr>
        <p:spPr/>
        <p:txBody>
          <a:bodyPr/>
          <a:lstStyle/>
          <a:p>
            <a:r>
              <a:rPr lang="en-US" dirty="0"/>
              <a:t>Use the below guidelines to write Razor Syntax in ASP.NET MVC View page</a:t>
            </a:r>
          </a:p>
          <a:p>
            <a:pPr marL="0" indent="0">
              <a:buNone/>
            </a:pPr>
            <a:r>
              <a:rPr lang="en-US" dirty="0"/>
              <a:t>1. Use @{ … } block to write C# code.</a:t>
            </a:r>
          </a:p>
          <a:p>
            <a:pPr marL="0" indent="0">
              <a:buNone/>
            </a:pPr>
            <a:r>
              <a:rPr lang="en-US" b="1" dirty="0"/>
              <a:t>2.</a:t>
            </a:r>
            <a:r>
              <a:rPr lang="en-US" dirty="0"/>
              <a:t> All the Inline Expressions like Variables and Functions </a:t>
            </a:r>
            <a:r>
              <a:rPr lang="en-US" b="1" dirty="0"/>
              <a:t>starts with @</a:t>
            </a:r>
            <a:r>
              <a:rPr lang="en-US" dirty="0"/>
              <a:t>.</a:t>
            </a:r>
          </a:p>
          <a:p>
            <a:pPr marL="0" indent="0">
              <a:buNone/>
            </a:pPr>
            <a:r>
              <a:rPr lang="en-US" b="1" dirty="0"/>
              <a:t>3.</a:t>
            </a:r>
            <a:r>
              <a:rPr lang="en-US" dirty="0"/>
              <a:t> Variables are declared with the </a:t>
            </a:r>
            <a:r>
              <a:rPr lang="en-US" b="1" dirty="0"/>
              <a:t>var</a:t>
            </a:r>
            <a:r>
              <a:rPr lang="en-US" dirty="0"/>
              <a:t> keyword and all the code statements end with a </a:t>
            </a:r>
            <a:r>
              <a:rPr lang="en-US" b="1" dirty="0"/>
              <a:t>semicolon(;)</a:t>
            </a:r>
            <a:r>
              <a:rPr lang="en-US" dirty="0"/>
              <a:t>.</a:t>
            </a:r>
          </a:p>
          <a:p>
            <a:pPr marL="0" indent="0">
              <a:buNone/>
            </a:pPr>
            <a:r>
              <a:rPr lang="en-US" b="1" dirty="0"/>
              <a:t>4.</a:t>
            </a:r>
            <a:r>
              <a:rPr lang="en-US" dirty="0"/>
              <a:t> Keep String value within </a:t>
            </a:r>
            <a:r>
              <a:rPr lang="en-US" b="1" dirty="0"/>
              <a:t>double quotes (" ")</a:t>
            </a:r>
          </a:p>
          <a:p>
            <a:pPr marL="0" indent="0">
              <a:buNone/>
            </a:pPr>
            <a:r>
              <a:rPr lang="en-US" b="1" dirty="0"/>
              <a:t>5.</a:t>
            </a:r>
            <a:r>
              <a:rPr lang="en-US" dirty="0"/>
              <a:t> Use HTML Markup for adding HTML code inside Razor block.</a:t>
            </a:r>
            <a:endParaRPr lang="en-IN" dirty="0"/>
          </a:p>
        </p:txBody>
      </p:sp>
    </p:spTree>
    <p:extLst>
      <p:ext uri="{BB962C8B-B14F-4D97-AF65-F5344CB8AC3E}">
        <p14:creationId xmlns:p14="http://schemas.microsoft.com/office/powerpoint/2010/main" val="406138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D725-04F6-4A31-B367-430225AAD0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D15622-6123-432F-BBD7-2C11FFBB6AFB}"/>
              </a:ext>
            </a:extLst>
          </p:cNvPr>
          <p:cNvSpPr>
            <a:spLocks noGrp="1"/>
          </p:cNvSpPr>
          <p:nvPr>
            <p:ph idx="1"/>
          </p:nvPr>
        </p:nvSpPr>
        <p:spPr/>
        <p:txBody>
          <a:bodyPr>
            <a:normAutofit/>
          </a:bodyPr>
          <a:lstStyle/>
          <a:p>
            <a:r>
              <a:rPr lang="en-IN" sz="1400" b="1" dirty="0"/>
              <a:t>Comments in Razor</a:t>
            </a:r>
          </a:p>
          <a:p>
            <a:r>
              <a:rPr lang="en-IN" sz="1400" dirty="0"/>
              <a:t>@*</a:t>
            </a:r>
          </a:p>
          <a:p>
            <a:r>
              <a:rPr lang="en-IN" sz="1400" dirty="0"/>
              <a:t>    @{</a:t>
            </a:r>
          </a:p>
          <a:p>
            <a:r>
              <a:rPr lang="en-IN" sz="1400" dirty="0"/>
              <a:t>        /* C# comment */</a:t>
            </a:r>
          </a:p>
          <a:p>
            <a:r>
              <a:rPr lang="en-IN" sz="1400" dirty="0"/>
              <a:t>        // Another C# comment</a:t>
            </a:r>
          </a:p>
          <a:p>
            <a:r>
              <a:rPr lang="en-IN" sz="1400" dirty="0"/>
              <a:t>    }</a:t>
            </a:r>
          </a:p>
          <a:p>
            <a:r>
              <a:rPr lang="en-IN" sz="1400" dirty="0"/>
              <a:t>    &lt;!-- HTML comment --&gt;</a:t>
            </a:r>
          </a:p>
          <a:p>
            <a:r>
              <a:rPr lang="en-IN" sz="1400" dirty="0"/>
              <a:t>*@</a:t>
            </a:r>
          </a:p>
          <a:p>
            <a:endParaRPr lang="en-US" sz="1400" dirty="0"/>
          </a:p>
          <a:p>
            <a:r>
              <a:rPr lang="en-US" sz="1400" b="1" dirty="0"/>
              <a:t>@model: Accessing Model data.</a:t>
            </a:r>
          </a:p>
          <a:p>
            <a:r>
              <a:rPr lang="en-US" sz="1400" dirty="0"/>
              <a:t>The @model command is used for adding and accessing model variables and data into the view page.</a:t>
            </a:r>
          </a:p>
          <a:p>
            <a:r>
              <a:rPr lang="en-US" sz="1400" dirty="0"/>
              <a:t>@model </a:t>
            </a:r>
            <a:r>
              <a:rPr lang="en-US" sz="1400" dirty="0" err="1"/>
              <a:t>LoginViewModel</a:t>
            </a:r>
            <a:r>
              <a:rPr lang="en-US" sz="1400" dirty="0"/>
              <a:t> </a:t>
            </a:r>
            <a:endParaRPr lang="en-IN" sz="1400" dirty="0"/>
          </a:p>
          <a:p>
            <a:endParaRPr lang="en-IN" sz="1400" dirty="0"/>
          </a:p>
        </p:txBody>
      </p:sp>
    </p:spTree>
    <p:extLst>
      <p:ext uri="{BB962C8B-B14F-4D97-AF65-F5344CB8AC3E}">
        <p14:creationId xmlns:p14="http://schemas.microsoft.com/office/powerpoint/2010/main" val="1888480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2F7B-908A-478C-B165-FDC3258C644F}"/>
              </a:ext>
            </a:extLst>
          </p:cNvPr>
          <p:cNvSpPr>
            <a:spLocks noGrp="1"/>
          </p:cNvSpPr>
          <p:nvPr>
            <p:ph type="title"/>
          </p:nvPr>
        </p:nvSpPr>
        <p:spPr/>
        <p:txBody>
          <a:bodyPr/>
          <a:lstStyle/>
          <a:p>
            <a:r>
              <a:rPr lang="en-IN" dirty="0" err="1"/>
              <a:t>ViewBag</a:t>
            </a:r>
            <a:r>
              <a:rPr lang="en-IN" dirty="0"/>
              <a:t>, </a:t>
            </a:r>
            <a:r>
              <a:rPr lang="en-IN" dirty="0" err="1"/>
              <a:t>ViewData</a:t>
            </a:r>
            <a:r>
              <a:rPr lang="en-IN" dirty="0"/>
              <a:t>, </a:t>
            </a:r>
            <a:r>
              <a:rPr lang="en-IN" dirty="0" err="1"/>
              <a:t>TempData</a:t>
            </a:r>
            <a:endParaRPr lang="en-IN" dirty="0"/>
          </a:p>
        </p:txBody>
      </p:sp>
      <p:sp>
        <p:nvSpPr>
          <p:cNvPr id="3" name="Content Placeholder 2">
            <a:extLst>
              <a:ext uri="{FF2B5EF4-FFF2-40B4-BE49-F238E27FC236}">
                <a16:creationId xmlns:a16="http://schemas.microsoft.com/office/drawing/2014/main" id="{E1255496-8A15-491A-985C-5D3699DA6457}"/>
              </a:ext>
            </a:extLst>
          </p:cNvPr>
          <p:cNvSpPr>
            <a:spLocks noGrp="1"/>
          </p:cNvSpPr>
          <p:nvPr>
            <p:ph idx="1"/>
          </p:nvPr>
        </p:nvSpPr>
        <p:spPr>
          <a:xfrm>
            <a:off x="838200" y="1518082"/>
            <a:ext cx="10515600" cy="4767307"/>
          </a:xfrm>
        </p:spPr>
        <p:txBody>
          <a:bodyPr>
            <a:normAutofit fontScale="92500" lnSpcReduction="20000"/>
          </a:bodyPr>
          <a:lstStyle/>
          <a:p>
            <a:r>
              <a:rPr lang="en-US" dirty="0" err="1"/>
              <a:t>ViewBag</a:t>
            </a:r>
            <a:r>
              <a:rPr lang="en-US" dirty="0"/>
              <a:t>, </a:t>
            </a:r>
            <a:r>
              <a:rPr lang="en-US" dirty="0" err="1"/>
              <a:t>ViewData</a:t>
            </a:r>
            <a:r>
              <a:rPr lang="en-US" dirty="0"/>
              <a:t> and </a:t>
            </a:r>
            <a:r>
              <a:rPr lang="en-US" dirty="0" err="1"/>
              <a:t>TempData</a:t>
            </a:r>
            <a:r>
              <a:rPr lang="en-US" dirty="0"/>
              <a:t> are used for passing information from controllers to views. Most of the time, you want to display calculated information using views. </a:t>
            </a:r>
          </a:p>
          <a:p>
            <a:r>
              <a:rPr lang="en-US" b="1" dirty="0" err="1"/>
              <a:t>ViewBag</a:t>
            </a:r>
            <a:r>
              <a:rPr lang="en-US" dirty="0"/>
              <a:t> – Dynamic datatype</a:t>
            </a:r>
          </a:p>
          <a:p>
            <a:pPr lvl="1"/>
            <a:r>
              <a:rPr lang="en-US" dirty="0"/>
              <a:t>is used to pass data from controllers to views.</a:t>
            </a:r>
          </a:p>
          <a:p>
            <a:pPr lvl="1"/>
            <a:r>
              <a:rPr lang="en-US" dirty="0"/>
              <a:t>has a short life, means once it passed value from controllers to views, it becomes null.</a:t>
            </a:r>
          </a:p>
          <a:p>
            <a:pPr lvl="1"/>
            <a:r>
              <a:rPr lang="en-US" dirty="0"/>
              <a:t>doesn't require typecasting. You can create </a:t>
            </a:r>
            <a:r>
              <a:rPr lang="en-US" dirty="0" err="1"/>
              <a:t>ViewBag</a:t>
            </a:r>
            <a:r>
              <a:rPr lang="en-US" dirty="0"/>
              <a:t> like this: </a:t>
            </a:r>
          </a:p>
          <a:p>
            <a:pPr lvl="1"/>
            <a:endParaRPr lang="en-US" dirty="0"/>
          </a:p>
          <a:p>
            <a:pPr marL="457200" lvl="1" indent="0">
              <a:buNone/>
            </a:pPr>
            <a:r>
              <a:rPr lang="en-US" dirty="0"/>
              <a:t>Example :</a:t>
            </a:r>
          </a:p>
          <a:p>
            <a:pPr marL="457200" lvl="1" indent="0">
              <a:buNone/>
            </a:pPr>
            <a:endParaRPr lang="en-US" dirty="0"/>
          </a:p>
          <a:p>
            <a:pPr lvl="1"/>
            <a:r>
              <a:rPr lang="en-US" dirty="0" err="1"/>
              <a:t>ViewBag.MyData</a:t>
            </a:r>
            <a:r>
              <a:rPr lang="en-US" dirty="0"/>
              <a:t> = “This is Your Data”; </a:t>
            </a:r>
          </a:p>
          <a:p>
            <a:pPr lvl="1"/>
            <a:r>
              <a:rPr lang="en-US" dirty="0"/>
              <a:t>And, </a:t>
            </a:r>
          </a:p>
          <a:p>
            <a:pPr lvl="1"/>
            <a:r>
              <a:rPr lang="en-US" dirty="0"/>
              <a:t>You can access this data in View Pages like this:</a:t>
            </a:r>
          </a:p>
          <a:p>
            <a:pPr lvl="1"/>
            <a:r>
              <a:rPr lang="en-US" dirty="0"/>
              <a:t>@</a:t>
            </a:r>
            <a:r>
              <a:rPr lang="en-US" dirty="0" err="1"/>
              <a:t>ViewBag.MyData</a:t>
            </a:r>
            <a:r>
              <a:rPr lang="en-US" dirty="0"/>
              <a:t> </a:t>
            </a:r>
          </a:p>
          <a:p>
            <a:pPr marL="457200" lvl="1" indent="0">
              <a:buNone/>
            </a:pPr>
            <a:endParaRPr lang="en-US" dirty="0"/>
          </a:p>
          <a:p>
            <a:pPr lvl="1"/>
            <a:endParaRPr lang="en-IN" dirty="0"/>
          </a:p>
        </p:txBody>
      </p:sp>
    </p:spTree>
    <p:extLst>
      <p:ext uri="{BB962C8B-B14F-4D97-AF65-F5344CB8AC3E}">
        <p14:creationId xmlns:p14="http://schemas.microsoft.com/office/powerpoint/2010/main" val="310776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1A16-0171-4053-9B0E-168C2106E834}"/>
              </a:ext>
            </a:extLst>
          </p:cNvPr>
          <p:cNvSpPr>
            <a:spLocks noGrp="1"/>
          </p:cNvSpPr>
          <p:nvPr>
            <p:ph type="title"/>
          </p:nvPr>
        </p:nvSpPr>
        <p:spPr>
          <a:xfrm>
            <a:off x="838200" y="365126"/>
            <a:ext cx="10515600" cy="735706"/>
          </a:xfrm>
        </p:spPr>
        <p:txBody>
          <a:bodyPr/>
          <a:lstStyle/>
          <a:p>
            <a:r>
              <a:rPr lang="en-IN" dirty="0" err="1"/>
              <a:t>ViewData</a:t>
            </a:r>
            <a:endParaRPr lang="en-IN" dirty="0"/>
          </a:p>
        </p:txBody>
      </p:sp>
      <p:sp>
        <p:nvSpPr>
          <p:cNvPr id="3" name="Content Placeholder 2">
            <a:extLst>
              <a:ext uri="{FF2B5EF4-FFF2-40B4-BE49-F238E27FC236}">
                <a16:creationId xmlns:a16="http://schemas.microsoft.com/office/drawing/2014/main" id="{D19CF93D-0C8A-4685-AA49-C0788A1B4D11}"/>
              </a:ext>
            </a:extLst>
          </p:cNvPr>
          <p:cNvSpPr>
            <a:spLocks noGrp="1"/>
          </p:cNvSpPr>
          <p:nvPr>
            <p:ph idx="1"/>
          </p:nvPr>
        </p:nvSpPr>
        <p:spPr>
          <a:xfrm>
            <a:off x="838200" y="1253330"/>
            <a:ext cx="10515600" cy="4943283"/>
          </a:xfrm>
        </p:spPr>
        <p:txBody>
          <a:bodyPr>
            <a:normAutofit fontScale="77500" lnSpcReduction="20000"/>
          </a:bodyPr>
          <a:lstStyle/>
          <a:p>
            <a:r>
              <a:rPr lang="en-US" dirty="0"/>
              <a:t>It is also used for sending information from controllers to views.</a:t>
            </a:r>
          </a:p>
          <a:p>
            <a:r>
              <a:rPr lang="en-US" dirty="0"/>
              <a:t>Once it sends information, it becomes null.</a:t>
            </a:r>
          </a:p>
          <a:p>
            <a:r>
              <a:rPr lang="en-US" dirty="0" err="1"/>
              <a:t>ViewData</a:t>
            </a:r>
            <a:r>
              <a:rPr lang="en-US" dirty="0"/>
              <a:t> is a Dictionary Object that is derived from </a:t>
            </a:r>
            <a:r>
              <a:rPr lang="en-US" dirty="0" err="1"/>
              <a:t>ViewDataDictionary</a:t>
            </a:r>
            <a:r>
              <a:rPr lang="en-US" dirty="0"/>
              <a:t>.</a:t>
            </a:r>
          </a:p>
          <a:p>
            <a:r>
              <a:rPr lang="en-US" dirty="0" err="1"/>
              <a:t>ViewData</a:t>
            </a:r>
            <a:r>
              <a:rPr lang="en-US" dirty="0"/>
              <a:t> uses Key-Value pair for storing and retrieving information.</a:t>
            </a:r>
          </a:p>
          <a:p>
            <a:r>
              <a:rPr lang="en-US" dirty="0"/>
              <a:t>It requires typecasting for complex data type.</a:t>
            </a:r>
          </a:p>
          <a:p>
            <a:pPr marL="0" indent="0">
              <a:buNone/>
            </a:pPr>
            <a:endParaRPr lang="en-US" dirty="0"/>
          </a:p>
          <a:p>
            <a:pPr marL="0" indent="0">
              <a:buNone/>
            </a:pPr>
            <a:r>
              <a:rPr lang="en-US" dirty="0"/>
              <a:t>Example:</a:t>
            </a:r>
          </a:p>
          <a:p>
            <a:endParaRPr lang="en-US" dirty="0"/>
          </a:p>
          <a:p>
            <a:pPr marL="0" indent="0">
              <a:buNone/>
            </a:pPr>
            <a:r>
              <a:rPr lang="en-US" dirty="0"/>
              <a:t> You can create </a:t>
            </a:r>
            <a:r>
              <a:rPr lang="en-US" dirty="0" err="1"/>
              <a:t>ViewData</a:t>
            </a:r>
            <a:r>
              <a:rPr lang="en-US" dirty="0"/>
              <a:t> like this:</a:t>
            </a:r>
          </a:p>
          <a:p>
            <a:pPr marL="0" indent="0">
              <a:buNone/>
            </a:pPr>
            <a:r>
              <a:rPr lang="en-US" dirty="0" err="1"/>
              <a:t>ViewData</a:t>
            </a:r>
            <a:r>
              <a:rPr lang="en-US" dirty="0"/>
              <a:t>[“</a:t>
            </a:r>
            <a:r>
              <a:rPr lang="en-US" dirty="0" err="1"/>
              <a:t>MyData</a:t>
            </a:r>
            <a:r>
              <a:rPr lang="en-US" dirty="0"/>
              <a:t>"] = "Hello World"; </a:t>
            </a:r>
          </a:p>
          <a:p>
            <a:pPr marL="0" indent="0">
              <a:buNone/>
            </a:pPr>
            <a:r>
              <a:rPr lang="en-US" dirty="0"/>
              <a:t>And, </a:t>
            </a:r>
          </a:p>
          <a:p>
            <a:pPr marL="0" indent="0">
              <a:buNone/>
            </a:pPr>
            <a:r>
              <a:rPr lang="en-US" dirty="0"/>
              <a:t>You can access </a:t>
            </a:r>
            <a:r>
              <a:rPr lang="en-US" dirty="0" err="1"/>
              <a:t>ViewData</a:t>
            </a:r>
            <a:r>
              <a:rPr lang="en-US" dirty="0"/>
              <a:t> information like this:</a:t>
            </a:r>
          </a:p>
          <a:p>
            <a:pPr marL="0" indent="0">
              <a:buNone/>
            </a:pPr>
            <a:r>
              <a:rPr lang="en-US" dirty="0"/>
              <a:t>@</a:t>
            </a:r>
            <a:r>
              <a:rPr lang="en-US" dirty="0" err="1"/>
              <a:t>ViewData</a:t>
            </a:r>
            <a:r>
              <a:rPr lang="en-US" dirty="0"/>
              <a:t>[“</a:t>
            </a:r>
            <a:r>
              <a:rPr lang="en-US" dirty="0" err="1"/>
              <a:t>MyData</a:t>
            </a:r>
            <a:r>
              <a:rPr lang="en-US" dirty="0"/>
              <a:t>"] </a:t>
            </a:r>
            <a:br>
              <a:rPr lang="en-US" dirty="0"/>
            </a:br>
            <a:endParaRPr lang="en-IN" dirty="0"/>
          </a:p>
        </p:txBody>
      </p:sp>
    </p:spTree>
    <p:extLst>
      <p:ext uri="{BB962C8B-B14F-4D97-AF65-F5344CB8AC3E}">
        <p14:creationId xmlns:p14="http://schemas.microsoft.com/office/powerpoint/2010/main" val="269209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FC5B-1FF6-4A73-B021-F18DBD71A951}"/>
              </a:ext>
            </a:extLst>
          </p:cNvPr>
          <p:cNvSpPr>
            <a:spLocks noGrp="1"/>
          </p:cNvSpPr>
          <p:nvPr>
            <p:ph type="title"/>
          </p:nvPr>
        </p:nvSpPr>
        <p:spPr>
          <a:xfrm>
            <a:off x="838200" y="365126"/>
            <a:ext cx="10515600" cy="735706"/>
          </a:xfrm>
        </p:spPr>
        <p:txBody>
          <a:bodyPr/>
          <a:lstStyle/>
          <a:p>
            <a:r>
              <a:rPr lang="en-IN" dirty="0" err="1"/>
              <a:t>TempData</a:t>
            </a:r>
            <a:endParaRPr lang="en-IN" dirty="0"/>
          </a:p>
        </p:txBody>
      </p:sp>
      <p:sp>
        <p:nvSpPr>
          <p:cNvPr id="3" name="Content Placeholder 2">
            <a:extLst>
              <a:ext uri="{FF2B5EF4-FFF2-40B4-BE49-F238E27FC236}">
                <a16:creationId xmlns:a16="http://schemas.microsoft.com/office/drawing/2014/main" id="{BF739E8E-CED2-47D5-8914-0A42D1FCF03B}"/>
              </a:ext>
            </a:extLst>
          </p:cNvPr>
          <p:cNvSpPr>
            <a:spLocks noGrp="1"/>
          </p:cNvSpPr>
          <p:nvPr>
            <p:ph idx="1"/>
          </p:nvPr>
        </p:nvSpPr>
        <p:spPr>
          <a:xfrm>
            <a:off x="838200" y="1253331"/>
            <a:ext cx="10515600" cy="5387166"/>
          </a:xfrm>
        </p:spPr>
        <p:txBody>
          <a:bodyPr>
            <a:normAutofit lnSpcReduction="10000"/>
          </a:bodyPr>
          <a:lstStyle/>
          <a:p>
            <a:r>
              <a:rPr lang="en-US" dirty="0" err="1"/>
              <a:t>TempData</a:t>
            </a:r>
            <a:r>
              <a:rPr lang="en-US" dirty="0"/>
              <a:t> internally use Session to store value.</a:t>
            </a:r>
          </a:p>
          <a:p>
            <a:r>
              <a:rPr lang="en-US" dirty="0"/>
              <a:t>You must check for null before using </a:t>
            </a:r>
            <a:r>
              <a:rPr lang="en-US" dirty="0" err="1"/>
              <a:t>TempData</a:t>
            </a:r>
            <a:r>
              <a:rPr lang="en-US" dirty="0"/>
              <a:t> in order to avoid Runtime Error.</a:t>
            </a:r>
          </a:p>
          <a:p>
            <a:r>
              <a:rPr lang="en-US" dirty="0" err="1"/>
              <a:t>TempData</a:t>
            </a:r>
            <a:r>
              <a:rPr lang="en-US" dirty="0"/>
              <a:t> is alive in two subsequent request. It uses </a:t>
            </a:r>
            <a:r>
              <a:rPr lang="en-US" dirty="0" err="1"/>
              <a:t>TempData.Keep</a:t>
            </a:r>
            <a:r>
              <a:rPr lang="en-US" dirty="0"/>
              <a:t>() method for third request.</a:t>
            </a:r>
          </a:p>
          <a:p>
            <a:r>
              <a:rPr lang="en-US" dirty="0" err="1"/>
              <a:t>TempData</a:t>
            </a:r>
            <a:r>
              <a:rPr lang="en-US" dirty="0"/>
              <a:t> is also an dictionary object that stores information in key-value pair. It is derived from </a:t>
            </a:r>
            <a:r>
              <a:rPr lang="en-US" dirty="0" err="1"/>
              <a:t>TempDataDictionary</a:t>
            </a:r>
            <a:r>
              <a:rPr lang="en-US" dirty="0"/>
              <a:t>.</a:t>
            </a:r>
          </a:p>
          <a:p>
            <a:r>
              <a:rPr lang="en-US" dirty="0"/>
              <a:t>Other Facts:</a:t>
            </a:r>
          </a:p>
          <a:p>
            <a:pPr lvl="1"/>
            <a:r>
              <a:rPr lang="en-US" b="1" dirty="0" err="1"/>
              <a:t>TempData</a:t>
            </a:r>
            <a:r>
              <a:rPr lang="en-US" dirty="0"/>
              <a:t> is also used for sending data from controllers to view but it is little different from </a:t>
            </a:r>
            <a:r>
              <a:rPr lang="en-US" dirty="0" err="1"/>
              <a:t>ViewBag</a:t>
            </a:r>
            <a:r>
              <a:rPr lang="en-US" dirty="0"/>
              <a:t> and </a:t>
            </a:r>
            <a:r>
              <a:rPr lang="en-US" dirty="0" err="1"/>
              <a:t>ViewData</a:t>
            </a:r>
            <a:r>
              <a:rPr lang="en-US" dirty="0"/>
              <a:t>. </a:t>
            </a:r>
            <a:r>
              <a:rPr lang="en-US" dirty="0" err="1"/>
              <a:t>TempData</a:t>
            </a:r>
            <a:r>
              <a:rPr lang="en-US" dirty="0"/>
              <a:t> is mostly used to transfer value from one controller to another controller. It is most useful when you redirect one page to another page and want to send some information along with it. It has a bigger life than </a:t>
            </a:r>
            <a:r>
              <a:rPr lang="en-US" dirty="0" err="1"/>
              <a:t>ViewBag</a:t>
            </a:r>
            <a:r>
              <a:rPr lang="en-US" dirty="0"/>
              <a:t> and </a:t>
            </a:r>
            <a:r>
              <a:rPr lang="en-US" dirty="0" err="1"/>
              <a:t>ViewData</a:t>
            </a:r>
            <a:r>
              <a:rPr lang="en-US" dirty="0"/>
              <a:t> and you can access </a:t>
            </a:r>
            <a:r>
              <a:rPr lang="en-US" dirty="0" err="1"/>
              <a:t>TempData</a:t>
            </a:r>
            <a:r>
              <a:rPr lang="en-US" dirty="0"/>
              <a:t> value in 2 to 3 HTTP Request.</a:t>
            </a:r>
            <a:endParaRPr lang="en-IN" dirty="0"/>
          </a:p>
        </p:txBody>
      </p:sp>
    </p:spTree>
    <p:extLst>
      <p:ext uri="{BB962C8B-B14F-4D97-AF65-F5344CB8AC3E}">
        <p14:creationId xmlns:p14="http://schemas.microsoft.com/office/powerpoint/2010/main" val="252917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2531-7B4D-4CBD-A3FE-D67299D921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11FC157-FC83-4D10-81AE-695CB7BE42FD}"/>
              </a:ext>
            </a:extLst>
          </p:cNvPr>
          <p:cNvSpPr>
            <a:spLocks noGrp="1"/>
          </p:cNvSpPr>
          <p:nvPr>
            <p:ph idx="1"/>
          </p:nvPr>
        </p:nvSpPr>
        <p:spPr/>
        <p:txBody>
          <a:bodyPr/>
          <a:lstStyle/>
          <a:p>
            <a:r>
              <a:rPr lang="en-US" b="1" dirty="0"/>
              <a:t>ASP.NET MVC</a:t>
            </a:r>
            <a:r>
              <a:rPr lang="en-US" dirty="0"/>
              <a:t> is a very popular framework for developing Web Based Application. </a:t>
            </a:r>
          </a:p>
          <a:p>
            <a:r>
              <a:rPr lang="en-US" dirty="0"/>
              <a:t>ASP.NET MVC is based on Model – View – Controller pattern that makes it more robust, fast, and secure. </a:t>
            </a:r>
          </a:p>
          <a:p>
            <a:r>
              <a:rPr lang="en-US" dirty="0"/>
              <a:t>ASP.NET MVC5 is the next generation technology and it is the successor of ASP.NET Webforms. </a:t>
            </a:r>
          </a:p>
          <a:p>
            <a:r>
              <a:rPr lang="en-US" dirty="0"/>
              <a:t>There are many benefits of MVC over traditional asp.net .</a:t>
            </a:r>
            <a:r>
              <a:rPr lang="en-US" dirty="0" err="1"/>
              <a:t>aspx</a:t>
            </a:r>
            <a:r>
              <a:rPr lang="en-US" dirty="0"/>
              <a:t> web forms.</a:t>
            </a:r>
            <a:endParaRPr lang="en-IN" dirty="0"/>
          </a:p>
        </p:txBody>
      </p:sp>
    </p:spTree>
    <p:extLst>
      <p:ext uri="{BB962C8B-B14F-4D97-AF65-F5344CB8AC3E}">
        <p14:creationId xmlns:p14="http://schemas.microsoft.com/office/powerpoint/2010/main" val="342534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1988-C92B-42FC-8055-4BA7F08D6BCF}"/>
              </a:ext>
            </a:extLst>
          </p:cNvPr>
          <p:cNvSpPr>
            <a:spLocks noGrp="1"/>
          </p:cNvSpPr>
          <p:nvPr>
            <p:ph type="title"/>
          </p:nvPr>
        </p:nvSpPr>
        <p:spPr/>
        <p:txBody>
          <a:bodyPr/>
          <a:lstStyle/>
          <a:p>
            <a:r>
              <a:rPr lang="en-IN" dirty="0"/>
              <a:t>Models</a:t>
            </a:r>
          </a:p>
        </p:txBody>
      </p:sp>
      <p:sp>
        <p:nvSpPr>
          <p:cNvPr id="3" name="Content Placeholder 2">
            <a:extLst>
              <a:ext uri="{FF2B5EF4-FFF2-40B4-BE49-F238E27FC236}">
                <a16:creationId xmlns:a16="http://schemas.microsoft.com/office/drawing/2014/main" id="{6B734F32-DAD2-41E9-9F45-DB3E92B50101}"/>
              </a:ext>
            </a:extLst>
          </p:cNvPr>
          <p:cNvSpPr>
            <a:spLocks noGrp="1"/>
          </p:cNvSpPr>
          <p:nvPr>
            <p:ph idx="1"/>
          </p:nvPr>
        </p:nvSpPr>
        <p:spPr/>
        <p:txBody>
          <a:bodyPr/>
          <a:lstStyle/>
          <a:p>
            <a:r>
              <a:rPr lang="en-IN" dirty="0"/>
              <a:t>Are class files that represent an Entity</a:t>
            </a:r>
            <a:r>
              <a:rPr lang="en-IN"/>
              <a:t>/Object</a:t>
            </a:r>
          </a:p>
          <a:p>
            <a:endParaRPr lang="en-IN"/>
          </a:p>
        </p:txBody>
      </p:sp>
    </p:spTree>
    <p:extLst>
      <p:ext uri="{BB962C8B-B14F-4D97-AF65-F5344CB8AC3E}">
        <p14:creationId xmlns:p14="http://schemas.microsoft.com/office/powerpoint/2010/main" val="311316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D79C-B152-49C0-8EDB-E29BC8D057B2}"/>
              </a:ext>
            </a:extLst>
          </p:cNvPr>
          <p:cNvSpPr>
            <a:spLocks noGrp="1"/>
          </p:cNvSpPr>
          <p:nvPr>
            <p:ph type="title"/>
          </p:nvPr>
        </p:nvSpPr>
        <p:spPr/>
        <p:txBody>
          <a:bodyPr/>
          <a:lstStyle/>
          <a:p>
            <a:r>
              <a:rPr lang="en-IN" dirty="0"/>
              <a:t>Filters </a:t>
            </a:r>
          </a:p>
        </p:txBody>
      </p:sp>
      <p:sp>
        <p:nvSpPr>
          <p:cNvPr id="3" name="Content Placeholder 2">
            <a:extLst>
              <a:ext uri="{FF2B5EF4-FFF2-40B4-BE49-F238E27FC236}">
                <a16:creationId xmlns:a16="http://schemas.microsoft.com/office/drawing/2014/main" id="{6CE39649-7A68-4F37-B9A9-4ABF57618AF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2515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84082-1AF6-4369-A5B3-85594147FBC8}"/>
              </a:ext>
            </a:extLst>
          </p:cNvPr>
          <p:cNvSpPr>
            <a:spLocks noGrp="1"/>
          </p:cNvSpPr>
          <p:nvPr>
            <p:ph idx="1"/>
          </p:nvPr>
        </p:nvSpPr>
        <p:spPr>
          <a:xfrm>
            <a:off x="523783" y="435006"/>
            <a:ext cx="10830017" cy="5741957"/>
          </a:xfrm>
        </p:spPr>
        <p:txBody>
          <a:bodyPr/>
          <a:lstStyle/>
          <a:p>
            <a:r>
              <a:rPr lang="en-US" dirty="0"/>
              <a:t>when a client makes a request, then that request comes to the Routing Engine and then the Routing Engine navigates that Request to the Controller. The controller then selects the appropriate action method to execute. So, it is the Controller action method which is going to handle the incoming request and send the response back to the client who initially made the request as shown in the below image.</a:t>
            </a:r>
            <a:endParaRPr lang="en-IN" dirty="0"/>
          </a:p>
        </p:txBody>
      </p:sp>
      <p:pic>
        <p:nvPicPr>
          <p:cNvPr id="4" name="Picture 3">
            <a:extLst>
              <a:ext uri="{FF2B5EF4-FFF2-40B4-BE49-F238E27FC236}">
                <a16:creationId xmlns:a16="http://schemas.microsoft.com/office/drawing/2014/main" id="{2F11EE9E-581A-4364-9FB7-A675FA4317AD}"/>
              </a:ext>
            </a:extLst>
          </p:cNvPr>
          <p:cNvPicPr>
            <a:picLocks noChangeAspect="1"/>
          </p:cNvPicPr>
          <p:nvPr/>
        </p:nvPicPr>
        <p:blipFill>
          <a:blip r:embed="rId2"/>
          <a:stretch>
            <a:fillRect/>
          </a:stretch>
        </p:blipFill>
        <p:spPr>
          <a:xfrm>
            <a:off x="3469550" y="3065016"/>
            <a:ext cx="4010025" cy="3038475"/>
          </a:xfrm>
          <a:prstGeom prst="rect">
            <a:avLst/>
          </a:prstGeom>
        </p:spPr>
      </p:pic>
    </p:spTree>
    <p:extLst>
      <p:ext uri="{BB962C8B-B14F-4D97-AF65-F5344CB8AC3E}">
        <p14:creationId xmlns:p14="http://schemas.microsoft.com/office/powerpoint/2010/main" val="355007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C391-69AC-4F21-B122-9C95B2DA6EC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A989768-E63D-4CE2-8DD4-21E576BC3D6E}"/>
              </a:ext>
            </a:extLst>
          </p:cNvPr>
          <p:cNvPicPr>
            <a:picLocks noGrp="1" noChangeAspect="1"/>
          </p:cNvPicPr>
          <p:nvPr>
            <p:ph idx="1"/>
          </p:nvPr>
        </p:nvPicPr>
        <p:blipFill>
          <a:blip r:embed="rId2"/>
          <a:stretch>
            <a:fillRect/>
          </a:stretch>
        </p:blipFill>
        <p:spPr>
          <a:xfrm>
            <a:off x="2177294" y="2377189"/>
            <a:ext cx="5724525" cy="2466975"/>
          </a:xfrm>
          <a:prstGeom prst="rect">
            <a:avLst/>
          </a:prstGeom>
        </p:spPr>
      </p:pic>
    </p:spTree>
    <p:extLst>
      <p:ext uri="{BB962C8B-B14F-4D97-AF65-F5344CB8AC3E}">
        <p14:creationId xmlns:p14="http://schemas.microsoft.com/office/powerpoint/2010/main" val="3480428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1479-D3FF-4628-8913-692D4D1FD1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CC00F1-F1AC-4A3F-9D83-C868F5679E3C}"/>
              </a:ext>
            </a:extLst>
          </p:cNvPr>
          <p:cNvSpPr>
            <a:spLocks noGrp="1"/>
          </p:cNvSpPr>
          <p:nvPr>
            <p:ph idx="1"/>
          </p:nvPr>
        </p:nvSpPr>
        <p:spPr/>
        <p:txBody>
          <a:bodyPr/>
          <a:lstStyle/>
          <a:p>
            <a:r>
              <a:rPr lang="en-US" dirty="0"/>
              <a:t>Basically, ASP.NET MVC Filters are used to perform the following common functionalities in your application.</a:t>
            </a:r>
          </a:p>
          <a:p>
            <a:endParaRPr lang="en-US" dirty="0"/>
          </a:p>
          <a:p>
            <a:r>
              <a:rPr lang="en-US" dirty="0"/>
              <a:t>Caching</a:t>
            </a:r>
          </a:p>
          <a:p>
            <a:r>
              <a:rPr lang="en-US" dirty="0"/>
              <a:t>Logging</a:t>
            </a:r>
          </a:p>
          <a:p>
            <a:r>
              <a:rPr lang="en-US" dirty="0"/>
              <a:t>Error Handling</a:t>
            </a:r>
          </a:p>
          <a:p>
            <a:r>
              <a:rPr lang="en-US" dirty="0"/>
              <a:t>Authentication and Authorization, etc.</a:t>
            </a:r>
            <a:endParaRPr lang="en-IN" dirty="0"/>
          </a:p>
        </p:txBody>
      </p:sp>
    </p:spTree>
    <p:extLst>
      <p:ext uri="{BB962C8B-B14F-4D97-AF65-F5344CB8AC3E}">
        <p14:creationId xmlns:p14="http://schemas.microsoft.com/office/powerpoint/2010/main" val="167892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7B6D-514F-4993-8E6E-2FEDA506A9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99FAE6-8A2C-4754-A3C2-A571D00D46BC}"/>
              </a:ext>
            </a:extLst>
          </p:cNvPr>
          <p:cNvSpPr>
            <a:spLocks noGrp="1"/>
          </p:cNvSpPr>
          <p:nvPr>
            <p:ph idx="1"/>
          </p:nvPr>
        </p:nvSpPr>
        <p:spPr/>
        <p:txBody>
          <a:bodyPr/>
          <a:lstStyle/>
          <a:p>
            <a:r>
              <a:rPr lang="en-US" dirty="0"/>
              <a:t>The ASP.NET MVC5 framework provides five different types of Filters. They are as follows</a:t>
            </a:r>
          </a:p>
          <a:p>
            <a:endParaRPr lang="en-US" dirty="0"/>
          </a:p>
          <a:p>
            <a:r>
              <a:rPr lang="en-US" dirty="0"/>
              <a:t>Authentication Filter (Introduced in MVC 5)</a:t>
            </a:r>
          </a:p>
          <a:p>
            <a:r>
              <a:rPr lang="en-US" dirty="0"/>
              <a:t>Authorization Filter</a:t>
            </a:r>
          </a:p>
          <a:p>
            <a:r>
              <a:rPr lang="en-US" dirty="0"/>
              <a:t>Action Filter</a:t>
            </a:r>
          </a:p>
          <a:p>
            <a:r>
              <a:rPr lang="en-US" dirty="0"/>
              <a:t>Result Filter</a:t>
            </a:r>
          </a:p>
          <a:p>
            <a:r>
              <a:rPr lang="en-US" dirty="0"/>
              <a:t>Exception Filter</a:t>
            </a:r>
            <a:endParaRPr lang="en-IN" dirty="0"/>
          </a:p>
        </p:txBody>
      </p:sp>
    </p:spTree>
    <p:extLst>
      <p:ext uri="{BB962C8B-B14F-4D97-AF65-F5344CB8AC3E}">
        <p14:creationId xmlns:p14="http://schemas.microsoft.com/office/powerpoint/2010/main" val="344785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6930-270A-4AEF-8F79-79154FF3AF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F67193-7442-456E-9E80-212B641F62B0}"/>
              </a:ext>
            </a:extLst>
          </p:cNvPr>
          <p:cNvSpPr>
            <a:spLocks noGrp="1"/>
          </p:cNvSpPr>
          <p:nvPr>
            <p:ph idx="1"/>
          </p:nvPr>
        </p:nvSpPr>
        <p:spPr/>
        <p:txBody>
          <a:bodyPr/>
          <a:lstStyle/>
          <a:p>
            <a:r>
              <a:rPr lang="en-US" dirty="0"/>
              <a:t>Some of the filters are already built by the ASP.NET MVC framework and they are ready to be used. For example</a:t>
            </a:r>
          </a:p>
          <a:p>
            <a:endParaRPr lang="en-US" dirty="0"/>
          </a:p>
          <a:p>
            <a:r>
              <a:rPr lang="en-US" dirty="0"/>
              <a:t>Authorize</a:t>
            </a:r>
          </a:p>
          <a:p>
            <a:r>
              <a:rPr lang="en-US" dirty="0" err="1"/>
              <a:t>ValidateInput</a:t>
            </a:r>
            <a:endParaRPr lang="en-US" dirty="0"/>
          </a:p>
          <a:p>
            <a:r>
              <a:rPr lang="en-US" dirty="0" err="1"/>
              <a:t>HandleError</a:t>
            </a:r>
            <a:endParaRPr lang="en-US" dirty="0"/>
          </a:p>
          <a:p>
            <a:r>
              <a:rPr lang="en-US" dirty="0" err="1"/>
              <a:t>RequireHttps</a:t>
            </a:r>
            <a:endParaRPr lang="en-US" dirty="0"/>
          </a:p>
          <a:p>
            <a:r>
              <a:rPr lang="en-US" dirty="0" err="1"/>
              <a:t>OutputCache</a:t>
            </a:r>
            <a:r>
              <a:rPr lang="en-US" dirty="0"/>
              <a:t>, </a:t>
            </a:r>
            <a:r>
              <a:rPr lang="en-US" dirty="0" err="1"/>
              <a:t>etc</a:t>
            </a:r>
            <a:endParaRPr lang="en-IN" dirty="0"/>
          </a:p>
        </p:txBody>
      </p:sp>
    </p:spTree>
    <p:extLst>
      <p:ext uri="{BB962C8B-B14F-4D97-AF65-F5344CB8AC3E}">
        <p14:creationId xmlns:p14="http://schemas.microsoft.com/office/powerpoint/2010/main" val="399678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3CCB-CE2F-44F6-86B9-EB7D07F79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06FB1A-5EF7-4ED7-95C4-E0209F729403}"/>
              </a:ext>
            </a:extLst>
          </p:cNvPr>
          <p:cNvSpPr>
            <a:spLocks noGrp="1"/>
          </p:cNvSpPr>
          <p:nvPr>
            <p:ph idx="1"/>
          </p:nvPr>
        </p:nvSpPr>
        <p:spPr/>
        <p:txBody>
          <a:bodyPr/>
          <a:lstStyle/>
          <a:p>
            <a:r>
              <a:rPr lang="en-US" dirty="0"/>
              <a:t>You can configure the filters at three different levels of our application. They are as follows</a:t>
            </a:r>
          </a:p>
          <a:p>
            <a:endParaRPr lang="en-US" dirty="0"/>
          </a:p>
          <a:p>
            <a:r>
              <a:rPr lang="en-US" dirty="0"/>
              <a:t>Global Level</a:t>
            </a:r>
          </a:p>
          <a:p>
            <a:r>
              <a:rPr lang="en-US" dirty="0"/>
              <a:t>Controller Level</a:t>
            </a:r>
          </a:p>
          <a:p>
            <a:r>
              <a:rPr lang="en-US" dirty="0"/>
              <a:t>Action Level</a:t>
            </a:r>
            <a:endParaRPr lang="en-IN" dirty="0"/>
          </a:p>
        </p:txBody>
      </p:sp>
    </p:spTree>
    <p:extLst>
      <p:ext uri="{BB962C8B-B14F-4D97-AF65-F5344CB8AC3E}">
        <p14:creationId xmlns:p14="http://schemas.microsoft.com/office/powerpoint/2010/main" val="476758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EC208-B5E5-4476-9B5D-D60C3A5B9A34}"/>
              </a:ext>
            </a:extLst>
          </p:cNvPr>
          <p:cNvSpPr>
            <a:spLocks noGrp="1"/>
          </p:cNvSpPr>
          <p:nvPr>
            <p:ph idx="1"/>
          </p:nvPr>
        </p:nvSpPr>
        <p:spPr>
          <a:xfrm>
            <a:off x="506027" y="319596"/>
            <a:ext cx="10847773" cy="5857367"/>
          </a:xfrm>
        </p:spPr>
        <p:txBody>
          <a:bodyPr>
            <a:normAutofit fontScale="47500" lnSpcReduction="20000"/>
          </a:bodyPr>
          <a:lstStyle/>
          <a:p>
            <a:r>
              <a:rPr lang="en-IN" b="1" dirty="0"/>
              <a:t>Global Level:</a:t>
            </a:r>
          </a:p>
          <a:p>
            <a:pPr marL="0" indent="0">
              <a:buNone/>
            </a:pPr>
            <a:r>
              <a:rPr lang="en-IN" dirty="0"/>
              <a:t>protected void </a:t>
            </a:r>
            <a:r>
              <a:rPr lang="en-IN" dirty="0" err="1"/>
              <a:t>Application_Start</a:t>
            </a:r>
            <a:r>
              <a:rPr lang="en-IN" dirty="0"/>
              <a:t>()</a:t>
            </a:r>
          </a:p>
          <a:p>
            <a:pPr marL="0" indent="0">
              <a:buNone/>
            </a:pPr>
            <a:r>
              <a:rPr lang="en-IN" dirty="0"/>
              <a:t>{</a:t>
            </a:r>
          </a:p>
          <a:p>
            <a:pPr marL="0" indent="0">
              <a:buNone/>
            </a:pPr>
            <a:r>
              <a:rPr lang="en-IN" dirty="0"/>
              <a:t>    </a:t>
            </a:r>
            <a:r>
              <a:rPr lang="en-IN" dirty="0" err="1"/>
              <a:t>FilterConfig.RegisterGlobalFilters</a:t>
            </a:r>
            <a:r>
              <a:rPr lang="en-IN" dirty="0"/>
              <a:t>(</a:t>
            </a:r>
            <a:r>
              <a:rPr lang="en-IN" dirty="0" err="1"/>
              <a:t>GlobalFilters.Filters</a:t>
            </a:r>
            <a:r>
              <a:rPr lang="en-IN" dirty="0"/>
              <a:t>);</a:t>
            </a:r>
          </a:p>
          <a:p>
            <a:pPr marL="0" indent="0">
              <a:buNone/>
            </a:pPr>
            <a:r>
              <a:rPr lang="en-IN" dirty="0"/>
              <a:t>}</a:t>
            </a:r>
          </a:p>
          <a:p>
            <a:pPr marL="0" indent="0">
              <a:buNone/>
            </a:pPr>
            <a:r>
              <a:rPr lang="en-IN" b="1" dirty="0"/>
              <a:t>Controller Level:</a:t>
            </a:r>
          </a:p>
          <a:p>
            <a:pPr marL="0" indent="0">
              <a:buNone/>
            </a:pPr>
            <a:r>
              <a:rPr lang="en-US" dirty="0"/>
              <a:t>[Authorize(Roles = "Admin")]</a:t>
            </a:r>
          </a:p>
          <a:p>
            <a:pPr marL="0" indent="0">
              <a:buNone/>
            </a:pPr>
            <a:r>
              <a:rPr lang="en-US" dirty="0"/>
              <a:t>public class </a:t>
            </a:r>
            <a:r>
              <a:rPr lang="en-US" dirty="0" err="1"/>
              <a:t>AdminController</a:t>
            </a:r>
            <a:r>
              <a:rPr lang="en-US" dirty="0"/>
              <a:t> : Controller</a:t>
            </a:r>
          </a:p>
          <a:p>
            <a:pPr marL="0" indent="0">
              <a:buNone/>
            </a:pPr>
            <a:r>
              <a:rPr lang="en-US" dirty="0"/>
              <a:t>{</a:t>
            </a:r>
          </a:p>
          <a:p>
            <a:pPr marL="0" indent="0">
              <a:buNone/>
            </a:pPr>
            <a:r>
              <a:rPr lang="en-US" dirty="0"/>
              <a:t>    //Code</a:t>
            </a:r>
          </a:p>
          <a:p>
            <a:pPr marL="0" indent="0">
              <a:buNone/>
            </a:pPr>
            <a:r>
              <a:rPr lang="en-US" dirty="0"/>
              <a:t>}</a:t>
            </a:r>
          </a:p>
          <a:p>
            <a:pPr marL="0" indent="0">
              <a:buNone/>
            </a:pPr>
            <a:r>
              <a:rPr lang="en-US" b="1" dirty="0"/>
              <a:t>Action Method Level:</a:t>
            </a:r>
          </a:p>
          <a:p>
            <a:pPr marL="0" indent="0">
              <a:buNone/>
            </a:pPr>
            <a:r>
              <a:rPr lang="en-IN" dirty="0"/>
              <a:t>public class </a:t>
            </a:r>
            <a:r>
              <a:rPr lang="en-IN" dirty="0" err="1"/>
              <a:t>UserController</a:t>
            </a:r>
            <a:r>
              <a:rPr lang="en-IN" dirty="0"/>
              <a:t> : Controller</a:t>
            </a:r>
          </a:p>
          <a:p>
            <a:pPr marL="0" indent="0">
              <a:buNone/>
            </a:pPr>
            <a:r>
              <a:rPr lang="en-IN" dirty="0"/>
              <a:t>{</a:t>
            </a:r>
          </a:p>
          <a:p>
            <a:pPr marL="0" indent="0">
              <a:buNone/>
            </a:pPr>
            <a:r>
              <a:rPr lang="en-IN" dirty="0"/>
              <a:t>    [Authorize(Users = "User1,User2")]</a:t>
            </a:r>
          </a:p>
          <a:p>
            <a:pPr marL="0" indent="0">
              <a:buNone/>
            </a:pPr>
            <a:r>
              <a:rPr lang="en-IN" dirty="0"/>
              <a:t>    public </a:t>
            </a:r>
            <a:r>
              <a:rPr lang="en-IN" dirty="0" err="1"/>
              <a:t>ActionResult</a:t>
            </a:r>
            <a:r>
              <a:rPr lang="en-IN" dirty="0"/>
              <a:t> </a:t>
            </a:r>
            <a:r>
              <a:rPr lang="en-IN" dirty="0" err="1"/>
              <a:t>LinkToLogin</a:t>
            </a:r>
            <a:r>
              <a:rPr lang="en-IN" dirty="0"/>
              <a:t>(string provider)</a:t>
            </a:r>
          </a:p>
          <a:p>
            <a:pPr marL="0" indent="0">
              <a:buNone/>
            </a:pPr>
            <a:r>
              <a:rPr lang="en-IN" dirty="0"/>
              <a:t>    {</a:t>
            </a:r>
          </a:p>
          <a:p>
            <a:pPr marL="0" indent="0">
              <a:buNone/>
            </a:pPr>
            <a:r>
              <a:rPr lang="en-IN" dirty="0"/>
              <a:t>        // Code</a:t>
            </a:r>
          </a:p>
          <a:p>
            <a:pPr marL="0" indent="0">
              <a:buNone/>
            </a:pPr>
            <a:r>
              <a:rPr lang="en-IN" dirty="0"/>
              <a:t>        return View();</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777747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4611F7-ED46-4EF7-A53B-46BB45A8E8BF}"/>
              </a:ext>
            </a:extLst>
          </p:cNvPr>
          <p:cNvPicPr>
            <a:picLocks noGrp="1" noChangeAspect="1"/>
          </p:cNvPicPr>
          <p:nvPr>
            <p:ph idx="1"/>
          </p:nvPr>
        </p:nvPicPr>
        <p:blipFill>
          <a:blip r:embed="rId2"/>
          <a:stretch>
            <a:fillRect/>
          </a:stretch>
        </p:blipFill>
        <p:spPr>
          <a:xfrm>
            <a:off x="1509621" y="639192"/>
            <a:ext cx="7554297" cy="5537771"/>
          </a:xfrm>
          <a:prstGeom prst="rect">
            <a:avLst/>
          </a:prstGeom>
        </p:spPr>
      </p:pic>
    </p:spTree>
    <p:extLst>
      <p:ext uri="{BB962C8B-B14F-4D97-AF65-F5344CB8AC3E}">
        <p14:creationId xmlns:p14="http://schemas.microsoft.com/office/powerpoint/2010/main" val="424105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2E6E-4AF3-4BF9-A50F-04E3A5DABA3D}"/>
              </a:ext>
            </a:extLst>
          </p:cNvPr>
          <p:cNvSpPr>
            <a:spLocks noGrp="1"/>
          </p:cNvSpPr>
          <p:nvPr>
            <p:ph type="title"/>
          </p:nvPr>
        </p:nvSpPr>
        <p:spPr>
          <a:xfrm>
            <a:off x="838200" y="365125"/>
            <a:ext cx="10515600" cy="984281"/>
          </a:xfrm>
        </p:spPr>
        <p:txBody>
          <a:bodyPr/>
          <a:lstStyle/>
          <a:p>
            <a:r>
              <a:rPr lang="en-US" b="1" cap="all" dirty="0"/>
              <a:t>FEATURES OF MVC PATTERN</a:t>
            </a:r>
            <a:endParaRPr lang="en-IN" dirty="0"/>
          </a:p>
        </p:txBody>
      </p:sp>
      <p:sp>
        <p:nvSpPr>
          <p:cNvPr id="3" name="Content Placeholder 2">
            <a:extLst>
              <a:ext uri="{FF2B5EF4-FFF2-40B4-BE49-F238E27FC236}">
                <a16:creationId xmlns:a16="http://schemas.microsoft.com/office/drawing/2014/main" id="{39AE5183-8C70-410C-B3DA-9E1B810E2DAD}"/>
              </a:ext>
            </a:extLst>
          </p:cNvPr>
          <p:cNvSpPr>
            <a:spLocks noGrp="1"/>
          </p:cNvSpPr>
          <p:nvPr>
            <p:ph idx="1"/>
          </p:nvPr>
        </p:nvSpPr>
        <p:spPr/>
        <p:txBody>
          <a:bodyPr>
            <a:normAutofit/>
          </a:bodyPr>
          <a:lstStyle/>
          <a:p>
            <a:r>
              <a:rPr lang="en-US" b="1" dirty="0"/>
              <a:t>1.</a:t>
            </a:r>
            <a:r>
              <a:rPr lang="en-US" dirty="0"/>
              <a:t> It is based on Model View Controller Pattern.</a:t>
            </a:r>
            <a:br>
              <a:rPr lang="en-US" dirty="0"/>
            </a:br>
            <a:r>
              <a:rPr lang="en-US" b="1" dirty="0"/>
              <a:t>2.</a:t>
            </a:r>
            <a:r>
              <a:rPr lang="en-US" dirty="0"/>
              <a:t> It is lightweight, fast and secure.</a:t>
            </a:r>
            <a:br>
              <a:rPr lang="en-US" dirty="0"/>
            </a:br>
            <a:r>
              <a:rPr lang="en-US" b="1" dirty="0"/>
              <a:t>3.</a:t>
            </a:r>
            <a:r>
              <a:rPr lang="en-US" dirty="0"/>
              <a:t> Designs and Codes are neatly separated.</a:t>
            </a:r>
            <a:br>
              <a:rPr lang="en-US" dirty="0"/>
            </a:br>
            <a:r>
              <a:rPr lang="en-US" b="1" dirty="0"/>
              <a:t>4.</a:t>
            </a:r>
            <a:r>
              <a:rPr lang="en-US" dirty="0"/>
              <a:t> It uses Pure HTML Control or HTML Helpers (No Server Control)</a:t>
            </a:r>
            <a:br>
              <a:rPr lang="en-US" dirty="0"/>
            </a:br>
            <a:r>
              <a:rPr lang="en-US" b="1" dirty="0"/>
              <a:t>5.</a:t>
            </a:r>
            <a:r>
              <a:rPr lang="en-US" dirty="0"/>
              <a:t> It uses controller based </a:t>
            </a:r>
            <a:r>
              <a:rPr lang="en-US" dirty="0" err="1"/>
              <a:t>url</a:t>
            </a:r>
            <a:r>
              <a:rPr lang="en-US" dirty="0"/>
              <a:t>.</a:t>
            </a:r>
            <a:br>
              <a:rPr lang="en-US" dirty="0"/>
            </a:br>
            <a:r>
              <a:rPr lang="en-US" b="1" dirty="0"/>
              <a:t>6.</a:t>
            </a:r>
            <a:r>
              <a:rPr lang="en-US" dirty="0"/>
              <a:t> Implements no view state.</a:t>
            </a:r>
            <a:br>
              <a:rPr lang="en-US" dirty="0"/>
            </a:br>
            <a:r>
              <a:rPr lang="en-US" b="1" dirty="0"/>
              <a:t>7.</a:t>
            </a:r>
            <a:r>
              <a:rPr lang="en-US" dirty="0"/>
              <a:t> It uses Razor Syntax for customization.</a:t>
            </a:r>
            <a:br>
              <a:rPr lang="en-US" dirty="0"/>
            </a:br>
            <a:r>
              <a:rPr lang="en-US" b="1" dirty="0"/>
              <a:t>8.</a:t>
            </a:r>
            <a:r>
              <a:rPr lang="en-US" dirty="0"/>
              <a:t> It uses Layout at the place of Master page for consistent looks and feel.</a:t>
            </a:r>
            <a:br>
              <a:rPr lang="en-US" dirty="0"/>
            </a:br>
            <a:r>
              <a:rPr lang="en-US" b="1" dirty="0"/>
              <a:t>9.</a:t>
            </a:r>
            <a:r>
              <a:rPr lang="en-US" dirty="0"/>
              <a:t> ASP.NET MVC is open source.</a:t>
            </a:r>
            <a:endParaRPr lang="en-IN" dirty="0"/>
          </a:p>
        </p:txBody>
      </p:sp>
    </p:spTree>
    <p:extLst>
      <p:ext uri="{BB962C8B-B14F-4D97-AF65-F5344CB8AC3E}">
        <p14:creationId xmlns:p14="http://schemas.microsoft.com/office/powerpoint/2010/main" val="260028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54FD-64D9-4548-94D8-6E33855B47B2}"/>
              </a:ext>
            </a:extLst>
          </p:cNvPr>
          <p:cNvSpPr>
            <a:spLocks noGrp="1"/>
          </p:cNvSpPr>
          <p:nvPr>
            <p:ph type="title"/>
          </p:nvPr>
        </p:nvSpPr>
        <p:spPr>
          <a:xfrm>
            <a:off x="838200" y="229417"/>
            <a:ext cx="10515600" cy="451620"/>
          </a:xfrm>
        </p:spPr>
        <p:txBody>
          <a:bodyPr>
            <a:normAutofit fontScale="90000"/>
          </a:bodyPr>
          <a:lstStyle/>
          <a:p>
            <a:r>
              <a:rPr lang="en-IN" dirty="0"/>
              <a:t>The Process ..</a:t>
            </a:r>
          </a:p>
        </p:txBody>
      </p:sp>
      <p:sp>
        <p:nvSpPr>
          <p:cNvPr id="3" name="Content Placeholder 2">
            <a:extLst>
              <a:ext uri="{FF2B5EF4-FFF2-40B4-BE49-F238E27FC236}">
                <a16:creationId xmlns:a16="http://schemas.microsoft.com/office/drawing/2014/main" id="{50A5E5D4-C69B-44A0-9FC8-4E33ABD77FFB}"/>
              </a:ext>
            </a:extLst>
          </p:cNvPr>
          <p:cNvSpPr>
            <a:spLocks noGrp="1"/>
          </p:cNvSpPr>
          <p:nvPr>
            <p:ph idx="1"/>
          </p:nvPr>
        </p:nvSpPr>
        <p:spPr>
          <a:xfrm>
            <a:off x="838200" y="905522"/>
            <a:ext cx="10515600" cy="5468645"/>
          </a:xfrm>
        </p:spPr>
        <p:txBody>
          <a:bodyPr>
            <a:normAutofit fontScale="62500" lnSpcReduction="20000"/>
          </a:bodyPr>
          <a:lstStyle/>
          <a:p>
            <a:endParaRPr lang="en-US" dirty="0"/>
          </a:p>
          <a:p>
            <a:r>
              <a:rPr lang="en-US" dirty="0"/>
              <a:t>The Authentication filter is the first filter that is going to be executed before executing any other filter or action method. This filter checks that the user from where the request is coming is a valid user or not. The Authentication filters in MVC implements the </a:t>
            </a:r>
            <a:r>
              <a:rPr lang="en-US" dirty="0" err="1"/>
              <a:t>IAuthenticationFilter</a:t>
            </a:r>
            <a:r>
              <a:rPr lang="en-US" dirty="0"/>
              <a:t> interface. </a:t>
            </a:r>
          </a:p>
          <a:p>
            <a:endParaRPr lang="en-US" dirty="0"/>
          </a:p>
          <a:p>
            <a:r>
              <a:rPr lang="en-US" dirty="0"/>
              <a:t>The Authorization Filters executed after the Authentication Filter. This filter is used to check whether the user has the rights to access the particular resource or page. The built-in </a:t>
            </a:r>
            <a:r>
              <a:rPr lang="en-US" dirty="0" err="1"/>
              <a:t>AuthorizeAttribute</a:t>
            </a:r>
            <a:r>
              <a:rPr lang="en-US" dirty="0"/>
              <a:t> and </a:t>
            </a:r>
            <a:r>
              <a:rPr lang="en-US" dirty="0" err="1"/>
              <a:t>RequireHttpsAttribute</a:t>
            </a:r>
            <a:r>
              <a:rPr lang="en-US" dirty="0"/>
              <a:t> are examples of Authorization Filters.</a:t>
            </a:r>
          </a:p>
          <a:p>
            <a:endParaRPr lang="en-US" dirty="0"/>
          </a:p>
          <a:p>
            <a:pPr algn="just" fontAlgn="base"/>
            <a:r>
              <a:rPr lang="en-US" sz="2900" dirty="0"/>
              <a:t>The Action Filter will be executed before the action method starts executing or after the action has executed. So, if you want to execute some custom logic that should be get executed before and after an action method executes, then you need to use the Action Filters in MVC applications.</a:t>
            </a:r>
          </a:p>
          <a:p>
            <a:pPr lvl="1" algn="just" fontAlgn="base"/>
            <a:r>
              <a:rPr lang="en-US" sz="2900" dirty="0"/>
              <a:t>The Action filters implement the </a:t>
            </a:r>
            <a:r>
              <a:rPr lang="en-US" sz="2900" dirty="0" err="1"/>
              <a:t>IActionFilter</a:t>
            </a:r>
            <a:r>
              <a:rPr lang="en-US" sz="2900" dirty="0"/>
              <a:t> interface that has two methods </a:t>
            </a:r>
            <a:r>
              <a:rPr lang="en-US" sz="2900" dirty="0" err="1"/>
              <a:t>OnActionExecuting</a:t>
            </a:r>
            <a:r>
              <a:rPr lang="en-US" sz="2900" dirty="0"/>
              <a:t> and </a:t>
            </a:r>
            <a:r>
              <a:rPr lang="en-US" sz="2900" dirty="0" err="1"/>
              <a:t>OnActionExecuted</a:t>
            </a:r>
            <a:r>
              <a:rPr lang="en-US" sz="2900" dirty="0"/>
              <a:t>.</a:t>
            </a:r>
          </a:p>
          <a:p>
            <a:pPr lvl="1" algn="just" fontAlgn="base"/>
            <a:endParaRPr lang="en-US" b="0" i="0" dirty="0">
              <a:solidFill>
                <a:srgbClr val="000000"/>
              </a:solidFill>
              <a:effectLst/>
              <a:latin typeface="arial" panose="020B0604020202020204" pitchFamily="34" charset="0"/>
            </a:endParaRPr>
          </a:p>
          <a:p>
            <a:pPr algn="just" fontAlgn="base"/>
            <a:r>
              <a:rPr lang="en-US" b="0" i="0" dirty="0">
                <a:solidFill>
                  <a:srgbClr val="212529"/>
                </a:solidFill>
                <a:effectLst/>
                <a:latin typeface="-apple-system"/>
              </a:rPr>
              <a:t>The Result filters in MVC application are executed before or after generating the result for an action. Action Result type can be </a:t>
            </a:r>
            <a:r>
              <a:rPr lang="en-US" b="0" i="0" dirty="0" err="1">
                <a:solidFill>
                  <a:srgbClr val="212529"/>
                </a:solidFill>
                <a:effectLst/>
                <a:latin typeface="-apple-system"/>
              </a:rPr>
              <a:t>ViewResult</a:t>
            </a:r>
            <a:r>
              <a:rPr lang="en-US" b="0" i="0" dirty="0">
                <a:solidFill>
                  <a:srgbClr val="212529"/>
                </a:solidFill>
                <a:effectLst/>
                <a:latin typeface="-apple-system"/>
              </a:rPr>
              <a:t>, </a:t>
            </a:r>
            <a:r>
              <a:rPr lang="en-US" b="0" i="0" dirty="0" err="1">
                <a:solidFill>
                  <a:srgbClr val="212529"/>
                </a:solidFill>
                <a:effectLst/>
                <a:latin typeface="-apple-system"/>
              </a:rPr>
              <a:t>PartialViewResult</a:t>
            </a:r>
            <a:r>
              <a:rPr lang="en-US" b="0" i="0" dirty="0">
                <a:solidFill>
                  <a:srgbClr val="212529"/>
                </a:solidFill>
                <a:effectLst/>
                <a:latin typeface="-apple-system"/>
              </a:rPr>
              <a:t>, </a:t>
            </a:r>
            <a:r>
              <a:rPr lang="en-US" b="0" i="0" dirty="0" err="1">
                <a:solidFill>
                  <a:srgbClr val="212529"/>
                </a:solidFill>
                <a:effectLst/>
                <a:latin typeface="-apple-system"/>
              </a:rPr>
              <a:t>RedirectToRouteResult</a:t>
            </a:r>
            <a:r>
              <a:rPr lang="en-US" b="0" i="0" dirty="0">
                <a:solidFill>
                  <a:srgbClr val="212529"/>
                </a:solidFill>
                <a:effectLst/>
                <a:latin typeface="-apple-system"/>
              </a:rPr>
              <a:t>, </a:t>
            </a:r>
            <a:r>
              <a:rPr lang="en-US" b="0" i="0" dirty="0" err="1">
                <a:solidFill>
                  <a:srgbClr val="212529"/>
                </a:solidFill>
                <a:effectLst/>
                <a:latin typeface="-apple-system"/>
              </a:rPr>
              <a:t>RedirectResult</a:t>
            </a:r>
            <a:r>
              <a:rPr lang="en-US" b="0" i="0" dirty="0">
                <a:solidFill>
                  <a:srgbClr val="212529"/>
                </a:solidFill>
                <a:effectLst/>
                <a:latin typeface="-apple-system"/>
              </a:rPr>
              <a:t>, </a:t>
            </a:r>
            <a:r>
              <a:rPr lang="en-US" b="0" i="0" dirty="0" err="1">
                <a:solidFill>
                  <a:srgbClr val="212529"/>
                </a:solidFill>
                <a:effectLst/>
                <a:latin typeface="-apple-system"/>
              </a:rPr>
              <a:t>ContentResult</a:t>
            </a:r>
            <a:r>
              <a:rPr lang="en-US" b="0" i="0" dirty="0">
                <a:solidFill>
                  <a:srgbClr val="212529"/>
                </a:solidFill>
                <a:effectLst/>
                <a:latin typeface="-apple-system"/>
              </a:rPr>
              <a:t>, </a:t>
            </a:r>
            <a:r>
              <a:rPr lang="en-US" b="0" i="0" dirty="0" err="1">
                <a:solidFill>
                  <a:srgbClr val="212529"/>
                </a:solidFill>
                <a:effectLst/>
                <a:latin typeface="-apple-system"/>
              </a:rPr>
              <a:t>JsonResult</a:t>
            </a:r>
            <a:r>
              <a:rPr lang="en-US" b="0" i="0" dirty="0">
                <a:solidFill>
                  <a:srgbClr val="212529"/>
                </a:solidFill>
                <a:effectLst/>
                <a:latin typeface="-apple-system"/>
              </a:rPr>
              <a:t>, </a:t>
            </a:r>
            <a:r>
              <a:rPr lang="en-US" b="0" i="0" dirty="0" err="1">
                <a:solidFill>
                  <a:srgbClr val="212529"/>
                </a:solidFill>
                <a:effectLst/>
                <a:latin typeface="-apple-system"/>
              </a:rPr>
              <a:t>FileResult</a:t>
            </a:r>
            <a:r>
              <a:rPr lang="en-US" b="0" i="0" dirty="0">
                <a:solidFill>
                  <a:srgbClr val="212529"/>
                </a:solidFill>
                <a:effectLst/>
                <a:latin typeface="-apple-system"/>
              </a:rPr>
              <a:t> and </a:t>
            </a:r>
            <a:r>
              <a:rPr lang="en-US" b="0" i="0" dirty="0" err="1">
                <a:solidFill>
                  <a:srgbClr val="212529"/>
                </a:solidFill>
                <a:effectLst/>
                <a:latin typeface="-apple-system"/>
              </a:rPr>
              <a:t>EmptyResult</a:t>
            </a:r>
            <a:r>
              <a:rPr lang="en-US" b="0" i="0" dirty="0">
                <a:solidFill>
                  <a:srgbClr val="212529"/>
                </a:solidFill>
                <a:effectLst/>
                <a:latin typeface="-apple-system"/>
              </a:rPr>
              <a:t> which derives from the </a:t>
            </a:r>
            <a:r>
              <a:rPr lang="en-US" b="0" i="0" dirty="0" err="1">
                <a:solidFill>
                  <a:srgbClr val="212529"/>
                </a:solidFill>
                <a:effectLst/>
                <a:latin typeface="-apple-system"/>
              </a:rPr>
              <a:t>ActionResult</a:t>
            </a:r>
            <a:r>
              <a:rPr lang="en-US" b="0" i="0" dirty="0">
                <a:solidFill>
                  <a:srgbClr val="212529"/>
                </a:solidFill>
                <a:effectLst/>
                <a:latin typeface="-apple-system"/>
              </a:rPr>
              <a:t> abstract class. Result filters are called after the Action filters. The in-built </a:t>
            </a:r>
            <a:r>
              <a:rPr lang="en-US" b="0" i="0" dirty="0" err="1">
                <a:solidFill>
                  <a:srgbClr val="212529"/>
                </a:solidFill>
                <a:effectLst/>
                <a:latin typeface="-apple-system"/>
              </a:rPr>
              <a:t>OutputCacheAttribute</a:t>
            </a:r>
            <a:r>
              <a:rPr lang="en-US" b="0" i="0" dirty="0">
                <a:solidFill>
                  <a:srgbClr val="212529"/>
                </a:solidFill>
                <a:effectLst/>
                <a:latin typeface="-apple-system"/>
              </a:rPr>
              <a:t> is an example of Result Filters.</a:t>
            </a:r>
          </a:p>
          <a:p>
            <a:pPr algn="just" fontAlgn="base"/>
            <a:endParaRPr lang="en-US" b="0" i="0" dirty="0">
              <a:solidFill>
                <a:srgbClr val="212529"/>
              </a:solidFill>
              <a:effectLst/>
              <a:latin typeface="-apple-system"/>
            </a:endParaRPr>
          </a:p>
          <a:p>
            <a:pPr lvl="1" algn="just" fontAlgn="base"/>
            <a:r>
              <a:rPr lang="en-US" sz="2700" dirty="0"/>
              <a:t>The Result Filters in MVC implements the </a:t>
            </a:r>
            <a:r>
              <a:rPr lang="en-US" sz="2700" dirty="0" err="1"/>
              <a:t>IResultFilter</a:t>
            </a:r>
            <a:r>
              <a:rPr lang="en-US" sz="2700" dirty="0"/>
              <a:t> interface and provides two methods </a:t>
            </a:r>
            <a:r>
              <a:rPr lang="en-US" sz="2700" dirty="0" err="1"/>
              <a:t>OnResultExecuting</a:t>
            </a:r>
            <a:r>
              <a:rPr lang="en-US" sz="2700" dirty="0"/>
              <a:t> and </a:t>
            </a:r>
            <a:r>
              <a:rPr lang="en-US" sz="2700" dirty="0" err="1"/>
              <a:t>OnResultExecuted</a:t>
            </a:r>
            <a:r>
              <a:rPr lang="en-US" sz="2700" dirty="0"/>
              <a:t> which will be executed before or after generating the result for an action respectively</a:t>
            </a:r>
          </a:p>
          <a:p>
            <a:endParaRPr lang="en-IN" dirty="0"/>
          </a:p>
        </p:txBody>
      </p:sp>
    </p:spTree>
    <p:extLst>
      <p:ext uri="{BB962C8B-B14F-4D97-AF65-F5344CB8AC3E}">
        <p14:creationId xmlns:p14="http://schemas.microsoft.com/office/powerpoint/2010/main" val="1007484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77FA-CAF8-4DD2-A2BA-3E59FF8EF0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9E2C522-8B3A-4F4F-B3CE-B37255174CE2}"/>
              </a:ext>
            </a:extLst>
          </p:cNvPr>
          <p:cNvSpPr>
            <a:spLocks noGrp="1"/>
          </p:cNvSpPr>
          <p:nvPr>
            <p:ph idx="1"/>
          </p:nvPr>
        </p:nvSpPr>
        <p:spPr/>
        <p:txBody>
          <a:bodyPr/>
          <a:lstStyle/>
          <a:p>
            <a:r>
              <a:rPr lang="en-US" dirty="0"/>
              <a:t>The Exception filters are executed when there is an unhandled exception occurs during either the execution of actions or filters. The in-built </a:t>
            </a:r>
            <a:r>
              <a:rPr lang="en-US" dirty="0" err="1"/>
              <a:t>HandleErrorAttribute</a:t>
            </a:r>
            <a:r>
              <a:rPr lang="en-US" dirty="0"/>
              <a:t> class is an example of Exception Filters.</a:t>
            </a:r>
          </a:p>
          <a:p>
            <a:r>
              <a:rPr lang="en-US" b="0" i="0" dirty="0">
                <a:solidFill>
                  <a:srgbClr val="000000"/>
                </a:solidFill>
                <a:effectLst/>
                <a:latin typeface="arial" panose="020B0604020202020204" pitchFamily="34" charset="0"/>
              </a:rPr>
              <a:t>The </a:t>
            </a:r>
            <a:r>
              <a:rPr lang="en-US" b="1" i="0" dirty="0" err="1">
                <a:solidFill>
                  <a:srgbClr val="000000"/>
                </a:solidFill>
                <a:effectLst/>
                <a:latin typeface="arial" panose="020B0604020202020204" pitchFamily="34" charset="0"/>
              </a:rPr>
              <a:t>IExceptionFilter</a:t>
            </a:r>
            <a:r>
              <a:rPr lang="en-US" b="0" i="0" dirty="0">
                <a:solidFill>
                  <a:srgbClr val="000000"/>
                </a:solidFill>
                <a:effectLst/>
                <a:latin typeface="arial" panose="020B0604020202020204" pitchFamily="34" charset="0"/>
              </a:rPr>
              <a:t> interface is used which provides the </a:t>
            </a:r>
            <a:r>
              <a:rPr lang="en-US" b="1" i="0" dirty="0" err="1">
                <a:solidFill>
                  <a:srgbClr val="000000"/>
                </a:solidFill>
                <a:effectLst/>
                <a:latin typeface="arial" panose="020B0604020202020204" pitchFamily="34" charset="0"/>
              </a:rPr>
              <a:t>OnException</a:t>
            </a:r>
            <a:r>
              <a:rPr lang="en-US" b="0" i="0" dirty="0">
                <a:solidFill>
                  <a:srgbClr val="000000"/>
                </a:solidFill>
                <a:effectLst/>
                <a:latin typeface="arial" panose="020B0604020202020204" pitchFamily="34" charset="0"/>
              </a:rPr>
              <a:t> method which will be executed when there is an unhandled exception during the actions or filters execution. </a:t>
            </a:r>
            <a:endParaRPr lang="en-IN" dirty="0"/>
          </a:p>
        </p:txBody>
      </p:sp>
    </p:spTree>
    <p:extLst>
      <p:ext uri="{BB962C8B-B14F-4D97-AF65-F5344CB8AC3E}">
        <p14:creationId xmlns:p14="http://schemas.microsoft.com/office/powerpoint/2010/main" val="152202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61DD-C807-4E6C-B4E1-75A60CA036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284E3F-33AB-43DC-9E4B-3F71D7DADAD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8694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4BF0-810B-4DC6-8692-BBB65A1C8F1C}"/>
              </a:ext>
            </a:extLst>
          </p:cNvPr>
          <p:cNvSpPr>
            <a:spLocks noGrp="1"/>
          </p:cNvSpPr>
          <p:nvPr>
            <p:ph type="title"/>
          </p:nvPr>
        </p:nvSpPr>
        <p:spPr>
          <a:xfrm>
            <a:off x="838200" y="365126"/>
            <a:ext cx="10515600" cy="904382"/>
          </a:xfrm>
        </p:spPr>
        <p:txBody>
          <a:bodyPr>
            <a:normAutofit fontScale="90000"/>
          </a:bodyPr>
          <a:lstStyle/>
          <a:p>
            <a:br>
              <a:rPr lang="en-US" b="1" cap="all" dirty="0"/>
            </a:br>
            <a:r>
              <a:rPr lang="en-US" b="1" cap="all" dirty="0"/>
              <a:t>UNDERSTAND MVC PATTERN</a:t>
            </a:r>
            <a:br>
              <a:rPr lang="en-US" b="1" cap="all" dirty="0"/>
            </a:br>
            <a:endParaRPr lang="en-IN" dirty="0"/>
          </a:p>
        </p:txBody>
      </p:sp>
      <p:sp>
        <p:nvSpPr>
          <p:cNvPr id="3" name="Content Placeholder 2">
            <a:extLst>
              <a:ext uri="{FF2B5EF4-FFF2-40B4-BE49-F238E27FC236}">
                <a16:creationId xmlns:a16="http://schemas.microsoft.com/office/drawing/2014/main" id="{4693A8C6-F124-48D8-8975-7111109F915E}"/>
              </a:ext>
            </a:extLst>
          </p:cNvPr>
          <p:cNvSpPr>
            <a:spLocks noGrp="1"/>
          </p:cNvSpPr>
          <p:nvPr>
            <p:ph idx="1"/>
          </p:nvPr>
        </p:nvSpPr>
        <p:spPr/>
        <p:txBody>
          <a:bodyPr/>
          <a:lstStyle/>
          <a:p>
            <a:r>
              <a:rPr lang="en-US" dirty="0"/>
              <a:t>MVC is short form for Model, View and Controller. </a:t>
            </a:r>
          </a:p>
          <a:p>
            <a:r>
              <a:rPr lang="en-US" b="1" dirty="0"/>
              <a:t>Model:</a:t>
            </a:r>
            <a:r>
              <a:rPr lang="en-US" dirty="0"/>
              <a:t> It is responsible for keeping database operational logic like connecting and retrieving information from database/Classes/Objects</a:t>
            </a:r>
          </a:p>
          <a:p>
            <a:r>
              <a:rPr lang="en-US" b="1" dirty="0"/>
              <a:t>View:</a:t>
            </a:r>
            <a:r>
              <a:rPr lang="en-US" dirty="0"/>
              <a:t> It is responsible for serving web page user interface to client.</a:t>
            </a:r>
          </a:p>
          <a:p>
            <a:r>
              <a:rPr lang="en-US" b="1" dirty="0"/>
              <a:t>Controller:</a:t>
            </a:r>
            <a:r>
              <a:rPr lang="en-US" dirty="0"/>
              <a:t> It keeps all the programming logics</a:t>
            </a:r>
            <a:endParaRPr lang="en-IN" dirty="0"/>
          </a:p>
        </p:txBody>
      </p:sp>
    </p:spTree>
    <p:extLst>
      <p:ext uri="{BB962C8B-B14F-4D97-AF65-F5344CB8AC3E}">
        <p14:creationId xmlns:p14="http://schemas.microsoft.com/office/powerpoint/2010/main" val="104314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CB18-1555-4806-9EDE-5FBB0E7A7E53}"/>
              </a:ext>
            </a:extLst>
          </p:cNvPr>
          <p:cNvSpPr>
            <a:spLocks noGrp="1"/>
          </p:cNvSpPr>
          <p:nvPr>
            <p:ph type="title"/>
          </p:nvPr>
        </p:nvSpPr>
        <p:spPr>
          <a:xfrm>
            <a:off x="838200" y="214705"/>
            <a:ext cx="10515600" cy="495509"/>
          </a:xfrm>
        </p:spPr>
        <p:txBody>
          <a:bodyPr>
            <a:normAutofit fontScale="90000"/>
          </a:bodyPr>
          <a:lstStyle/>
          <a:p>
            <a:r>
              <a:rPr lang="en-IN" dirty="0"/>
              <a:t>MVC - Working</a:t>
            </a:r>
          </a:p>
        </p:txBody>
      </p:sp>
      <p:pic>
        <p:nvPicPr>
          <p:cNvPr id="1026" name="Picture 2">
            <a:extLst>
              <a:ext uri="{FF2B5EF4-FFF2-40B4-BE49-F238E27FC236}">
                <a16:creationId xmlns:a16="http://schemas.microsoft.com/office/drawing/2014/main" id="{1E1AA4F5-01F3-4C44-9FDB-3E1DE7F763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9552" y="1006194"/>
            <a:ext cx="5628443" cy="3441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881D236-8543-4D96-AB2E-B5DA8CE88394}"/>
              </a:ext>
            </a:extLst>
          </p:cNvPr>
          <p:cNvSpPr/>
          <p:nvPr/>
        </p:nvSpPr>
        <p:spPr>
          <a:xfrm>
            <a:off x="838199" y="4623865"/>
            <a:ext cx="9539796" cy="2031325"/>
          </a:xfrm>
          <a:prstGeom prst="rect">
            <a:avLst/>
          </a:prstGeom>
        </p:spPr>
        <p:txBody>
          <a:bodyPr wrap="square">
            <a:spAutoFit/>
          </a:bodyPr>
          <a:lstStyle/>
          <a:p>
            <a:pPr algn="just"/>
            <a:r>
              <a:rPr lang="en-US" b="1" i="0" dirty="0">
                <a:solidFill>
                  <a:srgbClr val="000066"/>
                </a:solidFill>
                <a:effectLst/>
                <a:latin typeface="Helvetica Neue"/>
              </a:rPr>
              <a:t>MVC works in 3 steps.</a:t>
            </a:r>
            <a:endParaRPr lang="en-US" b="0" i="0" dirty="0">
              <a:solidFill>
                <a:srgbClr val="000066"/>
              </a:solidFill>
              <a:effectLst/>
              <a:latin typeface="Helvetica Neue"/>
            </a:endParaRPr>
          </a:p>
          <a:p>
            <a:r>
              <a:rPr lang="en-US" b="1" i="0" dirty="0">
                <a:solidFill>
                  <a:srgbClr val="008000"/>
                </a:solidFill>
                <a:effectLst/>
                <a:latin typeface="Titillium Web"/>
              </a:rPr>
              <a:t>Step 1:</a:t>
            </a:r>
            <a:r>
              <a:rPr lang="en-US" b="0" i="0" dirty="0">
                <a:solidFill>
                  <a:srgbClr val="000000"/>
                </a:solidFill>
                <a:effectLst/>
                <a:latin typeface="Helvetica Neue"/>
              </a:rPr>
              <a:t> User hits the button on page or makes a request through View Page.</a:t>
            </a:r>
            <a:br>
              <a:rPr lang="en-US" dirty="0"/>
            </a:br>
            <a:r>
              <a:rPr lang="en-US" b="1" i="0" dirty="0">
                <a:solidFill>
                  <a:srgbClr val="008000"/>
                </a:solidFill>
                <a:effectLst/>
                <a:latin typeface="Titillium Web"/>
              </a:rPr>
              <a:t>Step 2:</a:t>
            </a:r>
            <a:r>
              <a:rPr lang="en-US" b="0" i="0" dirty="0">
                <a:solidFill>
                  <a:srgbClr val="000000"/>
                </a:solidFill>
                <a:effectLst/>
                <a:latin typeface="Helvetica Neue"/>
              </a:rPr>
              <a:t> Request comes to controller.</a:t>
            </a:r>
            <a:br>
              <a:rPr lang="en-US" dirty="0"/>
            </a:br>
            <a:r>
              <a:rPr lang="en-US" b="1" i="0" dirty="0">
                <a:solidFill>
                  <a:srgbClr val="008000"/>
                </a:solidFill>
                <a:effectLst/>
                <a:latin typeface="Titillium Web"/>
              </a:rPr>
              <a:t>Step 3:</a:t>
            </a:r>
            <a:r>
              <a:rPr lang="en-US" b="0" i="0" dirty="0">
                <a:solidFill>
                  <a:srgbClr val="000000"/>
                </a:solidFill>
                <a:effectLst/>
                <a:latin typeface="Helvetica Neue"/>
              </a:rPr>
              <a:t> Depending on the user request, the controller creates object of the model. Then model comes in action and retrieve information from database/Objects</a:t>
            </a:r>
            <a:br>
              <a:rPr lang="en-US" dirty="0"/>
            </a:br>
            <a:r>
              <a:rPr lang="en-US" b="1" i="0" dirty="0">
                <a:solidFill>
                  <a:srgbClr val="008000"/>
                </a:solidFill>
                <a:effectLst/>
                <a:latin typeface="Titillium Web"/>
              </a:rPr>
              <a:t>Step 4:</a:t>
            </a:r>
            <a:r>
              <a:rPr lang="en-US" b="0" i="0" dirty="0">
                <a:solidFill>
                  <a:srgbClr val="000000"/>
                </a:solidFill>
                <a:effectLst/>
                <a:latin typeface="Helvetica Neue"/>
              </a:rPr>
              <a:t> After that, this data filled model, is passed to a View page by the controller to server the user.</a:t>
            </a:r>
            <a:endParaRPr lang="en-IN" dirty="0"/>
          </a:p>
        </p:txBody>
      </p:sp>
    </p:spTree>
    <p:extLst>
      <p:ext uri="{BB962C8B-B14F-4D97-AF65-F5344CB8AC3E}">
        <p14:creationId xmlns:p14="http://schemas.microsoft.com/office/powerpoint/2010/main" val="68200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181C-AB9F-4C39-8179-36A03409F851}"/>
              </a:ext>
            </a:extLst>
          </p:cNvPr>
          <p:cNvSpPr>
            <a:spLocks noGrp="1"/>
          </p:cNvSpPr>
          <p:nvPr>
            <p:ph type="title"/>
          </p:nvPr>
        </p:nvSpPr>
        <p:spPr>
          <a:xfrm>
            <a:off x="839788" y="365126"/>
            <a:ext cx="10515600" cy="788972"/>
          </a:xfrm>
        </p:spPr>
        <p:txBody>
          <a:bodyPr/>
          <a:lstStyle/>
          <a:p>
            <a:r>
              <a:rPr lang="en-IN" dirty="0" err="1"/>
              <a:t>ASP.Net</a:t>
            </a:r>
            <a:r>
              <a:rPr lang="en-IN" dirty="0"/>
              <a:t> MVC 5 Folder Structure</a:t>
            </a:r>
          </a:p>
        </p:txBody>
      </p:sp>
      <p:sp>
        <p:nvSpPr>
          <p:cNvPr id="5" name="Text Placeholder 4">
            <a:extLst>
              <a:ext uri="{FF2B5EF4-FFF2-40B4-BE49-F238E27FC236}">
                <a16:creationId xmlns:a16="http://schemas.microsoft.com/office/drawing/2014/main" id="{C9DB2527-CF22-4364-92BC-00EA9AED5C3C}"/>
              </a:ext>
            </a:extLst>
          </p:cNvPr>
          <p:cNvSpPr>
            <a:spLocks noGrp="1"/>
          </p:cNvSpPr>
          <p:nvPr>
            <p:ph type="body" idx="1"/>
          </p:nvPr>
        </p:nvSpPr>
        <p:spPr>
          <a:xfrm>
            <a:off x="836612" y="1129104"/>
            <a:ext cx="5157787" cy="263047"/>
          </a:xfrm>
        </p:spPr>
        <p:txBody>
          <a:bodyPr>
            <a:normAutofit fontScale="62500" lnSpcReduction="20000"/>
          </a:bodyPr>
          <a:lstStyle/>
          <a:p>
            <a:endParaRPr lang="en-IN" dirty="0"/>
          </a:p>
        </p:txBody>
      </p:sp>
      <p:pic>
        <p:nvPicPr>
          <p:cNvPr id="4" name="Content Placeholder 3">
            <a:extLst>
              <a:ext uri="{FF2B5EF4-FFF2-40B4-BE49-F238E27FC236}">
                <a16:creationId xmlns:a16="http://schemas.microsoft.com/office/drawing/2014/main" id="{50361286-4373-4466-A9D1-9E01E58E56F6}"/>
              </a:ext>
            </a:extLst>
          </p:cNvPr>
          <p:cNvPicPr>
            <a:picLocks noGrp="1" noChangeAspect="1"/>
          </p:cNvPicPr>
          <p:nvPr>
            <p:ph sz="half" idx="2"/>
          </p:nvPr>
        </p:nvPicPr>
        <p:blipFill>
          <a:blip r:embed="rId2"/>
          <a:stretch>
            <a:fillRect/>
          </a:stretch>
        </p:blipFill>
        <p:spPr>
          <a:xfrm>
            <a:off x="683582" y="1855433"/>
            <a:ext cx="2450236" cy="4147799"/>
          </a:xfrm>
          <a:prstGeom prst="rect">
            <a:avLst/>
          </a:prstGeom>
        </p:spPr>
      </p:pic>
      <p:sp>
        <p:nvSpPr>
          <p:cNvPr id="6" name="Text Placeholder 5">
            <a:extLst>
              <a:ext uri="{FF2B5EF4-FFF2-40B4-BE49-F238E27FC236}">
                <a16:creationId xmlns:a16="http://schemas.microsoft.com/office/drawing/2014/main" id="{68AACAD2-0AC9-4B46-951A-536CAEAE6D32}"/>
              </a:ext>
            </a:extLst>
          </p:cNvPr>
          <p:cNvSpPr>
            <a:spLocks noGrp="1"/>
          </p:cNvSpPr>
          <p:nvPr>
            <p:ph type="body" sz="quarter" idx="3"/>
          </p:nvPr>
        </p:nvSpPr>
        <p:spPr>
          <a:xfrm>
            <a:off x="6096000" y="1027431"/>
            <a:ext cx="5183188" cy="263047"/>
          </a:xfrm>
        </p:spPr>
        <p:txBody>
          <a:bodyPr>
            <a:normAutofit fontScale="62500" lnSpcReduction="20000"/>
          </a:bodyPr>
          <a:lstStyle/>
          <a:p>
            <a:endParaRPr lang="en-IN" dirty="0"/>
          </a:p>
        </p:txBody>
      </p:sp>
      <p:sp>
        <p:nvSpPr>
          <p:cNvPr id="8" name="Rectangle 1">
            <a:extLst>
              <a:ext uri="{FF2B5EF4-FFF2-40B4-BE49-F238E27FC236}">
                <a16:creationId xmlns:a16="http://schemas.microsoft.com/office/drawing/2014/main" id="{EE3790D1-CCF6-49B4-B689-486BC119052D}"/>
              </a:ext>
            </a:extLst>
          </p:cNvPr>
          <p:cNvSpPr>
            <a:spLocks noGrp="1" noChangeArrowheads="1"/>
          </p:cNvSpPr>
          <p:nvPr>
            <p:ph sz="quarter" idx="4"/>
          </p:nvPr>
        </p:nvSpPr>
        <p:spPr bwMode="auto">
          <a:xfrm>
            <a:off x="7559231" y="3999870"/>
            <a:ext cx="223138" cy="261610"/>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17449091-A303-4161-A351-AA8E01930193}"/>
              </a:ext>
            </a:extLst>
          </p:cNvPr>
          <p:cNvSpPr/>
          <p:nvPr/>
        </p:nvSpPr>
        <p:spPr>
          <a:xfrm>
            <a:off x="3488925" y="1478917"/>
            <a:ext cx="7866464" cy="5078313"/>
          </a:xfrm>
          <a:prstGeom prst="rect">
            <a:avLst/>
          </a:prstGeom>
        </p:spPr>
        <p:txBody>
          <a:bodyPr wrap="square">
            <a:spAutoFit/>
          </a:bodyPr>
          <a:lstStyle/>
          <a:p>
            <a:r>
              <a:rPr lang="en-IN" dirty="0" err="1"/>
              <a:t>App_Data</a:t>
            </a:r>
            <a:r>
              <a:rPr lang="en-IN" dirty="0"/>
              <a:t> – This folder contains data files like </a:t>
            </a:r>
            <a:r>
              <a:rPr lang="en-IN" dirty="0" err="1"/>
              <a:t>LocalDB</a:t>
            </a:r>
            <a:r>
              <a:rPr lang="en-IN" dirty="0"/>
              <a:t>, .</a:t>
            </a:r>
            <a:r>
              <a:rPr lang="en-IN" dirty="0" err="1"/>
              <a:t>mdf</a:t>
            </a:r>
            <a:r>
              <a:rPr lang="en-IN" dirty="0"/>
              <a:t> files, xml files etc. </a:t>
            </a:r>
          </a:p>
          <a:p>
            <a:endParaRPr lang="en-IN" dirty="0"/>
          </a:p>
          <a:p>
            <a:r>
              <a:rPr lang="en-US" dirty="0" err="1"/>
              <a:t>App_Start</a:t>
            </a:r>
            <a:r>
              <a:rPr lang="en-US" dirty="0"/>
              <a:t> – It contains class files which gets executed when application starts. Normally it contains files like </a:t>
            </a:r>
            <a:r>
              <a:rPr lang="en-US" dirty="0" err="1"/>
              <a:t>BundleConfig.cs</a:t>
            </a:r>
            <a:r>
              <a:rPr lang="en-US" dirty="0"/>
              <a:t>,  </a:t>
            </a:r>
            <a:r>
              <a:rPr lang="en-US" dirty="0" err="1"/>
              <a:t>RouteConfig.cs</a:t>
            </a:r>
            <a:r>
              <a:rPr lang="en-US" dirty="0"/>
              <a:t>, </a:t>
            </a:r>
            <a:r>
              <a:rPr lang="en-US" dirty="0" err="1"/>
              <a:t>AuthConfig.cs</a:t>
            </a:r>
            <a:r>
              <a:rPr lang="en-US" dirty="0"/>
              <a:t>, </a:t>
            </a:r>
            <a:r>
              <a:rPr lang="en-US" dirty="0" err="1"/>
              <a:t>FilterConfig.cs</a:t>
            </a:r>
            <a:r>
              <a:rPr lang="en-US" dirty="0"/>
              <a:t> etc.</a:t>
            </a:r>
          </a:p>
          <a:p>
            <a:endParaRPr lang="en-US" dirty="0"/>
          </a:p>
          <a:p>
            <a:r>
              <a:rPr lang="en-US" dirty="0"/>
              <a:t>Content – It contains static files like </a:t>
            </a:r>
            <a:r>
              <a:rPr lang="en-US" dirty="0" err="1"/>
              <a:t>css</a:t>
            </a:r>
            <a:r>
              <a:rPr lang="en-US" dirty="0"/>
              <a:t> files, images and icon files.</a:t>
            </a:r>
          </a:p>
          <a:p>
            <a:endParaRPr lang="en-US" dirty="0"/>
          </a:p>
          <a:p>
            <a:r>
              <a:rPr lang="en-US" dirty="0"/>
              <a:t>Controllers – It contains class files which handle user's request and response. All the controller file name ends with Controller word like </a:t>
            </a:r>
            <a:r>
              <a:rPr lang="en-US" dirty="0" err="1"/>
              <a:t>HomeController</a:t>
            </a:r>
            <a:r>
              <a:rPr lang="en-US" dirty="0"/>
              <a:t>, </a:t>
            </a:r>
            <a:r>
              <a:rPr lang="en-US" dirty="0" err="1"/>
              <a:t>LoginController</a:t>
            </a:r>
            <a:r>
              <a:rPr lang="en-US" dirty="0"/>
              <a:t>, </a:t>
            </a:r>
            <a:r>
              <a:rPr lang="en-US" dirty="0" err="1"/>
              <a:t>ManagerController</a:t>
            </a:r>
            <a:r>
              <a:rPr lang="en-US" dirty="0"/>
              <a:t> etc.</a:t>
            </a:r>
          </a:p>
          <a:p>
            <a:endParaRPr lang="en-US" dirty="0"/>
          </a:p>
          <a:p>
            <a:r>
              <a:rPr lang="en-US" b="1" dirty="0"/>
              <a:t>Models</a:t>
            </a:r>
            <a:r>
              <a:rPr lang="en-US" dirty="0"/>
              <a:t> – It contains model class files which handles database task.</a:t>
            </a:r>
          </a:p>
          <a:p>
            <a:endParaRPr lang="en-US" dirty="0"/>
          </a:p>
          <a:p>
            <a:r>
              <a:rPr lang="en-US" dirty="0"/>
              <a:t>Scripts – It contains scripts file like JavaScript, VBScript, </a:t>
            </a:r>
            <a:r>
              <a:rPr lang="en-US" dirty="0" err="1"/>
              <a:t>JQuery</a:t>
            </a:r>
            <a:r>
              <a:rPr lang="en-US" dirty="0"/>
              <a:t> etc.</a:t>
            </a:r>
          </a:p>
          <a:p>
            <a:endParaRPr lang="en-US" dirty="0"/>
          </a:p>
          <a:p>
            <a:r>
              <a:rPr lang="en-US" dirty="0"/>
              <a:t>Views – It contains HTML files. There may be separate folder for each controller. For </a:t>
            </a:r>
            <a:r>
              <a:rPr lang="en-US" dirty="0" err="1"/>
              <a:t>HomeController.cs</a:t>
            </a:r>
            <a:r>
              <a:rPr lang="en-US" dirty="0"/>
              <a:t>; there is Home folder inside View folder.</a:t>
            </a:r>
            <a:endParaRPr lang="en-IN" dirty="0"/>
          </a:p>
        </p:txBody>
      </p:sp>
    </p:spTree>
    <p:extLst>
      <p:ext uri="{BB962C8B-B14F-4D97-AF65-F5344CB8AC3E}">
        <p14:creationId xmlns:p14="http://schemas.microsoft.com/office/powerpoint/2010/main" val="280555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EBD2426-49B3-4153-B5FA-EC554AE35105}"/>
              </a:ext>
            </a:extLst>
          </p:cNvPr>
          <p:cNvSpPr>
            <a:spLocks noGrp="1"/>
          </p:cNvSpPr>
          <p:nvPr>
            <p:ph type="title"/>
          </p:nvPr>
        </p:nvSpPr>
        <p:spPr>
          <a:xfrm>
            <a:off x="838200" y="196450"/>
            <a:ext cx="10515600" cy="531520"/>
          </a:xfrm>
        </p:spPr>
        <p:txBody>
          <a:bodyPr>
            <a:normAutofit fontScale="90000"/>
          </a:bodyPr>
          <a:lstStyle/>
          <a:p>
            <a:endParaRPr lang="en-IN" dirty="0"/>
          </a:p>
        </p:txBody>
      </p:sp>
      <p:pic>
        <p:nvPicPr>
          <p:cNvPr id="12" name="Content Placeholder 11">
            <a:extLst>
              <a:ext uri="{FF2B5EF4-FFF2-40B4-BE49-F238E27FC236}">
                <a16:creationId xmlns:a16="http://schemas.microsoft.com/office/drawing/2014/main" id="{6CD66CFA-34BA-45F2-936C-97A822B668FA}"/>
              </a:ext>
            </a:extLst>
          </p:cNvPr>
          <p:cNvPicPr>
            <a:picLocks noGrp="1" noChangeAspect="1"/>
          </p:cNvPicPr>
          <p:nvPr>
            <p:ph sz="half" idx="1"/>
          </p:nvPr>
        </p:nvPicPr>
        <p:blipFill>
          <a:blip r:embed="rId2"/>
          <a:stretch>
            <a:fillRect/>
          </a:stretch>
        </p:blipFill>
        <p:spPr>
          <a:xfrm>
            <a:off x="648070" y="1269507"/>
            <a:ext cx="3240349" cy="1926455"/>
          </a:xfrm>
          <a:prstGeom prst="rect">
            <a:avLst/>
          </a:prstGeom>
        </p:spPr>
      </p:pic>
      <p:sp>
        <p:nvSpPr>
          <p:cNvPr id="11" name="Content Placeholder 10">
            <a:extLst>
              <a:ext uri="{FF2B5EF4-FFF2-40B4-BE49-F238E27FC236}">
                <a16:creationId xmlns:a16="http://schemas.microsoft.com/office/drawing/2014/main" id="{E639BF28-BE13-4300-92A9-8C82DB1F8E4C}"/>
              </a:ext>
            </a:extLst>
          </p:cNvPr>
          <p:cNvSpPr>
            <a:spLocks noGrp="1"/>
          </p:cNvSpPr>
          <p:nvPr>
            <p:ph sz="half" idx="2"/>
          </p:nvPr>
        </p:nvSpPr>
        <p:spPr>
          <a:xfrm>
            <a:off x="4216894" y="890735"/>
            <a:ext cx="7226424" cy="5598842"/>
          </a:xfrm>
        </p:spPr>
        <p:txBody>
          <a:bodyPr>
            <a:normAutofit/>
          </a:bodyPr>
          <a:lstStyle/>
          <a:p>
            <a:r>
              <a:rPr lang="en-US" sz="1800" dirty="0"/>
              <a:t>Shared - It is under view folder and it contains shared files like master page layout, Error Page, etc. Shared folder content can be accessed by any controller.</a:t>
            </a:r>
          </a:p>
          <a:p>
            <a:r>
              <a:rPr lang="en-US" sz="1800" dirty="0"/>
              <a:t>_</a:t>
            </a:r>
            <a:r>
              <a:rPr lang="en-US" sz="1800" dirty="0" err="1"/>
              <a:t>Viewstart.cshtml</a:t>
            </a:r>
            <a:r>
              <a:rPr lang="en-US" sz="1800" dirty="0"/>
              <a:t> is used to place common UI logic across the Views in the folder, where it is located.</a:t>
            </a:r>
          </a:p>
          <a:p>
            <a:r>
              <a:rPr lang="en-US" sz="1800" dirty="0"/>
              <a:t>_</a:t>
            </a:r>
            <a:r>
              <a:rPr lang="en-US" sz="1800" dirty="0" err="1"/>
              <a:t>LoginPartial.cshtml</a:t>
            </a:r>
            <a:r>
              <a:rPr lang="en-US" sz="1800" dirty="0"/>
              <a:t>  is a partial view of a Razor markup file (.</a:t>
            </a:r>
            <a:r>
              <a:rPr lang="en-US" sz="1800" dirty="0" err="1"/>
              <a:t>cshtml</a:t>
            </a:r>
            <a:r>
              <a:rPr lang="en-US" sz="1800" dirty="0"/>
              <a:t>) that renders HTML output within another markup file's rendered output.</a:t>
            </a:r>
          </a:p>
          <a:p>
            <a:r>
              <a:rPr lang="en-US" sz="1800" dirty="0" err="1"/>
              <a:t>Lockout.cshtml</a:t>
            </a:r>
            <a:r>
              <a:rPr lang="en-US" sz="1800" dirty="0"/>
              <a:t> is used to manage user roles and their accessibility.</a:t>
            </a:r>
          </a:p>
          <a:p>
            <a:endParaRPr lang="en-US" sz="1800" dirty="0"/>
          </a:p>
          <a:p>
            <a:r>
              <a:rPr lang="en-US" sz="1800" dirty="0"/>
              <a:t> </a:t>
            </a:r>
            <a:r>
              <a:rPr lang="en-US" sz="1800" dirty="0" err="1"/>
              <a:t>Global.asax</a:t>
            </a:r>
            <a:r>
              <a:rPr lang="en-US" sz="1800" dirty="0"/>
              <a:t> – It allows you to write code at application level events such as </a:t>
            </a:r>
            <a:r>
              <a:rPr lang="en-US" sz="1800" dirty="0" err="1"/>
              <a:t>Application_BeginRequest</a:t>
            </a:r>
            <a:r>
              <a:rPr lang="en-US" sz="1800" dirty="0"/>
              <a:t>, </a:t>
            </a:r>
            <a:r>
              <a:rPr lang="en-US" sz="1800" dirty="0" err="1"/>
              <a:t>application_start</a:t>
            </a:r>
            <a:r>
              <a:rPr lang="en-US" sz="1800" dirty="0"/>
              <a:t>, </a:t>
            </a:r>
            <a:r>
              <a:rPr lang="en-US" sz="1800" dirty="0" err="1"/>
              <a:t>application_error</a:t>
            </a:r>
            <a:r>
              <a:rPr lang="en-US" sz="1800" dirty="0"/>
              <a:t>, </a:t>
            </a:r>
            <a:r>
              <a:rPr lang="en-US" sz="1800" dirty="0" err="1"/>
              <a:t>sesson_start</a:t>
            </a:r>
            <a:r>
              <a:rPr lang="en-US" sz="1800" dirty="0"/>
              <a:t>, </a:t>
            </a:r>
            <a:r>
              <a:rPr lang="en-US" sz="1800" dirty="0" err="1"/>
              <a:t>sesson_end</a:t>
            </a:r>
            <a:r>
              <a:rPr lang="en-US" sz="1800" dirty="0"/>
              <a:t> etc.</a:t>
            </a:r>
          </a:p>
          <a:p>
            <a:endParaRPr lang="en-US" sz="1800" dirty="0"/>
          </a:p>
          <a:p>
            <a:r>
              <a:rPr lang="en-US" sz="1800" dirty="0"/>
              <a:t> </a:t>
            </a:r>
            <a:r>
              <a:rPr lang="en-US" sz="1800" dirty="0" err="1"/>
              <a:t>Package.config</a:t>
            </a:r>
            <a:r>
              <a:rPr lang="en-US" sz="1800" dirty="0"/>
              <a:t> – It is managed by NuGet to keep track of what packages and versions you have installed in the application.</a:t>
            </a:r>
          </a:p>
          <a:p>
            <a:endParaRPr lang="en-US" sz="1800" dirty="0"/>
          </a:p>
          <a:p>
            <a:r>
              <a:rPr lang="en-US" sz="1800" dirty="0"/>
              <a:t> </a:t>
            </a:r>
            <a:r>
              <a:rPr lang="en-US" sz="1800" dirty="0" err="1"/>
              <a:t>Web.config</a:t>
            </a:r>
            <a:r>
              <a:rPr lang="en-US" sz="1800" dirty="0"/>
              <a:t> – It contains application level configuration.</a:t>
            </a:r>
          </a:p>
          <a:p>
            <a:endParaRPr lang="en-IN" sz="1800" dirty="0"/>
          </a:p>
        </p:txBody>
      </p:sp>
      <p:pic>
        <p:nvPicPr>
          <p:cNvPr id="13" name="Picture 12">
            <a:extLst>
              <a:ext uri="{FF2B5EF4-FFF2-40B4-BE49-F238E27FC236}">
                <a16:creationId xmlns:a16="http://schemas.microsoft.com/office/drawing/2014/main" id="{18945092-7A6A-4152-81D3-AF1EA6F81D19}"/>
              </a:ext>
            </a:extLst>
          </p:cNvPr>
          <p:cNvPicPr>
            <a:picLocks noChangeAspect="1"/>
          </p:cNvPicPr>
          <p:nvPr/>
        </p:nvPicPr>
        <p:blipFill>
          <a:blip r:embed="rId3"/>
          <a:stretch>
            <a:fillRect/>
          </a:stretch>
        </p:blipFill>
        <p:spPr>
          <a:xfrm>
            <a:off x="853781" y="4279038"/>
            <a:ext cx="2828925" cy="2019670"/>
          </a:xfrm>
          <a:prstGeom prst="rect">
            <a:avLst/>
          </a:prstGeom>
        </p:spPr>
      </p:pic>
      <p:sp>
        <p:nvSpPr>
          <p:cNvPr id="14" name="Rectangle 13">
            <a:extLst>
              <a:ext uri="{FF2B5EF4-FFF2-40B4-BE49-F238E27FC236}">
                <a16:creationId xmlns:a16="http://schemas.microsoft.com/office/drawing/2014/main" id="{D788648E-D725-4AB8-A3C1-DBD60124ED29}"/>
              </a:ext>
            </a:extLst>
          </p:cNvPr>
          <p:cNvSpPr/>
          <p:nvPr/>
        </p:nvSpPr>
        <p:spPr>
          <a:xfrm>
            <a:off x="853781" y="3552834"/>
            <a:ext cx="2472087" cy="369332"/>
          </a:xfrm>
          <a:prstGeom prst="rect">
            <a:avLst/>
          </a:prstGeom>
        </p:spPr>
        <p:txBody>
          <a:bodyPr wrap="none">
            <a:spAutoFit/>
          </a:bodyPr>
          <a:lstStyle/>
          <a:p>
            <a:r>
              <a:rPr lang="en-IN" dirty="0"/>
              <a:t>SOME IMPORTANT FILES</a:t>
            </a:r>
          </a:p>
        </p:txBody>
      </p:sp>
    </p:spTree>
    <p:extLst>
      <p:ext uri="{BB962C8B-B14F-4D97-AF65-F5344CB8AC3E}">
        <p14:creationId xmlns:p14="http://schemas.microsoft.com/office/powerpoint/2010/main" val="331632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AFB3-51D1-4635-A4EE-CBCEB0B9691E}"/>
              </a:ext>
            </a:extLst>
          </p:cNvPr>
          <p:cNvSpPr>
            <a:spLocks noGrp="1"/>
          </p:cNvSpPr>
          <p:nvPr>
            <p:ph type="title"/>
          </p:nvPr>
        </p:nvSpPr>
        <p:spPr>
          <a:xfrm>
            <a:off x="838200" y="365125"/>
            <a:ext cx="10515600" cy="602541"/>
          </a:xfrm>
        </p:spPr>
        <p:txBody>
          <a:bodyPr>
            <a:normAutofit fontScale="90000"/>
          </a:bodyPr>
          <a:lstStyle/>
          <a:p>
            <a:br>
              <a:rPr lang="en-US" b="1" cap="all" dirty="0"/>
            </a:br>
            <a:r>
              <a:rPr lang="en-US" b="1" cap="all" dirty="0"/>
              <a:t>UNDERSTANDING BASICS OF MVC CONTROLLERS</a:t>
            </a:r>
            <a:br>
              <a:rPr lang="en-US" b="1" cap="all" dirty="0"/>
            </a:br>
            <a:endParaRPr lang="en-IN" dirty="0"/>
          </a:p>
        </p:txBody>
      </p:sp>
      <p:sp>
        <p:nvSpPr>
          <p:cNvPr id="3" name="Content Placeholder 2">
            <a:extLst>
              <a:ext uri="{FF2B5EF4-FFF2-40B4-BE49-F238E27FC236}">
                <a16:creationId xmlns:a16="http://schemas.microsoft.com/office/drawing/2014/main" id="{1ACF771F-6A25-4C46-B237-02B79361E2DE}"/>
              </a:ext>
            </a:extLst>
          </p:cNvPr>
          <p:cNvSpPr>
            <a:spLocks noGrp="1"/>
          </p:cNvSpPr>
          <p:nvPr>
            <p:ph idx="1"/>
          </p:nvPr>
        </p:nvSpPr>
        <p:spPr>
          <a:xfrm>
            <a:off x="758301" y="1253331"/>
            <a:ext cx="10515600" cy="4632564"/>
          </a:xfrm>
        </p:spPr>
        <p:txBody>
          <a:bodyPr>
            <a:normAutofit fontScale="92500"/>
          </a:bodyPr>
          <a:lstStyle/>
          <a:p>
            <a:pPr marL="0" indent="0">
              <a:buNone/>
            </a:pPr>
            <a:r>
              <a:rPr lang="en-US" b="1" dirty="0"/>
              <a:t>1.</a:t>
            </a:r>
            <a:r>
              <a:rPr lang="en-US" dirty="0"/>
              <a:t> The controller is a main part of MVC.</a:t>
            </a:r>
            <a:br>
              <a:rPr lang="en-US" dirty="0"/>
            </a:br>
            <a:r>
              <a:rPr lang="en-US" b="1" dirty="0"/>
              <a:t>2.</a:t>
            </a:r>
            <a:r>
              <a:rPr lang="en-US" dirty="0"/>
              <a:t> It is a mediator between client-side request and server-side response.</a:t>
            </a:r>
            <a:br>
              <a:rPr lang="en-US" dirty="0"/>
            </a:br>
            <a:r>
              <a:rPr lang="en-US" b="1" dirty="0"/>
              <a:t>3.</a:t>
            </a:r>
            <a:r>
              <a:rPr lang="en-US" dirty="0"/>
              <a:t> The controller is like a bridge between view page and models.</a:t>
            </a:r>
            <a:br>
              <a:rPr lang="en-US" dirty="0"/>
            </a:br>
            <a:r>
              <a:rPr lang="en-US" b="1" dirty="0"/>
              <a:t>4.</a:t>
            </a:r>
            <a:r>
              <a:rPr lang="en-US" dirty="0"/>
              <a:t> Controller works with HTTP request that comes from the browser.</a:t>
            </a:r>
            <a:br>
              <a:rPr lang="en-US" dirty="0"/>
            </a:br>
            <a:r>
              <a:rPr lang="en-US" b="1" dirty="0"/>
              <a:t>5.</a:t>
            </a:r>
            <a:r>
              <a:rPr lang="en-US" dirty="0"/>
              <a:t> Even, if a user requests a simple static page, the controller comes in action and returns the requested page.</a:t>
            </a:r>
            <a:br>
              <a:rPr lang="en-US" dirty="0"/>
            </a:br>
            <a:r>
              <a:rPr lang="en-US" b="1" dirty="0"/>
              <a:t>6.</a:t>
            </a:r>
            <a:r>
              <a:rPr lang="en-US" dirty="0"/>
              <a:t> Each browser request is mapped with the particular controller and each controller has several action methods to handle browser requests.</a:t>
            </a:r>
            <a:br>
              <a:rPr lang="en-US" dirty="0"/>
            </a:br>
            <a:r>
              <a:rPr lang="en-US" b="1" dirty="0"/>
              <a:t>7.</a:t>
            </a:r>
            <a:r>
              <a:rPr lang="en-US" dirty="0"/>
              <a:t> In MVC, URL doesn’t map with a direct static page. It is mapped with controllers.</a:t>
            </a:r>
            <a:br>
              <a:rPr lang="en-US" dirty="0"/>
            </a:br>
            <a:r>
              <a:rPr lang="en-US" b="1" dirty="0"/>
              <a:t>8.</a:t>
            </a:r>
            <a:r>
              <a:rPr lang="en-US" dirty="0"/>
              <a:t> All controller class must be named by using the “Controller” suffix.</a:t>
            </a:r>
          </a:p>
          <a:p>
            <a:pPr marL="0" indent="0">
              <a:buNone/>
            </a:pPr>
            <a:r>
              <a:rPr lang="en-US" dirty="0"/>
              <a:t>Lets see how to create a controller</a:t>
            </a:r>
            <a:endParaRPr lang="en-IN" dirty="0"/>
          </a:p>
        </p:txBody>
      </p:sp>
    </p:spTree>
    <p:extLst>
      <p:ext uri="{BB962C8B-B14F-4D97-AF65-F5344CB8AC3E}">
        <p14:creationId xmlns:p14="http://schemas.microsoft.com/office/powerpoint/2010/main" val="98344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EE14-9372-4755-B4D4-6C9F77029D21}"/>
              </a:ext>
            </a:extLst>
          </p:cNvPr>
          <p:cNvSpPr>
            <a:spLocks noGrp="1"/>
          </p:cNvSpPr>
          <p:nvPr>
            <p:ph type="title"/>
          </p:nvPr>
        </p:nvSpPr>
        <p:spPr>
          <a:xfrm>
            <a:off x="838200" y="365126"/>
            <a:ext cx="10515600" cy="780094"/>
          </a:xfrm>
        </p:spPr>
        <p:txBody>
          <a:bodyPr>
            <a:normAutofit fontScale="90000"/>
          </a:bodyPr>
          <a:lstStyle/>
          <a:p>
            <a:br>
              <a:rPr lang="en-US" b="1" cap="all" dirty="0"/>
            </a:br>
            <a:r>
              <a:rPr lang="en-US" b="1" cap="all" dirty="0"/>
              <a:t>WHAT IS ACTION METHOD IN ASP.NET MVC 5?</a:t>
            </a:r>
            <a:br>
              <a:rPr lang="en-US" b="1" cap="all" dirty="0"/>
            </a:br>
            <a:endParaRPr lang="en-IN" dirty="0"/>
          </a:p>
        </p:txBody>
      </p:sp>
      <p:sp>
        <p:nvSpPr>
          <p:cNvPr id="3" name="Content Placeholder 2">
            <a:extLst>
              <a:ext uri="{FF2B5EF4-FFF2-40B4-BE49-F238E27FC236}">
                <a16:creationId xmlns:a16="http://schemas.microsoft.com/office/drawing/2014/main" id="{8D1D3B07-B460-4B4B-B623-179DCA2D8CD3}"/>
              </a:ext>
            </a:extLst>
          </p:cNvPr>
          <p:cNvSpPr>
            <a:spLocks noGrp="1"/>
          </p:cNvSpPr>
          <p:nvPr>
            <p:ph idx="1"/>
          </p:nvPr>
        </p:nvSpPr>
        <p:spPr/>
        <p:txBody>
          <a:bodyPr/>
          <a:lstStyle/>
          <a:p>
            <a:r>
              <a:rPr lang="en-US" dirty="0"/>
              <a:t>All the public methods which are written inside a Controller are known as Action Method. Certain rules to follow for Action Method </a:t>
            </a:r>
          </a:p>
          <a:p>
            <a:pPr marL="0" indent="0">
              <a:buNone/>
            </a:pPr>
            <a:r>
              <a:rPr lang="en-US" b="1" dirty="0"/>
              <a:t>a.</a:t>
            </a:r>
            <a:r>
              <a:rPr lang="en-US" dirty="0"/>
              <a:t> Action methods must be public.</a:t>
            </a:r>
            <a:br>
              <a:rPr lang="en-US" dirty="0"/>
            </a:br>
            <a:r>
              <a:rPr lang="en-US" b="1" dirty="0"/>
              <a:t>b.</a:t>
            </a:r>
            <a:r>
              <a:rPr lang="en-US" dirty="0"/>
              <a:t> It cannot be overloaded.</a:t>
            </a:r>
            <a:br>
              <a:rPr lang="en-US" dirty="0"/>
            </a:br>
            <a:r>
              <a:rPr lang="en-US" b="1" dirty="0"/>
              <a:t>c.</a:t>
            </a:r>
            <a:r>
              <a:rPr lang="en-US" dirty="0"/>
              <a:t> It cannot be a static method.</a:t>
            </a:r>
            <a:br>
              <a:rPr lang="en-US" dirty="0"/>
            </a:br>
            <a:r>
              <a:rPr lang="en-US" b="1" dirty="0"/>
              <a:t>d.</a:t>
            </a:r>
            <a:r>
              <a:rPr lang="en-US" dirty="0"/>
              <a:t> Every controller has at least one default Action method Index() that returns the view page.</a:t>
            </a:r>
            <a:br>
              <a:rPr lang="en-US" dirty="0"/>
            </a:br>
            <a:r>
              <a:rPr lang="en-US" b="1" dirty="0"/>
              <a:t>e.</a:t>
            </a:r>
            <a:r>
              <a:rPr lang="en-US" dirty="0"/>
              <a:t> </a:t>
            </a:r>
            <a:r>
              <a:rPr lang="en-US" dirty="0" err="1"/>
              <a:t>ActionResult</a:t>
            </a:r>
            <a:r>
              <a:rPr lang="en-US" dirty="0"/>
              <a:t> is a base class of all the result type action methods.</a:t>
            </a:r>
          </a:p>
          <a:p>
            <a:endParaRPr lang="en-IN" dirty="0"/>
          </a:p>
        </p:txBody>
      </p:sp>
    </p:spTree>
    <p:extLst>
      <p:ext uri="{BB962C8B-B14F-4D97-AF65-F5344CB8AC3E}">
        <p14:creationId xmlns:p14="http://schemas.microsoft.com/office/powerpoint/2010/main" val="124233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2509</Words>
  <Application>Microsoft Office PowerPoint</Application>
  <PresentationFormat>Widescreen</PresentationFormat>
  <Paragraphs>227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Arial</vt:lpstr>
      <vt:lpstr>Calibri</vt:lpstr>
      <vt:lpstr>Calibri Light</vt:lpstr>
      <vt:lpstr>Helvetica Neue</vt:lpstr>
      <vt:lpstr>Titillium Web</vt:lpstr>
      <vt:lpstr>Office Theme</vt:lpstr>
      <vt:lpstr>MVC 5</vt:lpstr>
      <vt:lpstr>PowerPoint Presentation</vt:lpstr>
      <vt:lpstr>FEATURES OF MVC PATTERN</vt:lpstr>
      <vt:lpstr> UNDERSTAND MVC PATTERN </vt:lpstr>
      <vt:lpstr>MVC - Working</vt:lpstr>
      <vt:lpstr>ASP.Net MVC 5 Folder Structure</vt:lpstr>
      <vt:lpstr>PowerPoint Presentation</vt:lpstr>
      <vt:lpstr> UNDERSTANDING BASICS OF MVC CONTROLLERS </vt:lpstr>
      <vt:lpstr> WHAT IS ACTION METHOD IN ASP.NET MVC 5? </vt:lpstr>
      <vt:lpstr> TYPES OF ACTION METHOD </vt:lpstr>
      <vt:lpstr>PowerPoint Presentation</vt:lpstr>
      <vt:lpstr>PowerPoint Presentation</vt:lpstr>
      <vt:lpstr>Views</vt:lpstr>
      <vt:lpstr>Razor Syntax</vt:lpstr>
      <vt:lpstr>PowerPoint Presentation</vt:lpstr>
      <vt:lpstr>PowerPoint Presentation</vt:lpstr>
      <vt:lpstr>ViewBag, ViewData, TempData</vt:lpstr>
      <vt:lpstr>ViewData</vt:lpstr>
      <vt:lpstr>TempData</vt:lpstr>
      <vt:lpstr>Models</vt:lpstr>
      <vt:lpstr>Filters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Process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Sairam</dc:creator>
  <cp:lastModifiedBy>Rekha Sairam</cp:lastModifiedBy>
  <cp:revision>26</cp:revision>
  <dcterms:created xsi:type="dcterms:W3CDTF">2020-04-14T14:03:00Z</dcterms:created>
  <dcterms:modified xsi:type="dcterms:W3CDTF">2020-11-26T13:39:45Z</dcterms:modified>
</cp:coreProperties>
</file>