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9" r:id="rId7"/>
    <p:sldId id="270" r:id="rId8"/>
    <p:sldId id="271" r:id="rId9"/>
    <p:sldId id="272" r:id="rId10"/>
    <p:sldId id="273" r:id="rId11"/>
    <p:sldId id="274" r:id="rId12"/>
    <p:sldId id="275" r:id="rId13"/>
    <p:sldId id="276" r:id="rId14"/>
    <p:sldId id="279"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927A-5805-4104-8A13-18D294690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DE813A-1368-4B6A-9074-660A9D1DA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78954C-74AF-4598-85DC-C98860AE04E8}"/>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BC5EFC2A-1C59-422D-8FE9-EF2C64E17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9797F-14EB-44F0-8AF0-E36AC011DC2B}"/>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1632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2A4C-D707-4CC4-A381-C0049A5135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0A3FAF-3611-48A0-A677-18507B3E2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C02B4-A9B7-4B44-9368-20D38C15E4DB}"/>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D088E69E-D808-4D96-B8E9-2AFF76B93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D2077-EFCC-4729-A706-4F3FE08D5FA4}"/>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9045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BD49A-3ADC-4897-BCE9-CA8CB5D357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48448C-8529-4505-8698-2232546B2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5D6A66-1E8B-4D1E-AE5C-B2D479BB74DF}"/>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498E4976-443F-480D-BBCA-B26A2843A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A1FF0-13F9-4972-959D-C9A4FDC6B13A}"/>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34986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9D96-D595-4C40-9817-514D2748A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A398F-72E9-4411-9F24-6BC469D5F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8058D-85C7-4F46-9546-600736895BD1}"/>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1110D8A8-8F89-4F52-AACE-9E6E01AB3A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FA27B-E549-44DE-93E7-CC129073C001}"/>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269635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39B2-C2D3-4AFA-BAA6-C53BA00CF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F29335-7F54-4AD5-BC34-9D9304B42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9F71C-5A7E-46B8-AC8E-DA015F324650}"/>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D1997029-C567-44EA-A4C9-EB33ADA98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68BF5-143D-4200-A722-E75E4ABBC4D0}"/>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76574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A5B5-5F08-4DCA-A21F-19526A2B1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0D8D79-44D4-4842-AAFE-E7BFD8216E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840F67-AB63-4C2D-A351-2B46CA2BD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5CCCB8-B479-46CE-865F-F7944DD83AC3}"/>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6" name="Footer Placeholder 5">
            <a:extLst>
              <a:ext uri="{FF2B5EF4-FFF2-40B4-BE49-F238E27FC236}">
                <a16:creationId xmlns:a16="http://schemas.microsoft.com/office/drawing/2014/main" id="{AE283068-2CCA-48D0-9A86-4189467018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B4A65-3A0D-46FE-9958-5E142A6F371A}"/>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118568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95D4-F7E6-4573-AA35-9D14164B74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D3713-F9E1-4516-A234-B4C1F4D79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67628-BC38-49D2-ADFE-3B9C79C30D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945B37-1933-4A8B-AE5C-CD5C9FBB4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759B85-F514-420A-8A29-04B7A7301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EA0EB2-BC8C-4959-93E1-D71115E8FC66}"/>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8" name="Footer Placeholder 7">
            <a:extLst>
              <a:ext uri="{FF2B5EF4-FFF2-40B4-BE49-F238E27FC236}">
                <a16:creationId xmlns:a16="http://schemas.microsoft.com/office/drawing/2014/main" id="{6FB8CFFB-3CAD-4C0D-A63B-8262BDCB09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9D5237-2562-4E46-87F4-940AD7A02395}"/>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223364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7D1B-5F26-4A2F-8729-CC967E1220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76203C-507C-44C4-AA4C-2F47F8364948}"/>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4" name="Footer Placeholder 3">
            <a:extLst>
              <a:ext uri="{FF2B5EF4-FFF2-40B4-BE49-F238E27FC236}">
                <a16:creationId xmlns:a16="http://schemas.microsoft.com/office/drawing/2014/main" id="{EBFE2284-DF6E-4543-AA35-9CF7161178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363AC6-6FD1-4E5F-A486-504812FD48E3}"/>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402078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8343B-6F33-4396-88EA-56DBB9A7A188}"/>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3" name="Footer Placeholder 2">
            <a:extLst>
              <a:ext uri="{FF2B5EF4-FFF2-40B4-BE49-F238E27FC236}">
                <a16:creationId xmlns:a16="http://schemas.microsoft.com/office/drawing/2014/main" id="{8B84C136-CB79-4FB7-9926-D51C6D3417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3F7928-106F-4C20-ACAF-055534F9D424}"/>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120672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210A-9B2C-4ABC-B94E-0F372ABEA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827A25-77A7-480E-AA80-52A905CFA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0D34E0-BCDD-4A66-9C58-550E00A00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E061-EEE9-4FF9-AA42-2359C00A223F}"/>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6" name="Footer Placeholder 5">
            <a:extLst>
              <a:ext uri="{FF2B5EF4-FFF2-40B4-BE49-F238E27FC236}">
                <a16:creationId xmlns:a16="http://schemas.microsoft.com/office/drawing/2014/main" id="{BF17777B-90F1-459C-8EE9-4941D3C36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4E44BB-2CF9-4F66-8A83-667764C2E9BA}"/>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32345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BE75-BB21-4135-B897-A7752CC4F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C3EDB-275D-4266-B7D1-BB26A3506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9E3005-FFB3-464B-BDFC-1DED3F004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61305-8742-4449-8003-198C7DEAE99F}"/>
              </a:ext>
            </a:extLst>
          </p:cNvPr>
          <p:cNvSpPr>
            <a:spLocks noGrp="1"/>
          </p:cNvSpPr>
          <p:nvPr>
            <p:ph type="dt" sz="half" idx="10"/>
          </p:nvPr>
        </p:nvSpPr>
        <p:spPr/>
        <p:txBody>
          <a:bodyPr/>
          <a:lstStyle/>
          <a:p>
            <a:fld id="{35CB1944-CD09-47AD-B1C8-1E3078ED9702}" type="datetimeFigureOut">
              <a:rPr lang="en-IN" smtClean="0"/>
              <a:t>30-11-2020</a:t>
            </a:fld>
            <a:endParaRPr lang="en-IN"/>
          </a:p>
        </p:txBody>
      </p:sp>
      <p:sp>
        <p:nvSpPr>
          <p:cNvPr id="6" name="Footer Placeholder 5">
            <a:extLst>
              <a:ext uri="{FF2B5EF4-FFF2-40B4-BE49-F238E27FC236}">
                <a16:creationId xmlns:a16="http://schemas.microsoft.com/office/drawing/2014/main" id="{38E8C546-CC16-42BA-8C86-806AB1DEC4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D06EA-3F2B-4C93-9AFA-60058D512C00}"/>
              </a:ext>
            </a:extLst>
          </p:cNvPr>
          <p:cNvSpPr>
            <a:spLocks noGrp="1"/>
          </p:cNvSpPr>
          <p:nvPr>
            <p:ph type="sldNum" sz="quarter" idx="12"/>
          </p:nvPr>
        </p:nvSpPr>
        <p:spPr/>
        <p:txBody>
          <a:bodyPr/>
          <a:lstStyle/>
          <a:p>
            <a:fld id="{AD60445F-2B3C-4BA0-A9D9-672D2B897EBF}" type="slidenum">
              <a:rPr lang="en-IN" smtClean="0"/>
              <a:t>‹#›</a:t>
            </a:fld>
            <a:endParaRPr lang="en-IN"/>
          </a:p>
        </p:txBody>
      </p:sp>
    </p:spTree>
    <p:extLst>
      <p:ext uri="{BB962C8B-B14F-4D97-AF65-F5344CB8AC3E}">
        <p14:creationId xmlns:p14="http://schemas.microsoft.com/office/powerpoint/2010/main" val="419485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A2B1F-DB48-4827-8D94-F83944239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5CDD6-3A11-4435-97B1-15DD7C0F7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68C98-0E2E-41F7-A6DF-96C30B1D8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1944-CD09-47AD-B1C8-1E3078ED9702}" type="datetimeFigureOut">
              <a:rPr lang="en-IN" smtClean="0"/>
              <a:t>30-11-2020</a:t>
            </a:fld>
            <a:endParaRPr lang="en-IN"/>
          </a:p>
        </p:txBody>
      </p:sp>
      <p:sp>
        <p:nvSpPr>
          <p:cNvPr id="5" name="Footer Placeholder 4">
            <a:extLst>
              <a:ext uri="{FF2B5EF4-FFF2-40B4-BE49-F238E27FC236}">
                <a16:creationId xmlns:a16="http://schemas.microsoft.com/office/drawing/2014/main" id="{24F55A1E-7FA9-4D4F-AC7C-8FDF193B1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B55D57-271F-4FBC-9BD7-7270FC4F9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0445F-2B3C-4BA0-A9D9-672D2B897EBF}" type="slidenum">
              <a:rPr lang="en-IN" smtClean="0"/>
              <a:t>‹#›</a:t>
            </a:fld>
            <a:endParaRPr lang="en-IN"/>
          </a:p>
        </p:txBody>
      </p:sp>
    </p:spTree>
    <p:extLst>
      <p:ext uri="{BB962C8B-B14F-4D97-AF65-F5344CB8AC3E}">
        <p14:creationId xmlns:p14="http://schemas.microsoft.com/office/powerpoint/2010/main" val="388592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9DAC-2E09-4A11-9480-B38C62420485}"/>
              </a:ext>
            </a:extLst>
          </p:cNvPr>
          <p:cNvSpPr>
            <a:spLocks noGrp="1"/>
          </p:cNvSpPr>
          <p:nvPr>
            <p:ph type="ctrTitle"/>
          </p:nvPr>
        </p:nvSpPr>
        <p:spPr/>
        <p:txBody>
          <a:bodyPr/>
          <a:lstStyle/>
          <a:p>
            <a:r>
              <a:rPr lang="en-US" dirty="0" err="1"/>
              <a:t>WebAPI</a:t>
            </a:r>
            <a:r>
              <a:rPr lang="en-US" dirty="0"/>
              <a:t>  Introduction</a:t>
            </a:r>
            <a:endParaRPr lang="en-IN" dirty="0"/>
          </a:p>
        </p:txBody>
      </p:sp>
      <p:sp>
        <p:nvSpPr>
          <p:cNvPr id="3" name="Subtitle 2">
            <a:extLst>
              <a:ext uri="{FF2B5EF4-FFF2-40B4-BE49-F238E27FC236}">
                <a16:creationId xmlns:a16="http://schemas.microsoft.com/office/drawing/2014/main" id="{EC0948A7-7928-4C5F-82F0-5071657B254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1281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E5ED-55D1-470C-9EE1-FA5D8E28DF8D}"/>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Uniform Interface:</a:t>
            </a:r>
            <a:endParaRPr lang="en-IN" dirty="0"/>
          </a:p>
        </p:txBody>
      </p:sp>
      <p:sp>
        <p:nvSpPr>
          <p:cNvPr id="3" name="Content Placeholder 2">
            <a:extLst>
              <a:ext uri="{FF2B5EF4-FFF2-40B4-BE49-F238E27FC236}">
                <a16:creationId xmlns:a16="http://schemas.microsoft.com/office/drawing/2014/main" id="{1BD5FB09-9717-498C-AD6B-7B57DADE20A9}"/>
              </a:ext>
            </a:extLst>
          </p:cNvPr>
          <p:cNvSpPr>
            <a:spLocks noGrp="1"/>
          </p:cNvSpPr>
          <p:nvPr>
            <p:ph idx="1"/>
          </p:nvPr>
        </p:nvSpPr>
        <p:spPr>
          <a:xfrm>
            <a:off x="692458" y="1509204"/>
            <a:ext cx="10661342" cy="4667759"/>
          </a:xfrm>
        </p:spPr>
        <p:txBody>
          <a:bodyPr>
            <a:normAutofit lnSpcReduction="10000"/>
          </a:bodyPr>
          <a:lstStyle/>
          <a:p>
            <a:r>
              <a:rPr lang="en-US" dirty="0"/>
              <a:t>The Uniform Interface constraint defines an interface between the client and the server. </a:t>
            </a:r>
          </a:p>
          <a:p>
            <a:r>
              <a:rPr lang="en-US" dirty="0"/>
              <a:t>To understand the uniform interface constraint, we need to understand what a resource is and the</a:t>
            </a:r>
          </a:p>
          <a:p>
            <a:r>
              <a:rPr lang="en-US" dirty="0"/>
              <a:t> HTTP verbs – GET, PUT, POST and DELETE. </a:t>
            </a:r>
          </a:p>
          <a:p>
            <a:r>
              <a:rPr lang="en-US" dirty="0"/>
              <a:t>From the REST API Point of view, the resources typically represent the data entities such as Product, Student, Customer, etc.</a:t>
            </a:r>
          </a:p>
          <a:p>
            <a:r>
              <a:rPr lang="en-US" dirty="0"/>
              <a:t> The HTTP verb such as GET, POST, PUT, and DELETE which is sent with each request from the client tells the API what to do with the resource. Each resource in a REST API is identified by a unique URI (Uniform Resource Identifier). </a:t>
            </a:r>
            <a:endParaRPr lang="en-IN" dirty="0"/>
          </a:p>
        </p:txBody>
      </p:sp>
    </p:spTree>
    <p:extLst>
      <p:ext uri="{BB962C8B-B14F-4D97-AF65-F5344CB8AC3E}">
        <p14:creationId xmlns:p14="http://schemas.microsoft.com/office/powerpoint/2010/main" val="89356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0CAE37B-6DD9-41EE-8CD1-8AEF697C1A20}"/>
              </a:ext>
            </a:extLst>
          </p:cNvPr>
          <p:cNvGraphicFramePr>
            <a:graphicFrameLocks noGrp="1"/>
          </p:cNvGraphicFramePr>
          <p:nvPr>
            <p:ph idx="1"/>
            <p:extLst>
              <p:ext uri="{D42A27DB-BD31-4B8C-83A1-F6EECF244321}">
                <p14:modId xmlns:p14="http://schemas.microsoft.com/office/powerpoint/2010/main" val="3677435550"/>
              </p:ext>
            </p:extLst>
          </p:nvPr>
        </p:nvGraphicFramePr>
        <p:xfrm>
          <a:off x="1118587" y="639192"/>
          <a:ext cx="9285303" cy="4238774"/>
        </p:xfrm>
        <a:graphic>
          <a:graphicData uri="http://schemas.openxmlformats.org/drawingml/2006/table">
            <a:tbl>
              <a:tblPr/>
              <a:tblGrid>
                <a:gridCol w="3095101">
                  <a:extLst>
                    <a:ext uri="{9D8B030D-6E8A-4147-A177-3AD203B41FA5}">
                      <a16:colId xmlns:a16="http://schemas.microsoft.com/office/drawing/2014/main" val="3889771246"/>
                    </a:ext>
                  </a:extLst>
                </a:gridCol>
                <a:gridCol w="3095101">
                  <a:extLst>
                    <a:ext uri="{9D8B030D-6E8A-4147-A177-3AD203B41FA5}">
                      <a16:colId xmlns:a16="http://schemas.microsoft.com/office/drawing/2014/main" val="662303674"/>
                    </a:ext>
                  </a:extLst>
                </a:gridCol>
                <a:gridCol w="3095101">
                  <a:extLst>
                    <a:ext uri="{9D8B030D-6E8A-4147-A177-3AD203B41FA5}">
                      <a16:colId xmlns:a16="http://schemas.microsoft.com/office/drawing/2014/main" val="351044137"/>
                    </a:ext>
                  </a:extLst>
                </a:gridCol>
              </a:tblGrid>
              <a:tr h="449567">
                <a:tc>
                  <a:txBody>
                    <a:bodyPr/>
                    <a:lstStyle/>
                    <a:p>
                      <a:r>
                        <a:rPr lang="en-IN">
                          <a:effectLst/>
                          <a:latin typeface="arial" panose="020B0604020202020204" pitchFamily="34" charset="0"/>
                        </a:rPr>
                        <a:t>Resource</a:t>
                      </a:r>
                      <a:endParaRPr lang="en-IN">
                        <a:effectLst/>
                      </a:endParaRPr>
                    </a:p>
                  </a:txBody>
                  <a:tcPr marL="22860" marR="22860" marT="22860" marB="22860" anchor="ctr">
                    <a:lnL>
                      <a:noFill/>
                    </a:lnL>
                    <a:lnR>
                      <a:noFill/>
                    </a:lnR>
                    <a:lnT>
                      <a:noFill/>
                    </a:lnT>
                    <a:lnB>
                      <a:noFill/>
                    </a:lnB>
                    <a:solidFill>
                      <a:srgbClr val="FFC000"/>
                    </a:solidFill>
                  </a:tcPr>
                </a:tc>
                <a:tc>
                  <a:txBody>
                    <a:bodyPr/>
                    <a:lstStyle/>
                    <a:p>
                      <a:r>
                        <a:rPr lang="en-IN" dirty="0">
                          <a:effectLst/>
                          <a:latin typeface="arial" panose="020B0604020202020204" pitchFamily="34" charset="0"/>
                        </a:rPr>
                        <a:t>Verb</a:t>
                      </a:r>
                      <a:endParaRPr lang="en-IN" dirty="0">
                        <a:effectLst/>
                      </a:endParaRPr>
                    </a:p>
                  </a:txBody>
                  <a:tcPr marL="22860" marR="22860" marT="22860" marB="22860" anchor="ctr">
                    <a:lnL>
                      <a:noFill/>
                    </a:lnL>
                    <a:lnR>
                      <a:noFill/>
                    </a:lnR>
                    <a:lnT>
                      <a:noFill/>
                    </a:lnT>
                    <a:lnB>
                      <a:noFill/>
                    </a:lnB>
                    <a:solidFill>
                      <a:srgbClr val="FFC000"/>
                    </a:solidFill>
                  </a:tcPr>
                </a:tc>
                <a:tc>
                  <a:txBody>
                    <a:bodyPr/>
                    <a:lstStyle/>
                    <a:p>
                      <a:r>
                        <a:rPr lang="en-IN">
                          <a:effectLst/>
                          <a:latin typeface="arial" panose="020B0604020202020204" pitchFamily="34" charset="0"/>
                        </a:rPr>
                        <a:t>Outcome</a:t>
                      </a:r>
                      <a:endParaRPr lang="en-IN">
                        <a:effectLst/>
                      </a:endParaRPr>
                    </a:p>
                  </a:txBody>
                  <a:tcPr marL="22860" marR="22860" marT="22860" marB="22860" anchor="ctr">
                    <a:lnL>
                      <a:noFill/>
                    </a:lnL>
                    <a:lnR>
                      <a:noFill/>
                    </a:lnR>
                    <a:lnT>
                      <a:noFill/>
                    </a:lnT>
                    <a:lnB>
                      <a:noFill/>
                    </a:lnB>
                    <a:solidFill>
                      <a:srgbClr val="FFC000"/>
                    </a:solidFill>
                  </a:tcPr>
                </a:tc>
                <a:extLst>
                  <a:ext uri="{0D108BD9-81ED-4DB2-BD59-A6C34878D82A}">
                    <a16:rowId xmlns:a16="http://schemas.microsoft.com/office/drawing/2014/main" val="3744948541"/>
                  </a:ext>
                </a:extLst>
              </a:tr>
              <a:tr h="449567">
                <a:tc>
                  <a:txBody>
                    <a:bodyPr/>
                    <a:lstStyle/>
                    <a:p>
                      <a:r>
                        <a:rPr lang="en-IN">
                          <a:effectLst/>
                          <a:latin typeface="arial" panose="020B0604020202020204" pitchFamily="34" charset="0"/>
                        </a:rPr>
                        <a:t>/Employees</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GET</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Gets list of employees</a:t>
                      </a:r>
                      <a:endParaRPr lang="en-IN">
                        <a:effectLst/>
                      </a:endParaRPr>
                    </a:p>
                  </a:txBody>
                  <a:tcPr marL="22860" marR="22860" marT="22860" marB="22860" anchor="ctr">
                    <a:lnL>
                      <a:noFill/>
                    </a:lnL>
                    <a:lnR>
                      <a:noFill/>
                    </a:lnR>
                    <a:lnT>
                      <a:noFill/>
                    </a:lnT>
                    <a:lnB>
                      <a:noFill/>
                    </a:lnB>
                    <a:solidFill>
                      <a:srgbClr val="FFFFFF"/>
                    </a:solidFill>
                  </a:tcPr>
                </a:tc>
                <a:extLst>
                  <a:ext uri="{0D108BD9-81ED-4DB2-BD59-A6C34878D82A}">
                    <a16:rowId xmlns:a16="http://schemas.microsoft.com/office/drawing/2014/main" val="1423734720"/>
                  </a:ext>
                </a:extLst>
              </a:tr>
              <a:tr h="834910">
                <a:tc>
                  <a:txBody>
                    <a:bodyPr/>
                    <a:lstStyle/>
                    <a:p>
                      <a:r>
                        <a:rPr lang="en-IN">
                          <a:effectLst/>
                          <a:latin typeface="arial" panose="020B0604020202020204" pitchFamily="34" charset="0"/>
                        </a:rPr>
                        <a:t>/Employee/1</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GET</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US">
                          <a:effectLst/>
                          <a:latin typeface="arial" panose="020B0604020202020204" pitchFamily="34" charset="0"/>
                        </a:rPr>
                        <a:t>Gets employee with Id = 1</a:t>
                      </a:r>
                      <a:endParaRPr lang="en-US">
                        <a:effectLst/>
                      </a:endParaRPr>
                    </a:p>
                  </a:txBody>
                  <a:tcPr marL="22860" marR="22860" marT="22860" marB="22860" anchor="ctr">
                    <a:lnL>
                      <a:noFill/>
                    </a:lnL>
                    <a:lnR>
                      <a:noFill/>
                    </a:lnR>
                    <a:lnT>
                      <a:noFill/>
                    </a:lnT>
                    <a:lnB>
                      <a:noFill/>
                    </a:lnB>
                    <a:solidFill>
                      <a:srgbClr val="FFFFFF"/>
                    </a:solidFill>
                  </a:tcPr>
                </a:tc>
                <a:extLst>
                  <a:ext uri="{0D108BD9-81ED-4DB2-BD59-A6C34878D82A}">
                    <a16:rowId xmlns:a16="http://schemas.microsoft.com/office/drawing/2014/main" val="1403999872"/>
                  </a:ext>
                </a:extLst>
              </a:tr>
              <a:tr h="834910">
                <a:tc>
                  <a:txBody>
                    <a:bodyPr/>
                    <a:lstStyle/>
                    <a:p>
                      <a:r>
                        <a:rPr lang="en-IN">
                          <a:effectLst/>
                          <a:latin typeface="arial" panose="020B0604020202020204" pitchFamily="34" charset="0"/>
                        </a:rPr>
                        <a:t>/Employees</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POST</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Creates a new employee</a:t>
                      </a:r>
                      <a:endParaRPr lang="en-IN">
                        <a:effectLst/>
                      </a:endParaRPr>
                    </a:p>
                  </a:txBody>
                  <a:tcPr marL="22860" marR="22860" marT="22860" marB="22860" anchor="ctr">
                    <a:lnL>
                      <a:noFill/>
                    </a:lnL>
                    <a:lnR>
                      <a:noFill/>
                    </a:lnR>
                    <a:lnT>
                      <a:noFill/>
                    </a:lnT>
                    <a:lnB>
                      <a:noFill/>
                    </a:lnB>
                    <a:solidFill>
                      <a:srgbClr val="FFFFFF"/>
                    </a:solidFill>
                  </a:tcPr>
                </a:tc>
                <a:extLst>
                  <a:ext uri="{0D108BD9-81ED-4DB2-BD59-A6C34878D82A}">
                    <a16:rowId xmlns:a16="http://schemas.microsoft.com/office/drawing/2014/main" val="35154149"/>
                  </a:ext>
                </a:extLst>
              </a:tr>
              <a:tr h="834910">
                <a:tc>
                  <a:txBody>
                    <a:bodyPr/>
                    <a:lstStyle/>
                    <a:p>
                      <a:r>
                        <a:rPr lang="en-IN">
                          <a:effectLst/>
                          <a:latin typeface="arial" panose="020B0604020202020204" pitchFamily="34" charset="0"/>
                        </a:rPr>
                        <a:t>/Employee/1</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PUT</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US">
                          <a:effectLst/>
                          <a:latin typeface="arial" panose="020B0604020202020204" pitchFamily="34" charset="0"/>
                        </a:rPr>
                        <a:t>Updates employee with Id = 1</a:t>
                      </a:r>
                      <a:endParaRPr lang="en-US">
                        <a:effectLst/>
                      </a:endParaRPr>
                    </a:p>
                  </a:txBody>
                  <a:tcPr marL="22860" marR="22860" marT="22860" marB="22860" anchor="ctr">
                    <a:lnL>
                      <a:noFill/>
                    </a:lnL>
                    <a:lnR>
                      <a:noFill/>
                    </a:lnR>
                    <a:lnT>
                      <a:noFill/>
                    </a:lnT>
                    <a:lnB>
                      <a:noFill/>
                    </a:lnB>
                    <a:solidFill>
                      <a:srgbClr val="FFFFFF"/>
                    </a:solidFill>
                  </a:tcPr>
                </a:tc>
                <a:extLst>
                  <a:ext uri="{0D108BD9-81ED-4DB2-BD59-A6C34878D82A}">
                    <a16:rowId xmlns:a16="http://schemas.microsoft.com/office/drawing/2014/main" val="2650820351"/>
                  </a:ext>
                </a:extLst>
              </a:tr>
              <a:tr h="834910">
                <a:tc>
                  <a:txBody>
                    <a:bodyPr/>
                    <a:lstStyle/>
                    <a:p>
                      <a:r>
                        <a:rPr lang="en-IN">
                          <a:effectLst/>
                          <a:latin typeface="arial" panose="020B0604020202020204" pitchFamily="34" charset="0"/>
                        </a:rPr>
                        <a:t>/Employee/1</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IN">
                          <a:effectLst/>
                          <a:latin typeface="arial" panose="020B0604020202020204" pitchFamily="34" charset="0"/>
                        </a:rPr>
                        <a:t>DELETE</a:t>
                      </a:r>
                      <a:endParaRPr lang="en-IN">
                        <a:effectLst/>
                      </a:endParaRPr>
                    </a:p>
                  </a:txBody>
                  <a:tcPr marL="22860" marR="22860" marT="22860" marB="22860" anchor="ctr">
                    <a:lnL>
                      <a:noFill/>
                    </a:lnL>
                    <a:lnR>
                      <a:noFill/>
                    </a:lnR>
                    <a:lnT>
                      <a:noFill/>
                    </a:lnT>
                    <a:lnB>
                      <a:noFill/>
                    </a:lnB>
                    <a:solidFill>
                      <a:srgbClr val="FFFFFF"/>
                    </a:solidFill>
                  </a:tcPr>
                </a:tc>
                <a:tc>
                  <a:txBody>
                    <a:bodyPr/>
                    <a:lstStyle/>
                    <a:p>
                      <a:r>
                        <a:rPr lang="en-US" dirty="0">
                          <a:effectLst/>
                          <a:latin typeface="arial" panose="020B0604020202020204" pitchFamily="34" charset="0"/>
                        </a:rPr>
                        <a:t>Deletes employee with Id = 1</a:t>
                      </a:r>
                      <a:endParaRPr lang="en-US" dirty="0">
                        <a:effectLst/>
                      </a:endParaRPr>
                    </a:p>
                  </a:txBody>
                  <a:tcPr marL="22860" marR="22860" marT="22860" marB="22860" anchor="ctr">
                    <a:lnL>
                      <a:noFill/>
                    </a:lnL>
                    <a:lnR>
                      <a:noFill/>
                    </a:lnR>
                    <a:lnT>
                      <a:noFill/>
                    </a:lnT>
                    <a:lnB>
                      <a:noFill/>
                    </a:lnB>
                    <a:solidFill>
                      <a:srgbClr val="FFFFFF"/>
                    </a:solidFill>
                  </a:tcPr>
                </a:tc>
                <a:extLst>
                  <a:ext uri="{0D108BD9-81ED-4DB2-BD59-A6C34878D82A}">
                    <a16:rowId xmlns:a16="http://schemas.microsoft.com/office/drawing/2014/main" val="706972372"/>
                  </a:ext>
                </a:extLst>
              </a:tr>
            </a:tbl>
          </a:graphicData>
        </a:graphic>
      </p:graphicFrame>
    </p:spTree>
    <p:extLst>
      <p:ext uri="{BB962C8B-B14F-4D97-AF65-F5344CB8AC3E}">
        <p14:creationId xmlns:p14="http://schemas.microsoft.com/office/powerpoint/2010/main" val="202993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443B-36C3-4075-85A8-271D294257C4}"/>
              </a:ext>
            </a:extLst>
          </p:cNvPr>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difference between REST and SOAP?</a:t>
            </a:r>
            <a:br>
              <a:rPr lang="en-US" b="0" i="0" dirty="0">
                <a:solidFill>
                  <a:srgbClr val="3A3A3A"/>
                </a:solidFill>
                <a:effectLst/>
                <a:latin typeface="-apple-system"/>
              </a:rPr>
            </a:br>
            <a:endParaRPr lang="en-IN" dirty="0"/>
          </a:p>
        </p:txBody>
      </p:sp>
      <p:pic>
        <p:nvPicPr>
          <p:cNvPr id="2050" name="Picture 2">
            <a:extLst>
              <a:ext uri="{FF2B5EF4-FFF2-40B4-BE49-F238E27FC236}">
                <a16:creationId xmlns:a16="http://schemas.microsoft.com/office/drawing/2014/main" id="{83FFEE31-B817-4F20-96B8-E5B42AF30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88" y="1337310"/>
            <a:ext cx="10515600" cy="552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22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C6AB-6803-427E-8A5D-812D1B1F9FE0}"/>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Differences between the WCF Service and Web API Service? When to choose one over the other?</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86577724-8542-45AA-8A63-21B1F72CD23B}"/>
              </a:ext>
            </a:extLst>
          </p:cNvPr>
          <p:cNvSpPr>
            <a:spLocks noGrp="1"/>
          </p:cNvSpPr>
          <p:nvPr>
            <p:ph idx="1"/>
          </p:nvPr>
        </p:nvSpPr>
        <p:spPr/>
        <p:txBody>
          <a:bodyPr/>
          <a:lstStyle/>
          <a:p>
            <a:r>
              <a:rPr lang="en-US" dirty="0"/>
              <a:t>The term WCF stands for Windows Communication Foundation and it is one of the most popular choices available in .NET Framework for creating the REST services. </a:t>
            </a:r>
          </a:p>
          <a:p>
            <a:r>
              <a:rPr lang="en-US" dirty="0"/>
              <a:t>The problem with WCF is that we need to do a lot of configuration to turn a WCF service into a REST service. </a:t>
            </a:r>
          </a:p>
          <a:p>
            <a:r>
              <a:rPr lang="en-US" dirty="0"/>
              <a:t>So, if you want to develop a REST service nowadays, then the first and most preferable choice is ASP.NET Web API, which is specifically designed for this purpose i.e. to build REST Services.</a:t>
            </a:r>
            <a:endParaRPr lang="en-IN" dirty="0"/>
          </a:p>
        </p:txBody>
      </p:sp>
    </p:spTree>
    <p:extLst>
      <p:ext uri="{BB962C8B-B14F-4D97-AF65-F5344CB8AC3E}">
        <p14:creationId xmlns:p14="http://schemas.microsoft.com/office/powerpoint/2010/main" val="16606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4C47-4048-4797-9A78-A66FD054E9EA}"/>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Then the question that comes to our mind when should we use WCF?</a:t>
            </a:r>
            <a:endParaRPr lang="en-IN" dirty="0"/>
          </a:p>
        </p:txBody>
      </p:sp>
      <p:pic>
        <p:nvPicPr>
          <p:cNvPr id="3074" name="Picture 2" descr="WCF Example">
            <a:extLst>
              <a:ext uri="{FF2B5EF4-FFF2-40B4-BE49-F238E27FC236}">
                <a16:creationId xmlns:a16="http://schemas.microsoft.com/office/drawing/2014/main" id="{2145F2D1-00F5-4D75-AC78-02367ADB58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6342" y="1717503"/>
            <a:ext cx="9774314" cy="526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90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0569B-48A9-4374-A5AB-D0B6D4C5141D}"/>
              </a:ext>
            </a:extLst>
          </p:cNvPr>
          <p:cNvSpPr>
            <a:spLocks noGrp="1"/>
          </p:cNvSpPr>
          <p:nvPr>
            <p:ph idx="1"/>
          </p:nvPr>
        </p:nvSpPr>
        <p:spPr/>
        <p:txBody>
          <a:bodyPr>
            <a:normAutofit fontScale="92500" lnSpcReduction="20000"/>
          </a:bodyPr>
          <a:lstStyle/>
          <a:p>
            <a:pPr marL="0" indent="0">
              <a:buNone/>
            </a:pPr>
            <a:r>
              <a:rPr lang="en-US" dirty="0"/>
              <a:t>The WCF is basically used to develop the services which are transport/protocol independent.</a:t>
            </a:r>
          </a:p>
          <a:p>
            <a:pPr marL="0" indent="0">
              <a:buNone/>
            </a:pPr>
            <a:r>
              <a:rPr lang="en-US" dirty="0"/>
              <a:t> For example, you want to build a single service which can be consumed by 2 different clients – Let’s say, a Java client and .NET client. </a:t>
            </a:r>
          </a:p>
          <a:p>
            <a:pPr marL="0" indent="0">
              <a:buNone/>
            </a:pPr>
            <a:r>
              <a:rPr lang="en-US" dirty="0"/>
              <a:t>The Java client wants the protocol (transport protocol) to be HTTP and he also wants the message to be in XML format for interoperability,</a:t>
            </a:r>
          </a:p>
          <a:p>
            <a:pPr marL="0" indent="0">
              <a:buNone/>
            </a:pPr>
            <a:r>
              <a:rPr lang="en-US" dirty="0"/>
              <a:t> whereas the .NET client wants the protocol (transport protocol) to be TCP and he wants the message to be in the binary format for performance. </a:t>
            </a:r>
          </a:p>
          <a:p>
            <a:pPr marL="0" indent="0">
              <a:buNone/>
            </a:pPr>
            <a:r>
              <a:rPr lang="en-US" dirty="0"/>
              <a:t>If this is the scenario, then WCF is the right choice. What you need to do here is, just develop a single WCF service, and then expose 2 endpoints one for each client (i.e. one endpoint for the Java client and the other endpoint for the .NET client).</a:t>
            </a:r>
          </a:p>
          <a:p>
            <a:pPr marL="0" indent="0">
              <a:buNone/>
            </a:pPr>
            <a:r>
              <a:rPr lang="en-US" dirty="0"/>
              <a:t> </a:t>
            </a:r>
            <a:endParaRPr lang="en-IN" dirty="0"/>
          </a:p>
        </p:txBody>
      </p:sp>
    </p:spTree>
    <p:extLst>
      <p:ext uri="{BB962C8B-B14F-4D97-AF65-F5344CB8AC3E}">
        <p14:creationId xmlns:p14="http://schemas.microsoft.com/office/powerpoint/2010/main" val="205414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E3EAA-F606-426E-BBD7-194E0CCE21D5}"/>
              </a:ext>
            </a:extLst>
          </p:cNvPr>
          <p:cNvSpPr>
            <a:spLocks noGrp="1"/>
          </p:cNvSpPr>
          <p:nvPr>
            <p:ph idx="1"/>
          </p:nvPr>
        </p:nvSpPr>
        <p:spPr/>
        <p:txBody>
          <a:bodyPr/>
          <a:lstStyle/>
          <a:p>
            <a:r>
              <a:rPr lang="en-US" dirty="0"/>
              <a:t>The thing that you need to remember is that you can use the WCF to create the REST services. The problem is it’s bit more configuration to turn a WCF Service to WCF Rest Service. So, if you are stuck with the .NET Framework 3.5 or you have an existing SOAP service and you want to add REST to reach more clients, then use WCF</a:t>
            </a:r>
            <a:endParaRPr lang="en-IN" dirty="0"/>
          </a:p>
        </p:txBody>
      </p:sp>
    </p:spTree>
    <p:extLst>
      <p:ext uri="{BB962C8B-B14F-4D97-AF65-F5344CB8AC3E}">
        <p14:creationId xmlns:p14="http://schemas.microsoft.com/office/powerpoint/2010/main" val="4240398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E7B8-F8F3-4ED0-8F4D-445F598C9547}"/>
              </a:ext>
            </a:extLst>
          </p:cNvPr>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Why Do I need to choose ASP.NET WEB API?</a:t>
            </a:r>
            <a:endParaRPr lang="en-IN" dirty="0"/>
          </a:p>
        </p:txBody>
      </p:sp>
      <p:sp>
        <p:nvSpPr>
          <p:cNvPr id="3" name="Content Placeholder 2">
            <a:extLst>
              <a:ext uri="{FF2B5EF4-FFF2-40B4-BE49-F238E27FC236}">
                <a16:creationId xmlns:a16="http://schemas.microsoft.com/office/drawing/2014/main" id="{83451503-C353-4D63-B794-986443FA0B8E}"/>
              </a:ext>
            </a:extLst>
          </p:cNvPr>
          <p:cNvSpPr>
            <a:spLocks noGrp="1"/>
          </p:cNvSpPr>
          <p:nvPr>
            <p:ph idx="1"/>
          </p:nvPr>
        </p:nvSpPr>
        <p:spPr/>
        <p:txBody>
          <a:bodyPr>
            <a:normAutofit fontScale="85000" lnSpcReduction="20000"/>
          </a:bodyPr>
          <a:lstStyle/>
          <a:p>
            <a:r>
              <a:rPr lang="en-US" dirty="0"/>
              <a:t>Nowadays, a web application is not sufficient or enough to reach all its customers. Peoples are becoming very smart; they are using different types of devices such as mobile, iPhone, tablets, etc. in their daily life. These devices are having a lot of apps which makes their life easy. In simple words, we can say that we are moving towards the apps world from the web.</a:t>
            </a:r>
          </a:p>
          <a:p>
            <a:endParaRPr lang="en-US" dirty="0"/>
          </a:p>
          <a:p>
            <a:r>
              <a:rPr lang="en-US" dirty="0"/>
              <a:t>So, if we want to expose our data (business data) to the browsers as well as to all these modern devices apps in a fast, secure and simple way, then we should have an API that should be compatible with browsers as well as all these modern devices.</a:t>
            </a:r>
          </a:p>
          <a:p>
            <a:endParaRPr lang="en-US" dirty="0"/>
          </a:p>
          <a:p>
            <a:r>
              <a:rPr lang="en-US" dirty="0"/>
              <a:t>The ASP.NET WEB API is a great framework for building HTTP services that can be consumed by a broad range of clients including browsers, mobiles, iPhones, and tablets. </a:t>
            </a:r>
            <a:endParaRPr lang="en-IN" dirty="0"/>
          </a:p>
        </p:txBody>
      </p:sp>
    </p:spTree>
    <p:extLst>
      <p:ext uri="{BB962C8B-B14F-4D97-AF65-F5344CB8AC3E}">
        <p14:creationId xmlns:p14="http://schemas.microsoft.com/office/powerpoint/2010/main" val="15133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0B39-D07F-4722-9DFB-DF770C136D09}"/>
              </a:ext>
            </a:extLst>
          </p:cNvPr>
          <p:cNvSpPr>
            <a:spLocks noGrp="1"/>
          </p:cNvSpPr>
          <p:nvPr>
            <p:ph type="title"/>
          </p:nvPr>
        </p:nvSpPr>
        <p:spPr/>
        <p:txBody>
          <a:bodyPr>
            <a:normAutofit/>
          </a:bodyPr>
          <a:lstStyle/>
          <a:p>
            <a:r>
              <a:rPr lang="en-US" sz="3600" b="1" i="0" dirty="0">
                <a:solidFill>
                  <a:srgbClr val="000000"/>
                </a:solidFill>
                <a:effectLst/>
                <a:latin typeface="arial" panose="020B0604020202020204" pitchFamily="34" charset="0"/>
              </a:rPr>
              <a:t>difference between WCF and WEB API and WCF REST and Web Service?</a:t>
            </a:r>
            <a:endParaRPr lang="en-IN" sz="3600" dirty="0"/>
          </a:p>
        </p:txBody>
      </p:sp>
      <p:sp>
        <p:nvSpPr>
          <p:cNvPr id="3" name="Content Placeholder 2">
            <a:extLst>
              <a:ext uri="{FF2B5EF4-FFF2-40B4-BE49-F238E27FC236}">
                <a16:creationId xmlns:a16="http://schemas.microsoft.com/office/drawing/2014/main" id="{2BED1E55-19D3-49B6-9418-E9D8C34E7366}"/>
              </a:ext>
            </a:extLst>
          </p:cNvPr>
          <p:cNvSpPr>
            <a:spLocks noGrp="1"/>
          </p:cNvSpPr>
          <p:nvPr>
            <p:ph idx="1"/>
          </p:nvPr>
        </p:nvSpPr>
        <p:spPr/>
        <p:txBody>
          <a:bodyPr>
            <a:normAutofit lnSpcReduction="10000"/>
          </a:bodyPr>
          <a:lstStyle/>
          <a:p>
            <a:r>
              <a:rPr lang="en-US" dirty="0"/>
              <a:t>The .NET framework has a number of technologies that allow us to create HTTP services such as Web Service, WCF, WCF Rest and now WEB API.</a:t>
            </a:r>
          </a:p>
          <a:p>
            <a:r>
              <a:rPr lang="en-US" b="1" dirty="0"/>
              <a:t>Web Service:</a:t>
            </a:r>
          </a:p>
          <a:p>
            <a:r>
              <a:rPr lang="en-US" dirty="0"/>
              <a:t>The Web Service is based on SOAP and it returns the data in XML format.</a:t>
            </a:r>
          </a:p>
          <a:p>
            <a:r>
              <a:rPr lang="en-US" dirty="0"/>
              <a:t>It supports only the HTTP protocol.</a:t>
            </a:r>
          </a:p>
          <a:p>
            <a:r>
              <a:rPr lang="en-US" dirty="0"/>
              <a:t>Web Service is not an open source but it can be consumed by any client who understands XML.</a:t>
            </a:r>
          </a:p>
          <a:p>
            <a:r>
              <a:rPr lang="en-US" dirty="0"/>
              <a:t>It can only be hosted on IIS.</a:t>
            </a:r>
            <a:endParaRPr lang="en-IN" dirty="0"/>
          </a:p>
        </p:txBody>
      </p:sp>
    </p:spTree>
    <p:extLst>
      <p:ext uri="{BB962C8B-B14F-4D97-AF65-F5344CB8AC3E}">
        <p14:creationId xmlns:p14="http://schemas.microsoft.com/office/powerpoint/2010/main" val="73686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6631-4092-401D-9BFC-6ED74338C300}"/>
              </a:ext>
            </a:extLst>
          </p:cNvPr>
          <p:cNvSpPr>
            <a:spLocks noGrp="1"/>
          </p:cNvSpPr>
          <p:nvPr>
            <p:ph idx="1"/>
          </p:nvPr>
        </p:nvSpPr>
        <p:spPr>
          <a:xfrm>
            <a:off x="506027" y="710214"/>
            <a:ext cx="10847773" cy="5466749"/>
          </a:xfrm>
        </p:spPr>
        <p:txBody>
          <a:bodyPr>
            <a:normAutofit/>
          </a:bodyPr>
          <a:lstStyle/>
          <a:p>
            <a:pPr algn="just" fontAlgn="base"/>
            <a:r>
              <a:rPr lang="en-US" b="1" i="0" dirty="0">
                <a:solidFill>
                  <a:srgbClr val="000000"/>
                </a:solidFill>
                <a:effectLst/>
                <a:latin typeface="arial" panose="020B0604020202020204" pitchFamily="34" charset="0"/>
              </a:rPr>
              <a:t>WCF:</a:t>
            </a:r>
            <a:endParaRPr lang="en-US" b="0" i="0" dirty="0">
              <a:solidFill>
                <a:srgbClr val="3A3A3A"/>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WCF is also based on SOAP and it also returns the data in the form of XML.</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Unlike Web service, WCF supports different types of protocols (transport protocol) such as TCP, Named Pipes, HTTP, HTTPS, and MSMQ.</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main problem with WCF service it required lots of configuration which is a headache for a developer.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Like Web Service, WCF is also not open source but it can be consumed by any client who understands XML.</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WCF can be host within in the application or on IIS or using window service.</a:t>
            </a:r>
          </a:p>
          <a:p>
            <a:pPr marL="0" indent="0" algn="just" fontAlgn="base">
              <a:buNone/>
            </a:pPr>
            <a:endParaRPr lang="en-US" b="0" i="0" dirty="0">
              <a:solidFill>
                <a:srgbClr val="212529"/>
              </a:solidFill>
              <a:effectLst/>
              <a:latin typeface="-apple-system"/>
            </a:endParaRPr>
          </a:p>
          <a:p>
            <a:endParaRPr lang="en-IN" dirty="0"/>
          </a:p>
        </p:txBody>
      </p:sp>
    </p:spTree>
    <p:extLst>
      <p:ext uri="{BB962C8B-B14F-4D97-AF65-F5344CB8AC3E}">
        <p14:creationId xmlns:p14="http://schemas.microsoft.com/office/powerpoint/2010/main" val="20937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1848-1128-4428-84E5-4D3AAC4896DD}"/>
              </a:ext>
            </a:extLst>
          </p:cNvPr>
          <p:cNvSpPr>
            <a:spLocks noGrp="1"/>
          </p:cNvSpPr>
          <p:nvPr>
            <p:ph type="title"/>
          </p:nvPr>
        </p:nvSpPr>
        <p:spPr>
          <a:xfrm>
            <a:off x="838200" y="365125"/>
            <a:ext cx="10515600" cy="709073"/>
          </a:xfrm>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FCDE125B-20BE-45D8-9022-4C506A1F319E}"/>
              </a:ext>
            </a:extLst>
          </p:cNvPr>
          <p:cNvSpPr>
            <a:spLocks noGrp="1"/>
          </p:cNvSpPr>
          <p:nvPr>
            <p:ph idx="1"/>
          </p:nvPr>
        </p:nvSpPr>
        <p:spPr>
          <a:xfrm>
            <a:off x="594804" y="1251751"/>
            <a:ext cx="10758996" cy="4925212"/>
          </a:xfrm>
        </p:spPr>
        <p:txBody>
          <a:bodyPr>
            <a:normAutofit/>
          </a:bodyPr>
          <a:lstStyle/>
          <a:p>
            <a:pPr algn="just" fontAlgn="base"/>
            <a:r>
              <a:rPr lang="en-US" sz="2400" i="0" dirty="0">
                <a:solidFill>
                  <a:srgbClr val="000000"/>
                </a:solidFill>
                <a:effectLst/>
                <a:latin typeface="arial" panose="020B0604020202020204" pitchFamily="34" charset="0"/>
              </a:rPr>
              <a:t>What is ASP.NET Web API?</a:t>
            </a:r>
            <a:endParaRPr lang="en-US" sz="2400" i="0" dirty="0">
              <a:solidFill>
                <a:srgbClr val="3A3A3A"/>
              </a:solidFill>
              <a:effectLst/>
              <a:latin typeface="-apple-system"/>
            </a:endParaRPr>
          </a:p>
          <a:p>
            <a:pPr algn="just" fontAlgn="base"/>
            <a:r>
              <a:rPr lang="en-US" sz="2400" i="0" dirty="0">
                <a:solidFill>
                  <a:srgbClr val="000000"/>
                </a:solidFill>
                <a:effectLst/>
                <a:latin typeface="arial" panose="020B0604020202020204" pitchFamily="34" charset="0"/>
              </a:rPr>
              <a:t>What are the RESTful services?</a:t>
            </a:r>
            <a:endParaRPr lang="en-US" sz="2400" i="0" dirty="0">
              <a:solidFill>
                <a:srgbClr val="3A3A3A"/>
              </a:solidFill>
              <a:effectLst/>
              <a:latin typeface="-apple-system"/>
            </a:endParaRPr>
          </a:p>
          <a:p>
            <a:pPr algn="just" fontAlgn="base"/>
            <a:r>
              <a:rPr lang="en-US" sz="2400" i="0" dirty="0">
                <a:solidFill>
                  <a:srgbClr val="000000"/>
                </a:solidFill>
                <a:effectLst/>
                <a:latin typeface="arial" panose="020B0604020202020204" pitchFamily="34" charset="0"/>
              </a:rPr>
              <a:t>What is the difference between REST and SOAP?</a:t>
            </a:r>
          </a:p>
          <a:p>
            <a:pPr algn="just" fontAlgn="base"/>
            <a:r>
              <a:rPr lang="en-US" sz="2400" i="0" dirty="0">
                <a:solidFill>
                  <a:srgbClr val="000000"/>
                </a:solidFill>
                <a:effectLst/>
                <a:latin typeface="arial" panose="020B0604020202020204" pitchFamily="34" charset="0"/>
              </a:rPr>
              <a:t>What are the Differences between the WCF Service and Web API Service? When to choose one over the other?</a:t>
            </a:r>
            <a:endParaRPr lang="en-US" sz="2400" i="0" dirty="0">
              <a:solidFill>
                <a:srgbClr val="3A3A3A"/>
              </a:solidFill>
              <a:effectLst/>
              <a:latin typeface="-apple-system"/>
            </a:endParaRPr>
          </a:p>
          <a:p>
            <a:pPr algn="just" fontAlgn="base"/>
            <a:r>
              <a:rPr lang="en-US" sz="2400" i="0" dirty="0">
                <a:solidFill>
                  <a:srgbClr val="000000"/>
                </a:solidFill>
                <a:effectLst/>
                <a:latin typeface="arial" panose="020B0604020202020204" pitchFamily="34" charset="0"/>
              </a:rPr>
              <a:t>Why Do I need to choose ASP.NET WEB API?</a:t>
            </a:r>
            <a:endParaRPr lang="en-US" sz="2400" i="0" dirty="0">
              <a:solidFill>
                <a:srgbClr val="3A3A3A"/>
              </a:solidFill>
              <a:effectLst/>
              <a:latin typeface="-apple-system"/>
            </a:endParaRPr>
          </a:p>
          <a:p>
            <a:pPr algn="just" fontAlgn="base"/>
            <a:r>
              <a:rPr lang="en-US" sz="2400" i="0" dirty="0">
                <a:solidFill>
                  <a:srgbClr val="000000"/>
                </a:solidFill>
                <a:effectLst/>
                <a:latin typeface="arial" panose="020B0604020202020204" pitchFamily="34" charset="0"/>
              </a:rPr>
              <a:t>What is the difference between WCF and WEB API and WCF REST and Web Service?</a:t>
            </a:r>
            <a:endParaRPr lang="en-US" sz="2400" i="0" dirty="0">
              <a:solidFill>
                <a:srgbClr val="3A3A3A"/>
              </a:solidFill>
              <a:effectLst/>
              <a:latin typeface="-apple-system"/>
            </a:endParaRPr>
          </a:p>
          <a:p>
            <a:pPr algn="just" fontAlgn="base"/>
            <a:r>
              <a:rPr lang="en-US" sz="2400" i="0" dirty="0">
                <a:solidFill>
                  <a:srgbClr val="000000"/>
                </a:solidFill>
                <a:effectLst/>
                <a:latin typeface="arial" panose="020B0604020202020204" pitchFamily="34" charset="0"/>
              </a:rPr>
              <a:t>What is the difference between ASP.NET MVC and ASP.NET Web API?</a:t>
            </a:r>
            <a:endParaRPr lang="en-US" sz="2400" i="0" dirty="0">
              <a:solidFill>
                <a:srgbClr val="3A3A3A"/>
              </a:solidFill>
              <a:effectLst/>
              <a:latin typeface="-apple-system"/>
            </a:endParaRPr>
          </a:p>
        </p:txBody>
      </p:sp>
    </p:spTree>
    <p:extLst>
      <p:ext uri="{BB962C8B-B14F-4D97-AF65-F5344CB8AC3E}">
        <p14:creationId xmlns:p14="http://schemas.microsoft.com/office/powerpoint/2010/main" val="147076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C2A6-4DE5-43A0-AA53-F6C87C50785A}"/>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WCF Rest</a:t>
            </a:r>
            <a:endParaRPr lang="en-IN" b="1" dirty="0"/>
          </a:p>
        </p:txBody>
      </p:sp>
      <p:sp>
        <p:nvSpPr>
          <p:cNvPr id="3" name="Content Placeholder 2">
            <a:extLst>
              <a:ext uri="{FF2B5EF4-FFF2-40B4-BE49-F238E27FC236}">
                <a16:creationId xmlns:a16="http://schemas.microsoft.com/office/drawing/2014/main" id="{FCE41D1D-A30A-43E0-AE3F-15A10B7B6823}"/>
              </a:ext>
            </a:extLst>
          </p:cNvPr>
          <p:cNvSpPr>
            <a:spLocks noGrp="1"/>
          </p:cNvSpPr>
          <p:nvPr>
            <p:ph idx="1"/>
          </p:nvPr>
        </p:nvSpPr>
        <p:spPr/>
        <p:txBody>
          <a:bodyPr>
            <a:normAutofit/>
          </a:bodyPr>
          <a:lstStyle/>
          <a:p>
            <a:pPr algn="just" fontAlgn="base">
              <a:buFont typeface="+mj-lt"/>
              <a:buAutoNum type="arabicPeriod"/>
            </a:pPr>
            <a:r>
              <a:rPr lang="en-US" b="0" i="0" dirty="0">
                <a:solidFill>
                  <a:srgbClr val="000000"/>
                </a:solidFill>
                <a:effectLst/>
                <a:latin typeface="arial" panose="020B0604020202020204" pitchFamily="34" charset="0"/>
              </a:rPr>
              <a:t>To use a WCF service as WCF Rest service we have to enable </a:t>
            </a:r>
            <a:r>
              <a:rPr lang="en-US" b="0" i="0" dirty="0" err="1">
                <a:solidFill>
                  <a:srgbClr val="000000"/>
                </a:solidFill>
                <a:effectLst/>
                <a:latin typeface="arial" panose="020B0604020202020204" pitchFamily="34" charset="0"/>
              </a:rPr>
              <a:t>webHttpBindings</a:t>
            </a:r>
            <a:r>
              <a:rPr lang="en-US" b="0" i="0" dirty="0">
                <a:solidFill>
                  <a:srgbClr val="000000"/>
                </a:solidFill>
                <a:effectLst/>
                <a:latin typeface="arial" panose="020B0604020202020204" pitchFamily="34" charset="0"/>
              </a:rPr>
              <a:t>.</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WCF Rest supports the HTTP verbs such as GET and POST by using the [</a:t>
            </a:r>
            <a:r>
              <a:rPr lang="en-US" b="0" i="0" dirty="0" err="1">
                <a:solidFill>
                  <a:srgbClr val="000000"/>
                </a:solidFill>
                <a:effectLst/>
                <a:latin typeface="arial" panose="020B0604020202020204" pitchFamily="34" charset="0"/>
              </a:rPr>
              <a:t>WebGet</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WebInvoke</a:t>
            </a:r>
            <a:r>
              <a:rPr lang="en-US" b="0" i="0" dirty="0">
                <a:solidFill>
                  <a:srgbClr val="000000"/>
                </a:solidFill>
                <a:effectLst/>
                <a:latin typeface="arial" panose="020B0604020202020204" pitchFamily="34" charset="0"/>
              </a:rPr>
              <a:t>] attributes respectively.</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To use other HTTP verbs you have to do some configuration in the IIS so that it will accept the request of that particular verb on .svc file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It supports different data formats such as XML, JSON, and Atom format.</a:t>
            </a:r>
            <a:endParaRPr lang="en-US" b="0" i="0" dirty="0">
              <a:solidFill>
                <a:srgbClr val="212529"/>
              </a:solidFill>
              <a:effectLst/>
              <a:latin typeface="-apple-system"/>
            </a:endParaRPr>
          </a:p>
          <a:p>
            <a:endParaRPr lang="en-IN" dirty="0"/>
          </a:p>
        </p:txBody>
      </p:sp>
    </p:spTree>
    <p:extLst>
      <p:ext uri="{BB962C8B-B14F-4D97-AF65-F5344CB8AC3E}">
        <p14:creationId xmlns:p14="http://schemas.microsoft.com/office/powerpoint/2010/main" val="316076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8D23-6127-4DBF-9FA8-EEA25D19304B}"/>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WEB API</a:t>
            </a:r>
            <a:endParaRPr lang="en-IN" dirty="0"/>
          </a:p>
        </p:txBody>
      </p:sp>
      <p:sp>
        <p:nvSpPr>
          <p:cNvPr id="3" name="Content Placeholder 2">
            <a:extLst>
              <a:ext uri="{FF2B5EF4-FFF2-40B4-BE49-F238E27FC236}">
                <a16:creationId xmlns:a16="http://schemas.microsoft.com/office/drawing/2014/main" id="{EE6B0D44-D483-4DD2-A6A6-0C33C40C97F7}"/>
              </a:ext>
            </a:extLst>
          </p:cNvPr>
          <p:cNvSpPr>
            <a:spLocks noGrp="1"/>
          </p:cNvSpPr>
          <p:nvPr>
            <p:ph idx="1"/>
          </p:nvPr>
        </p:nvSpPr>
        <p:spPr/>
        <p:txBody>
          <a:bodyPr>
            <a:normAutofit fontScale="92500"/>
          </a:bodyPr>
          <a:lstStyle/>
          <a:p>
            <a:r>
              <a:rPr lang="en-US" dirty="0"/>
              <a:t>The Web API Framework is a new framework that is basically used for developing HTTP based services in easy and simple way.</a:t>
            </a:r>
          </a:p>
          <a:p>
            <a:r>
              <a:rPr lang="en-US" dirty="0"/>
              <a:t>Unlike WCF Rest Service, it uses the full HTTP features such as URIs, request/response headers, caching, versioning, and various data formats.</a:t>
            </a:r>
          </a:p>
          <a:p>
            <a:r>
              <a:rPr lang="en-US" dirty="0"/>
              <a:t>The ASP.NET Web API also supports most of the MVC features such as routing, controllers, actions, filter, model binders, IOC container, dependency injection, unit testing which makes it more simple and robust.</a:t>
            </a:r>
          </a:p>
          <a:p>
            <a:r>
              <a:rPr lang="en-US" dirty="0"/>
              <a:t>WEB API Services can be hosted on IIS or within the application</a:t>
            </a:r>
          </a:p>
          <a:p>
            <a:r>
              <a:rPr lang="en-US" dirty="0"/>
              <a:t>The Responses in Web API Services are formatted by </a:t>
            </a:r>
            <a:r>
              <a:rPr lang="en-US" dirty="0" err="1"/>
              <a:t>MediaTypeFormatter</a:t>
            </a:r>
            <a:r>
              <a:rPr lang="en-US" dirty="0"/>
              <a:t> into JSON, XML or any custom format you want.</a:t>
            </a:r>
            <a:endParaRPr lang="en-IN" dirty="0"/>
          </a:p>
        </p:txBody>
      </p:sp>
    </p:spTree>
    <p:extLst>
      <p:ext uri="{BB962C8B-B14F-4D97-AF65-F5344CB8AC3E}">
        <p14:creationId xmlns:p14="http://schemas.microsoft.com/office/powerpoint/2010/main" val="98866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EA73-21B5-4814-B953-DB246CC89FF0}"/>
              </a:ext>
            </a:extLst>
          </p:cNvPr>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difference between ASP.NET MVC and ASP.NET Web API?</a:t>
            </a:r>
            <a:endParaRPr lang="en-IN" dirty="0"/>
          </a:p>
        </p:txBody>
      </p:sp>
      <p:sp>
        <p:nvSpPr>
          <p:cNvPr id="3" name="Content Placeholder 2">
            <a:extLst>
              <a:ext uri="{FF2B5EF4-FFF2-40B4-BE49-F238E27FC236}">
                <a16:creationId xmlns:a16="http://schemas.microsoft.com/office/drawing/2014/main" id="{21593802-0F63-46AF-89E4-A7F6A4F78D71}"/>
              </a:ext>
            </a:extLst>
          </p:cNvPr>
          <p:cNvSpPr>
            <a:spLocks noGrp="1"/>
          </p:cNvSpPr>
          <p:nvPr>
            <p:ph idx="1"/>
          </p:nvPr>
        </p:nvSpPr>
        <p:spPr/>
        <p:txBody>
          <a:bodyPr>
            <a:normAutofit fontScale="62500" lnSpcReduction="20000"/>
          </a:bodyPr>
          <a:lstStyle/>
          <a:p>
            <a:pPr algn="just" fontAlgn="base">
              <a:buFont typeface="+mj-lt"/>
              <a:buAutoNum type="arabicPeriod"/>
            </a:pPr>
            <a:r>
              <a:rPr lang="en-US" b="0" i="0" dirty="0">
                <a:solidFill>
                  <a:srgbClr val="000000"/>
                </a:solidFill>
                <a:effectLst/>
                <a:latin typeface="arial" panose="020B0604020202020204" pitchFamily="34" charset="0"/>
              </a:rPr>
              <a:t>ASP.NET MVC is used to create web applications that return both views and data but ASP.NET WEB API is used to create rest full HTTP services with an easy and simple way that returns only data, not view.</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WEB API helps to build REST-full services over the .NET Framework and it also supports content-negotiation(it’s about deciding the best response format data that could be acceptable by the client. it data format may be JSON, XML, ATOM or any other custom formatted data) which are not in MVC.</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WEB API also takes care of returning data in a particular format like JSON, XML or any other based upon the Accept header in the request. The ASP.NET MVC Framework can return data only in JSON format using the </a:t>
            </a:r>
            <a:r>
              <a:rPr lang="en-US" b="0" i="0" dirty="0" err="1">
                <a:solidFill>
                  <a:srgbClr val="000000"/>
                </a:solidFill>
                <a:effectLst/>
                <a:latin typeface="arial" panose="020B0604020202020204" pitchFamily="34" charset="0"/>
              </a:rPr>
              <a:t>JsonResult</a:t>
            </a:r>
            <a:r>
              <a:rPr lang="en-US" b="0" i="0" dirty="0">
                <a:solidFill>
                  <a:srgbClr val="000000"/>
                </a:solidFill>
                <a:effectLst/>
                <a:latin typeface="arial" panose="020B0604020202020204" pitchFamily="34" charset="0"/>
              </a:rPr>
              <a:t> return type.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In WEB API the request is mapped to the actions based on HTTP verbs but in MVC it is mapped to the action name.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We can mix WEB API and MVC controller in a single project to handle advanced AJAX requests which may return data in JSON, XML or any others format and build a full-blown HTTP service. Typically, this will be called WEB API self-hosting.</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Moreover, WEB API is lightweight architecture and except for the web application, it can also be used with smartphone apps.</a:t>
            </a:r>
            <a:endParaRPr lang="en-US" b="0" i="0" dirty="0">
              <a:solidFill>
                <a:srgbClr val="212529"/>
              </a:solidFill>
              <a:effectLst/>
              <a:latin typeface="-apple-system"/>
            </a:endParaRPr>
          </a:p>
          <a:p>
            <a:endParaRPr lang="en-IN" dirty="0"/>
          </a:p>
        </p:txBody>
      </p:sp>
    </p:spTree>
    <p:extLst>
      <p:ext uri="{BB962C8B-B14F-4D97-AF65-F5344CB8AC3E}">
        <p14:creationId xmlns:p14="http://schemas.microsoft.com/office/powerpoint/2010/main" val="520701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00B1C-D20F-4BA4-BBE7-DD5069F79405}"/>
              </a:ext>
            </a:extLst>
          </p:cNvPr>
          <p:cNvSpPr>
            <a:spLocks noGrp="1"/>
          </p:cNvSpPr>
          <p:nvPr>
            <p:ph idx="1"/>
          </p:nvPr>
        </p:nvSpPr>
        <p:spPr>
          <a:xfrm>
            <a:off x="243396" y="334176"/>
            <a:ext cx="10515600" cy="482569"/>
          </a:xfrm>
        </p:spPr>
        <p:txBody>
          <a:bodyPr/>
          <a:lstStyle/>
          <a:p>
            <a:r>
              <a:rPr lang="en-US" b="1" i="0" dirty="0">
                <a:solidFill>
                  <a:srgbClr val="000000"/>
                </a:solidFill>
                <a:effectLst/>
                <a:latin typeface="arial" panose="020B0604020202020204" pitchFamily="34" charset="0"/>
              </a:rPr>
              <a:t>Creating Web API Application using Visual Studio</a:t>
            </a:r>
            <a:endParaRPr lang="en-US" b="0" i="0" dirty="0">
              <a:solidFill>
                <a:srgbClr val="3A3A3A"/>
              </a:solidFill>
              <a:effectLst/>
              <a:latin typeface="-apple-system"/>
            </a:endParaRPr>
          </a:p>
          <a:p>
            <a:endParaRPr lang="en-IN" dirty="0"/>
          </a:p>
        </p:txBody>
      </p:sp>
      <p:pic>
        <p:nvPicPr>
          <p:cNvPr id="6148" name="Picture 4" descr="Creating Web API Application step by step">
            <a:extLst>
              <a:ext uri="{FF2B5EF4-FFF2-40B4-BE49-F238E27FC236}">
                <a16:creationId xmlns:a16="http://schemas.microsoft.com/office/drawing/2014/main" id="{467AE566-0D63-4AD3-8715-F5818DA9B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42" y="1042273"/>
            <a:ext cx="11549262" cy="612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55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9921-244B-4E7A-9D99-ADB5BB7AE1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302047-B81E-4642-B287-F109BC9C5609}"/>
              </a:ext>
            </a:extLst>
          </p:cNvPr>
          <p:cNvSpPr>
            <a:spLocks noGrp="1"/>
          </p:cNvSpPr>
          <p:nvPr>
            <p:ph idx="1"/>
          </p:nvPr>
        </p:nvSpPr>
        <p:spPr/>
        <p:txBody>
          <a:bodyPr/>
          <a:lstStyle/>
          <a:p>
            <a:endParaRPr lang="en-IN"/>
          </a:p>
        </p:txBody>
      </p:sp>
      <p:pic>
        <p:nvPicPr>
          <p:cNvPr id="7170" name="Picture 2" descr="Creating Web API Application - Selecting Project Template">
            <a:extLst>
              <a:ext uri="{FF2B5EF4-FFF2-40B4-BE49-F238E27FC236}">
                <a16:creationId xmlns:a16="http://schemas.microsoft.com/office/drawing/2014/main" id="{73B9243D-C7F6-43F9-A7C3-C13EADC91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09" y="209550"/>
            <a:ext cx="11585358" cy="643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211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reating Web API Application - Selecting Web API Template">
            <a:extLst>
              <a:ext uri="{FF2B5EF4-FFF2-40B4-BE49-F238E27FC236}">
                <a16:creationId xmlns:a16="http://schemas.microsoft.com/office/drawing/2014/main" id="{F3CC6FFF-6574-4B35-9BEE-75E36B88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51" y="11097"/>
            <a:ext cx="11725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28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AE778-0E1B-40C8-9AF3-9605A1229F04}"/>
              </a:ext>
            </a:extLst>
          </p:cNvPr>
          <p:cNvSpPr>
            <a:spLocks noGrp="1"/>
          </p:cNvSpPr>
          <p:nvPr>
            <p:ph idx="1"/>
          </p:nvPr>
        </p:nvSpPr>
        <p:spPr>
          <a:xfrm>
            <a:off x="190130" y="267412"/>
            <a:ext cx="10515600" cy="682497"/>
          </a:xfrm>
        </p:spPr>
        <p:txBody>
          <a:bodyPr>
            <a:normAutofit fontScale="92500"/>
          </a:bodyPr>
          <a:lstStyle/>
          <a:p>
            <a:r>
              <a:rPr lang="en-US" b="1" i="0" dirty="0">
                <a:solidFill>
                  <a:srgbClr val="000000"/>
                </a:solidFill>
                <a:effectLst/>
                <a:latin typeface="arial" panose="020B0604020202020204" pitchFamily="34" charset="0"/>
              </a:rPr>
              <a:t>Understanding the Folder Structure of Web API Application:</a:t>
            </a:r>
            <a:endParaRPr lang="en-US" b="0" i="0" dirty="0">
              <a:solidFill>
                <a:srgbClr val="3A3A3A"/>
              </a:solidFill>
              <a:effectLst/>
              <a:latin typeface="-apple-system"/>
            </a:endParaRPr>
          </a:p>
          <a:p>
            <a:endParaRPr lang="en-IN" dirty="0"/>
          </a:p>
        </p:txBody>
      </p:sp>
      <p:pic>
        <p:nvPicPr>
          <p:cNvPr id="9218" name="Picture 2" descr="Creating Web API Application - Web API Project Structure">
            <a:extLst>
              <a:ext uri="{FF2B5EF4-FFF2-40B4-BE49-F238E27FC236}">
                <a16:creationId xmlns:a16="http://schemas.microsoft.com/office/drawing/2014/main" id="{44A321BC-6AF5-461B-A4F6-0E610F029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5" y="1061274"/>
            <a:ext cx="4943702" cy="579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618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B539E-A2CB-43C2-9D21-D2B939A61436}"/>
              </a:ext>
            </a:extLst>
          </p:cNvPr>
          <p:cNvSpPr>
            <a:spLocks noGrp="1"/>
          </p:cNvSpPr>
          <p:nvPr>
            <p:ph idx="1"/>
          </p:nvPr>
        </p:nvSpPr>
        <p:spPr>
          <a:xfrm>
            <a:off x="243395" y="1532661"/>
            <a:ext cx="10515600" cy="1175027"/>
          </a:xfrm>
        </p:spPr>
        <p:txBody>
          <a:bodyPr>
            <a:normAutofit fontScale="92500"/>
          </a:bodyPr>
          <a:lstStyle/>
          <a:p>
            <a:r>
              <a:rPr lang="en-US" b="0" i="0" dirty="0">
                <a:solidFill>
                  <a:srgbClr val="000000"/>
                </a:solidFill>
                <a:effectLst/>
                <a:latin typeface="arial" panose="020B0604020202020204" pitchFamily="34" charset="0"/>
              </a:rPr>
              <a:t>Here, we have separate folders for Models, Views, and Controllers and moreover, within the Controllers folder, we have both MVC as well as Web API Controller as shown in the below image.</a:t>
            </a:r>
            <a:endParaRPr lang="en-IN" dirty="0"/>
          </a:p>
        </p:txBody>
      </p:sp>
      <p:pic>
        <p:nvPicPr>
          <p:cNvPr id="10242" name="Picture 2" descr="Creating Web API Application - Controller">
            <a:extLst>
              <a:ext uri="{FF2B5EF4-FFF2-40B4-BE49-F238E27FC236}">
                <a16:creationId xmlns:a16="http://schemas.microsoft.com/office/drawing/2014/main" id="{F85EEF43-CD23-43AB-A6A3-748E00E24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597" y="3894061"/>
            <a:ext cx="37242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5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1E5B8B-0695-4DCA-B3FF-7E8F9B42A0C3}"/>
              </a:ext>
            </a:extLst>
          </p:cNvPr>
          <p:cNvSpPr txBox="1"/>
          <p:nvPr/>
        </p:nvSpPr>
        <p:spPr>
          <a:xfrm>
            <a:off x="511944" y="355107"/>
            <a:ext cx="10120544" cy="646331"/>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The important thing to keep in mind is that the Web API Controllers are </a:t>
            </a:r>
          </a:p>
          <a:p>
            <a:r>
              <a:rPr lang="en-US" b="0" i="0" dirty="0">
                <a:solidFill>
                  <a:srgbClr val="000000"/>
                </a:solidFill>
                <a:effectLst/>
                <a:latin typeface="arial" panose="020B0604020202020204" pitchFamily="34" charset="0"/>
              </a:rPr>
              <a:t>different from MVC Controllers. In our example, the </a:t>
            </a:r>
            <a:r>
              <a:rPr lang="en-US" b="0" i="0" dirty="0" err="1">
                <a:solidFill>
                  <a:srgbClr val="000000"/>
                </a:solidFill>
                <a:effectLst/>
                <a:latin typeface="arial" panose="020B0604020202020204" pitchFamily="34" charset="0"/>
              </a:rPr>
              <a:t>ValuesController</a:t>
            </a:r>
            <a:r>
              <a:rPr lang="en-US" b="0" i="0" dirty="0">
                <a:solidFill>
                  <a:srgbClr val="000000"/>
                </a:solidFill>
                <a:effectLst/>
                <a:latin typeface="arial" panose="020B0604020202020204" pitchFamily="34" charset="0"/>
              </a:rPr>
              <a:t> is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Controller.</a:t>
            </a:r>
            <a:endParaRPr lang="en-IN" dirty="0"/>
          </a:p>
        </p:txBody>
      </p:sp>
      <p:pic>
        <p:nvPicPr>
          <p:cNvPr id="7" name="Picture 4" descr="Creating Web API Application - Web API Controller">
            <a:extLst>
              <a:ext uri="{FF2B5EF4-FFF2-40B4-BE49-F238E27FC236}">
                <a16:creationId xmlns:a16="http://schemas.microsoft.com/office/drawing/2014/main" id="{7BC76AE2-4DFD-46EE-A9BE-516D12249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504950"/>
            <a:ext cx="6905418" cy="522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3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33877-9E7A-4434-BF51-8256125311A5}"/>
              </a:ext>
            </a:extLst>
          </p:cNvPr>
          <p:cNvSpPr>
            <a:spLocks noGrp="1"/>
          </p:cNvSpPr>
          <p:nvPr>
            <p:ph idx="1"/>
          </p:nvPr>
        </p:nvSpPr>
        <p:spPr>
          <a:xfrm>
            <a:off x="154620" y="218767"/>
            <a:ext cx="10515600" cy="1787587"/>
          </a:xfrm>
        </p:spPr>
        <p:txBody>
          <a:bodyPr>
            <a:normAutofit fontScale="85000" lnSpcReduction="20000"/>
          </a:bodyPr>
          <a:lstStyle/>
          <a:p>
            <a:pPr algn="just" fontAlgn="base"/>
            <a:r>
              <a:rPr lang="en-US" b="0" i="0" dirty="0">
                <a:solidFill>
                  <a:srgbClr val="000000"/>
                </a:solidFill>
                <a:effectLst/>
                <a:latin typeface="arial" panose="020B0604020202020204" pitchFamily="34" charset="0"/>
              </a:rPr>
              <a:t>If you observe the above</a:t>
            </a:r>
            <a:r>
              <a:rPr lang="en-US" b="0" i="0" dirty="0">
                <a:solidFill>
                  <a:srgbClr val="212529"/>
                </a:solidFill>
                <a:effectLst/>
                <a:latin typeface="arial" panose="020B0604020202020204" pitchFamily="34" charset="0"/>
              </a:rPr>
              <a:t> </a:t>
            </a:r>
            <a:r>
              <a:rPr lang="en-US" b="1" i="0" dirty="0" err="1">
                <a:solidFill>
                  <a:srgbClr val="0000FF"/>
                </a:solidFill>
                <a:effectLst/>
                <a:latin typeface="arial" panose="020B0604020202020204" pitchFamily="34" charset="0"/>
              </a:rPr>
              <a:t>ValuesController</a:t>
            </a:r>
            <a:r>
              <a:rPr lang="en-US" b="0" i="0"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Class, then you will see that it inherits from the</a:t>
            </a:r>
            <a:r>
              <a:rPr lang="en-US" b="0" i="0" dirty="0">
                <a:solidFill>
                  <a:srgbClr val="212529"/>
                </a:solidFill>
                <a:effectLst/>
                <a:latin typeface="arial" panose="020B0604020202020204" pitchFamily="34" charset="0"/>
              </a:rPr>
              <a:t> </a:t>
            </a:r>
            <a:r>
              <a:rPr lang="en-US" b="1" i="0" dirty="0" err="1">
                <a:solidFill>
                  <a:srgbClr val="0000FF"/>
                </a:solidFill>
                <a:effectLst/>
                <a:latin typeface="arial" panose="020B0604020202020204" pitchFamily="34" charset="0"/>
              </a:rPr>
              <a:t>ApiController</a:t>
            </a:r>
            <a:r>
              <a:rPr lang="en-US" b="1" i="0"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class which is present in</a:t>
            </a:r>
            <a:r>
              <a:rPr lang="en-US" b="0" i="0" dirty="0">
                <a:solidFill>
                  <a:srgbClr val="212529"/>
                </a:solidFill>
                <a:effectLst/>
                <a:latin typeface="arial" panose="020B0604020202020204" pitchFamily="34" charset="0"/>
              </a:rPr>
              <a:t> </a:t>
            </a:r>
            <a:r>
              <a:rPr lang="en-US" b="1" i="0" dirty="0" err="1">
                <a:solidFill>
                  <a:srgbClr val="0000FF"/>
                </a:solidFill>
                <a:effectLst/>
                <a:latin typeface="arial" panose="020B0604020202020204" pitchFamily="34" charset="0"/>
              </a:rPr>
              <a:t>sytem.web.http</a:t>
            </a:r>
            <a:r>
              <a:rPr lang="en-US" b="0" i="0" dirty="0">
                <a:solidFill>
                  <a:srgbClr val="212529"/>
                </a:solidFill>
                <a:effectLst/>
                <a:latin typeface="arial" panose="020B0604020202020204" pitchFamily="34" charset="0"/>
              </a:rPr>
              <a:t> </a:t>
            </a:r>
            <a:r>
              <a:rPr lang="en-US" b="0" i="0" dirty="0">
                <a:solidFill>
                  <a:srgbClr val="000000"/>
                </a:solidFill>
                <a:effectLst/>
                <a:latin typeface="arial" panose="020B0604020202020204" pitchFamily="34" charset="0"/>
              </a:rPr>
              <a:t>namespace</a:t>
            </a:r>
            <a:r>
              <a:rPr lang="en-US" b="0" i="0" dirty="0">
                <a:solidFill>
                  <a:srgbClr val="212529"/>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Further, if you notice that the</a:t>
            </a:r>
            <a:r>
              <a:rPr lang="en-US" b="0" i="0" dirty="0">
                <a:solidFill>
                  <a:srgbClr val="212529"/>
                </a:solidFill>
                <a:effectLst/>
                <a:latin typeface="arial" panose="020B0604020202020204" pitchFamily="34" charset="0"/>
              </a:rPr>
              <a:t> </a:t>
            </a:r>
            <a:r>
              <a:rPr lang="en-US" b="1" i="0" dirty="0" err="1">
                <a:solidFill>
                  <a:srgbClr val="0000FF"/>
                </a:solidFill>
                <a:effectLst/>
                <a:latin typeface="arial" panose="020B0604020202020204" pitchFamily="34" charset="0"/>
              </a:rPr>
              <a:t>HomeController</a:t>
            </a:r>
            <a:r>
              <a:rPr lang="en-US" b="0" i="0"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class is an MVC Controller, which is inherited from the</a:t>
            </a:r>
            <a:r>
              <a:rPr lang="en-US" b="0" i="0" dirty="0">
                <a:solidFill>
                  <a:srgbClr val="212529"/>
                </a:solidFill>
                <a:effectLst/>
                <a:latin typeface="arial" panose="020B0604020202020204" pitchFamily="34" charset="0"/>
              </a:rPr>
              <a:t> </a:t>
            </a:r>
            <a:r>
              <a:rPr lang="en-US" b="1" i="0" dirty="0">
                <a:solidFill>
                  <a:srgbClr val="0000FF"/>
                </a:solidFill>
                <a:effectLst/>
                <a:latin typeface="arial" panose="020B0604020202020204" pitchFamily="34" charset="0"/>
              </a:rPr>
              <a:t>Controller </a:t>
            </a:r>
            <a:r>
              <a:rPr lang="en-US" b="0" i="0" dirty="0">
                <a:solidFill>
                  <a:srgbClr val="000000"/>
                </a:solidFill>
                <a:effectLst/>
                <a:latin typeface="arial" panose="020B0604020202020204" pitchFamily="34" charset="0"/>
              </a:rPr>
              <a:t>class that is present in</a:t>
            </a:r>
            <a:r>
              <a:rPr lang="en-US" b="0" i="0" dirty="0">
                <a:solidFill>
                  <a:srgbClr val="212529"/>
                </a:solidFill>
                <a:effectLst/>
                <a:latin typeface="arial" panose="020B0604020202020204" pitchFamily="34" charset="0"/>
              </a:rPr>
              <a:t> </a:t>
            </a:r>
            <a:r>
              <a:rPr lang="en-US" b="1" i="0" dirty="0" err="1">
                <a:solidFill>
                  <a:srgbClr val="0000FF"/>
                </a:solidFill>
                <a:effectLst/>
                <a:latin typeface="arial" panose="020B0604020202020204" pitchFamily="34" charset="0"/>
              </a:rPr>
              <a:t>System.Web.Mvc</a:t>
            </a:r>
            <a:r>
              <a:rPr lang="en-US" b="0" i="0"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namespace as shown in the below image.</a:t>
            </a:r>
            <a:endParaRPr lang="en-US" b="0" i="0" dirty="0">
              <a:solidFill>
                <a:srgbClr val="212529"/>
              </a:solidFill>
              <a:effectLst/>
              <a:latin typeface="-apple-system"/>
            </a:endParaRPr>
          </a:p>
          <a:p>
            <a:endParaRPr lang="en-IN" dirty="0"/>
          </a:p>
        </p:txBody>
      </p:sp>
      <p:pic>
        <p:nvPicPr>
          <p:cNvPr id="11266" name="Picture 2" descr="Creating Web API Application - MVC Controller">
            <a:extLst>
              <a:ext uri="{FF2B5EF4-FFF2-40B4-BE49-F238E27FC236}">
                <a16:creationId xmlns:a16="http://schemas.microsoft.com/office/drawing/2014/main" id="{EC337B1A-5141-4957-9E02-50FA85935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613" y="2433638"/>
            <a:ext cx="4623647" cy="2963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D5EE-6DD3-4541-AC06-0D06D5E8B2C7}"/>
              </a:ext>
            </a:extLst>
          </p:cNvPr>
          <p:cNvSpPr>
            <a:spLocks noGrp="1"/>
          </p:cNvSpPr>
          <p:nvPr>
            <p:ph type="title"/>
          </p:nvPr>
        </p:nvSpPr>
        <p:spPr/>
        <p:txBody>
          <a:bodyPr/>
          <a:lstStyle/>
          <a:p>
            <a:r>
              <a:rPr lang="en-US" dirty="0"/>
              <a:t>What is an API?</a:t>
            </a:r>
            <a:endParaRPr lang="en-IN" dirty="0"/>
          </a:p>
        </p:txBody>
      </p:sp>
      <p:sp>
        <p:nvSpPr>
          <p:cNvPr id="3" name="Content Placeholder 2">
            <a:extLst>
              <a:ext uri="{FF2B5EF4-FFF2-40B4-BE49-F238E27FC236}">
                <a16:creationId xmlns:a16="http://schemas.microsoft.com/office/drawing/2014/main" id="{B5B89465-7577-4C7C-88E0-FD57322ADBCA}"/>
              </a:ext>
            </a:extLst>
          </p:cNvPr>
          <p:cNvSpPr>
            <a:spLocks noGrp="1"/>
          </p:cNvSpPr>
          <p:nvPr>
            <p:ph idx="1"/>
          </p:nvPr>
        </p:nvSpPr>
        <p:spPr/>
        <p:txBody>
          <a:bodyPr/>
          <a:lstStyle/>
          <a:p>
            <a:pPr marL="0" indent="0">
              <a:buNone/>
            </a:pPr>
            <a:r>
              <a:rPr lang="en-US" dirty="0"/>
              <a:t>• Methods to access data and workflow from an application without using the application itself</a:t>
            </a:r>
            <a:endParaRPr lang="en-IN" dirty="0"/>
          </a:p>
        </p:txBody>
      </p:sp>
    </p:spTree>
    <p:extLst>
      <p:ext uri="{BB962C8B-B14F-4D97-AF65-F5344CB8AC3E}">
        <p14:creationId xmlns:p14="http://schemas.microsoft.com/office/powerpoint/2010/main" val="4112855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4A929-55FE-4767-8A46-059D285DE16B}"/>
              </a:ext>
            </a:extLst>
          </p:cNvPr>
          <p:cNvSpPr>
            <a:spLocks noGrp="1"/>
          </p:cNvSpPr>
          <p:nvPr>
            <p:ph idx="1"/>
          </p:nvPr>
        </p:nvSpPr>
        <p:spPr>
          <a:xfrm>
            <a:off x="190130" y="156623"/>
            <a:ext cx="11901256" cy="1503501"/>
          </a:xfrm>
        </p:spPr>
        <p:txBody>
          <a:bodyPr>
            <a:normAutofit/>
          </a:bodyPr>
          <a:lstStyle/>
          <a:p>
            <a:r>
              <a:rPr lang="en-US" b="0" i="0" dirty="0">
                <a:solidFill>
                  <a:srgbClr val="000000"/>
                </a:solidFill>
                <a:effectLst/>
                <a:latin typeface="arial" panose="020B0604020202020204" pitchFamily="34" charset="0"/>
              </a:rPr>
              <a:t>Notice that in the </a:t>
            </a:r>
            <a:r>
              <a:rPr lang="en-US" b="1" i="0" dirty="0" err="1">
                <a:solidFill>
                  <a:srgbClr val="000000"/>
                </a:solidFill>
                <a:effectLst/>
                <a:latin typeface="arial" panose="020B0604020202020204" pitchFamily="34" charset="0"/>
              </a:rPr>
              <a:t>ValuesController</a:t>
            </a:r>
            <a:r>
              <a:rPr lang="en-US" b="0" i="0" dirty="0">
                <a:solidFill>
                  <a:srgbClr val="000000"/>
                </a:solidFill>
                <a:effectLst/>
                <a:latin typeface="arial" panose="020B0604020202020204" pitchFamily="34" charset="0"/>
              </a:rPr>
              <a:t> we have methods such as Get, Put, Post and Delete that map to the HTTP verbs GET, PUT, POST and DELETE respectively as shown in below image. </a:t>
            </a:r>
            <a:endParaRPr lang="en-IN" dirty="0"/>
          </a:p>
        </p:txBody>
      </p:sp>
      <p:pic>
        <p:nvPicPr>
          <p:cNvPr id="12290" name="Picture 2" descr="Creating Web API Application - Action Methods of values controller">
            <a:extLst>
              <a:ext uri="{FF2B5EF4-FFF2-40B4-BE49-F238E27FC236}">
                <a16:creationId xmlns:a16="http://schemas.microsoft.com/office/drawing/2014/main" id="{894D6C04-C6F0-4537-A671-1EBBE1ACF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030" y="1476375"/>
            <a:ext cx="5200650"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09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AFE5B-2942-4DC4-B1AD-78480544ED75}"/>
              </a:ext>
            </a:extLst>
          </p:cNvPr>
          <p:cNvSpPr>
            <a:spLocks noGrp="1"/>
          </p:cNvSpPr>
          <p:nvPr>
            <p:ph idx="1"/>
          </p:nvPr>
        </p:nvSpPr>
        <p:spPr>
          <a:xfrm>
            <a:off x="127987" y="112236"/>
            <a:ext cx="10515600" cy="1734320"/>
          </a:xfrm>
        </p:spPr>
        <p:txBody>
          <a:bodyPr>
            <a:normAutofit fontScale="70000" lnSpcReduction="20000"/>
          </a:bodyPr>
          <a:lstStyle/>
          <a:p>
            <a:pPr algn="just" fontAlgn="base"/>
            <a:r>
              <a:rPr lang="en-US" b="0" i="0" dirty="0">
                <a:solidFill>
                  <a:srgbClr val="000000"/>
                </a:solidFill>
                <a:effectLst/>
                <a:latin typeface="arial" panose="020B0604020202020204" pitchFamily="34" charset="0"/>
              </a:rPr>
              <a:t>We have 2 overloaded versions of the Get() method – One method without any parameters and the other one with the id parameter. Both of these methods respond to the </a:t>
            </a:r>
            <a:r>
              <a:rPr lang="en-US" b="1" i="0" dirty="0">
                <a:solidFill>
                  <a:srgbClr val="000000"/>
                </a:solidFill>
                <a:effectLst/>
                <a:latin typeface="arial" panose="020B0604020202020204" pitchFamily="34" charset="0"/>
              </a:rPr>
              <a:t>GET</a:t>
            </a:r>
            <a:r>
              <a:rPr lang="en-US" b="0" i="0" dirty="0">
                <a:solidFill>
                  <a:srgbClr val="000000"/>
                </a:solidFill>
                <a:effectLst/>
                <a:latin typeface="arial" panose="020B0604020202020204" pitchFamily="34" charset="0"/>
              </a:rPr>
              <a:t> HTTP verb depending on whether the id parameter is passed or not in the URL.</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Now let’s look at the default route for our Web API project. We have the </a:t>
            </a:r>
            <a:r>
              <a:rPr lang="en-US" b="1" i="0" dirty="0" err="1">
                <a:solidFill>
                  <a:srgbClr val="000000"/>
                </a:solidFill>
                <a:effectLst/>
                <a:latin typeface="arial" panose="020B0604020202020204" pitchFamily="34" charset="0"/>
              </a:rPr>
              <a:t>Application_Start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within the </a:t>
            </a:r>
            <a:r>
              <a:rPr lang="en-US" b="1" i="0" dirty="0" err="1">
                <a:solidFill>
                  <a:srgbClr val="000000"/>
                </a:solidFill>
                <a:effectLst/>
                <a:latin typeface="arial" panose="020B0604020202020204" pitchFamily="34" charset="0"/>
              </a:rPr>
              <a:t>Global.asax</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file. This method is executed when the application starts for the first time. In the </a:t>
            </a:r>
            <a:r>
              <a:rPr lang="en-US" b="1" i="0" dirty="0" err="1">
                <a:solidFill>
                  <a:srgbClr val="000000"/>
                </a:solidFill>
                <a:effectLst/>
                <a:latin typeface="arial" panose="020B0604020202020204" pitchFamily="34" charset="0"/>
              </a:rPr>
              <a:t>Application_Start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we have the configuration for Filters, Bundles, etc. as shown below. </a:t>
            </a:r>
            <a:endParaRPr lang="en-US" b="0" i="0" dirty="0">
              <a:solidFill>
                <a:srgbClr val="212529"/>
              </a:solidFill>
              <a:effectLst/>
              <a:latin typeface="-apple-system"/>
            </a:endParaRPr>
          </a:p>
          <a:p>
            <a:endParaRPr lang="en-IN" dirty="0"/>
          </a:p>
        </p:txBody>
      </p:sp>
      <p:pic>
        <p:nvPicPr>
          <p:cNvPr id="13314" name="Picture 2" descr="Creating Web API Application - Application Start Event">
            <a:extLst>
              <a:ext uri="{FF2B5EF4-FFF2-40B4-BE49-F238E27FC236}">
                <a16:creationId xmlns:a16="http://schemas.microsoft.com/office/drawing/2014/main" id="{4C8AAE64-570C-4FA9-A844-6E0D9B234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49" y="2224088"/>
            <a:ext cx="10515600" cy="438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191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reating Web API Application - Web API Config File">
            <a:extLst>
              <a:ext uri="{FF2B5EF4-FFF2-40B4-BE49-F238E27FC236}">
                <a16:creationId xmlns:a16="http://schemas.microsoft.com/office/drawing/2014/main" id="{3AAC5C51-F168-4C3F-A4B9-24B9B3737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1" y="452762"/>
            <a:ext cx="11650795" cy="64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0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267DD-1AC6-43E9-B89B-62AB0BF4F0A4}"/>
              </a:ext>
            </a:extLst>
          </p:cNvPr>
          <p:cNvSpPr>
            <a:spLocks noGrp="1"/>
          </p:cNvSpPr>
          <p:nvPr>
            <p:ph idx="1"/>
          </p:nvPr>
        </p:nvSpPr>
        <p:spPr>
          <a:xfrm>
            <a:off x="838200" y="124287"/>
            <a:ext cx="10515600" cy="2752078"/>
          </a:xfrm>
        </p:spPr>
        <p:txBody>
          <a:bodyPr/>
          <a:lstStyle/>
          <a:p>
            <a:pPr algn="just" fontAlgn="base"/>
            <a:r>
              <a:rPr lang="en-US" b="1" i="0" dirty="0">
                <a:solidFill>
                  <a:srgbClr val="000000"/>
                </a:solidFill>
                <a:effectLst/>
                <a:latin typeface="arial" panose="020B0604020202020204" pitchFamily="34" charset="0"/>
              </a:rPr>
              <a:t>Let’s discuss about POST, PUT and DELETE.</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In a database table row, we can perform the following 4 actions</a:t>
            </a:r>
            <a:endParaRPr lang="en-US" b="0" i="0" dirty="0">
              <a:solidFill>
                <a:srgbClr val="212529"/>
              </a:solidFill>
              <a:effectLst/>
              <a:latin typeface="-apple-system"/>
            </a:endParaRPr>
          </a:p>
          <a:p>
            <a:endParaRPr lang="en-IN" dirty="0"/>
          </a:p>
        </p:txBody>
      </p:sp>
      <p:pic>
        <p:nvPicPr>
          <p:cNvPr id="15365" name="Picture 5" descr="Creating Web API Application - CRUD Operations">
            <a:extLst>
              <a:ext uri="{FF2B5EF4-FFF2-40B4-BE49-F238E27FC236}">
                <a16:creationId xmlns:a16="http://schemas.microsoft.com/office/drawing/2014/main" id="{8DAE81D0-E8D1-45E7-81E4-D618C851F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213" y="1224426"/>
            <a:ext cx="3649859" cy="13856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654E3BE-DAEE-4CEC-8FF4-EBCEA045F706}"/>
              </a:ext>
            </a:extLst>
          </p:cNvPr>
          <p:cNvSpPr txBox="1"/>
          <p:nvPr/>
        </p:nvSpPr>
        <p:spPr>
          <a:xfrm>
            <a:off x="372862" y="2969554"/>
            <a:ext cx="11310152"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From the ASP.NET Web API point of view, these 4 actions correspond to GET, POST, PUT and DELETE verb as shown below </a:t>
            </a:r>
            <a:endParaRPr lang="en-IN" dirty="0"/>
          </a:p>
        </p:txBody>
      </p:sp>
      <p:pic>
        <p:nvPicPr>
          <p:cNvPr id="15367" name="Picture 7">
            <a:extLst>
              <a:ext uri="{FF2B5EF4-FFF2-40B4-BE49-F238E27FC236}">
                <a16:creationId xmlns:a16="http://schemas.microsoft.com/office/drawing/2014/main" id="{34C33F82-5F67-4062-8269-F396F4AC8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970" y="4202144"/>
            <a:ext cx="4449870" cy="223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723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56CF-863C-474B-9C7A-59E7586E6210}"/>
              </a:ext>
            </a:extLst>
          </p:cNvPr>
          <p:cNvSpPr>
            <a:spLocks noGrp="1"/>
          </p:cNvSpPr>
          <p:nvPr>
            <p:ph type="title"/>
          </p:nvPr>
        </p:nvSpPr>
        <p:spPr/>
        <p:txBody>
          <a:bodyPr>
            <a:normAutofit/>
          </a:bodyPr>
          <a:lstStyle/>
          <a:p>
            <a:r>
              <a:rPr lang="en-US" b="1" i="0" dirty="0">
                <a:solidFill>
                  <a:srgbClr val="000000"/>
                </a:solidFill>
                <a:effectLst/>
                <a:latin typeface="arial" panose="020B0604020202020204" pitchFamily="34" charset="0"/>
              </a:rPr>
              <a:t>HTTP request and response</a:t>
            </a:r>
            <a:endParaRPr lang="en-IN" dirty="0"/>
          </a:p>
        </p:txBody>
      </p:sp>
      <p:sp>
        <p:nvSpPr>
          <p:cNvPr id="3" name="Content Placeholder 2">
            <a:extLst>
              <a:ext uri="{FF2B5EF4-FFF2-40B4-BE49-F238E27FC236}">
                <a16:creationId xmlns:a16="http://schemas.microsoft.com/office/drawing/2014/main" id="{AA7E44F0-EDC1-4B0C-8674-539A5E839BF1}"/>
              </a:ext>
            </a:extLst>
          </p:cNvPr>
          <p:cNvSpPr>
            <a:spLocks noGrp="1"/>
          </p:cNvSpPr>
          <p:nvPr>
            <p:ph idx="1"/>
          </p:nvPr>
        </p:nvSpPr>
        <p:spPr/>
        <p:txBody>
          <a:bodyPr>
            <a:normAutofit/>
          </a:bodyPr>
          <a:lstStyle/>
          <a:p>
            <a:r>
              <a:rPr lang="en-US" b="1" i="0" dirty="0">
                <a:solidFill>
                  <a:srgbClr val="000000"/>
                </a:solidFill>
                <a:effectLst/>
                <a:latin typeface="arial" panose="020B0604020202020204" pitchFamily="34" charset="0"/>
              </a:rPr>
              <a:t>Request Header: </a:t>
            </a:r>
          </a:p>
          <a:p>
            <a:r>
              <a:rPr lang="en-US" i="0" dirty="0">
                <a:solidFill>
                  <a:srgbClr val="000000"/>
                </a:solidFill>
                <a:effectLst/>
                <a:latin typeface="arial" panose="020B0604020202020204" pitchFamily="34" charset="0"/>
              </a:rPr>
              <a:t>When a client sends the request to the server, the request contains a header and a body. </a:t>
            </a:r>
          </a:p>
          <a:p>
            <a:r>
              <a:rPr lang="en-US" i="0" dirty="0">
                <a:solidFill>
                  <a:srgbClr val="000000"/>
                </a:solidFill>
                <a:effectLst/>
                <a:latin typeface="arial" panose="020B0604020202020204" pitchFamily="34" charset="0"/>
              </a:rPr>
              <a:t>The header of the request contains some additional information such as what type of response the client required.</a:t>
            </a:r>
          </a:p>
          <a:p>
            <a:r>
              <a:rPr lang="en-US" i="0" dirty="0">
                <a:solidFill>
                  <a:srgbClr val="000000"/>
                </a:solidFill>
                <a:effectLst/>
                <a:latin typeface="arial" panose="020B0604020202020204" pitchFamily="34" charset="0"/>
              </a:rPr>
              <a:t> For example, the client wants the response to be in XML or JSON format.</a:t>
            </a:r>
          </a:p>
          <a:p>
            <a:pPr marL="0" indent="0">
              <a:buNone/>
            </a:pPr>
            <a:endParaRPr lang="en-US"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0899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E19F-4819-42D8-9710-119C6CB44212}"/>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Request Body</a:t>
            </a:r>
            <a:endParaRPr lang="en-IN" dirty="0"/>
          </a:p>
        </p:txBody>
      </p:sp>
      <p:sp>
        <p:nvSpPr>
          <p:cNvPr id="3" name="Content Placeholder 2">
            <a:extLst>
              <a:ext uri="{FF2B5EF4-FFF2-40B4-BE49-F238E27FC236}">
                <a16:creationId xmlns:a16="http://schemas.microsoft.com/office/drawing/2014/main" id="{E2D0CC5B-26CA-4FB6-B51D-D4EBEBE1877D}"/>
              </a:ext>
            </a:extLst>
          </p:cNvPr>
          <p:cNvSpPr>
            <a:spLocks noGrp="1"/>
          </p:cNvSpPr>
          <p:nvPr>
            <p:ph idx="1"/>
          </p:nvPr>
        </p:nvSpPr>
        <p:spPr/>
        <p:txBody>
          <a:bodyPr/>
          <a:lstStyle/>
          <a:p>
            <a:r>
              <a:rPr lang="en-US" i="0" dirty="0">
                <a:solidFill>
                  <a:srgbClr val="000000"/>
                </a:solidFill>
                <a:effectLst/>
                <a:latin typeface="arial" panose="020B0604020202020204" pitchFamily="34" charset="0"/>
              </a:rPr>
              <a:t>The Request Body contains the data that you want to send to the server. </a:t>
            </a:r>
          </a:p>
          <a:p>
            <a:r>
              <a:rPr lang="en-US" i="0" dirty="0">
                <a:solidFill>
                  <a:srgbClr val="000000"/>
                </a:solidFill>
                <a:effectLst/>
                <a:latin typeface="arial" panose="020B0604020202020204" pitchFamily="34" charset="0"/>
              </a:rPr>
              <a:t>For example, a POST request contains the data in the Request Body for the new item that you want to create. The data may be in the form XML or JSON</a:t>
            </a:r>
            <a:endParaRPr lang="en-IN" dirty="0"/>
          </a:p>
        </p:txBody>
      </p:sp>
    </p:spTree>
    <p:extLst>
      <p:ext uri="{BB962C8B-B14F-4D97-AF65-F5344CB8AC3E}">
        <p14:creationId xmlns:p14="http://schemas.microsoft.com/office/powerpoint/2010/main" val="3966196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B39E-C36A-443B-9BDA-10E944B42701}"/>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Response Body</a:t>
            </a:r>
            <a:endParaRPr lang="en-IN" dirty="0"/>
          </a:p>
        </p:txBody>
      </p:sp>
      <p:sp>
        <p:nvSpPr>
          <p:cNvPr id="3" name="Content Placeholder 2">
            <a:extLst>
              <a:ext uri="{FF2B5EF4-FFF2-40B4-BE49-F238E27FC236}">
                <a16:creationId xmlns:a16="http://schemas.microsoft.com/office/drawing/2014/main" id="{04EB4F0E-0BDA-4244-A21C-4D9692CE7957}"/>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Response Body contains the data that is sent as a response from the server.</a:t>
            </a:r>
          </a:p>
          <a:p>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 For example, if you request a specific employee, then the response body includes the employee details either in the form of XML or JSON.</a:t>
            </a:r>
            <a:endParaRPr lang="en-IN" dirty="0"/>
          </a:p>
        </p:txBody>
      </p:sp>
    </p:spTree>
    <p:extLst>
      <p:ext uri="{BB962C8B-B14F-4D97-AF65-F5344CB8AC3E}">
        <p14:creationId xmlns:p14="http://schemas.microsoft.com/office/powerpoint/2010/main" val="2306268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0F11-D70A-44D0-AA0C-E5447B3E29E5}"/>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Response Status codes</a:t>
            </a:r>
            <a:endParaRPr lang="en-IN" dirty="0"/>
          </a:p>
        </p:txBody>
      </p:sp>
      <p:sp>
        <p:nvSpPr>
          <p:cNvPr id="3" name="Content Placeholder 2">
            <a:extLst>
              <a:ext uri="{FF2B5EF4-FFF2-40B4-BE49-F238E27FC236}">
                <a16:creationId xmlns:a16="http://schemas.microsoft.com/office/drawing/2014/main" id="{0DA1861C-855C-42E1-8742-8DA612A8EBD3}"/>
              </a:ext>
            </a:extLst>
          </p:cNvPr>
          <p:cNvSpPr>
            <a:spLocks noGrp="1"/>
          </p:cNvSpPr>
          <p:nvPr>
            <p:ph idx="1"/>
          </p:nvPr>
        </p:nvSpPr>
        <p:spPr/>
        <p:txBody>
          <a:bodyPr/>
          <a:lstStyle/>
          <a:p>
            <a:r>
              <a:rPr lang="en-US" b="0" i="0" dirty="0">
                <a:solidFill>
                  <a:srgbClr val="000000"/>
                </a:solidFill>
                <a:effectLst/>
                <a:latin typeface="arial" panose="020B0604020202020204" pitchFamily="34" charset="0"/>
              </a:rPr>
              <a:t>The Response Status Codes are the HTTP status codes that will specify the status of the request. </a:t>
            </a:r>
          </a:p>
          <a:p>
            <a:r>
              <a:rPr lang="en-US" b="0" i="0" dirty="0">
                <a:solidFill>
                  <a:srgbClr val="000000"/>
                </a:solidFill>
                <a:effectLst/>
                <a:latin typeface="arial" panose="020B0604020202020204" pitchFamily="34" charset="0"/>
              </a:rPr>
              <a:t>The most common status codes are 200/OK, 204/No Content, 500/Internal Server Error, 404/Not Found. </a:t>
            </a:r>
            <a:endParaRPr lang="en-IN" dirty="0"/>
          </a:p>
        </p:txBody>
      </p:sp>
    </p:spTree>
    <p:extLst>
      <p:ext uri="{BB962C8B-B14F-4D97-AF65-F5344CB8AC3E}">
        <p14:creationId xmlns:p14="http://schemas.microsoft.com/office/powerpoint/2010/main" val="1421973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1F8EA7-3E6D-48EF-AFD1-ED82FADE1831}"/>
              </a:ext>
            </a:extLst>
          </p:cNvPr>
          <p:cNvSpPr txBox="1"/>
          <p:nvPr/>
        </p:nvSpPr>
        <p:spPr>
          <a:xfrm>
            <a:off x="104776" y="276224"/>
            <a:ext cx="5200650" cy="4801314"/>
          </a:xfrm>
          <a:prstGeom prst="rect">
            <a:avLst/>
          </a:prstGeom>
          <a:solidFill>
            <a:schemeClr val="tx1"/>
          </a:solidFill>
        </p:spPr>
        <p:txBody>
          <a:bodyPr wrap="square">
            <a:spAutoFit/>
          </a:bodyPr>
          <a:lstStyle/>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ValuesController</a:t>
            </a:r>
            <a:r>
              <a:rPr lang="en-IN" b="0" i="0" dirty="0">
                <a:solidFill>
                  <a:srgbClr val="CFD5E0"/>
                </a:solidFill>
                <a:effectLst/>
                <a:latin typeface="inherit"/>
              </a:rPr>
              <a:t> : </a:t>
            </a:r>
            <a:r>
              <a:rPr lang="en-IN" b="0" i="0" dirty="0" err="1">
                <a:solidFill>
                  <a:srgbClr val="CFD5E0"/>
                </a:solidFill>
                <a:effectLst/>
                <a:latin typeface="inherit"/>
              </a:rPr>
              <a:t>ApiController</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D171DD"/>
                </a:solidFill>
                <a:effectLst/>
                <a:latin typeface="inherit"/>
              </a:rPr>
              <a:t>static</a:t>
            </a:r>
            <a:r>
              <a:rPr lang="en-IN" b="0" i="0" dirty="0">
                <a:solidFill>
                  <a:srgbClr val="CFD5E0"/>
                </a:solidFill>
                <a:effectLst/>
                <a:latin typeface="inherit"/>
              </a:rPr>
              <a:t> List</a:t>
            </a:r>
            <a:r>
              <a:rPr lang="en-IN" b="1" i="0" dirty="0">
                <a:solidFill>
                  <a:srgbClr val="6B7C8B"/>
                </a:solidFill>
                <a:effectLst/>
                <a:latin typeface="inherit"/>
              </a:rPr>
              <a:t>&lt;</a:t>
            </a:r>
            <a:r>
              <a:rPr lang="en-IN" b="0" i="0" dirty="0">
                <a:solidFill>
                  <a:srgbClr val="CFD5E0"/>
                </a:solidFill>
                <a:effectLst/>
                <a:latin typeface="inherit"/>
              </a:rPr>
              <a:t>string</a:t>
            </a:r>
            <a:r>
              <a:rPr lang="en-IN" b="1" i="0" dirty="0">
                <a:solidFill>
                  <a:srgbClr val="6B7C8B"/>
                </a:solidFill>
                <a:effectLst/>
                <a:latin typeface="inherit"/>
              </a:rPr>
              <a:t>&gt;</a:t>
            </a:r>
            <a:r>
              <a:rPr lang="en-IN" b="0" i="0" dirty="0">
                <a:solidFill>
                  <a:srgbClr val="CFD5E0"/>
                </a:solidFill>
                <a:effectLst/>
                <a:latin typeface="inherit"/>
              </a:rPr>
              <a:t> strings = </a:t>
            </a:r>
            <a:r>
              <a:rPr lang="en-IN" b="0" i="0" dirty="0">
                <a:solidFill>
                  <a:srgbClr val="4284AE"/>
                </a:solidFill>
                <a:effectLst/>
                <a:latin typeface="inherit"/>
              </a:rPr>
              <a:t>new</a:t>
            </a:r>
            <a:r>
              <a:rPr lang="en-IN" b="0" i="0" dirty="0">
                <a:solidFill>
                  <a:srgbClr val="CFD5E0"/>
                </a:solidFill>
                <a:effectLst/>
                <a:latin typeface="inherit"/>
              </a:rPr>
              <a:t> List</a:t>
            </a:r>
            <a:r>
              <a:rPr lang="en-IN" b="1" i="0" dirty="0">
                <a:solidFill>
                  <a:srgbClr val="6B7C8B"/>
                </a:solidFill>
                <a:effectLst/>
                <a:latin typeface="inherit"/>
              </a:rPr>
              <a:t>&lt;</a:t>
            </a:r>
            <a:r>
              <a:rPr lang="en-IN" b="0" i="0" dirty="0">
                <a:solidFill>
                  <a:srgbClr val="CFD5E0"/>
                </a:solidFill>
                <a:effectLst/>
                <a:latin typeface="inherit"/>
              </a:rPr>
              <a:t>string</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7CC379"/>
                </a:solidFill>
                <a:effectLst/>
                <a:latin typeface="inherit"/>
              </a:rPr>
              <a:t>"value0"</a:t>
            </a:r>
            <a:r>
              <a:rPr lang="en-IN" b="0" i="0" dirty="0">
                <a:solidFill>
                  <a:srgbClr val="CFD5E0"/>
                </a:solidFill>
                <a:effectLst/>
                <a:latin typeface="inherit"/>
              </a:rPr>
              <a:t>, </a:t>
            </a:r>
            <a:r>
              <a:rPr lang="en-IN" b="0" i="0" dirty="0">
                <a:solidFill>
                  <a:srgbClr val="7CC379"/>
                </a:solidFill>
                <a:effectLst/>
                <a:latin typeface="inherit"/>
              </a:rPr>
              <a:t>"value1"</a:t>
            </a:r>
            <a:r>
              <a:rPr lang="en-IN" b="0" i="0" dirty="0">
                <a:solidFill>
                  <a:srgbClr val="CFD5E0"/>
                </a:solidFill>
                <a:effectLst/>
                <a:latin typeface="inherit"/>
              </a:rPr>
              <a:t>, </a:t>
            </a:r>
            <a:r>
              <a:rPr lang="en-IN" b="0" i="0" dirty="0">
                <a:solidFill>
                  <a:srgbClr val="7CC379"/>
                </a:solidFill>
                <a:effectLst/>
                <a:latin typeface="inherit"/>
              </a:rPr>
              <a:t>"value2"</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a:endParaRPr>
          </a:p>
          <a:p>
            <a:pPr algn="l" fontAlgn="base"/>
            <a:r>
              <a:rPr lang="en-IN" b="0" i="0" dirty="0">
                <a:solidFill>
                  <a:srgbClr val="6B7C8B"/>
                </a:solidFill>
                <a:effectLst/>
                <a:latin typeface="inherit"/>
              </a:rPr>
              <a:t>// GET </a:t>
            </a:r>
            <a:r>
              <a:rPr lang="en-IN" b="0" i="0" dirty="0" err="1">
                <a:solidFill>
                  <a:srgbClr val="6B7C8B"/>
                </a:solidFill>
                <a:effectLst/>
                <a:latin typeface="inherit"/>
              </a:rPr>
              <a:t>api</a:t>
            </a:r>
            <a:r>
              <a:rPr lang="en-IN" b="0" i="0" dirty="0">
                <a:solidFill>
                  <a:srgbClr val="6B7C8B"/>
                </a:solidFill>
                <a:effectLst/>
                <a:latin typeface="inherit"/>
              </a:rPr>
              <a:t>/values</a:t>
            </a:r>
            <a:endParaRPr lang="en-IN" b="0" i="0" dirty="0">
              <a:solidFill>
                <a:srgbClr val="596174"/>
              </a:solidFill>
              <a:effectLst/>
              <a:latin typeface="Inconsolata"/>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0" i="0" dirty="0" err="1">
                <a:solidFill>
                  <a:srgbClr val="CFD5E0"/>
                </a:solidFill>
                <a:effectLst/>
                <a:latin typeface="inherit"/>
              </a:rPr>
              <a:t>IEnumerable</a:t>
            </a:r>
            <a:r>
              <a:rPr lang="en-IN" b="1" i="0" dirty="0">
                <a:solidFill>
                  <a:srgbClr val="6B7C8B"/>
                </a:solidFill>
                <a:effectLst/>
                <a:latin typeface="inherit"/>
              </a:rPr>
              <a:t>&lt;</a:t>
            </a:r>
            <a:r>
              <a:rPr lang="en-IN" b="0" i="0" dirty="0">
                <a:solidFill>
                  <a:srgbClr val="CFD5E0"/>
                </a:solidFill>
                <a:effectLst/>
                <a:latin typeface="inherit"/>
              </a:rPr>
              <a:t>string</a:t>
            </a:r>
            <a:r>
              <a:rPr lang="en-IN" b="1" i="0" dirty="0">
                <a:solidFill>
                  <a:srgbClr val="6B7C8B"/>
                </a:solidFill>
                <a:effectLst/>
                <a:latin typeface="inherit"/>
              </a:rPr>
              <a:t>&gt;</a:t>
            </a:r>
            <a:r>
              <a:rPr lang="en-IN" b="0" i="0" dirty="0">
                <a:solidFill>
                  <a:srgbClr val="CFD5E0"/>
                </a:solidFill>
                <a:effectLst/>
                <a:latin typeface="inherit"/>
              </a:rPr>
              <a:t> </a:t>
            </a:r>
            <a:r>
              <a:rPr lang="en-IN" b="0" i="0" dirty="0">
                <a:solidFill>
                  <a:srgbClr val="4284AE"/>
                </a:solidFill>
                <a:effectLst/>
                <a:latin typeface="inherit"/>
              </a:rPr>
              <a:t>Get</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strings;</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6B7C8B"/>
                </a:solidFill>
                <a:effectLst/>
                <a:latin typeface="inherit"/>
              </a:rPr>
              <a:t>// GET </a:t>
            </a:r>
            <a:r>
              <a:rPr lang="en-IN" b="0" i="0" dirty="0" err="1">
                <a:solidFill>
                  <a:srgbClr val="6B7C8B"/>
                </a:solidFill>
                <a:effectLst/>
                <a:latin typeface="inherit"/>
              </a:rPr>
              <a:t>api</a:t>
            </a:r>
            <a:r>
              <a:rPr lang="en-IN" b="0" i="0" dirty="0">
                <a:solidFill>
                  <a:srgbClr val="6B7C8B"/>
                </a:solidFill>
                <a:effectLst/>
                <a:latin typeface="inherit"/>
              </a:rPr>
              <a:t>/values/5</a:t>
            </a:r>
            <a:endParaRPr lang="en-IN" b="0" i="0" dirty="0">
              <a:solidFill>
                <a:srgbClr val="596174"/>
              </a:solidFill>
              <a:effectLst/>
              <a:latin typeface="Inconsolata"/>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string </a:t>
            </a:r>
            <a:r>
              <a:rPr lang="en-IN" b="0" i="0" dirty="0">
                <a:solidFill>
                  <a:srgbClr val="4284AE"/>
                </a:solidFill>
                <a:effectLst/>
                <a:latin typeface="inherit"/>
              </a:rPr>
              <a:t>Get</a:t>
            </a:r>
            <a:r>
              <a:rPr lang="en-IN" b="1" i="0" dirty="0">
                <a:solidFill>
                  <a:srgbClr val="6B7C8B"/>
                </a:solidFill>
                <a:effectLst/>
                <a:latin typeface="inherit"/>
              </a:rPr>
              <a:t>(</a:t>
            </a:r>
            <a:r>
              <a:rPr lang="en-IN" b="1" i="0" dirty="0">
                <a:solidFill>
                  <a:srgbClr val="D171DD"/>
                </a:solidFill>
                <a:effectLst/>
                <a:latin typeface="inherit"/>
              </a:rPr>
              <a:t>int</a:t>
            </a:r>
            <a:r>
              <a:rPr lang="en-IN" b="0" i="0" dirty="0">
                <a:solidFill>
                  <a:srgbClr val="CFD5E0"/>
                </a:solidFill>
                <a:effectLst/>
                <a:latin typeface="inherit"/>
              </a:rPr>
              <a:t> id</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strings</a:t>
            </a:r>
            <a:r>
              <a:rPr lang="en-IN" b="1" i="0" dirty="0">
                <a:solidFill>
                  <a:srgbClr val="6B7C8B"/>
                </a:solidFill>
                <a:effectLst/>
                <a:latin typeface="inherit"/>
              </a:rPr>
              <a:t>[</a:t>
            </a:r>
            <a:r>
              <a:rPr lang="en-IN" b="0" i="0" dirty="0">
                <a:solidFill>
                  <a:srgbClr val="CFD5E0"/>
                </a:solidFill>
                <a:effectLst/>
                <a:latin typeface="inherit"/>
              </a:rPr>
              <a:t>id</a:t>
            </a:r>
            <a:r>
              <a:rPr lang="en-IN" b="1" i="0" dirty="0">
                <a:solidFill>
                  <a:srgbClr val="6B7C8B"/>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endParaRPr lang="en-IN" b="0" i="0" dirty="0">
              <a:solidFill>
                <a:srgbClr val="596174"/>
              </a:solidFill>
              <a:effectLst/>
              <a:latin typeface="Inconsolata"/>
            </a:endParaRPr>
          </a:p>
        </p:txBody>
      </p:sp>
      <p:sp>
        <p:nvSpPr>
          <p:cNvPr id="8" name="TextBox 7">
            <a:extLst>
              <a:ext uri="{FF2B5EF4-FFF2-40B4-BE49-F238E27FC236}">
                <a16:creationId xmlns:a16="http://schemas.microsoft.com/office/drawing/2014/main" id="{01527349-01AF-44B8-99F4-07BE3D06D7EA}"/>
              </a:ext>
            </a:extLst>
          </p:cNvPr>
          <p:cNvSpPr txBox="1"/>
          <p:nvPr/>
        </p:nvSpPr>
        <p:spPr>
          <a:xfrm>
            <a:off x="6267450" y="438150"/>
            <a:ext cx="4543744" cy="4524315"/>
          </a:xfrm>
          <a:prstGeom prst="rect">
            <a:avLst/>
          </a:prstGeom>
          <a:solidFill>
            <a:schemeClr val="tx1"/>
          </a:solidFill>
        </p:spPr>
        <p:txBody>
          <a:bodyPr wrap="none" rtlCol="0">
            <a:spAutoFit/>
          </a:bodyPr>
          <a:lstStyle/>
          <a:p>
            <a:pPr algn="l" fontAlgn="base"/>
            <a:r>
              <a:rPr lang="en-IN" b="0" i="0" dirty="0">
                <a:solidFill>
                  <a:srgbClr val="6B7C8B"/>
                </a:solidFill>
                <a:effectLst/>
                <a:latin typeface="inherit"/>
              </a:rPr>
              <a:t>// POST </a:t>
            </a:r>
            <a:r>
              <a:rPr lang="en-IN" b="0" i="0" dirty="0" err="1">
                <a:solidFill>
                  <a:srgbClr val="6B7C8B"/>
                </a:solidFill>
                <a:effectLst/>
                <a:latin typeface="inherit"/>
              </a:rPr>
              <a:t>api</a:t>
            </a:r>
            <a:r>
              <a:rPr lang="en-IN" b="0" i="0" dirty="0">
                <a:solidFill>
                  <a:srgbClr val="6B7C8B"/>
                </a:solidFill>
                <a:effectLst/>
                <a:latin typeface="inherit"/>
              </a:rPr>
              <a:t>/values</a:t>
            </a:r>
            <a:endParaRPr lang="en-IN" b="0" i="0" dirty="0">
              <a:solidFill>
                <a:srgbClr val="596174"/>
              </a:solidFill>
              <a:effectLst/>
              <a:latin typeface="Inconsolata"/>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void</a:t>
            </a:r>
            <a:r>
              <a:rPr lang="en-IN" b="0" i="0" dirty="0">
                <a:solidFill>
                  <a:srgbClr val="CFD5E0"/>
                </a:solidFill>
                <a:effectLst/>
                <a:latin typeface="inherit"/>
              </a:rPr>
              <a:t> </a:t>
            </a:r>
            <a:r>
              <a:rPr lang="en-IN" b="0" i="0" dirty="0">
                <a:solidFill>
                  <a:srgbClr val="4284AE"/>
                </a:solidFill>
                <a:effectLst/>
                <a:latin typeface="inherit"/>
              </a:rPr>
              <a:t>Post</a:t>
            </a:r>
            <a:r>
              <a:rPr lang="en-IN" b="1" i="0" dirty="0">
                <a:solidFill>
                  <a:srgbClr val="6B7C8B"/>
                </a:solidFill>
                <a:effectLst/>
                <a:latin typeface="inherit"/>
              </a:rPr>
              <a:t>([</a:t>
            </a:r>
            <a:r>
              <a:rPr lang="en-IN" b="0" i="0" dirty="0" err="1">
                <a:solidFill>
                  <a:srgbClr val="CFD5E0"/>
                </a:solidFill>
                <a:effectLst/>
                <a:latin typeface="inherit"/>
              </a:rPr>
              <a:t>FromBody</a:t>
            </a:r>
            <a:r>
              <a:rPr lang="en-IN" b="1" i="0" dirty="0">
                <a:solidFill>
                  <a:srgbClr val="6B7C8B"/>
                </a:solidFill>
                <a:effectLst/>
                <a:latin typeface="inherit"/>
              </a:rPr>
              <a:t>]</a:t>
            </a:r>
            <a:r>
              <a:rPr lang="en-IN" b="0" i="0" dirty="0">
                <a:solidFill>
                  <a:srgbClr val="CFD5E0"/>
                </a:solidFill>
                <a:effectLst/>
                <a:latin typeface="inherit"/>
              </a:rPr>
              <a:t>string </a:t>
            </a:r>
            <a:r>
              <a:rPr lang="en-IN" b="1" i="0" dirty="0">
                <a:solidFill>
                  <a:srgbClr val="D171DD"/>
                </a:solidFill>
                <a:effectLst/>
                <a:latin typeface="inherit"/>
              </a:rPr>
              <a:t>value</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err="1">
                <a:solidFill>
                  <a:srgbClr val="CFD5E0"/>
                </a:solidFill>
                <a:effectLst/>
                <a:latin typeface="inherit"/>
              </a:rPr>
              <a:t>strings.</a:t>
            </a:r>
            <a:r>
              <a:rPr lang="en-IN" b="0" i="0" dirty="0" err="1">
                <a:solidFill>
                  <a:srgbClr val="4284AE"/>
                </a:solidFill>
                <a:effectLst/>
                <a:latin typeface="inherit"/>
              </a:rPr>
              <a:t>Add</a:t>
            </a:r>
            <a:r>
              <a:rPr lang="en-IN" b="1" i="0" dirty="0">
                <a:solidFill>
                  <a:srgbClr val="6B7C8B"/>
                </a:solidFill>
                <a:effectLst/>
                <a:latin typeface="inherit"/>
              </a:rPr>
              <a:t>(</a:t>
            </a:r>
            <a:r>
              <a:rPr lang="en-IN" b="1" i="0" dirty="0">
                <a:solidFill>
                  <a:srgbClr val="D171DD"/>
                </a:solidFill>
                <a:effectLst/>
                <a:latin typeface="inherit"/>
              </a:rPr>
              <a:t>value</a:t>
            </a:r>
            <a:r>
              <a:rPr lang="en-IN" b="1" i="0" dirty="0">
                <a:solidFill>
                  <a:srgbClr val="6B7C8B"/>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6B7C8B"/>
                </a:solidFill>
                <a:effectLst/>
                <a:latin typeface="inherit"/>
              </a:rPr>
              <a:t>// PUT </a:t>
            </a:r>
            <a:r>
              <a:rPr lang="en-IN" b="0" i="0" dirty="0" err="1">
                <a:solidFill>
                  <a:srgbClr val="6B7C8B"/>
                </a:solidFill>
                <a:effectLst/>
                <a:latin typeface="inherit"/>
              </a:rPr>
              <a:t>api</a:t>
            </a:r>
            <a:r>
              <a:rPr lang="en-IN" b="0" i="0" dirty="0">
                <a:solidFill>
                  <a:srgbClr val="6B7C8B"/>
                </a:solidFill>
                <a:effectLst/>
                <a:latin typeface="inherit"/>
              </a:rPr>
              <a:t>/values/5</a:t>
            </a:r>
            <a:endParaRPr lang="en-IN" b="0" i="0" dirty="0">
              <a:solidFill>
                <a:srgbClr val="596174"/>
              </a:solidFill>
              <a:effectLst/>
              <a:latin typeface="Inconsolata"/>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void</a:t>
            </a:r>
            <a:r>
              <a:rPr lang="en-IN" b="0" i="0" dirty="0">
                <a:solidFill>
                  <a:srgbClr val="CFD5E0"/>
                </a:solidFill>
                <a:effectLst/>
                <a:latin typeface="inherit"/>
              </a:rPr>
              <a:t> </a:t>
            </a:r>
            <a:r>
              <a:rPr lang="en-IN" b="0" i="0" dirty="0">
                <a:solidFill>
                  <a:srgbClr val="4284AE"/>
                </a:solidFill>
                <a:effectLst/>
                <a:latin typeface="inherit"/>
              </a:rPr>
              <a:t>Put</a:t>
            </a:r>
            <a:r>
              <a:rPr lang="en-IN" b="1" i="0" dirty="0">
                <a:solidFill>
                  <a:srgbClr val="6B7C8B"/>
                </a:solidFill>
                <a:effectLst/>
                <a:latin typeface="inherit"/>
              </a:rPr>
              <a:t>(</a:t>
            </a:r>
            <a:r>
              <a:rPr lang="en-IN" b="1" i="0" dirty="0">
                <a:solidFill>
                  <a:srgbClr val="D171DD"/>
                </a:solidFill>
                <a:effectLst/>
                <a:latin typeface="inherit"/>
              </a:rPr>
              <a:t>int</a:t>
            </a:r>
            <a:r>
              <a:rPr lang="en-IN" b="0" i="0" dirty="0">
                <a:solidFill>
                  <a:srgbClr val="CFD5E0"/>
                </a:solidFill>
                <a:effectLst/>
                <a:latin typeface="inherit"/>
              </a:rPr>
              <a:t> id, </a:t>
            </a:r>
            <a:r>
              <a:rPr lang="en-IN" b="1" i="0" dirty="0">
                <a:solidFill>
                  <a:srgbClr val="6B7C8B"/>
                </a:solidFill>
                <a:effectLst/>
                <a:latin typeface="inherit"/>
              </a:rPr>
              <a:t>[</a:t>
            </a:r>
            <a:r>
              <a:rPr lang="en-IN" b="0" i="0" dirty="0" err="1">
                <a:solidFill>
                  <a:srgbClr val="CFD5E0"/>
                </a:solidFill>
                <a:effectLst/>
                <a:latin typeface="inherit"/>
              </a:rPr>
              <a:t>FromBody</a:t>
            </a:r>
            <a:r>
              <a:rPr lang="en-IN" b="1" i="0" dirty="0">
                <a:solidFill>
                  <a:srgbClr val="6B7C8B"/>
                </a:solidFill>
                <a:effectLst/>
                <a:latin typeface="inherit"/>
              </a:rPr>
              <a:t>]</a:t>
            </a:r>
            <a:r>
              <a:rPr lang="en-IN" b="0" i="0" dirty="0">
                <a:solidFill>
                  <a:srgbClr val="CFD5E0"/>
                </a:solidFill>
                <a:effectLst/>
                <a:latin typeface="inherit"/>
              </a:rPr>
              <a:t>string </a:t>
            </a:r>
            <a:r>
              <a:rPr lang="en-IN" b="1" i="0" dirty="0">
                <a:solidFill>
                  <a:srgbClr val="D171DD"/>
                </a:solidFill>
                <a:effectLst/>
                <a:latin typeface="inherit"/>
              </a:rPr>
              <a:t>value</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CFD5E0"/>
                </a:solidFill>
                <a:effectLst/>
                <a:latin typeface="inherit"/>
              </a:rPr>
              <a:t>strings</a:t>
            </a:r>
            <a:r>
              <a:rPr lang="en-IN" b="1" i="0" dirty="0">
                <a:solidFill>
                  <a:srgbClr val="6B7C8B"/>
                </a:solidFill>
                <a:effectLst/>
                <a:latin typeface="inherit"/>
              </a:rPr>
              <a:t>[</a:t>
            </a:r>
            <a:r>
              <a:rPr lang="en-IN" b="0" i="0" dirty="0">
                <a:solidFill>
                  <a:srgbClr val="CFD5E0"/>
                </a:solidFill>
                <a:effectLst/>
                <a:latin typeface="inherit"/>
              </a:rPr>
              <a:t>id</a:t>
            </a:r>
            <a:r>
              <a:rPr lang="en-IN" b="1" i="0" dirty="0">
                <a:solidFill>
                  <a:srgbClr val="6B7C8B"/>
                </a:solidFill>
                <a:effectLst/>
                <a:latin typeface="inherit"/>
              </a:rPr>
              <a:t>]</a:t>
            </a:r>
            <a:r>
              <a:rPr lang="en-IN" b="0" i="0" dirty="0">
                <a:solidFill>
                  <a:srgbClr val="CFD5E0"/>
                </a:solidFill>
                <a:effectLst/>
                <a:latin typeface="inherit"/>
              </a:rPr>
              <a:t> = </a:t>
            </a:r>
            <a:r>
              <a:rPr lang="en-IN" b="1" i="0" dirty="0">
                <a:solidFill>
                  <a:srgbClr val="D171DD"/>
                </a:solidFill>
                <a:effectLst/>
                <a:latin typeface="inherit"/>
              </a:rPr>
              <a:t>value</a:t>
            </a:r>
            <a:r>
              <a:rPr lang="en-IN" b="0" i="0" dirty="0">
                <a:solidFill>
                  <a:srgbClr val="CFD5E0"/>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6B7C8B"/>
                </a:solidFill>
                <a:effectLst/>
                <a:latin typeface="inherit"/>
              </a:rPr>
              <a:t>// DELETE </a:t>
            </a:r>
            <a:r>
              <a:rPr lang="en-IN" b="0" i="0" dirty="0" err="1">
                <a:solidFill>
                  <a:srgbClr val="6B7C8B"/>
                </a:solidFill>
                <a:effectLst/>
                <a:latin typeface="inherit"/>
              </a:rPr>
              <a:t>api</a:t>
            </a:r>
            <a:r>
              <a:rPr lang="en-IN" b="0" i="0" dirty="0">
                <a:solidFill>
                  <a:srgbClr val="6B7C8B"/>
                </a:solidFill>
                <a:effectLst/>
                <a:latin typeface="inherit"/>
              </a:rPr>
              <a:t>/values/5</a:t>
            </a:r>
            <a:endParaRPr lang="en-IN" b="0" i="0" dirty="0">
              <a:solidFill>
                <a:srgbClr val="596174"/>
              </a:solidFill>
              <a:effectLst/>
              <a:latin typeface="Inconsolata"/>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void</a:t>
            </a:r>
            <a:r>
              <a:rPr lang="en-IN" b="0" i="0" dirty="0">
                <a:solidFill>
                  <a:srgbClr val="CFD5E0"/>
                </a:solidFill>
                <a:effectLst/>
                <a:latin typeface="inherit"/>
              </a:rPr>
              <a:t> </a:t>
            </a:r>
            <a:r>
              <a:rPr lang="en-IN" b="0" i="0" dirty="0">
                <a:solidFill>
                  <a:srgbClr val="4284AE"/>
                </a:solidFill>
                <a:effectLst/>
                <a:latin typeface="inherit"/>
              </a:rPr>
              <a:t>Delete</a:t>
            </a:r>
            <a:r>
              <a:rPr lang="en-IN" b="1" i="0" dirty="0">
                <a:solidFill>
                  <a:srgbClr val="6B7C8B"/>
                </a:solidFill>
                <a:effectLst/>
                <a:latin typeface="inherit"/>
              </a:rPr>
              <a:t>(</a:t>
            </a:r>
            <a:r>
              <a:rPr lang="en-IN" b="1" i="0" dirty="0">
                <a:solidFill>
                  <a:srgbClr val="D171DD"/>
                </a:solidFill>
                <a:effectLst/>
                <a:latin typeface="inherit"/>
              </a:rPr>
              <a:t>int</a:t>
            </a:r>
            <a:r>
              <a:rPr lang="en-IN" b="0" i="0" dirty="0">
                <a:solidFill>
                  <a:srgbClr val="CFD5E0"/>
                </a:solidFill>
                <a:effectLst/>
                <a:latin typeface="inherit"/>
              </a:rPr>
              <a:t> id</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err="1">
                <a:solidFill>
                  <a:srgbClr val="CFD5E0"/>
                </a:solidFill>
                <a:effectLst/>
                <a:latin typeface="inherit"/>
              </a:rPr>
              <a:t>strings.</a:t>
            </a:r>
            <a:r>
              <a:rPr lang="en-IN" b="0" i="0" dirty="0" err="1">
                <a:solidFill>
                  <a:srgbClr val="4284AE"/>
                </a:solidFill>
                <a:effectLst/>
                <a:latin typeface="inherit"/>
              </a:rPr>
              <a:t>RemoveAt</a:t>
            </a:r>
            <a:r>
              <a:rPr lang="en-IN" b="1" i="0" dirty="0">
                <a:solidFill>
                  <a:srgbClr val="6B7C8B"/>
                </a:solidFill>
                <a:effectLst/>
                <a:latin typeface="inherit"/>
              </a:rPr>
              <a:t>(</a:t>
            </a:r>
            <a:r>
              <a:rPr lang="en-IN" b="0" i="0" dirty="0">
                <a:solidFill>
                  <a:srgbClr val="CFD5E0"/>
                </a:solidFill>
                <a:effectLst/>
                <a:latin typeface="inherit"/>
              </a:rPr>
              <a:t>id</a:t>
            </a:r>
            <a:r>
              <a:rPr lang="en-IN" b="1" i="0" dirty="0">
                <a:solidFill>
                  <a:srgbClr val="6B7C8B"/>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dirty="0"/>
          </a:p>
        </p:txBody>
      </p:sp>
    </p:spTree>
    <p:extLst>
      <p:ext uri="{BB962C8B-B14F-4D97-AF65-F5344CB8AC3E}">
        <p14:creationId xmlns:p14="http://schemas.microsoft.com/office/powerpoint/2010/main" val="763138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0CB9C-CCF1-4A87-BBE4-CB4CE8F16E08}"/>
              </a:ext>
            </a:extLst>
          </p:cNvPr>
          <p:cNvSpPr>
            <a:spLocks noGrp="1"/>
          </p:cNvSpPr>
          <p:nvPr>
            <p:ph idx="1"/>
          </p:nvPr>
        </p:nvSpPr>
        <p:spPr>
          <a:xfrm>
            <a:off x="838200" y="1825625"/>
            <a:ext cx="10515600" cy="2870200"/>
          </a:xfrm>
        </p:spPr>
        <p:txBody>
          <a:bodyPr/>
          <a:lstStyle/>
          <a:p>
            <a:r>
              <a:rPr lang="en-US" b="0" i="0" dirty="0">
                <a:solidFill>
                  <a:srgbClr val="000000"/>
                </a:solidFill>
                <a:effectLst/>
                <a:latin typeface="arial" panose="020B0604020202020204" pitchFamily="34" charset="0"/>
              </a:rPr>
              <a:t>At the moment the </a:t>
            </a:r>
            <a:r>
              <a:rPr lang="en-US" b="1" i="0" dirty="0">
                <a:solidFill>
                  <a:srgbClr val="000000"/>
                </a:solidFill>
                <a:effectLst/>
                <a:latin typeface="arial" panose="020B0604020202020204" pitchFamily="34" charset="0"/>
              </a:rPr>
              <a:t>Post(), Put() and Delete()</a:t>
            </a:r>
            <a:r>
              <a:rPr lang="en-US" b="0" i="0" dirty="0">
                <a:solidFill>
                  <a:srgbClr val="000000"/>
                </a:solidFill>
                <a:effectLst/>
                <a:latin typeface="arial" panose="020B0604020202020204" pitchFamily="34" charset="0"/>
              </a:rPr>
              <a:t> methods in the </a:t>
            </a:r>
            <a:r>
              <a:rPr lang="en-US" b="1" i="0" dirty="0" err="1">
                <a:solidFill>
                  <a:srgbClr val="000000"/>
                </a:solidFill>
                <a:effectLst/>
                <a:latin typeface="arial" panose="020B0604020202020204" pitchFamily="34" charset="0"/>
              </a:rPr>
              <a:t>ValuesController</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are returning void. That is the reason why we are getting the status code </a:t>
            </a:r>
            <a:r>
              <a:rPr lang="en-US" b="1" i="0" dirty="0">
                <a:solidFill>
                  <a:srgbClr val="0000FF"/>
                </a:solidFill>
                <a:effectLst/>
                <a:latin typeface="arial" panose="020B0604020202020204" pitchFamily="34" charset="0"/>
              </a:rPr>
              <a:t>204 No Content</a:t>
            </a:r>
            <a:r>
              <a:rPr lang="en-US" b="0" i="0" dirty="0">
                <a:solidFill>
                  <a:srgbClr val="000000"/>
                </a:solidFill>
                <a:effectLst/>
                <a:latin typeface="arial" panose="020B0604020202020204" pitchFamily="34" charset="0"/>
              </a:rPr>
              <a:t>. In ASP.NET Web API, an action method that returns void will send the status code </a:t>
            </a:r>
            <a:r>
              <a:rPr lang="en-US" b="1" i="0" dirty="0">
                <a:solidFill>
                  <a:srgbClr val="0000FF"/>
                </a:solidFill>
                <a:effectLst/>
                <a:latin typeface="arial" panose="020B0604020202020204" pitchFamily="34" charset="0"/>
              </a:rPr>
              <a:t>204 No Content</a:t>
            </a:r>
            <a:r>
              <a:rPr lang="en-US" b="0" i="0" dirty="0">
                <a:solidFill>
                  <a:srgbClr val="0000FF"/>
                </a:solidFill>
                <a:effectLst/>
                <a:latin typeface="arial" panose="020B0604020202020204" pitchFamily="34" charset="0"/>
              </a:rPr>
              <a:t> </a:t>
            </a:r>
            <a:r>
              <a:rPr lang="en-US" b="0" i="0" dirty="0">
                <a:solidFill>
                  <a:srgbClr val="000000"/>
                </a:solidFill>
                <a:effectLst/>
                <a:latin typeface="arial" panose="020B0604020202020204" pitchFamily="34" charset="0"/>
              </a:rPr>
              <a:t>by default, but we can control this behavior</a:t>
            </a:r>
            <a:endParaRPr lang="en-IN" dirty="0"/>
          </a:p>
        </p:txBody>
      </p:sp>
    </p:spTree>
    <p:extLst>
      <p:ext uri="{BB962C8B-B14F-4D97-AF65-F5344CB8AC3E}">
        <p14:creationId xmlns:p14="http://schemas.microsoft.com/office/powerpoint/2010/main" val="22416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FA66-117C-49D3-9C17-8C094BB0A717}"/>
              </a:ext>
            </a:extLst>
          </p:cNvPr>
          <p:cNvSpPr>
            <a:spLocks noGrp="1"/>
          </p:cNvSpPr>
          <p:nvPr>
            <p:ph type="title"/>
          </p:nvPr>
        </p:nvSpPr>
        <p:spPr/>
        <p:txBody>
          <a:bodyPr/>
          <a:lstStyle/>
          <a:p>
            <a:r>
              <a:rPr lang="en-IN" dirty="0"/>
              <a:t>An API Stack</a:t>
            </a:r>
          </a:p>
        </p:txBody>
      </p:sp>
      <p:pic>
        <p:nvPicPr>
          <p:cNvPr id="5122" name="Picture 2" descr="Introduction to the Web API">
            <a:extLst>
              <a:ext uri="{FF2B5EF4-FFF2-40B4-BE49-F238E27FC236}">
                <a16:creationId xmlns:a16="http://schemas.microsoft.com/office/drawing/2014/main" id="{F6CB699A-9649-48E7-8AA5-8DCCF96C79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136" y="1825625"/>
            <a:ext cx="57957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085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C5541-2965-4B55-AF58-D503DBA5B140}"/>
              </a:ext>
            </a:extLst>
          </p:cNvPr>
          <p:cNvPicPr>
            <a:picLocks noChangeAspect="1"/>
          </p:cNvPicPr>
          <p:nvPr/>
        </p:nvPicPr>
        <p:blipFill>
          <a:blip r:embed="rId2"/>
          <a:stretch>
            <a:fillRect/>
          </a:stretch>
        </p:blipFill>
        <p:spPr>
          <a:xfrm>
            <a:off x="204187" y="0"/>
            <a:ext cx="9697110" cy="6858000"/>
          </a:xfrm>
          <a:prstGeom prst="rect">
            <a:avLst/>
          </a:prstGeom>
        </p:spPr>
      </p:pic>
    </p:spTree>
    <p:extLst>
      <p:ext uri="{BB962C8B-B14F-4D97-AF65-F5344CB8AC3E}">
        <p14:creationId xmlns:p14="http://schemas.microsoft.com/office/powerpoint/2010/main" val="302282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64F790-CE52-4E4B-99BA-622C3EB6189A}"/>
              </a:ext>
            </a:extLst>
          </p:cNvPr>
          <p:cNvPicPr>
            <a:picLocks noChangeAspect="1"/>
          </p:cNvPicPr>
          <p:nvPr/>
        </p:nvPicPr>
        <p:blipFill>
          <a:blip r:embed="rId2"/>
          <a:stretch>
            <a:fillRect/>
          </a:stretch>
        </p:blipFill>
        <p:spPr>
          <a:xfrm>
            <a:off x="2822914" y="87667"/>
            <a:ext cx="5143500" cy="560403"/>
          </a:xfrm>
          <a:prstGeom prst="rect">
            <a:avLst/>
          </a:prstGeom>
        </p:spPr>
      </p:pic>
      <p:pic>
        <p:nvPicPr>
          <p:cNvPr id="7" name="Picture 6">
            <a:extLst>
              <a:ext uri="{FF2B5EF4-FFF2-40B4-BE49-F238E27FC236}">
                <a16:creationId xmlns:a16="http://schemas.microsoft.com/office/drawing/2014/main" id="{500EF4D5-8110-433D-B909-104C0F4CBD59}"/>
              </a:ext>
            </a:extLst>
          </p:cNvPr>
          <p:cNvPicPr>
            <a:picLocks noChangeAspect="1"/>
          </p:cNvPicPr>
          <p:nvPr/>
        </p:nvPicPr>
        <p:blipFill>
          <a:blip r:embed="rId3"/>
          <a:stretch>
            <a:fillRect/>
          </a:stretch>
        </p:blipFill>
        <p:spPr>
          <a:xfrm>
            <a:off x="0" y="807868"/>
            <a:ext cx="12192000" cy="6035792"/>
          </a:xfrm>
          <a:prstGeom prst="rect">
            <a:avLst/>
          </a:prstGeom>
        </p:spPr>
      </p:pic>
    </p:spTree>
    <p:extLst>
      <p:ext uri="{BB962C8B-B14F-4D97-AF65-F5344CB8AC3E}">
        <p14:creationId xmlns:p14="http://schemas.microsoft.com/office/powerpoint/2010/main" val="871809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240D-2FFC-4547-A44D-06CF34A61C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EF2947-BEE9-4608-835B-E0CE6B99467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15A7FF4-AEB8-4CB2-8C09-7C9E249E1C1E}"/>
              </a:ext>
            </a:extLst>
          </p:cNvPr>
          <p:cNvPicPr>
            <a:picLocks noChangeAspect="1"/>
          </p:cNvPicPr>
          <p:nvPr/>
        </p:nvPicPr>
        <p:blipFill>
          <a:blip r:embed="rId2"/>
          <a:stretch>
            <a:fillRect/>
          </a:stretch>
        </p:blipFill>
        <p:spPr>
          <a:xfrm>
            <a:off x="514424" y="0"/>
            <a:ext cx="11163152" cy="6858000"/>
          </a:xfrm>
          <a:prstGeom prst="rect">
            <a:avLst/>
          </a:prstGeom>
        </p:spPr>
      </p:pic>
    </p:spTree>
    <p:extLst>
      <p:ext uri="{BB962C8B-B14F-4D97-AF65-F5344CB8AC3E}">
        <p14:creationId xmlns:p14="http://schemas.microsoft.com/office/powerpoint/2010/main" val="3730843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0AD5-BA55-464B-9BC5-6F69F52A67EF}"/>
              </a:ext>
            </a:extLst>
          </p:cNvPr>
          <p:cNvSpPr>
            <a:spLocks noGrp="1"/>
          </p:cNvSpPr>
          <p:nvPr>
            <p:ph type="title"/>
          </p:nvPr>
        </p:nvSpPr>
        <p:spPr/>
        <p:txBody>
          <a:bodyPr/>
          <a:lstStyle/>
          <a:p>
            <a:r>
              <a:rPr lang="en-IN" dirty="0"/>
              <a:t>Idempotent </a:t>
            </a:r>
          </a:p>
        </p:txBody>
      </p:sp>
      <p:sp>
        <p:nvSpPr>
          <p:cNvPr id="3" name="Content Placeholder 2">
            <a:extLst>
              <a:ext uri="{FF2B5EF4-FFF2-40B4-BE49-F238E27FC236}">
                <a16:creationId xmlns:a16="http://schemas.microsoft.com/office/drawing/2014/main" id="{6746CF89-CED1-4D7B-9FB1-34038B1CE10B}"/>
              </a:ext>
            </a:extLst>
          </p:cNvPr>
          <p:cNvSpPr>
            <a:spLocks noGrp="1"/>
          </p:cNvSpPr>
          <p:nvPr>
            <p:ph idx="1"/>
          </p:nvPr>
        </p:nvSpPr>
        <p:spPr/>
        <p:txBody>
          <a:bodyPr/>
          <a:lstStyle/>
          <a:p>
            <a:r>
              <a:rPr lang="en-US" dirty="0"/>
              <a:t>From a RESTful service standpoint, for an operation (or service call) to be idempotent, clients can make that same call repeatedly while producing the same result. In other words, making multiple identical requests has the same effect as making a single request.</a:t>
            </a:r>
            <a:endParaRPr lang="en-IN" dirty="0"/>
          </a:p>
        </p:txBody>
      </p:sp>
    </p:spTree>
    <p:extLst>
      <p:ext uri="{BB962C8B-B14F-4D97-AF65-F5344CB8AC3E}">
        <p14:creationId xmlns:p14="http://schemas.microsoft.com/office/powerpoint/2010/main" val="260492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CBDD-9D4F-4E0C-9099-5278F8204907}"/>
              </a:ext>
            </a:extLst>
          </p:cNvPr>
          <p:cNvSpPr>
            <a:spLocks noGrp="1"/>
          </p:cNvSpPr>
          <p:nvPr>
            <p:ph type="title"/>
          </p:nvPr>
        </p:nvSpPr>
        <p:spPr>
          <a:xfrm>
            <a:off x="838200" y="365125"/>
            <a:ext cx="10515600" cy="709073"/>
          </a:xfrm>
        </p:spPr>
        <p:txBody>
          <a:bodyPr/>
          <a:lstStyle/>
          <a:p>
            <a:r>
              <a:rPr lang="en-IN" b="1" dirty="0"/>
              <a:t>ASP.NET Web API</a:t>
            </a:r>
          </a:p>
        </p:txBody>
      </p:sp>
      <p:sp>
        <p:nvSpPr>
          <p:cNvPr id="3" name="Content Placeholder 2">
            <a:extLst>
              <a:ext uri="{FF2B5EF4-FFF2-40B4-BE49-F238E27FC236}">
                <a16:creationId xmlns:a16="http://schemas.microsoft.com/office/drawing/2014/main" id="{492915AC-BDE0-469F-A473-4C15CF4EBB56}"/>
              </a:ext>
            </a:extLst>
          </p:cNvPr>
          <p:cNvSpPr>
            <a:spLocks noGrp="1"/>
          </p:cNvSpPr>
          <p:nvPr>
            <p:ph idx="1"/>
          </p:nvPr>
        </p:nvSpPr>
        <p:spPr>
          <a:xfrm>
            <a:off x="310719" y="1233996"/>
            <a:ext cx="11043082" cy="4942967"/>
          </a:xfrm>
        </p:spPr>
        <p:txBody>
          <a:bodyPr>
            <a:normAutofit fontScale="92500" lnSpcReduction="10000"/>
          </a:bodyPr>
          <a:lstStyle/>
          <a:p>
            <a:r>
              <a:rPr lang="en-US" dirty="0"/>
              <a:t>The term API stands for “Application Programming Interface“. ASP.NET Web API is a framework, provided by Microsoft, which makes it easy to build Web APIs, i.e. HTTP based services. The ASP.NET Web API is an ideal platform for building Restful services on the top of the .NET Framework. These Web API services can be consumed by a variety of clients such as</a:t>
            </a:r>
          </a:p>
          <a:p>
            <a:r>
              <a:rPr lang="en-US" dirty="0"/>
              <a:t>Browsers</a:t>
            </a:r>
          </a:p>
          <a:p>
            <a:r>
              <a:rPr lang="en-US" dirty="0"/>
              <a:t>Mobile applications</a:t>
            </a:r>
          </a:p>
          <a:p>
            <a:r>
              <a:rPr lang="en-US" dirty="0"/>
              <a:t>Desktop applications</a:t>
            </a:r>
          </a:p>
          <a:p>
            <a:r>
              <a:rPr lang="en-US" dirty="0"/>
              <a:t>IOTs, etc.</a:t>
            </a:r>
          </a:p>
          <a:p>
            <a:r>
              <a:rPr lang="en-US" dirty="0"/>
              <a:t>we can develop both Restful and Non-Restful Web Services using the ASP.NET Web API framework. But mostly this framework is used to create RESTful services. </a:t>
            </a:r>
            <a:endParaRPr lang="en-IN" dirty="0"/>
          </a:p>
        </p:txBody>
      </p:sp>
    </p:spTree>
    <p:extLst>
      <p:ext uri="{BB962C8B-B14F-4D97-AF65-F5344CB8AC3E}">
        <p14:creationId xmlns:p14="http://schemas.microsoft.com/office/powerpoint/2010/main" val="156595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8E96-A376-41E4-97C8-5AEB69A3BDC9}"/>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What are the RESTful services?</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22F3E5E7-7253-4F88-B37F-6D4678CECEA7}"/>
              </a:ext>
            </a:extLst>
          </p:cNvPr>
          <p:cNvSpPr>
            <a:spLocks noGrp="1"/>
          </p:cNvSpPr>
          <p:nvPr>
            <p:ph idx="1"/>
          </p:nvPr>
        </p:nvSpPr>
        <p:spPr/>
        <p:txBody>
          <a:bodyPr/>
          <a:lstStyle/>
          <a:p>
            <a:r>
              <a:rPr lang="en-US" dirty="0"/>
              <a:t>REST stands for Representational State Transfer. REST was first introduced in the year 2000. </a:t>
            </a:r>
          </a:p>
          <a:p>
            <a:r>
              <a:rPr lang="en-US" dirty="0"/>
              <a:t>The REST is actually an architectural pattern that is basically used for creating Web API’s which uses HTTP as the communication method.</a:t>
            </a:r>
          </a:p>
          <a:p>
            <a:endParaRPr lang="en-US" dirty="0"/>
          </a:p>
          <a:p>
            <a:r>
              <a:rPr lang="en-US" dirty="0"/>
              <a:t> This REST architectural pattern specifies a set of constraints and those constraints a system should follow to be considered as a Restful Service</a:t>
            </a:r>
            <a:endParaRPr lang="en-IN" dirty="0"/>
          </a:p>
        </p:txBody>
      </p:sp>
    </p:spTree>
    <p:extLst>
      <p:ext uri="{BB962C8B-B14F-4D97-AF65-F5344CB8AC3E}">
        <p14:creationId xmlns:p14="http://schemas.microsoft.com/office/powerpoint/2010/main" val="293410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0C71-BDA6-4FF1-BA71-F9B50A300220}"/>
              </a:ext>
            </a:extLst>
          </p:cNvPr>
          <p:cNvSpPr>
            <a:spLocks noGrp="1"/>
          </p:cNvSpPr>
          <p:nvPr>
            <p:ph type="title"/>
          </p:nvPr>
        </p:nvSpPr>
        <p:spPr/>
        <p:txBody>
          <a:bodyPr/>
          <a:lstStyle/>
          <a:p>
            <a:r>
              <a:rPr lang="en-US" dirty="0"/>
              <a:t>REST Constraints</a:t>
            </a:r>
            <a:endParaRPr lang="en-IN" dirty="0"/>
          </a:p>
        </p:txBody>
      </p:sp>
      <p:sp>
        <p:nvSpPr>
          <p:cNvPr id="3" name="Content Placeholder 2">
            <a:extLst>
              <a:ext uri="{FF2B5EF4-FFF2-40B4-BE49-F238E27FC236}">
                <a16:creationId xmlns:a16="http://schemas.microsoft.com/office/drawing/2014/main" id="{811AE5AB-F9D5-4161-8472-D02784956C5E}"/>
              </a:ext>
            </a:extLst>
          </p:cNvPr>
          <p:cNvSpPr>
            <a:spLocks noGrp="1"/>
          </p:cNvSpPr>
          <p:nvPr>
            <p:ph idx="1"/>
          </p:nvPr>
        </p:nvSpPr>
        <p:spPr/>
        <p:txBody>
          <a:bodyPr/>
          <a:lstStyle/>
          <a:p>
            <a:r>
              <a:rPr lang="en-IN" b="1" i="0" dirty="0">
                <a:solidFill>
                  <a:srgbClr val="000000"/>
                </a:solidFill>
                <a:effectLst/>
                <a:latin typeface="arial" panose="020B0604020202020204" pitchFamily="34" charset="0"/>
              </a:rPr>
              <a:t>Client-Server Constraint:</a:t>
            </a:r>
          </a:p>
          <a:p>
            <a:r>
              <a:rPr lang="en-US" dirty="0"/>
              <a:t>The Client-Server Constraint is the first constraint of Rest Architectural Pattern. </a:t>
            </a:r>
          </a:p>
          <a:p>
            <a:r>
              <a:rPr lang="en-US" dirty="0"/>
              <a:t>This constraint specifies that a Client sends a request to the server and the server sends a response back to the client. </a:t>
            </a:r>
          </a:p>
          <a:p>
            <a:r>
              <a:rPr lang="en-US" dirty="0"/>
              <a:t>This separation of concerns supports the independent development of both client-side logic and server-side logic.</a:t>
            </a:r>
            <a:endParaRPr lang="en-IN" dirty="0"/>
          </a:p>
        </p:txBody>
      </p:sp>
    </p:spTree>
    <p:extLst>
      <p:ext uri="{BB962C8B-B14F-4D97-AF65-F5344CB8AC3E}">
        <p14:creationId xmlns:p14="http://schemas.microsoft.com/office/powerpoint/2010/main" val="25023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06C5-5B3E-4EFC-98DE-39CE1D8F5878}"/>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Stateless Constraint:</a:t>
            </a:r>
            <a:endParaRPr lang="en-IN" dirty="0"/>
          </a:p>
        </p:txBody>
      </p:sp>
      <p:sp>
        <p:nvSpPr>
          <p:cNvPr id="3" name="Content Placeholder 2">
            <a:extLst>
              <a:ext uri="{FF2B5EF4-FFF2-40B4-BE49-F238E27FC236}">
                <a16:creationId xmlns:a16="http://schemas.microsoft.com/office/drawing/2014/main" id="{F6CB5A4D-963D-437D-85D2-AC3C073FBFA3}"/>
              </a:ext>
            </a:extLst>
          </p:cNvPr>
          <p:cNvSpPr>
            <a:spLocks noGrp="1"/>
          </p:cNvSpPr>
          <p:nvPr>
            <p:ph idx="1"/>
          </p:nvPr>
        </p:nvSpPr>
        <p:spPr/>
        <p:txBody>
          <a:bodyPr/>
          <a:lstStyle/>
          <a:p>
            <a:r>
              <a:rPr lang="en-US" dirty="0"/>
              <a:t>The next constraint of Rest Architectural Pattern is the Stateless Constraint. </a:t>
            </a:r>
          </a:p>
          <a:p>
            <a:r>
              <a:rPr lang="en-US" dirty="0"/>
              <a:t>The Stateless Constraint specifies that the communication between the client and server should be stateless between the requests.</a:t>
            </a:r>
          </a:p>
          <a:p>
            <a:r>
              <a:rPr lang="en-US" dirty="0"/>
              <a:t> That means we should not be storing any information about the client on the server. </a:t>
            </a:r>
          </a:p>
          <a:p>
            <a:r>
              <a:rPr lang="en-US" dirty="0"/>
              <a:t>The request that comes from the client should contain all the necessary information that is required for the server to process that request which will ensure that each request coming from the client will be treated independently by the server</a:t>
            </a:r>
            <a:endParaRPr lang="en-IN" dirty="0"/>
          </a:p>
        </p:txBody>
      </p:sp>
    </p:spTree>
    <p:extLst>
      <p:ext uri="{BB962C8B-B14F-4D97-AF65-F5344CB8AC3E}">
        <p14:creationId xmlns:p14="http://schemas.microsoft.com/office/powerpoint/2010/main" val="167485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ABB6-B6BF-47C1-837D-3638510246EC}"/>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Cacheable Constraint:</a:t>
            </a:r>
            <a:endParaRPr lang="en-IN" dirty="0"/>
          </a:p>
        </p:txBody>
      </p:sp>
      <p:sp>
        <p:nvSpPr>
          <p:cNvPr id="3" name="Content Placeholder 2">
            <a:extLst>
              <a:ext uri="{FF2B5EF4-FFF2-40B4-BE49-F238E27FC236}">
                <a16:creationId xmlns:a16="http://schemas.microsoft.com/office/drawing/2014/main" id="{955736FE-D63D-4AD4-B94B-167B514DC228}"/>
              </a:ext>
            </a:extLst>
          </p:cNvPr>
          <p:cNvSpPr>
            <a:spLocks noGrp="1"/>
          </p:cNvSpPr>
          <p:nvPr>
            <p:ph idx="1"/>
          </p:nvPr>
        </p:nvSpPr>
        <p:spPr/>
        <p:txBody>
          <a:bodyPr/>
          <a:lstStyle/>
          <a:p>
            <a:r>
              <a:rPr lang="en-US" dirty="0"/>
              <a:t>The next Constraint is Cacheable Constraint. Some of the master data provided by the server like a list of countries, or list of cities or list of the department in a company does not change that often. </a:t>
            </a:r>
          </a:p>
          <a:p>
            <a:r>
              <a:rPr lang="en-US" dirty="0"/>
              <a:t>The Cacheable Constraint states that let the client decide how long this data is good for so that the client does not need to come back to the server again and again for the same data.</a:t>
            </a:r>
            <a:endParaRPr lang="en-IN" dirty="0"/>
          </a:p>
        </p:txBody>
      </p:sp>
    </p:spTree>
    <p:extLst>
      <p:ext uri="{BB962C8B-B14F-4D97-AF65-F5344CB8AC3E}">
        <p14:creationId xmlns:p14="http://schemas.microsoft.com/office/powerpoint/2010/main" val="293449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2725</Words>
  <Application>Microsoft Office PowerPoint</Application>
  <PresentationFormat>Widescreen</PresentationFormat>
  <Paragraphs>174</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Arial</vt:lpstr>
      <vt:lpstr>Arial</vt:lpstr>
      <vt:lpstr>Calibri</vt:lpstr>
      <vt:lpstr>Calibri Light</vt:lpstr>
      <vt:lpstr>Inconsolata</vt:lpstr>
      <vt:lpstr>inherit</vt:lpstr>
      <vt:lpstr>Office Theme</vt:lpstr>
      <vt:lpstr>WebAPI  Introduction</vt:lpstr>
      <vt:lpstr>Contents</vt:lpstr>
      <vt:lpstr>What is an API?</vt:lpstr>
      <vt:lpstr>An API Stack</vt:lpstr>
      <vt:lpstr>ASP.NET Web API</vt:lpstr>
      <vt:lpstr>What are the RESTful services? </vt:lpstr>
      <vt:lpstr>REST Constraints</vt:lpstr>
      <vt:lpstr>Stateless Constraint:</vt:lpstr>
      <vt:lpstr>Cacheable Constraint:</vt:lpstr>
      <vt:lpstr>Uniform Interface:</vt:lpstr>
      <vt:lpstr>PowerPoint Presentation</vt:lpstr>
      <vt:lpstr>difference between REST and SOAP? </vt:lpstr>
      <vt:lpstr>Differences between the WCF Service and Web API Service? When to choose one over the other? </vt:lpstr>
      <vt:lpstr>Then the question that comes to our mind when should we use WCF?</vt:lpstr>
      <vt:lpstr>PowerPoint Presentation</vt:lpstr>
      <vt:lpstr>PowerPoint Presentation</vt:lpstr>
      <vt:lpstr>Why Do I need to choose ASP.NET WEB API?</vt:lpstr>
      <vt:lpstr>difference between WCF and WEB API and WCF REST and Web Service?</vt:lpstr>
      <vt:lpstr>PowerPoint Presentation</vt:lpstr>
      <vt:lpstr>WCF Rest</vt:lpstr>
      <vt:lpstr>WEB API</vt:lpstr>
      <vt:lpstr>difference between ASP.NET MVC and ASP.NET 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 request and response</vt:lpstr>
      <vt:lpstr>Request Body</vt:lpstr>
      <vt:lpstr>Response Body</vt:lpstr>
      <vt:lpstr>Response Status codes</vt:lpstr>
      <vt:lpstr>PowerPoint Presentation</vt:lpstr>
      <vt:lpstr>PowerPoint Presentation</vt:lpstr>
      <vt:lpstr>PowerPoint Presentation</vt:lpstr>
      <vt:lpstr>PowerPoint Presentation</vt:lpstr>
      <vt:lpstr>PowerPoint Presentation</vt:lpstr>
      <vt:lpstr>Idempotent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  Intorduction</dc:title>
  <dc:creator>Lenovo</dc:creator>
  <cp:lastModifiedBy>Rekha Sairam</cp:lastModifiedBy>
  <cp:revision>80</cp:revision>
  <dcterms:created xsi:type="dcterms:W3CDTF">2020-08-23T11:38:29Z</dcterms:created>
  <dcterms:modified xsi:type="dcterms:W3CDTF">2020-11-30T12:59:28Z</dcterms:modified>
</cp:coreProperties>
</file>