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45" r:id="rId3"/>
    <p:sldId id="346" r:id="rId4"/>
    <p:sldId id="347" r:id="rId5"/>
    <p:sldId id="293" r:id="rId6"/>
    <p:sldId id="291" r:id="rId7"/>
    <p:sldId id="372" r:id="rId8"/>
    <p:sldId id="292" r:id="rId9"/>
    <p:sldId id="363" r:id="rId10"/>
    <p:sldId id="364" r:id="rId11"/>
    <p:sldId id="295" r:id="rId12"/>
    <p:sldId id="296" r:id="rId13"/>
    <p:sldId id="352" r:id="rId14"/>
    <p:sldId id="298" r:id="rId15"/>
    <p:sldId id="353" r:id="rId16"/>
    <p:sldId id="302" r:id="rId17"/>
    <p:sldId id="359" r:id="rId18"/>
    <p:sldId id="360" r:id="rId19"/>
    <p:sldId id="303" r:id="rId20"/>
    <p:sldId id="354" r:id="rId21"/>
    <p:sldId id="351" r:id="rId22"/>
    <p:sldId id="355" r:id="rId23"/>
    <p:sldId id="35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14F5C-4887-489C-96A3-90FE449BCA56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12E37-94C4-4F5D-BEB6-221236E4D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62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Wingdings" pitchFamily="2" charset="2"/>
              <a:buNone/>
            </a:pP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keyword is used to declare an enumeration, a distinct type consisting of a set of named constants called the enumerator list. </a:t>
            </a:r>
          </a:p>
          <a:p>
            <a:pPr marL="228600" indent="-228600">
              <a:buFont typeface="Wingdings" pitchFamily="2" charset="2"/>
              <a:buNone/>
            </a:pP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enumeration type has an underlying type, which can be any integral type except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char.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default underlying type of the enumeration elements is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int.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Wingdings" pitchFamily="2" charset="2"/>
              <a:buNone/>
            </a:pP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default, the first enumerator has the value 0, and the value of each successive enumerator is increased by 1.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Enums type can be integer (float, int, byte, double etc.).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 is used to create numeric constants in .NET framework. All member of enum are of enum type. There must be a numeric value for each enum type.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default underlying type of the enumeration elements is int. By default, the first enumerator has the value 0, and the value of each successive enumerator is increased by 1.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 Dow {Sat, Sun, Mon, Tue, Wed, Thu, Fri};</a:t>
            </a:r>
          </a:p>
          <a:p>
            <a:pPr marL="228600" indent="-228600">
              <a:buFont typeface="Wingdings" pitchFamily="2" charset="2"/>
              <a:buChar char="v"/>
            </a:pP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9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2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6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8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5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5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0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4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7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0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934D9-B076-4DD7-B778-1B104EC41CB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0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.Net</a:t>
            </a:r>
            <a:r>
              <a:rPr lang="en-US" dirty="0"/>
              <a:t>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972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D980-8C89-4910-9A9B-21FEB35B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2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ED76-9024-4ABC-A92D-2D8D464B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70" y="1298713"/>
            <a:ext cx="10624930" cy="48782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Internal Protected :</a:t>
            </a:r>
          </a:p>
          <a:p>
            <a:r>
              <a:rPr lang="en-US" dirty="0"/>
              <a:t>-Internal to all the derived and non derived classes of the assembly and</a:t>
            </a:r>
          </a:p>
          <a:p>
            <a:r>
              <a:rPr lang="en-US" dirty="0"/>
              <a:t>- Protected to all the derived classes irrespective of the assembly.</a:t>
            </a:r>
          </a:p>
          <a:p>
            <a:endParaRPr lang="en-US" dirty="0"/>
          </a:p>
          <a:p>
            <a:r>
              <a:rPr lang="en-US" dirty="0"/>
              <a:t>Private : Accessible only in the class where it is declared.</a:t>
            </a:r>
          </a:p>
          <a:p>
            <a:r>
              <a:rPr lang="en-US" dirty="0"/>
              <a:t>- No access anywhere else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Classes and Interface are internal by default (You can change the access specifiers to public)</a:t>
            </a:r>
          </a:p>
          <a:p>
            <a:endParaRPr lang="en-US" dirty="0"/>
          </a:p>
          <a:p>
            <a:r>
              <a:rPr lang="en-US" dirty="0"/>
              <a:t>-All Class members are private by default (you can change them to public or internal or Protected or Internal Protected/Protected Internal)</a:t>
            </a:r>
          </a:p>
          <a:p>
            <a:endParaRPr lang="en-US" dirty="0"/>
          </a:p>
          <a:p>
            <a:r>
              <a:rPr lang="en-US" dirty="0"/>
              <a:t>-All interface members are public by default(you cannot change it with any other modifier)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58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marL="0" indent="0">
              <a:buNone/>
            </a:pPr>
            <a:r>
              <a:rPr lang="en-US" dirty="0"/>
              <a:t>	Runtime Polymorphism / Late Binding / Dynamic Binding</a:t>
            </a:r>
          </a:p>
          <a:p>
            <a:pPr marL="0" indent="0">
              <a:buNone/>
            </a:pPr>
            <a:r>
              <a:rPr lang="en-US" dirty="0"/>
              <a:t>	Static Polymorphism / Early Binding / Static Binding</a:t>
            </a:r>
          </a:p>
          <a:p>
            <a:r>
              <a:rPr lang="en-US" dirty="0"/>
              <a:t>Overriding  </a:t>
            </a:r>
          </a:p>
          <a:p>
            <a:endParaRPr lang="en-US" dirty="0"/>
          </a:p>
          <a:p>
            <a:r>
              <a:rPr lang="en-US" dirty="0"/>
              <a:t>Overloading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/>
              <a:t>Operator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124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Properties</a:t>
            </a:r>
            <a:r>
              <a:rPr lang="en-IN" dirty="0"/>
              <a:t> are named members of classes, structures, and interfaces. </a:t>
            </a:r>
          </a:p>
          <a:p>
            <a:r>
              <a:rPr lang="en-IN" dirty="0"/>
              <a:t>Member variables or methods in a class or structures are called </a:t>
            </a:r>
            <a:r>
              <a:rPr lang="en-IN" b="1" dirty="0"/>
              <a:t>Fields</a:t>
            </a:r>
            <a:r>
              <a:rPr lang="en-IN" dirty="0"/>
              <a:t>. </a:t>
            </a:r>
          </a:p>
          <a:p>
            <a:r>
              <a:rPr lang="en-IN" dirty="0"/>
              <a:t>Properties are an extension of fields and are accessed using the same </a:t>
            </a:r>
            <a:r>
              <a:rPr lang="en-IN" b="1" dirty="0"/>
              <a:t>accessors</a:t>
            </a:r>
            <a:r>
              <a:rPr lang="en-IN" dirty="0"/>
              <a:t> through which the values of the private fields can be read, written or manipulated.</a:t>
            </a:r>
          </a:p>
          <a:p>
            <a:r>
              <a:rPr lang="en-IN" dirty="0"/>
              <a:t>Properties do not name the storage locations. Instead, they have </a:t>
            </a:r>
            <a:r>
              <a:rPr lang="en-IN" b="1" dirty="0"/>
              <a:t>accessors </a:t>
            </a:r>
            <a:r>
              <a:rPr lang="en-IN" dirty="0"/>
              <a:t>that read, write, or compute their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56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9811-BC73-4DBC-A231-1D05AC840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r>
              <a:rPr lang="en-IN" dirty="0"/>
              <a:t>Indexers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8B6D8-DCBD-4647-8EE3-427E07B02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655"/>
            <a:ext cx="10515600" cy="52508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 </a:t>
            </a:r>
            <a:r>
              <a:rPr lang="en-US" b="1" dirty="0"/>
              <a:t>indexer</a:t>
            </a:r>
            <a:r>
              <a:rPr lang="en-US" dirty="0"/>
              <a:t> allows an object to be indexed such as an array. When you define an indexer for a class, this class behaves similar to a </a:t>
            </a:r>
            <a:r>
              <a:rPr lang="en-US" b="1" dirty="0"/>
              <a:t>virtual array</a:t>
            </a:r>
            <a:r>
              <a:rPr lang="en-US" dirty="0"/>
              <a:t>. You can then access the instance of this class using the array access operator ([ ]).</a:t>
            </a:r>
          </a:p>
          <a:p>
            <a:r>
              <a:rPr lang="en-US" sz="3900" dirty="0"/>
              <a:t>Use of Indexers</a:t>
            </a:r>
          </a:p>
          <a:p>
            <a:r>
              <a:rPr lang="en-US" dirty="0"/>
              <a:t>Declaration and behavior of an indexer is to some extent similar to a property. similar to the properties, you use </a:t>
            </a:r>
            <a:r>
              <a:rPr lang="en-US" b="1" dirty="0"/>
              <a:t>get</a:t>
            </a:r>
            <a:r>
              <a:rPr lang="en-US" dirty="0"/>
              <a:t> and </a:t>
            </a:r>
            <a:r>
              <a:rPr lang="en-US" b="1" dirty="0"/>
              <a:t>set</a:t>
            </a:r>
            <a:r>
              <a:rPr lang="en-US" dirty="0"/>
              <a:t> accessors for defining an indexer. However, properties return or set a specific data member, whereas indexers returns or sets a particular value from the object instance. In other words, it breaks the instance data into smaller parts and indexes each part, gets or sets each part.</a:t>
            </a:r>
          </a:p>
          <a:p>
            <a:r>
              <a:rPr lang="en-US" dirty="0"/>
              <a:t>Defining a property involves providing a property name. Indexers are not defined with names, but with the </a:t>
            </a:r>
            <a:r>
              <a:rPr lang="en-US" b="1" dirty="0"/>
              <a:t>this</a:t>
            </a:r>
            <a:r>
              <a:rPr lang="en-US" dirty="0"/>
              <a:t> keyword, which refers to the object instance.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8218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US" dirty="0"/>
              <a:t>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>
            <a:normAutofit/>
          </a:bodyPr>
          <a:lstStyle/>
          <a:p>
            <a:r>
              <a:rPr lang="en-US" dirty="0"/>
              <a:t>Interfaces are like classes, which contains properties, methods, delegates or events – but only declarations and no implementations.</a:t>
            </a:r>
          </a:p>
          <a:p>
            <a:r>
              <a:rPr lang="en-US" dirty="0"/>
              <a:t>Interface members are public by default</a:t>
            </a:r>
          </a:p>
          <a:p>
            <a:r>
              <a:rPr lang="en-US" dirty="0"/>
              <a:t>They do not allow explicit access modifiers</a:t>
            </a:r>
          </a:p>
          <a:p>
            <a:r>
              <a:rPr lang="en-US" dirty="0"/>
              <a:t>The class that inherits from an interface will have to provide implementation to all members</a:t>
            </a:r>
          </a:p>
          <a:p>
            <a:r>
              <a:rPr lang="en-US" dirty="0"/>
              <a:t>A class can inherit from multiple Interfaces</a:t>
            </a:r>
          </a:p>
          <a:p>
            <a:r>
              <a:rPr lang="en-US" dirty="0"/>
              <a:t>Interfaces can inherit from other Interfaces. </a:t>
            </a:r>
          </a:p>
          <a:p>
            <a:r>
              <a:rPr lang="en-US" dirty="0"/>
              <a:t>We cannot create an instance of an interface, but a reference object can be made to point to derived class object</a:t>
            </a:r>
          </a:p>
        </p:txBody>
      </p:sp>
    </p:spTree>
    <p:extLst>
      <p:ext uri="{BB962C8B-B14F-4D97-AF65-F5344CB8AC3E}">
        <p14:creationId xmlns:p14="http://schemas.microsoft.com/office/powerpoint/2010/main" val="1597418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2201-1B8D-4FCE-AD25-B64157A8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 of Interface: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08BF7-101E-4331-8A37-3FA9429D9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It is used to achieve loose coupling.</a:t>
            </a:r>
          </a:p>
          <a:p>
            <a:r>
              <a:rPr lang="en-US" dirty="0"/>
              <a:t>It is used to achieve total abstraction.</a:t>
            </a:r>
          </a:p>
          <a:p>
            <a:r>
              <a:rPr lang="en-US" dirty="0"/>
              <a:t>To achieve component-based programming</a:t>
            </a:r>
          </a:p>
          <a:p>
            <a:r>
              <a:rPr lang="en-US" dirty="0"/>
              <a:t>To achieve multiple inheritance and abstraction.</a:t>
            </a:r>
          </a:p>
          <a:p>
            <a:r>
              <a:rPr lang="en-US" dirty="0"/>
              <a:t>Interfaces add a plug and play like architecture into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62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Interface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A class inherits from 2 interfaces, and both the interfaces have the same method name. </a:t>
            </a:r>
          </a:p>
          <a:p>
            <a:endParaRPr lang="en-US" dirty="0"/>
          </a:p>
          <a:p>
            <a:r>
              <a:rPr lang="en-US" dirty="0"/>
              <a:t>When a class explicitly implements an interface member, the interface member can no longer be accessed thru class reference variable, but only thru interface reference variable</a:t>
            </a:r>
          </a:p>
          <a:p>
            <a:r>
              <a:rPr lang="en-US" dirty="0"/>
              <a:t>Access modifiers are not allowed on explicitly implemented members</a:t>
            </a:r>
          </a:p>
          <a:p>
            <a:r>
              <a:rPr lang="en-US" dirty="0"/>
              <a:t>To make one of the interface method, the default, then implement that method normally, and the other explicitly. This makes the default method to be accessed thru class instance.</a:t>
            </a:r>
          </a:p>
        </p:txBody>
      </p:sp>
    </p:spTree>
    <p:extLst>
      <p:ext uri="{BB962C8B-B14F-4D97-AF65-F5344CB8AC3E}">
        <p14:creationId xmlns:p14="http://schemas.microsoft.com/office/powerpoint/2010/main" val="643359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64CB-C71B-4D74-90C9-F5C04EB2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582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FAB4E2-070F-4084-B3E4-B0D042ABBE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582903"/>
              </p:ext>
            </p:extLst>
          </p:nvPr>
        </p:nvGraphicFramePr>
        <p:xfrm>
          <a:off x="267677" y="365126"/>
          <a:ext cx="10515597" cy="530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846">
                  <a:extLst>
                    <a:ext uri="{9D8B030D-6E8A-4147-A177-3AD203B41FA5}">
                      <a16:colId xmlns:a16="http://schemas.microsoft.com/office/drawing/2014/main" val="4126190707"/>
                    </a:ext>
                  </a:extLst>
                </a:gridCol>
                <a:gridCol w="4167552">
                  <a:extLst>
                    <a:ext uri="{9D8B030D-6E8A-4147-A177-3AD203B41FA5}">
                      <a16:colId xmlns:a16="http://schemas.microsoft.com/office/drawing/2014/main" val="140421341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956828367"/>
                    </a:ext>
                  </a:extLst>
                </a:gridCol>
              </a:tblGrid>
              <a:tr h="43540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Feature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Interface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Abstract class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979378018"/>
                  </a:ext>
                </a:extLst>
              </a:tr>
              <a:tr h="733624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Multiple inheritance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A class may inherit several interfaces.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A class may inherit only one abstract class.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636869062"/>
                  </a:ext>
                </a:extLst>
              </a:tr>
              <a:tr h="1377781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Default implementation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An interface cannot provide any code, just the signature.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An abstract class can provide complete, default code and/or just the details that have to be overridden.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048713645"/>
                  </a:ext>
                </a:extLst>
              </a:tr>
              <a:tr h="1377781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Access Modfiers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An interface cannot have access modifiers for the subs, functions, properties etc everything is assumed as public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An abstract class can contain access modifiers for the subs, functions, properties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287352963"/>
                  </a:ext>
                </a:extLst>
              </a:tr>
              <a:tr h="1377781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Core VS Peripheral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Interfaces are used to define the peripheral abilities of a class. In other words both Human and Vehicle can inherit from a IMovable interface.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An abstract class defines the core identity of a class and there it is used for objects of the same type.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151429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682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28D0B8-4F3A-4166-8389-4956541633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052430"/>
              </p:ext>
            </p:extLst>
          </p:nvPr>
        </p:nvGraphicFramePr>
        <p:xfrm>
          <a:off x="838200" y="636105"/>
          <a:ext cx="10515597" cy="5618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99261833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9862679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904568078"/>
                    </a:ext>
                  </a:extLst>
                </a:gridCol>
              </a:tblGrid>
              <a:tr h="160621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Homogeneity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If various implementations only share method signatures then it is better to use Interfaces.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If various implementations are of the same kind and use common </a:t>
                      </a:r>
                      <a:r>
                        <a:rPr lang="en-US" dirty="0" err="1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behaviour</a:t>
                      </a:r>
                      <a:r>
                        <a:rPr lang="en-US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 or status then abstract class is better to use.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22638506"/>
                  </a:ext>
                </a:extLst>
              </a:tr>
              <a:tr h="997542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Speed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Requires more time to find the actual method in the corresponding classes.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Fast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980637928"/>
                  </a:ext>
                </a:extLst>
              </a:tr>
              <a:tr h="1910546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Adding functionality (Versioning)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If we add a new method to an Interface then we have to track down all the implementations of the interface and define implementation for the new method.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If we add a new method to an abstract class then we have the option of providing default implementation and therefore all the existing code might work properly.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149812461"/>
                  </a:ext>
                </a:extLst>
              </a:tr>
              <a:tr h="693207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Fields and Constants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No fields can be defined in interfaces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An abstract class can have fields and </a:t>
                      </a:r>
                      <a:r>
                        <a:rPr lang="en-US" dirty="0" err="1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constrants</a:t>
                      </a:r>
                      <a:r>
                        <a:rPr lang="en-US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 defined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257470870"/>
                  </a:ext>
                </a:extLst>
              </a:tr>
              <a:tr h="41141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80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323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318"/>
          </a:xfrm>
        </p:spPr>
        <p:txBody>
          <a:bodyPr/>
          <a:lstStyle/>
          <a:p>
            <a:r>
              <a:rPr lang="en-US" dirty="0"/>
              <a:t>Types of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9444"/>
            <a:ext cx="10515600" cy="4997519"/>
          </a:xfrm>
        </p:spPr>
        <p:txBody>
          <a:bodyPr>
            <a:normAutofit/>
          </a:bodyPr>
          <a:lstStyle/>
          <a:p>
            <a:r>
              <a:rPr lang="en-US" dirty="0"/>
              <a:t>Abstract - Cannot be instantiated, but can be inherited. The subclasses can either implement or override its method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: Abstract class </a:t>
            </a:r>
            <a:r>
              <a:rPr lang="en-US" dirty="0" err="1"/>
              <a:t>Myclass</a:t>
            </a:r>
            <a:endParaRPr lang="en-US" dirty="0"/>
          </a:p>
          <a:p>
            <a:r>
              <a:rPr lang="en-US" dirty="0"/>
              <a:t>Sealed – Can be instantiated but cannot be inherited. To avoid overriding or extending a class.</a:t>
            </a:r>
          </a:p>
          <a:p>
            <a:r>
              <a:rPr lang="en-US" dirty="0"/>
              <a:t>  	</a:t>
            </a:r>
            <a:r>
              <a:rPr lang="en-US" dirty="0" err="1"/>
              <a:t>Eg</a:t>
            </a:r>
            <a:r>
              <a:rPr lang="en-US" dirty="0"/>
              <a:t>: sealed class </a:t>
            </a:r>
            <a:r>
              <a:rPr lang="en-US" dirty="0" err="1"/>
              <a:t>sclass</a:t>
            </a:r>
            <a:endParaRPr lang="en-US" dirty="0"/>
          </a:p>
          <a:p>
            <a:r>
              <a:rPr lang="en-US" dirty="0"/>
              <a:t>Partial -  Can be defined in Multiple Files. Multiple developers can work simultaneously.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public partial class </a:t>
            </a:r>
            <a:r>
              <a:rPr lang="en-US" dirty="0" err="1"/>
              <a:t>MyPartialClass</a:t>
            </a:r>
            <a:endParaRPr lang="en-US" dirty="0"/>
          </a:p>
          <a:p>
            <a:r>
              <a:rPr lang="en-US" dirty="0"/>
              <a:t>Static – Cannot be inherited and cannot be instantiated</a:t>
            </a:r>
          </a:p>
          <a:p>
            <a:pPr marL="0" indent="0">
              <a:buNone/>
            </a:pPr>
            <a:r>
              <a:rPr lang="en-US" dirty="0"/>
              <a:t>	Should have all static members</a:t>
            </a:r>
          </a:p>
        </p:txBody>
      </p:sp>
    </p:spTree>
    <p:extLst>
      <p:ext uri="{BB962C8B-B14F-4D97-AF65-F5344CB8AC3E}">
        <p14:creationId xmlns:p14="http://schemas.microsoft.com/office/powerpoint/2010/main" val="312959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093"/>
          </a:xfrm>
        </p:spPr>
        <p:txBody>
          <a:bodyPr>
            <a:normAutofit/>
          </a:bodyPr>
          <a:lstStyle/>
          <a:p>
            <a:r>
              <a:rPr lang="en-US" dirty="0"/>
              <a:t>Enumerations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864" y="1122218"/>
            <a:ext cx="9029696" cy="4752109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Enumeration is the set of named constants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It is a user defined value type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enum keyword is used to declare enumeration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enumeration type is any integral type like int ,long ,byte short</a:t>
            </a:r>
          </a:p>
          <a:p>
            <a:r>
              <a:rPr lang="en-US" dirty="0"/>
              <a:t>T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he default type of the enumeration list elements is 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CCB0-5207-4CEA-88D2-94BBA8E2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Intro. To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CDABD-0805-40D6-8B17-598ADC162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exception is an unwanted or unexpected event, which occurs during the execution of a program i.e. at runtime, that disrupts the normal flow of the program’s instructions. </a:t>
            </a:r>
          </a:p>
          <a:p>
            <a:r>
              <a:rPr lang="en-US" dirty="0"/>
              <a:t>Sometimes during the execution of program, the user may face the possibility that the program may crash or show an unexpected event during its runtime execution. </a:t>
            </a:r>
          </a:p>
          <a:p>
            <a:r>
              <a:rPr lang="en-US" dirty="0"/>
              <a:t>This unwanted event is known as Exception and it generally gives the indication regarding something wrong within the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2398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9586B-1511-4AF6-9F41-2B63F093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FC5DC-BD40-4E28-8E7F-8187B42F0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try</a:t>
            </a:r>
            <a:r>
              <a:rPr lang="en-US" dirty="0"/>
              <a:t> − A try block identifies a block of code for which particular exceptions is activated. It is followed by one or more catch blocks.</a:t>
            </a:r>
          </a:p>
          <a:p>
            <a:r>
              <a:rPr lang="en-US" b="1" dirty="0"/>
              <a:t>catch</a:t>
            </a:r>
            <a:r>
              <a:rPr lang="en-US" dirty="0"/>
              <a:t> − A program catches an exception with an exception handler at the place in a program where you want to handle the problem. The catch keyword indicates the catching of an exception.</a:t>
            </a:r>
          </a:p>
          <a:p>
            <a:r>
              <a:rPr lang="en-US" b="1" dirty="0"/>
              <a:t>finally</a:t>
            </a:r>
            <a:r>
              <a:rPr lang="en-US" dirty="0"/>
              <a:t> − The finally block is used to execute a given set of statements, whether an exception is thrown or not thrown. For example, if you open a file, it must be closed whether an exception is raised or not.</a:t>
            </a:r>
          </a:p>
          <a:p>
            <a:r>
              <a:rPr lang="en-US" b="1" dirty="0"/>
              <a:t>throw</a:t>
            </a:r>
            <a:r>
              <a:rPr lang="en-US" dirty="0"/>
              <a:t> − A program throws an exception when a problem shows up. This is done using a throw keyword.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424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852A-C184-44E9-AC72-07B346AB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Classes in C#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7653B-46C5-4C53-ADE6-86FE82C04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C# exceptions are represented by classes. The exception classes in C# are mainly directly or indirectly derived from the </a:t>
            </a:r>
            <a:r>
              <a:rPr lang="en-US" b="1" dirty="0" err="1"/>
              <a:t>System.Exception</a:t>
            </a:r>
            <a:r>
              <a:rPr lang="en-US" dirty="0"/>
              <a:t> class. Some of the exception classes derived from the </a:t>
            </a:r>
            <a:r>
              <a:rPr lang="en-US" dirty="0" err="1"/>
              <a:t>System.Exception</a:t>
            </a:r>
            <a:r>
              <a:rPr lang="en-US" dirty="0"/>
              <a:t> class are the </a:t>
            </a:r>
            <a:r>
              <a:rPr lang="en-US" b="1" dirty="0" err="1"/>
              <a:t>System.ApplicationException</a:t>
            </a:r>
            <a:r>
              <a:rPr lang="en-US" dirty="0"/>
              <a:t> and </a:t>
            </a:r>
            <a:r>
              <a:rPr lang="en-US" b="1" dirty="0" err="1"/>
              <a:t>System.SystemException</a:t>
            </a:r>
            <a:r>
              <a:rPr lang="en-US" dirty="0" err="1"/>
              <a:t>classes</a:t>
            </a:r>
            <a:r>
              <a:rPr lang="en-US" dirty="0"/>
              <a:t>.</a:t>
            </a:r>
          </a:p>
          <a:p>
            <a:r>
              <a:rPr lang="en-US" dirty="0"/>
              <a:t>The </a:t>
            </a:r>
            <a:r>
              <a:rPr lang="en-US" b="1" dirty="0" err="1"/>
              <a:t>System.ApplicationException</a:t>
            </a:r>
            <a:r>
              <a:rPr lang="en-US" dirty="0"/>
              <a:t> class supports exceptions generated by application programs. Hence the exceptions defined by the programmers should derive from this class.</a:t>
            </a:r>
          </a:p>
          <a:p>
            <a:r>
              <a:rPr lang="en-US" dirty="0"/>
              <a:t>The </a:t>
            </a:r>
            <a:r>
              <a:rPr lang="en-US" b="1" dirty="0" err="1"/>
              <a:t>System.SystemException</a:t>
            </a:r>
            <a:r>
              <a:rPr lang="en-US" dirty="0"/>
              <a:t> class is the base class for all predefined system exception.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714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A43-2322-4E1A-8E70-C42A368E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C994B-7899-4253-A987-EC7F13160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91"/>
            <a:ext cx="10515600" cy="51489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Errors:</a:t>
            </a:r>
          </a:p>
          <a:p>
            <a:endParaRPr lang="en-US" dirty="0"/>
          </a:p>
          <a:p>
            <a:r>
              <a:rPr lang="en-US" dirty="0"/>
              <a:t>Errors are unexpected issues that may arise during computer program execution.</a:t>
            </a:r>
          </a:p>
          <a:p>
            <a:r>
              <a:rPr lang="en-US" dirty="0"/>
              <a:t>Errors cannot be handled.</a:t>
            </a:r>
          </a:p>
          <a:p>
            <a:r>
              <a:rPr lang="en-US" dirty="0"/>
              <a:t>All Errors are exceptions.</a:t>
            </a:r>
          </a:p>
          <a:p>
            <a:endParaRPr lang="en-US" dirty="0"/>
          </a:p>
          <a:p>
            <a:r>
              <a:rPr lang="en-US" dirty="0"/>
              <a:t>Exceptions:</a:t>
            </a:r>
          </a:p>
          <a:p>
            <a:endParaRPr lang="en-US" dirty="0"/>
          </a:p>
          <a:p>
            <a:r>
              <a:rPr lang="en-US" dirty="0"/>
              <a:t>Exceptions are unexpected events that may arise during run-time.</a:t>
            </a:r>
          </a:p>
          <a:p>
            <a:r>
              <a:rPr lang="en-US" dirty="0"/>
              <a:t>Exceptions can be handled using try-catch mechanisms.</a:t>
            </a:r>
          </a:p>
          <a:p>
            <a:r>
              <a:rPr lang="en-US" dirty="0"/>
              <a:t>All exceptions are not errors.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18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7202"/>
          </a:xfrm>
        </p:spPr>
        <p:txBody>
          <a:bodyPr/>
          <a:lstStyle/>
          <a:p>
            <a:r>
              <a:rPr lang="en-US" dirty="0"/>
              <a:t>Enumerations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496290"/>
            <a:ext cx="9144000" cy="4860060"/>
          </a:xfrm>
        </p:spPr>
        <p:txBody>
          <a:bodyPr/>
          <a:lstStyle/>
          <a:p>
            <a:r>
              <a:rPr lang="en-US" dirty="0"/>
              <a:t>enum enumname:datatype {enumeration list};</a:t>
            </a:r>
          </a:p>
          <a:p>
            <a:pPr marL="800100" lvl="1" indent="-342900"/>
            <a:r>
              <a:rPr lang="en-US" dirty="0"/>
              <a:t>default  data type is int</a:t>
            </a:r>
          </a:p>
          <a:p>
            <a:pPr>
              <a:buNone/>
            </a:pPr>
            <a:r>
              <a:rPr lang="en-US" dirty="0"/>
              <a:t>	     </a:t>
            </a:r>
            <a:r>
              <a:rPr lang="en-US" sz="2400" dirty="0"/>
              <a:t>Ex:enum Days {Sat, Sun, Mon, Tue, Wed, Thu, Fri};</a:t>
            </a:r>
          </a:p>
          <a:p>
            <a:r>
              <a:rPr lang="en-US" dirty="0"/>
              <a:t> In Enumeration list the items are called enumerators</a:t>
            </a:r>
          </a:p>
          <a:p>
            <a:r>
              <a:rPr lang="en-US" dirty="0"/>
              <a:t>The value of the first enumerator is 0 .</a:t>
            </a:r>
          </a:p>
          <a:p>
            <a:r>
              <a:rPr lang="en-US" dirty="0"/>
              <a:t>The value of the each successive enumerator is  increased by 1</a:t>
            </a:r>
            <a:endParaRPr lang="en-US" b="1" dirty="0">
              <a:solidFill>
                <a:srgbClr val="0000FF"/>
              </a:solidFill>
            </a:endParaRPr>
          </a:p>
          <a:p>
            <a:pPr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>
            <a:normAutofit/>
          </a:bodyPr>
          <a:lstStyle/>
          <a:p>
            <a:r>
              <a:rPr lang="en-US" dirty="0"/>
              <a:t>Enumerations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864" y="1246910"/>
            <a:ext cx="9029696" cy="4890654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Enumerator can be initialized to override the default value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	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Ex: enum Days{sat=1,sun,mon,tue,wed,thu}</a:t>
            </a:r>
          </a:p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Assigning enumerator value to variables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   	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int i= (int) Days.sat [returns value]</a:t>
            </a:r>
          </a:p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Accessing the enumerator name to variables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	 </a:t>
            </a: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string name= Days.sat [returns name]</a:t>
            </a:r>
          </a:p>
          <a:p>
            <a:pPr>
              <a:buNone/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buBlip>
                <a:blip r:embed="rId3"/>
              </a:buBlip>
            </a:pPr>
            <a:endParaRPr lang="en-US" b="1" dirty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4</a:t>
            </a:fld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in </a:t>
            </a:r>
            <a:r>
              <a:rPr lang="en-US" dirty="0" err="1"/>
              <a:t>c#</a:t>
            </a:r>
            <a:r>
              <a:rPr lang="en-US" dirty="0"/>
              <a:t> can have parameters of the following type</a:t>
            </a:r>
          </a:p>
          <a:p>
            <a:pPr lvl="1"/>
            <a:r>
              <a:rPr lang="en-US" dirty="0"/>
              <a:t>Value</a:t>
            </a:r>
          </a:p>
          <a:p>
            <a:pPr lvl="1"/>
            <a:r>
              <a:rPr lang="en-US" dirty="0"/>
              <a:t>Reference</a:t>
            </a:r>
          </a:p>
          <a:p>
            <a:pPr lvl="1"/>
            <a:r>
              <a:rPr lang="en-US" dirty="0"/>
              <a:t>Out</a:t>
            </a:r>
          </a:p>
          <a:p>
            <a:pPr lvl="1"/>
            <a:r>
              <a:rPr lang="en-US" dirty="0"/>
              <a:t>Parameter Arrays 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Params</a:t>
            </a:r>
            <a:r>
              <a:rPr lang="en-US" dirty="0"/>
              <a:t> keyword helps in giving a variable number of arguments, </a:t>
            </a:r>
            <a:r>
              <a:rPr lang="en-US" dirty="0" err="1"/>
              <a:t>arraylist</a:t>
            </a:r>
            <a:r>
              <a:rPr lang="en-US" dirty="0"/>
              <a:t> separated by a comma, or no arguments )</a:t>
            </a:r>
          </a:p>
          <a:p>
            <a:pPr lvl="2"/>
            <a:r>
              <a:rPr lang="en-US" dirty="0" err="1"/>
              <a:t>Params</a:t>
            </a:r>
            <a:r>
              <a:rPr lang="en-US" dirty="0"/>
              <a:t>  keyword should be the last in the method declaration</a:t>
            </a:r>
          </a:p>
          <a:p>
            <a:pPr lvl="2"/>
            <a:r>
              <a:rPr lang="en-US" dirty="0"/>
              <a:t>Only one </a:t>
            </a:r>
            <a:r>
              <a:rPr lang="en-US" dirty="0" err="1"/>
              <a:t>Params</a:t>
            </a:r>
            <a:r>
              <a:rPr lang="en-US" dirty="0"/>
              <a:t> keyword is allowed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36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OO Programming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  <a:p>
            <a:pPr lvl="1"/>
            <a:r>
              <a:rPr lang="en-US" dirty="0"/>
              <a:t>Definition of Class</a:t>
            </a:r>
          </a:p>
          <a:p>
            <a:r>
              <a:rPr lang="en-US" dirty="0"/>
              <a:t>Constructors</a:t>
            </a:r>
          </a:p>
          <a:p>
            <a:r>
              <a:rPr lang="en-US" dirty="0"/>
              <a:t>Overloaded Constructors</a:t>
            </a:r>
          </a:p>
          <a:p>
            <a:r>
              <a:rPr lang="en-US" dirty="0"/>
              <a:t>This  Keyword</a:t>
            </a:r>
          </a:p>
          <a:p>
            <a:r>
              <a:rPr lang="en-US" dirty="0"/>
              <a:t>Destructors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94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7BD9-D262-4E0B-A5B8-8B94F4989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386"/>
          </a:xfrm>
        </p:spPr>
        <p:txBody>
          <a:bodyPr>
            <a:normAutofit fontScale="90000"/>
          </a:bodyPr>
          <a:lstStyle/>
          <a:p>
            <a:r>
              <a:rPr lang="en-IN" dirty="0"/>
              <a:t>OOPS – Basic Pillars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B2890-2122-437E-A8F9-39A8E8481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65919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Encapsulation  -- Unit of Info.</a:t>
            </a:r>
          </a:p>
          <a:p>
            <a:endParaRPr lang="en-IN" dirty="0"/>
          </a:p>
          <a:p>
            <a:r>
              <a:rPr lang="en-IN" dirty="0"/>
              <a:t>Abstraction  ---  Give Required Data alone, hide not required Data</a:t>
            </a:r>
          </a:p>
          <a:p>
            <a:endParaRPr lang="en-IN" dirty="0"/>
          </a:p>
          <a:p>
            <a:r>
              <a:rPr lang="en-IN" dirty="0"/>
              <a:t>Polymorphism – Many Forms</a:t>
            </a:r>
          </a:p>
          <a:p>
            <a:pPr marL="0" indent="0">
              <a:buNone/>
            </a:pPr>
            <a:r>
              <a:rPr lang="en-IN" dirty="0"/>
              <a:t>	Overloading</a:t>
            </a:r>
          </a:p>
          <a:p>
            <a:pPr marL="0" indent="0">
              <a:buNone/>
            </a:pPr>
            <a:r>
              <a:rPr lang="en-IN" dirty="0"/>
              <a:t> 	Overriding</a:t>
            </a:r>
          </a:p>
          <a:p>
            <a:endParaRPr lang="en-IN" dirty="0"/>
          </a:p>
          <a:p>
            <a:r>
              <a:rPr lang="en-IN" dirty="0"/>
              <a:t>Inheritance </a:t>
            </a:r>
          </a:p>
          <a:p>
            <a:pPr lvl="1"/>
            <a:r>
              <a:rPr lang="en-IN" dirty="0"/>
              <a:t>Single Inheritance</a:t>
            </a:r>
          </a:p>
          <a:p>
            <a:pPr lvl="1"/>
            <a:r>
              <a:rPr lang="en-IN" dirty="0"/>
              <a:t>Multilevel Inheritance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73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-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40741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Encapsulation</a:t>
            </a:r>
            <a:r>
              <a:rPr lang="en-IN" dirty="0"/>
              <a:t> is defined 'as the process of enclosing one or more items within a physical or logical package'. Encapsulation, in object oriented programming methodology, prevents access to implementation details.</a:t>
            </a:r>
          </a:p>
          <a:p>
            <a:r>
              <a:rPr lang="en-IN" dirty="0"/>
              <a:t>Encapsulation is implemented by using </a:t>
            </a:r>
            <a:r>
              <a:rPr lang="en-IN" b="1" dirty="0"/>
              <a:t>access specifiers</a:t>
            </a:r>
            <a:r>
              <a:rPr lang="en-IN" dirty="0"/>
              <a:t>. </a:t>
            </a:r>
          </a:p>
          <a:p>
            <a:r>
              <a:rPr lang="en-IN" dirty="0"/>
              <a:t>An </a:t>
            </a:r>
            <a:r>
              <a:rPr lang="en-IN" b="1" dirty="0"/>
              <a:t>access specifier</a:t>
            </a:r>
            <a:r>
              <a:rPr lang="en-IN" dirty="0"/>
              <a:t> defines the scope and visibility of a class member. C# supports the following access specifiers −</a:t>
            </a:r>
          </a:p>
          <a:p>
            <a:r>
              <a:rPr lang="en-IN" dirty="0"/>
              <a:t>Public</a:t>
            </a:r>
          </a:p>
          <a:p>
            <a:r>
              <a:rPr lang="en-IN" dirty="0"/>
              <a:t>Private</a:t>
            </a:r>
          </a:p>
          <a:p>
            <a:r>
              <a:rPr lang="en-IN" dirty="0"/>
              <a:t>Protected</a:t>
            </a:r>
          </a:p>
          <a:p>
            <a:r>
              <a:rPr lang="en-IN" dirty="0"/>
              <a:t>Internal</a:t>
            </a:r>
          </a:p>
          <a:p>
            <a:r>
              <a:rPr lang="en-IN" dirty="0"/>
              <a:t>Protected internal</a:t>
            </a: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61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FF98-3321-445A-988A-368802C0C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6950C-E573-482D-979F-47FBE827C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Protected : </a:t>
            </a:r>
          </a:p>
          <a:p>
            <a:r>
              <a:rPr lang="en-US" dirty="0"/>
              <a:t>-Protected Members of a class are accessible to the class and all its derived classes</a:t>
            </a:r>
          </a:p>
          <a:p>
            <a:r>
              <a:rPr lang="en-US" dirty="0"/>
              <a:t>-The derived classes can be in the same assembly or different assembly</a:t>
            </a:r>
          </a:p>
          <a:p>
            <a:endParaRPr lang="en-US" dirty="0"/>
          </a:p>
          <a:p>
            <a:r>
              <a:rPr lang="en-US" dirty="0"/>
              <a:t>Public :</a:t>
            </a:r>
          </a:p>
          <a:p>
            <a:r>
              <a:rPr lang="en-US" dirty="0"/>
              <a:t>- All classes within the assembly or outside the assembly with or without derivation can access the public members of the class</a:t>
            </a:r>
          </a:p>
          <a:p>
            <a:r>
              <a:rPr lang="en-US" dirty="0"/>
              <a:t>- They just need to create an object of the class where the public members are declared.</a:t>
            </a:r>
          </a:p>
          <a:p>
            <a:endParaRPr lang="en-US" dirty="0"/>
          </a:p>
          <a:p>
            <a:r>
              <a:rPr lang="en-US" dirty="0"/>
              <a:t>Internal :</a:t>
            </a:r>
          </a:p>
          <a:p>
            <a:endParaRPr lang="en-US" dirty="0"/>
          </a:p>
          <a:p>
            <a:r>
              <a:rPr lang="en-US" dirty="0"/>
              <a:t>- It acts exactly the same as public access specifiers, but allows access to other derived or non derived classes of the same assembly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9393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17513</TotalTime>
  <Words>1970</Words>
  <Application>Microsoft Office PowerPoint</Application>
  <PresentationFormat>Widescreen</PresentationFormat>
  <Paragraphs>203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Book Antiqua</vt:lpstr>
      <vt:lpstr>Calibri</vt:lpstr>
      <vt:lpstr>Calibri Light</vt:lpstr>
      <vt:lpstr>Segoe UI</vt:lpstr>
      <vt:lpstr>Wingdings</vt:lpstr>
      <vt:lpstr>Office Theme</vt:lpstr>
      <vt:lpstr>Introduction to .Net Framework</vt:lpstr>
      <vt:lpstr>Enumerations</vt:lpstr>
      <vt:lpstr>Enumerations contd…</vt:lpstr>
      <vt:lpstr>Enumerations contd…</vt:lpstr>
      <vt:lpstr>Methods and Parameters</vt:lpstr>
      <vt:lpstr> OO Programming  </vt:lpstr>
      <vt:lpstr>OOPS – Basic Pillars</vt:lpstr>
      <vt:lpstr>Abstraction - Encapsulation</vt:lpstr>
      <vt:lpstr>PowerPoint Presentation</vt:lpstr>
      <vt:lpstr>PowerPoint Presentation</vt:lpstr>
      <vt:lpstr> Polymorphism</vt:lpstr>
      <vt:lpstr>Properties</vt:lpstr>
      <vt:lpstr>Indexers</vt:lpstr>
      <vt:lpstr> Interfaces</vt:lpstr>
      <vt:lpstr>Advantages  of Interface: </vt:lpstr>
      <vt:lpstr>Explicit Interface Implementation</vt:lpstr>
      <vt:lpstr>PowerPoint Presentation</vt:lpstr>
      <vt:lpstr>PowerPoint Presentation</vt:lpstr>
      <vt:lpstr>Types of Classes</vt:lpstr>
      <vt:lpstr>Intro. To Exceptions</vt:lpstr>
      <vt:lpstr>Exception Handling</vt:lpstr>
      <vt:lpstr>Exception Classes in C#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Rekha Sairam</cp:lastModifiedBy>
  <cp:revision>143</cp:revision>
  <dcterms:created xsi:type="dcterms:W3CDTF">2018-07-26T05:17:10Z</dcterms:created>
  <dcterms:modified xsi:type="dcterms:W3CDTF">2022-04-26T13:04:44Z</dcterms:modified>
</cp:coreProperties>
</file>