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7" r:id="rId3"/>
    <p:sldId id="383" r:id="rId4"/>
    <p:sldId id="365" r:id="rId5"/>
    <p:sldId id="366" r:id="rId6"/>
    <p:sldId id="368" r:id="rId7"/>
    <p:sldId id="371" r:id="rId8"/>
    <p:sldId id="373" r:id="rId9"/>
    <p:sldId id="370" r:id="rId10"/>
    <p:sldId id="369" r:id="rId11"/>
    <p:sldId id="375" r:id="rId12"/>
    <p:sldId id="374" r:id="rId13"/>
    <p:sldId id="3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99" d="100"/>
          <a:sy n="99" d="100"/>
        </p:scale>
        <p:origin x="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4F5C-4887-489C-96A3-90FE449BCA56}" type="datetimeFigureOut">
              <a:rPr lang="en-IN" smtClean="0"/>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12E37-94C4-4F5D-BEB6-221236E4DDE3}" type="slidenum">
              <a:rPr lang="en-IN" smtClean="0"/>
              <a:t>‹#›</a:t>
            </a:fld>
            <a:endParaRPr lang="en-IN"/>
          </a:p>
        </p:txBody>
      </p:sp>
    </p:spTree>
    <p:extLst>
      <p:ext uri="{BB962C8B-B14F-4D97-AF65-F5344CB8AC3E}">
        <p14:creationId xmlns:p14="http://schemas.microsoft.com/office/powerpoint/2010/main" val="312662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A934D9-B076-4DD7-B778-1B104EC41CB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319659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934D9-B076-4DD7-B778-1B104EC41CB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216412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934D9-B076-4DD7-B778-1B104EC41CB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2943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934D9-B076-4DD7-B778-1B104EC41CB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248546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A934D9-B076-4DD7-B778-1B104EC41CB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12025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A934D9-B076-4DD7-B778-1B104EC41CB9}"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372815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A934D9-B076-4DD7-B778-1B104EC41CB9}"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182735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A934D9-B076-4DD7-B778-1B104EC41CB9}"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125990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934D9-B076-4DD7-B778-1B104EC41CB9}"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105444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A934D9-B076-4DD7-B778-1B104EC41CB9}"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396587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A934D9-B076-4DD7-B778-1B104EC41CB9}"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7F919-0F78-4768-9A53-46596F7185A5}" type="slidenum">
              <a:rPr lang="en-US" smtClean="0"/>
              <a:t>‹#›</a:t>
            </a:fld>
            <a:endParaRPr lang="en-US"/>
          </a:p>
        </p:txBody>
      </p:sp>
    </p:spTree>
    <p:extLst>
      <p:ext uri="{BB962C8B-B14F-4D97-AF65-F5344CB8AC3E}">
        <p14:creationId xmlns:p14="http://schemas.microsoft.com/office/powerpoint/2010/main" val="247800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934D9-B076-4DD7-B778-1B104EC41CB9}" type="datetimeFigureOut">
              <a:rPr lang="en-US" smtClean="0"/>
              <a:t>5/19/2022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7F919-0F78-4768-9A53-46596F7185A5}" type="slidenum">
              <a:rPr lang="en-US" smtClean="0"/>
              <a:t>‹#›</a:t>
            </a:fld>
            <a:endParaRPr lang="en-US"/>
          </a:p>
        </p:txBody>
      </p:sp>
    </p:spTree>
    <p:extLst>
      <p:ext uri="{BB962C8B-B14F-4D97-AF65-F5344CB8AC3E}">
        <p14:creationId xmlns:p14="http://schemas.microsoft.com/office/powerpoint/2010/main" val="314800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api/system.threading.tasks" TargetMode="External"/><Relationship Id="rId2" Type="http://schemas.openxmlformats.org/officeDocument/2006/relationships/hyperlink" Target="https://docs.microsoft.com/en-us/dotnet/api/system.threading" TargetMode="External"/><Relationship Id="rId1" Type="http://schemas.openxmlformats.org/officeDocument/2006/relationships/slideLayout" Target="../slideLayouts/slideLayout2.xml"/><Relationship Id="rId4" Type="http://schemas.openxmlformats.org/officeDocument/2006/relationships/hyperlink" Target="https://docs.microsoft.com/en-us/dotnet/api/system.threading.threadpo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t>
            </a:r>
            <a:r>
              <a:rPr lang="en-US" dirty="0" err="1"/>
              <a:t>.Net</a:t>
            </a:r>
            <a:r>
              <a:rPr lang="en-US" dirty="0"/>
              <a:t> Framework</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3972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38E8-990E-4908-9FFE-F00DC22D7037}"/>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ED62AA70-97AB-4A5C-B721-6C8BE8C35C42}"/>
              </a:ext>
            </a:extLst>
          </p:cNvPr>
          <p:cNvPicPr>
            <a:picLocks noGrp="1" noChangeAspect="1"/>
          </p:cNvPicPr>
          <p:nvPr>
            <p:ph idx="1"/>
          </p:nvPr>
        </p:nvPicPr>
        <p:blipFill>
          <a:blip r:embed="rId2"/>
          <a:stretch>
            <a:fillRect/>
          </a:stretch>
        </p:blipFill>
        <p:spPr>
          <a:xfrm>
            <a:off x="3271837" y="2215356"/>
            <a:ext cx="5648325" cy="3571875"/>
          </a:xfrm>
          <a:prstGeom prst="rect">
            <a:avLst/>
          </a:prstGeom>
        </p:spPr>
      </p:pic>
    </p:spTree>
    <p:extLst>
      <p:ext uri="{BB962C8B-B14F-4D97-AF65-F5344CB8AC3E}">
        <p14:creationId xmlns:p14="http://schemas.microsoft.com/office/powerpoint/2010/main" val="416660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483B-1139-4113-9647-993380F6AC30}"/>
              </a:ext>
            </a:extLst>
          </p:cNvPr>
          <p:cNvSpPr>
            <a:spLocks noGrp="1"/>
          </p:cNvSpPr>
          <p:nvPr>
            <p:ph type="title"/>
          </p:nvPr>
        </p:nvSpPr>
        <p:spPr>
          <a:xfrm>
            <a:off x="838200" y="365126"/>
            <a:ext cx="10515600" cy="682440"/>
          </a:xfrm>
        </p:spPr>
        <p:txBody>
          <a:bodyPr>
            <a:normAutofit fontScale="90000"/>
          </a:bodyPr>
          <a:lstStyle/>
          <a:p>
            <a:br>
              <a:rPr lang="en-US" dirty="0"/>
            </a:br>
            <a:r>
              <a:rPr lang="en-US" dirty="0"/>
              <a:t>What is Parallel Programming?</a:t>
            </a:r>
            <a:br>
              <a:rPr lang="en-US" dirty="0"/>
            </a:br>
            <a:endParaRPr lang="en-IN" dirty="0"/>
          </a:p>
        </p:txBody>
      </p:sp>
      <p:sp>
        <p:nvSpPr>
          <p:cNvPr id="3" name="Content Placeholder 2">
            <a:extLst>
              <a:ext uri="{FF2B5EF4-FFF2-40B4-BE49-F238E27FC236}">
                <a16:creationId xmlns:a16="http://schemas.microsoft.com/office/drawing/2014/main" id="{87B9D96D-78BF-4B65-91E6-8A8614C5FDB9}"/>
              </a:ext>
            </a:extLst>
          </p:cNvPr>
          <p:cNvSpPr>
            <a:spLocks noGrp="1"/>
          </p:cNvSpPr>
          <p:nvPr>
            <p:ph idx="1"/>
          </p:nvPr>
        </p:nvSpPr>
        <p:spPr>
          <a:xfrm>
            <a:off x="838200" y="1464816"/>
            <a:ext cx="10515600" cy="4712147"/>
          </a:xfrm>
        </p:spPr>
        <p:txBody>
          <a:bodyPr/>
          <a:lstStyle/>
          <a:p>
            <a:r>
              <a:rPr lang="en-US" dirty="0"/>
              <a:t>Parallel Programming is a type of programming in which many calculations or the execution of processes are carried out simultaneously.</a:t>
            </a:r>
          </a:p>
          <a:p>
            <a:endParaRPr lang="en-US" dirty="0"/>
          </a:p>
          <a:p>
            <a:r>
              <a:rPr lang="en-US" dirty="0"/>
              <a:t>Points to Remember while working with Parallel Programming:</a:t>
            </a:r>
          </a:p>
          <a:p>
            <a:endParaRPr lang="en-US" dirty="0"/>
          </a:p>
          <a:p>
            <a:r>
              <a:rPr lang="en-US" dirty="0"/>
              <a:t>The Tasks must be independent.</a:t>
            </a:r>
          </a:p>
          <a:p>
            <a:r>
              <a:rPr lang="en-US" dirty="0"/>
              <a:t>Order of the execution does not matter</a:t>
            </a:r>
            <a:endParaRPr lang="en-IN" dirty="0"/>
          </a:p>
        </p:txBody>
      </p:sp>
    </p:spTree>
    <p:extLst>
      <p:ext uri="{BB962C8B-B14F-4D97-AF65-F5344CB8AC3E}">
        <p14:creationId xmlns:p14="http://schemas.microsoft.com/office/powerpoint/2010/main" val="110020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85E4-0453-4E52-B250-4A147E59C991}"/>
              </a:ext>
            </a:extLst>
          </p:cNvPr>
          <p:cNvSpPr>
            <a:spLocks noGrp="1"/>
          </p:cNvSpPr>
          <p:nvPr>
            <p:ph type="title"/>
          </p:nvPr>
        </p:nvSpPr>
        <p:spPr>
          <a:xfrm>
            <a:off x="580748" y="249716"/>
            <a:ext cx="10515600" cy="757692"/>
          </a:xfrm>
        </p:spPr>
        <p:txBody>
          <a:bodyPr/>
          <a:lstStyle/>
          <a:p>
            <a:r>
              <a:rPr lang="en-IN" dirty="0"/>
              <a:t>Why (TPL)?</a:t>
            </a:r>
          </a:p>
        </p:txBody>
      </p:sp>
      <p:pic>
        <p:nvPicPr>
          <p:cNvPr id="4" name="Content Placeholder 3">
            <a:extLst>
              <a:ext uri="{FF2B5EF4-FFF2-40B4-BE49-F238E27FC236}">
                <a16:creationId xmlns:a16="http://schemas.microsoft.com/office/drawing/2014/main" id="{EA3F4B9C-3460-4CB6-BF7D-D2A2B78CF69A}"/>
              </a:ext>
            </a:extLst>
          </p:cNvPr>
          <p:cNvPicPr>
            <a:picLocks noGrp="1" noChangeAspect="1"/>
          </p:cNvPicPr>
          <p:nvPr>
            <p:ph idx="1"/>
          </p:nvPr>
        </p:nvPicPr>
        <p:blipFill>
          <a:blip r:embed="rId2"/>
          <a:stretch>
            <a:fillRect/>
          </a:stretch>
        </p:blipFill>
        <p:spPr>
          <a:xfrm>
            <a:off x="838200" y="2249294"/>
            <a:ext cx="3494103" cy="2642302"/>
          </a:xfrm>
          <a:prstGeom prst="rect">
            <a:avLst/>
          </a:prstGeom>
        </p:spPr>
      </p:pic>
      <p:sp>
        <p:nvSpPr>
          <p:cNvPr id="5" name="TextBox 4">
            <a:extLst>
              <a:ext uri="{FF2B5EF4-FFF2-40B4-BE49-F238E27FC236}">
                <a16:creationId xmlns:a16="http://schemas.microsoft.com/office/drawing/2014/main" id="{BC528E0C-6F9F-45C1-B199-F50C006C26EE}"/>
              </a:ext>
            </a:extLst>
          </p:cNvPr>
          <p:cNvSpPr txBox="1"/>
          <p:nvPr/>
        </p:nvSpPr>
        <p:spPr>
          <a:xfrm>
            <a:off x="4998128" y="1305018"/>
            <a:ext cx="5797119" cy="3693319"/>
          </a:xfrm>
          <a:prstGeom prst="rect">
            <a:avLst/>
          </a:prstGeom>
          <a:noFill/>
        </p:spPr>
        <p:txBody>
          <a:bodyPr wrap="square" rtlCol="0">
            <a:spAutoFit/>
          </a:bodyPr>
          <a:lstStyle/>
          <a:p>
            <a:r>
              <a:rPr lang="en-US" dirty="0"/>
              <a:t>Today’s desktop typically has 4 cores but the latest experimental multi-core chips have up to 1000 cores. </a:t>
            </a:r>
          </a:p>
          <a:p>
            <a:endParaRPr lang="en-US" dirty="0"/>
          </a:p>
          <a:p>
            <a:r>
              <a:rPr lang="en-US" dirty="0"/>
              <a:t>So in the simple word, we can say that the multicore processor machines are now becoming standard and the aim is to improve the performance by running a program on multiple processors in parallel.</a:t>
            </a:r>
          </a:p>
          <a:p>
            <a:endParaRPr lang="en-US" dirty="0"/>
          </a:p>
          <a:p>
            <a:r>
              <a:rPr lang="en-US" dirty="0"/>
              <a:t>So by considering the above scenario, the .NET Framework 4 introduces Task Parallel Library (TPL) that makes it easier for developers to write parallel programs that target multi-core machines (automatically use multiple processors) which improve the performance.</a:t>
            </a:r>
            <a:endParaRPr lang="en-IN" dirty="0"/>
          </a:p>
        </p:txBody>
      </p:sp>
    </p:spTree>
    <p:extLst>
      <p:ext uri="{BB962C8B-B14F-4D97-AF65-F5344CB8AC3E}">
        <p14:creationId xmlns:p14="http://schemas.microsoft.com/office/powerpoint/2010/main" val="220017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F7C3-CA5A-46CC-9A02-8895CA6775AB}"/>
              </a:ext>
            </a:extLst>
          </p:cNvPr>
          <p:cNvSpPr>
            <a:spLocks noGrp="1"/>
          </p:cNvSpPr>
          <p:nvPr>
            <p:ph type="title"/>
          </p:nvPr>
        </p:nvSpPr>
        <p:spPr>
          <a:xfrm>
            <a:off x="838200" y="322062"/>
            <a:ext cx="10515600" cy="575908"/>
          </a:xfrm>
        </p:spPr>
        <p:txBody>
          <a:bodyPr>
            <a:normAutofit fontScale="90000"/>
          </a:bodyPr>
          <a:lstStyle/>
          <a:p>
            <a:r>
              <a:rPr lang="en-IN" dirty="0"/>
              <a:t>Tasks vs. Threads</a:t>
            </a:r>
          </a:p>
        </p:txBody>
      </p:sp>
      <p:graphicFrame>
        <p:nvGraphicFramePr>
          <p:cNvPr id="4" name="Table 4">
            <a:extLst>
              <a:ext uri="{FF2B5EF4-FFF2-40B4-BE49-F238E27FC236}">
                <a16:creationId xmlns:a16="http://schemas.microsoft.com/office/drawing/2014/main" id="{A2E151CD-82BB-46CB-908D-6207CABE05C3}"/>
              </a:ext>
            </a:extLst>
          </p:cNvPr>
          <p:cNvGraphicFramePr>
            <a:graphicFrameLocks noGrp="1"/>
          </p:cNvGraphicFramePr>
          <p:nvPr>
            <p:ph idx="1"/>
            <p:extLst>
              <p:ext uri="{D42A27DB-BD31-4B8C-83A1-F6EECF244321}">
                <p14:modId xmlns:p14="http://schemas.microsoft.com/office/powerpoint/2010/main" val="3387672709"/>
              </p:ext>
            </p:extLst>
          </p:nvPr>
        </p:nvGraphicFramePr>
        <p:xfrm>
          <a:off x="749424" y="1381742"/>
          <a:ext cx="10515600" cy="4490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06428022"/>
                    </a:ext>
                  </a:extLst>
                </a:gridCol>
                <a:gridCol w="5257800">
                  <a:extLst>
                    <a:ext uri="{9D8B030D-6E8A-4147-A177-3AD203B41FA5}">
                      <a16:colId xmlns:a16="http://schemas.microsoft.com/office/drawing/2014/main" val="761104921"/>
                    </a:ext>
                  </a:extLst>
                </a:gridCol>
              </a:tblGrid>
              <a:tr h="370840">
                <a:tc>
                  <a:txBody>
                    <a:bodyPr/>
                    <a:lstStyle/>
                    <a:p>
                      <a:r>
                        <a:rPr lang="en-IN" dirty="0"/>
                        <a:t>TASKS</a:t>
                      </a:r>
                    </a:p>
                  </a:txBody>
                  <a:tcPr/>
                </a:tc>
                <a:tc>
                  <a:txBody>
                    <a:bodyPr/>
                    <a:lstStyle/>
                    <a:p>
                      <a:r>
                        <a:rPr lang="en-IN" dirty="0"/>
                        <a:t>THREADS</a:t>
                      </a:r>
                    </a:p>
                  </a:txBody>
                  <a:tcPr/>
                </a:tc>
                <a:extLst>
                  <a:ext uri="{0D108BD9-81ED-4DB2-BD59-A6C34878D82A}">
                    <a16:rowId xmlns:a16="http://schemas.microsoft.com/office/drawing/2014/main" val="2809947137"/>
                  </a:ext>
                </a:extLst>
              </a:tr>
              <a:tr h="370840">
                <a:tc>
                  <a:txBody>
                    <a:bodyPr/>
                    <a:lstStyle/>
                    <a:p>
                      <a:r>
                        <a:rPr lang="en-US" sz="1800" b="0" i="0" kern="1200" dirty="0">
                          <a:solidFill>
                            <a:schemeClr val="dk1"/>
                          </a:solidFill>
                          <a:effectLst/>
                          <a:latin typeface="+mn-lt"/>
                          <a:ea typeface="+mn-ea"/>
                          <a:cs typeface="+mn-cs"/>
                        </a:rPr>
                        <a:t>A </a:t>
                      </a:r>
                      <a:r>
                        <a:rPr lang="en-US" sz="1800" b="0" i="0" u="none" strike="noStrike" kern="1200" dirty="0">
                          <a:solidFill>
                            <a:schemeClr val="dk1"/>
                          </a:solidFill>
                          <a:effectLst/>
                          <a:latin typeface="+mn-lt"/>
                          <a:ea typeface="+mn-ea"/>
                          <a:cs typeface="+mn-cs"/>
                        </a:rPr>
                        <a:t>Task</a:t>
                      </a:r>
                      <a:r>
                        <a:rPr lang="en-US" sz="1800" b="0" i="0" kern="1200" dirty="0">
                          <a:solidFill>
                            <a:schemeClr val="dk1"/>
                          </a:solidFill>
                          <a:effectLst/>
                          <a:latin typeface="+mn-lt"/>
                          <a:ea typeface="+mn-ea"/>
                          <a:cs typeface="+mn-cs"/>
                        </a:rPr>
                        <a:t> represents some asynchronous operation and is part of the </a:t>
                      </a:r>
                      <a:r>
                        <a:rPr lang="en-US" sz="1800" b="0" i="0" u="none" strike="noStrike" kern="1200" dirty="0">
                          <a:solidFill>
                            <a:schemeClr val="dk1"/>
                          </a:solidFill>
                          <a:effectLst/>
                          <a:latin typeface="+mn-lt"/>
                          <a:ea typeface="+mn-ea"/>
                          <a:cs typeface="+mn-cs"/>
                        </a:rPr>
                        <a:t>Task Parallel Library</a:t>
                      </a:r>
                      <a:r>
                        <a:rPr lang="en-US" sz="1800" b="0" i="0" kern="1200" dirty="0">
                          <a:solidFill>
                            <a:schemeClr val="dk1"/>
                          </a:solidFill>
                          <a:effectLst/>
                          <a:latin typeface="+mn-lt"/>
                          <a:ea typeface="+mn-ea"/>
                          <a:cs typeface="+mn-cs"/>
                        </a:rPr>
                        <a:t>, for running tasks asynchronously and in parallel.</a:t>
                      </a:r>
                      <a:endParaRPr lang="en-IN" dirty="0"/>
                    </a:p>
                  </a:txBody>
                  <a:tcPr/>
                </a:tc>
                <a:tc>
                  <a:txBody>
                    <a:bodyPr/>
                    <a:lstStyle/>
                    <a:p>
                      <a:r>
                        <a:rPr lang="en-US" sz="1800" b="0" i="0" kern="1200" dirty="0">
                          <a:solidFill>
                            <a:schemeClr val="dk1"/>
                          </a:solidFill>
                          <a:effectLst/>
                          <a:latin typeface="+mn-lt"/>
                          <a:ea typeface="+mn-ea"/>
                          <a:cs typeface="+mn-cs"/>
                        </a:rPr>
                        <a:t>The Thread class is used for creating and manipulating a </a:t>
                      </a:r>
                      <a:r>
                        <a:rPr lang="en-US" sz="1800" b="0" i="0" u="none" strike="noStrike" kern="1200" dirty="0">
                          <a:solidFill>
                            <a:schemeClr val="dk1"/>
                          </a:solidFill>
                          <a:effectLst/>
                          <a:latin typeface="+mn-lt"/>
                          <a:ea typeface="+mn-ea"/>
                          <a:cs typeface="+mn-cs"/>
                        </a:rPr>
                        <a:t>thread</a:t>
                      </a:r>
                      <a:r>
                        <a:rPr lang="en-US" sz="1800" b="0" i="0" kern="1200" dirty="0">
                          <a:solidFill>
                            <a:schemeClr val="dk1"/>
                          </a:solidFill>
                          <a:effectLst/>
                          <a:latin typeface="+mn-lt"/>
                          <a:ea typeface="+mn-ea"/>
                          <a:cs typeface="+mn-cs"/>
                        </a:rPr>
                        <a:t> (flow of work)in Windows</a:t>
                      </a:r>
                      <a:endParaRPr lang="en-IN" dirty="0"/>
                    </a:p>
                  </a:txBody>
                  <a:tcPr/>
                </a:tc>
                <a:extLst>
                  <a:ext uri="{0D108BD9-81ED-4DB2-BD59-A6C34878D82A}">
                    <a16:rowId xmlns:a16="http://schemas.microsoft.com/office/drawing/2014/main" val="2105758343"/>
                  </a:ext>
                </a:extLst>
              </a:tr>
              <a:tr h="370840">
                <a:tc>
                  <a:txBody>
                    <a:bodyPr/>
                    <a:lstStyle/>
                    <a:p>
                      <a:r>
                        <a:rPr lang="en-US" sz="1800" b="0" i="0" kern="1200" dirty="0">
                          <a:solidFill>
                            <a:schemeClr val="dk1"/>
                          </a:solidFill>
                          <a:effectLst/>
                          <a:latin typeface="+mn-lt"/>
                          <a:ea typeface="+mn-ea"/>
                          <a:cs typeface="+mn-cs"/>
                        </a:rPr>
                        <a:t>The task can return a result. </a:t>
                      </a:r>
                      <a:endParaRPr lang="en-IN" dirty="0"/>
                    </a:p>
                  </a:txBody>
                  <a:tcPr/>
                </a:tc>
                <a:tc>
                  <a:txBody>
                    <a:bodyPr/>
                    <a:lstStyle/>
                    <a:p>
                      <a:r>
                        <a:rPr lang="en-US" sz="1800" b="0" i="0" kern="1200" dirty="0">
                          <a:solidFill>
                            <a:schemeClr val="dk1"/>
                          </a:solidFill>
                          <a:effectLst/>
                          <a:latin typeface="+mn-lt"/>
                          <a:ea typeface="+mn-ea"/>
                          <a:cs typeface="+mn-cs"/>
                        </a:rPr>
                        <a:t> There is no direct mechanism to return the result from a thread.</a:t>
                      </a:r>
                      <a:endParaRPr lang="en-IN" dirty="0"/>
                    </a:p>
                  </a:txBody>
                  <a:tcPr/>
                </a:tc>
                <a:extLst>
                  <a:ext uri="{0D108BD9-81ED-4DB2-BD59-A6C34878D82A}">
                    <a16:rowId xmlns:a16="http://schemas.microsoft.com/office/drawing/2014/main" val="154853608"/>
                  </a:ext>
                </a:extLst>
              </a:tr>
              <a:tr h="370840">
                <a:tc>
                  <a:txBody>
                    <a:bodyPr/>
                    <a:lstStyle/>
                    <a:p>
                      <a:r>
                        <a:rPr lang="en-US" sz="1800" b="0" i="0" kern="1200" dirty="0">
                          <a:solidFill>
                            <a:schemeClr val="dk1"/>
                          </a:solidFill>
                          <a:effectLst/>
                          <a:latin typeface="+mn-lt"/>
                          <a:ea typeface="+mn-ea"/>
                          <a:cs typeface="+mn-cs"/>
                        </a:rPr>
                        <a:t>A task can have multiple processes happening at the same time.</a:t>
                      </a:r>
                      <a:endParaRPr lang="en-IN" dirty="0"/>
                    </a:p>
                  </a:txBody>
                  <a:tcPr/>
                </a:tc>
                <a:tc>
                  <a:txBody>
                    <a:bodyPr/>
                    <a:lstStyle/>
                    <a:p>
                      <a:r>
                        <a:rPr lang="en-US" sz="1800" b="0" i="0" kern="1200" dirty="0">
                          <a:solidFill>
                            <a:schemeClr val="dk1"/>
                          </a:solidFill>
                          <a:effectLst/>
                          <a:latin typeface="+mn-lt"/>
                          <a:ea typeface="+mn-ea"/>
                          <a:cs typeface="+mn-cs"/>
                        </a:rPr>
                        <a:t>Threads can only have one task running at a time.</a:t>
                      </a:r>
                      <a:endParaRPr lang="en-IN" dirty="0"/>
                    </a:p>
                  </a:txBody>
                  <a:tcPr/>
                </a:tc>
                <a:extLst>
                  <a:ext uri="{0D108BD9-81ED-4DB2-BD59-A6C34878D82A}">
                    <a16:rowId xmlns:a16="http://schemas.microsoft.com/office/drawing/2014/main" val="222473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We can easily implement Asynchronous programming using ’async’ and ‘await’ keywords.</a:t>
                      </a:r>
                    </a:p>
                    <a:p>
                      <a:endParaRPr lang="en-IN" dirty="0"/>
                    </a:p>
                  </a:txBody>
                  <a:tcPr/>
                </a:tc>
                <a:tc>
                  <a:txBody>
                    <a:bodyPr/>
                    <a:lstStyle/>
                    <a:p>
                      <a:r>
                        <a:rPr lang="en-IN" dirty="0"/>
                        <a:t>---------</a:t>
                      </a:r>
                    </a:p>
                  </a:txBody>
                  <a:tcPr/>
                </a:tc>
                <a:extLst>
                  <a:ext uri="{0D108BD9-81ED-4DB2-BD59-A6C34878D82A}">
                    <a16:rowId xmlns:a16="http://schemas.microsoft.com/office/drawing/2014/main" val="2778601419"/>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 Task is a higher level concept than Thread.</a:t>
                      </a:r>
                    </a:p>
                    <a:p>
                      <a:endParaRPr lang="en-IN" dirty="0"/>
                    </a:p>
                  </a:txBody>
                  <a:tcPr/>
                </a:tc>
                <a:tc hMerge="1">
                  <a:txBody>
                    <a:bodyPr/>
                    <a:lstStyle/>
                    <a:p>
                      <a:endParaRPr lang="en-IN" dirty="0"/>
                    </a:p>
                  </a:txBody>
                  <a:tcPr/>
                </a:tc>
                <a:extLst>
                  <a:ext uri="{0D108BD9-81ED-4DB2-BD59-A6C34878D82A}">
                    <a16:rowId xmlns:a16="http://schemas.microsoft.com/office/drawing/2014/main" val="381663418"/>
                  </a:ext>
                </a:extLst>
              </a:tr>
              <a:tr h="370840">
                <a:tc gridSpan="2">
                  <a:txBody>
                    <a:bodyPr/>
                    <a:lstStyle/>
                    <a:p>
                      <a:endParaRPr lang="en-IN" dirty="0"/>
                    </a:p>
                  </a:txBody>
                  <a:tcPr/>
                </a:tc>
                <a:tc hMerge="1">
                  <a:txBody>
                    <a:bodyPr/>
                    <a:lstStyle/>
                    <a:p>
                      <a:endParaRPr lang="en-IN"/>
                    </a:p>
                  </a:txBody>
                  <a:tcPr/>
                </a:tc>
                <a:extLst>
                  <a:ext uri="{0D108BD9-81ED-4DB2-BD59-A6C34878D82A}">
                    <a16:rowId xmlns:a16="http://schemas.microsoft.com/office/drawing/2014/main" val="924145922"/>
                  </a:ext>
                </a:extLst>
              </a:tr>
            </a:tbl>
          </a:graphicData>
        </a:graphic>
      </p:graphicFrame>
    </p:spTree>
    <p:extLst>
      <p:ext uri="{BB962C8B-B14F-4D97-AF65-F5344CB8AC3E}">
        <p14:creationId xmlns:p14="http://schemas.microsoft.com/office/powerpoint/2010/main" val="35424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3" name="Content Placeholder 2"/>
          <p:cNvSpPr>
            <a:spLocks noGrp="1"/>
          </p:cNvSpPr>
          <p:nvPr>
            <p:ph idx="1"/>
          </p:nvPr>
        </p:nvSpPr>
        <p:spPr/>
        <p:txBody>
          <a:bodyPr/>
          <a:lstStyle/>
          <a:p>
            <a:r>
              <a:rPr lang="en-IN" dirty="0"/>
              <a:t>C# delegates are similar to pointers to functions, in C or C++. A </a:t>
            </a:r>
            <a:r>
              <a:rPr lang="en-IN" b="1" dirty="0"/>
              <a:t>delegate</a:t>
            </a:r>
            <a:r>
              <a:rPr lang="en-IN" dirty="0"/>
              <a:t> is a reference type variable that holds the reference to a method. The reference can be changed at runtime.</a:t>
            </a:r>
          </a:p>
          <a:p>
            <a:r>
              <a:rPr lang="en-IN" dirty="0"/>
              <a:t>Delegates are especially used for implementing events and the call-back methods. All delegates are implicitly derived from the </a:t>
            </a:r>
            <a:r>
              <a:rPr lang="en-IN" b="1" dirty="0" err="1"/>
              <a:t>System.Delegate</a:t>
            </a:r>
            <a:r>
              <a:rPr lang="en-IN" b="1" dirty="0"/>
              <a:t> </a:t>
            </a:r>
            <a:r>
              <a:rPr lang="en-IN" dirty="0"/>
              <a:t>class.</a:t>
            </a:r>
          </a:p>
          <a:p>
            <a:r>
              <a:rPr lang="en-IN" dirty="0"/>
              <a:t>Declaring Delegates</a:t>
            </a:r>
          </a:p>
          <a:p>
            <a:r>
              <a:rPr lang="en-IN" dirty="0"/>
              <a:t>Delegate declaration determines the methods that can be referenced by the delegate. A delegate can refer to a method, which has the same signature as that of the delegate.</a:t>
            </a:r>
          </a:p>
          <a:p>
            <a:endParaRPr lang="en-US" dirty="0"/>
          </a:p>
        </p:txBody>
      </p:sp>
    </p:spTree>
    <p:extLst>
      <p:ext uri="{BB962C8B-B14F-4D97-AF65-F5344CB8AC3E}">
        <p14:creationId xmlns:p14="http://schemas.microsoft.com/office/powerpoint/2010/main" val="91271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4A3E1C-D175-41AB-AE39-3A91FDE0F9FF}"/>
              </a:ext>
            </a:extLst>
          </p:cNvPr>
          <p:cNvPicPr>
            <a:picLocks noGrp="1" noChangeAspect="1"/>
          </p:cNvPicPr>
          <p:nvPr>
            <p:ph idx="1"/>
          </p:nvPr>
        </p:nvPicPr>
        <p:blipFill>
          <a:blip r:embed="rId2"/>
          <a:stretch>
            <a:fillRect/>
          </a:stretch>
        </p:blipFill>
        <p:spPr>
          <a:xfrm>
            <a:off x="677070" y="953146"/>
            <a:ext cx="9286786" cy="5223817"/>
          </a:xfrm>
        </p:spPr>
      </p:pic>
    </p:spTree>
    <p:extLst>
      <p:ext uri="{BB962C8B-B14F-4D97-AF65-F5344CB8AC3E}">
        <p14:creationId xmlns:p14="http://schemas.microsoft.com/office/powerpoint/2010/main" val="383079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2A9-6D20-4599-B1E7-562ED4732070}"/>
              </a:ext>
            </a:extLst>
          </p:cNvPr>
          <p:cNvSpPr>
            <a:spLocks noGrp="1"/>
          </p:cNvSpPr>
          <p:nvPr>
            <p:ph type="title"/>
          </p:nvPr>
        </p:nvSpPr>
        <p:spPr>
          <a:xfrm>
            <a:off x="688760" y="168676"/>
            <a:ext cx="10590320" cy="825624"/>
          </a:xfrm>
        </p:spPr>
        <p:txBody>
          <a:bodyPr>
            <a:normAutofit fontScale="90000"/>
          </a:bodyPr>
          <a:lstStyle/>
          <a:p>
            <a:br>
              <a:rPr lang="en-US" b="0" i="0" dirty="0">
                <a:solidFill>
                  <a:srgbClr val="212121"/>
                </a:solidFill>
                <a:effectLst/>
                <a:latin typeface="Roboto"/>
              </a:rPr>
            </a:br>
            <a:r>
              <a:rPr lang="en-US" b="0" i="0" dirty="0">
                <a:solidFill>
                  <a:srgbClr val="212121"/>
                </a:solidFill>
                <a:effectLst/>
                <a:latin typeface="Roboto"/>
              </a:rPr>
              <a:t>What is Serialization in C#?</a:t>
            </a:r>
            <a:br>
              <a:rPr lang="en-US"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148325CE-FA45-42E1-B8EA-F0D0960FDE2A}"/>
              </a:ext>
            </a:extLst>
          </p:cNvPr>
          <p:cNvSpPr>
            <a:spLocks noGrp="1"/>
          </p:cNvSpPr>
          <p:nvPr>
            <p:ph idx="1"/>
          </p:nvPr>
        </p:nvSpPr>
        <p:spPr>
          <a:xfrm>
            <a:off x="497150" y="994300"/>
            <a:ext cx="10856650" cy="5182663"/>
          </a:xfrm>
        </p:spPr>
        <p:txBody>
          <a:bodyPr/>
          <a:lstStyle/>
          <a:p>
            <a:pPr algn="l"/>
            <a:r>
              <a:rPr lang="en-US" b="0" i="0" dirty="0">
                <a:solidFill>
                  <a:srgbClr val="212121"/>
                </a:solidFill>
                <a:effectLst/>
                <a:latin typeface="open sans"/>
              </a:rPr>
              <a:t> Serialization in C# is the process of bringing an object into a form that it can be written on stream. It's the process of converting the object into a form so that it can be stored on a file, database, or memory; or, it can be transferred across the network. Its main purpose is to save the state of the object so that it can be recreated when needed.</a:t>
            </a:r>
          </a:p>
          <a:p>
            <a:endParaRPr lang="en-IN" dirty="0"/>
          </a:p>
        </p:txBody>
      </p:sp>
      <p:pic>
        <p:nvPicPr>
          <p:cNvPr id="4" name="Picture 3">
            <a:extLst>
              <a:ext uri="{FF2B5EF4-FFF2-40B4-BE49-F238E27FC236}">
                <a16:creationId xmlns:a16="http://schemas.microsoft.com/office/drawing/2014/main" id="{C6D13C1F-733F-4C6F-99DE-E3F3AE8AC386}"/>
              </a:ext>
            </a:extLst>
          </p:cNvPr>
          <p:cNvPicPr>
            <a:picLocks noChangeAspect="1"/>
          </p:cNvPicPr>
          <p:nvPr/>
        </p:nvPicPr>
        <p:blipFill>
          <a:blip r:embed="rId2"/>
          <a:stretch>
            <a:fillRect/>
          </a:stretch>
        </p:blipFill>
        <p:spPr>
          <a:xfrm>
            <a:off x="2651556" y="3841487"/>
            <a:ext cx="3900163" cy="2239717"/>
          </a:xfrm>
          <a:prstGeom prst="rect">
            <a:avLst/>
          </a:prstGeom>
        </p:spPr>
      </p:pic>
    </p:spTree>
    <p:extLst>
      <p:ext uri="{BB962C8B-B14F-4D97-AF65-F5344CB8AC3E}">
        <p14:creationId xmlns:p14="http://schemas.microsoft.com/office/powerpoint/2010/main" val="122818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417D-8ACB-4DC6-9AF8-FFCCCC45D78E}"/>
              </a:ext>
            </a:extLst>
          </p:cNvPr>
          <p:cNvSpPr>
            <a:spLocks noGrp="1"/>
          </p:cNvSpPr>
          <p:nvPr>
            <p:ph type="title"/>
          </p:nvPr>
        </p:nvSpPr>
        <p:spPr/>
        <p:txBody>
          <a:bodyPr/>
          <a:lstStyle/>
          <a:p>
            <a:r>
              <a:rPr lang="en-US" dirty="0"/>
              <a:t>What is Deserialization in C#?</a:t>
            </a:r>
            <a:br>
              <a:rPr lang="en-US" dirty="0"/>
            </a:br>
            <a:endParaRPr lang="en-IN" dirty="0"/>
          </a:p>
        </p:txBody>
      </p:sp>
      <p:sp>
        <p:nvSpPr>
          <p:cNvPr id="3" name="Content Placeholder 2">
            <a:extLst>
              <a:ext uri="{FF2B5EF4-FFF2-40B4-BE49-F238E27FC236}">
                <a16:creationId xmlns:a16="http://schemas.microsoft.com/office/drawing/2014/main" id="{30CA17C0-8E48-41E3-89BD-FDAA87C7FF00}"/>
              </a:ext>
            </a:extLst>
          </p:cNvPr>
          <p:cNvSpPr>
            <a:spLocks noGrp="1"/>
          </p:cNvSpPr>
          <p:nvPr>
            <p:ph idx="1"/>
          </p:nvPr>
        </p:nvSpPr>
        <p:spPr/>
        <p:txBody>
          <a:bodyPr>
            <a:normAutofit/>
          </a:bodyPr>
          <a:lstStyle/>
          <a:p>
            <a:r>
              <a:rPr lang="en-US" dirty="0"/>
              <a:t>As the name suggests, deserialization in C# is the reverse process of serialization. It is the process of getting back the serialized object so that it can be loaded into memory. It resurrects the state of the object by setting properties, fields etc.</a:t>
            </a:r>
          </a:p>
          <a:p>
            <a:pPr marL="0" indent="0">
              <a:buNone/>
            </a:pPr>
            <a:endParaRPr lang="en-US" dirty="0"/>
          </a:p>
          <a:p>
            <a:r>
              <a:rPr lang="en-US" dirty="0"/>
              <a:t>Types </a:t>
            </a:r>
          </a:p>
          <a:p>
            <a:r>
              <a:rPr lang="en-US" dirty="0"/>
              <a:t>Binary Serialization</a:t>
            </a:r>
          </a:p>
          <a:p>
            <a:r>
              <a:rPr lang="en-US" dirty="0"/>
              <a:t>XML Serialization</a:t>
            </a:r>
          </a:p>
          <a:p>
            <a:r>
              <a:rPr lang="en-US" dirty="0"/>
              <a:t>JSON Serialization </a:t>
            </a:r>
            <a:endParaRPr lang="en-IN" dirty="0"/>
          </a:p>
        </p:txBody>
      </p:sp>
    </p:spTree>
    <p:extLst>
      <p:ext uri="{BB962C8B-B14F-4D97-AF65-F5344CB8AC3E}">
        <p14:creationId xmlns:p14="http://schemas.microsoft.com/office/powerpoint/2010/main" val="217682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5EA3-4055-4B9E-A3AA-2317667B3B52}"/>
              </a:ext>
            </a:extLst>
          </p:cNvPr>
          <p:cNvSpPr>
            <a:spLocks noGrp="1"/>
          </p:cNvSpPr>
          <p:nvPr>
            <p:ph type="title"/>
          </p:nvPr>
        </p:nvSpPr>
        <p:spPr>
          <a:xfrm>
            <a:off x="838200" y="365126"/>
            <a:ext cx="10515600" cy="635508"/>
          </a:xfrm>
        </p:spPr>
        <p:txBody>
          <a:bodyPr>
            <a:normAutofit fontScale="90000"/>
          </a:bodyPr>
          <a:lstStyle/>
          <a:p>
            <a:r>
              <a:rPr lang="en-IN" dirty="0"/>
              <a:t>Threads</a:t>
            </a:r>
          </a:p>
        </p:txBody>
      </p:sp>
      <p:sp>
        <p:nvSpPr>
          <p:cNvPr id="3" name="Content Placeholder 2">
            <a:extLst>
              <a:ext uri="{FF2B5EF4-FFF2-40B4-BE49-F238E27FC236}">
                <a16:creationId xmlns:a16="http://schemas.microsoft.com/office/drawing/2014/main" id="{FAD65075-120E-42A3-972B-6508B670174A}"/>
              </a:ext>
            </a:extLst>
          </p:cNvPr>
          <p:cNvSpPr>
            <a:spLocks noGrp="1"/>
          </p:cNvSpPr>
          <p:nvPr>
            <p:ph idx="1"/>
          </p:nvPr>
        </p:nvSpPr>
        <p:spPr>
          <a:xfrm>
            <a:off x="749423" y="1168678"/>
            <a:ext cx="10515600" cy="4743850"/>
          </a:xfrm>
        </p:spPr>
        <p:txBody>
          <a:bodyPr>
            <a:normAutofit/>
          </a:bodyPr>
          <a:lstStyle/>
          <a:p>
            <a:r>
              <a:rPr lang="en-IN" dirty="0"/>
              <a:t>What is a Thread?</a:t>
            </a:r>
          </a:p>
          <a:p>
            <a:pPr lvl="1"/>
            <a:r>
              <a:rPr lang="en-US" b="0" i="0" dirty="0">
                <a:solidFill>
                  <a:srgbClr val="464E56"/>
                </a:solidFill>
                <a:effectLst/>
                <a:latin typeface="helvetica neue"/>
              </a:rPr>
              <a:t>A thread is defined as the execution path of a program. </a:t>
            </a:r>
          </a:p>
          <a:p>
            <a:pPr lvl="1"/>
            <a:r>
              <a:rPr lang="en-US" b="0" i="0" dirty="0">
                <a:solidFill>
                  <a:srgbClr val="464E56"/>
                </a:solidFill>
                <a:effectLst/>
                <a:latin typeface="helvetica neue"/>
              </a:rPr>
              <a:t>Threads are lightweight processes </a:t>
            </a:r>
          </a:p>
          <a:p>
            <a:pPr lvl="1"/>
            <a:r>
              <a:rPr lang="en-US" b="0" i="0" dirty="0">
                <a:solidFill>
                  <a:srgbClr val="464E56"/>
                </a:solidFill>
                <a:effectLst/>
                <a:latin typeface="helvetica neue"/>
              </a:rPr>
              <a:t>The thread that will be first executed in the entire process is called as Main thread</a:t>
            </a:r>
          </a:p>
          <a:p>
            <a:pPr lvl="1"/>
            <a:r>
              <a:rPr lang="en-US" b="0" i="0" dirty="0">
                <a:solidFill>
                  <a:srgbClr val="464E56"/>
                </a:solidFill>
                <a:effectLst/>
                <a:latin typeface="helvetica neue"/>
              </a:rPr>
              <a:t>The main thread is automatically created when the execution of C# program begins. The threads that are created using the classes of Thread are called as the child threads of the main thread</a:t>
            </a:r>
            <a:endParaRPr lang="en-US" dirty="0">
              <a:solidFill>
                <a:srgbClr val="464E56"/>
              </a:solidFill>
              <a:latin typeface="helvetica neue"/>
            </a:endParaRPr>
          </a:p>
          <a:p>
            <a:pPr lvl="1"/>
            <a:r>
              <a:rPr lang="en-US" b="0" i="0" dirty="0">
                <a:solidFill>
                  <a:srgbClr val="464E56"/>
                </a:solidFill>
                <a:effectLst/>
                <a:latin typeface="helvetica neue"/>
              </a:rPr>
              <a:t>Each thread defines a unique flow of control, with each thread performing a particular job..</a:t>
            </a:r>
          </a:p>
          <a:p>
            <a:pPr lvl="1"/>
            <a:r>
              <a:rPr lang="en-US" b="0" i="0" dirty="0">
                <a:solidFill>
                  <a:srgbClr val="464E56"/>
                </a:solidFill>
                <a:effectLst/>
                <a:latin typeface="helvetica neue"/>
              </a:rPr>
              <a:t>The </a:t>
            </a:r>
            <a:r>
              <a:rPr lang="en-US" b="0" i="0" dirty="0" err="1">
                <a:solidFill>
                  <a:srgbClr val="464E56"/>
                </a:solidFill>
                <a:effectLst/>
                <a:latin typeface="helvetica neue"/>
              </a:rPr>
              <a:t>CurrentThread</a:t>
            </a:r>
            <a:r>
              <a:rPr lang="en-US" b="0" i="0" dirty="0">
                <a:solidFill>
                  <a:srgbClr val="464E56"/>
                </a:solidFill>
                <a:effectLst/>
                <a:latin typeface="helvetica neue"/>
              </a:rPr>
              <a:t> property of Thread class is used to access a thread.</a:t>
            </a:r>
            <a:endParaRPr lang="en-IN" dirty="0"/>
          </a:p>
        </p:txBody>
      </p:sp>
    </p:spTree>
    <p:extLst>
      <p:ext uri="{BB962C8B-B14F-4D97-AF65-F5344CB8AC3E}">
        <p14:creationId xmlns:p14="http://schemas.microsoft.com/office/powerpoint/2010/main" val="122259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4736-9833-42E7-BC24-BA9A0D2ACB7D}"/>
              </a:ext>
            </a:extLst>
          </p:cNvPr>
          <p:cNvSpPr>
            <a:spLocks noGrp="1"/>
          </p:cNvSpPr>
          <p:nvPr>
            <p:ph type="title"/>
          </p:nvPr>
        </p:nvSpPr>
        <p:spPr>
          <a:xfrm>
            <a:off x="838200" y="365126"/>
            <a:ext cx="10515600" cy="744584"/>
          </a:xfrm>
        </p:spPr>
        <p:txBody>
          <a:bodyPr>
            <a:normAutofit fontScale="90000"/>
          </a:bodyPr>
          <a:lstStyle/>
          <a:p>
            <a:br>
              <a:rPr lang="en-US" b="1" i="0" dirty="0">
                <a:solidFill>
                  <a:srgbClr val="000000"/>
                </a:solidFill>
                <a:effectLst/>
                <a:latin typeface="arial" panose="020B0604020202020204" pitchFamily="34" charset="0"/>
              </a:rPr>
            </a:br>
            <a:r>
              <a:rPr lang="en-US" b="1" i="0" dirty="0">
                <a:solidFill>
                  <a:srgbClr val="000000"/>
                </a:solidFill>
                <a:effectLst/>
                <a:latin typeface="arial" panose="020B0604020202020204" pitchFamily="34" charset="0"/>
              </a:rPr>
              <a:t>What Is A Task In C#?</a:t>
            </a:r>
            <a:br>
              <a:rPr lang="en-US"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66160BE8-8C9F-4FC2-8644-F279B34F9763}"/>
              </a:ext>
            </a:extLst>
          </p:cNvPr>
          <p:cNvSpPr>
            <a:spLocks noGrp="1"/>
          </p:cNvSpPr>
          <p:nvPr>
            <p:ph idx="1"/>
          </p:nvPr>
        </p:nvSpPr>
        <p:spPr>
          <a:xfrm>
            <a:off x="763480" y="1376039"/>
            <a:ext cx="10679096" cy="4927107"/>
          </a:xfrm>
        </p:spPr>
        <p:txBody>
          <a:bodyPr>
            <a:normAutofit fontScale="92500"/>
          </a:bodyPr>
          <a:lstStyle/>
          <a:p>
            <a:pPr algn="just" fontAlgn="base"/>
            <a:r>
              <a:rPr lang="en-US" b="0" i="0" dirty="0">
                <a:solidFill>
                  <a:srgbClr val="000000"/>
                </a:solidFill>
                <a:effectLst/>
                <a:latin typeface="arial" panose="020B0604020202020204" pitchFamily="34" charset="0"/>
              </a:rPr>
              <a:t>A task in C# is used to implement Task-based Asynchronous Programming and was introduced with the .NET Framework 4. The Task object is typically executed asynchronously on a thread pool, rather than synchronously on the main thread of the application.</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A task scheduler is responsible for starting the Task and also responsible for managing it.</a:t>
            </a:r>
          </a:p>
          <a:p>
            <a:pPr algn="just" fontAlgn="base"/>
            <a:r>
              <a:rPr lang="en-US" b="0" i="0" dirty="0">
                <a:solidFill>
                  <a:srgbClr val="000000"/>
                </a:solidFill>
                <a:effectLst/>
                <a:latin typeface="arial" panose="020B0604020202020204" pitchFamily="34" charset="0"/>
              </a:rPr>
              <a:t> By default, the Task scheduler uses threads from the thread pool to execute the Task.</a:t>
            </a:r>
          </a:p>
          <a:p>
            <a:pPr algn="just" fontAlgn="base"/>
            <a:r>
              <a:rPr lang="en-US" b="0" i="0" dirty="0">
                <a:solidFill>
                  <a:srgbClr val="000000"/>
                </a:solidFill>
                <a:effectLst/>
                <a:latin typeface="arial" panose="020B0604020202020204" pitchFamily="34" charset="0"/>
              </a:rPr>
              <a:t>Tasks in C# basically are used to make  application more responsive. If the thread that manages the user interface offloads the works to other threads from the thread pool, then it can keep processing user events which will ensure that the application can still be used.</a:t>
            </a:r>
            <a:endParaRPr lang="en-US" b="0" i="0" dirty="0">
              <a:solidFill>
                <a:srgbClr val="212529"/>
              </a:solidFill>
              <a:effectLst/>
              <a:latin typeface="-apple-system"/>
            </a:endParaRPr>
          </a:p>
          <a:p>
            <a:endParaRPr lang="en-IN" dirty="0"/>
          </a:p>
        </p:txBody>
      </p:sp>
    </p:spTree>
    <p:extLst>
      <p:ext uri="{BB962C8B-B14F-4D97-AF65-F5344CB8AC3E}">
        <p14:creationId xmlns:p14="http://schemas.microsoft.com/office/powerpoint/2010/main" val="356367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5BA3-529B-47AC-90D0-40B41B22D056}"/>
              </a:ext>
            </a:extLst>
          </p:cNvPr>
          <p:cNvSpPr>
            <a:spLocks noGrp="1"/>
          </p:cNvSpPr>
          <p:nvPr>
            <p:ph type="title"/>
          </p:nvPr>
        </p:nvSpPr>
        <p:spPr>
          <a:xfrm>
            <a:off x="838200" y="365126"/>
            <a:ext cx="10515600" cy="682440"/>
          </a:xfrm>
        </p:spPr>
        <p:txBody>
          <a:bodyPr>
            <a:normAutofit fontScale="90000"/>
          </a:bodyPr>
          <a:lstStyle/>
          <a:p>
            <a:br>
              <a:rPr lang="en-US" b="1" i="0" dirty="0">
                <a:solidFill>
                  <a:srgbClr val="000000"/>
                </a:solidFill>
                <a:effectLst/>
                <a:latin typeface="arial" panose="020B0604020202020204" pitchFamily="34" charset="0"/>
              </a:rPr>
            </a:br>
            <a:r>
              <a:rPr lang="en-US" b="1" i="0" dirty="0">
                <a:solidFill>
                  <a:srgbClr val="000000"/>
                </a:solidFill>
                <a:effectLst/>
                <a:latin typeface="arial" panose="020B0604020202020204" pitchFamily="34" charset="0"/>
              </a:rPr>
              <a:t>What is Thread pool in C#?</a:t>
            </a:r>
            <a:br>
              <a:rPr lang="en-US"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E0B8FFE6-294B-40D8-B790-23E52F37EC85}"/>
              </a:ext>
            </a:extLst>
          </p:cNvPr>
          <p:cNvSpPr>
            <a:spLocks noGrp="1"/>
          </p:cNvSpPr>
          <p:nvPr>
            <p:ph idx="1"/>
          </p:nvPr>
        </p:nvSpPr>
        <p:spPr>
          <a:xfrm>
            <a:off x="838200" y="1621439"/>
            <a:ext cx="10515600" cy="4351338"/>
          </a:xfrm>
        </p:spPr>
        <p:txBody>
          <a:bodyPr/>
          <a:lstStyle/>
          <a:p>
            <a:pPr algn="just" fontAlgn="base"/>
            <a:r>
              <a:rPr lang="en-US" b="0" i="0" dirty="0">
                <a:solidFill>
                  <a:srgbClr val="000000"/>
                </a:solidFill>
                <a:effectLst/>
                <a:latin typeface="arial" panose="020B0604020202020204" pitchFamily="34" charset="0"/>
              </a:rPr>
              <a:t>A</a:t>
            </a:r>
            <a:r>
              <a:rPr lang="en-US" b="1" i="0" dirty="0">
                <a:solidFill>
                  <a:srgbClr val="000000"/>
                </a:solidFill>
                <a:effectLst/>
                <a:latin typeface="arial" panose="020B0604020202020204" pitchFamily="34" charset="0"/>
              </a:rPr>
              <a:t> Thread pool in C#</a:t>
            </a:r>
            <a:r>
              <a:rPr lang="en-US" b="0" i="0" dirty="0">
                <a:solidFill>
                  <a:srgbClr val="000000"/>
                </a:solidFill>
                <a:effectLst/>
                <a:latin typeface="arial" panose="020B0604020202020204" pitchFamily="34" charset="0"/>
              </a:rPr>
              <a:t> is a collection of </a:t>
            </a:r>
            <a:r>
              <a:rPr lang="en-US" b="1" i="0" dirty="0">
                <a:solidFill>
                  <a:srgbClr val="000000"/>
                </a:solidFill>
                <a:effectLst/>
                <a:latin typeface="arial" panose="020B0604020202020204" pitchFamily="34" charset="0"/>
              </a:rPr>
              <a:t>threads</a:t>
            </a:r>
            <a:r>
              <a:rPr lang="en-US" b="0" i="0" dirty="0">
                <a:solidFill>
                  <a:srgbClr val="000000"/>
                </a:solidFill>
                <a:effectLst/>
                <a:latin typeface="arial" panose="020B0604020202020204" pitchFamily="34" charset="0"/>
              </a:rPr>
              <a:t> which can be used to perform a number of task in the background. </a:t>
            </a:r>
          </a:p>
          <a:p>
            <a:pPr algn="just" fontAlgn="base"/>
            <a:r>
              <a:rPr lang="en-US" b="0" i="0" dirty="0">
                <a:solidFill>
                  <a:srgbClr val="000000"/>
                </a:solidFill>
                <a:effectLst/>
                <a:latin typeface="arial" panose="020B0604020202020204" pitchFamily="34" charset="0"/>
              </a:rPr>
              <a:t>Once a thread completes its task, then it is sent to the thread pool, again, so that it can be reused. </a:t>
            </a:r>
          </a:p>
          <a:p>
            <a:pPr algn="just" fontAlgn="base"/>
            <a:r>
              <a:rPr lang="en-US" b="0" i="0" dirty="0">
                <a:solidFill>
                  <a:srgbClr val="000000"/>
                </a:solidFill>
                <a:effectLst/>
                <a:latin typeface="arial" panose="020B0604020202020204" pitchFamily="34" charset="0"/>
              </a:rPr>
              <a:t>This reusability of threads avoids an application to create a number of threads which ultimately helps in less memory consumption.</a:t>
            </a:r>
            <a:endParaRPr lang="en-US" b="0" i="0" dirty="0">
              <a:solidFill>
                <a:srgbClr val="212529"/>
              </a:solidFill>
              <a:effectLst/>
              <a:latin typeface="-apple-system"/>
            </a:endParaRPr>
          </a:p>
          <a:p>
            <a:endParaRPr lang="en-IN" dirty="0"/>
          </a:p>
        </p:txBody>
      </p:sp>
    </p:spTree>
    <p:extLst>
      <p:ext uri="{BB962C8B-B14F-4D97-AF65-F5344CB8AC3E}">
        <p14:creationId xmlns:p14="http://schemas.microsoft.com/office/powerpoint/2010/main" val="3873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BEC0-DBFB-4D37-9283-F95550119F95}"/>
              </a:ext>
            </a:extLst>
          </p:cNvPr>
          <p:cNvSpPr>
            <a:spLocks noGrp="1"/>
          </p:cNvSpPr>
          <p:nvPr>
            <p:ph type="title"/>
          </p:nvPr>
        </p:nvSpPr>
        <p:spPr>
          <a:xfrm>
            <a:off x="731668" y="335378"/>
            <a:ext cx="10515600" cy="691318"/>
          </a:xfrm>
        </p:spPr>
        <p:txBody>
          <a:bodyPr>
            <a:normAutofit fontScale="90000"/>
          </a:bodyPr>
          <a:lstStyle/>
          <a:p>
            <a:r>
              <a:rPr lang="en-IN" dirty="0"/>
              <a:t>Task Parallel Library (TPL)</a:t>
            </a:r>
          </a:p>
        </p:txBody>
      </p:sp>
      <p:sp>
        <p:nvSpPr>
          <p:cNvPr id="3" name="Content Placeholder 2">
            <a:extLst>
              <a:ext uri="{FF2B5EF4-FFF2-40B4-BE49-F238E27FC236}">
                <a16:creationId xmlns:a16="http://schemas.microsoft.com/office/drawing/2014/main" id="{D6422D1A-20E7-4F9C-90DD-69C33ECE9769}"/>
              </a:ext>
            </a:extLst>
          </p:cNvPr>
          <p:cNvSpPr>
            <a:spLocks noGrp="1"/>
          </p:cNvSpPr>
          <p:nvPr>
            <p:ph idx="1"/>
          </p:nvPr>
        </p:nvSpPr>
        <p:spPr>
          <a:xfrm>
            <a:off x="838200" y="1251751"/>
            <a:ext cx="10515600" cy="4925212"/>
          </a:xfrm>
        </p:spPr>
        <p:txBody>
          <a:bodyPr>
            <a:normAutofit/>
          </a:bodyPr>
          <a:lstStyle/>
          <a:p>
            <a:r>
              <a:rPr lang="en-US" b="0" i="0" dirty="0">
                <a:solidFill>
                  <a:srgbClr val="171717"/>
                </a:solidFill>
                <a:effectLst/>
              </a:rPr>
              <a:t>The Task Parallel Library (TPL) is a set of public types and APIs in the </a:t>
            </a:r>
            <a:r>
              <a:rPr lang="en-US" b="0" i="0" u="none" strike="noStrike" dirty="0" err="1">
                <a:effectLst/>
                <a:hlinkClick r:id="rId2"/>
              </a:rPr>
              <a:t>System.Threading</a:t>
            </a:r>
            <a:r>
              <a:rPr lang="en-US" b="0" i="0" dirty="0">
                <a:solidFill>
                  <a:srgbClr val="171717"/>
                </a:solidFill>
                <a:effectLst/>
              </a:rPr>
              <a:t> and </a:t>
            </a:r>
            <a:r>
              <a:rPr lang="en-US" b="0" i="0" u="none" strike="noStrike" dirty="0" err="1">
                <a:effectLst/>
                <a:hlinkClick r:id="rId3"/>
              </a:rPr>
              <a:t>System.Threading.Tasks</a:t>
            </a:r>
            <a:r>
              <a:rPr lang="en-US" b="0" i="0" dirty="0">
                <a:solidFill>
                  <a:srgbClr val="171717"/>
                </a:solidFill>
                <a:effectLst/>
              </a:rPr>
              <a:t> namespaces. </a:t>
            </a:r>
          </a:p>
          <a:p>
            <a:r>
              <a:rPr lang="en-US" b="0" i="0" dirty="0">
                <a:solidFill>
                  <a:srgbClr val="171717"/>
                </a:solidFill>
                <a:effectLst/>
              </a:rPr>
              <a:t>The purpose of the TPL is to make developers more productive by simplifying the process of adding parallelism and concurrency to applications.</a:t>
            </a:r>
            <a:endParaRPr lang="en-US" dirty="0"/>
          </a:p>
          <a:p>
            <a:r>
              <a:rPr lang="en-US" b="0" i="0" dirty="0">
                <a:solidFill>
                  <a:srgbClr val="171717"/>
                </a:solidFill>
                <a:effectLst/>
              </a:rPr>
              <a:t>TPL handles the partitioning of the work, the scheduling of threads on the </a:t>
            </a:r>
            <a:r>
              <a:rPr lang="en-US" b="0" i="0" u="none" strike="noStrike" dirty="0" err="1">
                <a:effectLst/>
                <a:hlinkClick r:id="rId4"/>
              </a:rPr>
              <a:t>ThreadPool</a:t>
            </a:r>
            <a:r>
              <a:rPr lang="en-US" b="0" i="0" dirty="0">
                <a:solidFill>
                  <a:srgbClr val="171717"/>
                </a:solidFill>
                <a:effectLst/>
              </a:rPr>
              <a:t>, cancellation support, state management, and other low-level details. </a:t>
            </a:r>
          </a:p>
          <a:p>
            <a:r>
              <a:rPr lang="en-US" b="0" i="0" dirty="0">
                <a:solidFill>
                  <a:srgbClr val="171717"/>
                </a:solidFill>
                <a:effectLst/>
              </a:rPr>
              <a:t>By using TPL, you can maximize the performance of your code while focusing on the work that your program is designed to accomplish</a:t>
            </a:r>
            <a:r>
              <a:rPr lang="en-US" b="0" i="0" dirty="0">
                <a:solidFill>
                  <a:srgbClr val="171717"/>
                </a:solidFill>
                <a:effectLst/>
                <a:latin typeface="Segoe UI" panose="020B0502040204020203" pitchFamily="34" charset="0"/>
              </a:rPr>
              <a:t>.</a:t>
            </a:r>
            <a:endParaRPr lang="en-US" dirty="0"/>
          </a:p>
          <a:p>
            <a:endParaRPr lang="en-IN" dirty="0"/>
          </a:p>
        </p:txBody>
      </p:sp>
    </p:spTree>
    <p:extLst>
      <p:ext uri="{BB962C8B-B14F-4D97-AF65-F5344CB8AC3E}">
        <p14:creationId xmlns:p14="http://schemas.microsoft.com/office/powerpoint/2010/main" val="1542256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17513</TotalTime>
  <Words>951</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Arial</vt:lpstr>
      <vt:lpstr>Calibri</vt:lpstr>
      <vt:lpstr>Calibri Light</vt:lpstr>
      <vt:lpstr>helvetica neue</vt:lpstr>
      <vt:lpstr>open sans</vt:lpstr>
      <vt:lpstr>Roboto</vt:lpstr>
      <vt:lpstr>Segoe UI</vt:lpstr>
      <vt:lpstr>Office Theme</vt:lpstr>
      <vt:lpstr>Introduction to .Net Framework</vt:lpstr>
      <vt:lpstr>Delegates</vt:lpstr>
      <vt:lpstr>PowerPoint Presentation</vt:lpstr>
      <vt:lpstr> What is Serialization in C#? </vt:lpstr>
      <vt:lpstr>What is Deserialization in C#? </vt:lpstr>
      <vt:lpstr>Threads</vt:lpstr>
      <vt:lpstr> What Is A Task In C#? </vt:lpstr>
      <vt:lpstr> What is Thread pool in C#? </vt:lpstr>
      <vt:lpstr>Task Parallel Library (TPL)</vt:lpstr>
      <vt:lpstr>PowerPoint Presentation</vt:lpstr>
      <vt:lpstr> What is Parallel Programming? </vt:lpstr>
      <vt:lpstr>Why (TPL)?</vt:lpstr>
      <vt:lpstr>Tasks vs. Threads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Rekha Sairam</cp:lastModifiedBy>
  <cp:revision>143</cp:revision>
  <dcterms:created xsi:type="dcterms:W3CDTF">2018-07-26T05:17:10Z</dcterms:created>
  <dcterms:modified xsi:type="dcterms:W3CDTF">2022-05-19T12:46:58Z</dcterms:modified>
</cp:coreProperties>
</file>