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73" r:id="rId16"/>
    <p:sldId id="274" r:id="rId17"/>
    <p:sldId id="275" r:id="rId18"/>
    <p:sldId id="269" r:id="rId19"/>
    <p:sldId id="270" r:id="rId20"/>
    <p:sldId id="271" r:id="rId21"/>
    <p:sldId id="276" r:id="rId22"/>
    <p:sldId id="299" r:id="rId23"/>
    <p:sldId id="279" r:id="rId24"/>
    <p:sldId id="300" r:id="rId25"/>
    <p:sldId id="301" r:id="rId26"/>
    <p:sldId id="278" r:id="rId27"/>
    <p:sldId id="280" r:id="rId28"/>
    <p:sldId id="281" r:id="rId29"/>
    <p:sldId id="282" r:id="rId30"/>
    <p:sldId id="283" r:id="rId31"/>
    <p:sldId id="284" r:id="rId32"/>
    <p:sldId id="321" r:id="rId33"/>
    <p:sldId id="322" r:id="rId34"/>
    <p:sldId id="323" r:id="rId35"/>
    <p:sldId id="324" r:id="rId36"/>
    <p:sldId id="325" r:id="rId37"/>
    <p:sldId id="326" r:id="rId38"/>
    <p:sldId id="285" r:id="rId39"/>
    <p:sldId id="286" r:id="rId40"/>
    <p:sldId id="287" r:id="rId41"/>
    <p:sldId id="288" r:id="rId42"/>
    <p:sldId id="327" r:id="rId43"/>
    <p:sldId id="328" r:id="rId44"/>
    <p:sldId id="329" r:id="rId45"/>
    <p:sldId id="330" r:id="rId46"/>
    <p:sldId id="331" r:id="rId47"/>
    <p:sldId id="333" r:id="rId48"/>
    <p:sldId id="334" r:id="rId49"/>
    <p:sldId id="335" r:id="rId50"/>
    <p:sldId id="289" r:id="rId51"/>
    <p:sldId id="336" r:id="rId52"/>
    <p:sldId id="272" r:id="rId53"/>
    <p:sldId id="337" r:id="rId54"/>
    <p:sldId id="338" r:id="rId55"/>
    <p:sldId id="290" r:id="rId56"/>
    <p:sldId id="339" r:id="rId57"/>
    <p:sldId id="341" r:id="rId58"/>
    <p:sldId id="342" r:id="rId59"/>
    <p:sldId id="343" r:id="rId60"/>
    <p:sldId id="344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14F5C-4887-489C-96A3-90FE449BCA56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12E37-94C4-4F5D-BEB6-221236E4D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62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reference types do not contain the actual data stored in a variable, but they contain a reference to the variables.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other words, they refer to a memory location. Using more than one variable, the reference types can refer to a memory location. If the data in the memory location is changed by one of the variables, the other variable automatically reflects this change in value.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Example of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built in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reference types are: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and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@ Trendz IT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an array is declared, the next step is to initialize an array. The initialization process of an array includes adding actual data to the array.</a:t>
            </a:r>
          </a:p>
          <a:p>
            <a:pPr fontAlgn="t"/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code snippet creates an array of 3 items and values of these items are added when the array is initialized.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Initialize a fixed array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int[] staticIntArray = new int[3] {1, 3, 5};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Alternative, we can also add array items one at a time as listed in the following code snippet.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Initialize a fixed array one item at a time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int[] staticIntArray = new int[3];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staticIntArray[0] = 1;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staticIntArray[1] = 3;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staticIntArray[2] = 5;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code snippet declares a dynamic array with string values.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Initialize a dynamic array items during declaration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string[] strArray = new string[] { "Mahesh Chand", "Mike Gold", "Raj Beniwal", "Praveen Kumar", "Dinesh Beniwal" };</a:t>
            </a:r>
          </a:p>
          <a:p>
            <a:br>
              <a:rPr lang="en-US" dirty="0"/>
            </a:br>
            <a:endParaRPr lang="en-IN" dirty="0"/>
          </a:p>
          <a:p>
            <a:pPr>
              <a:buFont typeface="Wingdings" pitchFamily="2" charset="2"/>
              <a:buChar char="v"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 class is the mother of all arrays and provides functionality for creating, manipulating, searching, and sorting arrays in .NET Framework.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fontAlgn="t"/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class, defined in the System namespace, is the base class for arrays in C#. Array class is an abstract base class that means we cannot create an instance of the Array class.</a:t>
            </a:r>
          </a:p>
          <a:p>
            <a:pPr>
              <a:buFont typeface="Wingdings" pitchFamily="2" charset="2"/>
              <a:buChar char="v"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multi-dimensional array, also known as a rectangular array is an array with more than one dimension. The form of a multi-dimensional array is a matrix.</a:t>
            </a:r>
          </a:p>
          <a:p>
            <a:pPr fontAlgn="t"/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Declaring a multi-dimensional array</a:t>
            </a:r>
          </a:p>
          <a:p>
            <a:pPr fontAlgn="t"/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multi dimension array is declared as following: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string[,] mutliDimStringArray;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multi-dimensional array can be fixed-sized or dynamic sized.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int[,] numbers = new int[3, 2] { { 1, 2 }, { 3, 4 }, { 5, 6 } };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string[,] names = new string[2, 2] { { "Rosy", "Amy" }, { "Peter", "Albert" } };</a:t>
            </a:r>
          </a:p>
          <a:p>
            <a:pPr>
              <a:buFont typeface="Wingdings" pitchFamily="2" charset="2"/>
              <a:buChar char="v"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Jagged arrays are arrays of arrays. The elements of a jagged array are other arrays.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fontAlgn="t"/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Declaring Jagged Arrays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Declaration of a jagged array involves two brackets. For example, the following code snippet declares a jagged array that has three items of an array.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int[][] intJaggedArray = new int[3][];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code snippet declares a jagged array that has two items of an array.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string[][] stringJaggedArray = new string[2][];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fontAlgn="t"/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Initializing Jagged Arrays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a jagged array can be used, its items must be initialized. The following code snippet initializes a jagged array; the first item with an array of integers that has two integers, second item with an array of integers that has 4 integers, and a third item with an array of integers that has 6 integers.</a:t>
            </a:r>
          </a:p>
          <a:p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Initializing jagged arrays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intJaggedArray[0] = new int[2];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intJaggedArray[1] = new int[4];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intJaggedArray[2] = new int[6];</a:t>
            </a:r>
          </a:p>
          <a:p>
            <a:pPr fontAlgn="t"/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also initialize a jagged array's items by providing the values of the array's items. The following code snippet initializes item an array's items directly during the declaration.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Initializing jagged arrays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intJaggedArray[0] = new int[2]{2, 12};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intJaggedArray[1] = new int[4]{4, 14, 24, 34};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intJaggedArray[2] = new int[6] {6, 16, 26, 36, 46, 56 };</a:t>
            </a:r>
          </a:p>
          <a:p>
            <a:pPr>
              <a:buFont typeface="Wingdings" pitchFamily="2" charset="2"/>
              <a:buChar char="v"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System.String data type is used to represent a string. A string in C# is an object of type System.String. 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string class in C# represents a string. 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code creates three strings with a name, number and double values. 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String of characters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System.String authorName = "Mahesh Chand";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String made of an Integer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System.String age = "33";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String made of a double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System.String numberString = "33.23";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57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latin typeface="Book Antiqua" pitchFamily="18" charset="0"/>
              </a:rPr>
              <a:t>join() -I t will join the array of strings into one string</a:t>
            </a:r>
            <a:r>
              <a:rPr lang="en-US" sz="1200" baseline="0" dirty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Book Antiqua" pitchFamily="18" charset="0"/>
              </a:rPr>
              <a:t>with separator</a:t>
            </a:r>
          </a:p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latin typeface="Book Antiqua" pitchFamily="18" charset="0"/>
              </a:rPr>
              <a:t>string </a:t>
            </a:r>
            <a:r>
              <a:rPr lang="en-US" sz="1200" baseline="0" dirty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Book Antiqua" pitchFamily="18" charset="0"/>
              </a:rPr>
              <a:t>s= string.join ( ‘separator', array name)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58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latin typeface="Book Antiqua" pitchFamily="18" charset="0"/>
              </a:rPr>
              <a:t>Substring( int index)-it return the substring stating from index to total string.</a:t>
            </a:r>
          </a:p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latin typeface="Book Antiqua" pitchFamily="18" charset="0"/>
              </a:rPr>
              <a:t>Substring(int index,int count)-it return the substring starting from index to given counted chars </a:t>
            </a:r>
          </a:p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latin typeface="Book Antiqua" pitchFamily="18" charset="0"/>
              </a:rPr>
              <a:t>String. Format(format, "string”)-it format the string</a:t>
            </a:r>
          </a:p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latin typeface="Book Antiqua" pitchFamily="18" charset="0"/>
              </a:rPr>
              <a:t> ex:string.format(“{0:C}”,”1234”)-$1234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59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controls appear inside the braces ({}) of the place holders. The format of a place holder with a format control is as follows: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{n:controlx}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 n is the place holder number and control is the special format control sequence to be applied to the argument. The x is an optional number which further formats the output for certain controls.</a:t>
            </a:r>
          </a:p>
          <a:p>
            <a:endParaRPr lang="en-US" i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60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@ Trendz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literal is a source code representation of a value.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literal:boolean-literal</a:t>
            </a:r>
            <a:br>
              <a:rPr lang="en-US" dirty="0"/>
            </a:br>
            <a:r>
              <a:rPr lang="en-US" dirty="0"/>
              <a:t>integer-literal</a:t>
            </a:r>
            <a:br>
              <a:rPr lang="en-US" dirty="0"/>
            </a:br>
            <a:r>
              <a:rPr lang="en-US" dirty="0"/>
              <a:t>real-literal</a:t>
            </a:r>
            <a:br>
              <a:rPr lang="en-US" dirty="0"/>
            </a:br>
            <a:r>
              <a:rPr lang="en-US" dirty="0"/>
              <a:t>character-literal</a:t>
            </a:r>
            <a:br>
              <a:rPr lang="en-US" dirty="0"/>
            </a:br>
            <a:r>
              <a:rPr lang="en-US" dirty="0"/>
              <a:t>string-literal</a:t>
            </a:r>
            <a:br>
              <a:rPr lang="en-US" dirty="0"/>
            </a:br>
            <a:r>
              <a:rPr lang="en-US" dirty="0"/>
              <a:t>null-literal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sz="1200" b="0" dirty="0">
                <a:solidFill>
                  <a:srgbClr val="0000FF"/>
                </a:solidFill>
                <a:latin typeface="Book Antiqua" pitchFamily="18" charset="0"/>
              </a:rPr>
              <a:t>The number that are represented without decimal  point. Whole numbers having positive or negative values. 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endParaRPr lang="en-US" sz="1200" b="0" dirty="0">
              <a:solidFill>
                <a:srgbClr val="0000FF"/>
              </a:solidFill>
              <a:latin typeface="Book Antiqua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200" b="0" dirty="0">
                <a:solidFill>
                  <a:srgbClr val="0000FF"/>
                </a:solidFill>
                <a:latin typeface="Book Antiqua" pitchFamily="18" charset="0"/>
              </a:rPr>
              <a:t>Real Literals are floating</a:t>
            </a:r>
            <a:r>
              <a:rPr lang="en-US" sz="1200" b="0" baseline="0" dirty="0">
                <a:solidFill>
                  <a:srgbClr val="0000FF"/>
                </a:solidFill>
                <a:latin typeface="Book Antiqua" pitchFamily="18" charset="0"/>
              </a:rPr>
              <a:t> point constants or numbers with decimal points .ex </a:t>
            </a:r>
            <a:r>
              <a:rPr lang="en-US" sz="1200" b="0" dirty="0">
                <a:solidFill>
                  <a:srgbClr val="0000FF"/>
                </a:solidFill>
                <a:latin typeface="Book Antiqua" pitchFamily="18" charset="0"/>
              </a:rPr>
              <a:t>80.5,0.001,-3.2,1.0E-03.</a:t>
            </a:r>
          </a:p>
          <a:p>
            <a:pPr marL="0" marR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lang="en-US" sz="1200" b="0" dirty="0">
              <a:solidFill>
                <a:srgbClr val="0000FF"/>
              </a:solidFill>
              <a:latin typeface="Book Antiqua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200" b="0" dirty="0">
                <a:solidFill>
                  <a:srgbClr val="0000FF"/>
                </a:solidFill>
                <a:latin typeface="Book Antiqua" pitchFamily="18" charset="0"/>
              </a:rPr>
              <a:t>Character</a:t>
            </a:r>
            <a:r>
              <a:rPr lang="en-US" sz="1200" b="0" baseline="0" dirty="0">
                <a:solidFill>
                  <a:srgbClr val="0000FF"/>
                </a:solidFill>
                <a:latin typeface="Book Antiqua" pitchFamily="18" charset="0"/>
              </a:rPr>
              <a:t> Literals are </a:t>
            </a:r>
            <a:r>
              <a:rPr lang="en-US" sz="1200" b="0" dirty="0">
                <a:solidFill>
                  <a:srgbClr val="0000FF"/>
                </a:solidFill>
                <a:latin typeface="Book Antiqua" pitchFamily="18" charset="0"/>
              </a:rPr>
              <a:t>Constants which are alphanumeric in character, Alphabets(Upper and Lower), Digits, Special Characters.</a:t>
            </a:r>
          </a:p>
          <a:p>
            <a:pPr marL="0" marR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lang="en-US" sz="1200" b="0" dirty="0">
              <a:solidFill>
                <a:srgbClr val="0000FF"/>
              </a:solidFill>
              <a:latin typeface="Book Antiqua" pitchFamily="18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sz="1200" b="0" dirty="0">
                <a:solidFill>
                  <a:srgbClr val="0000FF"/>
                </a:solidFill>
                <a:latin typeface="Book Antiqua" pitchFamily="18" charset="0"/>
              </a:rPr>
              <a:t>String is a Set of alphanumeric characters. Group of characters enclosed within double quotes.  Ex:”String in Java”.</a:t>
            </a:r>
          </a:p>
          <a:p>
            <a:pPr>
              <a:lnSpc>
                <a:spcPct val="140000"/>
              </a:lnSpc>
              <a:buFont typeface="Wingdings" pitchFamily="2" charset="2"/>
              <a:buChar char="v"/>
            </a:pPr>
            <a:endParaRPr lang="en-US" sz="1200" b="0" dirty="0">
              <a:solidFill>
                <a:srgbClr val="0000FF"/>
              </a:solidFill>
              <a:latin typeface="Book Antiqua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200" b="0" dirty="0">
                <a:solidFill>
                  <a:srgbClr val="0000FF"/>
                </a:solidFill>
                <a:latin typeface="Book Antiqua" pitchFamily="18" charset="0"/>
              </a:rPr>
              <a:t>Boolean</a:t>
            </a:r>
            <a:r>
              <a:rPr lang="en-US" sz="1200" b="0" baseline="0" dirty="0">
                <a:solidFill>
                  <a:srgbClr val="0000FF"/>
                </a:solidFill>
                <a:latin typeface="Book Antiqua" pitchFamily="18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Book Antiqua" pitchFamily="18" charset="0"/>
              </a:rPr>
              <a:t>represent true or false and is applied in logical situation, there will be no quotes. </a:t>
            </a:r>
          </a:p>
          <a:p>
            <a:pPr marL="0" marR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lang="en-US" sz="1200" b="0" dirty="0">
              <a:solidFill>
                <a:srgbClr val="0000FF"/>
              </a:solidFill>
              <a:latin typeface="Book Antiqua" pitchFamily="18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sz="1200" b="0" dirty="0">
                <a:solidFill>
                  <a:srgbClr val="0000FF"/>
                </a:solidFill>
                <a:latin typeface="Book Antiqua" pitchFamily="18" charset="0"/>
              </a:rPr>
              <a:t>Null Literal It is represented as ‘/0’ ,String terminator Marks the end of the String.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Studio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software development environment (also know as an Integrated Development Environment or IDE), It's used primarily by Software Developers to build Software products, websites and Utilities.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Studio was introduced by Microsoft in 1998 and has seen many evolutions, product versions are: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 Studio 6.0 (1998)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5.2 Visual Studio .NET (2002)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5.3 Visual Studio .NET 2003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5.4 Visual Studio 2005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5.5 Visual Studio 2008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5.6 Visual Studio 2010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current Version of Visual Studio is 2012 and is available in a number of different versions, each designed to suite a different type of user: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 Studio 2010 - Express (Free Version)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 Studio 2010 - Professional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 Studio 2010 - Premium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 Studio 2010 - Ultimate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 Studio 2010 - Test Professional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 Studio 2012 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statements give you additional means to control the processing within the applications you develop. This section explores the syntax and function of the if, switch, do-while, for, for each, goto, break, continue, and return statements.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@ Trendz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IN" sz="1200" dirty="0">
                <a:solidFill>
                  <a:srgbClr val="0000FF"/>
                </a:solidFill>
                <a:latin typeface="Book Antiqua" pitchFamily="18" charset="0"/>
              </a:rPr>
              <a:t>The if/else statement is an extension of the if statement. If the statements in the if statement fails, the statements in the else block are executed. </a:t>
            </a:r>
          </a:p>
          <a:p>
            <a:pPr>
              <a:lnSpc>
                <a:spcPct val="140000"/>
              </a:lnSpc>
              <a:buFont typeface="Wingdings" pitchFamily="2" charset="2"/>
              <a:buChar char="v"/>
            </a:pPr>
            <a:endParaRPr lang="en-IN" sz="1200" dirty="0">
              <a:solidFill>
                <a:srgbClr val="0000FF"/>
              </a:solidFill>
              <a:latin typeface="Book Antiqua" pitchFamily="18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IN" sz="1200" dirty="0">
                <a:solidFill>
                  <a:srgbClr val="0000FF"/>
                </a:solidFill>
                <a:latin typeface="Book Antiqua" pitchFamily="18" charset="0"/>
              </a:rPr>
              <a:t>When executing a switch statement, the program falls through to the next case. Therefore, if you want to exit in the middle of the switch 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IN" sz="1200" dirty="0">
                <a:solidFill>
                  <a:srgbClr val="0000FF"/>
                </a:solidFill>
                <a:latin typeface="Book Antiqua" pitchFamily="18" charset="0"/>
              </a:rPr>
              <a:t>statement code block, you must insert a break statement, which causes the program to continue executing after the current code block</a:t>
            </a:r>
            <a:r>
              <a:rPr lang="en-IN" sz="1200" dirty="0">
                <a:latin typeface="Book Antiqua" pitchFamily="18" charset="0"/>
              </a:rPr>
              <a:t>. </a:t>
            </a:r>
            <a:endParaRPr lang="en-IN" sz="1200" dirty="0">
              <a:solidFill>
                <a:srgbClr val="0000FF"/>
              </a:solidFill>
              <a:latin typeface="Book Antiqua" pitchFamily="18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v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@ Trendz IT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C#, an array index starts at zero. That means the first item of an array starts at the 0</a:t>
            </a:r>
            <a:r>
              <a:rPr lang="en-US" sz="1200" b="0" i="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position. The position of the last item on an array will total number of items - 1. So if an array has 10 items, the last 10</a:t>
            </a:r>
            <a:r>
              <a:rPr lang="en-US" sz="1200" b="0" i="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item is at 9</a:t>
            </a:r>
            <a:r>
              <a:rPr lang="en-US" sz="1200" b="0" i="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position. 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C#, arrays can be declared as fixed length or dynamic.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 </a:t>
            </a:r>
            <a:r>
              <a:rPr lang="en-US" sz="1200" b="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fixed length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array can store a predefined number of items.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 </a:t>
            </a:r>
            <a:r>
              <a:rPr lang="en-US" sz="1200" b="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array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does not have a predefined size. The size of a </a:t>
            </a:r>
            <a:r>
              <a:rPr lang="en-US" sz="1200" b="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array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increases as you add new items to the array. You can declare an array of fixed length or dynamic. You can even change a dynamic array to static after it is defined.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Arrays can be divided into the following four categories.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Single-dimensional arrays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Multidimensional arrays or rectangular arrays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Jagged arrays</a:t>
            </a:r>
          </a:p>
          <a:p>
            <a:pPr fontAlgn="t"/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C#, arrays are objects. That means that declaring an array doesn't create an array. After declaring an array, you need to instantiate an array by using the "new" operator.</a:t>
            </a:r>
          </a:p>
          <a:p>
            <a:pPr fontAlgn="t"/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code snippet defines arrays of double, char, bool, and string data types.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double[] doubleArray = new double[5];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char[] charArray = new char[5];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bool[] boolArray = new bool[2];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string[] stringArray = new string[10];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9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2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6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8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5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5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0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4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7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0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934D9-B076-4DD7-B778-1B104EC41CB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0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.Net</a:t>
            </a:r>
            <a:r>
              <a:rPr lang="en-US" dirty="0"/>
              <a:t>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972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ramework Class Library www.ustudy.in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243" y="548974"/>
            <a:ext cx="8353168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347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ommon Language Runtime  (CLR) &lt;ul&gt;&lt;li&gt;The CLR is the  execution engine for .NET applications  and serves as the interfac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84" y="474834"/>
            <a:ext cx="8649730" cy="544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888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ommon Language Runtime (CLR) Cont., &lt;ul&gt;&lt;li&gt;Enforces code and access security &lt;/li&gt;&lt;/ul&gt;&lt;ul&gt;&lt;li&gt;Handles exceptions &lt;/li&gt;&lt;...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68" y="1013254"/>
            <a:ext cx="8958648" cy="470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534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ommon Language Runtime (CLR) www.ustudy.in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94" y="1062681"/>
            <a:ext cx="8093675" cy="495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6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632" y="296562"/>
            <a:ext cx="10515600" cy="1029001"/>
          </a:xfrm>
        </p:spPr>
        <p:txBody>
          <a:bodyPr/>
          <a:lstStyle/>
          <a:p>
            <a:r>
              <a:rPr lang="en-US" dirty="0"/>
              <a:t>Points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5741"/>
            <a:ext cx="10515600" cy="4942702"/>
          </a:xfrm>
        </p:spPr>
        <p:txBody>
          <a:bodyPr>
            <a:normAutofit/>
          </a:bodyPr>
          <a:lstStyle/>
          <a:p>
            <a:r>
              <a:rPr lang="en-US" dirty="0"/>
              <a:t>IL is also called as MSIL,CIL, Managed Code</a:t>
            </a:r>
          </a:p>
          <a:p>
            <a:r>
              <a:rPr lang="en-US" dirty="0"/>
              <a:t>Assemblies have an extension of either .</a:t>
            </a:r>
            <a:r>
              <a:rPr lang="en-US" dirty="0" err="1"/>
              <a:t>dll</a:t>
            </a:r>
            <a:r>
              <a:rPr lang="en-US" dirty="0"/>
              <a:t>, or.exe depending on the type of application.</a:t>
            </a:r>
          </a:p>
          <a:p>
            <a:r>
              <a:rPr lang="en-US" dirty="0" err="1"/>
              <a:t>.Net</a:t>
            </a:r>
            <a:r>
              <a:rPr lang="en-US" dirty="0"/>
              <a:t> assemblies contain IL, whereas pre </a:t>
            </a:r>
            <a:r>
              <a:rPr lang="en-US" dirty="0" err="1"/>
              <a:t>.Net</a:t>
            </a:r>
            <a:r>
              <a:rPr lang="en-US" dirty="0"/>
              <a:t> assemblies contain native code.</a:t>
            </a:r>
          </a:p>
          <a:p>
            <a:r>
              <a:rPr lang="en-US" dirty="0" err="1"/>
              <a:t>.Net</a:t>
            </a:r>
            <a:r>
              <a:rPr lang="en-US" dirty="0"/>
              <a:t> Application on execution contains 2 steps</a:t>
            </a:r>
          </a:p>
          <a:p>
            <a:pPr lvl="1"/>
            <a:r>
              <a:rPr lang="en-US" dirty="0"/>
              <a:t>Compilation – source code to IL</a:t>
            </a:r>
          </a:p>
          <a:p>
            <a:pPr lvl="1"/>
            <a:r>
              <a:rPr lang="en-US" dirty="0"/>
              <a:t>Execution on JIT compilation – IL to platform specific native code</a:t>
            </a:r>
          </a:p>
          <a:p>
            <a:r>
              <a:rPr lang="en-US" dirty="0"/>
              <a:t>The native code is not stored permanently anywhere. Once the program execution is over, it is thrown away. When we execute the program again, the native code is generated.</a:t>
            </a:r>
          </a:p>
        </p:txBody>
      </p:sp>
    </p:spTree>
    <p:extLst>
      <p:ext uri="{BB962C8B-B14F-4D97-AF65-F5344CB8AC3E}">
        <p14:creationId xmlns:p14="http://schemas.microsoft.com/office/powerpoint/2010/main" val="3751666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ADO.NET, LINQ and XML&#10;(Data Tier)&#10;â¢ Level 3&#10;â¢ Database access&#10;â¢ ADO.NET, LINQ, LINQ-to-SQL and Entity Framework&#10;â¢ Strong X...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57" y="1541419"/>
            <a:ext cx="879801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38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WCF and WWF&#10;(Communication and Workflow Tier)&#10;â¢ Level 4&#10;â¢ Used to deploy data services on the Web or an intranet.&#10;â¢ Data d...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239" y="778476"/>
            <a:ext cx="8353166" cy="552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740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User Interfaces Technologies&#10;â¢ Level 5&#10;â¢ For managed applications : Web based, Windows GUI,&#10;WPF, Silverlight, mobile.&#10;â¢ Si...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670" y="790833"/>
            <a:ext cx="8340811" cy="539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804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.NET Tools &lt;ul&gt;&lt;li&gt;Visual Studio .NET Â is Microsoftâs flagship tool for developing Windows software.  &lt;/li&gt;&lt;/ul&gt;&lt;ul&gt;&lt;li&gt;Vi...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660" y="729049"/>
            <a:ext cx="8254313" cy="506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506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Programming Language&#10;â¢ Level 6&#10;â¢ You can choose any language you want.&#10;â¢ Example : C#, C++, VB.Net, J#, F#, Jscript, Perl ...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670" y="1059505"/>
            <a:ext cx="8316098" cy="513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16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500063"/>
          </a:xfrm>
        </p:spPr>
        <p:txBody>
          <a:bodyPr>
            <a:normAutofit fontScale="90000"/>
          </a:bodyPr>
          <a:lstStyle/>
          <a:p>
            <a:r>
              <a:rPr lang="en-US" dirty="0"/>
              <a:t>  				 Architecture </a:t>
            </a:r>
          </a:p>
        </p:txBody>
      </p:sp>
      <p:pic>
        <p:nvPicPr>
          <p:cNvPr id="1026" name="Picture 2" descr="Operating System (OS)&#10;â¢ Base of the diagram (level 0).&#10;â¢ Can be any platform but typically is Microsoft&#10;Windows or greater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665" y="1328351"/>
            <a:ext cx="8526162" cy="470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59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~ END ~&#10; 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676" y="729049"/>
            <a:ext cx="8143101" cy="528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311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 Conclusion..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is the Microsoft Web Services Strategy to connect information, people, systems and device through software.</a:t>
            </a:r>
          </a:p>
          <a:p>
            <a:r>
              <a:rPr lang="en-US" dirty="0" err="1"/>
              <a:t>.Net</a:t>
            </a:r>
            <a:r>
              <a:rPr lang="en-US" dirty="0"/>
              <a:t> is a platform that provides a standardized set of services</a:t>
            </a:r>
          </a:p>
          <a:p>
            <a:pPr lvl="1"/>
            <a:r>
              <a:rPr lang="en-US" dirty="0"/>
              <a:t>Data Access and connectivity (</a:t>
            </a:r>
            <a:r>
              <a:rPr lang="en-US" dirty="0" err="1"/>
              <a:t>ADO.Net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 Interfaces (</a:t>
            </a:r>
            <a:r>
              <a:rPr lang="en-US" dirty="0" err="1"/>
              <a:t>Winforms</a:t>
            </a:r>
            <a:r>
              <a:rPr lang="en-US" dirty="0"/>
              <a:t>, WPF)</a:t>
            </a:r>
          </a:p>
          <a:p>
            <a:pPr lvl="1"/>
            <a:r>
              <a:rPr lang="en-US" dirty="0"/>
              <a:t>Web Applications (ASP.net , Silverlight)</a:t>
            </a:r>
          </a:p>
          <a:p>
            <a:pPr lvl="1"/>
            <a:r>
              <a:rPr lang="en-US" dirty="0"/>
              <a:t>Network Communication (WCF), Workflow(WF)</a:t>
            </a:r>
          </a:p>
        </p:txBody>
      </p:sp>
    </p:spTree>
    <p:extLst>
      <p:ext uri="{BB962C8B-B14F-4D97-AF65-F5344CB8AC3E}">
        <p14:creationId xmlns:p14="http://schemas.microsoft.com/office/powerpoint/2010/main" val="4162503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Desktop  - deployed in each machine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Console , Windows Application </a:t>
            </a:r>
          </a:p>
          <a:p>
            <a:pPr lvl="1"/>
            <a:endParaRPr lang="en-US" dirty="0"/>
          </a:p>
          <a:p>
            <a:r>
              <a:rPr lang="en-US" dirty="0"/>
              <a:t>Web – Internet based Application, accessed through browser</a:t>
            </a:r>
          </a:p>
          <a:p>
            <a:pPr lvl="1"/>
            <a:r>
              <a:rPr lang="en-US" dirty="0" err="1"/>
              <a:t>ASP.Net</a:t>
            </a:r>
            <a:r>
              <a:rPr lang="en-US" dirty="0"/>
              <a:t>, MVC  Core</a:t>
            </a:r>
          </a:p>
          <a:p>
            <a:endParaRPr lang="en-US" dirty="0"/>
          </a:p>
          <a:p>
            <a:r>
              <a:rPr lang="en-US" dirty="0"/>
              <a:t>Mobile  - </a:t>
            </a:r>
            <a:r>
              <a:rPr lang="en-US" dirty="0" err="1"/>
              <a:t>Xamarin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33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Assemblies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</a:t>
            </a:r>
            <a:r>
              <a:rPr lang="en-US" dirty="0" err="1"/>
              <a:t>.Net</a:t>
            </a:r>
            <a:r>
              <a:rPr lang="en-US" dirty="0"/>
              <a:t> Application on compilation gives assembly files(.dll or .exe)</a:t>
            </a:r>
          </a:p>
          <a:p>
            <a:r>
              <a:rPr lang="en-US" dirty="0"/>
              <a:t>Assemblies are fundamental unit of deployment, version control, reuse and security for a </a:t>
            </a:r>
            <a:r>
              <a:rPr lang="en-US" dirty="0" err="1"/>
              <a:t>.net</a:t>
            </a:r>
            <a:r>
              <a:rPr lang="en-US" dirty="0"/>
              <a:t> application.</a:t>
            </a:r>
          </a:p>
          <a:p>
            <a:r>
              <a:rPr lang="en-US" dirty="0"/>
              <a:t>Assembly contains – PE Header, CLR Header, Manifest and IL</a:t>
            </a:r>
          </a:p>
          <a:p>
            <a:r>
              <a:rPr lang="en-US" dirty="0"/>
              <a:t>Manifest files contain metadata</a:t>
            </a:r>
          </a:p>
          <a:p>
            <a:r>
              <a:rPr lang="en-US" dirty="0"/>
              <a:t>Assemblies can be private or shared</a:t>
            </a:r>
          </a:p>
          <a:p>
            <a:r>
              <a:rPr lang="en-US" dirty="0"/>
              <a:t>Shared Assemblies are placed in GAC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87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Assemblies </a:t>
            </a:r>
            <a:r>
              <a:rPr lang="en-US" dirty="0" err="1"/>
              <a:t>contd</a:t>
            </a:r>
            <a:r>
              <a:rPr lang="en-US" dirty="0"/>
              <a:t>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information in the assembly manifest can be modified using attributes</a:t>
            </a:r>
          </a:p>
          <a:p>
            <a:r>
              <a:rPr lang="en-US" dirty="0"/>
              <a:t>We use ILDASM to peek into the assembly Manifest and IL file. We can use this tool to export the same to a text file.</a:t>
            </a:r>
          </a:p>
          <a:p>
            <a:r>
              <a:rPr lang="en-US" dirty="0"/>
              <a:t>We use ILASM to reconstruct an assembly from the text file into assembly Manifest and the IL.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9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Assembly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wide central repository of assemblies</a:t>
            </a:r>
          </a:p>
          <a:p>
            <a:r>
              <a:rPr lang="en-US" dirty="0"/>
              <a:t>Assemblies in GAC must be strongly named</a:t>
            </a:r>
          </a:p>
          <a:p>
            <a:r>
              <a:rPr lang="en-US" dirty="0"/>
              <a:t>Strong name consists of simple text name, version number, and culture information(if provided), a public key and a digital signature</a:t>
            </a:r>
          </a:p>
          <a:p>
            <a:r>
              <a:rPr lang="en-US" dirty="0"/>
              <a:t> </a:t>
            </a:r>
            <a:r>
              <a:rPr lang="en-US" dirty="0" err="1"/>
              <a:t>gacutil</a:t>
            </a:r>
            <a:r>
              <a:rPr lang="en-US" dirty="0"/>
              <a:t> / </a:t>
            </a:r>
            <a:r>
              <a:rPr lang="en-US" dirty="0" err="1"/>
              <a:t>i</a:t>
            </a:r>
            <a:r>
              <a:rPr lang="en-US" dirty="0"/>
              <a:t> for installing and / u for uninstalling</a:t>
            </a:r>
          </a:p>
        </p:txBody>
      </p:sp>
    </p:spTree>
    <p:extLst>
      <p:ext uri="{BB962C8B-B14F-4D97-AF65-F5344CB8AC3E}">
        <p14:creationId xmlns:p14="http://schemas.microsoft.com/office/powerpoint/2010/main" val="3303847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			Assembler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ILDASM –  IL Disassembler</a:t>
            </a:r>
          </a:p>
          <a:p>
            <a:endParaRPr lang="en-US" dirty="0"/>
          </a:p>
          <a:p>
            <a:r>
              <a:rPr lang="en-US" dirty="0"/>
              <a:t>ILASM – IL Assembler</a:t>
            </a:r>
          </a:p>
        </p:txBody>
      </p:sp>
    </p:spTree>
    <p:extLst>
      <p:ext uri="{BB962C8B-B14F-4D97-AF65-F5344CB8AC3E}">
        <p14:creationId xmlns:p14="http://schemas.microsoft.com/office/powerpoint/2010/main" val="560920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 Sharp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58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262"/>
            <a:ext cx="10515600" cy="862149"/>
          </a:xfrm>
        </p:spPr>
        <p:txBody>
          <a:bodyPr>
            <a:normAutofit fontScale="90000"/>
          </a:bodyPr>
          <a:lstStyle/>
          <a:p>
            <a:r>
              <a:rPr lang="en-US" dirty="0"/>
              <a:t>Major Objectives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2411"/>
            <a:ext cx="10515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C# Basics</a:t>
            </a:r>
          </a:p>
          <a:p>
            <a:r>
              <a:rPr lang="en-US" dirty="0"/>
              <a:t>Namespaces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Data Conversions and Typecasts</a:t>
            </a:r>
          </a:p>
          <a:p>
            <a:r>
              <a:rPr lang="en-US" dirty="0" err="1"/>
              <a:t>Nullables</a:t>
            </a:r>
            <a:endParaRPr lang="en-US" dirty="0"/>
          </a:p>
          <a:p>
            <a:r>
              <a:rPr lang="en-US" dirty="0"/>
              <a:t>Operators</a:t>
            </a:r>
          </a:p>
          <a:p>
            <a:r>
              <a:rPr lang="en-US" dirty="0"/>
              <a:t>Decision Making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Classes</a:t>
            </a:r>
          </a:p>
          <a:p>
            <a:r>
              <a:rPr lang="en-US" dirty="0"/>
              <a:t>Encapsulation</a:t>
            </a:r>
          </a:p>
          <a:p>
            <a:r>
              <a:rPr lang="en-US" dirty="0"/>
              <a:t>Method Parameters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198166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1005840"/>
          </a:xfrm>
        </p:spPr>
        <p:txBody>
          <a:bodyPr/>
          <a:lstStyle/>
          <a:p>
            <a:r>
              <a:rPr lang="en-US" dirty="0"/>
              <a:t>C Sharp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103"/>
            <a:ext cx="10515600" cy="4700860"/>
          </a:xfrm>
        </p:spPr>
        <p:txBody>
          <a:bodyPr>
            <a:normAutofit/>
          </a:bodyPr>
          <a:lstStyle/>
          <a:p>
            <a:r>
              <a:rPr lang="en-IN" dirty="0"/>
              <a:t>C# is a modern, general-purpose, object-oriented programming language developed by Microsoft</a:t>
            </a:r>
          </a:p>
          <a:p>
            <a:endParaRPr lang="en-IN" dirty="0"/>
          </a:p>
          <a:p>
            <a:r>
              <a:rPr lang="en-IN" dirty="0"/>
              <a:t>C# was developed by Anders Hejlsberg and his team during the development of </a:t>
            </a:r>
            <a:r>
              <a:rPr lang="en-IN" dirty="0" err="1"/>
              <a:t>.Net</a:t>
            </a:r>
            <a:r>
              <a:rPr lang="en-IN" dirty="0"/>
              <a:t> Framework.</a:t>
            </a:r>
          </a:p>
          <a:p>
            <a:endParaRPr lang="en-IN" dirty="0"/>
          </a:p>
          <a:p>
            <a:r>
              <a:rPr lang="en-IN" dirty="0"/>
              <a:t>C# is designed for Common Language Infrastructure (CLI), which consists of the executable code and runtime environment that allows use of various high-level languages on different computer platforms and architectures.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6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.NET Framework &lt;ul&gt;&lt;li&gt;Microsoft .NET (pronounced âdot netâ) is a software component that runs on the  Windows operating s...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8" y="886511"/>
            <a:ext cx="9045575" cy="552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962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logical way to organize your program </a:t>
            </a:r>
          </a:p>
          <a:p>
            <a:endParaRPr lang="en-US" dirty="0"/>
          </a:p>
          <a:p>
            <a:r>
              <a:rPr lang="en-US" dirty="0"/>
              <a:t>It is a collection of Classes, Interfaces, Events, Delegates, Structures, Enums and also other Namespaces.</a:t>
            </a:r>
          </a:p>
          <a:p>
            <a:endParaRPr lang="en-US" dirty="0"/>
          </a:p>
          <a:p>
            <a:r>
              <a:rPr lang="en-US" dirty="0"/>
              <a:t>Provides assistance in avoiding name clashes.</a:t>
            </a:r>
          </a:p>
        </p:txBody>
      </p:sp>
    </p:spTree>
    <p:extLst>
      <p:ext uri="{BB962C8B-B14F-4D97-AF65-F5344CB8AC3E}">
        <p14:creationId xmlns:p14="http://schemas.microsoft.com/office/powerpoint/2010/main" val="993351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basically either </a:t>
            </a:r>
          </a:p>
          <a:p>
            <a:endParaRPr lang="en-US" dirty="0"/>
          </a:p>
          <a:p>
            <a:pPr lvl="1"/>
            <a:r>
              <a:rPr lang="en-US" dirty="0"/>
              <a:t>Value Types  - All integral data types (primitive/systemic/fundamental)</a:t>
            </a:r>
          </a:p>
          <a:p>
            <a:pPr lvl="1"/>
            <a:r>
              <a:rPr lang="en-US" dirty="0"/>
              <a:t>Reference Types – All objects of Classes, Interfaces, Delegates, Arrays etc.</a:t>
            </a:r>
          </a:p>
          <a:p>
            <a:pPr lvl="1"/>
            <a:endParaRPr lang="en-US" dirty="0"/>
          </a:p>
          <a:p>
            <a:r>
              <a:rPr lang="en-US" dirty="0"/>
              <a:t>Boolean</a:t>
            </a:r>
          </a:p>
          <a:p>
            <a:r>
              <a:rPr lang="en-US" dirty="0"/>
              <a:t>Integer </a:t>
            </a:r>
          </a:p>
          <a:p>
            <a:r>
              <a:rPr lang="en-US" dirty="0"/>
              <a:t>Floating</a:t>
            </a:r>
          </a:p>
          <a:p>
            <a:r>
              <a:rPr lang="en-US" dirty="0"/>
              <a:t>Decimal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9893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237"/>
            <a:ext cx="10515600" cy="817418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IN" dirty="0"/>
              <a:t>Value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32</a:t>
            </a:fld>
            <a:endParaRPr lang="en-IN"/>
          </a:p>
        </p:txBody>
      </p:sp>
      <p:pic>
        <p:nvPicPr>
          <p:cNvPr id="7" name="Picture 6" descr="value typ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5560" y="3212976"/>
            <a:ext cx="8069260" cy="309634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47528" y="980729"/>
            <a:ext cx="8496944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Blip>
                <a:blip r:embed="rId3"/>
              </a:buBlip>
            </a:pPr>
            <a:r>
              <a:rPr lang="en-IN" sz="2800" dirty="0">
                <a:solidFill>
                  <a:srgbClr val="002060"/>
                </a:solidFill>
                <a:latin typeface="Book Antiqua" pitchFamily="18" charset="0"/>
              </a:rPr>
              <a:t>Value types  are derived from System.ValueType</a:t>
            </a:r>
          </a:p>
          <a:p>
            <a:pPr>
              <a:lnSpc>
                <a:spcPct val="140000"/>
              </a:lnSpc>
              <a:buBlip>
                <a:blip r:embed="rId3"/>
              </a:buBlip>
            </a:pPr>
            <a:r>
              <a:rPr lang="en-IN" sz="2800" dirty="0">
                <a:solidFill>
                  <a:srgbClr val="002060"/>
                </a:solidFill>
                <a:latin typeface="Book Antiqua" pitchFamily="18" charset="0"/>
              </a:rPr>
              <a:t>Value type variables  stores  the  data </a:t>
            </a:r>
          </a:p>
          <a:p>
            <a:pPr>
              <a:lnSpc>
                <a:spcPct val="140000"/>
              </a:lnSpc>
              <a:buBlip>
                <a:blip r:embed="rId3"/>
              </a:buBlip>
            </a:pPr>
            <a:r>
              <a:rPr lang="en-IN" sz="2800" dirty="0">
                <a:solidFill>
                  <a:srgbClr val="002060"/>
                </a:solidFill>
                <a:latin typeface="Book Antiqua" pitchFamily="18" charset="0"/>
              </a:rPr>
              <a:t>Value types are stored in Stack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dirty="0"/>
              <a:t>Reference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091" y="900545"/>
            <a:ext cx="9989127" cy="5592329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Blip>
                <a:blip r:embed="rId3"/>
              </a:buBlip>
            </a:pPr>
            <a:endParaRPr lang="en-IN" sz="1800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40000"/>
              </a:lnSpc>
            </a:pPr>
            <a:r>
              <a:rPr lang="en-IN" sz="2400" dirty="0">
                <a:solidFill>
                  <a:srgbClr val="002060"/>
                </a:solidFill>
                <a:latin typeface="Book Antiqua" pitchFamily="18" charset="0"/>
              </a:rPr>
              <a:t>A type that is defined as a class,delegate,array  or interface is  a reference type</a:t>
            </a:r>
          </a:p>
          <a:p>
            <a:pPr>
              <a:lnSpc>
                <a:spcPct val="140000"/>
              </a:lnSpc>
            </a:pPr>
            <a:r>
              <a:rPr lang="en-IN" sz="2400" dirty="0">
                <a:solidFill>
                  <a:srgbClr val="002060"/>
                </a:solidFill>
                <a:latin typeface="Book Antiqua" pitchFamily="18" charset="0"/>
              </a:rPr>
              <a:t>String and object are also reference types</a:t>
            </a:r>
          </a:p>
          <a:p>
            <a:pPr>
              <a:lnSpc>
                <a:spcPct val="140000"/>
              </a:lnSpc>
            </a:pPr>
            <a:r>
              <a:rPr lang="en-IN" sz="2400" dirty="0">
                <a:solidFill>
                  <a:srgbClr val="002060"/>
                </a:solidFill>
                <a:latin typeface="Book Antiqua" pitchFamily="18" charset="0"/>
              </a:rPr>
              <a:t>Contains the address of the memory where data is stored</a:t>
            </a:r>
          </a:p>
          <a:p>
            <a:pPr>
              <a:lnSpc>
                <a:spcPct val="140000"/>
              </a:lnSpc>
            </a:pPr>
            <a:r>
              <a:rPr lang="en-IN" sz="2400" dirty="0">
                <a:solidFill>
                  <a:srgbClr val="002060"/>
                </a:solidFill>
                <a:latin typeface="Book Antiqua" pitchFamily="18" charset="0"/>
              </a:rPr>
              <a:t>Reference types are stored in heap memory</a:t>
            </a:r>
          </a:p>
          <a:p>
            <a:pPr>
              <a:lnSpc>
                <a:spcPct val="140000"/>
              </a:lnSpc>
              <a:buNone/>
            </a:pPr>
            <a:endParaRPr lang="en-IN" sz="2000" dirty="0">
              <a:latin typeface="Book Antiqua" pitchFamily="18" charset="0"/>
            </a:endParaRPr>
          </a:p>
        </p:txBody>
      </p:sp>
      <p:pic>
        <p:nvPicPr>
          <p:cNvPr id="4" name="Picture 3" descr="reference typ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71664" y="4405744"/>
            <a:ext cx="6096000" cy="195060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33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dirty="0"/>
              <a:t>Data Types in C#(contd 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609600"/>
            <a:ext cx="10124205" cy="6248400"/>
          </a:xfrm>
          <a:ln w="28575"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endParaRPr lang="en-IN" sz="1800" b="1" dirty="0"/>
          </a:p>
        </p:txBody>
      </p:sp>
      <p:sp>
        <p:nvSpPr>
          <p:cNvPr id="4" name="Rectangle 3"/>
          <p:cNvSpPr/>
          <p:nvPr/>
        </p:nvSpPr>
        <p:spPr>
          <a:xfrm>
            <a:off x="1752600" y="3276600"/>
            <a:ext cx="1676400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Data </a:t>
            </a:r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Type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0" y="2286000"/>
            <a:ext cx="1752600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  <a:latin typeface="Book Antiqua" pitchFamily="18" charset="0"/>
              </a:rPr>
              <a:t>Value Type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12026" y="4267200"/>
            <a:ext cx="1676400" cy="6096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Reference Type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8400" y="1600200"/>
            <a:ext cx="1828800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  <a:latin typeface="Book Antiqua" pitchFamily="18" charset="0"/>
              </a:rPr>
              <a:t>User Defined</a:t>
            </a:r>
          </a:p>
        </p:txBody>
      </p:sp>
      <p:sp>
        <p:nvSpPr>
          <p:cNvPr id="9" name="Rectangle 8"/>
          <p:cNvSpPr/>
          <p:nvPr/>
        </p:nvSpPr>
        <p:spPr>
          <a:xfrm>
            <a:off x="8534400" y="4953000"/>
            <a:ext cx="1850574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Classes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34400" y="5410201"/>
            <a:ext cx="1828800" cy="4844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Arrays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4400" y="5943600"/>
            <a:ext cx="1850574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Interface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34400" y="990600"/>
            <a:ext cx="1828800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Structures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534400" y="1524000"/>
            <a:ext cx="1828800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Enumerations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34400" y="2743200"/>
            <a:ext cx="1828800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All Primitive Types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cxnSp>
        <p:nvCxnSpPr>
          <p:cNvPr id="27" name="Straight Arrow Connector 26"/>
          <p:cNvCxnSpPr>
            <a:endCxn id="7" idx="1"/>
          </p:cNvCxnSpPr>
          <p:nvPr/>
        </p:nvCxnSpPr>
        <p:spPr>
          <a:xfrm flipV="1">
            <a:off x="5562600" y="1866900"/>
            <a:ext cx="685800" cy="5715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42" idx="1"/>
          </p:cNvCxnSpPr>
          <p:nvPr/>
        </p:nvCxnSpPr>
        <p:spPr>
          <a:xfrm>
            <a:off x="5562600" y="2438400"/>
            <a:ext cx="685800" cy="4191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248400" y="2590800"/>
            <a:ext cx="1905000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  <a:latin typeface="Book Antiqua" pitchFamily="18" charset="0"/>
              </a:rPr>
              <a:t>Pre Defined</a:t>
            </a:r>
          </a:p>
        </p:txBody>
      </p:sp>
      <p:cxnSp>
        <p:nvCxnSpPr>
          <p:cNvPr id="65" name="Straight Arrow Connector 64"/>
          <p:cNvCxnSpPr>
            <a:stCxn id="4" idx="3"/>
          </p:cNvCxnSpPr>
          <p:nvPr/>
        </p:nvCxnSpPr>
        <p:spPr>
          <a:xfrm flipV="1">
            <a:off x="3429000" y="2819400"/>
            <a:ext cx="914400" cy="7239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" idx="3"/>
            <a:endCxn id="6" idx="0"/>
          </p:cNvCxnSpPr>
          <p:nvPr/>
        </p:nvCxnSpPr>
        <p:spPr>
          <a:xfrm>
            <a:off x="3429000" y="3543300"/>
            <a:ext cx="1121226" cy="7239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5400000" flipH="1" flipV="1">
            <a:off x="8052792" y="1544216"/>
            <a:ext cx="504056" cy="3851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400800" y="3733800"/>
            <a:ext cx="1828800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  <a:latin typeface="Book Antiqua" pitchFamily="18" charset="0"/>
              </a:rPr>
              <a:t>Pre Defined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400800" y="4724400"/>
            <a:ext cx="1905000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  <a:latin typeface="Book Antiqua" pitchFamily="18" charset="0"/>
              </a:rPr>
              <a:t>User Defiled</a:t>
            </a:r>
          </a:p>
        </p:txBody>
      </p:sp>
      <p:cxnSp>
        <p:nvCxnSpPr>
          <p:cNvPr id="51" name="Straight Arrow Connector 50"/>
          <p:cNvCxnSpPr>
            <a:endCxn id="49" idx="1"/>
          </p:cNvCxnSpPr>
          <p:nvPr/>
        </p:nvCxnSpPr>
        <p:spPr>
          <a:xfrm flipV="1">
            <a:off x="5410200" y="4000500"/>
            <a:ext cx="990600" cy="5334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334000" y="4572000"/>
            <a:ext cx="1066800" cy="4953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458200" y="3581400"/>
            <a:ext cx="1850574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string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458200" y="4114800"/>
            <a:ext cx="1850574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object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cxnSp>
        <p:nvCxnSpPr>
          <p:cNvPr id="71" name="Elbow Connector 70"/>
          <p:cNvCxnSpPr>
            <a:stCxn id="50" idx="3"/>
            <a:endCxn id="9" idx="1"/>
          </p:cNvCxnSpPr>
          <p:nvPr/>
        </p:nvCxnSpPr>
        <p:spPr>
          <a:xfrm>
            <a:off x="8305800" y="4991100"/>
            <a:ext cx="228600" cy="228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34</a:t>
            </a:fld>
            <a:endParaRPr lang="en-IN"/>
          </a:p>
        </p:txBody>
      </p:sp>
      <p:cxnSp>
        <p:nvCxnSpPr>
          <p:cNvPr id="35" name="Straight Arrow Connector 34"/>
          <p:cNvCxnSpPr>
            <a:endCxn id="16" idx="1"/>
          </p:cNvCxnSpPr>
          <p:nvPr/>
        </p:nvCxnSpPr>
        <p:spPr>
          <a:xfrm>
            <a:off x="8184232" y="2996952"/>
            <a:ext cx="350168" cy="12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184232" y="400506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 in C#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9829800" cy="6492875"/>
          </a:xfrm>
        </p:spPr>
        <p:txBody>
          <a:bodyPr/>
          <a:lstStyle/>
          <a:p>
            <a:pPr>
              <a:buNone/>
            </a:pP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5181600" y="3505200"/>
            <a:ext cx="1981200" cy="762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Literals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15200" y="1752600"/>
            <a:ext cx="1828800" cy="609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Real Literals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315200" y="5257800"/>
            <a:ext cx="1828800" cy="6096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Boolean Literals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534400" y="3505200"/>
            <a:ext cx="1828800" cy="609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Character Literals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43200" y="1905000"/>
            <a:ext cx="18288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String Literals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057400" y="3581400"/>
            <a:ext cx="1828800" cy="6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Integer Literals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67000" y="5181600"/>
            <a:ext cx="1828800" cy="609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Null Literals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cxnSp>
        <p:nvCxnSpPr>
          <p:cNvPr id="12" name="Straight Arrow Connector 11"/>
          <p:cNvCxnSpPr>
            <a:stCxn id="4" idx="1"/>
          </p:cNvCxnSpPr>
          <p:nvPr/>
        </p:nvCxnSpPr>
        <p:spPr>
          <a:xfrm flipH="1" flipV="1">
            <a:off x="4267200" y="2514600"/>
            <a:ext cx="1204540" cy="110219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7"/>
          </p:cNvCxnSpPr>
          <p:nvPr/>
        </p:nvCxnSpPr>
        <p:spPr>
          <a:xfrm flipV="1">
            <a:off x="6872660" y="2438400"/>
            <a:ext cx="1204540" cy="117839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9" idx="3"/>
          </p:cNvCxnSpPr>
          <p:nvPr/>
        </p:nvCxnSpPr>
        <p:spPr>
          <a:xfrm flipH="1">
            <a:off x="3886200" y="3886200"/>
            <a:ext cx="129540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</p:cNvCxnSpPr>
          <p:nvPr/>
        </p:nvCxnSpPr>
        <p:spPr>
          <a:xfrm>
            <a:off x="7162800" y="3886200"/>
            <a:ext cx="137160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77000" y="4191000"/>
            <a:ext cx="1371600" cy="10668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0" idx="3"/>
          </p:cNvCxnSpPr>
          <p:nvPr/>
        </p:nvCxnSpPr>
        <p:spPr>
          <a:xfrm flipH="1">
            <a:off x="4495800" y="4267200"/>
            <a:ext cx="1295400" cy="12192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35</a:t>
            </a:fld>
            <a:endParaRPr lang="en-I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US" dirty="0"/>
              <a:t>Data Types In C#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864" y="609600"/>
            <a:ext cx="9029696" cy="624840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Ø"/>
            </a:pPr>
            <a:endParaRPr lang="en-US" sz="2000" b="1" dirty="0">
              <a:solidFill>
                <a:srgbClr val="002060"/>
              </a:solidFill>
              <a:latin typeface="Book Antiqua" pitchFamily="18" charset="0"/>
            </a:endParaRPr>
          </a:p>
          <a:p>
            <a:pPr lvl="1">
              <a:lnSpc>
                <a:spcPct val="140000"/>
              </a:lnSpc>
              <a:buBlip>
                <a:blip r:embed="rId3"/>
              </a:buBlip>
            </a:pPr>
            <a:r>
              <a:rPr lang="en-US" sz="2800" dirty="0">
                <a:solidFill>
                  <a:srgbClr val="002060"/>
                </a:solidFill>
                <a:latin typeface="Book Antiqua" pitchFamily="18" charset="0"/>
              </a:rPr>
              <a:t>Integer Literals</a:t>
            </a:r>
          </a:p>
          <a:p>
            <a:pPr>
              <a:lnSpc>
                <a:spcPct val="140000"/>
              </a:lnSpc>
              <a:buNone/>
            </a:pPr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             Ex:  1234</a:t>
            </a:r>
          </a:p>
          <a:p>
            <a:pPr lvl="1">
              <a:lnSpc>
                <a:spcPct val="140000"/>
              </a:lnSpc>
              <a:buBlip>
                <a:blip r:embed="rId3"/>
              </a:buBlip>
            </a:pPr>
            <a:r>
              <a:rPr lang="en-US" sz="2800" dirty="0">
                <a:solidFill>
                  <a:srgbClr val="002060"/>
                </a:solidFill>
                <a:latin typeface="Book Antiqua" pitchFamily="18" charset="0"/>
              </a:rPr>
              <a:t>Real Literals</a:t>
            </a:r>
          </a:p>
          <a:p>
            <a:pPr>
              <a:lnSpc>
                <a:spcPct val="140000"/>
              </a:lnSpc>
              <a:buNone/>
            </a:pPr>
            <a:r>
              <a:rPr lang="en-US" sz="2000" dirty="0">
                <a:solidFill>
                  <a:srgbClr val="002060"/>
                </a:solidFill>
                <a:latin typeface="Book Antiqua" pitchFamily="18" charset="0"/>
              </a:rPr>
              <a:t>            </a:t>
            </a:r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Ex:  10.5</a:t>
            </a:r>
          </a:p>
          <a:p>
            <a:pPr lvl="1">
              <a:lnSpc>
                <a:spcPct val="140000"/>
              </a:lnSpc>
              <a:buBlip>
                <a:blip r:embed="rId3"/>
              </a:buBlip>
            </a:pPr>
            <a:r>
              <a:rPr lang="en-US" sz="2800" dirty="0">
                <a:solidFill>
                  <a:srgbClr val="002060"/>
                </a:solidFill>
                <a:latin typeface="Book Antiqua" pitchFamily="18" charset="0"/>
              </a:rPr>
              <a:t>Character Literals</a:t>
            </a:r>
          </a:p>
          <a:p>
            <a:pPr>
              <a:lnSpc>
                <a:spcPct val="140000"/>
              </a:lnSpc>
              <a:buNone/>
            </a:pPr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             Ex:   ‘a’ or ’1’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40000"/>
              </a:lnSpc>
              <a:buNone/>
            </a:pPr>
            <a:endParaRPr lang="en-US" sz="2000" b="1" dirty="0">
              <a:solidFill>
                <a:srgbClr val="0000FF"/>
              </a:solidFill>
              <a:latin typeface="Book Antiqua" pitchFamily="18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ü"/>
            </a:pPr>
            <a:endParaRPr lang="en-US" sz="2000" b="1" dirty="0">
              <a:solidFill>
                <a:srgbClr val="0000FF"/>
              </a:solidFill>
              <a:latin typeface="Book Antiqua" pitchFamily="18" charset="0"/>
            </a:endParaRPr>
          </a:p>
          <a:p>
            <a:pPr>
              <a:lnSpc>
                <a:spcPct val="140000"/>
              </a:lnSpc>
              <a:buNone/>
            </a:pPr>
            <a:endParaRPr lang="en-US" sz="2000" b="1" dirty="0">
              <a:solidFill>
                <a:srgbClr val="0000FF"/>
              </a:solidFill>
              <a:latin typeface="Book Antiqua" pitchFamily="18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36</a:t>
            </a:fld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C#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dirty="0"/>
              <a:t>String Literals</a:t>
            </a:r>
          </a:p>
          <a:p>
            <a:pPr lvl="1">
              <a:lnSpc>
                <a:spcPct val="140000"/>
              </a:lnSpc>
              <a:buNone/>
            </a:pPr>
            <a:r>
              <a:rPr lang="en-US" dirty="0"/>
              <a:t>Ex:  “Hello World”</a:t>
            </a:r>
          </a:p>
          <a:p>
            <a:pPr>
              <a:lnSpc>
                <a:spcPct val="140000"/>
              </a:lnSpc>
            </a:pPr>
            <a:r>
              <a:rPr lang="en-US" dirty="0"/>
              <a:t>Boolean Literal</a:t>
            </a:r>
          </a:p>
          <a:p>
            <a:pPr lvl="1">
              <a:lnSpc>
                <a:spcPct val="140000"/>
              </a:lnSpc>
              <a:buNone/>
            </a:pPr>
            <a:r>
              <a:rPr lang="en-US" dirty="0"/>
              <a:t>Ex: true/false</a:t>
            </a:r>
          </a:p>
          <a:p>
            <a:pPr>
              <a:lnSpc>
                <a:spcPct val="140000"/>
              </a:lnSpc>
            </a:pPr>
            <a:r>
              <a:rPr lang="en-US" dirty="0"/>
              <a:t>Null Literal</a:t>
            </a:r>
          </a:p>
          <a:p>
            <a:pPr lvl="1">
              <a:lnSpc>
                <a:spcPct val="140000"/>
              </a:lnSpc>
              <a:buNone/>
            </a:pPr>
            <a:r>
              <a:rPr lang="en-US" dirty="0"/>
              <a:t>    Ex:  ‘/0’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37</a:t>
            </a:fld>
            <a:endParaRPr lang="en-I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Boxing and Unboxing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Boxing</a:t>
            </a:r>
          </a:p>
          <a:p>
            <a:pPr lvl="1"/>
            <a:r>
              <a:rPr lang="en-US" dirty="0"/>
              <a:t>When a Value Type is converted to Object Type / Reference Type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Object </a:t>
            </a:r>
            <a:r>
              <a:rPr lang="en-US" dirty="0" err="1"/>
              <a:t>obj</a:t>
            </a:r>
            <a:r>
              <a:rPr lang="en-US" dirty="0"/>
              <a:t>; </a:t>
            </a:r>
            <a:r>
              <a:rPr lang="en-US" dirty="0" err="1"/>
              <a:t>obj</a:t>
            </a:r>
            <a:r>
              <a:rPr lang="en-US" dirty="0"/>
              <a:t>=100;</a:t>
            </a:r>
          </a:p>
          <a:p>
            <a:pPr lvl="1"/>
            <a:endParaRPr lang="en-US" dirty="0"/>
          </a:p>
          <a:p>
            <a:r>
              <a:rPr lang="en-US" dirty="0"/>
              <a:t>Unboxing</a:t>
            </a:r>
          </a:p>
          <a:p>
            <a:pPr lvl="1"/>
            <a:r>
              <a:rPr lang="en-US" dirty="0"/>
              <a:t>When an Object type / Reference type is converted to Value Type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: </a:t>
            </a:r>
            <a:r>
              <a:rPr lang="en-US" dirty="0" err="1"/>
              <a:t>Obj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n =(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58690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349"/>
          </a:xfrm>
        </p:spPr>
        <p:txBody>
          <a:bodyPr/>
          <a:lstStyle/>
          <a:p>
            <a:r>
              <a:rPr lang="en-US" dirty="0"/>
              <a:t>Type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674734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Implicit type conversion</a:t>
            </a:r>
            <a:r>
              <a:rPr lang="en-IN" dirty="0"/>
              <a:t> − These conversions are performed by C# in a type-safe manner. For example,  conversions from smaller to larger integral types and conversions from derived classes to base classes.</a:t>
            </a:r>
          </a:p>
          <a:p>
            <a:pPr lvl="1"/>
            <a:r>
              <a:rPr lang="en-IN" dirty="0"/>
              <a:t>Eg : 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b="1" dirty="0"/>
              <a:t>Explicit type conversion</a:t>
            </a:r>
            <a:r>
              <a:rPr lang="en-IN" dirty="0"/>
              <a:t> − These conversions are done explicitly by users using the pre-defined functions. Explicit conversions require a cast operator.</a:t>
            </a:r>
          </a:p>
          <a:p>
            <a:pPr lvl="1"/>
            <a:r>
              <a:rPr lang="en-IN" dirty="0"/>
              <a:t>Eg: </a:t>
            </a:r>
          </a:p>
          <a:p>
            <a:r>
              <a:rPr lang="en-IN" dirty="0"/>
              <a:t>C # provides various conversion methods</a:t>
            </a:r>
          </a:p>
          <a:p>
            <a:pPr lvl="1"/>
            <a:r>
              <a:rPr lang="en-IN" dirty="0"/>
              <a:t>ToInt16, ToInt32, </a:t>
            </a:r>
            <a:r>
              <a:rPr lang="en-IN" dirty="0" err="1"/>
              <a:t>ToBoolean</a:t>
            </a:r>
            <a:r>
              <a:rPr lang="en-IN" dirty="0"/>
              <a:t>, </a:t>
            </a:r>
            <a:r>
              <a:rPr lang="en-IN" dirty="0" err="1"/>
              <a:t>ToChar</a:t>
            </a:r>
            <a:r>
              <a:rPr lang="en-IN" dirty="0"/>
              <a:t>, </a:t>
            </a:r>
            <a:r>
              <a:rPr lang="en-IN" dirty="0" err="1"/>
              <a:t>ToString</a:t>
            </a:r>
            <a:r>
              <a:rPr lang="en-IN" dirty="0"/>
              <a:t> etc.</a:t>
            </a:r>
          </a:p>
          <a:p>
            <a:pPr lvl="1"/>
            <a:r>
              <a:rPr lang="en-IN" dirty="0"/>
              <a:t>Parse()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2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omponents of .NET Architecture &lt;ul&gt;&lt;li&gt;Microsoft .NET consists of four major components: &lt;/li&gt;&lt;/ul&gt;&lt;ul&gt;&lt;li&gt;Common Languag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741" y="704335"/>
            <a:ext cx="8810367" cy="615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417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098"/>
          </a:xfrm>
        </p:spPr>
        <p:txBody>
          <a:bodyPr/>
          <a:lstStyle/>
          <a:p>
            <a:r>
              <a:rPr lang="en-US" dirty="0" err="1"/>
              <a:t>Nullables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C# provides a special data type, the </a:t>
            </a:r>
            <a:r>
              <a:rPr lang="en-IN" b="1" dirty="0" err="1"/>
              <a:t>nullable</a:t>
            </a:r>
            <a:r>
              <a:rPr lang="en-IN" dirty="0"/>
              <a:t> types, to which you can assign normal range of values as well as null values.</a:t>
            </a:r>
          </a:p>
          <a:p>
            <a:endParaRPr lang="en-IN" dirty="0"/>
          </a:p>
          <a:p>
            <a:r>
              <a:rPr lang="en-IN" dirty="0" err="1"/>
              <a:t>nullable</a:t>
            </a:r>
            <a:r>
              <a:rPr lang="en-IN" dirty="0"/>
              <a:t> types bridge the difference between C# types and the Database types</a:t>
            </a:r>
          </a:p>
          <a:p>
            <a:endParaRPr lang="en-IN" dirty="0"/>
          </a:p>
          <a:p>
            <a:r>
              <a:rPr lang="en-IN" dirty="0"/>
              <a:t>Transformation of nulls and non nulls.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6114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r>
              <a:rPr lang="en-IN" dirty="0"/>
              <a:t>Arithmetic Operators</a:t>
            </a:r>
          </a:p>
          <a:p>
            <a:r>
              <a:rPr lang="en-IN" dirty="0"/>
              <a:t>Relational Operators</a:t>
            </a:r>
          </a:p>
          <a:p>
            <a:r>
              <a:rPr lang="en-IN" dirty="0"/>
              <a:t>Logical Operators</a:t>
            </a:r>
          </a:p>
          <a:p>
            <a:r>
              <a:rPr lang="en-IN" dirty="0"/>
              <a:t>Assignment Operators</a:t>
            </a:r>
          </a:p>
          <a:p>
            <a:r>
              <a:rPr lang="en-IN" dirty="0"/>
              <a:t>Misc. Operators :</a:t>
            </a:r>
          </a:p>
          <a:p>
            <a:pPr lvl="1"/>
            <a:r>
              <a:rPr lang="en-IN" dirty="0" err="1"/>
              <a:t>Sizeof</a:t>
            </a:r>
            <a:r>
              <a:rPr lang="en-IN" dirty="0"/>
              <a:t>(), </a:t>
            </a:r>
            <a:r>
              <a:rPr lang="en-IN" dirty="0" err="1"/>
              <a:t>Typeof</a:t>
            </a:r>
            <a:r>
              <a:rPr lang="en-IN" dirty="0"/>
              <a:t>(), ?:  </a:t>
            </a:r>
            <a:r>
              <a:rPr lang="en-IN" dirty="0" err="1"/>
              <a:t>etc</a:t>
            </a:r>
            <a:endParaRPr lang="en-IN" dirty="0"/>
          </a:p>
          <a:p>
            <a:r>
              <a:rPr lang="en-US" dirty="0"/>
              <a:t>Null Coalescing Operator : ??</a:t>
            </a:r>
          </a:p>
        </p:txBody>
      </p:sp>
    </p:spTree>
    <p:extLst>
      <p:ext uri="{BB962C8B-B14F-4D97-AF65-F5344CB8AC3E}">
        <p14:creationId xmlns:p14="http://schemas.microsoft.com/office/powerpoint/2010/main" val="4395522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536" y="1052736"/>
            <a:ext cx="8229600" cy="4896544"/>
          </a:xfrm>
        </p:spPr>
        <p:txBody>
          <a:bodyPr>
            <a:normAutofit fontScale="92500" lnSpcReduction="10000"/>
          </a:bodyPr>
          <a:lstStyle/>
          <a:p>
            <a:pPr>
              <a:buBlip>
                <a:blip r:embed="rId3"/>
              </a:buBlip>
            </a:pPr>
            <a:endParaRPr lang="en-US" sz="2000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IDE for creating .NET application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Console </a:t>
            </a:r>
            <a:r>
              <a:rPr lang="en-US" dirty="0"/>
              <a:t>Applications </a:t>
            </a:r>
            <a:endParaRPr lang="en-US" dirty="0">
              <a:solidFill>
                <a:srgbClr val="002060"/>
              </a:solidFill>
              <a:latin typeface="Book Antiqua" pitchFamily="18" charset="0"/>
            </a:endParaRP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Web </a:t>
            </a:r>
            <a:r>
              <a:rPr lang="en-US" dirty="0"/>
              <a:t>Applications</a:t>
            </a:r>
            <a:endParaRPr lang="en-US" dirty="0">
              <a:solidFill>
                <a:srgbClr val="002060"/>
              </a:solidFill>
              <a:latin typeface="Book Antiqua" pitchFamily="18" charset="0"/>
            </a:endParaRP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Windows Applications 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Web Services</a:t>
            </a:r>
          </a:p>
          <a:p>
            <a:pPr lvl="1">
              <a:buNone/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Features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Page Design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Automatic error detection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Debugging tools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IntelliSense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Short cut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42</a:t>
            </a:fld>
            <a:endParaRPr lang="en-I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512" y="1052736"/>
            <a:ext cx="8712968" cy="396044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en-US" sz="2000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Control  statements control the execution path of the program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Selection Statements</a:t>
            </a:r>
          </a:p>
          <a:p>
            <a:pPr>
              <a:buNone/>
            </a:pPr>
            <a:endParaRPr lang="en-US" sz="1900" dirty="0">
              <a:solidFill>
                <a:srgbClr val="002060"/>
              </a:solidFill>
              <a:latin typeface="Book Antiqua" pitchFamily="18" charset="0"/>
            </a:endParaRP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If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Switch</a:t>
            </a:r>
          </a:p>
          <a:p>
            <a:pPr lvl="1">
              <a:buNone/>
            </a:pPr>
            <a:endParaRPr lang="en-US" sz="1600" dirty="0">
              <a:solidFill>
                <a:srgbClr val="002060"/>
              </a:solidFill>
              <a:latin typeface="Book Antiqua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43</a:t>
            </a:fld>
            <a:endParaRPr lang="en-I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619"/>
          </a:xfrm>
        </p:spPr>
        <p:txBody>
          <a:bodyPr/>
          <a:lstStyle/>
          <a:p>
            <a:r>
              <a:rPr lang="en-US" dirty="0"/>
              <a:t>Control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512" y="1124744"/>
            <a:ext cx="8640960" cy="4968552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/>
              <a:t>Iteration Statement</a:t>
            </a:r>
          </a:p>
          <a:p>
            <a:endParaRPr lang="en-US" sz="2000" dirty="0"/>
          </a:p>
          <a:p>
            <a:pPr lvl="1"/>
            <a:r>
              <a:rPr lang="en-US" sz="3400" dirty="0"/>
              <a:t>While</a:t>
            </a:r>
          </a:p>
          <a:p>
            <a:pPr lvl="1"/>
            <a:r>
              <a:rPr lang="en-US" sz="3400" dirty="0"/>
              <a:t>Do while</a:t>
            </a:r>
          </a:p>
          <a:p>
            <a:pPr lvl="1"/>
            <a:r>
              <a:rPr lang="en-US" sz="3400" dirty="0"/>
              <a:t>For</a:t>
            </a:r>
          </a:p>
          <a:p>
            <a:pPr lvl="1"/>
            <a:r>
              <a:rPr lang="en-US" sz="3400" dirty="0"/>
              <a:t>For each</a:t>
            </a:r>
          </a:p>
          <a:p>
            <a:pPr lvl="1">
              <a:buNone/>
            </a:pPr>
            <a:endParaRPr lang="en-US" sz="1600" dirty="0"/>
          </a:p>
          <a:p>
            <a:r>
              <a:rPr lang="en-US" sz="4000" dirty="0"/>
              <a:t>Jump Statements</a:t>
            </a:r>
          </a:p>
          <a:p>
            <a:pPr>
              <a:buNone/>
            </a:pPr>
            <a:endParaRPr lang="en-US" sz="2000" dirty="0"/>
          </a:p>
          <a:p>
            <a:pPr lvl="1"/>
            <a:r>
              <a:rPr lang="en-US" sz="3800" dirty="0"/>
              <a:t>break</a:t>
            </a:r>
          </a:p>
          <a:p>
            <a:pPr lvl="1"/>
            <a:r>
              <a:rPr lang="en-US" sz="3800" dirty="0"/>
              <a:t>continue</a:t>
            </a:r>
          </a:p>
          <a:p>
            <a:pPr lvl="1"/>
            <a:r>
              <a:rPr lang="en-US" sz="3800" dirty="0"/>
              <a:t>goto</a:t>
            </a:r>
          </a:p>
          <a:p>
            <a:pPr lvl="1"/>
            <a:r>
              <a:rPr lang="en-US" sz="3800" dirty="0"/>
              <a:t>return</a:t>
            </a:r>
          </a:p>
          <a:p>
            <a:pPr lvl="1"/>
            <a:r>
              <a:rPr lang="en-US" sz="3800" dirty="0"/>
              <a:t>Throw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44</a:t>
            </a:fld>
            <a:endParaRPr lang="en-I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Statements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864" y="1052736"/>
            <a:ext cx="9029696" cy="5805264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en-IN" sz="2000" b="1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Book Antiqua" pitchFamily="18" charset="0"/>
              </a:rPr>
              <a:t>If-else Statement</a:t>
            </a:r>
          </a:p>
          <a:p>
            <a:pPr>
              <a:buNone/>
            </a:pPr>
            <a:endParaRPr lang="en-IN" sz="2000" b="1" dirty="0">
              <a:solidFill>
                <a:srgbClr val="C00000"/>
              </a:solidFill>
              <a:latin typeface="Book Antiqua" pitchFamily="18" charset="0"/>
            </a:endParaRPr>
          </a:p>
          <a:p>
            <a:pPr lvl="1">
              <a:lnSpc>
                <a:spcPct val="140000"/>
              </a:lnSpc>
              <a:buNone/>
            </a:pPr>
            <a:r>
              <a:rPr lang="en-IN" dirty="0">
                <a:solidFill>
                  <a:srgbClr val="002060"/>
                </a:solidFill>
                <a:latin typeface="Book Antiqua" pitchFamily="18" charset="0"/>
              </a:rPr>
              <a:t>  </a:t>
            </a:r>
            <a:r>
              <a:rPr lang="en-IN" dirty="0"/>
              <a:t>  if (&lt;conditional expression&gt;)</a:t>
            </a:r>
            <a:br>
              <a:rPr lang="en-IN" dirty="0"/>
            </a:br>
            <a:r>
              <a:rPr lang="en-IN" dirty="0"/>
              <a:t>&lt; statement action&gt;</a:t>
            </a:r>
            <a:br>
              <a:rPr lang="en-IN" dirty="0"/>
            </a:br>
            <a:r>
              <a:rPr lang="en-IN" dirty="0"/>
              <a:t>else</a:t>
            </a:r>
            <a:br>
              <a:rPr lang="en-IN" dirty="0"/>
            </a:br>
            <a:r>
              <a:rPr lang="en-IN" dirty="0"/>
              <a:t>&lt; statement action&gt;</a:t>
            </a:r>
          </a:p>
          <a:p>
            <a:pPr lvl="1">
              <a:lnSpc>
                <a:spcPct val="140000"/>
              </a:lnSpc>
              <a:buNone/>
            </a:pPr>
            <a:r>
              <a:rPr lang="en-IN" dirty="0">
                <a:solidFill>
                  <a:srgbClr val="002060"/>
                </a:solidFill>
                <a:latin typeface="Book Antiqua" pitchFamily="18" charset="0"/>
              </a:rPr>
              <a:t> </a:t>
            </a:r>
            <a:endParaRPr lang="en-IN" dirty="0">
              <a:solidFill>
                <a:srgbClr val="0000FF"/>
              </a:solidFill>
              <a:latin typeface="Book Antiqua" pitchFamily="18" charset="0"/>
            </a:endParaRP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45</a:t>
            </a:fld>
            <a:endParaRPr lang="en-I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</a:pPr>
            <a:r>
              <a:rPr lang="en-IN" sz="3600" dirty="0"/>
              <a:t>Switch Case Statement</a:t>
            </a:r>
          </a:p>
          <a:p>
            <a:pPr>
              <a:lnSpc>
                <a:spcPct val="140000"/>
              </a:lnSpc>
              <a:buNone/>
            </a:pPr>
            <a:endParaRPr lang="en-IN" sz="31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3100" dirty="0"/>
              <a:t>        switch (&lt;non-long integral expression&gt;) </a:t>
            </a:r>
          </a:p>
          <a:p>
            <a:pPr>
              <a:buNone/>
            </a:pPr>
            <a:r>
              <a:rPr lang="en-IN" sz="3100" dirty="0"/>
              <a:t>{</a:t>
            </a:r>
            <a:br>
              <a:rPr lang="en-IN" sz="3100" dirty="0"/>
            </a:br>
            <a:r>
              <a:rPr lang="en-IN" sz="3100" dirty="0"/>
              <a:t>     case label : &lt;statement&gt;</a:t>
            </a:r>
          </a:p>
          <a:p>
            <a:pPr>
              <a:buNone/>
            </a:pPr>
            <a:r>
              <a:rPr lang="en-IN" sz="3100" dirty="0"/>
              <a:t>        break;</a:t>
            </a:r>
            <a:br>
              <a:rPr lang="en-IN" sz="3100" dirty="0"/>
            </a:br>
            <a:r>
              <a:rPr lang="en-IN" sz="3100" dirty="0"/>
              <a:t>    case label: &lt;statement&gt;</a:t>
            </a:r>
          </a:p>
          <a:p>
            <a:pPr>
              <a:buNone/>
            </a:pPr>
            <a:r>
              <a:rPr lang="en-IN" sz="3100" dirty="0"/>
              <a:t>        break;</a:t>
            </a:r>
            <a:br>
              <a:rPr lang="en-IN" sz="3100" dirty="0"/>
            </a:br>
            <a:r>
              <a:rPr lang="en-IN" sz="3100" dirty="0"/>
              <a:t>     case label: &lt;statement&gt;</a:t>
            </a:r>
          </a:p>
          <a:p>
            <a:pPr>
              <a:buNone/>
            </a:pPr>
            <a:r>
              <a:rPr lang="en-IN" sz="3100" dirty="0"/>
              <a:t>        break;</a:t>
            </a:r>
            <a:br>
              <a:rPr lang="en-IN" sz="3100" dirty="0"/>
            </a:br>
            <a:r>
              <a:rPr lang="en-IN" sz="3100" dirty="0"/>
              <a:t>    default: &lt;statement&gt;</a:t>
            </a:r>
          </a:p>
          <a:p>
            <a:pPr>
              <a:buNone/>
            </a:pPr>
            <a:r>
              <a:rPr lang="en-IN" sz="3100" dirty="0"/>
              <a:t>}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46</a:t>
            </a:fld>
            <a:endParaRPr lang="en-I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C#</a:t>
            </a:r>
          </a:p>
        </p:txBody>
      </p:sp>
      <p:pic>
        <p:nvPicPr>
          <p:cNvPr id="6" name="Picture 4" descr="oned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7808" y="3356992"/>
            <a:ext cx="3048000" cy="27432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47</a:t>
            </a:fld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703512" y="1052736"/>
            <a:ext cx="8496944" cy="5112568"/>
          </a:xfrm>
        </p:spPr>
        <p:txBody>
          <a:bodyPr/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/>
              <a:t>Array is a collection of values of same data type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/>
              <a:t>The following figure shows the array structure in system memory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C#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536" y="1196753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/>
              <a:t>There are 3 types of arrays</a:t>
            </a:r>
          </a:p>
          <a:p>
            <a:pPr marL="628650"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/>
              <a:t>Single-Dimensional</a:t>
            </a:r>
          </a:p>
          <a:p>
            <a:pPr marL="628650"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/>
              <a:t>Two-Dimensional/Multi-Dimensional</a:t>
            </a:r>
          </a:p>
          <a:p>
            <a:pPr marL="628650"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/>
              <a:t>Jagged Array</a:t>
            </a:r>
            <a:endParaRPr lang="en-IN" dirty="0"/>
          </a:p>
          <a:p>
            <a:pPr marL="628650" lvl="1">
              <a:lnSpc>
                <a:spcPct val="150000"/>
              </a:lnSpc>
              <a:tabLst>
                <a:tab pos="521528" algn="l"/>
              </a:tabLst>
            </a:pPr>
            <a:endParaRPr lang="en-US" spc="-35" dirty="0"/>
          </a:p>
          <a:p>
            <a:pPr marL="628650" lvl="1">
              <a:lnSpc>
                <a:spcPct val="150000"/>
              </a:lnSpc>
              <a:buNone/>
              <a:tabLst>
                <a:tab pos="521528" algn="l"/>
              </a:tabLst>
            </a:pPr>
            <a:endParaRPr lang="en-US" spc="-3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48</a:t>
            </a:fld>
            <a:endParaRPr lang="en-I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60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dirty="0"/>
              <a:t>Array Instantiation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5795" y="1440873"/>
            <a:ext cx="9029696" cy="381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Datatype [] Array_name=new Data type[size];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Data type: specifies what type of data is stored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Array_name: Indicates name of the array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new: It allocates memory to the array at runtime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Size: Indicates number of elements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2000" b="1" spc="-35" dirty="0">
              <a:solidFill>
                <a:srgbClr val="0000FF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endParaRPr lang="en-IN" sz="2000" b="1" spc="-35" dirty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49</a:t>
            </a:fld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rchitecture â Operating System &lt;ul&gt;&lt;li&gt;At the base of the diagram in gray is the operating system, which technically ca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243" y="877331"/>
            <a:ext cx="9341707" cy="522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1198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Instantiation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800" spc="-35" dirty="0"/>
              <a:t>ex: int []a=new int[5];</a:t>
            </a:r>
          </a:p>
          <a:p>
            <a:pPr lvl="1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800" spc="-35" dirty="0"/>
              <a:t>string []names=new string[3];</a:t>
            </a:r>
          </a:p>
          <a:p>
            <a:pPr lvl="1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800" spc="-35" dirty="0"/>
              <a:t>Int []data=new int[5]{1,2,3,4,5};</a:t>
            </a:r>
          </a:p>
          <a:p>
            <a:pPr lvl="1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800" spc="-35" dirty="0"/>
              <a:t>int []data=new int[]={10,20,30,40,50} ;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50</a:t>
            </a:fld>
            <a:endParaRPr lang="en-I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in C# contd…</a:t>
            </a:r>
            <a:endParaRPr lang="en-IN" dirty="0"/>
          </a:p>
        </p:txBody>
      </p:sp>
      <p:pic>
        <p:nvPicPr>
          <p:cNvPr id="4" name="Content Placeholder 3" descr="Ar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1545" y="1340768"/>
            <a:ext cx="8381999" cy="3200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51</a:t>
            </a:fld>
            <a:endParaRPr lang="en-I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/>
          <a:p>
            <a:r>
              <a:rPr lang="en-US" dirty="0"/>
              <a:t>Arrays in C#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3832" y="1163781"/>
            <a:ext cx="9029696" cy="519256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Assigning values to array	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int []a= new int[4]</a:t>
            </a:r>
          </a:p>
          <a:p>
            <a:pPr lvl="2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	a[0]=10      </a:t>
            </a:r>
          </a:p>
          <a:p>
            <a:pPr lvl="2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	a[1]=20</a:t>
            </a:r>
          </a:p>
          <a:p>
            <a:pPr lvl="2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	a[2]=30		</a:t>
            </a:r>
          </a:p>
          <a:p>
            <a:pPr lvl="2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	a[3]=40		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 int []a=new int[4]{10,20,30,40}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int []a={10,20,30,40} //Dynamic allocation</a:t>
            </a:r>
          </a:p>
          <a:p>
            <a:pPr lvl="1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a[index]-</a:t>
            </a:r>
            <a:r>
              <a:rPr lang="en-US" spc="-35" dirty="0"/>
              <a:t> </a:t>
            </a: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returns the array value at particular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52</a:t>
            </a:fld>
            <a:endParaRPr lang="en-I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dirty="0"/>
              <a:t>System.Array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99308"/>
            <a:ext cx="9029696" cy="495704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sort() : It sorts array elements in ascending order.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System.Array.Sort(array name)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reverse(): It arrange array elements in reverse order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System.Array.Reverse(array name)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copy() : It copies one Array elements into to another array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System.Array.Copy(source array name, destination array name, count)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/>
              <a:t>Length: It returns size of the array 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b="1" spc="-35" dirty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Rank: It returns dimension of the array</a:t>
            </a:r>
          </a:p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1800" b="1" spc="-35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53</a:t>
            </a:fld>
            <a:endParaRPr lang="en-I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dirty="0"/>
              <a:t>Two-Dimensional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864" y="1454727"/>
            <a:ext cx="9029696" cy="4114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1800" spc="-35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It stores values in one or more columns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/>
              <a:t>H</a:t>
            </a: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as rows and columns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1800" spc="-35" dirty="0">
                <a:solidFill>
                  <a:srgbClr val="002060"/>
                </a:solidFill>
                <a:latin typeface="Book Antiqua" pitchFamily="18" charset="0"/>
              </a:rPr>
              <a:t>       </a:t>
            </a:r>
            <a:r>
              <a:rPr lang="en-US" sz="2400" spc="-35" dirty="0">
                <a:solidFill>
                  <a:srgbClr val="002060"/>
                </a:solidFill>
                <a:latin typeface="Book Antiqua" pitchFamily="18" charset="0"/>
              </a:rPr>
              <a:t>Ex: int [,] table=new table[4,3];</a:t>
            </a:r>
          </a:p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2000" b="1" spc="-35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1800" spc="-35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1800" b="1" spc="-35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54</a:t>
            </a:fld>
            <a:endParaRPr lang="en-IN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Two-Dimensional Array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268761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/>
              <a:t>Assigning Values to 2-Dimensional Arrays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/>
              <a:t> int [,] a=new int[2,2]{{12,32},{34,54}};            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/>
              <a:t>  int[,]table =new table[4,3] { 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/>
              <a:t>		                        {400, 450, 510}, 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/>
              <a:t>                                {500, 560, 630},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/>
              <a:t>                                {625, 676, 740},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/>
              <a:t>                               {1000, 1250, 1600} 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/>
              <a:t>                      	};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55</a:t>
            </a:fld>
            <a:endParaRPr lang="en-I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527"/>
            <a:ext cx="10515600" cy="6650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dirty="0"/>
              <a:t>Jagged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864" y="900545"/>
            <a:ext cx="9029696" cy="582093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2000" spc="-35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Jagged arrays are often called array of arrays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An element of a jagged array itself is an array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000" b="1" spc="-35" dirty="0">
                <a:solidFill>
                  <a:srgbClr val="002060"/>
                </a:solidFill>
                <a:latin typeface="Book Antiqua" pitchFamily="18" charset="0"/>
              </a:rPr>
              <a:t>	</a:t>
            </a:r>
            <a:r>
              <a:rPr lang="en-US" sz="2400" spc="-35" dirty="0">
                <a:solidFill>
                  <a:srgbClr val="002060"/>
                </a:solidFill>
                <a:latin typeface="Book Antiqua" pitchFamily="18" charset="0"/>
              </a:rPr>
              <a:t>Datytype [][] Array_name = new Datatype[size][] ;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Size indicates no of arrays stored in jagged array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400" spc="-35" dirty="0">
                <a:solidFill>
                  <a:srgbClr val="002060"/>
                </a:solidFill>
                <a:latin typeface="Book Antiqua" pitchFamily="18" charset="0"/>
              </a:rPr>
              <a:t>   Ex:</a:t>
            </a:r>
            <a:r>
              <a:rPr lang="en-US" sz="2400" spc="-35" dirty="0"/>
              <a:t>   </a:t>
            </a:r>
            <a:r>
              <a:rPr lang="en-US" sz="2400" spc="-35" dirty="0">
                <a:solidFill>
                  <a:srgbClr val="002060"/>
                </a:solidFill>
                <a:latin typeface="Book Antiqua" pitchFamily="18" charset="0"/>
              </a:rPr>
              <a:t>int [][]j _array =new int[3][];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400" spc="-35" dirty="0">
                <a:solidFill>
                  <a:srgbClr val="002060"/>
                </a:solidFill>
                <a:latin typeface="Book Antiqua" pitchFamily="18" charset="0"/>
              </a:rPr>
              <a:t>            j_array[0]=new int[] {1,2,3,4};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400" spc="-35" dirty="0">
                <a:solidFill>
                  <a:srgbClr val="002060"/>
                </a:solidFill>
                <a:latin typeface="Book Antiqua" pitchFamily="18" charset="0"/>
              </a:rPr>
              <a:t>            j_array[1]=new int[] {5,6,7};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400" spc="-35" dirty="0">
                <a:solidFill>
                  <a:srgbClr val="002060"/>
                </a:solidFill>
                <a:latin typeface="Book Antiqua" pitchFamily="18" charset="0"/>
              </a:rPr>
              <a:t>            j_array[2] =new int[] { 8,9};</a:t>
            </a:r>
          </a:p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2000" b="1" spc="-35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1800" spc="-35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1800" b="1" spc="-35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56</a:t>
            </a:fld>
            <a:endParaRPr lang="en-I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/>
          <a:lstStyle/>
          <a:p>
            <a:r>
              <a:rPr lang="en-US" dirty="0"/>
              <a:t>Strings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520" y="1274618"/>
            <a:ext cx="8640960" cy="4890686"/>
          </a:xfrm>
        </p:spPr>
        <p:txBody>
          <a:bodyPr>
            <a:normAutofit/>
          </a:bodyPr>
          <a:lstStyle/>
          <a:p>
            <a:pPr marL="457200" indent="-457200" algn="just"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String is a collection of characters </a:t>
            </a:r>
          </a:p>
          <a:p>
            <a:pPr marL="457200" indent="-457200" algn="just"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Memory is  allocated on the heap</a:t>
            </a:r>
          </a:p>
          <a:p>
            <a:pPr marL="457200" indent="-457200" algn="just">
              <a:spcAft>
                <a:spcPts val="600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             </a:t>
            </a: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string s=“abc”;		  </a:t>
            </a:r>
            <a:endParaRPr lang="en-US" sz="2400" dirty="0"/>
          </a:p>
          <a:p>
            <a:pPr marL="457200" indent="-457200" algn="just">
              <a:spcAft>
                <a:spcPts val="600"/>
              </a:spcAft>
              <a:buNone/>
            </a:pPr>
            <a:r>
              <a:rPr lang="en-US" sz="2400" dirty="0"/>
              <a:t>               string s1 = @"D:/Sample/ConsoelAPp“;</a:t>
            </a:r>
          </a:p>
          <a:p>
            <a:pPr marL="457200" indent="-457200" algn="just">
              <a:spcAft>
                <a:spcPts val="600"/>
              </a:spcAft>
            </a:pPr>
            <a:r>
              <a:rPr lang="en-US" dirty="0"/>
              <a:t>S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tring is a predefined reference type</a:t>
            </a:r>
          </a:p>
          <a:p>
            <a:pPr marL="457200" indent="-457200" algn="just">
              <a:spcAft>
                <a:spcPts val="600"/>
              </a:spcAft>
            </a:pPr>
            <a:r>
              <a:rPr lang="en-US" dirty="0"/>
              <a:t>S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trings are Immutable</a:t>
            </a:r>
          </a:p>
          <a:p>
            <a:pPr marL="457200" indent="-457200" algn="just">
              <a:spcAft>
                <a:spcPts val="600"/>
              </a:spcAft>
            </a:pPr>
            <a:r>
              <a:rPr lang="en-US" dirty="0"/>
              <a:t>S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trings have  fixed size</a:t>
            </a:r>
          </a:p>
          <a:p>
            <a:pPr marL="457200" indent="-457200" algn="just">
              <a:spcAft>
                <a:spcPts val="600"/>
              </a:spcAft>
            </a:pPr>
            <a:r>
              <a:rPr lang="en-US" dirty="0"/>
              <a:t>S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tring memory cannot be changed dynamically</a:t>
            </a:r>
          </a:p>
          <a:p>
            <a:pPr marL="457200" indent="-457200" algn="just">
              <a:spcAft>
                <a:spcPts val="600"/>
              </a:spcAft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57</a:t>
            </a:fld>
            <a:endParaRPr lang="en-I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/>
          <a:lstStyle/>
          <a:p>
            <a:r>
              <a:rPr lang="en-US" dirty="0"/>
              <a:t>Methods of String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512" y="1108364"/>
            <a:ext cx="8784976" cy="53845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copy()- copies one string into another</a:t>
            </a:r>
          </a:p>
          <a:p>
            <a:pPr lvl="1"/>
            <a:r>
              <a:rPr lang="en-US" sz="2200" dirty="0">
                <a:solidFill>
                  <a:srgbClr val="002060"/>
                </a:solidFill>
                <a:latin typeface="Book Antiqua" pitchFamily="18" charset="0"/>
              </a:rPr>
              <a:t>String. Copy(value)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concat()-concats two strings</a:t>
            </a:r>
          </a:p>
          <a:p>
            <a:pPr lvl="1"/>
            <a:r>
              <a:rPr lang="en-US" sz="2200" dirty="0"/>
              <a:t>String.Concat(s1,s2)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compare()-compares two strings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   </a:t>
            </a:r>
            <a:r>
              <a:rPr lang="en-US" sz="2200" dirty="0"/>
              <a:t>compare(string s1,string s2,bool ignorecase)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Equal(String s)-  </a:t>
            </a:r>
            <a:r>
              <a:rPr lang="en-US" dirty="0"/>
              <a:t>C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ompares two strings and return boolean value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split()-splits string into substrings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   </a:t>
            </a:r>
            <a:r>
              <a:rPr lang="en-US" sz="2200" dirty="0"/>
              <a:t>string []s=s1.split('separator',' separator',....)</a:t>
            </a:r>
          </a:p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58</a:t>
            </a:fld>
            <a:endParaRPr lang="en-IN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String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512" y="980728"/>
            <a:ext cx="8640960" cy="5112568"/>
          </a:xfrm>
        </p:spPr>
        <p:txBody>
          <a:bodyPr>
            <a:normAutofit fontScale="92500" lnSpcReduction="10000"/>
          </a:bodyPr>
          <a:lstStyle/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indexof("char")-finds the index of given char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indexof(“string”)-finds the index of given string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contains("substring")-</a:t>
            </a:r>
            <a:r>
              <a:rPr lang="en-US" dirty="0"/>
              <a:t>checks if 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 substring exists in the string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tolower()-returns string in lowercase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toupper()-returns string in uppercase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TocharArray()-converts string to char array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replace("old string", "new string")- replaces old string with new string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replace('old char', 'new char')-replaces old char with new char</a:t>
            </a:r>
          </a:p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59</a:t>
            </a:fld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ommon Language Specification (CLS) &lt;ul&gt;&lt;li&gt;The CLS is a common platform that integrates code and components from multipl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42" y="1112108"/>
            <a:ext cx="9267566" cy="500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327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093"/>
          </a:xfrm>
        </p:spPr>
        <p:txBody>
          <a:bodyPr/>
          <a:lstStyle/>
          <a:p>
            <a:r>
              <a:rPr lang="en-US" dirty="0"/>
              <a:t>Formatting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16182"/>
            <a:ext cx="8676456" cy="50401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Formatting strings are used to format the output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{0:Fn}-To display fixed decimal points n=1,2,….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{0:E}-To display output in exponential format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{0:C}-To display in currency format-$123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{0:P}-To display in percentage format-123%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{0:D}-To display date in long format-March 5 2011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{0:d}-To display date in small format-02/5/2011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{0:T}-To display time in long format-12:23:12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{0:t}-To display time in small format-12:23</a:t>
            </a:r>
          </a:p>
          <a:p>
            <a:pPr>
              <a:buNone/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60</a:t>
            </a:fld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.NET Languages &lt;ul&gt;&lt;li&gt;.NET includes new object-oriented programming languages such asÂ  C#, Visual Basic .NET,Â J#Â (a Java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96" y="679622"/>
            <a:ext cx="8995719" cy="554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312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image.slidesharecdn.com/architectureof-netframework-110303000929-phpapp02/85/architecture-of-net-framework-8-320.jpg?cb=12991116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211" y="1037968"/>
            <a:ext cx="6215448" cy="454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95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ramework Class Library (FCL) &lt;ul&gt;&lt;li&gt;The FCL is a collection of over  7000 classes  and data types that enable .NET appli...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27" y="1037968"/>
            <a:ext cx="9304638" cy="479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15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18119</TotalTime>
  <Words>3694</Words>
  <Application>Microsoft Office PowerPoint</Application>
  <PresentationFormat>Widescreen</PresentationFormat>
  <Paragraphs>508</Paragraphs>
  <Slides>60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Book Antiqua</vt:lpstr>
      <vt:lpstr>Calibri</vt:lpstr>
      <vt:lpstr>Calibri Light</vt:lpstr>
      <vt:lpstr>Wingdings</vt:lpstr>
      <vt:lpstr>Office Theme</vt:lpstr>
      <vt:lpstr>Introduction to .Net Framework</vt:lpstr>
      <vt:lpstr>       Architecture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Points to remember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In Conclusion..</vt:lpstr>
      <vt:lpstr>Kinds of Application</vt:lpstr>
      <vt:lpstr>  Assemblies </vt:lpstr>
      <vt:lpstr>Assemblies contd….</vt:lpstr>
      <vt:lpstr>Global Assembly Cache</vt:lpstr>
      <vt:lpstr>     Assembler Tools</vt:lpstr>
      <vt:lpstr>C Sharp</vt:lpstr>
      <vt:lpstr>Major Objectives </vt:lpstr>
      <vt:lpstr>C Sharp Basics</vt:lpstr>
      <vt:lpstr>Namespace</vt:lpstr>
      <vt:lpstr>Data Types</vt:lpstr>
      <vt:lpstr>Value types</vt:lpstr>
      <vt:lpstr>Reference types</vt:lpstr>
      <vt:lpstr>Data Types in C#(contd …)</vt:lpstr>
      <vt:lpstr>Literals in C#</vt:lpstr>
      <vt:lpstr>Data Types In C# contd…</vt:lpstr>
      <vt:lpstr>Data Types In C# contd…</vt:lpstr>
      <vt:lpstr>Boxing and Unboxing</vt:lpstr>
      <vt:lpstr>Type Conversions</vt:lpstr>
      <vt:lpstr>Nullables</vt:lpstr>
      <vt:lpstr>Operators</vt:lpstr>
      <vt:lpstr>Visual Studio</vt:lpstr>
      <vt:lpstr>Control Statements</vt:lpstr>
      <vt:lpstr>Control Statements</vt:lpstr>
      <vt:lpstr>Control Statements contd…</vt:lpstr>
      <vt:lpstr>Control Statements contd…</vt:lpstr>
      <vt:lpstr>Arrays in C#</vt:lpstr>
      <vt:lpstr>Arrays in C# contd…</vt:lpstr>
      <vt:lpstr>Array Instantiation</vt:lpstr>
      <vt:lpstr>Array Instantiation</vt:lpstr>
      <vt:lpstr>Arrays in C# contd…</vt:lpstr>
      <vt:lpstr>Arrays in C# contd…</vt:lpstr>
      <vt:lpstr>System.Array Class</vt:lpstr>
      <vt:lpstr>Two-Dimensional Array</vt:lpstr>
      <vt:lpstr>Two-Dimensional Array contd…</vt:lpstr>
      <vt:lpstr>Jagged Arrays</vt:lpstr>
      <vt:lpstr>Strings in c#</vt:lpstr>
      <vt:lpstr>Methods of String Class</vt:lpstr>
      <vt:lpstr>Methods of String Class</vt:lpstr>
      <vt:lpstr>Formatting strings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Rekha Sairam</cp:lastModifiedBy>
  <cp:revision>143</cp:revision>
  <dcterms:created xsi:type="dcterms:W3CDTF">2018-07-26T05:17:10Z</dcterms:created>
  <dcterms:modified xsi:type="dcterms:W3CDTF">2022-04-21T13:24:04Z</dcterms:modified>
</cp:coreProperties>
</file>