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1"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A95573-2F2B-40D8-AED6-3D248E35D2F1}"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0548D-6F8D-48BF-96E1-8EDE12049BED}" type="slidenum">
              <a:rPr lang="en-US" smtClean="0"/>
              <a:t>‹#›</a:t>
            </a:fld>
            <a:endParaRPr lang="en-US"/>
          </a:p>
        </p:txBody>
      </p:sp>
    </p:spTree>
    <p:extLst>
      <p:ext uri="{BB962C8B-B14F-4D97-AF65-F5344CB8AC3E}">
        <p14:creationId xmlns:p14="http://schemas.microsoft.com/office/powerpoint/2010/main" val="4152602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A95573-2F2B-40D8-AED6-3D248E35D2F1}"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0548D-6F8D-48BF-96E1-8EDE12049BED}" type="slidenum">
              <a:rPr lang="en-US" smtClean="0"/>
              <a:t>‹#›</a:t>
            </a:fld>
            <a:endParaRPr lang="en-US"/>
          </a:p>
        </p:txBody>
      </p:sp>
    </p:spTree>
    <p:extLst>
      <p:ext uri="{BB962C8B-B14F-4D97-AF65-F5344CB8AC3E}">
        <p14:creationId xmlns:p14="http://schemas.microsoft.com/office/powerpoint/2010/main" val="476705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A95573-2F2B-40D8-AED6-3D248E35D2F1}"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0548D-6F8D-48BF-96E1-8EDE12049BED}" type="slidenum">
              <a:rPr lang="en-US" smtClean="0"/>
              <a:t>‹#›</a:t>
            </a:fld>
            <a:endParaRPr lang="en-US"/>
          </a:p>
        </p:txBody>
      </p:sp>
    </p:spTree>
    <p:extLst>
      <p:ext uri="{BB962C8B-B14F-4D97-AF65-F5344CB8AC3E}">
        <p14:creationId xmlns:p14="http://schemas.microsoft.com/office/powerpoint/2010/main" val="2134302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A95573-2F2B-40D8-AED6-3D248E35D2F1}"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0548D-6F8D-48BF-96E1-8EDE12049BED}" type="slidenum">
              <a:rPr lang="en-US" smtClean="0"/>
              <a:t>‹#›</a:t>
            </a:fld>
            <a:endParaRPr lang="en-US"/>
          </a:p>
        </p:txBody>
      </p:sp>
    </p:spTree>
    <p:extLst>
      <p:ext uri="{BB962C8B-B14F-4D97-AF65-F5344CB8AC3E}">
        <p14:creationId xmlns:p14="http://schemas.microsoft.com/office/powerpoint/2010/main" val="3316284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A95573-2F2B-40D8-AED6-3D248E35D2F1}"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0548D-6F8D-48BF-96E1-8EDE12049BED}" type="slidenum">
              <a:rPr lang="en-US" smtClean="0"/>
              <a:t>‹#›</a:t>
            </a:fld>
            <a:endParaRPr lang="en-US"/>
          </a:p>
        </p:txBody>
      </p:sp>
    </p:spTree>
    <p:extLst>
      <p:ext uri="{BB962C8B-B14F-4D97-AF65-F5344CB8AC3E}">
        <p14:creationId xmlns:p14="http://schemas.microsoft.com/office/powerpoint/2010/main" val="99483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A95573-2F2B-40D8-AED6-3D248E35D2F1}"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0548D-6F8D-48BF-96E1-8EDE12049BED}" type="slidenum">
              <a:rPr lang="en-US" smtClean="0"/>
              <a:t>‹#›</a:t>
            </a:fld>
            <a:endParaRPr lang="en-US"/>
          </a:p>
        </p:txBody>
      </p:sp>
    </p:spTree>
    <p:extLst>
      <p:ext uri="{BB962C8B-B14F-4D97-AF65-F5344CB8AC3E}">
        <p14:creationId xmlns:p14="http://schemas.microsoft.com/office/powerpoint/2010/main" val="1666965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A95573-2F2B-40D8-AED6-3D248E35D2F1}" type="datetimeFigureOut">
              <a:rPr lang="en-US" smtClean="0"/>
              <a:t>5/31/2022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B0548D-6F8D-48BF-96E1-8EDE12049BED}" type="slidenum">
              <a:rPr lang="en-US" smtClean="0"/>
              <a:t>‹#›</a:t>
            </a:fld>
            <a:endParaRPr lang="en-US"/>
          </a:p>
        </p:txBody>
      </p:sp>
    </p:spTree>
    <p:extLst>
      <p:ext uri="{BB962C8B-B14F-4D97-AF65-F5344CB8AC3E}">
        <p14:creationId xmlns:p14="http://schemas.microsoft.com/office/powerpoint/2010/main" val="892542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A95573-2F2B-40D8-AED6-3D248E35D2F1}" type="datetimeFigureOut">
              <a:rPr lang="en-US" smtClean="0"/>
              <a:t>5/31/2022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B0548D-6F8D-48BF-96E1-8EDE12049BED}" type="slidenum">
              <a:rPr lang="en-US" smtClean="0"/>
              <a:t>‹#›</a:t>
            </a:fld>
            <a:endParaRPr lang="en-US"/>
          </a:p>
        </p:txBody>
      </p:sp>
    </p:spTree>
    <p:extLst>
      <p:ext uri="{BB962C8B-B14F-4D97-AF65-F5344CB8AC3E}">
        <p14:creationId xmlns:p14="http://schemas.microsoft.com/office/powerpoint/2010/main" val="2067532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95573-2F2B-40D8-AED6-3D248E35D2F1}" type="datetimeFigureOut">
              <a:rPr lang="en-US" smtClean="0"/>
              <a:t>5/31/2022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B0548D-6F8D-48BF-96E1-8EDE12049BED}" type="slidenum">
              <a:rPr lang="en-US" smtClean="0"/>
              <a:t>‹#›</a:t>
            </a:fld>
            <a:endParaRPr lang="en-US"/>
          </a:p>
        </p:txBody>
      </p:sp>
    </p:spTree>
    <p:extLst>
      <p:ext uri="{BB962C8B-B14F-4D97-AF65-F5344CB8AC3E}">
        <p14:creationId xmlns:p14="http://schemas.microsoft.com/office/powerpoint/2010/main" val="1588075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A95573-2F2B-40D8-AED6-3D248E35D2F1}"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0548D-6F8D-48BF-96E1-8EDE12049BED}" type="slidenum">
              <a:rPr lang="en-US" smtClean="0"/>
              <a:t>‹#›</a:t>
            </a:fld>
            <a:endParaRPr lang="en-US"/>
          </a:p>
        </p:txBody>
      </p:sp>
    </p:spTree>
    <p:extLst>
      <p:ext uri="{BB962C8B-B14F-4D97-AF65-F5344CB8AC3E}">
        <p14:creationId xmlns:p14="http://schemas.microsoft.com/office/powerpoint/2010/main" val="2596207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A95573-2F2B-40D8-AED6-3D248E35D2F1}"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0548D-6F8D-48BF-96E1-8EDE12049BED}" type="slidenum">
              <a:rPr lang="en-US" smtClean="0"/>
              <a:t>‹#›</a:t>
            </a:fld>
            <a:endParaRPr lang="en-US"/>
          </a:p>
        </p:txBody>
      </p:sp>
    </p:spTree>
    <p:extLst>
      <p:ext uri="{BB962C8B-B14F-4D97-AF65-F5344CB8AC3E}">
        <p14:creationId xmlns:p14="http://schemas.microsoft.com/office/powerpoint/2010/main" val="381382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A95573-2F2B-40D8-AED6-3D248E35D2F1}" type="datetimeFigureOut">
              <a:rPr lang="en-US" smtClean="0"/>
              <a:t>5/31/2022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0548D-6F8D-48BF-96E1-8EDE12049BED}" type="slidenum">
              <a:rPr lang="en-US" smtClean="0"/>
              <a:t>‹#›</a:t>
            </a:fld>
            <a:endParaRPr lang="en-US"/>
          </a:p>
        </p:txBody>
      </p:sp>
    </p:spTree>
    <p:extLst>
      <p:ext uri="{BB962C8B-B14F-4D97-AF65-F5344CB8AC3E}">
        <p14:creationId xmlns:p14="http://schemas.microsoft.com/office/powerpoint/2010/main" val="2543727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msdn.microsoft.com/en-us/library/system.web.ui.webcontrols.textbox.aspx" TargetMode="External"/><Relationship Id="rId2" Type="http://schemas.openxmlformats.org/officeDocument/2006/relationships/hyperlink" Target="https://msdn.microsoft.com/en-us/library/system.web.ui.control.aspx" TargetMode="External"/><Relationship Id="rId1" Type="http://schemas.openxmlformats.org/officeDocument/2006/relationships/slideLayout" Target="../slideLayouts/slideLayout2.xml"/><Relationship Id="rId5" Type="http://schemas.openxmlformats.org/officeDocument/2006/relationships/hyperlink" Target="https://msdn.microsoft.com/en-us/library/system.web.ui.webcontrols.adrotator.aspx" TargetMode="External"/><Relationship Id="rId4" Type="http://schemas.openxmlformats.org/officeDocument/2006/relationships/hyperlink" Target="https://msdn.microsoft.com/en-us/library/system.web.ui.webcontrols.image.aspx"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9649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IN" b="1" dirty="0"/>
              <a:t>Application Start</a:t>
            </a:r>
            <a:r>
              <a:rPr lang="en-IN" dirty="0"/>
              <a:t> - The life cycle of an ASP.NET application starts when a request is made by a user. This request is to the Web server for the </a:t>
            </a:r>
            <a:r>
              <a:rPr lang="en-IN" dirty="0" err="1"/>
              <a:t>ASP.Net</a:t>
            </a:r>
            <a:r>
              <a:rPr lang="en-IN" dirty="0"/>
              <a:t> Application. During this time, there is a method called </a:t>
            </a:r>
            <a:r>
              <a:rPr lang="en-IN" dirty="0" err="1"/>
              <a:t>Application_start</a:t>
            </a:r>
            <a:r>
              <a:rPr lang="en-IN" dirty="0"/>
              <a:t> which is executed by the web server. Usually, in this method, all global variables are set to their default values.</a:t>
            </a:r>
          </a:p>
          <a:p>
            <a:r>
              <a:rPr lang="en-IN" b="1" dirty="0"/>
              <a:t>Object creation</a:t>
            </a:r>
            <a:r>
              <a:rPr lang="en-IN" dirty="0"/>
              <a:t> - The next stage is the creation of the </a:t>
            </a:r>
            <a:r>
              <a:rPr lang="en-IN" dirty="0" err="1"/>
              <a:t>HttpContext</a:t>
            </a:r>
            <a:r>
              <a:rPr lang="en-IN" dirty="0"/>
              <a:t>, </a:t>
            </a:r>
            <a:r>
              <a:rPr lang="en-IN" dirty="0" err="1"/>
              <a:t>HttpRequest</a:t>
            </a:r>
            <a:r>
              <a:rPr lang="en-IN" dirty="0"/>
              <a:t> &amp; </a:t>
            </a:r>
            <a:r>
              <a:rPr lang="en-IN" dirty="0" err="1"/>
              <a:t>HttpResponse</a:t>
            </a:r>
            <a:r>
              <a:rPr lang="en-IN" dirty="0"/>
              <a:t> by the web server. The </a:t>
            </a:r>
            <a:r>
              <a:rPr lang="en-IN" dirty="0" err="1"/>
              <a:t>HttpContext</a:t>
            </a:r>
            <a:r>
              <a:rPr lang="en-IN" dirty="0"/>
              <a:t> is just the container for the </a:t>
            </a:r>
            <a:r>
              <a:rPr lang="en-IN" dirty="0" err="1"/>
              <a:t>HttpRequest</a:t>
            </a:r>
            <a:r>
              <a:rPr lang="en-IN" dirty="0"/>
              <a:t> and </a:t>
            </a:r>
            <a:r>
              <a:rPr lang="en-IN" dirty="0" err="1"/>
              <a:t>HttpResponse</a:t>
            </a:r>
            <a:r>
              <a:rPr lang="en-IN" dirty="0"/>
              <a:t> objects. The </a:t>
            </a:r>
            <a:r>
              <a:rPr lang="en-IN" dirty="0" err="1"/>
              <a:t>HttpRequest</a:t>
            </a:r>
            <a:r>
              <a:rPr lang="en-IN" dirty="0"/>
              <a:t> object contains information about the current request, including cookies and browser information. The </a:t>
            </a:r>
            <a:r>
              <a:rPr lang="en-IN" dirty="0" err="1"/>
              <a:t>HttpResponse</a:t>
            </a:r>
            <a:r>
              <a:rPr lang="en-IN" dirty="0"/>
              <a:t> object contains the response that is sent to the client.</a:t>
            </a:r>
            <a:endParaRPr lang="en-US" dirty="0"/>
          </a:p>
        </p:txBody>
      </p:sp>
    </p:spTree>
    <p:extLst>
      <p:ext uri="{BB962C8B-B14F-4D97-AF65-F5344CB8AC3E}">
        <p14:creationId xmlns:p14="http://schemas.microsoft.com/office/powerpoint/2010/main" val="1655281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lstStyle/>
          <a:p>
            <a:endParaRPr lang="en-US" dirty="0"/>
          </a:p>
        </p:txBody>
      </p:sp>
      <p:sp>
        <p:nvSpPr>
          <p:cNvPr id="3" name="Content Placeholder 2"/>
          <p:cNvSpPr>
            <a:spLocks noGrp="1"/>
          </p:cNvSpPr>
          <p:nvPr>
            <p:ph idx="1"/>
          </p:nvPr>
        </p:nvSpPr>
        <p:spPr>
          <a:xfrm>
            <a:off x="838200" y="1436914"/>
            <a:ext cx="10515600" cy="5016137"/>
          </a:xfrm>
        </p:spPr>
        <p:txBody>
          <a:bodyPr/>
          <a:lstStyle/>
          <a:p>
            <a:r>
              <a:rPr lang="en-IN" b="1" dirty="0" err="1"/>
              <a:t>HttpApplication</a:t>
            </a:r>
            <a:r>
              <a:rPr lang="en-IN" b="1" dirty="0"/>
              <a:t> creation</a:t>
            </a:r>
            <a:r>
              <a:rPr lang="en-IN" dirty="0"/>
              <a:t> - This object is created by the web server. It is this object that is used to process each subsequent request sent to the application. For example, let's assume we have 2 web applications. One is a shopping cart application, and the other is a news website. For each application, we would have 2 </a:t>
            </a:r>
            <a:r>
              <a:rPr lang="en-IN" dirty="0" err="1"/>
              <a:t>HttpApplication</a:t>
            </a:r>
            <a:r>
              <a:rPr lang="en-IN" dirty="0"/>
              <a:t> objects created. Any further requests to each website would be processed by each </a:t>
            </a:r>
            <a:r>
              <a:rPr lang="en-IN" dirty="0" err="1"/>
              <a:t>HttpApplication</a:t>
            </a:r>
            <a:r>
              <a:rPr lang="en-IN" dirty="0"/>
              <a:t> respectively.</a:t>
            </a:r>
          </a:p>
          <a:p>
            <a:r>
              <a:rPr lang="en-IN" b="1" dirty="0"/>
              <a:t>Dispose</a:t>
            </a:r>
            <a:r>
              <a:rPr lang="en-IN" dirty="0"/>
              <a:t> - This event is called before the application instance is destroyed. One can use this method to manually release any unmanaged resources.</a:t>
            </a:r>
          </a:p>
          <a:p>
            <a:r>
              <a:rPr lang="en-IN" b="1" dirty="0"/>
              <a:t>Application End </a:t>
            </a:r>
            <a:r>
              <a:rPr lang="en-IN" dirty="0"/>
              <a:t>– This is the final part of the application, where it is finally unloaded from memory.</a:t>
            </a:r>
            <a:endParaRPr lang="en-US" dirty="0"/>
          </a:p>
        </p:txBody>
      </p:sp>
    </p:spTree>
    <p:extLst>
      <p:ext uri="{BB962C8B-B14F-4D97-AF65-F5344CB8AC3E}">
        <p14:creationId xmlns:p14="http://schemas.microsoft.com/office/powerpoint/2010/main" val="3962834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24040"/>
          </a:xfrm>
        </p:spPr>
        <p:txBody>
          <a:bodyPr>
            <a:normAutofit fontScale="90000"/>
          </a:bodyPr>
          <a:lstStyle/>
          <a:p>
            <a:r>
              <a:rPr lang="en-US" b="1" dirty="0" err="1"/>
              <a:t>ASP.Net</a:t>
            </a:r>
            <a:r>
              <a:rPr lang="en-US" b="1" dirty="0"/>
              <a:t> Page Lifecycle</a:t>
            </a:r>
            <a:br>
              <a:rPr lang="en-US" b="1" dirty="0"/>
            </a:br>
            <a:endParaRPr lang="en-US" dirty="0"/>
          </a:p>
        </p:txBody>
      </p:sp>
      <p:pic>
        <p:nvPicPr>
          <p:cNvPr id="3074" name="Picture 2" descr="ASP.Net - Intro, Life Cycle &amp; Hello World Pro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7543" y="1724297"/>
            <a:ext cx="8151223" cy="4072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362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IN" b="1" dirty="0"/>
              <a:t>Page Request</a:t>
            </a:r>
            <a:r>
              <a:rPr lang="en-IN" dirty="0"/>
              <a:t>- This is when the page is first requested from the server. When the page is requested, the server checks if it is requested for the first time. If so, then it needs to compile the page, parse the response and send it across to the user. If it is not the first time the page is requested, the cache is checked to see if the page output exists. If so, that response is sent to the user.</a:t>
            </a:r>
          </a:p>
          <a:p>
            <a:r>
              <a:rPr lang="en-IN" b="1" dirty="0"/>
              <a:t>Page Start</a:t>
            </a:r>
            <a:r>
              <a:rPr lang="en-IN" dirty="0"/>
              <a:t> – During this time, 2 objects, known as the Request and Response object are created. The Request object is used to hold all the information which was sent when the page was requested. The Response object is used to hold the information which is sent back to the user.</a:t>
            </a:r>
          </a:p>
          <a:p>
            <a:endParaRPr lang="en-US" dirty="0"/>
          </a:p>
        </p:txBody>
      </p:sp>
    </p:spTree>
    <p:extLst>
      <p:ext uri="{BB962C8B-B14F-4D97-AF65-F5344CB8AC3E}">
        <p14:creationId xmlns:p14="http://schemas.microsoft.com/office/powerpoint/2010/main" val="2456264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endParaRPr lang="en-US" dirty="0"/>
          </a:p>
        </p:txBody>
      </p:sp>
      <p:sp>
        <p:nvSpPr>
          <p:cNvPr id="3" name="Content Placeholder 2"/>
          <p:cNvSpPr>
            <a:spLocks noGrp="1"/>
          </p:cNvSpPr>
          <p:nvPr>
            <p:ph idx="1"/>
          </p:nvPr>
        </p:nvSpPr>
        <p:spPr>
          <a:xfrm>
            <a:off x="838200" y="1384663"/>
            <a:ext cx="10515600" cy="5146766"/>
          </a:xfrm>
        </p:spPr>
        <p:txBody>
          <a:bodyPr/>
          <a:lstStyle/>
          <a:p>
            <a:r>
              <a:rPr lang="en-IN" b="1" dirty="0"/>
              <a:t>Page Initialization </a:t>
            </a:r>
            <a:r>
              <a:rPr lang="en-IN" dirty="0"/>
              <a:t>– During this time, all the controls on a web page is initialized. So if you have any label, textbox or any other controls on the web form, they are all initialized.</a:t>
            </a:r>
          </a:p>
          <a:p>
            <a:r>
              <a:rPr lang="en-IN" b="1" dirty="0"/>
              <a:t>Page Load </a:t>
            </a:r>
            <a:r>
              <a:rPr lang="en-IN" dirty="0"/>
              <a:t>– This is when the page is actually loaded with all the default values. So if a textbox is supposed to have a default value, that value is loaded during the page load time.</a:t>
            </a:r>
          </a:p>
          <a:p>
            <a:r>
              <a:rPr lang="en-IN" b="1" dirty="0"/>
              <a:t>Validation</a:t>
            </a:r>
            <a:r>
              <a:rPr lang="en-IN" dirty="0"/>
              <a:t> – Sometimes there can be some validation set on the form. For example, there can be a validation which says that a list box should have a certain set of values. If the condition is false, then there should be an error in loading the page.</a:t>
            </a:r>
          </a:p>
          <a:p>
            <a:endParaRPr lang="en-US" dirty="0"/>
          </a:p>
        </p:txBody>
      </p:sp>
    </p:spTree>
    <p:extLst>
      <p:ext uri="{BB962C8B-B14F-4D97-AF65-F5344CB8AC3E}">
        <p14:creationId xmlns:p14="http://schemas.microsoft.com/office/powerpoint/2010/main" val="2021076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281"/>
          </a:xfrm>
        </p:spPr>
        <p:txBody>
          <a:bodyPr/>
          <a:lstStyle/>
          <a:p>
            <a:endParaRPr lang="en-US" dirty="0"/>
          </a:p>
        </p:txBody>
      </p:sp>
      <p:sp>
        <p:nvSpPr>
          <p:cNvPr id="3" name="Content Placeholder 2"/>
          <p:cNvSpPr>
            <a:spLocks noGrp="1"/>
          </p:cNvSpPr>
          <p:nvPr>
            <p:ph idx="1"/>
          </p:nvPr>
        </p:nvSpPr>
        <p:spPr>
          <a:xfrm>
            <a:off x="838200" y="1541417"/>
            <a:ext cx="10515600" cy="4781006"/>
          </a:xfrm>
        </p:spPr>
        <p:txBody>
          <a:bodyPr>
            <a:normAutofit/>
          </a:bodyPr>
          <a:lstStyle/>
          <a:p>
            <a:r>
              <a:rPr lang="en-IN" b="1" dirty="0" err="1"/>
              <a:t>Postback</a:t>
            </a:r>
            <a:r>
              <a:rPr lang="en-IN" b="1" dirty="0"/>
              <a:t> event handling </a:t>
            </a:r>
            <a:r>
              <a:rPr lang="en-IN" dirty="0"/>
              <a:t>– This event is triggered if the same page is being loaded again. This happens in response to an earlier event. Sometimes there can be a situation that a user clicks on a submit button on the page. In this case, the same page is displayed again. In such a case, the </a:t>
            </a:r>
            <a:r>
              <a:rPr lang="en-IN" dirty="0" err="1"/>
              <a:t>Postback</a:t>
            </a:r>
            <a:r>
              <a:rPr lang="en-IN" dirty="0"/>
              <a:t> event handler is called.</a:t>
            </a:r>
          </a:p>
          <a:p>
            <a:r>
              <a:rPr lang="en-IN" b="1" dirty="0"/>
              <a:t>Page Rendering </a:t>
            </a:r>
            <a:r>
              <a:rPr lang="en-IN" dirty="0"/>
              <a:t>– This happens just before all the response information is sent to the user. All the information on the form is saved, and the result is sent to the user as a complete web page.</a:t>
            </a:r>
          </a:p>
          <a:p>
            <a:r>
              <a:rPr lang="en-IN" b="1" dirty="0"/>
              <a:t>Unload </a:t>
            </a:r>
            <a:r>
              <a:rPr lang="en-IN" dirty="0"/>
              <a:t>– Once the page output is sent to the user, there is no need to keep the ASP.net web form objects in memory. So the unloading process involves removing all unwanted objects from memory.</a:t>
            </a:r>
          </a:p>
          <a:p>
            <a:endParaRPr lang="en-US" dirty="0"/>
          </a:p>
        </p:txBody>
      </p:sp>
    </p:spTree>
    <p:extLst>
      <p:ext uri="{BB962C8B-B14F-4D97-AF65-F5344CB8AC3E}">
        <p14:creationId xmlns:p14="http://schemas.microsoft.com/office/powerpoint/2010/main" val="758691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7286"/>
          </a:xfrm>
        </p:spPr>
        <p:txBody>
          <a:bodyPr>
            <a:normAutofit fontScale="90000"/>
          </a:bodyPr>
          <a:lstStyle/>
          <a:p>
            <a:r>
              <a:rPr lang="en-US"/>
              <a:t>ASP.NET Page Life Cycle Events</a:t>
            </a:r>
            <a:br>
              <a:rPr lang="en-US"/>
            </a:br>
            <a:endParaRPr lang="en-US"/>
          </a:p>
        </p:txBody>
      </p:sp>
      <p:sp>
        <p:nvSpPr>
          <p:cNvPr id="3" name="Content Placeholder 2"/>
          <p:cNvSpPr>
            <a:spLocks noGrp="1"/>
          </p:cNvSpPr>
          <p:nvPr>
            <p:ph idx="1"/>
          </p:nvPr>
        </p:nvSpPr>
        <p:spPr>
          <a:xfrm>
            <a:off x="838200" y="1332412"/>
            <a:ext cx="10515600" cy="4911634"/>
          </a:xfrm>
        </p:spPr>
        <p:txBody>
          <a:bodyPr/>
          <a:lstStyle/>
          <a:p>
            <a:r>
              <a:rPr lang="en-IN" dirty="0"/>
              <a:t>Following are the page life cycle events:</a:t>
            </a:r>
          </a:p>
          <a:p>
            <a:r>
              <a:rPr lang="en-IN" b="1" dirty="0" err="1"/>
              <a:t>PreInit</a:t>
            </a:r>
            <a:r>
              <a:rPr lang="en-IN" dirty="0"/>
              <a:t> - </a:t>
            </a:r>
            <a:r>
              <a:rPr lang="en-IN" dirty="0" err="1"/>
              <a:t>PreInit</a:t>
            </a:r>
            <a:r>
              <a:rPr lang="en-IN" dirty="0"/>
              <a:t> is the first event in page life cycle. It checks the </a:t>
            </a:r>
            <a:r>
              <a:rPr lang="en-IN" dirty="0" err="1"/>
              <a:t>IsPostBack</a:t>
            </a:r>
            <a:r>
              <a:rPr lang="en-IN" dirty="0"/>
              <a:t> property and determines whether the page is a </a:t>
            </a:r>
            <a:r>
              <a:rPr lang="en-IN" dirty="0" err="1"/>
              <a:t>postback</a:t>
            </a:r>
            <a:r>
              <a:rPr lang="en-IN" dirty="0"/>
              <a:t>. It sets the themes and master pages, creates dynamic controls, and gets and sets profile property values. This event can be handled by overloading the </a:t>
            </a:r>
            <a:r>
              <a:rPr lang="en-IN" dirty="0" err="1"/>
              <a:t>OnPreInit</a:t>
            </a:r>
            <a:r>
              <a:rPr lang="en-IN" dirty="0"/>
              <a:t> method or creating a </a:t>
            </a:r>
            <a:r>
              <a:rPr lang="en-IN" dirty="0" err="1"/>
              <a:t>Page_PreInit</a:t>
            </a:r>
            <a:r>
              <a:rPr lang="en-IN" dirty="0"/>
              <a:t> handler.</a:t>
            </a:r>
          </a:p>
          <a:p>
            <a:r>
              <a:rPr lang="en-IN" b="1" dirty="0" err="1"/>
              <a:t>Init</a:t>
            </a:r>
            <a:r>
              <a:rPr lang="en-IN" dirty="0"/>
              <a:t> - </a:t>
            </a:r>
            <a:r>
              <a:rPr lang="en-IN" dirty="0" err="1"/>
              <a:t>Init</a:t>
            </a:r>
            <a:r>
              <a:rPr lang="en-IN" dirty="0"/>
              <a:t> event initializes the control property and the control tree is built. This event can be handled by overloading the </a:t>
            </a:r>
            <a:r>
              <a:rPr lang="en-IN" dirty="0" err="1"/>
              <a:t>OnInit</a:t>
            </a:r>
            <a:r>
              <a:rPr lang="en-IN" dirty="0"/>
              <a:t> method or creating a </a:t>
            </a:r>
            <a:r>
              <a:rPr lang="en-IN" dirty="0" err="1"/>
              <a:t>Page_Init</a:t>
            </a:r>
            <a:r>
              <a:rPr lang="en-IN" dirty="0"/>
              <a:t> handler.</a:t>
            </a:r>
          </a:p>
          <a:p>
            <a:r>
              <a:rPr lang="en-IN" b="1" dirty="0" err="1"/>
              <a:t>InitComplete</a:t>
            </a:r>
            <a:r>
              <a:rPr lang="en-IN" dirty="0"/>
              <a:t> - </a:t>
            </a:r>
            <a:r>
              <a:rPr lang="en-IN" dirty="0" err="1"/>
              <a:t>InitComplete</a:t>
            </a:r>
            <a:r>
              <a:rPr lang="en-IN" dirty="0"/>
              <a:t> event allows tracking of view state. All the controls turn on view-state tracking.</a:t>
            </a:r>
            <a:endParaRPr lang="en-US" dirty="0"/>
          </a:p>
        </p:txBody>
      </p:sp>
    </p:spTree>
    <p:extLst>
      <p:ext uri="{BB962C8B-B14F-4D97-AF65-F5344CB8AC3E}">
        <p14:creationId xmlns:p14="http://schemas.microsoft.com/office/powerpoint/2010/main" val="4161214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6658"/>
          </a:xfrm>
        </p:spPr>
        <p:txBody>
          <a:bodyPr/>
          <a:lstStyle/>
          <a:p>
            <a:endParaRPr lang="en-US" dirty="0"/>
          </a:p>
        </p:txBody>
      </p:sp>
      <p:sp>
        <p:nvSpPr>
          <p:cNvPr id="3" name="Content Placeholder 2"/>
          <p:cNvSpPr>
            <a:spLocks noGrp="1"/>
          </p:cNvSpPr>
          <p:nvPr>
            <p:ph idx="1"/>
          </p:nvPr>
        </p:nvSpPr>
        <p:spPr>
          <a:xfrm>
            <a:off x="838200" y="1645920"/>
            <a:ext cx="10515600" cy="4911634"/>
          </a:xfrm>
        </p:spPr>
        <p:txBody>
          <a:bodyPr>
            <a:normAutofit/>
          </a:bodyPr>
          <a:lstStyle/>
          <a:p>
            <a:r>
              <a:rPr lang="en-IN" b="1" dirty="0" err="1"/>
              <a:t>LoadViewState</a:t>
            </a:r>
            <a:r>
              <a:rPr lang="en-IN" dirty="0"/>
              <a:t> - </a:t>
            </a:r>
            <a:r>
              <a:rPr lang="en-IN" dirty="0" err="1"/>
              <a:t>LoadViewState</a:t>
            </a:r>
            <a:r>
              <a:rPr lang="en-IN" dirty="0"/>
              <a:t> event allows loading view state information into the controls.</a:t>
            </a:r>
          </a:p>
          <a:p>
            <a:r>
              <a:rPr lang="en-IN" b="1" dirty="0" err="1"/>
              <a:t>LoadPostData</a:t>
            </a:r>
            <a:r>
              <a:rPr lang="en-IN" dirty="0"/>
              <a:t> - During this phase, the contents of all the input fields are defined with the &lt;form&gt; tag and are processed.</a:t>
            </a:r>
          </a:p>
          <a:p>
            <a:r>
              <a:rPr lang="en-IN" b="1" dirty="0" err="1"/>
              <a:t>PreLoad</a:t>
            </a:r>
            <a:r>
              <a:rPr lang="en-IN" dirty="0"/>
              <a:t> - </a:t>
            </a:r>
            <a:r>
              <a:rPr lang="en-IN" dirty="0" err="1"/>
              <a:t>PreLoad</a:t>
            </a:r>
            <a:r>
              <a:rPr lang="en-IN" dirty="0"/>
              <a:t> occurs before the post back data is loaded in the controls. This event can be handled by overloading the </a:t>
            </a:r>
            <a:r>
              <a:rPr lang="en-IN" dirty="0" err="1"/>
              <a:t>OnPreLoad</a:t>
            </a:r>
            <a:r>
              <a:rPr lang="en-IN" dirty="0"/>
              <a:t> method or creating a </a:t>
            </a:r>
            <a:r>
              <a:rPr lang="en-IN" dirty="0" err="1"/>
              <a:t>Page_PreLoad</a:t>
            </a:r>
            <a:r>
              <a:rPr lang="en-IN" dirty="0"/>
              <a:t> handler.</a:t>
            </a:r>
          </a:p>
          <a:p>
            <a:r>
              <a:rPr lang="en-IN" b="1" dirty="0"/>
              <a:t>Load</a:t>
            </a:r>
            <a:r>
              <a:rPr lang="en-IN" dirty="0"/>
              <a:t> - The Load event is raised for the page first and then recursively for all child controls. The controls in the control tree are created. This event can be handled by overloading the </a:t>
            </a:r>
            <a:r>
              <a:rPr lang="en-IN" dirty="0" err="1"/>
              <a:t>OnLoad</a:t>
            </a:r>
            <a:r>
              <a:rPr lang="en-IN" dirty="0"/>
              <a:t> method or creating a </a:t>
            </a:r>
            <a:r>
              <a:rPr lang="en-IN" dirty="0" err="1"/>
              <a:t>Page_Load</a:t>
            </a:r>
            <a:r>
              <a:rPr lang="en-IN" dirty="0"/>
              <a:t> handler.</a:t>
            </a:r>
          </a:p>
          <a:p>
            <a:endParaRPr lang="en-US" dirty="0"/>
          </a:p>
        </p:txBody>
      </p:sp>
    </p:spTree>
    <p:extLst>
      <p:ext uri="{BB962C8B-B14F-4D97-AF65-F5344CB8AC3E}">
        <p14:creationId xmlns:p14="http://schemas.microsoft.com/office/powerpoint/2010/main" val="414237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err="1"/>
              <a:t>LoadComplete</a:t>
            </a:r>
            <a:r>
              <a:rPr lang="en-IN" dirty="0"/>
              <a:t> - The loading process is completed, control event handlers are run, and page validation takes place. This event can be handled by overloading the </a:t>
            </a:r>
            <a:r>
              <a:rPr lang="en-IN" dirty="0" err="1"/>
              <a:t>OnLoadComplete</a:t>
            </a:r>
            <a:r>
              <a:rPr lang="en-IN" dirty="0"/>
              <a:t> method or creating a </a:t>
            </a:r>
            <a:r>
              <a:rPr lang="en-IN" dirty="0" err="1"/>
              <a:t>Page_LoadComplete</a:t>
            </a:r>
            <a:r>
              <a:rPr lang="en-IN" dirty="0"/>
              <a:t> handler</a:t>
            </a:r>
          </a:p>
          <a:p>
            <a:r>
              <a:rPr lang="en-IN" b="1" dirty="0" err="1"/>
              <a:t>PreRender</a:t>
            </a:r>
            <a:r>
              <a:rPr lang="en-IN" dirty="0"/>
              <a:t> - The </a:t>
            </a:r>
            <a:r>
              <a:rPr lang="en-IN" dirty="0" err="1"/>
              <a:t>PreRender</a:t>
            </a:r>
            <a:r>
              <a:rPr lang="en-IN" dirty="0"/>
              <a:t> event occurs just before the output is rendered. By handling this event, pages and controls can perform any updates before the output is rendered.</a:t>
            </a:r>
          </a:p>
          <a:p>
            <a:r>
              <a:rPr lang="en-IN" b="1" dirty="0" err="1"/>
              <a:t>PreRenderComplete</a:t>
            </a:r>
            <a:r>
              <a:rPr lang="en-IN" dirty="0"/>
              <a:t> - As the </a:t>
            </a:r>
            <a:r>
              <a:rPr lang="en-IN" dirty="0" err="1"/>
              <a:t>PreRender</a:t>
            </a:r>
            <a:r>
              <a:rPr lang="en-IN" dirty="0"/>
              <a:t> event is recursively fired for all child controls, this event ensures the completion of the pre-rendering phase.</a:t>
            </a:r>
          </a:p>
          <a:p>
            <a:endParaRPr lang="en-US" dirty="0"/>
          </a:p>
        </p:txBody>
      </p:sp>
    </p:spTree>
    <p:extLst>
      <p:ext uri="{BB962C8B-B14F-4D97-AF65-F5344CB8AC3E}">
        <p14:creationId xmlns:p14="http://schemas.microsoft.com/office/powerpoint/2010/main" val="2729805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lstStyle/>
          <a:p>
            <a:endParaRPr lang="en-US"/>
          </a:p>
        </p:txBody>
      </p:sp>
      <p:sp>
        <p:nvSpPr>
          <p:cNvPr id="3" name="Content Placeholder 2"/>
          <p:cNvSpPr>
            <a:spLocks noGrp="1"/>
          </p:cNvSpPr>
          <p:nvPr>
            <p:ph idx="1"/>
          </p:nvPr>
        </p:nvSpPr>
        <p:spPr>
          <a:xfrm>
            <a:off x="838200" y="1724300"/>
            <a:ext cx="10515600" cy="4885508"/>
          </a:xfrm>
        </p:spPr>
        <p:txBody>
          <a:bodyPr/>
          <a:lstStyle/>
          <a:p>
            <a:r>
              <a:rPr lang="en-IN" b="1" dirty="0" err="1"/>
              <a:t>SaveStateComplete</a:t>
            </a:r>
            <a:r>
              <a:rPr lang="en-IN" dirty="0"/>
              <a:t> - State of control on the page is saved. Personalization, control state and view state information is saved. The HTML </a:t>
            </a:r>
            <a:r>
              <a:rPr lang="en-IN" dirty="0" err="1"/>
              <a:t>markup</a:t>
            </a:r>
            <a:r>
              <a:rPr lang="en-IN" dirty="0"/>
              <a:t> is generated. This stage can be handled by overriding the Render method or creating a </a:t>
            </a:r>
            <a:r>
              <a:rPr lang="en-IN" dirty="0" err="1"/>
              <a:t>Page_Render</a:t>
            </a:r>
            <a:r>
              <a:rPr lang="en-IN" dirty="0"/>
              <a:t> handler.</a:t>
            </a:r>
          </a:p>
          <a:p>
            <a:r>
              <a:rPr lang="en-IN" b="1" dirty="0" err="1"/>
              <a:t>UnLoad</a:t>
            </a:r>
            <a:r>
              <a:rPr lang="en-IN" dirty="0"/>
              <a:t> - The </a:t>
            </a:r>
            <a:r>
              <a:rPr lang="en-IN" dirty="0" err="1"/>
              <a:t>UnLoad</a:t>
            </a:r>
            <a:r>
              <a:rPr lang="en-IN" dirty="0"/>
              <a:t> phase is the last phase of the page life cycle. It raises the </a:t>
            </a:r>
            <a:r>
              <a:rPr lang="en-IN" dirty="0" err="1"/>
              <a:t>UnLoad</a:t>
            </a:r>
            <a:r>
              <a:rPr lang="en-IN" dirty="0"/>
              <a:t> event for all controls recursively and lastly for the page itself. Final </a:t>
            </a:r>
            <a:r>
              <a:rPr lang="en-IN" dirty="0" err="1"/>
              <a:t>cleanup</a:t>
            </a:r>
            <a:r>
              <a:rPr lang="en-IN" dirty="0"/>
              <a:t> is done and all resources and references, such as database connections, are freed. This event can be handled by modifying the </a:t>
            </a:r>
            <a:r>
              <a:rPr lang="en-IN" dirty="0" err="1"/>
              <a:t>OnUnLoad</a:t>
            </a:r>
            <a:r>
              <a:rPr lang="en-IN" dirty="0"/>
              <a:t> method or creating a </a:t>
            </a:r>
            <a:r>
              <a:rPr lang="en-IN" dirty="0" err="1"/>
              <a:t>Page_UnLoad</a:t>
            </a:r>
            <a:r>
              <a:rPr lang="en-IN" dirty="0"/>
              <a:t> handler.</a:t>
            </a:r>
          </a:p>
          <a:p>
            <a:endParaRPr lang="en-US" dirty="0"/>
          </a:p>
        </p:txBody>
      </p:sp>
    </p:spTree>
    <p:extLst>
      <p:ext uri="{BB962C8B-B14F-4D97-AF65-F5344CB8AC3E}">
        <p14:creationId xmlns:p14="http://schemas.microsoft.com/office/powerpoint/2010/main" val="394542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r>
              <a:rPr lang="en-US" dirty="0" err="1"/>
              <a:t>ASP.Net</a:t>
            </a:r>
            <a:endParaRPr lang="en-US" dirty="0"/>
          </a:p>
        </p:txBody>
      </p:sp>
      <p:sp>
        <p:nvSpPr>
          <p:cNvPr id="3" name="Content Placeholder 2"/>
          <p:cNvSpPr>
            <a:spLocks noGrp="1"/>
          </p:cNvSpPr>
          <p:nvPr>
            <p:ph idx="1"/>
          </p:nvPr>
        </p:nvSpPr>
        <p:spPr>
          <a:xfrm>
            <a:off x="838200" y="1593669"/>
            <a:ext cx="10515600" cy="4937760"/>
          </a:xfrm>
        </p:spPr>
        <p:txBody>
          <a:bodyPr>
            <a:normAutofit fontScale="85000" lnSpcReduction="20000"/>
          </a:bodyPr>
          <a:lstStyle/>
          <a:p>
            <a:r>
              <a:rPr lang="en-IN" dirty="0"/>
              <a:t>ASP.NET is a web development platform, which provides a programming model, a comprehensive software infrastructure and various services required to build up robust web applications for PC, as well as mobile devices.</a:t>
            </a:r>
          </a:p>
          <a:p>
            <a:r>
              <a:rPr lang="en-IN" dirty="0"/>
              <a:t>ASP.NET is a part of Microsoft </a:t>
            </a:r>
            <a:r>
              <a:rPr lang="en-IN" dirty="0" err="1"/>
              <a:t>.Net</a:t>
            </a:r>
            <a:r>
              <a:rPr lang="en-IN" dirty="0"/>
              <a:t> platform. ASP.NET applications are compiled codes, written using the extensible and reusable components or objects present in </a:t>
            </a:r>
            <a:r>
              <a:rPr lang="en-IN" dirty="0" err="1"/>
              <a:t>.Net</a:t>
            </a:r>
            <a:r>
              <a:rPr lang="en-IN" dirty="0"/>
              <a:t> framework. These codes can use the entire hierarchy of classes in </a:t>
            </a:r>
            <a:r>
              <a:rPr lang="en-IN" dirty="0" err="1"/>
              <a:t>.Net</a:t>
            </a:r>
            <a:r>
              <a:rPr lang="en-IN" dirty="0"/>
              <a:t> framework.</a:t>
            </a:r>
          </a:p>
          <a:p>
            <a:r>
              <a:rPr lang="en-IN" dirty="0"/>
              <a:t>Other Technologies to build Web Applications</a:t>
            </a:r>
          </a:p>
          <a:p>
            <a:endParaRPr lang="en-IN" dirty="0"/>
          </a:p>
          <a:p>
            <a:r>
              <a:rPr lang="en-IN" dirty="0"/>
              <a:t>PHP</a:t>
            </a:r>
          </a:p>
          <a:p>
            <a:r>
              <a:rPr lang="en-IN" dirty="0"/>
              <a:t>Java</a:t>
            </a:r>
          </a:p>
          <a:p>
            <a:r>
              <a:rPr lang="en-IN" dirty="0"/>
              <a:t>CGI</a:t>
            </a:r>
          </a:p>
          <a:p>
            <a:r>
              <a:rPr lang="en-IN" dirty="0"/>
              <a:t>Perl</a:t>
            </a:r>
          </a:p>
          <a:p>
            <a:r>
              <a:rPr lang="en-IN" dirty="0"/>
              <a:t>Ruby on Rails</a:t>
            </a:r>
            <a:endParaRPr lang="en-US" dirty="0"/>
          </a:p>
        </p:txBody>
      </p:sp>
    </p:spTree>
    <p:extLst>
      <p:ext uri="{BB962C8B-B14F-4D97-AF65-F5344CB8AC3E}">
        <p14:creationId xmlns:p14="http://schemas.microsoft.com/office/powerpoint/2010/main" val="2225558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Code and Code Behind</a:t>
            </a:r>
          </a:p>
        </p:txBody>
      </p:sp>
      <p:sp>
        <p:nvSpPr>
          <p:cNvPr id="3" name="Content Placeholder 2"/>
          <p:cNvSpPr>
            <a:spLocks noGrp="1"/>
          </p:cNvSpPr>
          <p:nvPr>
            <p:ph idx="1"/>
          </p:nvPr>
        </p:nvSpPr>
        <p:spPr>
          <a:xfrm>
            <a:off x="838200" y="1489166"/>
            <a:ext cx="10515600" cy="4687797"/>
          </a:xfrm>
        </p:spPr>
        <p:txBody>
          <a:bodyPr>
            <a:normAutofit lnSpcReduction="10000"/>
          </a:bodyPr>
          <a:lstStyle/>
          <a:p>
            <a:r>
              <a:rPr lang="en-IN" b="1" dirty="0"/>
              <a:t>Inline Code</a:t>
            </a:r>
            <a:endParaRPr lang="en-IN" dirty="0"/>
          </a:p>
          <a:p>
            <a:pPr lvl="1"/>
            <a:r>
              <a:rPr lang="en-IN" dirty="0"/>
              <a:t>Inline Code refers to the code that is written inside an ASP.NET Web Page that has an extension of .</a:t>
            </a:r>
            <a:r>
              <a:rPr lang="en-IN" dirty="0" err="1"/>
              <a:t>aspx</a:t>
            </a:r>
            <a:r>
              <a:rPr lang="en-IN" dirty="0"/>
              <a:t>. It allows the code to be written along with the HTML source code using a &lt;Script&gt; tag. It's major point is that since it's physically in the .</a:t>
            </a:r>
            <a:r>
              <a:rPr lang="en-IN" dirty="0" err="1"/>
              <a:t>aspx</a:t>
            </a:r>
            <a:r>
              <a:rPr lang="en-IN" dirty="0"/>
              <a:t> file it's deployed with the Web Form page whenever the Web Page is deployed.</a:t>
            </a:r>
          </a:p>
          <a:p>
            <a:r>
              <a:rPr lang="en-IN" b="1" dirty="0"/>
              <a:t>Code Behind</a:t>
            </a:r>
            <a:endParaRPr lang="en-IN" dirty="0"/>
          </a:p>
          <a:p>
            <a:pPr lvl="1"/>
            <a:r>
              <a:rPr lang="en-IN" dirty="0"/>
              <a:t>Code Behind refers to the code for an ASP.NET Web page that is written in a separate class file that can have the extension of .</a:t>
            </a:r>
            <a:r>
              <a:rPr lang="en-IN" dirty="0" err="1"/>
              <a:t>aspx.cs</a:t>
            </a:r>
            <a:r>
              <a:rPr lang="en-IN" dirty="0"/>
              <a:t> or .</a:t>
            </a:r>
            <a:r>
              <a:rPr lang="en-IN" dirty="0" err="1"/>
              <a:t>aspx.vb</a:t>
            </a:r>
            <a:r>
              <a:rPr lang="en-IN" dirty="0"/>
              <a:t> depending on the language used. Here the code is compiled into a separate class from which the .</a:t>
            </a:r>
            <a:r>
              <a:rPr lang="en-IN" dirty="0" err="1"/>
              <a:t>aspx</a:t>
            </a:r>
            <a:r>
              <a:rPr lang="en-IN" dirty="0"/>
              <a:t> file derives. You can write the code in a separate .</a:t>
            </a:r>
            <a:r>
              <a:rPr lang="en-IN" dirty="0" err="1"/>
              <a:t>cs</a:t>
            </a:r>
            <a:r>
              <a:rPr lang="en-IN" dirty="0"/>
              <a:t> or .</a:t>
            </a:r>
            <a:r>
              <a:rPr lang="en-IN" dirty="0" err="1"/>
              <a:t>vb</a:t>
            </a:r>
            <a:r>
              <a:rPr lang="en-IN" dirty="0"/>
              <a:t> code file for each .</a:t>
            </a:r>
            <a:r>
              <a:rPr lang="en-IN" dirty="0" err="1"/>
              <a:t>aspx</a:t>
            </a:r>
            <a:r>
              <a:rPr lang="en-IN" dirty="0"/>
              <a:t> page. One major point of Code Behind is that the code for all the Web pages is compiled into a DLL file that allows the web pages to be hosted free from any Inline Server Code.</a:t>
            </a:r>
          </a:p>
          <a:p>
            <a:endParaRPr lang="en-US" dirty="0"/>
          </a:p>
        </p:txBody>
      </p:sp>
    </p:spTree>
    <p:extLst>
      <p:ext uri="{BB962C8B-B14F-4D97-AF65-F5344CB8AC3E}">
        <p14:creationId xmlns:p14="http://schemas.microsoft.com/office/powerpoint/2010/main" val="3764656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281"/>
          </a:xfrm>
        </p:spPr>
        <p:txBody>
          <a:bodyPr/>
          <a:lstStyle/>
          <a:p>
            <a:endParaRPr lang="en-US" dirty="0"/>
          </a:p>
        </p:txBody>
      </p:sp>
      <p:sp>
        <p:nvSpPr>
          <p:cNvPr id="3" name="Content Placeholder 2"/>
          <p:cNvSpPr>
            <a:spLocks noGrp="1"/>
          </p:cNvSpPr>
          <p:nvPr>
            <p:ph idx="1"/>
          </p:nvPr>
        </p:nvSpPr>
        <p:spPr>
          <a:xfrm>
            <a:off x="838200" y="1541417"/>
            <a:ext cx="10515600" cy="4781006"/>
          </a:xfrm>
        </p:spPr>
        <p:txBody>
          <a:bodyPr>
            <a:normAutofit fontScale="92500" lnSpcReduction="10000"/>
          </a:bodyPr>
          <a:lstStyle/>
          <a:p>
            <a:r>
              <a:rPr lang="en-IN" dirty="0"/>
              <a:t>All web forms are basically instances of the ASP.NET Page class. The page class has the following extremely useful properties that correspond to intrinsic objects:</a:t>
            </a:r>
          </a:p>
          <a:p>
            <a:r>
              <a:rPr lang="en-IN" dirty="0"/>
              <a:t>Session</a:t>
            </a:r>
          </a:p>
          <a:p>
            <a:r>
              <a:rPr lang="en-IN" dirty="0"/>
              <a:t>Application</a:t>
            </a:r>
          </a:p>
          <a:p>
            <a:r>
              <a:rPr lang="en-IN" dirty="0"/>
              <a:t>Cache</a:t>
            </a:r>
          </a:p>
          <a:p>
            <a:r>
              <a:rPr lang="en-IN" dirty="0"/>
              <a:t>Request</a:t>
            </a:r>
          </a:p>
          <a:p>
            <a:r>
              <a:rPr lang="en-IN" dirty="0"/>
              <a:t>Response</a:t>
            </a:r>
          </a:p>
          <a:p>
            <a:r>
              <a:rPr lang="en-IN" dirty="0"/>
              <a:t>Server</a:t>
            </a:r>
          </a:p>
          <a:p>
            <a:r>
              <a:rPr lang="en-IN" dirty="0"/>
              <a:t>User</a:t>
            </a:r>
          </a:p>
          <a:p>
            <a:r>
              <a:rPr lang="en-IN" dirty="0"/>
              <a:t>Trace</a:t>
            </a:r>
          </a:p>
          <a:p>
            <a:endParaRPr lang="en-US" dirty="0"/>
          </a:p>
        </p:txBody>
      </p:sp>
    </p:spTree>
    <p:extLst>
      <p:ext uri="{BB962C8B-B14F-4D97-AF65-F5344CB8AC3E}">
        <p14:creationId xmlns:p14="http://schemas.microsoft.com/office/powerpoint/2010/main" val="2989903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Controls</a:t>
            </a:r>
          </a:p>
        </p:txBody>
      </p:sp>
      <p:sp>
        <p:nvSpPr>
          <p:cNvPr id="3" name="Content Placeholder 2"/>
          <p:cNvSpPr>
            <a:spLocks noGrp="1"/>
          </p:cNvSpPr>
          <p:nvPr>
            <p:ph idx="1"/>
          </p:nvPr>
        </p:nvSpPr>
        <p:spPr/>
        <p:txBody>
          <a:bodyPr>
            <a:normAutofit fontScale="70000" lnSpcReduction="20000"/>
          </a:bodyPr>
          <a:lstStyle/>
          <a:p>
            <a:r>
              <a:rPr lang="en-IN" sz="3400" b="1" dirty="0"/>
              <a:t>Standard Controls</a:t>
            </a:r>
            <a:r>
              <a:rPr lang="en-IN" dirty="0"/>
              <a:t>: The ASP.NET standard controls are a group of controls that enable you to create forms in which users can type or select information before a page is posted back to the server. Standard controls are Web server controls that inherit from the </a:t>
            </a:r>
            <a:r>
              <a:rPr lang="en-IN" dirty="0">
                <a:hlinkClick r:id="rId2"/>
              </a:rPr>
              <a:t>Control</a:t>
            </a:r>
            <a:r>
              <a:rPr lang="en-IN" dirty="0"/>
              <a:t> class. Examples of Web server controls include the </a:t>
            </a:r>
            <a:r>
              <a:rPr lang="en-IN" dirty="0" err="1">
                <a:hlinkClick r:id="rId3"/>
              </a:rPr>
              <a:t>TextBox</a:t>
            </a:r>
            <a:r>
              <a:rPr lang="en-IN" dirty="0"/>
              <a:t>, </a:t>
            </a:r>
            <a:r>
              <a:rPr lang="en-IN" dirty="0">
                <a:hlinkClick r:id="rId4"/>
              </a:rPr>
              <a:t>Image</a:t>
            </a:r>
            <a:r>
              <a:rPr lang="en-IN" dirty="0"/>
              <a:t>, and </a:t>
            </a:r>
            <a:r>
              <a:rPr lang="en-IN" dirty="0">
                <a:hlinkClick r:id="rId5"/>
              </a:rPr>
              <a:t>AdRotator</a:t>
            </a:r>
            <a:r>
              <a:rPr lang="en-IN" dirty="0"/>
              <a:t> controls. The information in this topic describes configuration and coding best practices that will help you improve the security of standard controls.</a:t>
            </a:r>
          </a:p>
          <a:p>
            <a:r>
              <a:rPr lang="en-US" dirty="0"/>
              <a:t>AdRotator </a:t>
            </a:r>
            <a:r>
              <a:rPr lang="en-US" b="1" dirty="0"/>
              <a:t>Control</a:t>
            </a:r>
            <a:r>
              <a:rPr lang="en-US" dirty="0"/>
              <a:t>. The AdRotator </a:t>
            </a:r>
            <a:r>
              <a:rPr lang="en-US" b="1" dirty="0"/>
              <a:t>control</a:t>
            </a:r>
            <a:r>
              <a:rPr lang="en-US" dirty="0"/>
              <a:t> displays advertisements defined in an advertisement file, which by default is an XML file. ...</a:t>
            </a:r>
          </a:p>
          <a:p>
            <a:r>
              <a:rPr lang="en-US" dirty="0" err="1"/>
              <a:t>BulletedList</a:t>
            </a:r>
            <a:r>
              <a:rPr lang="en-US" dirty="0"/>
              <a:t>, </a:t>
            </a:r>
            <a:r>
              <a:rPr lang="en-US" dirty="0" err="1"/>
              <a:t>CheckBoxList</a:t>
            </a:r>
            <a:r>
              <a:rPr lang="en-US" dirty="0"/>
              <a:t>, </a:t>
            </a:r>
            <a:r>
              <a:rPr lang="en-US" dirty="0" err="1"/>
              <a:t>RadioButtonList</a:t>
            </a:r>
            <a:r>
              <a:rPr lang="en-US" dirty="0"/>
              <a:t>, </a:t>
            </a:r>
            <a:r>
              <a:rPr lang="en-US" dirty="0" err="1"/>
              <a:t>DropDownList</a:t>
            </a:r>
            <a:r>
              <a:rPr lang="en-US" dirty="0"/>
              <a:t>, </a:t>
            </a:r>
            <a:r>
              <a:rPr lang="en-US" dirty="0" err="1"/>
              <a:t>ListBox</a:t>
            </a:r>
            <a:r>
              <a:rPr lang="en-US" dirty="0"/>
              <a:t>. ...</a:t>
            </a:r>
          </a:p>
          <a:p>
            <a:r>
              <a:rPr lang="en-US" dirty="0"/>
              <a:t>Calendar </a:t>
            </a:r>
            <a:r>
              <a:rPr lang="en-US" b="1" dirty="0"/>
              <a:t>Control</a:t>
            </a:r>
            <a:r>
              <a:rPr lang="en-US" dirty="0"/>
              <a:t>. ...</a:t>
            </a:r>
          </a:p>
          <a:p>
            <a:r>
              <a:rPr lang="en-US" dirty="0" err="1"/>
              <a:t>FileUpload</a:t>
            </a:r>
            <a:r>
              <a:rPr lang="en-US" dirty="0"/>
              <a:t> </a:t>
            </a:r>
            <a:r>
              <a:rPr lang="en-US" b="1" dirty="0"/>
              <a:t>Control</a:t>
            </a:r>
            <a:r>
              <a:rPr lang="en-US" dirty="0"/>
              <a:t>. ...</a:t>
            </a:r>
          </a:p>
          <a:p>
            <a:r>
              <a:rPr lang="en-US" dirty="0" err="1"/>
              <a:t>HiddenField</a:t>
            </a:r>
            <a:r>
              <a:rPr lang="en-US" dirty="0"/>
              <a:t> </a:t>
            </a:r>
            <a:r>
              <a:rPr lang="en-US" b="1" dirty="0"/>
              <a:t>Control</a:t>
            </a:r>
            <a:r>
              <a:rPr lang="en-US" dirty="0"/>
              <a:t>. ...</a:t>
            </a:r>
          </a:p>
          <a:p>
            <a:r>
              <a:rPr lang="en-US" dirty="0"/>
              <a:t>Hyperlink. ...</a:t>
            </a:r>
          </a:p>
          <a:p>
            <a:r>
              <a:rPr lang="en-US" dirty="0"/>
              <a:t>Image and </a:t>
            </a:r>
            <a:r>
              <a:rPr lang="en-US" dirty="0" err="1"/>
              <a:t>ImageMap</a:t>
            </a:r>
            <a:r>
              <a:rPr lang="en-US" dirty="0"/>
              <a:t> </a:t>
            </a:r>
            <a:r>
              <a:rPr lang="en-US" b="1" dirty="0"/>
              <a:t>Controls</a:t>
            </a:r>
            <a:r>
              <a:rPr lang="en-US" dirty="0"/>
              <a:t>. ...</a:t>
            </a:r>
          </a:p>
          <a:p>
            <a:r>
              <a:rPr lang="en-US" dirty="0" err="1"/>
              <a:t>ImageButton</a:t>
            </a:r>
            <a:r>
              <a:rPr lang="en-US" dirty="0"/>
              <a:t> </a:t>
            </a:r>
            <a:r>
              <a:rPr lang="en-US" b="1" dirty="0"/>
              <a:t>Control</a:t>
            </a:r>
            <a:r>
              <a:rPr lang="en-US" dirty="0"/>
              <a:t>.</a:t>
            </a:r>
          </a:p>
          <a:p>
            <a:endParaRPr lang="en-IN" dirty="0"/>
          </a:p>
          <a:p>
            <a:endParaRPr lang="en-US" dirty="0"/>
          </a:p>
        </p:txBody>
      </p:sp>
    </p:spTree>
    <p:extLst>
      <p:ext uri="{BB962C8B-B14F-4D97-AF65-F5344CB8AC3E}">
        <p14:creationId xmlns:p14="http://schemas.microsoft.com/office/powerpoint/2010/main" val="312050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Validation Controls: </a:t>
            </a:r>
            <a:r>
              <a:rPr lang="en-US" sz="2200" dirty="0"/>
              <a:t>ASP.NET validation controls validate the user input data to ensure that useless, unauthenticated, or contradictory data don't get stored.</a:t>
            </a:r>
          </a:p>
          <a:p>
            <a:r>
              <a:rPr lang="en-US" sz="2200" dirty="0"/>
              <a:t>ASP.NET provides the following validation controls:</a:t>
            </a:r>
          </a:p>
          <a:p>
            <a:r>
              <a:rPr lang="en-US" sz="2200" dirty="0" err="1"/>
              <a:t>RequiredFieldValidator</a:t>
            </a:r>
            <a:endParaRPr lang="en-US" sz="2200" dirty="0"/>
          </a:p>
          <a:p>
            <a:r>
              <a:rPr lang="en-US" sz="2200" dirty="0" err="1"/>
              <a:t>RangeValidator</a:t>
            </a:r>
            <a:endParaRPr lang="en-US" sz="2200" dirty="0"/>
          </a:p>
          <a:p>
            <a:r>
              <a:rPr lang="en-US" sz="2200" dirty="0" err="1"/>
              <a:t>CompareValidator</a:t>
            </a:r>
            <a:endParaRPr lang="en-US" sz="2200" dirty="0"/>
          </a:p>
          <a:p>
            <a:r>
              <a:rPr lang="en-US" sz="2200" dirty="0" err="1"/>
              <a:t>RegularExpressionValidator</a:t>
            </a:r>
            <a:endParaRPr lang="en-US" sz="2200" dirty="0"/>
          </a:p>
          <a:p>
            <a:r>
              <a:rPr lang="en-US" sz="2200" dirty="0" err="1"/>
              <a:t>CustomValidator</a:t>
            </a:r>
            <a:endParaRPr lang="en-US" sz="2200" dirty="0"/>
          </a:p>
          <a:p>
            <a:r>
              <a:rPr lang="en-US" sz="2200" dirty="0" err="1"/>
              <a:t>ValidationSummary</a:t>
            </a:r>
            <a:endParaRPr lang="en-US" sz="2200" dirty="0"/>
          </a:p>
          <a:p>
            <a:endParaRPr lang="en-US" dirty="0"/>
          </a:p>
        </p:txBody>
      </p:sp>
    </p:spTree>
    <p:extLst>
      <p:ext uri="{BB962C8B-B14F-4D97-AF65-F5344CB8AC3E}">
        <p14:creationId xmlns:p14="http://schemas.microsoft.com/office/powerpoint/2010/main" val="640028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t>Data Controls</a:t>
            </a:r>
            <a:r>
              <a:rPr lang="en-US" dirty="0"/>
              <a:t>: </a:t>
            </a:r>
            <a:r>
              <a:rPr lang="en-IN" sz="2200" dirty="0"/>
              <a:t>The Controls having </a:t>
            </a:r>
            <a:r>
              <a:rPr lang="en-IN" sz="2200" dirty="0" err="1"/>
              <a:t>DataSource</a:t>
            </a:r>
            <a:r>
              <a:rPr lang="en-IN" sz="2200" dirty="0"/>
              <a:t> Property are called Data Controls in ASP.NET.</a:t>
            </a:r>
          </a:p>
          <a:p>
            <a:pPr lvl="1"/>
            <a:r>
              <a:rPr lang="en-IN" dirty="0" err="1"/>
              <a:t>DataList</a:t>
            </a:r>
            <a:r>
              <a:rPr lang="en-IN" dirty="0"/>
              <a:t> and </a:t>
            </a:r>
            <a:r>
              <a:rPr lang="en-IN" dirty="0" err="1"/>
              <a:t>DetailsView</a:t>
            </a:r>
            <a:r>
              <a:rPr lang="en-IN" dirty="0"/>
              <a:t> are Data Controls, means both are used to Display and Manipulate Data. </a:t>
            </a:r>
          </a:p>
          <a:p>
            <a:r>
              <a:rPr lang="en-IN" b="1" dirty="0"/>
              <a:t>User Controls</a:t>
            </a:r>
            <a:r>
              <a:rPr lang="en-IN" dirty="0"/>
              <a:t>: </a:t>
            </a:r>
            <a:r>
              <a:rPr lang="en-IN" sz="2200" dirty="0"/>
              <a:t>In addition to using Web server controls in your ASP.NET Web pages, you can create your own custom, reusable controls using the same techniques you use for creating ASP.NET Web pages. These controls are called user controls.</a:t>
            </a:r>
          </a:p>
          <a:p>
            <a:pPr lvl="1"/>
            <a:r>
              <a:rPr lang="en-IN" dirty="0"/>
              <a:t>A user control is a kind of composite control that works much like an ASP.NET Web page—you can add existing Web server controls and </a:t>
            </a:r>
            <a:r>
              <a:rPr lang="en-IN" dirty="0" err="1"/>
              <a:t>markup</a:t>
            </a:r>
            <a:r>
              <a:rPr lang="en-IN" dirty="0"/>
              <a:t> to a user control, and define properties and methods for the control. You can then embed them in ASP.NET Web pages, where they act as a unit.</a:t>
            </a:r>
          </a:p>
          <a:p>
            <a:br>
              <a:rPr lang="en-IN" dirty="0"/>
            </a:br>
            <a:endParaRPr lang="en-US" dirty="0"/>
          </a:p>
        </p:txBody>
      </p:sp>
    </p:spTree>
    <p:extLst>
      <p:ext uri="{BB962C8B-B14F-4D97-AF65-F5344CB8AC3E}">
        <p14:creationId xmlns:p14="http://schemas.microsoft.com/office/powerpoint/2010/main" val="4161662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a:t>Navigation Controls: </a:t>
            </a:r>
            <a:r>
              <a:rPr lang="en-IN" sz="2000" dirty="0"/>
              <a:t>You can use ASP.NET site-navigation features to provide a consistent way for users to navigate your site. As your site grows, and as you move pages around in the site, it can become difficult to manage all of the links. ASP.NET site navigation enables you to store links to all of your pages in a central location, and render those links in lists or navigation menus on each page by including a specific Web server control.</a:t>
            </a:r>
          </a:p>
          <a:p>
            <a:pPr lvl="1"/>
            <a:r>
              <a:rPr lang="en-IN" b="1" dirty="0"/>
              <a:t>Site maps   </a:t>
            </a:r>
          </a:p>
          <a:p>
            <a:pPr lvl="1"/>
            <a:r>
              <a:rPr lang="en-IN" b="1" dirty="0"/>
              <a:t>ASP.NET controls   </a:t>
            </a:r>
          </a:p>
          <a:p>
            <a:pPr lvl="1"/>
            <a:r>
              <a:rPr lang="en-IN" b="1" dirty="0"/>
              <a:t>Programmatic control   </a:t>
            </a:r>
            <a:r>
              <a:rPr lang="en-IN" dirty="0"/>
              <a:t>.</a:t>
            </a:r>
          </a:p>
          <a:p>
            <a:pPr lvl="1"/>
            <a:r>
              <a:rPr lang="en-IN" b="1" dirty="0"/>
              <a:t>Access rules   </a:t>
            </a:r>
            <a:endParaRPr lang="en-IN" dirty="0"/>
          </a:p>
          <a:p>
            <a:pPr lvl="1"/>
            <a:r>
              <a:rPr lang="en-IN" b="1" dirty="0"/>
              <a:t>Custom site-map providers</a:t>
            </a:r>
            <a:endParaRPr lang="en-IN" dirty="0"/>
          </a:p>
          <a:p>
            <a:pPr lvl="1"/>
            <a:endParaRPr lang="en-US" sz="1600" dirty="0"/>
          </a:p>
        </p:txBody>
      </p:sp>
    </p:spTree>
    <p:extLst>
      <p:ext uri="{BB962C8B-B14F-4D97-AF65-F5344CB8AC3E}">
        <p14:creationId xmlns:p14="http://schemas.microsoft.com/office/powerpoint/2010/main" val="677512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71412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a:t>
            </a:r>
            <a:r>
              <a:rPr lang="en-IN" dirty="0" err="1"/>
              <a:t>ASP.Net</a:t>
            </a:r>
            <a:br>
              <a:rPr lang="en-IN" dirty="0"/>
            </a:br>
            <a:endParaRPr lang="en-US" dirty="0"/>
          </a:p>
        </p:txBody>
      </p:sp>
      <p:sp>
        <p:nvSpPr>
          <p:cNvPr id="3" name="Content Placeholder 2"/>
          <p:cNvSpPr>
            <a:spLocks noGrp="1"/>
          </p:cNvSpPr>
          <p:nvPr>
            <p:ph idx="1"/>
          </p:nvPr>
        </p:nvSpPr>
        <p:spPr/>
        <p:txBody>
          <a:bodyPr>
            <a:normAutofit fontScale="92500" lnSpcReduction="10000"/>
          </a:bodyPr>
          <a:lstStyle/>
          <a:p>
            <a:r>
              <a:rPr lang="en-IN" dirty="0"/>
              <a:t>Introduced in the year 2002 with </a:t>
            </a:r>
            <a:r>
              <a:rPr lang="en-IN" dirty="0" err="1"/>
              <a:t>.net</a:t>
            </a:r>
            <a:r>
              <a:rPr lang="en-IN" dirty="0"/>
              <a:t> Framework 1.1.</a:t>
            </a:r>
          </a:p>
          <a:p>
            <a:r>
              <a:rPr lang="en-IN" dirty="0"/>
              <a:t>-Web applications to be installed only in webserver</a:t>
            </a:r>
          </a:p>
          <a:p>
            <a:r>
              <a:rPr lang="en-IN" dirty="0"/>
              <a:t>-Maintenance, support and patches are easier to provide</a:t>
            </a:r>
          </a:p>
          <a:p>
            <a:r>
              <a:rPr lang="en-IN" dirty="0"/>
              <a:t>-Only a browser is required on the client machine to access the web application that can understand HTML.</a:t>
            </a:r>
          </a:p>
          <a:p>
            <a:r>
              <a:rPr lang="en-IN" dirty="0"/>
              <a:t>-Accessible from anywhere, with internet</a:t>
            </a:r>
          </a:p>
          <a:p>
            <a:r>
              <a:rPr lang="en-IN" dirty="0"/>
              <a:t>-Cross Platform</a:t>
            </a:r>
          </a:p>
          <a:p>
            <a:r>
              <a:rPr lang="en-IN" dirty="0"/>
              <a:t>-Web applications work on Client/Server architecture</a:t>
            </a:r>
          </a:p>
          <a:p>
            <a:r>
              <a:rPr lang="en-IN" dirty="0"/>
              <a:t>-On the server side, the web application runs under Microsoft Internet Information Services(IIS)</a:t>
            </a:r>
          </a:p>
          <a:p>
            <a:endParaRPr lang="en-US" dirty="0"/>
          </a:p>
        </p:txBody>
      </p:sp>
    </p:spTree>
    <p:extLst>
      <p:ext uri="{BB962C8B-B14F-4D97-AF65-F5344CB8AC3E}">
        <p14:creationId xmlns:p14="http://schemas.microsoft.com/office/powerpoint/2010/main" val="2570092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Forms</a:t>
            </a:r>
          </a:p>
        </p:txBody>
      </p:sp>
      <p:sp>
        <p:nvSpPr>
          <p:cNvPr id="3" name="Content Placeholder 2"/>
          <p:cNvSpPr>
            <a:spLocks noGrp="1"/>
          </p:cNvSpPr>
          <p:nvPr>
            <p:ph idx="1"/>
          </p:nvPr>
        </p:nvSpPr>
        <p:spPr/>
        <p:txBody>
          <a:bodyPr/>
          <a:lstStyle/>
          <a:p>
            <a:r>
              <a:rPr lang="en-IN" dirty="0"/>
              <a:t>A web form/page has a code behind and designer files.</a:t>
            </a:r>
          </a:p>
          <a:p>
            <a:r>
              <a:rPr lang="en-IN" dirty="0"/>
              <a:t>-Code behind files has the extension of .</a:t>
            </a:r>
            <a:r>
              <a:rPr lang="en-IN" dirty="0" err="1"/>
              <a:t>aspx.cs</a:t>
            </a:r>
            <a:r>
              <a:rPr lang="en-IN" dirty="0"/>
              <a:t> or .</a:t>
            </a:r>
            <a:r>
              <a:rPr lang="en-IN" dirty="0" err="1"/>
              <a:t>aspx.vb</a:t>
            </a:r>
            <a:endParaRPr lang="en-IN" dirty="0"/>
          </a:p>
          <a:p>
            <a:r>
              <a:rPr lang="en-IN" dirty="0"/>
              <a:t>-Designer files contains the extension of .</a:t>
            </a:r>
            <a:r>
              <a:rPr lang="en-IN" dirty="0" err="1"/>
              <a:t>aspx.designer.cs</a:t>
            </a:r>
            <a:r>
              <a:rPr lang="en-IN" dirty="0"/>
              <a:t> or .</a:t>
            </a:r>
            <a:r>
              <a:rPr lang="en-IN" dirty="0" err="1"/>
              <a:t>aspx.designer.vb</a:t>
            </a:r>
            <a:endParaRPr lang="en-IN" dirty="0"/>
          </a:p>
          <a:p>
            <a:r>
              <a:rPr lang="en-IN" dirty="0"/>
              <a:t>-Code behind files contain the code that user writes, where as the designer file contains the auto generated code.</a:t>
            </a:r>
          </a:p>
          <a:p>
            <a:r>
              <a:rPr lang="en-IN" dirty="0"/>
              <a:t>-You should not change the code in the designer file.</a:t>
            </a:r>
          </a:p>
          <a:p>
            <a:r>
              <a:rPr lang="en-IN" dirty="0"/>
              <a:t>-A web form is associated with its code file using the @page directive in the default.aspx file that gets created automatically.</a:t>
            </a:r>
            <a:endParaRPr lang="en-US" dirty="0"/>
          </a:p>
        </p:txBody>
      </p:sp>
    </p:spTree>
    <p:extLst>
      <p:ext uri="{BB962C8B-B14F-4D97-AF65-F5344CB8AC3E}">
        <p14:creationId xmlns:p14="http://schemas.microsoft.com/office/powerpoint/2010/main" val="3387789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1886"/>
            <a:ext cx="10515600" cy="914400"/>
          </a:xfrm>
        </p:spPr>
        <p:txBody>
          <a:bodyPr>
            <a:normAutofit fontScale="90000"/>
          </a:bodyPr>
          <a:lstStyle/>
          <a:p>
            <a:r>
              <a:rPr lang="en-US" dirty="0"/>
              <a:t>ASP.NET Web Forms Model</a:t>
            </a:r>
            <a:br>
              <a:rPr lang="en-US" dirty="0"/>
            </a:br>
            <a:endParaRPr lang="en-US" dirty="0"/>
          </a:p>
        </p:txBody>
      </p:sp>
      <p:sp>
        <p:nvSpPr>
          <p:cNvPr id="3" name="Content Placeholder 2"/>
          <p:cNvSpPr>
            <a:spLocks noGrp="1"/>
          </p:cNvSpPr>
          <p:nvPr>
            <p:ph idx="1"/>
          </p:nvPr>
        </p:nvSpPr>
        <p:spPr>
          <a:xfrm>
            <a:off x="838199" y="1515290"/>
            <a:ext cx="10787743" cy="4885509"/>
          </a:xfrm>
        </p:spPr>
        <p:txBody>
          <a:bodyPr/>
          <a:lstStyle/>
          <a:p>
            <a:r>
              <a:rPr lang="en-IN" dirty="0"/>
              <a:t>ASP.NET web forms extend the event-driven model of interaction to the web applications. The browser submits a web form to the web server and the server returns a full mark-up page or HTML page in response.</a:t>
            </a:r>
          </a:p>
          <a:p>
            <a:r>
              <a:rPr lang="en-IN" dirty="0"/>
              <a:t> HTTP is a stateless protocol. ASP.NET framework helps in storing the information regarding the state of the application, which consists of:</a:t>
            </a:r>
          </a:p>
          <a:p>
            <a:pPr lvl="1"/>
            <a:r>
              <a:rPr lang="en-US" dirty="0"/>
              <a:t>Page state – Contains all the various input fields in the web form.</a:t>
            </a:r>
          </a:p>
          <a:p>
            <a:pPr lvl="1"/>
            <a:r>
              <a:rPr lang="en-US" dirty="0"/>
              <a:t>Session state – Is a collective information from various pages of the same user</a:t>
            </a:r>
            <a:endParaRPr lang="en-IN" dirty="0"/>
          </a:p>
          <a:p>
            <a:r>
              <a:rPr lang="en-IN" dirty="0"/>
              <a:t>ASP. Net session state and the server side infrastructure keeps track of the information collected over a session.</a:t>
            </a:r>
          </a:p>
          <a:p>
            <a:pPr marL="457200" lvl="1" indent="0">
              <a:buNone/>
            </a:pPr>
            <a:endParaRPr lang="en-US" dirty="0"/>
          </a:p>
        </p:txBody>
      </p:sp>
    </p:spTree>
    <p:extLst>
      <p:ext uri="{BB962C8B-B14F-4D97-AF65-F5344CB8AC3E}">
        <p14:creationId xmlns:p14="http://schemas.microsoft.com/office/powerpoint/2010/main" val="3615339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7915"/>
          </a:xfrm>
        </p:spPr>
        <p:txBody>
          <a:bodyPr>
            <a:normAutofit fontScale="90000"/>
          </a:bodyPr>
          <a:lstStyle/>
          <a:p>
            <a:r>
              <a:rPr lang="en-US" dirty="0"/>
              <a:t>The ASP.NET Component Model</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IN" dirty="0"/>
              <a:t>The ASP.NET component model provides various building blocks of ASP.NET pages. Basically it is an object model, which describes:</a:t>
            </a:r>
          </a:p>
          <a:p>
            <a:r>
              <a:rPr lang="en-IN" dirty="0"/>
              <a:t>Server side counterparts of almost all HTML elements or tags, such as &lt;form&gt; and &lt;input&gt;.</a:t>
            </a:r>
          </a:p>
          <a:p>
            <a:r>
              <a:rPr lang="en-IN" dirty="0"/>
              <a:t>Server controls, which help in developing complex user-interface. For example, the Calendar control or the </a:t>
            </a:r>
            <a:r>
              <a:rPr lang="en-IN" dirty="0" err="1"/>
              <a:t>Gridview</a:t>
            </a:r>
            <a:r>
              <a:rPr lang="en-IN" dirty="0"/>
              <a:t> control.</a:t>
            </a:r>
          </a:p>
          <a:p>
            <a:r>
              <a:rPr lang="en-IN" dirty="0"/>
              <a:t> An ASP.NET web application is made of pages. When a user requests an ASP.NET page, the IIS delegates the processing of the page to the ASP.NET runtime system.</a:t>
            </a:r>
          </a:p>
          <a:p>
            <a:r>
              <a:rPr lang="en-IN" dirty="0"/>
              <a:t>The ASP.NET runtime transforms the .</a:t>
            </a:r>
            <a:r>
              <a:rPr lang="en-IN" dirty="0" err="1"/>
              <a:t>aspx</a:t>
            </a:r>
            <a:r>
              <a:rPr lang="en-IN" dirty="0"/>
              <a:t> page into an instance of a class, which inherits from the base class page of the </a:t>
            </a:r>
            <a:r>
              <a:rPr lang="en-IN" dirty="0" err="1"/>
              <a:t>.Net</a:t>
            </a:r>
            <a:r>
              <a:rPr lang="en-IN" dirty="0"/>
              <a:t> framework. Therefore, each ASP.NET page is an object and all its components i.e., the server-side controls are also objects.</a:t>
            </a:r>
          </a:p>
          <a:p>
            <a:endParaRPr lang="en-US" dirty="0"/>
          </a:p>
        </p:txBody>
      </p:sp>
    </p:spTree>
    <p:extLst>
      <p:ext uri="{BB962C8B-B14F-4D97-AF65-F5344CB8AC3E}">
        <p14:creationId xmlns:p14="http://schemas.microsoft.com/office/powerpoint/2010/main" val="3646276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Projects and Solutions</a:t>
            </a:r>
            <a:br>
              <a:rPr lang="en-IN" dirty="0"/>
            </a:br>
            <a:endParaRPr lang="en-US" dirty="0"/>
          </a:p>
        </p:txBody>
      </p:sp>
      <p:sp>
        <p:nvSpPr>
          <p:cNvPr id="3" name="Content Placeholder 2"/>
          <p:cNvSpPr>
            <a:spLocks noGrp="1"/>
          </p:cNvSpPr>
          <p:nvPr>
            <p:ph idx="1"/>
          </p:nvPr>
        </p:nvSpPr>
        <p:spPr/>
        <p:txBody>
          <a:bodyPr>
            <a:normAutofit fontScale="92500" lnSpcReduction="20000"/>
          </a:bodyPr>
          <a:lstStyle/>
          <a:p>
            <a:r>
              <a:rPr lang="en-IN" dirty="0"/>
              <a:t>A typical ASP.NET application consists of many items: the web content files (.</a:t>
            </a:r>
            <a:r>
              <a:rPr lang="en-IN" dirty="0" err="1"/>
              <a:t>aspx</a:t>
            </a:r>
            <a:r>
              <a:rPr lang="en-IN" dirty="0"/>
              <a:t>), source files (.</a:t>
            </a:r>
            <a:r>
              <a:rPr lang="en-IN" dirty="0" err="1"/>
              <a:t>cs</a:t>
            </a:r>
            <a:r>
              <a:rPr lang="en-IN" dirty="0"/>
              <a:t> files), assemblies (.</a:t>
            </a:r>
            <a:r>
              <a:rPr lang="en-IN" dirty="0" err="1"/>
              <a:t>dll</a:t>
            </a:r>
            <a:r>
              <a:rPr lang="en-IN" dirty="0"/>
              <a:t> and .exe files), data source files (.</a:t>
            </a:r>
            <a:r>
              <a:rPr lang="en-IN" dirty="0" err="1"/>
              <a:t>mdb</a:t>
            </a:r>
            <a:r>
              <a:rPr lang="en-IN" dirty="0"/>
              <a:t> files), references, icons, user controls and miscellaneous other files and folders. All these files that make up the website are contained in a Solution.</a:t>
            </a:r>
          </a:p>
          <a:p>
            <a:r>
              <a:rPr lang="en-US" dirty="0"/>
              <a:t>Typically a project contains the following content files:</a:t>
            </a:r>
          </a:p>
          <a:p>
            <a:r>
              <a:rPr lang="en-US" dirty="0"/>
              <a:t>Page file (.</a:t>
            </a:r>
            <a:r>
              <a:rPr lang="en-US" dirty="0" err="1"/>
              <a:t>aspx</a:t>
            </a:r>
            <a:r>
              <a:rPr lang="en-US" dirty="0"/>
              <a:t>)</a:t>
            </a:r>
          </a:p>
          <a:p>
            <a:r>
              <a:rPr lang="en-US" dirty="0"/>
              <a:t>User control (.</a:t>
            </a:r>
            <a:r>
              <a:rPr lang="en-US" dirty="0" err="1"/>
              <a:t>ascx</a:t>
            </a:r>
            <a:r>
              <a:rPr lang="en-US" dirty="0"/>
              <a:t>)</a:t>
            </a:r>
          </a:p>
          <a:p>
            <a:r>
              <a:rPr lang="en-US" dirty="0"/>
              <a:t>Web service (.</a:t>
            </a:r>
            <a:r>
              <a:rPr lang="en-US" dirty="0" err="1"/>
              <a:t>asmx</a:t>
            </a:r>
            <a:r>
              <a:rPr lang="en-US" dirty="0"/>
              <a:t>)</a:t>
            </a:r>
          </a:p>
          <a:p>
            <a:r>
              <a:rPr lang="en-US" dirty="0"/>
              <a:t>Master page (.master)</a:t>
            </a:r>
          </a:p>
          <a:p>
            <a:r>
              <a:rPr lang="en-US" dirty="0"/>
              <a:t>Site map (.sitemap)</a:t>
            </a:r>
          </a:p>
          <a:p>
            <a:r>
              <a:rPr lang="en-US" dirty="0"/>
              <a:t>Website configuration file (.</a:t>
            </a:r>
            <a:r>
              <a:rPr lang="en-US" dirty="0" err="1"/>
              <a:t>config</a:t>
            </a:r>
            <a:r>
              <a:rPr lang="en-US" dirty="0"/>
              <a:t>)</a:t>
            </a:r>
          </a:p>
          <a:p>
            <a:endParaRPr lang="en-US" dirty="0"/>
          </a:p>
        </p:txBody>
      </p:sp>
    </p:spTree>
    <p:extLst>
      <p:ext uri="{BB962C8B-B14F-4D97-AF65-F5344CB8AC3E}">
        <p14:creationId xmlns:p14="http://schemas.microsoft.com/office/powerpoint/2010/main" val="1676701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dirty="0"/>
              <a:t>-Web forms live for barely a moment. When a request is received</a:t>
            </a:r>
          </a:p>
          <a:p>
            <a:r>
              <a:rPr lang="en-IN" dirty="0"/>
              <a:t>1. An instance of the requested web form/page is created</a:t>
            </a:r>
          </a:p>
          <a:p>
            <a:r>
              <a:rPr lang="en-IN" dirty="0"/>
              <a:t>2. Events processed</a:t>
            </a:r>
          </a:p>
          <a:p>
            <a:r>
              <a:rPr lang="en-IN" dirty="0"/>
              <a:t>3. Generates the HTML &amp; posts to the client</a:t>
            </a:r>
          </a:p>
          <a:p>
            <a:r>
              <a:rPr lang="en-IN" dirty="0"/>
              <a:t>4. The web form is immediately destroyed.</a:t>
            </a:r>
          </a:p>
          <a:p>
            <a:endParaRPr lang="en-US" dirty="0"/>
          </a:p>
        </p:txBody>
      </p:sp>
    </p:spTree>
    <p:extLst>
      <p:ext uri="{BB962C8B-B14F-4D97-AF65-F5344CB8AC3E}">
        <p14:creationId xmlns:p14="http://schemas.microsoft.com/office/powerpoint/2010/main" val="4079323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ASP.Net</a:t>
            </a:r>
            <a:r>
              <a:rPr lang="en-US" dirty="0"/>
              <a:t> Application &amp; Page Life Cycle</a:t>
            </a:r>
          </a:p>
        </p:txBody>
      </p:sp>
      <p:pic>
        <p:nvPicPr>
          <p:cNvPr id="1026" name="Picture 2" descr="ASP.Net - Intro, Life Cycle &amp; Hello World Pro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6087" y="2691606"/>
            <a:ext cx="6219825"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44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3902</TotalTime>
  <Words>2578</Words>
  <Application>Microsoft Office PowerPoint</Application>
  <PresentationFormat>Widescreen</PresentationFormat>
  <Paragraphs>124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ASP.Net</vt:lpstr>
      <vt:lpstr>Advantages of ASP.Net </vt:lpstr>
      <vt:lpstr>Web Forms</vt:lpstr>
      <vt:lpstr>ASP.NET Web Forms Model </vt:lpstr>
      <vt:lpstr>The ASP.NET Component Model </vt:lpstr>
      <vt:lpstr>Projects and Solutions </vt:lpstr>
      <vt:lpstr>PowerPoint Presentation</vt:lpstr>
      <vt:lpstr>ASP.Net Application &amp; Page Life Cycle</vt:lpstr>
      <vt:lpstr>PowerPoint Presentation</vt:lpstr>
      <vt:lpstr>PowerPoint Presentation</vt:lpstr>
      <vt:lpstr>ASP.Net Page Lifecycle </vt:lpstr>
      <vt:lpstr>PowerPoint Presentation</vt:lpstr>
      <vt:lpstr>PowerPoint Presentation</vt:lpstr>
      <vt:lpstr>PowerPoint Presentation</vt:lpstr>
      <vt:lpstr>ASP.NET Page Life Cycle Events </vt:lpstr>
      <vt:lpstr>PowerPoint Presentation</vt:lpstr>
      <vt:lpstr>PowerPoint Presentation</vt:lpstr>
      <vt:lpstr>PowerPoint Presentation</vt:lpstr>
      <vt:lpstr>Inline Code and Code Behind</vt:lpstr>
      <vt:lpstr>PowerPoint Presentation</vt:lpstr>
      <vt:lpstr>Server Controls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Rekha Sairam</cp:lastModifiedBy>
  <cp:revision>17</cp:revision>
  <dcterms:created xsi:type="dcterms:W3CDTF">2018-09-14T11:43:49Z</dcterms:created>
  <dcterms:modified xsi:type="dcterms:W3CDTF">2022-05-31T12:51:12Z</dcterms:modified>
</cp:coreProperties>
</file>