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0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7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7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7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02F477-A127-49C3-9DDD-C6FDCA04A2CB}" type="datetimeFigureOut">
              <a:rPr lang="en-IN" smtClean="0"/>
              <a:t>09.02.2024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27AED7-A0D3-4C7F-84E1-7FFF72D2F4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0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147-4A1C-83AD-B137-A65F5029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8008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D0D0D"/>
                </a:solidFill>
                <a:effectLst/>
                <a:latin typeface="Bahnschrift SemiCondensed" panose="020B0502040204020203" pitchFamily="34" charset="0"/>
              </a:rPr>
              <a:t>Insights from Decades of Earthquake Data: </a:t>
            </a:r>
            <a:br>
              <a:rPr lang="en-US" sz="4000" b="1" i="0" dirty="0">
                <a:solidFill>
                  <a:srgbClr val="0D0D0D"/>
                </a:solidFill>
                <a:effectLst/>
                <a:latin typeface="Bahnschrift SemiCondensed" panose="020B0502040204020203" pitchFamily="34" charset="0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latin typeface="Bahnschrift SemiCondensed" panose="020B0502040204020203" pitchFamily="34" charset="0"/>
              </a:rPr>
              <a:t>SQL Analysis of Events from 1965 to 2016</a:t>
            </a:r>
            <a:endParaRPr lang="en-IN" sz="4000" b="1" dirty="0">
              <a:latin typeface="Bahnschrift SemiCondense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AD53-9DED-1C07-EFC9-043803EE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557" y="4616985"/>
            <a:ext cx="10058400" cy="380839"/>
          </a:xfrm>
        </p:spPr>
        <p:txBody>
          <a:bodyPr>
            <a:normAutofit/>
          </a:bodyPr>
          <a:lstStyle/>
          <a:p>
            <a:r>
              <a:rPr lang="en-IN" sz="1600" dirty="0" err="1">
                <a:latin typeface="Arial Narrow" panose="020B0606020202030204" pitchFamily="34" charset="0"/>
              </a:rPr>
              <a:t>Dr.</a:t>
            </a:r>
            <a:r>
              <a:rPr lang="en-IN" sz="1600" dirty="0">
                <a:latin typeface="Arial Narrow" panose="020B0606020202030204" pitchFamily="34" charset="0"/>
              </a:rPr>
              <a:t> Banuvathy </a:t>
            </a:r>
            <a:r>
              <a:rPr lang="en-IN" sz="1600" dirty="0" err="1">
                <a:latin typeface="Arial Narrow" panose="020B0606020202030204" pitchFamily="34" charset="0"/>
              </a:rPr>
              <a:t>Rajakumar</a:t>
            </a:r>
            <a:endParaRPr lang="en-IN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0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0EE-9B61-8A7E-C73E-A43FFD21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Bahnschrift SemiCondensed" panose="020B0502040204020203" pitchFamily="34" charset="0"/>
              </a:rPr>
              <a:t>8)</a:t>
            </a:r>
            <a:r>
              <a:rPr lang="en-US" sz="2400" b="1" dirty="0">
                <a:latin typeface="Bahnschrift SemiCondensed" panose="020B0502040204020203" pitchFamily="34" charset="0"/>
              </a:rPr>
              <a:t> Can we rank earthquakes based on their magnitudes within each year?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3D6C9-3CD8-8EA9-8566-12B58D99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" y="2053995"/>
            <a:ext cx="4617355" cy="3789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F17D8-22C0-D8BB-4522-EA1B4232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03" y="1974294"/>
            <a:ext cx="3132091" cy="3391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77C64-C716-A170-6B18-F3ED9352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009" y="1974294"/>
            <a:ext cx="3033023" cy="3368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9E9FE-ECE5-E01B-116A-F20C6DBD24BB}"/>
              </a:ext>
            </a:extLst>
          </p:cNvPr>
          <p:cNvSpPr txBox="1"/>
          <p:nvPr/>
        </p:nvSpPr>
        <p:spPr>
          <a:xfrm>
            <a:off x="2644447" y="5493864"/>
            <a:ext cx="7898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By using Rank window function, tied rows will continue to have same rank while the consecutive ranks would be skipped for the following rows.</a:t>
            </a:r>
          </a:p>
        </p:txBody>
      </p:sp>
    </p:spTree>
    <p:extLst>
      <p:ext uri="{BB962C8B-B14F-4D97-AF65-F5344CB8AC3E}">
        <p14:creationId xmlns:p14="http://schemas.microsoft.com/office/powerpoint/2010/main" val="54384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0EE3-5DB1-6851-E631-0248287C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Bahnschrift SemiCondensed" panose="020B0502040204020203" pitchFamily="34" charset="0"/>
              </a:rPr>
              <a:t>9) Using </a:t>
            </a:r>
            <a:r>
              <a:rPr lang="en-IN" sz="2400" b="1" dirty="0" err="1">
                <a:latin typeface="Bahnschrift SemiCondensed" panose="020B0502040204020203" pitchFamily="34" charset="0"/>
              </a:rPr>
              <a:t>Dense_Rank</a:t>
            </a:r>
            <a:r>
              <a:rPr lang="en-IN" sz="2400" b="1" dirty="0">
                <a:latin typeface="Bahnschrift SemiCondensed" panose="020B0502040204020203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6D834-4B20-3908-3D3F-681E75CA9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14" y="2059149"/>
            <a:ext cx="5395428" cy="3596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A5747-1968-29FF-0573-699555D1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16" y="1844250"/>
            <a:ext cx="3471067" cy="38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CC3C1-5F03-E80F-9178-495E81D2821D}"/>
              </a:ext>
            </a:extLst>
          </p:cNvPr>
          <p:cNvSpPr txBox="1"/>
          <p:nvPr/>
        </p:nvSpPr>
        <p:spPr>
          <a:xfrm>
            <a:off x="2644446" y="5707386"/>
            <a:ext cx="870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By using DENSE_RANK window function, tied rows will continue to have same rank while the consecutive ranks would not be skipped for the following rows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7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13C-CD73-CEF8-91C8-C29934B7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10) What are the top regions with the highest number of earthquakes?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84AAF-900F-52AC-FED3-3BA3F2B05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479" y="2235834"/>
            <a:ext cx="4609892" cy="2255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FB6A4-2122-7849-8C72-EFBA6964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64" y="2286992"/>
            <a:ext cx="2309060" cy="2385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0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3EB3-1B5C-B575-45AB-427791AA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Bahnschrift SemiCondensed" panose="020B0502040204020203" pitchFamily="34" charset="0"/>
              </a:rPr>
              <a:t>11) </a:t>
            </a:r>
            <a:r>
              <a:rPr lang="en-US" sz="2400" b="1" dirty="0">
                <a:latin typeface="Bahnschrift SemiCondensed" panose="020B0502040204020203" pitchFamily="34" charset="0"/>
              </a:rPr>
              <a:t>Average magnitude of earthquakes each year?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61105-BE3D-BA7A-D0E4-A5498A073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277" y="1894483"/>
            <a:ext cx="2110923" cy="218713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01FE8-E014-55C9-A55F-62E8E353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40" y="2110000"/>
            <a:ext cx="6232222" cy="1971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38A0D-2E17-9A0B-F25D-8885647DA7D4}"/>
              </a:ext>
            </a:extLst>
          </p:cNvPr>
          <p:cNvSpPr txBox="1"/>
          <p:nvPr/>
        </p:nvSpPr>
        <p:spPr>
          <a:xfrm>
            <a:off x="3048000" y="47602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Although the number of earthquakes were 305 in 1968 (nearly half the number of EQS happened in 2011) , average magnitude of Earthquake was high compared to the other years </a:t>
            </a:r>
          </a:p>
        </p:txBody>
      </p:sp>
    </p:spTree>
    <p:extLst>
      <p:ext uri="{BB962C8B-B14F-4D97-AF65-F5344CB8AC3E}">
        <p14:creationId xmlns:p14="http://schemas.microsoft.com/office/powerpoint/2010/main" val="318349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F000-5B7D-8094-94B4-744C6930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Bahnschrift SemiCondensed" panose="020B0502040204020203" pitchFamily="34" charset="0"/>
              </a:rPr>
              <a:t>12) Highest magnitude of earthquake?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560BF-C1F3-E097-3245-166B5873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7962"/>
            <a:ext cx="7095729" cy="2170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6ADC6-C4A8-44E5-2796-10809BBA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3" y="4308225"/>
            <a:ext cx="10303133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62A2D9-9576-7A7D-F9BF-F4AFEF13E05B}"/>
              </a:ext>
            </a:extLst>
          </p:cNvPr>
          <p:cNvSpPr txBox="1"/>
          <p:nvPr/>
        </p:nvSpPr>
        <p:spPr>
          <a:xfrm>
            <a:off x="2268070" y="5690660"/>
            <a:ext cx="813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Highest magnitude of earthquake (9.1) occurred in 2004 and 2011</a:t>
            </a:r>
          </a:p>
        </p:txBody>
      </p:sp>
    </p:spTree>
    <p:extLst>
      <p:ext uri="{BB962C8B-B14F-4D97-AF65-F5344CB8AC3E}">
        <p14:creationId xmlns:p14="http://schemas.microsoft.com/office/powerpoint/2010/main" val="21670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1EC2-EABB-1AAC-3660-EA441036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hnschrift SemiCondensed" panose="020B0502040204020203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B895-8092-944D-E787-E1143F13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2604"/>
            <a:ext cx="10058400" cy="308485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Maximum earthquakes occurred in 2011, with March and July being the most active months.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University of Washington reported the highest number of earthquakes.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The majority of earthquakes were reviewed by experts, indicating a robust reporting and analysis system.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The analysis revealed fluctuations in earthquake frequency over time, with a peak in 2011.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The highest magnitude earthquakes were recorded in 2004 and 2011.</a:t>
            </a:r>
            <a:endParaRPr lang="en-IN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5DF-CA5A-C9D9-97F2-ACE889B3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51" y="1035204"/>
            <a:ext cx="10058400" cy="4841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Bahnschrift SemiCondensed" panose="020B0502040204020203" pitchFamily="34" charset="0"/>
              </a:rPr>
              <a:t>Data discovery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FC66F-D497-5B09-0485-39CB8B010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19" y="1880278"/>
            <a:ext cx="2454374" cy="1636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949C4-9CD6-3264-24B2-68D554B8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88" y="1845230"/>
            <a:ext cx="8857365" cy="1995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2B2A0-FA7E-204A-ABCE-27142C18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3" y="4008566"/>
            <a:ext cx="10021168" cy="2179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2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0FD0-1282-FE8A-8F02-9B198E94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04047"/>
            <a:ext cx="10058400" cy="6347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1)  What is the distribution of earthquakes over different years and months?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F7764-8795-C654-2B6A-60C5F47EF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36" y="1911625"/>
            <a:ext cx="2612536" cy="1907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FFDC7-84E4-ECB1-8439-06FF9705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58" y="1890482"/>
            <a:ext cx="1007030" cy="3077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FAF29-8651-16F4-B0E8-A452B122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377" y="1890482"/>
            <a:ext cx="1064877" cy="3077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C9F9B-8EC5-F348-7FB1-82224B636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02" y="2010490"/>
            <a:ext cx="2747446" cy="1974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14A93-29B9-1134-A01D-3BFFD5E8480E}"/>
              </a:ext>
            </a:extLst>
          </p:cNvPr>
          <p:cNvSpPr txBox="1"/>
          <p:nvPr/>
        </p:nvSpPr>
        <p:spPr>
          <a:xfrm>
            <a:off x="528918" y="5056111"/>
            <a:ext cx="5109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Bahnschrift SemiCondensed" panose="020B0502040204020203" pitchFamily="34" charset="0"/>
              </a:rPr>
              <a:t>Observation: </a:t>
            </a:r>
            <a:r>
              <a:rPr lang="en-IN" sz="1600" dirty="0">
                <a:latin typeface="Bahnschrift SemiCondensed" panose="020B0502040204020203" pitchFamily="34" charset="0"/>
              </a:rPr>
              <a:t>Maximum number of Earthquakes (713) occurred in the year 2011 and Minimum number of earthquakes happened in the year 1966 between the interval 1965 and 2011</a:t>
            </a:r>
            <a:r>
              <a:rPr lang="en-IN" sz="1600" dirty="0"/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E354C0-078F-6622-913E-16C9A781B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382" y="1911625"/>
            <a:ext cx="1409822" cy="2171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5C299F-5492-ABF1-E4B2-75734B624E65}"/>
              </a:ext>
            </a:extLst>
          </p:cNvPr>
          <p:cNvSpPr txBox="1"/>
          <p:nvPr/>
        </p:nvSpPr>
        <p:spPr>
          <a:xfrm>
            <a:off x="5934635" y="505611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Bahnschrift SemiCondensed" panose="020B0502040204020203" pitchFamily="34" charset="0"/>
              </a:rPr>
              <a:t>Observation: </a:t>
            </a:r>
            <a:r>
              <a:rPr lang="en-IN" sz="1600" dirty="0">
                <a:latin typeface="Bahnschrift SemiCondensed" panose="020B0502040204020203" pitchFamily="34" charset="0"/>
              </a:rPr>
              <a:t>March and July had a maximum number of Earthquakes followed by December and November </a:t>
            </a:r>
          </a:p>
        </p:txBody>
      </p:sp>
    </p:spTree>
    <p:extLst>
      <p:ext uri="{BB962C8B-B14F-4D97-AF65-F5344CB8AC3E}">
        <p14:creationId xmlns:p14="http://schemas.microsoft.com/office/powerpoint/2010/main" val="41781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D0A1-914A-215B-8BF9-C35F44E0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latin typeface="Bahnschrift SemiCondensed" panose="020B0502040204020203" pitchFamily="34" charset="0"/>
              </a:rPr>
              <a:t>2) </a:t>
            </a:r>
            <a:r>
              <a:rPr lang="en-US" sz="2400" b="1" dirty="0">
                <a:latin typeface="Bahnschrift SemiCondensed" panose="020B0502040204020203" pitchFamily="34" charset="0"/>
              </a:rPr>
              <a:t>What is the average number of earthquakes per month?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C642A-2C5E-BB50-35D4-450AD5208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0176"/>
            <a:ext cx="2819040" cy="3523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04D86-AB6C-7089-8332-24376B6A68F2}"/>
              </a:ext>
            </a:extLst>
          </p:cNvPr>
          <p:cNvSpPr txBox="1"/>
          <p:nvPr/>
        </p:nvSpPr>
        <p:spPr>
          <a:xfrm>
            <a:off x="4096871" y="5763417"/>
            <a:ext cx="652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On an average, 37 earthquakes occurred per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FBB63-41DF-FD87-EA90-E7AEBE86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29" y="2376965"/>
            <a:ext cx="1578053" cy="1052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22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92BC-B523-538E-A278-BE57890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3) What are the top 5 regions with the highest number of earthquakes?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9567E-0788-4720-AF09-CF9F32EB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8611"/>
            <a:ext cx="2694791" cy="3904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A8CD8-7B12-176A-6240-CD0240AF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36" y="2245965"/>
            <a:ext cx="3569156" cy="2366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8711E-5574-70D0-25B3-897E2D0B8D47}"/>
              </a:ext>
            </a:extLst>
          </p:cNvPr>
          <p:cNvSpPr txBox="1"/>
          <p:nvPr/>
        </p:nvSpPr>
        <p:spPr>
          <a:xfrm>
            <a:off x="4025153" y="5449652"/>
            <a:ext cx="652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Latitude and longitude positions of first five areas with highest number of earthquakes are shown</a:t>
            </a:r>
          </a:p>
        </p:txBody>
      </p:sp>
    </p:spTree>
    <p:extLst>
      <p:ext uri="{BB962C8B-B14F-4D97-AF65-F5344CB8AC3E}">
        <p14:creationId xmlns:p14="http://schemas.microsoft.com/office/powerpoint/2010/main" val="24946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974B-CA8B-21C8-7F5D-A22DE874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4) What is the average magnitude of earthquakes for each type?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86A52-16B4-F207-2C5F-FB6E6407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2376"/>
            <a:ext cx="4261743" cy="241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8B7C0-CA99-E3E6-0D0A-C375B455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28" y="2301600"/>
            <a:ext cx="3263774" cy="1866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DE393-0CE9-0B4B-934D-E147B294C133}"/>
              </a:ext>
            </a:extLst>
          </p:cNvPr>
          <p:cNvSpPr txBox="1"/>
          <p:nvPr/>
        </p:nvSpPr>
        <p:spPr>
          <a:xfrm>
            <a:off x="2832847" y="4956946"/>
            <a:ext cx="652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Earthquakes due to Rock burst found to have a earthquake with average magnitude of 6.2</a:t>
            </a:r>
          </a:p>
        </p:txBody>
      </p:sp>
    </p:spTree>
    <p:extLst>
      <p:ext uri="{BB962C8B-B14F-4D97-AF65-F5344CB8AC3E}">
        <p14:creationId xmlns:p14="http://schemas.microsoft.com/office/powerpoint/2010/main" val="342002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87E9-97B6-3F96-C6B7-FEEB3876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5) How many earthquakes are reported from each source?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9DF9F-229A-FC5B-E010-474121D6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1280"/>
            <a:ext cx="4529664" cy="2681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49155-EE02-A36C-9512-5AB44784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52" y="1965541"/>
            <a:ext cx="2137934" cy="3155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824E0-1865-D860-FDF2-283257CBC7BC}"/>
              </a:ext>
            </a:extLst>
          </p:cNvPr>
          <p:cNvSpPr txBox="1"/>
          <p:nvPr/>
        </p:nvSpPr>
        <p:spPr>
          <a:xfrm>
            <a:off x="2590799" y="5311702"/>
            <a:ext cx="780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</a:t>
            </a:r>
            <a:r>
              <a:rPr lang="en-IN" dirty="0">
                <a:latin typeface="Bahnschrift SemiCondensed" panose="020B0502040204020203" pitchFamily="34" charset="0"/>
              </a:rPr>
              <a:t>: University of Washington (US) reported the maximum number of earthquakes. It was then followed by International Seismological Centre Global Earthquake Model .</a:t>
            </a:r>
          </a:p>
        </p:txBody>
      </p:sp>
    </p:spTree>
    <p:extLst>
      <p:ext uri="{BB962C8B-B14F-4D97-AF65-F5344CB8AC3E}">
        <p14:creationId xmlns:p14="http://schemas.microsoft.com/office/powerpoint/2010/main" val="2415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9F03-ACAF-9B64-D919-2068AAA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6) What are the different earthquake statuses and their frequencies?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6B7A6-BD54-CC87-F634-E9122726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4058"/>
            <a:ext cx="5838271" cy="3734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01FF2-1970-C3C8-6D63-E4AD42F6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11" y="2571722"/>
            <a:ext cx="4091345" cy="1326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E9F4A-0604-3D43-3A5F-F0E911F4502E}"/>
              </a:ext>
            </a:extLst>
          </p:cNvPr>
          <p:cNvSpPr txBox="1"/>
          <p:nvPr/>
        </p:nvSpPr>
        <p:spPr>
          <a:xfrm>
            <a:off x="4251064" y="5535181"/>
            <a:ext cx="6843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Almost 88% of the earthquakes were reviewed while remaining 11% were in the form of Automatic or Preliminary reports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11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6254-B6DF-0FA0-4E27-6D4A969D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7) How does the frequency of earthquakes vary over time, considering rolling averages or moving averages?</a:t>
            </a:r>
            <a:endParaRPr lang="en-IN" sz="2400" b="1" dirty="0">
              <a:latin typeface="Bahnschrift Semi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E53EA-6F26-517E-5086-B47A07498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8" y="2045057"/>
            <a:ext cx="7049111" cy="2979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F4911-0AD8-5809-E76F-3285F16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459" y="1746325"/>
            <a:ext cx="1689635" cy="4106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97DEF-AC3C-F8D1-2EF1-7E017957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941" y="1746325"/>
            <a:ext cx="1891632" cy="4106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F1B43-7166-6CB8-74B2-2BC8645F92BC}"/>
              </a:ext>
            </a:extLst>
          </p:cNvPr>
          <p:cNvSpPr txBox="1"/>
          <p:nvPr/>
        </p:nvSpPr>
        <p:spPr>
          <a:xfrm>
            <a:off x="1365903" y="55292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 SemiCondensed" panose="020B0502040204020203" pitchFamily="34" charset="0"/>
              </a:rPr>
              <a:t>Observation: </a:t>
            </a:r>
            <a:r>
              <a:rPr lang="en-IN" dirty="0">
                <a:latin typeface="Bahnschrift SemiCondensed" panose="020B0502040204020203" pitchFamily="34" charset="0"/>
              </a:rPr>
              <a:t>Moving averages of number of earthquakes were found to be high for the first 6 months of the 2011</a:t>
            </a:r>
          </a:p>
        </p:txBody>
      </p:sp>
    </p:spTree>
    <p:extLst>
      <p:ext uri="{BB962C8B-B14F-4D97-AF65-F5344CB8AC3E}">
        <p14:creationId xmlns:p14="http://schemas.microsoft.com/office/powerpoint/2010/main" val="379041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512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Narrow</vt:lpstr>
      <vt:lpstr>Bahnschrift SemiCondensed</vt:lpstr>
      <vt:lpstr>Calibri</vt:lpstr>
      <vt:lpstr>Calibri Light</vt:lpstr>
      <vt:lpstr>Retrospect</vt:lpstr>
      <vt:lpstr>Insights from Decades of Earthquake Data:  SQL Analysis of Events from 1965 to 2016</vt:lpstr>
      <vt:lpstr>Data discovery</vt:lpstr>
      <vt:lpstr>1)  What is the distribution of earthquakes over different years and months?</vt:lpstr>
      <vt:lpstr> 2) What is the average number of earthquakes per month?</vt:lpstr>
      <vt:lpstr>3) What are the top 5 regions with the highest number of earthquakes?</vt:lpstr>
      <vt:lpstr>4) What is the average magnitude of earthquakes for each type?</vt:lpstr>
      <vt:lpstr>5) How many earthquakes are reported from each source?</vt:lpstr>
      <vt:lpstr>6) What are the different earthquake statuses and their frequencies?</vt:lpstr>
      <vt:lpstr>7) How does the frequency of earthquakes vary over time, considering rolling averages or moving averages?</vt:lpstr>
      <vt:lpstr>8) Can we rank earthquakes based on their magnitudes within each year?</vt:lpstr>
      <vt:lpstr>9) Using Dense_Rank?</vt:lpstr>
      <vt:lpstr>10) What are the top regions with the highest number of earthquakes?</vt:lpstr>
      <vt:lpstr>11) Average magnitude of earthquakes each year?</vt:lpstr>
      <vt:lpstr>12) Highest magnitude of earthquake?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Banuvathy</dc:creator>
  <cp:lastModifiedBy>Banuvathy</cp:lastModifiedBy>
  <cp:revision>12</cp:revision>
  <dcterms:created xsi:type="dcterms:W3CDTF">2024-02-09T05:11:49Z</dcterms:created>
  <dcterms:modified xsi:type="dcterms:W3CDTF">2024-02-09T08:53:45Z</dcterms:modified>
</cp:coreProperties>
</file>