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2F477-A127-49C3-9DDD-C6FDCA04A2CB}"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7AED7-A0D3-4C7F-84E1-7FFF72D2F4F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70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2F477-A127-49C3-9DDD-C6FDCA04A2CB}"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7AED7-A0D3-4C7F-84E1-7FFF72D2F4FA}" type="slidenum">
              <a:rPr lang="en-IN" smtClean="0"/>
              <a:t>‹#›</a:t>
            </a:fld>
            <a:endParaRPr lang="en-IN"/>
          </a:p>
        </p:txBody>
      </p:sp>
    </p:spTree>
    <p:extLst>
      <p:ext uri="{BB962C8B-B14F-4D97-AF65-F5344CB8AC3E}">
        <p14:creationId xmlns:p14="http://schemas.microsoft.com/office/powerpoint/2010/main" val="380390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2F477-A127-49C3-9DDD-C6FDCA04A2CB}"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7AED7-A0D3-4C7F-84E1-7FFF72D2F4FA}" type="slidenum">
              <a:rPr lang="en-IN" smtClean="0"/>
              <a:t>‹#›</a:t>
            </a:fld>
            <a:endParaRPr lang="en-IN"/>
          </a:p>
        </p:txBody>
      </p:sp>
    </p:spTree>
    <p:extLst>
      <p:ext uri="{BB962C8B-B14F-4D97-AF65-F5344CB8AC3E}">
        <p14:creationId xmlns:p14="http://schemas.microsoft.com/office/powerpoint/2010/main" val="286424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2F477-A127-49C3-9DDD-C6FDCA04A2CB}"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7AED7-A0D3-4C7F-84E1-7FFF72D2F4FA}" type="slidenum">
              <a:rPr lang="en-IN" smtClean="0"/>
              <a:t>‹#›</a:t>
            </a:fld>
            <a:endParaRPr lang="en-IN"/>
          </a:p>
        </p:txBody>
      </p:sp>
    </p:spTree>
    <p:extLst>
      <p:ext uri="{BB962C8B-B14F-4D97-AF65-F5344CB8AC3E}">
        <p14:creationId xmlns:p14="http://schemas.microsoft.com/office/powerpoint/2010/main" val="282750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2F477-A127-49C3-9DDD-C6FDCA04A2CB}"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7AED7-A0D3-4C7F-84E1-7FFF72D2F4F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37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2F477-A127-49C3-9DDD-C6FDCA04A2CB}"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7AED7-A0D3-4C7F-84E1-7FFF72D2F4FA}" type="slidenum">
              <a:rPr lang="en-IN" smtClean="0"/>
              <a:t>‹#›</a:t>
            </a:fld>
            <a:endParaRPr lang="en-IN"/>
          </a:p>
        </p:txBody>
      </p:sp>
    </p:spTree>
    <p:extLst>
      <p:ext uri="{BB962C8B-B14F-4D97-AF65-F5344CB8AC3E}">
        <p14:creationId xmlns:p14="http://schemas.microsoft.com/office/powerpoint/2010/main" val="403263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2F477-A127-49C3-9DDD-C6FDCA04A2CB}" type="datetimeFigureOut">
              <a:rPr lang="en-IN" smtClean="0"/>
              <a:t>09.02.2024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27AED7-A0D3-4C7F-84E1-7FFF72D2F4FA}" type="slidenum">
              <a:rPr lang="en-IN" smtClean="0"/>
              <a:t>‹#›</a:t>
            </a:fld>
            <a:endParaRPr lang="en-IN"/>
          </a:p>
        </p:txBody>
      </p:sp>
    </p:spTree>
    <p:extLst>
      <p:ext uri="{BB962C8B-B14F-4D97-AF65-F5344CB8AC3E}">
        <p14:creationId xmlns:p14="http://schemas.microsoft.com/office/powerpoint/2010/main" val="234707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2F477-A127-49C3-9DDD-C6FDCA04A2CB}"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7AED7-A0D3-4C7F-84E1-7FFF72D2F4FA}" type="slidenum">
              <a:rPr lang="en-IN" smtClean="0"/>
              <a:t>‹#›</a:t>
            </a:fld>
            <a:endParaRPr lang="en-IN"/>
          </a:p>
        </p:txBody>
      </p:sp>
    </p:spTree>
    <p:extLst>
      <p:ext uri="{BB962C8B-B14F-4D97-AF65-F5344CB8AC3E}">
        <p14:creationId xmlns:p14="http://schemas.microsoft.com/office/powerpoint/2010/main" val="337947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02F477-A127-49C3-9DDD-C6FDCA04A2CB}" type="datetimeFigureOut">
              <a:rPr lang="en-IN" smtClean="0"/>
              <a:t>09.02.2024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F27AED7-A0D3-4C7F-84E1-7FFF72D2F4FA}" type="slidenum">
              <a:rPr lang="en-IN" smtClean="0"/>
              <a:t>‹#›</a:t>
            </a:fld>
            <a:endParaRPr lang="en-IN"/>
          </a:p>
        </p:txBody>
      </p:sp>
    </p:spTree>
    <p:extLst>
      <p:ext uri="{BB962C8B-B14F-4D97-AF65-F5344CB8AC3E}">
        <p14:creationId xmlns:p14="http://schemas.microsoft.com/office/powerpoint/2010/main" val="230517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02F477-A127-49C3-9DDD-C6FDCA04A2CB}" type="datetimeFigureOut">
              <a:rPr lang="en-IN" smtClean="0"/>
              <a:t>09.02.2024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27AED7-A0D3-4C7F-84E1-7FFF72D2F4FA}" type="slidenum">
              <a:rPr lang="en-IN" smtClean="0"/>
              <a:t>‹#›</a:t>
            </a:fld>
            <a:endParaRPr lang="en-IN"/>
          </a:p>
        </p:txBody>
      </p:sp>
    </p:spTree>
    <p:extLst>
      <p:ext uri="{BB962C8B-B14F-4D97-AF65-F5344CB8AC3E}">
        <p14:creationId xmlns:p14="http://schemas.microsoft.com/office/powerpoint/2010/main" val="104977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2F477-A127-49C3-9DDD-C6FDCA04A2CB}"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7AED7-A0D3-4C7F-84E1-7FFF72D2F4FA}" type="slidenum">
              <a:rPr lang="en-IN" smtClean="0"/>
              <a:t>‹#›</a:t>
            </a:fld>
            <a:endParaRPr lang="en-IN"/>
          </a:p>
        </p:txBody>
      </p:sp>
    </p:spTree>
    <p:extLst>
      <p:ext uri="{BB962C8B-B14F-4D97-AF65-F5344CB8AC3E}">
        <p14:creationId xmlns:p14="http://schemas.microsoft.com/office/powerpoint/2010/main" val="810012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02F477-A127-49C3-9DDD-C6FDCA04A2CB}" type="datetimeFigureOut">
              <a:rPr lang="en-IN" smtClean="0"/>
              <a:t>09.02.2024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27AED7-A0D3-4C7F-84E1-7FFF72D2F4F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604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B147-4A1C-83AD-B137-A65F50290DB2}"/>
              </a:ext>
            </a:extLst>
          </p:cNvPr>
          <p:cNvSpPr>
            <a:spLocks noGrp="1"/>
          </p:cNvSpPr>
          <p:nvPr>
            <p:ph type="ctrTitle"/>
          </p:nvPr>
        </p:nvSpPr>
        <p:spPr>
          <a:xfrm>
            <a:off x="1097280" y="758952"/>
            <a:ext cx="10058400" cy="2280083"/>
          </a:xfrm>
        </p:spPr>
        <p:txBody>
          <a:bodyPr>
            <a:normAutofit/>
          </a:bodyPr>
          <a:lstStyle/>
          <a:p>
            <a:r>
              <a:rPr lang="en-US" sz="4000" b="1" i="0" dirty="0">
                <a:solidFill>
                  <a:srgbClr val="0D0D0D"/>
                </a:solidFill>
                <a:effectLst/>
                <a:latin typeface="Bahnschrift SemiCondensed" panose="020B0502040204020203" pitchFamily="34" charset="0"/>
              </a:rPr>
              <a:t>Insights from Decades of Earthquake Data: </a:t>
            </a:r>
            <a:br>
              <a:rPr lang="en-US" sz="4000" b="1" i="0" dirty="0">
                <a:solidFill>
                  <a:srgbClr val="0D0D0D"/>
                </a:solidFill>
                <a:effectLst/>
                <a:latin typeface="Bahnschrift SemiCondensed" panose="020B0502040204020203" pitchFamily="34" charset="0"/>
              </a:rPr>
            </a:br>
            <a:r>
              <a:rPr lang="en-US" sz="4000" b="1" i="0" dirty="0">
                <a:solidFill>
                  <a:srgbClr val="0D0D0D"/>
                </a:solidFill>
                <a:effectLst/>
                <a:latin typeface="Bahnschrift SemiCondensed" panose="020B0502040204020203" pitchFamily="34" charset="0"/>
              </a:rPr>
              <a:t>SQL Analysis of Events from 1965 to 2016</a:t>
            </a:r>
            <a:endParaRPr lang="en-IN" sz="4000" b="1" dirty="0">
              <a:latin typeface="Bahnschrift SemiCondensed"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5F9AAD53-9DED-1C07-EFC9-043803EE4584}"/>
              </a:ext>
            </a:extLst>
          </p:cNvPr>
          <p:cNvSpPr>
            <a:spLocks noGrp="1"/>
          </p:cNvSpPr>
          <p:nvPr>
            <p:ph type="subTitle" idx="1"/>
          </p:nvPr>
        </p:nvSpPr>
        <p:spPr>
          <a:xfrm>
            <a:off x="1225557" y="4616985"/>
            <a:ext cx="10058400" cy="380839"/>
          </a:xfrm>
        </p:spPr>
        <p:txBody>
          <a:bodyPr>
            <a:normAutofit/>
          </a:bodyPr>
          <a:lstStyle/>
          <a:p>
            <a:r>
              <a:rPr lang="en-IN" sz="1600" dirty="0" err="1">
                <a:latin typeface="Arial Narrow" panose="020B0606020202030204" pitchFamily="34" charset="0"/>
              </a:rPr>
              <a:t>Dr.</a:t>
            </a:r>
            <a:r>
              <a:rPr lang="en-IN" sz="1600" dirty="0">
                <a:latin typeface="Arial Narrow" panose="020B0606020202030204" pitchFamily="34" charset="0"/>
              </a:rPr>
              <a:t> Banuvathy </a:t>
            </a:r>
            <a:r>
              <a:rPr lang="en-IN" sz="1600" dirty="0" err="1">
                <a:latin typeface="Arial Narrow" panose="020B0606020202030204" pitchFamily="34" charset="0"/>
              </a:rPr>
              <a:t>Rajakumar</a:t>
            </a:r>
            <a:endParaRPr lang="en-IN" sz="1600" dirty="0">
              <a:latin typeface="Arial Narrow" panose="020B0606020202030204" pitchFamily="34" charset="0"/>
            </a:endParaRPr>
          </a:p>
        </p:txBody>
      </p:sp>
    </p:spTree>
    <p:extLst>
      <p:ext uri="{BB962C8B-B14F-4D97-AF65-F5344CB8AC3E}">
        <p14:creationId xmlns:p14="http://schemas.microsoft.com/office/powerpoint/2010/main" val="338630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E0EE-9B61-8A7E-C73E-A43FFD21EE82}"/>
              </a:ext>
            </a:extLst>
          </p:cNvPr>
          <p:cNvSpPr>
            <a:spLocks noGrp="1"/>
          </p:cNvSpPr>
          <p:nvPr>
            <p:ph type="title"/>
          </p:nvPr>
        </p:nvSpPr>
        <p:spPr/>
        <p:txBody>
          <a:bodyPr>
            <a:normAutofit/>
          </a:bodyPr>
          <a:lstStyle/>
          <a:p>
            <a:r>
              <a:rPr lang="en-IN" sz="2400" b="1" dirty="0">
                <a:latin typeface="Bahnschrift SemiCondensed" panose="020B0502040204020203" pitchFamily="34" charset="0"/>
              </a:rPr>
              <a:t>8)</a:t>
            </a:r>
            <a:r>
              <a:rPr lang="en-US" sz="2400" b="1" dirty="0">
                <a:latin typeface="Bahnschrift SemiCondensed" panose="020B0502040204020203" pitchFamily="34" charset="0"/>
              </a:rPr>
              <a:t> Can we rank earthquakes based on their magnitudes within each year?</a:t>
            </a:r>
            <a:endParaRPr lang="en-IN" sz="2400" b="1" dirty="0">
              <a:latin typeface="Bahnschrift SemiCondensed" panose="020B0502040204020203" pitchFamily="34" charset="0"/>
            </a:endParaRPr>
          </a:p>
        </p:txBody>
      </p:sp>
      <p:pic>
        <p:nvPicPr>
          <p:cNvPr id="5" name="Content Placeholder 4">
            <a:extLst>
              <a:ext uri="{FF2B5EF4-FFF2-40B4-BE49-F238E27FC236}">
                <a16:creationId xmlns:a16="http://schemas.microsoft.com/office/drawing/2014/main" id="{9793D6C9-3CD8-8EA9-8566-12B58D994F9C}"/>
              </a:ext>
            </a:extLst>
          </p:cNvPr>
          <p:cNvPicPr>
            <a:picLocks noGrp="1" noChangeAspect="1"/>
          </p:cNvPicPr>
          <p:nvPr>
            <p:ph idx="1"/>
          </p:nvPr>
        </p:nvPicPr>
        <p:blipFill>
          <a:blip r:embed="rId2"/>
          <a:stretch>
            <a:fillRect/>
          </a:stretch>
        </p:blipFill>
        <p:spPr>
          <a:xfrm>
            <a:off x="205657" y="2053995"/>
            <a:ext cx="4617355" cy="3789176"/>
          </a:xfrm>
        </p:spPr>
      </p:pic>
      <p:pic>
        <p:nvPicPr>
          <p:cNvPr id="7" name="Picture 6">
            <a:extLst>
              <a:ext uri="{FF2B5EF4-FFF2-40B4-BE49-F238E27FC236}">
                <a16:creationId xmlns:a16="http://schemas.microsoft.com/office/drawing/2014/main" id="{990F17D8-22C0-D8BB-4522-EA1B423205BB}"/>
              </a:ext>
            </a:extLst>
          </p:cNvPr>
          <p:cNvPicPr>
            <a:picLocks noChangeAspect="1"/>
          </p:cNvPicPr>
          <p:nvPr/>
        </p:nvPicPr>
        <p:blipFill>
          <a:blip r:embed="rId3"/>
          <a:stretch>
            <a:fillRect/>
          </a:stretch>
        </p:blipFill>
        <p:spPr>
          <a:xfrm>
            <a:off x="4925703" y="1974294"/>
            <a:ext cx="3132091" cy="3391194"/>
          </a:xfrm>
          <a:prstGeom prst="rect">
            <a:avLst/>
          </a:prstGeom>
        </p:spPr>
      </p:pic>
      <p:pic>
        <p:nvPicPr>
          <p:cNvPr id="9" name="Picture 8">
            <a:extLst>
              <a:ext uri="{FF2B5EF4-FFF2-40B4-BE49-F238E27FC236}">
                <a16:creationId xmlns:a16="http://schemas.microsoft.com/office/drawing/2014/main" id="{D2D77C64-C716-A170-6B18-F3ED9352C13D}"/>
              </a:ext>
            </a:extLst>
          </p:cNvPr>
          <p:cNvPicPr>
            <a:picLocks noChangeAspect="1"/>
          </p:cNvPicPr>
          <p:nvPr/>
        </p:nvPicPr>
        <p:blipFill>
          <a:blip r:embed="rId4"/>
          <a:stretch>
            <a:fillRect/>
          </a:stretch>
        </p:blipFill>
        <p:spPr>
          <a:xfrm>
            <a:off x="8404009" y="1974294"/>
            <a:ext cx="3033023" cy="3368332"/>
          </a:xfrm>
          <a:prstGeom prst="rect">
            <a:avLst/>
          </a:prstGeom>
        </p:spPr>
      </p:pic>
      <p:sp>
        <p:nvSpPr>
          <p:cNvPr id="10" name="TextBox 9">
            <a:extLst>
              <a:ext uri="{FF2B5EF4-FFF2-40B4-BE49-F238E27FC236}">
                <a16:creationId xmlns:a16="http://schemas.microsoft.com/office/drawing/2014/main" id="{76E9E9FE-ECE5-E01B-116A-F20C6DBD24BB}"/>
              </a:ext>
            </a:extLst>
          </p:cNvPr>
          <p:cNvSpPr txBox="1"/>
          <p:nvPr/>
        </p:nvSpPr>
        <p:spPr>
          <a:xfrm>
            <a:off x="2644447" y="5493864"/>
            <a:ext cx="7898047" cy="646331"/>
          </a:xfrm>
          <a:prstGeom prst="rect">
            <a:avLst/>
          </a:prstGeom>
          <a:noFill/>
        </p:spPr>
        <p:txBody>
          <a:bodyPr wrap="square">
            <a:spAutoFit/>
          </a:bodyPr>
          <a:lstStyle/>
          <a:p>
            <a:r>
              <a:rPr lang="en-IN" b="1" dirty="0"/>
              <a:t>Observation: </a:t>
            </a:r>
            <a:r>
              <a:rPr lang="en-IN" dirty="0"/>
              <a:t>By using Rank window function, tied rows will continue to have same rank while the consecutive ranks would be skipped for the following rows.</a:t>
            </a:r>
          </a:p>
        </p:txBody>
      </p:sp>
    </p:spTree>
    <p:extLst>
      <p:ext uri="{BB962C8B-B14F-4D97-AF65-F5344CB8AC3E}">
        <p14:creationId xmlns:p14="http://schemas.microsoft.com/office/powerpoint/2010/main" val="54384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0EE3-5DB1-6851-E631-0248287C030C}"/>
              </a:ext>
            </a:extLst>
          </p:cNvPr>
          <p:cNvSpPr>
            <a:spLocks noGrp="1"/>
          </p:cNvSpPr>
          <p:nvPr>
            <p:ph type="title"/>
          </p:nvPr>
        </p:nvSpPr>
        <p:spPr/>
        <p:txBody>
          <a:bodyPr>
            <a:normAutofit/>
          </a:bodyPr>
          <a:lstStyle/>
          <a:p>
            <a:r>
              <a:rPr lang="en-IN" sz="2400" b="1" dirty="0">
                <a:latin typeface="Bahnschrift SemiCondensed" panose="020B0502040204020203" pitchFamily="34" charset="0"/>
              </a:rPr>
              <a:t>9) Using </a:t>
            </a:r>
            <a:r>
              <a:rPr lang="en-IN" sz="2400" b="1" dirty="0" err="1">
                <a:latin typeface="Bahnschrift SemiCondensed" panose="020B0502040204020203" pitchFamily="34" charset="0"/>
              </a:rPr>
              <a:t>Dense_Rank</a:t>
            </a:r>
            <a:r>
              <a:rPr lang="en-IN" sz="2400" b="1" dirty="0">
                <a:latin typeface="Bahnschrift SemiCondensed" panose="020B0502040204020203" pitchFamily="34" charset="0"/>
              </a:rPr>
              <a:t>?</a:t>
            </a:r>
          </a:p>
        </p:txBody>
      </p:sp>
      <p:pic>
        <p:nvPicPr>
          <p:cNvPr id="5" name="Content Placeholder 4">
            <a:extLst>
              <a:ext uri="{FF2B5EF4-FFF2-40B4-BE49-F238E27FC236}">
                <a16:creationId xmlns:a16="http://schemas.microsoft.com/office/drawing/2014/main" id="{11A6D834-4B20-3908-3D3F-681E75CA9832}"/>
              </a:ext>
            </a:extLst>
          </p:cNvPr>
          <p:cNvPicPr>
            <a:picLocks noGrp="1" noChangeAspect="1"/>
          </p:cNvPicPr>
          <p:nvPr>
            <p:ph idx="1"/>
          </p:nvPr>
        </p:nvPicPr>
        <p:blipFill>
          <a:blip r:embed="rId2"/>
          <a:stretch>
            <a:fillRect/>
          </a:stretch>
        </p:blipFill>
        <p:spPr>
          <a:xfrm>
            <a:off x="846614" y="2059149"/>
            <a:ext cx="5395428" cy="3596952"/>
          </a:xfrm>
        </p:spPr>
      </p:pic>
      <p:pic>
        <p:nvPicPr>
          <p:cNvPr id="7" name="Picture 6">
            <a:extLst>
              <a:ext uri="{FF2B5EF4-FFF2-40B4-BE49-F238E27FC236}">
                <a16:creationId xmlns:a16="http://schemas.microsoft.com/office/drawing/2014/main" id="{922A5747-1968-29FF-0573-699555D1A749}"/>
              </a:ext>
            </a:extLst>
          </p:cNvPr>
          <p:cNvPicPr>
            <a:picLocks noChangeAspect="1"/>
          </p:cNvPicPr>
          <p:nvPr/>
        </p:nvPicPr>
        <p:blipFill>
          <a:blip r:embed="rId3"/>
          <a:stretch>
            <a:fillRect/>
          </a:stretch>
        </p:blipFill>
        <p:spPr>
          <a:xfrm>
            <a:off x="6994916" y="1844250"/>
            <a:ext cx="3471067" cy="3864513"/>
          </a:xfrm>
          <a:prstGeom prst="rect">
            <a:avLst/>
          </a:prstGeom>
        </p:spPr>
      </p:pic>
      <p:sp>
        <p:nvSpPr>
          <p:cNvPr id="8" name="TextBox 7">
            <a:extLst>
              <a:ext uri="{FF2B5EF4-FFF2-40B4-BE49-F238E27FC236}">
                <a16:creationId xmlns:a16="http://schemas.microsoft.com/office/drawing/2014/main" id="{D85CC3C1-5F03-E80F-9178-495E81D2821D}"/>
              </a:ext>
            </a:extLst>
          </p:cNvPr>
          <p:cNvSpPr txBox="1"/>
          <p:nvPr/>
        </p:nvSpPr>
        <p:spPr>
          <a:xfrm>
            <a:off x="2644446" y="5707386"/>
            <a:ext cx="8700939" cy="646331"/>
          </a:xfrm>
          <a:prstGeom prst="rect">
            <a:avLst/>
          </a:prstGeom>
          <a:noFill/>
        </p:spPr>
        <p:txBody>
          <a:bodyPr wrap="square">
            <a:spAutoFit/>
          </a:bodyPr>
          <a:lstStyle/>
          <a:p>
            <a:r>
              <a:rPr lang="en-IN" b="1" dirty="0"/>
              <a:t>Observation: </a:t>
            </a:r>
            <a:r>
              <a:rPr lang="en-IN" dirty="0"/>
              <a:t>By using DENSE_RANK window function, tied rows will continue to have same rank while the consecutive ranks would not be skipped for the following rows.</a:t>
            </a:r>
          </a:p>
        </p:txBody>
      </p:sp>
    </p:spTree>
    <p:extLst>
      <p:ext uri="{BB962C8B-B14F-4D97-AF65-F5344CB8AC3E}">
        <p14:creationId xmlns:p14="http://schemas.microsoft.com/office/powerpoint/2010/main" val="15777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F13C-CD73-CEF8-91C8-C29934B7C252}"/>
              </a:ext>
            </a:extLst>
          </p:cNvPr>
          <p:cNvSpPr>
            <a:spLocks noGrp="1"/>
          </p:cNvSpPr>
          <p:nvPr>
            <p:ph type="title"/>
          </p:nvPr>
        </p:nvSpPr>
        <p:spPr/>
        <p:txBody>
          <a:bodyPr>
            <a:normAutofit/>
          </a:bodyPr>
          <a:lstStyle/>
          <a:p>
            <a:r>
              <a:rPr lang="en-US" sz="2400" b="1" dirty="0">
                <a:latin typeface="Bahnschrift SemiCondensed" panose="020B0502040204020203" pitchFamily="34" charset="0"/>
              </a:rPr>
              <a:t>10) What are the top regions with the highest number of earthquakes?</a:t>
            </a:r>
            <a:endParaRPr lang="en-IN" sz="2400" b="1" dirty="0">
              <a:latin typeface="Bahnschrift SemiCondensed" panose="020B0502040204020203" pitchFamily="34" charset="0"/>
            </a:endParaRPr>
          </a:p>
        </p:txBody>
      </p:sp>
      <p:pic>
        <p:nvPicPr>
          <p:cNvPr id="5" name="Content Placeholder 4">
            <a:extLst>
              <a:ext uri="{FF2B5EF4-FFF2-40B4-BE49-F238E27FC236}">
                <a16:creationId xmlns:a16="http://schemas.microsoft.com/office/drawing/2014/main" id="{8DF84AAF-900F-52AC-FED3-3BA3F2B053E0}"/>
              </a:ext>
            </a:extLst>
          </p:cNvPr>
          <p:cNvPicPr>
            <a:picLocks noGrp="1" noChangeAspect="1"/>
          </p:cNvPicPr>
          <p:nvPr>
            <p:ph idx="1"/>
          </p:nvPr>
        </p:nvPicPr>
        <p:blipFill>
          <a:blip r:embed="rId2"/>
          <a:stretch>
            <a:fillRect/>
          </a:stretch>
        </p:blipFill>
        <p:spPr>
          <a:xfrm>
            <a:off x="1320479" y="2235834"/>
            <a:ext cx="4609892" cy="2255484"/>
          </a:xfrm>
        </p:spPr>
      </p:pic>
      <p:pic>
        <p:nvPicPr>
          <p:cNvPr id="7" name="Picture 6">
            <a:extLst>
              <a:ext uri="{FF2B5EF4-FFF2-40B4-BE49-F238E27FC236}">
                <a16:creationId xmlns:a16="http://schemas.microsoft.com/office/drawing/2014/main" id="{681FB6A4-2122-7849-8C72-EFBA6964CF4A}"/>
              </a:ext>
            </a:extLst>
          </p:cNvPr>
          <p:cNvPicPr>
            <a:picLocks noChangeAspect="1"/>
          </p:cNvPicPr>
          <p:nvPr/>
        </p:nvPicPr>
        <p:blipFill>
          <a:blip r:embed="rId3"/>
          <a:stretch>
            <a:fillRect/>
          </a:stretch>
        </p:blipFill>
        <p:spPr>
          <a:xfrm>
            <a:off x="7406764" y="2286992"/>
            <a:ext cx="2309060" cy="2385267"/>
          </a:xfrm>
          <a:prstGeom prst="rect">
            <a:avLst/>
          </a:prstGeom>
        </p:spPr>
      </p:pic>
    </p:spTree>
    <p:extLst>
      <p:ext uri="{BB962C8B-B14F-4D97-AF65-F5344CB8AC3E}">
        <p14:creationId xmlns:p14="http://schemas.microsoft.com/office/powerpoint/2010/main" val="8810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3EB3-1B5C-B575-45AB-427791AA2A77}"/>
              </a:ext>
            </a:extLst>
          </p:cNvPr>
          <p:cNvSpPr>
            <a:spLocks noGrp="1"/>
          </p:cNvSpPr>
          <p:nvPr>
            <p:ph type="title"/>
          </p:nvPr>
        </p:nvSpPr>
        <p:spPr/>
        <p:txBody>
          <a:bodyPr/>
          <a:lstStyle/>
          <a:p>
            <a:r>
              <a:rPr lang="en-IN" sz="2400" b="1" dirty="0">
                <a:latin typeface="Bahnschrift SemiCondensed" panose="020B0502040204020203" pitchFamily="34" charset="0"/>
              </a:rPr>
              <a:t>11) </a:t>
            </a:r>
            <a:r>
              <a:rPr lang="en-US" sz="2400" b="1" dirty="0">
                <a:latin typeface="Bahnschrift SemiCondensed" panose="020B0502040204020203" pitchFamily="34" charset="0"/>
              </a:rPr>
              <a:t>Average magnitude of earthquakes each year?</a:t>
            </a:r>
            <a:endParaRPr lang="en-IN" sz="2400" b="1" dirty="0">
              <a:latin typeface="Bahnschrift SemiCondensed" panose="020B0502040204020203" pitchFamily="34" charset="0"/>
            </a:endParaRPr>
          </a:p>
        </p:txBody>
      </p:sp>
      <p:pic>
        <p:nvPicPr>
          <p:cNvPr id="5" name="Content Placeholder 4">
            <a:extLst>
              <a:ext uri="{FF2B5EF4-FFF2-40B4-BE49-F238E27FC236}">
                <a16:creationId xmlns:a16="http://schemas.microsoft.com/office/drawing/2014/main" id="{25061105-BE3D-BA7A-D0E4-A5498A073BBB}"/>
              </a:ext>
            </a:extLst>
          </p:cNvPr>
          <p:cNvPicPr>
            <a:picLocks noGrp="1" noChangeAspect="1"/>
          </p:cNvPicPr>
          <p:nvPr>
            <p:ph idx="1"/>
          </p:nvPr>
        </p:nvPicPr>
        <p:blipFill>
          <a:blip r:embed="rId2"/>
          <a:stretch>
            <a:fillRect/>
          </a:stretch>
        </p:blipFill>
        <p:spPr>
          <a:xfrm>
            <a:off x="8226277" y="1894483"/>
            <a:ext cx="2110923" cy="2187130"/>
          </a:xfrm>
        </p:spPr>
      </p:pic>
      <p:pic>
        <p:nvPicPr>
          <p:cNvPr id="7" name="Picture 6">
            <a:extLst>
              <a:ext uri="{FF2B5EF4-FFF2-40B4-BE49-F238E27FC236}">
                <a16:creationId xmlns:a16="http://schemas.microsoft.com/office/drawing/2014/main" id="{A9001FE8-E014-55C9-A55F-62E8E353D619}"/>
              </a:ext>
            </a:extLst>
          </p:cNvPr>
          <p:cNvPicPr>
            <a:picLocks noChangeAspect="1"/>
          </p:cNvPicPr>
          <p:nvPr/>
        </p:nvPicPr>
        <p:blipFill>
          <a:blip r:embed="rId3"/>
          <a:stretch>
            <a:fillRect/>
          </a:stretch>
        </p:blipFill>
        <p:spPr>
          <a:xfrm>
            <a:off x="1027140" y="2110000"/>
            <a:ext cx="6232222" cy="1971613"/>
          </a:xfrm>
          <a:prstGeom prst="rect">
            <a:avLst/>
          </a:prstGeom>
        </p:spPr>
      </p:pic>
      <p:sp>
        <p:nvSpPr>
          <p:cNvPr id="9" name="TextBox 8">
            <a:extLst>
              <a:ext uri="{FF2B5EF4-FFF2-40B4-BE49-F238E27FC236}">
                <a16:creationId xmlns:a16="http://schemas.microsoft.com/office/drawing/2014/main" id="{EE138A0D-2E17-9A0B-F25D-8885647DA7D4}"/>
              </a:ext>
            </a:extLst>
          </p:cNvPr>
          <p:cNvSpPr txBox="1"/>
          <p:nvPr/>
        </p:nvSpPr>
        <p:spPr>
          <a:xfrm>
            <a:off x="3048000" y="4760277"/>
            <a:ext cx="6096000" cy="1200329"/>
          </a:xfrm>
          <a:prstGeom prst="rect">
            <a:avLst/>
          </a:prstGeom>
          <a:noFill/>
        </p:spPr>
        <p:txBody>
          <a:bodyPr wrap="square">
            <a:spAutoFit/>
          </a:bodyPr>
          <a:lstStyle/>
          <a:p>
            <a:r>
              <a:rPr lang="en-IN" b="1" dirty="0"/>
              <a:t>Observation: </a:t>
            </a:r>
            <a:r>
              <a:rPr lang="en-IN" dirty="0"/>
              <a:t>Although the number of earthquakes were 305 in 1968 (nearly half the number of EQS happened in 2011) , average magnitude of Earthquake was high compared to the other years </a:t>
            </a:r>
          </a:p>
        </p:txBody>
      </p:sp>
    </p:spTree>
    <p:extLst>
      <p:ext uri="{BB962C8B-B14F-4D97-AF65-F5344CB8AC3E}">
        <p14:creationId xmlns:p14="http://schemas.microsoft.com/office/powerpoint/2010/main" val="318349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F000-5B7D-8094-94B4-744C69301494}"/>
              </a:ext>
            </a:extLst>
          </p:cNvPr>
          <p:cNvSpPr>
            <a:spLocks noGrp="1"/>
          </p:cNvSpPr>
          <p:nvPr>
            <p:ph type="title"/>
          </p:nvPr>
        </p:nvSpPr>
        <p:spPr/>
        <p:txBody>
          <a:bodyPr>
            <a:normAutofit/>
          </a:bodyPr>
          <a:lstStyle/>
          <a:p>
            <a:r>
              <a:rPr lang="en-IN" sz="2400" b="1" dirty="0">
                <a:latin typeface="Bahnschrift SemiCondensed" panose="020B0502040204020203" pitchFamily="34" charset="0"/>
              </a:rPr>
              <a:t>12) Highest magnitude of earthquake?</a:t>
            </a:r>
          </a:p>
        </p:txBody>
      </p:sp>
      <p:pic>
        <p:nvPicPr>
          <p:cNvPr id="5" name="Content Placeholder 4">
            <a:extLst>
              <a:ext uri="{FF2B5EF4-FFF2-40B4-BE49-F238E27FC236}">
                <a16:creationId xmlns:a16="http://schemas.microsoft.com/office/drawing/2014/main" id="{3AC560BF-C1F3-E097-3245-166B5873CF73}"/>
              </a:ext>
            </a:extLst>
          </p:cNvPr>
          <p:cNvPicPr>
            <a:picLocks noGrp="1" noChangeAspect="1"/>
          </p:cNvPicPr>
          <p:nvPr>
            <p:ph idx="1"/>
          </p:nvPr>
        </p:nvPicPr>
        <p:blipFill>
          <a:blip r:embed="rId2"/>
          <a:stretch>
            <a:fillRect/>
          </a:stretch>
        </p:blipFill>
        <p:spPr>
          <a:xfrm>
            <a:off x="1097280" y="1897962"/>
            <a:ext cx="7095729" cy="2170458"/>
          </a:xfrm>
        </p:spPr>
      </p:pic>
      <p:pic>
        <p:nvPicPr>
          <p:cNvPr id="7" name="Picture 6">
            <a:extLst>
              <a:ext uri="{FF2B5EF4-FFF2-40B4-BE49-F238E27FC236}">
                <a16:creationId xmlns:a16="http://schemas.microsoft.com/office/drawing/2014/main" id="{1146ADC6-C4A8-44E5-2796-10809BBAA7CC}"/>
              </a:ext>
            </a:extLst>
          </p:cNvPr>
          <p:cNvPicPr>
            <a:picLocks noChangeAspect="1"/>
          </p:cNvPicPr>
          <p:nvPr/>
        </p:nvPicPr>
        <p:blipFill>
          <a:blip r:embed="rId3"/>
          <a:stretch>
            <a:fillRect/>
          </a:stretch>
        </p:blipFill>
        <p:spPr>
          <a:xfrm>
            <a:off x="974913" y="4308225"/>
            <a:ext cx="10303133" cy="891617"/>
          </a:xfrm>
          <a:prstGeom prst="rect">
            <a:avLst/>
          </a:prstGeom>
        </p:spPr>
      </p:pic>
      <p:sp>
        <p:nvSpPr>
          <p:cNvPr id="9" name="TextBox 8">
            <a:extLst>
              <a:ext uri="{FF2B5EF4-FFF2-40B4-BE49-F238E27FC236}">
                <a16:creationId xmlns:a16="http://schemas.microsoft.com/office/drawing/2014/main" id="{9D62A2D9-9576-7A7D-F9BF-F4AFEF13E05B}"/>
              </a:ext>
            </a:extLst>
          </p:cNvPr>
          <p:cNvSpPr txBox="1"/>
          <p:nvPr/>
        </p:nvSpPr>
        <p:spPr>
          <a:xfrm>
            <a:off x="2268070" y="5690660"/>
            <a:ext cx="8130989" cy="369332"/>
          </a:xfrm>
          <a:prstGeom prst="rect">
            <a:avLst/>
          </a:prstGeom>
          <a:noFill/>
        </p:spPr>
        <p:txBody>
          <a:bodyPr wrap="square">
            <a:spAutoFit/>
          </a:bodyPr>
          <a:lstStyle/>
          <a:p>
            <a:r>
              <a:rPr lang="en-IN" b="1" dirty="0"/>
              <a:t>Observation: </a:t>
            </a:r>
            <a:r>
              <a:rPr lang="en-IN" dirty="0"/>
              <a:t>Highest magnitude of earthquake (9.1) occurred in 2004 and 2011</a:t>
            </a:r>
          </a:p>
        </p:txBody>
      </p:sp>
    </p:spTree>
    <p:extLst>
      <p:ext uri="{BB962C8B-B14F-4D97-AF65-F5344CB8AC3E}">
        <p14:creationId xmlns:p14="http://schemas.microsoft.com/office/powerpoint/2010/main" val="216707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1EC2-EABB-1AAC-3660-EA441036805F}"/>
              </a:ext>
            </a:extLst>
          </p:cNvPr>
          <p:cNvSpPr>
            <a:spLocks noGrp="1"/>
          </p:cNvSpPr>
          <p:nvPr>
            <p:ph type="title"/>
          </p:nvPr>
        </p:nvSpPr>
        <p:spPr/>
        <p:txBody>
          <a:bodyPr/>
          <a:lstStyle/>
          <a:p>
            <a:pPr algn="ctr"/>
            <a:r>
              <a:rPr lang="en-IN" b="1" dirty="0">
                <a:latin typeface="Bahnschrift SemiCondensed" panose="020B0502040204020203" pitchFamily="34" charset="0"/>
              </a:rPr>
              <a:t>Insights</a:t>
            </a:r>
          </a:p>
        </p:txBody>
      </p:sp>
      <p:sp>
        <p:nvSpPr>
          <p:cNvPr id="3" name="Content Placeholder 2">
            <a:extLst>
              <a:ext uri="{FF2B5EF4-FFF2-40B4-BE49-F238E27FC236}">
                <a16:creationId xmlns:a16="http://schemas.microsoft.com/office/drawing/2014/main" id="{97D4B895-8092-944D-E787-E1143F13DA06}"/>
              </a:ext>
            </a:extLst>
          </p:cNvPr>
          <p:cNvSpPr>
            <a:spLocks noGrp="1"/>
          </p:cNvSpPr>
          <p:nvPr>
            <p:ph idx="1"/>
          </p:nvPr>
        </p:nvSpPr>
        <p:spPr>
          <a:xfrm>
            <a:off x="1097280" y="2132604"/>
            <a:ext cx="10058400" cy="4357842"/>
          </a:xfrm>
        </p:spPr>
        <p:txBody>
          <a:bodyPr>
            <a:normAutofit fontScale="92500" lnSpcReduction="20000"/>
          </a:bodyPr>
          <a:lstStyle/>
          <a:p>
            <a:pPr marL="457200" indent="-457200" algn="just">
              <a:buFont typeface="+mj-lt"/>
              <a:buAutoNum type="arabicPeriod"/>
            </a:pPr>
            <a:r>
              <a:rPr lang="en-US" dirty="0">
                <a:latin typeface="Bell MT" panose="02020503060305020303" pitchFamily="18" charset="0"/>
              </a:rPr>
              <a:t>When analyzing the earthquake data between the year 1965 and 2016, maximum number of earthquakes (713) occurred in the year 2011 and minimum number of earthquakes happened in the year 1966.</a:t>
            </a:r>
          </a:p>
          <a:p>
            <a:pPr marL="457200" indent="-457200" algn="just">
              <a:buFont typeface="+mj-lt"/>
              <a:buAutoNum type="arabicPeriod"/>
            </a:pPr>
            <a:r>
              <a:rPr lang="en-US" dirty="0">
                <a:latin typeface="Bell MT" panose="02020503060305020303" pitchFamily="18" charset="0"/>
              </a:rPr>
              <a:t>March and July had a maximum number of earthquakes followed by December and November. Moving averages of number of earthquakes were found to be high for the first 6 months of the 2011. This shows that the first half of the year is more prone to earthquakes.</a:t>
            </a:r>
          </a:p>
          <a:p>
            <a:pPr marL="457200" indent="-457200" algn="just">
              <a:buFont typeface="+mj-lt"/>
              <a:buAutoNum type="arabicPeriod"/>
            </a:pPr>
            <a:r>
              <a:rPr lang="en-US" dirty="0">
                <a:latin typeface="Bell MT" panose="02020503060305020303" pitchFamily="18" charset="0"/>
              </a:rPr>
              <a:t>On an average, 37 earthquakes occurred per month.</a:t>
            </a:r>
          </a:p>
          <a:p>
            <a:pPr marL="457200" indent="-457200" algn="just">
              <a:buFont typeface="+mj-lt"/>
              <a:buAutoNum type="arabicPeriod"/>
            </a:pPr>
            <a:r>
              <a:rPr lang="en-US" dirty="0">
                <a:latin typeface="Bell MT" panose="02020503060305020303" pitchFamily="18" charset="0"/>
              </a:rPr>
              <a:t>University of Washington reported the maximum number of earthquakes. It was then followed by International Seismological Centre Global Earthquake Model.</a:t>
            </a:r>
          </a:p>
          <a:p>
            <a:pPr marL="457200" indent="-457200" algn="just">
              <a:buFont typeface="+mj-lt"/>
              <a:buAutoNum type="arabicPeriod"/>
            </a:pPr>
            <a:r>
              <a:rPr lang="en-US" dirty="0">
                <a:latin typeface="Bell MT" panose="02020503060305020303" pitchFamily="18" charset="0"/>
              </a:rPr>
              <a:t>Almost 88% of the earthquakes were reviewed while remaining 11% were in the form of Automatic or Preliminary reports.</a:t>
            </a:r>
          </a:p>
          <a:p>
            <a:pPr marL="457200" indent="-457200" algn="just">
              <a:buFont typeface="+mj-lt"/>
              <a:buAutoNum type="arabicPeriod"/>
            </a:pPr>
            <a:r>
              <a:rPr lang="en-US" dirty="0">
                <a:latin typeface="Bell MT" panose="02020503060305020303" pitchFamily="18" charset="0"/>
              </a:rPr>
              <a:t>In 1968, although the number of earthquakes were 305 , average magnitude of earthquake was higher compared to the other years. </a:t>
            </a:r>
          </a:p>
          <a:p>
            <a:pPr marL="457200" indent="-457200" algn="just">
              <a:buFont typeface="+mj-lt"/>
              <a:buAutoNum type="arabicPeriod"/>
            </a:pPr>
            <a:r>
              <a:rPr lang="en-US" dirty="0">
                <a:latin typeface="Bell MT" panose="02020503060305020303" pitchFamily="18" charset="0"/>
              </a:rPr>
              <a:t>Highest magnitude of earthquake (9.1) occurred in the year 2004 and 2011.</a:t>
            </a:r>
            <a:endParaRPr lang="en-IN" dirty="0">
              <a:latin typeface="Bell MT" panose="02020503060305020303" pitchFamily="18" charset="0"/>
            </a:endParaRPr>
          </a:p>
        </p:txBody>
      </p:sp>
    </p:spTree>
    <p:extLst>
      <p:ext uri="{BB962C8B-B14F-4D97-AF65-F5344CB8AC3E}">
        <p14:creationId xmlns:p14="http://schemas.microsoft.com/office/powerpoint/2010/main" val="318972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05DF-CA5A-C9D9-97F2-ACE889B314D3}"/>
              </a:ext>
            </a:extLst>
          </p:cNvPr>
          <p:cNvSpPr>
            <a:spLocks noGrp="1"/>
          </p:cNvSpPr>
          <p:nvPr>
            <p:ph type="title"/>
          </p:nvPr>
        </p:nvSpPr>
        <p:spPr>
          <a:xfrm>
            <a:off x="957851" y="1035204"/>
            <a:ext cx="10058400" cy="484119"/>
          </a:xfrm>
        </p:spPr>
        <p:txBody>
          <a:bodyPr>
            <a:normAutofit fontScale="90000"/>
          </a:bodyPr>
          <a:lstStyle/>
          <a:p>
            <a:pPr algn="ctr"/>
            <a:r>
              <a:rPr lang="en-IN" sz="3200" b="1" dirty="0">
                <a:latin typeface="Bahnschrift SemiCondensed" panose="020B0502040204020203" pitchFamily="34" charset="0"/>
              </a:rPr>
              <a:t>Data discovery</a:t>
            </a:r>
          </a:p>
        </p:txBody>
      </p:sp>
      <p:pic>
        <p:nvPicPr>
          <p:cNvPr id="5" name="Content Placeholder 4">
            <a:extLst>
              <a:ext uri="{FF2B5EF4-FFF2-40B4-BE49-F238E27FC236}">
                <a16:creationId xmlns:a16="http://schemas.microsoft.com/office/drawing/2014/main" id="{EB1FC66F-D497-5B09-0485-39CB8B01042A}"/>
              </a:ext>
            </a:extLst>
          </p:cNvPr>
          <p:cNvPicPr>
            <a:picLocks noGrp="1" noChangeAspect="1"/>
          </p:cNvPicPr>
          <p:nvPr>
            <p:ph idx="1"/>
          </p:nvPr>
        </p:nvPicPr>
        <p:blipFill>
          <a:blip r:embed="rId2"/>
          <a:stretch>
            <a:fillRect/>
          </a:stretch>
        </p:blipFill>
        <p:spPr>
          <a:xfrm>
            <a:off x="535119" y="1880278"/>
            <a:ext cx="2454374" cy="1636250"/>
          </a:xfrm>
        </p:spPr>
      </p:pic>
      <p:pic>
        <p:nvPicPr>
          <p:cNvPr id="7" name="Picture 6">
            <a:extLst>
              <a:ext uri="{FF2B5EF4-FFF2-40B4-BE49-F238E27FC236}">
                <a16:creationId xmlns:a16="http://schemas.microsoft.com/office/drawing/2014/main" id="{9B0949C4-9CD6-3264-24B2-68D554B8DBAC}"/>
              </a:ext>
            </a:extLst>
          </p:cNvPr>
          <p:cNvPicPr>
            <a:picLocks noChangeAspect="1"/>
          </p:cNvPicPr>
          <p:nvPr/>
        </p:nvPicPr>
        <p:blipFill>
          <a:blip r:embed="rId3"/>
          <a:stretch>
            <a:fillRect/>
          </a:stretch>
        </p:blipFill>
        <p:spPr>
          <a:xfrm>
            <a:off x="3168788" y="1845230"/>
            <a:ext cx="8857365" cy="1995641"/>
          </a:xfrm>
          <a:prstGeom prst="rect">
            <a:avLst/>
          </a:prstGeom>
          <a:ln>
            <a:solidFill>
              <a:schemeClr val="tx1"/>
            </a:solidFill>
          </a:ln>
        </p:spPr>
      </p:pic>
      <p:pic>
        <p:nvPicPr>
          <p:cNvPr id="9" name="Picture 8">
            <a:extLst>
              <a:ext uri="{FF2B5EF4-FFF2-40B4-BE49-F238E27FC236}">
                <a16:creationId xmlns:a16="http://schemas.microsoft.com/office/drawing/2014/main" id="{A732B2A0-FA7E-204A-ABCE-27142C1836A7}"/>
              </a:ext>
            </a:extLst>
          </p:cNvPr>
          <p:cNvPicPr>
            <a:picLocks noChangeAspect="1"/>
          </p:cNvPicPr>
          <p:nvPr/>
        </p:nvPicPr>
        <p:blipFill>
          <a:blip r:embed="rId4"/>
          <a:stretch>
            <a:fillRect/>
          </a:stretch>
        </p:blipFill>
        <p:spPr>
          <a:xfrm>
            <a:off x="995083" y="4008566"/>
            <a:ext cx="10021168" cy="2179509"/>
          </a:xfrm>
          <a:prstGeom prst="rect">
            <a:avLst/>
          </a:prstGeom>
          <a:ln>
            <a:solidFill>
              <a:schemeClr val="tx1"/>
            </a:solidFill>
          </a:ln>
        </p:spPr>
      </p:pic>
    </p:spTree>
    <p:extLst>
      <p:ext uri="{BB962C8B-B14F-4D97-AF65-F5344CB8AC3E}">
        <p14:creationId xmlns:p14="http://schemas.microsoft.com/office/powerpoint/2010/main" val="282020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0FD0-1282-FE8A-8F02-9B198E940F07}"/>
              </a:ext>
            </a:extLst>
          </p:cNvPr>
          <p:cNvSpPr>
            <a:spLocks noGrp="1"/>
          </p:cNvSpPr>
          <p:nvPr>
            <p:ph type="title"/>
          </p:nvPr>
        </p:nvSpPr>
        <p:spPr>
          <a:xfrm>
            <a:off x="1066800" y="1004047"/>
            <a:ext cx="10058400" cy="634701"/>
          </a:xfrm>
        </p:spPr>
        <p:txBody>
          <a:bodyPr>
            <a:normAutofit/>
          </a:bodyPr>
          <a:lstStyle/>
          <a:p>
            <a:r>
              <a:rPr lang="en-US" sz="2400" b="1" dirty="0">
                <a:latin typeface="Bahnschrift SemiCondensed" panose="020B0502040204020203" pitchFamily="34" charset="0"/>
              </a:rPr>
              <a:t>1)  What is the distribution of earthquakes over different years and months?</a:t>
            </a:r>
            <a:endParaRPr lang="en-IN" sz="2400" b="1" dirty="0">
              <a:latin typeface="Bahnschrift SemiCondensed" panose="020B0502040204020203" pitchFamily="34" charset="0"/>
            </a:endParaRPr>
          </a:p>
        </p:txBody>
      </p:sp>
      <p:pic>
        <p:nvPicPr>
          <p:cNvPr id="5" name="Content Placeholder 4">
            <a:extLst>
              <a:ext uri="{FF2B5EF4-FFF2-40B4-BE49-F238E27FC236}">
                <a16:creationId xmlns:a16="http://schemas.microsoft.com/office/drawing/2014/main" id="{472F7764-8795-C654-2B6A-60C5F47EF8B4}"/>
              </a:ext>
            </a:extLst>
          </p:cNvPr>
          <p:cNvPicPr>
            <a:picLocks noGrp="1" noChangeAspect="1"/>
          </p:cNvPicPr>
          <p:nvPr>
            <p:ph idx="1"/>
          </p:nvPr>
        </p:nvPicPr>
        <p:blipFill>
          <a:blip r:embed="rId2"/>
          <a:stretch>
            <a:fillRect/>
          </a:stretch>
        </p:blipFill>
        <p:spPr>
          <a:xfrm>
            <a:off x="448236" y="1911625"/>
            <a:ext cx="2612536" cy="1907340"/>
          </a:xfrm>
        </p:spPr>
      </p:pic>
      <p:pic>
        <p:nvPicPr>
          <p:cNvPr id="7" name="Picture 6">
            <a:extLst>
              <a:ext uri="{FF2B5EF4-FFF2-40B4-BE49-F238E27FC236}">
                <a16:creationId xmlns:a16="http://schemas.microsoft.com/office/drawing/2014/main" id="{4F6FFDC7-84E4-ECB1-8439-06FF9705A941}"/>
              </a:ext>
            </a:extLst>
          </p:cNvPr>
          <p:cNvPicPr>
            <a:picLocks noChangeAspect="1"/>
          </p:cNvPicPr>
          <p:nvPr/>
        </p:nvPicPr>
        <p:blipFill>
          <a:blip r:embed="rId3"/>
          <a:stretch>
            <a:fillRect/>
          </a:stretch>
        </p:blipFill>
        <p:spPr>
          <a:xfrm>
            <a:off x="2950258" y="1890482"/>
            <a:ext cx="1007030" cy="3077036"/>
          </a:xfrm>
          <a:prstGeom prst="rect">
            <a:avLst/>
          </a:prstGeom>
          <a:ln>
            <a:solidFill>
              <a:schemeClr val="tx1"/>
            </a:solidFill>
          </a:ln>
        </p:spPr>
      </p:pic>
      <p:pic>
        <p:nvPicPr>
          <p:cNvPr id="9" name="Picture 8">
            <a:extLst>
              <a:ext uri="{FF2B5EF4-FFF2-40B4-BE49-F238E27FC236}">
                <a16:creationId xmlns:a16="http://schemas.microsoft.com/office/drawing/2014/main" id="{501FAF29-8651-16F4-B0E8-A452B1220C36}"/>
              </a:ext>
            </a:extLst>
          </p:cNvPr>
          <p:cNvPicPr>
            <a:picLocks noChangeAspect="1"/>
          </p:cNvPicPr>
          <p:nvPr/>
        </p:nvPicPr>
        <p:blipFill>
          <a:blip r:embed="rId4"/>
          <a:stretch>
            <a:fillRect/>
          </a:stretch>
        </p:blipFill>
        <p:spPr>
          <a:xfrm>
            <a:off x="4048377" y="1890482"/>
            <a:ext cx="1064877" cy="3077036"/>
          </a:xfrm>
          <a:prstGeom prst="rect">
            <a:avLst/>
          </a:prstGeom>
          <a:ln>
            <a:solidFill>
              <a:schemeClr val="tx1"/>
            </a:solidFill>
          </a:ln>
        </p:spPr>
      </p:pic>
      <p:pic>
        <p:nvPicPr>
          <p:cNvPr id="11" name="Picture 10">
            <a:extLst>
              <a:ext uri="{FF2B5EF4-FFF2-40B4-BE49-F238E27FC236}">
                <a16:creationId xmlns:a16="http://schemas.microsoft.com/office/drawing/2014/main" id="{98CC9F9B-8EC5-F348-7FB1-82224B6364A8}"/>
              </a:ext>
            </a:extLst>
          </p:cNvPr>
          <p:cNvPicPr>
            <a:picLocks noChangeAspect="1"/>
          </p:cNvPicPr>
          <p:nvPr/>
        </p:nvPicPr>
        <p:blipFill>
          <a:blip r:embed="rId5"/>
          <a:stretch>
            <a:fillRect/>
          </a:stretch>
        </p:blipFill>
        <p:spPr>
          <a:xfrm>
            <a:off x="6446102" y="2010490"/>
            <a:ext cx="2747446" cy="1974158"/>
          </a:xfrm>
          <a:prstGeom prst="rect">
            <a:avLst/>
          </a:prstGeom>
        </p:spPr>
      </p:pic>
      <p:sp>
        <p:nvSpPr>
          <p:cNvPr id="13" name="TextBox 12">
            <a:extLst>
              <a:ext uri="{FF2B5EF4-FFF2-40B4-BE49-F238E27FC236}">
                <a16:creationId xmlns:a16="http://schemas.microsoft.com/office/drawing/2014/main" id="{80314A93-29B9-1134-A01D-3BFFD5E8480E}"/>
              </a:ext>
            </a:extLst>
          </p:cNvPr>
          <p:cNvSpPr txBox="1"/>
          <p:nvPr/>
        </p:nvSpPr>
        <p:spPr>
          <a:xfrm>
            <a:off x="528918" y="5056111"/>
            <a:ext cx="5109882" cy="1077218"/>
          </a:xfrm>
          <a:prstGeom prst="rect">
            <a:avLst/>
          </a:prstGeom>
          <a:noFill/>
        </p:spPr>
        <p:txBody>
          <a:bodyPr wrap="square">
            <a:spAutoFit/>
          </a:bodyPr>
          <a:lstStyle/>
          <a:p>
            <a:pPr algn="just"/>
            <a:r>
              <a:rPr lang="en-IN" sz="1600" b="1" dirty="0"/>
              <a:t>Observation: </a:t>
            </a:r>
            <a:r>
              <a:rPr lang="en-IN" sz="1600" dirty="0"/>
              <a:t>Maximum number of Earthquakes (713) occurred in the year 2011 and Minimum number of earthquakes happened in the year 1966 between the interval 1965 and 2011. </a:t>
            </a:r>
          </a:p>
        </p:txBody>
      </p:sp>
      <p:pic>
        <p:nvPicPr>
          <p:cNvPr id="15" name="Picture 14">
            <a:extLst>
              <a:ext uri="{FF2B5EF4-FFF2-40B4-BE49-F238E27FC236}">
                <a16:creationId xmlns:a16="http://schemas.microsoft.com/office/drawing/2014/main" id="{A3E354C0-078F-6622-913E-16C9A781BFDE}"/>
              </a:ext>
            </a:extLst>
          </p:cNvPr>
          <p:cNvPicPr>
            <a:picLocks noChangeAspect="1"/>
          </p:cNvPicPr>
          <p:nvPr/>
        </p:nvPicPr>
        <p:blipFill>
          <a:blip r:embed="rId6"/>
          <a:stretch>
            <a:fillRect/>
          </a:stretch>
        </p:blipFill>
        <p:spPr>
          <a:xfrm>
            <a:off x="9369382" y="1911625"/>
            <a:ext cx="1409822" cy="2171888"/>
          </a:xfrm>
          <a:prstGeom prst="rect">
            <a:avLst/>
          </a:prstGeom>
          <a:ln>
            <a:solidFill>
              <a:schemeClr val="tx1"/>
            </a:solidFill>
          </a:ln>
        </p:spPr>
      </p:pic>
      <p:sp>
        <p:nvSpPr>
          <p:cNvPr id="17" name="TextBox 16">
            <a:extLst>
              <a:ext uri="{FF2B5EF4-FFF2-40B4-BE49-F238E27FC236}">
                <a16:creationId xmlns:a16="http://schemas.microsoft.com/office/drawing/2014/main" id="{385C299F-5492-ABF1-E4B2-75734B624E65}"/>
              </a:ext>
            </a:extLst>
          </p:cNvPr>
          <p:cNvSpPr txBox="1"/>
          <p:nvPr/>
        </p:nvSpPr>
        <p:spPr>
          <a:xfrm>
            <a:off x="5934635" y="5056111"/>
            <a:ext cx="6096000" cy="584775"/>
          </a:xfrm>
          <a:prstGeom prst="rect">
            <a:avLst/>
          </a:prstGeom>
          <a:noFill/>
        </p:spPr>
        <p:txBody>
          <a:bodyPr wrap="square">
            <a:spAutoFit/>
          </a:bodyPr>
          <a:lstStyle/>
          <a:p>
            <a:r>
              <a:rPr lang="en-IN" sz="1600" b="1" dirty="0"/>
              <a:t>Observation: </a:t>
            </a:r>
            <a:r>
              <a:rPr lang="en-IN" sz="1600" dirty="0"/>
              <a:t>March and July had a maximum number of Earthquakes followed by December and November </a:t>
            </a:r>
          </a:p>
        </p:txBody>
      </p:sp>
    </p:spTree>
    <p:extLst>
      <p:ext uri="{BB962C8B-B14F-4D97-AF65-F5344CB8AC3E}">
        <p14:creationId xmlns:p14="http://schemas.microsoft.com/office/powerpoint/2010/main" val="417811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D0A1-914A-215B-8BF9-C35F44E08A36}"/>
              </a:ext>
            </a:extLst>
          </p:cNvPr>
          <p:cNvSpPr>
            <a:spLocks noGrp="1"/>
          </p:cNvSpPr>
          <p:nvPr>
            <p:ph type="title"/>
          </p:nvPr>
        </p:nvSpPr>
        <p:spPr/>
        <p:txBody>
          <a:bodyPr/>
          <a:lstStyle/>
          <a:p>
            <a:r>
              <a:rPr lang="en-US" dirty="0">
                <a:latin typeface="Bahnschrift SemiCondensed" panose="020B0502040204020203" pitchFamily="34" charset="0"/>
              </a:rPr>
              <a:t> </a:t>
            </a:r>
            <a:r>
              <a:rPr lang="en-US" sz="2400" dirty="0">
                <a:latin typeface="Bahnschrift SemiCondensed" panose="020B0502040204020203" pitchFamily="34" charset="0"/>
              </a:rPr>
              <a:t>2) </a:t>
            </a:r>
            <a:r>
              <a:rPr lang="en-US" sz="2400" b="1" dirty="0">
                <a:latin typeface="Bahnschrift SemiCondensed" panose="020B0502040204020203" pitchFamily="34" charset="0"/>
              </a:rPr>
              <a:t>What is the average number of earthquakes per month?</a:t>
            </a:r>
            <a:endParaRPr lang="en-IN" sz="2400" b="1" dirty="0">
              <a:latin typeface="Bahnschrift SemiCondensed" panose="020B0502040204020203" pitchFamily="34" charset="0"/>
            </a:endParaRPr>
          </a:p>
        </p:txBody>
      </p:sp>
      <p:pic>
        <p:nvPicPr>
          <p:cNvPr id="5" name="Content Placeholder 4">
            <a:extLst>
              <a:ext uri="{FF2B5EF4-FFF2-40B4-BE49-F238E27FC236}">
                <a16:creationId xmlns:a16="http://schemas.microsoft.com/office/drawing/2014/main" id="{AE4C642A-2C5E-BB50-35D4-450AD5208792}"/>
              </a:ext>
            </a:extLst>
          </p:cNvPr>
          <p:cNvPicPr>
            <a:picLocks noGrp="1" noChangeAspect="1"/>
          </p:cNvPicPr>
          <p:nvPr>
            <p:ph idx="1"/>
          </p:nvPr>
        </p:nvPicPr>
        <p:blipFill>
          <a:blip r:embed="rId2"/>
          <a:stretch>
            <a:fillRect/>
          </a:stretch>
        </p:blipFill>
        <p:spPr>
          <a:xfrm>
            <a:off x="1097280" y="2070176"/>
            <a:ext cx="2819040" cy="3523800"/>
          </a:xfrm>
        </p:spPr>
      </p:pic>
      <p:sp>
        <p:nvSpPr>
          <p:cNvPr id="9" name="TextBox 8">
            <a:extLst>
              <a:ext uri="{FF2B5EF4-FFF2-40B4-BE49-F238E27FC236}">
                <a16:creationId xmlns:a16="http://schemas.microsoft.com/office/drawing/2014/main" id="{61B04D86-AB6C-7089-8332-24376B6A68F2}"/>
              </a:ext>
            </a:extLst>
          </p:cNvPr>
          <p:cNvSpPr txBox="1"/>
          <p:nvPr/>
        </p:nvSpPr>
        <p:spPr>
          <a:xfrm>
            <a:off x="4087906" y="5727558"/>
            <a:ext cx="6526306" cy="369332"/>
          </a:xfrm>
          <a:prstGeom prst="rect">
            <a:avLst/>
          </a:prstGeom>
          <a:noFill/>
        </p:spPr>
        <p:txBody>
          <a:bodyPr wrap="square">
            <a:spAutoFit/>
          </a:bodyPr>
          <a:lstStyle/>
          <a:p>
            <a:r>
              <a:rPr lang="en-IN" sz="1800" b="1" dirty="0"/>
              <a:t>Observation: </a:t>
            </a:r>
            <a:r>
              <a:rPr lang="en-IN" dirty="0"/>
              <a:t>On an average, 37 earthquakes occurred per month</a:t>
            </a:r>
          </a:p>
        </p:txBody>
      </p:sp>
      <p:pic>
        <p:nvPicPr>
          <p:cNvPr id="11" name="Picture 10">
            <a:extLst>
              <a:ext uri="{FF2B5EF4-FFF2-40B4-BE49-F238E27FC236}">
                <a16:creationId xmlns:a16="http://schemas.microsoft.com/office/drawing/2014/main" id="{45FFBB63-41DF-FD87-EA90-E7AEBE866341}"/>
              </a:ext>
            </a:extLst>
          </p:cNvPr>
          <p:cNvPicPr>
            <a:picLocks noChangeAspect="1"/>
          </p:cNvPicPr>
          <p:nvPr/>
        </p:nvPicPr>
        <p:blipFill>
          <a:blip r:embed="rId3"/>
          <a:stretch>
            <a:fillRect/>
          </a:stretch>
        </p:blipFill>
        <p:spPr>
          <a:xfrm>
            <a:off x="6697629" y="2376965"/>
            <a:ext cx="1578053" cy="1052035"/>
          </a:xfrm>
          <a:prstGeom prst="rect">
            <a:avLst/>
          </a:prstGeom>
          <a:ln>
            <a:solidFill>
              <a:schemeClr val="tx1"/>
            </a:solidFill>
          </a:ln>
        </p:spPr>
      </p:pic>
    </p:spTree>
    <p:extLst>
      <p:ext uri="{BB962C8B-B14F-4D97-AF65-F5344CB8AC3E}">
        <p14:creationId xmlns:p14="http://schemas.microsoft.com/office/powerpoint/2010/main" val="234322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92BC-B523-538E-A278-BE578901BC06}"/>
              </a:ext>
            </a:extLst>
          </p:cNvPr>
          <p:cNvSpPr>
            <a:spLocks noGrp="1"/>
          </p:cNvSpPr>
          <p:nvPr>
            <p:ph type="title"/>
          </p:nvPr>
        </p:nvSpPr>
        <p:spPr/>
        <p:txBody>
          <a:bodyPr>
            <a:normAutofit/>
          </a:bodyPr>
          <a:lstStyle/>
          <a:p>
            <a:r>
              <a:rPr lang="en-US" sz="2400" b="1" dirty="0">
                <a:latin typeface="Bahnschrift SemiCondensed" panose="020B0502040204020203" pitchFamily="34" charset="0"/>
              </a:rPr>
              <a:t>3) What are the top 5 regions with the highest number of earthquakes?</a:t>
            </a:r>
            <a:endParaRPr lang="en-IN" sz="2400" b="1" dirty="0">
              <a:latin typeface="Bahnschrift SemiCondensed" panose="020B0502040204020203" pitchFamily="34" charset="0"/>
            </a:endParaRPr>
          </a:p>
        </p:txBody>
      </p:sp>
      <p:pic>
        <p:nvPicPr>
          <p:cNvPr id="5" name="Content Placeholder 4">
            <a:extLst>
              <a:ext uri="{FF2B5EF4-FFF2-40B4-BE49-F238E27FC236}">
                <a16:creationId xmlns:a16="http://schemas.microsoft.com/office/drawing/2014/main" id="{3699567E-0788-4720-AF09-CF9F32EB4F06}"/>
              </a:ext>
            </a:extLst>
          </p:cNvPr>
          <p:cNvPicPr>
            <a:picLocks noGrp="1" noChangeAspect="1"/>
          </p:cNvPicPr>
          <p:nvPr>
            <p:ph idx="1"/>
          </p:nvPr>
        </p:nvPicPr>
        <p:blipFill>
          <a:blip r:embed="rId2"/>
          <a:stretch>
            <a:fillRect/>
          </a:stretch>
        </p:blipFill>
        <p:spPr>
          <a:xfrm>
            <a:off x="1097280" y="2068611"/>
            <a:ext cx="2694791" cy="3904451"/>
          </a:xfrm>
        </p:spPr>
      </p:pic>
      <p:pic>
        <p:nvPicPr>
          <p:cNvPr id="7" name="Picture 6">
            <a:extLst>
              <a:ext uri="{FF2B5EF4-FFF2-40B4-BE49-F238E27FC236}">
                <a16:creationId xmlns:a16="http://schemas.microsoft.com/office/drawing/2014/main" id="{6E3A8CD8-7B12-176A-6240-CD0240AF462E}"/>
              </a:ext>
            </a:extLst>
          </p:cNvPr>
          <p:cNvPicPr>
            <a:picLocks noChangeAspect="1"/>
          </p:cNvPicPr>
          <p:nvPr/>
        </p:nvPicPr>
        <p:blipFill>
          <a:blip r:embed="rId3"/>
          <a:stretch>
            <a:fillRect/>
          </a:stretch>
        </p:blipFill>
        <p:spPr>
          <a:xfrm>
            <a:off x="5410336" y="2245965"/>
            <a:ext cx="3569156" cy="2366070"/>
          </a:xfrm>
          <a:prstGeom prst="rect">
            <a:avLst/>
          </a:prstGeom>
          <a:ln>
            <a:solidFill>
              <a:schemeClr val="tx1"/>
            </a:solidFill>
          </a:ln>
        </p:spPr>
      </p:pic>
      <p:sp>
        <p:nvSpPr>
          <p:cNvPr id="8" name="TextBox 7">
            <a:extLst>
              <a:ext uri="{FF2B5EF4-FFF2-40B4-BE49-F238E27FC236}">
                <a16:creationId xmlns:a16="http://schemas.microsoft.com/office/drawing/2014/main" id="{A688711E-5574-70D0-25B3-897E2D0B8D47}"/>
              </a:ext>
            </a:extLst>
          </p:cNvPr>
          <p:cNvSpPr txBox="1"/>
          <p:nvPr/>
        </p:nvSpPr>
        <p:spPr>
          <a:xfrm>
            <a:off x="4025153" y="5449652"/>
            <a:ext cx="6526306" cy="646331"/>
          </a:xfrm>
          <a:prstGeom prst="rect">
            <a:avLst/>
          </a:prstGeom>
          <a:noFill/>
        </p:spPr>
        <p:txBody>
          <a:bodyPr wrap="square">
            <a:spAutoFit/>
          </a:bodyPr>
          <a:lstStyle/>
          <a:p>
            <a:r>
              <a:rPr lang="en-IN" sz="1800" b="1" dirty="0"/>
              <a:t>Observation: </a:t>
            </a:r>
            <a:r>
              <a:rPr lang="en-IN" dirty="0"/>
              <a:t>Latitude and longitude positions of first five areas with highest number of earthquakes are shown</a:t>
            </a:r>
          </a:p>
        </p:txBody>
      </p:sp>
    </p:spTree>
    <p:extLst>
      <p:ext uri="{BB962C8B-B14F-4D97-AF65-F5344CB8AC3E}">
        <p14:creationId xmlns:p14="http://schemas.microsoft.com/office/powerpoint/2010/main" val="249466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974B-CA8B-21C8-7F5D-A22DE8748D18}"/>
              </a:ext>
            </a:extLst>
          </p:cNvPr>
          <p:cNvSpPr>
            <a:spLocks noGrp="1"/>
          </p:cNvSpPr>
          <p:nvPr>
            <p:ph type="title"/>
          </p:nvPr>
        </p:nvSpPr>
        <p:spPr/>
        <p:txBody>
          <a:bodyPr>
            <a:normAutofit/>
          </a:bodyPr>
          <a:lstStyle/>
          <a:p>
            <a:r>
              <a:rPr lang="en-US" sz="2400" b="1" dirty="0">
                <a:latin typeface="Bahnschrift SemiCondensed" panose="020B0502040204020203" pitchFamily="34" charset="0"/>
              </a:rPr>
              <a:t>4) What is the average magnitude of earthquakes for each type?</a:t>
            </a:r>
            <a:endParaRPr lang="en-IN" sz="2400" b="1" dirty="0">
              <a:latin typeface="Bahnschrift SemiCondensed" panose="020B0502040204020203" pitchFamily="34" charset="0"/>
            </a:endParaRPr>
          </a:p>
        </p:txBody>
      </p:sp>
      <p:pic>
        <p:nvPicPr>
          <p:cNvPr id="5" name="Picture 4">
            <a:extLst>
              <a:ext uri="{FF2B5EF4-FFF2-40B4-BE49-F238E27FC236}">
                <a16:creationId xmlns:a16="http://schemas.microsoft.com/office/drawing/2014/main" id="{B1586A52-16B4-F207-2C5F-FB6E6407CA0B}"/>
              </a:ext>
            </a:extLst>
          </p:cNvPr>
          <p:cNvPicPr>
            <a:picLocks noChangeAspect="1"/>
          </p:cNvPicPr>
          <p:nvPr/>
        </p:nvPicPr>
        <p:blipFill>
          <a:blip r:embed="rId2"/>
          <a:stretch>
            <a:fillRect/>
          </a:stretch>
        </p:blipFill>
        <p:spPr>
          <a:xfrm>
            <a:off x="1097280" y="1982376"/>
            <a:ext cx="4261743" cy="2410330"/>
          </a:xfrm>
          <a:prstGeom prst="rect">
            <a:avLst/>
          </a:prstGeom>
        </p:spPr>
      </p:pic>
      <p:pic>
        <p:nvPicPr>
          <p:cNvPr id="7" name="Picture 6">
            <a:extLst>
              <a:ext uri="{FF2B5EF4-FFF2-40B4-BE49-F238E27FC236}">
                <a16:creationId xmlns:a16="http://schemas.microsoft.com/office/drawing/2014/main" id="{9258B7C0-CA99-E3E6-0D0A-C375B4557324}"/>
              </a:ext>
            </a:extLst>
          </p:cNvPr>
          <p:cNvPicPr>
            <a:picLocks noChangeAspect="1"/>
          </p:cNvPicPr>
          <p:nvPr/>
        </p:nvPicPr>
        <p:blipFill>
          <a:blip r:embed="rId3"/>
          <a:stretch>
            <a:fillRect/>
          </a:stretch>
        </p:blipFill>
        <p:spPr>
          <a:xfrm>
            <a:off x="6483628" y="2301600"/>
            <a:ext cx="3263774" cy="1866989"/>
          </a:xfrm>
          <a:prstGeom prst="rect">
            <a:avLst/>
          </a:prstGeom>
          <a:ln>
            <a:solidFill>
              <a:schemeClr val="tx1"/>
            </a:solidFill>
          </a:ln>
        </p:spPr>
      </p:pic>
      <p:sp>
        <p:nvSpPr>
          <p:cNvPr id="8" name="TextBox 7">
            <a:extLst>
              <a:ext uri="{FF2B5EF4-FFF2-40B4-BE49-F238E27FC236}">
                <a16:creationId xmlns:a16="http://schemas.microsoft.com/office/drawing/2014/main" id="{097DE393-0CE9-0B4B-934D-E147B294C133}"/>
              </a:ext>
            </a:extLst>
          </p:cNvPr>
          <p:cNvSpPr txBox="1"/>
          <p:nvPr/>
        </p:nvSpPr>
        <p:spPr>
          <a:xfrm>
            <a:off x="2832847" y="4956946"/>
            <a:ext cx="6526306" cy="646331"/>
          </a:xfrm>
          <a:prstGeom prst="rect">
            <a:avLst/>
          </a:prstGeom>
          <a:noFill/>
        </p:spPr>
        <p:txBody>
          <a:bodyPr wrap="square">
            <a:spAutoFit/>
          </a:bodyPr>
          <a:lstStyle/>
          <a:p>
            <a:r>
              <a:rPr lang="en-IN" sz="1800" b="1" dirty="0"/>
              <a:t>Observation: </a:t>
            </a:r>
            <a:r>
              <a:rPr lang="en-IN" dirty="0"/>
              <a:t>Earthquakes due to Rock burst found to have a earthquake with average magnitude of 6.2</a:t>
            </a:r>
          </a:p>
        </p:txBody>
      </p:sp>
    </p:spTree>
    <p:extLst>
      <p:ext uri="{BB962C8B-B14F-4D97-AF65-F5344CB8AC3E}">
        <p14:creationId xmlns:p14="http://schemas.microsoft.com/office/powerpoint/2010/main" val="342002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87E9-97B6-3F96-C6B7-FEEB3876BFA1}"/>
              </a:ext>
            </a:extLst>
          </p:cNvPr>
          <p:cNvSpPr>
            <a:spLocks noGrp="1"/>
          </p:cNvSpPr>
          <p:nvPr>
            <p:ph type="title"/>
          </p:nvPr>
        </p:nvSpPr>
        <p:spPr/>
        <p:txBody>
          <a:bodyPr>
            <a:normAutofit/>
          </a:bodyPr>
          <a:lstStyle/>
          <a:p>
            <a:r>
              <a:rPr lang="en-US" sz="2400" b="1" dirty="0">
                <a:latin typeface="Bahnschrift SemiCondensed" panose="020B0502040204020203" pitchFamily="34" charset="0"/>
              </a:rPr>
              <a:t>5) How many earthquakes are reported from each source?</a:t>
            </a:r>
            <a:endParaRPr lang="en-IN" sz="2400" b="1" dirty="0">
              <a:latin typeface="Bahnschrift SemiCondensed" panose="020B0502040204020203" pitchFamily="34" charset="0"/>
            </a:endParaRPr>
          </a:p>
        </p:txBody>
      </p:sp>
      <p:pic>
        <p:nvPicPr>
          <p:cNvPr id="5" name="Content Placeholder 4">
            <a:extLst>
              <a:ext uri="{FF2B5EF4-FFF2-40B4-BE49-F238E27FC236}">
                <a16:creationId xmlns:a16="http://schemas.microsoft.com/office/drawing/2014/main" id="{7019DF9F-229A-FC5B-E010-474121D6689A}"/>
              </a:ext>
            </a:extLst>
          </p:cNvPr>
          <p:cNvPicPr>
            <a:picLocks noGrp="1" noChangeAspect="1"/>
          </p:cNvPicPr>
          <p:nvPr>
            <p:ph idx="1"/>
          </p:nvPr>
        </p:nvPicPr>
        <p:blipFill>
          <a:blip r:embed="rId2"/>
          <a:stretch>
            <a:fillRect/>
          </a:stretch>
        </p:blipFill>
        <p:spPr>
          <a:xfrm>
            <a:off x="1097280" y="2071280"/>
            <a:ext cx="4529664" cy="2681353"/>
          </a:xfrm>
        </p:spPr>
      </p:pic>
      <p:pic>
        <p:nvPicPr>
          <p:cNvPr id="7" name="Picture 6">
            <a:extLst>
              <a:ext uri="{FF2B5EF4-FFF2-40B4-BE49-F238E27FC236}">
                <a16:creationId xmlns:a16="http://schemas.microsoft.com/office/drawing/2014/main" id="{79949155-EE02-A36C-9512-5AB447845702}"/>
              </a:ext>
            </a:extLst>
          </p:cNvPr>
          <p:cNvPicPr>
            <a:picLocks noChangeAspect="1"/>
          </p:cNvPicPr>
          <p:nvPr/>
        </p:nvPicPr>
        <p:blipFill>
          <a:blip r:embed="rId3"/>
          <a:stretch>
            <a:fillRect/>
          </a:stretch>
        </p:blipFill>
        <p:spPr>
          <a:xfrm>
            <a:off x="8444752" y="1965541"/>
            <a:ext cx="2137934" cy="3155100"/>
          </a:xfrm>
          <a:prstGeom prst="rect">
            <a:avLst/>
          </a:prstGeom>
          <a:ln>
            <a:solidFill>
              <a:schemeClr val="tx1"/>
            </a:solidFill>
          </a:ln>
        </p:spPr>
      </p:pic>
      <p:sp>
        <p:nvSpPr>
          <p:cNvPr id="9" name="TextBox 8">
            <a:extLst>
              <a:ext uri="{FF2B5EF4-FFF2-40B4-BE49-F238E27FC236}">
                <a16:creationId xmlns:a16="http://schemas.microsoft.com/office/drawing/2014/main" id="{23B824E0-1865-D860-FDF2-283257CBC7BC}"/>
              </a:ext>
            </a:extLst>
          </p:cNvPr>
          <p:cNvSpPr txBox="1"/>
          <p:nvPr/>
        </p:nvSpPr>
        <p:spPr>
          <a:xfrm>
            <a:off x="2590799" y="5311702"/>
            <a:ext cx="7808260" cy="923330"/>
          </a:xfrm>
          <a:prstGeom prst="rect">
            <a:avLst/>
          </a:prstGeom>
          <a:noFill/>
        </p:spPr>
        <p:txBody>
          <a:bodyPr wrap="square">
            <a:spAutoFit/>
          </a:bodyPr>
          <a:lstStyle/>
          <a:p>
            <a:r>
              <a:rPr lang="en-IN" b="1" dirty="0"/>
              <a:t>Observation</a:t>
            </a:r>
            <a:r>
              <a:rPr lang="en-IN" dirty="0"/>
              <a:t>: University of Washington (US) reported the maximum number of earthquakes. It was then followed by International Seismological Centre Global Earthquake Model </a:t>
            </a:r>
          </a:p>
        </p:txBody>
      </p:sp>
    </p:spTree>
    <p:extLst>
      <p:ext uri="{BB962C8B-B14F-4D97-AF65-F5344CB8AC3E}">
        <p14:creationId xmlns:p14="http://schemas.microsoft.com/office/powerpoint/2010/main" val="2415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9F03-ACAF-9B64-D919-2068AAA08750}"/>
              </a:ext>
            </a:extLst>
          </p:cNvPr>
          <p:cNvSpPr>
            <a:spLocks noGrp="1"/>
          </p:cNvSpPr>
          <p:nvPr>
            <p:ph type="title"/>
          </p:nvPr>
        </p:nvSpPr>
        <p:spPr/>
        <p:txBody>
          <a:bodyPr>
            <a:normAutofit/>
          </a:bodyPr>
          <a:lstStyle/>
          <a:p>
            <a:r>
              <a:rPr lang="en-US" sz="2400" b="1" dirty="0">
                <a:latin typeface="Bahnschrift SemiCondensed" panose="020B0502040204020203" pitchFamily="34" charset="0"/>
              </a:rPr>
              <a:t>6) What are the different earthquake statuses and their frequencies?</a:t>
            </a:r>
            <a:endParaRPr lang="en-IN" sz="2400" b="1" dirty="0">
              <a:latin typeface="Bahnschrift SemiCondensed" panose="020B0502040204020203" pitchFamily="34" charset="0"/>
            </a:endParaRPr>
          </a:p>
        </p:txBody>
      </p:sp>
      <p:pic>
        <p:nvPicPr>
          <p:cNvPr id="9" name="Picture 8">
            <a:extLst>
              <a:ext uri="{FF2B5EF4-FFF2-40B4-BE49-F238E27FC236}">
                <a16:creationId xmlns:a16="http://schemas.microsoft.com/office/drawing/2014/main" id="{D536B7A6-BD54-CC87-F634-E9122726AD20}"/>
              </a:ext>
            </a:extLst>
          </p:cNvPr>
          <p:cNvPicPr>
            <a:picLocks noChangeAspect="1"/>
          </p:cNvPicPr>
          <p:nvPr/>
        </p:nvPicPr>
        <p:blipFill>
          <a:blip r:embed="rId2"/>
          <a:stretch>
            <a:fillRect/>
          </a:stretch>
        </p:blipFill>
        <p:spPr>
          <a:xfrm>
            <a:off x="1097280" y="1994058"/>
            <a:ext cx="5838271" cy="3734389"/>
          </a:xfrm>
          <a:prstGeom prst="rect">
            <a:avLst/>
          </a:prstGeom>
        </p:spPr>
      </p:pic>
      <p:pic>
        <p:nvPicPr>
          <p:cNvPr id="11" name="Picture 10">
            <a:extLst>
              <a:ext uri="{FF2B5EF4-FFF2-40B4-BE49-F238E27FC236}">
                <a16:creationId xmlns:a16="http://schemas.microsoft.com/office/drawing/2014/main" id="{8D601FF2-1970-C3C8-6D63-E4AD42F666DC}"/>
              </a:ext>
            </a:extLst>
          </p:cNvPr>
          <p:cNvPicPr>
            <a:picLocks noChangeAspect="1"/>
          </p:cNvPicPr>
          <p:nvPr/>
        </p:nvPicPr>
        <p:blipFill>
          <a:blip r:embed="rId3"/>
          <a:stretch>
            <a:fillRect/>
          </a:stretch>
        </p:blipFill>
        <p:spPr>
          <a:xfrm>
            <a:off x="5942511" y="2571722"/>
            <a:ext cx="4091345" cy="1326588"/>
          </a:xfrm>
          <a:prstGeom prst="rect">
            <a:avLst/>
          </a:prstGeom>
          <a:ln>
            <a:solidFill>
              <a:schemeClr val="tx1"/>
            </a:solidFill>
          </a:ln>
        </p:spPr>
      </p:pic>
      <p:sp>
        <p:nvSpPr>
          <p:cNvPr id="13" name="TextBox 12">
            <a:extLst>
              <a:ext uri="{FF2B5EF4-FFF2-40B4-BE49-F238E27FC236}">
                <a16:creationId xmlns:a16="http://schemas.microsoft.com/office/drawing/2014/main" id="{A37E9F4A-0604-3D43-3A5F-F0E911F4502E}"/>
              </a:ext>
            </a:extLst>
          </p:cNvPr>
          <p:cNvSpPr txBox="1"/>
          <p:nvPr/>
        </p:nvSpPr>
        <p:spPr>
          <a:xfrm>
            <a:off x="4251064" y="5535181"/>
            <a:ext cx="6843656" cy="646331"/>
          </a:xfrm>
          <a:prstGeom prst="rect">
            <a:avLst/>
          </a:prstGeom>
          <a:noFill/>
        </p:spPr>
        <p:txBody>
          <a:bodyPr wrap="square">
            <a:spAutoFit/>
          </a:bodyPr>
          <a:lstStyle/>
          <a:p>
            <a:r>
              <a:rPr lang="en-IN" b="1" dirty="0"/>
              <a:t>Observation: </a:t>
            </a:r>
            <a:r>
              <a:rPr lang="en-IN" dirty="0"/>
              <a:t>Almost 88% of the earthquakes were reviewed while remaining 11% were in the form of Automatic or Preliminary reports.</a:t>
            </a:r>
          </a:p>
        </p:txBody>
      </p:sp>
    </p:spTree>
    <p:extLst>
      <p:ext uri="{BB962C8B-B14F-4D97-AF65-F5344CB8AC3E}">
        <p14:creationId xmlns:p14="http://schemas.microsoft.com/office/powerpoint/2010/main" val="410611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6254-B6DF-0FA0-4E27-6D4A969D39AF}"/>
              </a:ext>
            </a:extLst>
          </p:cNvPr>
          <p:cNvSpPr>
            <a:spLocks noGrp="1"/>
          </p:cNvSpPr>
          <p:nvPr>
            <p:ph type="title"/>
          </p:nvPr>
        </p:nvSpPr>
        <p:spPr/>
        <p:txBody>
          <a:bodyPr>
            <a:normAutofit/>
          </a:bodyPr>
          <a:lstStyle/>
          <a:p>
            <a:r>
              <a:rPr lang="en-US" sz="2400" b="1" dirty="0">
                <a:latin typeface="Bahnschrift SemiCondensed" panose="020B0502040204020203" pitchFamily="34" charset="0"/>
              </a:rPr>
              <a:t>7) How does the frequency of earthquakes vary over time, considering rolling averages or moving averages?</a:t>
            </a:r>
            <a:endParaRPr lang="en-IN" sz="2400" b="1" dirty="0">
              <a:latin typeface="Bahnschrift SemiCondensed" panose="020B0502040204020203" pitchFamily="34" charset="0"/>
            </a:endParaRPr>
          </a:p>
        </p:txBody>
      </p:sp>
      <p:pic>
        <p:nvPicPr>
          <p:cNvPr id="5" name="Content Placeholder 4">
            <a:extLst>
              <a:ext uri="{FF2B5EF4-FFF2-40B4-BE49-F238E27FC236}">
                <a16:creationId xmlns:a16="http://schemas.microsoft.com/office/drawing/2014/main" id="{138E53EA-6F26-517E-5086-B47A07498F04}"/>
              </a:ext>
            </a:extLst>
          </p:cNvPr>
          <p:cNvPicPr>
            <a:picLocks noGrp="1" noChangeAspect="1"/>
          </p:cNvPicPr>
          <p:nvPr>
            <p:ph idx="1"/>
          </p:nvPr>
        </p:nvPicPr>
        <p:blipFill>
          <a:blip r:embed="rId2"/>
          <a:stretch>
            <a:fillRect/>
          </a:stretch>
        </p:blipFill>
        <p:spPr>
          <a:xfrm>
            <a:off x="889348" y="2045057"/>
            <a:ext cx="7049111" cy="2979678"/>
          </a:xfrm>
        </p:spPr>
      </p:pic>
      <p:pic>
        <p:nvPicPr>
          <p:cNvPr id="7" name="Picture 6">
            <a:extLst>
              <a:ext uri="{FF2B5EF4-FFF2-40B4-BE49-F238E27FC236}">
                <a16:creationId xmlns:a16="http://schemas.microsoft.com/office/drawing/2014/main" id="{711F4911-0AD8-5809-E76F-3285F16A93B2}"/>
              </a:ext>
            </a:extLst>
          </p:cNvPr>
          <p:cNvPicPr>
            <a:picLocks noChangeAspect="1"/>
          </p:cNvPicPr>
          <p:nvPr/>
        </p:nvPicPr>
        <p:blipFill>
          <a:blip r:embed="rId3"/>
          <a:stretch>
            <a:fillRect/>
          </a:stretch>
        </p:blipFill>
        <p:spPr>
          <a:xfrm>
            <a:off x="7938459" y="1746325"/>
            <a:ext cx="1689635" cy="4106042"/>
          </a:xfrm>
          <a:prstGeom prst="rect">
            <a:avLst/>
          </a:prstGeom>
        </p:spPr>
      </p:pic>
      <p:pic>
        <p:nvPicPr>
          <p:cNvPr id="9" name="Picture 8">
            <a:extLst>
              <a:ext uri="{FF2B5EF4-FFF2-40B4-BE49-F238E27FC236}">
                <a16:creationId xmlns:a16="http://schemas.microsoft.com/office/drawing/2014/main" id="{0AB97DEF-AC3C-F8D1-2EF1-7E017957CAAD}"/>
              </a:ext>
            </a:extLst>
          </p:cNvPr>
          <p:cNvPicPr>
            <a:picLocks noChangeAspect="1"/>
          </p:cNvPicPr>
          <p:nvPr/>
        </p:nvPicPr>
        <p:blipFill>
          <a:blip r:embed="rId4"/>
          <a:stretch>
            <a:fillRect/>
          </a:stretch>
        </p:blipFill>
        <p:spPr>
          <a:xfrm>
            <a:off x="9744556" y="1746325"/>
            <a:ext cx="1891632" cy="4106043"/>
          </a:xfrm>
          <a:prstGeom prst="rect">
            <a:avLst/>
          </a:prstGeom>
        </p:spPr>
      </p:pic>
      <p:sp>
        <p:nvSpPr>
          <p:cNvPr id="11" name="TextBox 10">
            <a:extLst>
              <a:ext uri="{FF2B5EF4-FFF2-40B4-BE49-F238E27FC236}">
                <a16:creationId xmlns:a16="http://schemas.microsoft.com/office/drawing/2014/main" id="{51CF1B43-7166-6CB8-74B2-2BC8645F92BC}"/>
              </a:ext>
            </a:extLst>
          </p:cNvPr>
          <p:cNvSpPr txBox="1"/>
          <p:nvPr/>
        </p:nvSpPr>
        <p:spPr>
          <a:xfrm>
            <a:off x="1365903" y="5529201"/>
            <a:ext cx="6096000" cy="646331"/>
          </a:xfrm>
          <a:prstGeom prst="rect">
            <a:avLst/>
          </a:prstGeom>
          <a:noFill/>
        </p:spPr>
        <p:txBody>
          <a:bodyPr wrap="square">
            <a:spAutoFit/>
          </a:bodyPr>
          <a:lstStyle/>
          <a:p>
            <a:r>
              <a:rPr lang="en-IN" b="1" dirty="0"/>
              <a:t>Observation: </a:t>
            </a:r>
            <a:r>
              <a:rPr lang="en-IN" dirty="0"/>
              <a:t>Moving averages of number of earthquakes were found to be high for the first 6 months of the 2011</a:t>
            </a:r>
          </a:p>
        </p:txBody>
      </p:sp>
    </p:spTree>
    <p:extLst>
      <p:ext uri="{BB962C8B-B14F-4D97-AF65-F5344CB8AC3E}">
        <p14:creationId xmlns:p14="http://schemas.microsoft.com/office/powerpoint/2010/main" val="3790410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TotalTime>
  <Words>618</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Narrow</vt:lpstr>
      <vt:lpstr>Bahnschrift SemiCondensed</vt:lpstr>
      <vt:lpstr>Bell MT</vt:lpstr>
      <vt:lpstr>Calibri</vt:lpstr>
      <vt:lpstr>Calibri Light</vt:lpstr>
      <vt:lpstr>Retrospect</vt:lpstr>
      <vt:lpstr>Insights from Decades of Earthquake Data:  SQL Analysis of Events from 1965 to 2016</vt:lpstr>
      <vt:lpstr>Data discovery</vt:lpstr>
      <vt:lpstr>1)  What is the distribution of earthquakes over different years and months?</vt:lpstr>
      <vt:lpstr> 2) What is the average number of earthquakes per month?</vt:lpstr>
      <vt:lpstr>3) What are the top 5 regions with the highest number of earthquakes?</vt:lpstr>
      <vt:lpstr>4) What is the average magnitude of earthquakes for each type?</vt:lpstr>
      <vt:lpstr>5) How many earthquakes are reported from each source?</vt:lpstr>
      <vt:lpstr>6) What are the different earthquake statuses and their frequencies?</vt:lpstr>
      <vt:lpstr>7) How does the frequency of earthquakes vary over time, considering rolling averages or moving averages?</vt:lpstr>
      <vt:lpstr>8) Can we rank earthquakes based on their magnitudes within each year?</vt:lpstr>
      <vt:lpstr>9) Using Dense_Rank?</vt:lpstr>
      <vt:lpstr>10) What are the top regions with the highest number of earthquakes?</vt:lpstr>
      <vt:lpstr>11) Average magnitude of earthquakes each year?</vt:lpstr>
      <vt:lpstr>12) Highest magnitude of earthquake?</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Banuvathy</dc:creator>
  <cp:lastModifiedBy>Banuvathy</cp:lastModifiedBy>
  <cp:revision>9</cp:revision>
  <dcterms:created xsi:type="dcterms:W3CDTF">2024-02-09T05:11:49Z</dcterms:created>
  <dcterms:modified xsi:type="dcterms:W3CDTF">2024-02-09T06:11:41Z</dcterms:modified>
</cp:coreProperties>
</file>