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90" r:id="rId3"/>
    <p:sldId id="282" r:id="rId4"/>
    <p:sldId id="258" r:id="rId5"/>
    <p:sldId id="281" r:id="rId6"/>
    <p:sldId id="261" r:id="rId7"/>
    <p:sldId id="262" r:id="rId8"/>
    <p:sldId id="264" r:id="rId9"/>
    <p:sldId id="259" r:id="rId10"/>
    <p:sldId id="266" r:id="rId11"/>
    <p:sldId id="267" r:id="rId12"/>
    <p:sldId id="286" r:id="rId13"/>
    <p:sldId id="291" r:id="rId14"/>
    <p:sldId id="279" r:id="rId15"/>
    <p:sldId id="273" r:id="rId16"/>
    <p:sldId id="294" r:id="rId17"/>
    <p:sldId id="295" r:id="rId18"/>
    <p:sldId id="296" r:id="rId19"/>
    <p:sldId id="292" r:id="rId20"/>
    <p:sldId id="275" r:id="rId21"/>
    <p:sldId id="271" r:id="rId22"/>
    <p:sldId id="268" r:id="rId23"/>
    <p:sldId id="280" r:id="rId24"/>
    <p:sldId id="297" r:id="rId25"/>
    <p:sldId id="304" r:id="rId26"/>
    <p:sldId id="299"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393" autoAdjust="0"/>
  </p:normalViewPr>
  <p:slideViewPr>
    <p:cSldViewPr snapToGrid="0">
      <p:cViewPr varScale="1">
        <p:scale>
          <a:sx n="67" d="100"/>
          <a:sy n="67" d="100"/>
        </p:scale>
        <p:origin x="12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08C4F-4321-4168-994A-F1EBD4F56363}"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5360D-637F-4D41-8A17-2EF7F464F9C2}" type="slidenum">
              <a:rPr lang="en-IN" smtClean="0"/>
              <a:t>‹#›</a:t>
            </a:fld>
            <a:endParaRPr lang="en-IN"/>
          </a:p>
        </p:txBody>
      </p:sp>
    </p:spTree>
    <p:extLst>
      <p:ext uri="{BB962C8B-B14F-4D97-AF65-F5344CB8AC3E}">
        <p14:creationId xmlns:p14="http://schemas.microsoft.com/office/powerpoint/2010/main" val="225917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Good afternoon to one and all gathered. Am glad to invite u all for my synopsis meeting. My research topic is regarding the …</a:t>
            </a:r>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a:t>
            </a:fld>
            <a:endParaRPr lang="en-IN"/>
          </a:p>
        </p:txBody>
      </p:sp>
      <p:sp>
        <p:nvSpPr>
          <p:cNvPr id="5" name="Footer Placeholder 4">
            <a:extLst>
              <a:ext uri="{FF2B5EF4-FFF2-40B4-BE49-F238E27FC236}">
                <a16:creationId xmlns:a16="http://schemas.microsoft.com/office/drawing/2014/main" id="{B338342A-D566-4652-9F3E-A85DF896F1E8}"/>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690466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could be the major reason for sharing comparable normal forces by the ulnar fingers?</a:t>
            </a:r>
          </a:p>
          <a:p>
            <a:r>
              <a:rPr lang="en-IN" dirty="0"/>
              <a:t>The first suspicion was that it may be due to the lesser  mass of the handle.  </a:t>
            </a:r>
            <a:r>
              <a:rPr lang="en-IN" dirty="0" err="1"/>
              <a:t>Incase</a:t>
            </a:r>
            <a:r>
              <a:rPr lang="en-IN" dirty="0"/>
              <a:t> if the mass of the handle is greater, TF shared by IMRL fingers will be higher, then there might be a greater supination torque requirement, So there might be a chance for the little finger to produce greater </a:t>
            </a:r>
            <a:r>
              <a:rPr lang="en-IN" dirty="0" err="1"/>
              <a:t>nf</a:t>
            </a:r>
            <a:r>
              <a:rPr lang="en-IN" dirty="0"/>
              <a:t> than the ring finger.</a:t>
            </a:r>
          </a:p>
          <a:p>
            <a:endParaRPr lang="en-IN" dirty="0"/>
          </a:p>
          <a:p>
            <a:r>
              <a:rPr lang="en-IN" dirty="0"/>
              <a:t>Secondly, it might be due to the biomechanical constraints or neural interdependency. Biomechanical constraint include mechanical linkage that exist between the muscle compartments of the flexor digitorum </a:t>
            </a:r>
            <a:r>
              <a:rPr lang="en-IN" dirty="0" err="1"/>
              <a:t>profundus</a:t>
            </a:r>
            <a:r>
              <a:rPr lang="en-IN" dirty="0"/>
              <a:t>. That is, at the forearm level,  the </a:t>
            </a:r>
            <a:r>
              <a:rPr lang="en-IN" dirty="0" err="1"/>
              <a:t>tendeons</a:t>
            </a:r>
            <a:r>
              <a:rPr lang="en-IN" dirty="0"/>
              <a:t> of middle ring and little fingers share a common muscle belly.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t1-mini-regular"/>
              </a:rPr>
              <a:t>Next,  at the palmar level, there is a tough fibrous sheet that interconnects the tendons of the middle, ring and little fingers. </a:t>
            </a:r>
            <a:r>
              <a:rPr lang="en-IN" sz="1800" dirty="0"/>
              <a:t>So this could be a reason for the restriction in the  independent rise of the gripping force of little finger</a:t>
            </a:r>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10</a:t>
            </a:fld>
            <a:endParaRPr lang="en-IN"/>
          </a:p>
        </p:txBody>
      </p:sp>
      <p:sp>
        <p:nvSpPr>
          <p:cNvPr id="5" name="Footer Placeholder 4">
            <a:extLst>
              <a:ext uri="{FF2B5EF4-FFF2-40B4-BE49-F238E27FC236}">
                <a16:creationId xmlns:a16="http://schemas.microsoft.com/office/drawing/2014/main" id="{C36F9A47-181B-4A1B-A87C-F23143A92CE9}"/>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108134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me start with he second experiment. From </a:t>
            </a:r>
            <a:r>
              <a:rPr lang="en-IN" u="sng" dirty="0">
                <a:solidFill>
                  <a:srgbClr val="FF0000"/>
                </a:solidFill>
              </a:rPr>
              <a:t>the results of the first experiment, following were the questions that popped up.</a:t>
            </a:r>
          </a:p>
          <a:p>
            <a:endParaRPr lang="en-IN" dirty="0"/>
          </a:p>
          <a:p>
            <a:pPr algn="just"/>
            <a:r>
              <a:rPr lang="en-IN" sz="1200" dirty="0">
                <a:latin typeface="Times New Roman" panose="02020603050405020304" pitchFamily="18" charset="0"/>
                <a:cs typeface="Times New Roman" panose="02020603050405020304" pitchFamily="18" charset="0"/>
              </a:rPr>
              <a:t>With the increase in the mass of the handle, supination torque requirement to retain the handle equilibrium also increases. </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Therefore, the expectation was that MAH would be supported with an addition of external loads.</a:t>
            </a:r>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11</a:t>
            </a:fld>
            <a:endParaRPr lang="en-IN"/>
          </a:p>
        </p:txBody>
      </p:sp>
      <p:sp>
        <p:nvSpPr>
          <p:cNvPr id="5" name="Footer Placeholder 4">
            <a:extLst>
              <a:ext uri="{FF2B5EF4-FFF2-40B4-BE49-F238E27FC236}">
                <a16:creationId xmlns:a16="http://schemas.microsoft.com/office/drawing/2014/main" id="{43A80514-946A-4AE0-983C-66B07D80B1B3}"/>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724960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was exp setup of the second experiment. A similar kind of handle with few </a:t>
            </a:r>
            <a:r>
              <a:rPr lang="en-IN" dirty="0" err="1"/>
              <a:t>modifica</a:t>
            </a:r>
            <a:r>
              <a:rPr lang="en-IN" dirty="0"/>
              <a:t> was used for this study. Instead of a </a:t>
            </a:r>
            <a:r>
              <a:rPr lang="en-IN" dirty="0" err="1"/>
              <a:t>counterwet</a:t>
            </a:r>
            <a:r>
              <a:rPr lang="en-IN" dirty="0"/>
              <a:t>, provision was provided to attach external load of </a:t>
            </a:r>
            <a:r>
              <a:rPr lang="en-IN" dirty="0" err="1"/>
              <a:t>differn</a:t>
            </a:r>
            <a:r>
              <a:rPr lang="en-IN" dirty="0"/>
              <a:t> masses at the bottom of the handle. </a:t>
            </a:r>
          </a:p>
          <a:p>
            <a:endParaRPr lang="en-IN" dirty="0"/>
          </a:p>
          <a:p>
            <a:r>
              <a:rPr lang="en-IN" dirty="0"/>
              <a:t>For this experiment, computer monitor was kept in </a:t>
            </a:r>
            <a:r>
              <a:rPr lang="en-IN" dirty="0" err="1"/>
              <a:t>fron</a:t>
            </a:r>
            <a:r>
              <a:rPr lang="en-IN" dirty="0"/>
              <a:t> t of the </a:t>
            </a:r>
            <a:r>
              <a:rPr lang="en-IN" dirty="0" err="1"/>
              <a:t>particiap</a:t>
            </a:r>
            <a:r>
              <a:rPr lang="en-IN" dirty="0"/>
              <a:t> that </a:t>
            </a:r>
            <a:r>
              <a:rPr lang="en-IN" dirty="0" err="1"/>
              <a:t>dispalys</a:t>
            </a:r>
            <a:r>
              <a:rPr lang="en-IN" dirty="0"/>
              <a:t> solid </a:t>
            </a:r>
            <a:r>
              <a:rPr lang="en-IN" dirty="0" err="1"/>
              <a:t>horiz</a:t>
            </a:r>
            <a:r>
              <a:rPr lang="en-IN" dirty="0"/>
              <a:t> target line that corresponds to the HOME position. Thumb </a:t>
            </a:r>
            <a:r>
              <a:rPr lang="en-IN" dirty="0" err="1"/>
              <a:t>possitio</a:t>
            </a:r>
            <a:r>
              <a:rPr lang="en-IN" dirty="0"/>
              <a:t> was fed back as visual feedback line to trace the target line. </a:t>
            </a:r>
          </a:p>
          <a:p>
            <a:endParaRPr lang="en-IN" dirty="0"/>
          </a:p>
          <a:p>
            <a:r>
              <a:rPr lang="en-IN" dirty="0"/>
              <a:t>The task was to hold the handle in such a way by aligning the </a:t>
            </a:r>
            <a:r>
              <a:rPr lang="en-IN" dirty="0" err="1"/>
              <a:t>horizz</a:t>
            </a:r>
            <a:r>
              <a:rPr lang="en-IN" dirty="0"/>
              <a:t> line drawn on the </a:t>
            </a:r>
            <a:r>
              <a:rPr lang="en-IN" dirty="0" err="1"/>
              <a:t>center</a:t>
            </a:r>
            <a:r>
              <a:rPr lang="en-IN" dirty="0"/>
              <a:t> of the thumb platform to the line drawn between middle and ring fingers. So that the Thumb position data traces the solid line closely. Throughout the trail the handle had to be maintained in </a:t>
            </a:r>
            <a:r>
              <a:rPr lang="en-IN" dirty="0" err="1"/>
              <a:t>equilbr</a:t>
            </a:r>
            <a:r>
              <a:rPr lang="en-IN" dirty="0"/>
              <a:t> by aligning the lines and </a:t>
            </a:r>
            <a:r>
              <a:rPr lang="en-IN" dirty="0" err="1"/>
              <a:t>mainitain</a:t>
            </a:r>
            <a:r>
              <a:rPr lang="en-IN" dirty="0"/>
              <a:t> </a:t>
            </a:r>
            <a:r>
              <a:rPr lang="en-IN" dirty="0" err="1"/>
              <a:t>bubb</a:t>
            </a:r>
            <a:r>
              <a:rPr lang="en-IN" dirty="0"/>
              <a:t> at </a:t>
            </a:r>
            <a:r>
              <a:rPr lang="en-IN" dirty="0" err="1"/>
              <a:t>center</a:t>
            </a:r>
            <a:r>
              <a:rPr lang="en-IN" dirty="0"/>
              <a:t> of bull’s eye. </a:t>
            </a:r>
          </a:p>
          <a:p>
            <a:endParaRPr lang="en-IN" dirty="0"/>
          </a:p>
          <a:p>
            <a:r>
              <a:rPr lang="en-IN" dirty="0"/>
              <a:t>The </a:t>
            </a:r>
            <a:r>
              <a:rPr lang="en-IN" dirty="0" err="1"/>
              <a:t>exper</a:t>
            </a:r>
            <a:r>
              <a:rPr lang="en-IN" dirty="0"/>
              <a:t> was conducted as two separate session. In each session , there were two differ loads of different mass attached at the bott on handle. Each load corresponds to a condition.  </a:t>
            </a:r>
            <a:r>
              <a:rPr lang="en-IN" dirty="0" err="1"/>
              <a:t>Sesion</a:t>
            </a:r>
            <a:r>
              <a:rPr lang="en-IN" dirty="0"/>
              <a:t> 1 consists of two condition of two loads and similarly </a:t>
            </a:r>
            <a:r>
              <a:rPr lang="en-IN" dirty="0" err="1"/>
              <a:t>seSesion</a:t>
            </a:r>
            <a:r>
              <a:rPr lang="en-IN" dirty="0"/>
              <a:t> 2 consists of two  other condition of two other loads. For each loading condition 25trails were provide </a:t>
            </a:r>
          </a:p>
          <a:p>
            <a:endParaRPr lang="en-IN" dirty="0"/>
          </a:p>
          <a:p>
            <a:endParaRPr lang="en-IN"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12</a:t>
            </a:fld>
            <a:endParaRPr lang="en-IN"/>
          </a:p>
        </p:txBody>
      </p:sp>
      <p:sp>
        <p:nvSpPr>
          <p:cNvPr id="5" name="Footer Placeholder 4">
            <a:extLst>
              <a:ext uri="{FF2B5EF4-FFF2-40B4-BE49-F238E27FC236}">
                <a16:creationId xmlns:a16="http://schemas.microsoft.com/office/drawing/2014/main" id="{29A5F81A-385A-41B2-A6AC-8EB29A2A843D}"/>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2227138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expectation was that with the increase in the mass of handle, MAH would be supported. However the results were not as per the </a:t>
            </a:r>
            <a:r>
              <a:rPr lang="en-IN" dirty="0" err="1"/>
              <a:t>expection</a:t>
            </a:r>
            <a:r>
              <a:rPr lang="en-IN" dirty="0"/>
              <a:t>, It was found that during  the  addition of  external loads such as </a:t>
            </a:r>
            <a:r>
              <a:rPr lang="en-IN" sz="1200" dirty="0"/>
              <a:t>150g, 250g, 350g</a:t>
            </a:r>
            <a:r>
              <a:rPr lang="en-IN" dirty="0"/>
              <a:t>, MAH was not supported. However during the addition of external load of 0.450kg, little finger produced significantly greater NF than the ring finger. MAH was supported for a greater mass of 450gms </a:t>
            </a:r>
            <a:r>
              <a:rPr lang="en-IN" dirty="0" err="1"/>
              <a:t>comparaed</a:t>
            </a:r>
            <a:r>
              <a:rPr lang="en-IN" dirty="0"/>
              <a:t> </a:t>
            </a:r>
            <a:r>
              <a:rPr lang="en-IN" dirty="0" err="1"/>
              <a:t>tp</a:t>
            </a:r>
            <a:r>
              <a:rPr lang="en-IN" dirty="0"/>
              <a:t> the other loads.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So this shows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rhat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it is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merely due to mass of the suspended load. </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13</a:t>
            </a:fld>
            <a:endParaRPr lang="en-IN"/>
          </a:p>
        </p:txBody>
      </p:sp>
      <p:sp>
        <p:nvSpPr>
          <p:cNvPr id="5" name="Footer Placeholder 4">
            <a:extLst>
              <a:ext uri="{FF2B5EF4-FFF2-40B4-BE49-F238E27FC236}">
                <a16:creationId xmlns:a16="http://schemas.microsoft.com/office/drawing/2014/main" id="{14F18D8D-376D-4C0F-A651-D42F6D10DC01}"/>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119281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 was suspected that it could be due to the sense of challenge perceived during the task of maintaining static equilibrium of the handle with the addition of greater mass of 450gm </a:t>
            </a:r>
            <a:r>
              <a:rPr lang="en-IN" sz="1200" u="sng" dirty="0">
                <a:effectLst/>
                <a:latin typeface="Times New Roman" panose="02020603050405020304" pitchFamily="18" charset="0"/>
                <a:ea typeface="Calibri" panose="020F0502020204030204" pitchFamily="34" charset="0"/>
                <a:cs typeface="Times New Roman" panose="02020603050405020304" pitchFamily="18" charset="0"/>
              </a:rPr>
              <a:t>was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reason for the little finger to produce greater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nf</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than ring finger.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14</a:t>
            </a:fld>
            <a:endParaRPr lang="en-IN"/>
          </a:p>
        </p:txBody>
      </p:sp>
      <p:sp>
        <p:nvSpPr>
          <p:cNvPr id="5" name="Footer Placeholder 4">
            <a:extLst>
              <a:ext uri="{FF2B5EF4-FFF2-40B4-BE49-F238E27FC236}">
                <a16:creationId xmlns:a16="http://schemas.microsoft.com/office/drawing/2014/main" id="{D5C0D40E-9C8B-4ABE-B82C-F277A615CF71}"/>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19392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dirty="0">
                <a:effectLst/>
                <a:latin typeface="Arial" panose="020B0604020202020204" pitchFamily="34" charset="0"/>
                <a:ea typeface="Calibri" panose="020F0502020204030204" pitchFamily="34" charset="0"/>
              </a:rPr>
              <a:t>Next the third experiment. The question was to confirm whether the support for MAH depends on the challenge associated with the task</a:t>
            </a:r>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15</a:t>
            </a:fld>
            <a:endParaRPr lang="en-IN"/>
          </a:p>
        </p:txBody>
      </p:sp>
      <p:sp>
        <p:nvSpPr>
          <p:cNvPr id="5" name="Footer Placeholder 4">
            <a:extLst>
              <a:ext uri="{FF2B5EF4-FFF2-40B4-BE49-F238E27FC236}">
                <a16:creationId xmlns:a16="http://schemas.microsoft.com/office/drawing/2014/main" id="{7E6DE4CB-F33A-4AB1-8203-01DC699CAE36}"/>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218318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t>This is the experimental setup of the third experiment. Similar to the first and second experiment, the participants were holding the handle of mass 450gms with 250gms of load attached at the bottom of the handle. A computer monitor was kept in front of the participant that showed a solid horizontal target line for both conditions that corresponds to </a:t>
            </a:r>
            <a:r>
              <a:rPr lang="en-IN" dirty="0" err="1"/>
              <a:t>nf</a:t>
            </a:r>
            <a:r>
              <a:rPr lang="en-IN" dirty="0"/>
              <a:t> produced by thumb. </a:t>
            </a:r>
          </a:p>
          <a:p>
            <a:endParaRPr lang="en-IN" dirty="0"/>
          </a:p>
          <a:p>
            <a:r>
              <a:rPr lang="en-IN" dirty="0"/>
              <a:t> </a:t>
            </a:r>
          </a:p>
          <a:p>
            <a:r>
              <a:rPr lang="en-IN" dirty="0"/>
              <a:t>The experiment consists of two different conditions. One is Comfortable grasp and another is </a:t>
            </a:r>
            <a:r>
              <a:rPr lang="en-IN" b="1" dirty="0"/>
              <a:t>Uncomfortable </a:t>
            </a:r>
            <a:r>
              <a:rPr lang="en-IN" dirty="0"/>
              <a:t>grasp. In each condition, 25 trials were provided. Each trial lasted for 10seconds. Sufficient rest was provided between the conditions and trials. </a:t>
            </a:r>
          </a:p>
          <a:p>
            <a:endParaRPr lang="en-IN" dirty="0"/>
          </a:p>
          <a:p>
            <a:r>
              <a:rPr lang="en-IN" dirty="0"/>
              <a:t>During both the conditions, the task was to maintain the handle in static equilibrium by positioning the bubble at the </a:t>
            </a:r>
            <a:r>
              <a:rPr lang="en-IN" dirty="0" err="1"/>
              <a:t>center</a:t>
            </a:r>
            <a:r>
              <a:rPr lang="en-IN" dirty="0"/>
              <a:t> of bull’s eye and aligning the horizontal lines on the handle frame and platform. Most importantly, appropriate thumb </a:t>
            </a:r>
            <a:r>
              <a:rPr lang="en-IN" dirty="0" err="1"/>
              <a:t>nf</a:t>
            </a:r>
            <a:r>
              <a:rPr lang="en-IN" dirty="0"/>
              <a:t> had to be produced depending on the condition. So that the applied thumb </a:t>
            </a:r>
            <a:r>
              <a:rPr lang="en-IN" dirty="0" err="1"/>
              <a:t>nf</a:t>
            </a:r>
            <a:r>
              <a:rPr lang="en-IN" dirty="0"/>
              <a:t> would closely the trace the target line. </a:t>
            </a:r>
          </a:p>
        </p:txBody>
      </p:sp>
      <p:sp>
        <p:nvSpPr>
          <p:cNvPr id="4" name="Slide Number Placeholder 3"/>
          <p:cNvSpPr>
            <a:spLocks noGrp="1"/>
          </p:cNvSpPr>
          <p:nvPr>
            <p:ph type="sldNum" sz="quarter" idx="5"/>
          </p:nvPr>
        </p:nvSpPr>
        <p:spPr/>
        <p:txBody>
          <a:bodyPr/>
          <a:lstStyle/>
          <a:p>
            <a:fld id="{24AB9B7D-D19A-47E7-97D7-27F8434D163B}" type="slidenum">
              <a:rPr lang="en-IN" smtClean="0"/>
              <a:t>16</a:t>
            </a:fld>
            <a:endParaRPr lang="en-IN"/>
          </a:p>
        </p:txBody>
      </p:sp>
      <p:sp>
        <p:nvSpPr>
          <p:cNvPr id="5" name="Footer Placeholder 4">
            <a:extLst>
              <a:ext uri="{FF2B5EF4-FFF2-40B4-BE49-F238E27FC236}">
                <a16:creationId xmlns:a16="http://schemas.microsoft.com/office/drawing/2014/main" id="{33A96067-57B2-44ED-B2B9-D984A718B5D4}"/>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2139119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per the expectation, during uncomfortable grasp condition, little finger produced greater normal force than the ring finger, </a:t>
            </a:r>
            <a:r>
              <a:rPr lang="en-IN" dirty="0" err="1"/>
              <a:t>wherea</a:t>
            </a:r>
            <a:r>
              <a:rPr lang="en-IN" dirty="0"/>
              <a:t> during comfortable grasp condition, ulnar fingers exerted a comparable normal force.</a:t>
            </a:r>
          </a:p>
          <a:p>
            <a:endParaRPr lang="en-IN" dirty="0"/>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17</a:t>
            </a:fld>
            <a:endParaRPr lang="en-IN"/>
          </a:p>
        </p:txBody>
      </p:sp>
      <p:sp>
        <p:nvSpPr>
          <p:cNvPr id="5" name="Footer Placeholder 4">
            <a:extLst>
              <a:ext uri="{FF2B5EF4-FFF2-40B4-BE49-F238E27FC236}">
                <a16:creationId xmlns:a16="http://schemas.microsoft.com/office/drawing/2014/main" id="{60DE5CAC-A39C-4632-BFCA-787776770F57}"/>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336441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reason for supporting MAH during uncomfortable grasp condition is that, there were three different constraints to be taken care while </a:t>
            </a:r>
            <a:r>
              <a:rPr lang="en-IN" dirty="0" err="1"/>
              <a:t>perforing</a:t>
            </a:r>
            <a:r>
              <a:rPr lang="en-IN" dirty="0"/>
              <a:t> the object stabilization task.</a:t>
            </a:r>
          </a:p>
          <a:p>
            <a:r>
              <a:rPr lang="en-IN" dirty="0"/>
              <a:t>One is restriction imposed on the handle design which was common in all studies </a:t>
            </a:r>
            <a:r>
              <a:rPr lang="en-IN" dirty="0" err="1"/>
              <a:t>ie</a:t>
            </a:r>
            <a:r>
              <a:rPr lang="en-IN" dirty="0"/>
              <a:t> </a:t>
            </a:r>
            <a:r>
              <a:rPr lang="en-IN" dirty="0" err="1"/>
              <a:t>restr</a:t>
            </a:r>
            <a:r>
              <a:rPr lang="en-IN" dirty="0"/>
              <a:t> in the thumb TF by mounting it over a slider platform, then the task restriction and then the restriction imposed on the thumb position.</a:t>
            </a:r>
          </a:p>
          <a:p>
            <a:endParaRPr lang="en-IN" dirty="0"/>
          </a:p>
          <a:p>
            <a:r>
              <a:rPr lang="en-IN" dirty="0"/>
              <a:t>Although the ulnar fingers showed a comparable results for a handle of mass 700gms during simple grasp condition, for the same handle mass, ulnar fingers exerted </a:t>
            </a:r>
            <a:r>
              <a:rPr lang="en-IN" dirty="0" err="1"/>
              <a:t>significan</a:t>
            </a:r>
            <a:r>
              <a:rPr lang="en-IN" dirty="0"/>
              <a:t> different </a:t>
            </a:r>
            <a:r>
              <a:rPr lang="en-IN" dirty="0" err="1"/>
              <a:t>nf</a:t>
            </a:r>
            <a:r>
              <a:rPr lang="en-IN" dirty="0"/>
              <a:t> during the weak grasp condition. Thus this shows that </a:t>
            </a:r>
            <a:r>
              <a:rPr lang="en-IN" sz="1800" dirty="0">
                <a:effectLst/>
                <a:latin typeface="Times New Roman" panose="02020603050405020304" pitchFamily="18" charset="0"/>
                <a:ea typeface="Calibri" panose="020F0502020204030204" pitchFamily="34" charset="0"/>
              </a:rPr>
              <a:t>, the sense of challenge that was perceived  due to the restriction imposed on the thumb </a:t>
            </a:r>
            <a:r>
              <a:rPr lang="en-IN" sz="1800" dirty="0" err="1">
                <a:effectLst/>
                <a:latin typeface="Times New Roman" panose="02020603050405020304" pitchFamily="18" charset="0"/>
                <a:ea typeface="Calibri" panose="020F0502020204030204" pitchFamily="34" charset="0"/>
              </a:rPr>
              <a:t>nf</a:t>
            </a:r>
            <a:r>
              <a:rPr lang="en-IN" sz="1800" dirty="0">
                <a:effectLst/>
                <a:latin typeface="Times New Roman" panose="02020603050405020304" pitchFamily="18" charset="0"/>
                <a:ea typeface="Calibri" panose="020F0502020204030204" pitchFamily="34" charset="0"/>
              </a:rPr>
              <a:t> had caused MAH to be supported.</a:t>
            </a:r>
          </a:p>
          <a:p>
            <a:endParaRPr lang="en-IN" sz="1800" dirty="0">
              <a:effectLst/>
              <a:latin typeface="Times New Roman" panose="02020603050405020304" pitchFamily="18" charset="0"/>
            </a:endParaRPr>
          </a:p>
          <a:p>
            <a:r>
              <a:rPr lang="en-IN" sz="1800" dirty="0">
                <a:effectLst/>
                <a:latin typeface="Times New Roman" panose="02020603050405020304" pitchFamily="18" charset="0"/>
              </a:rPr>
              <a:t>In case if the ulnar fingers exert comparable force during weak grasp condition, then it may cause strain in the flexor muscles of both the ring and little fingers,, which may  lead to the fatigue of the ulnar fingers . Thus to avoid this, CNS has decided to minimize the total effort especially the normal force produced by the ring fingers without compromising to produce required magnitude of supination torque by the ulnar fingers. </a:t>
            </a:r>
            <a:r>
              <a:rPr lang="en-IN" sz="1800" dirty="0" err="1">
                <a:effectLst/>
                <a:latin typeface="Times New Roman" panose="02020603050405020304" pitchFamily="18" charset="0"/>
              </a:rPr>
              <a:t>Therfore</a:t>
            </a:r>
            <a:r>
              <a:rPr lang="en-IN" sz="1800" dirty="0">
                <a:effectLst/>
                <a:latin typeface="Times New Roman" panose="02020603050405020304" pitchFamily="18" charset="0"/>
              </a:rPr>
              <a:t> CNS had preferred to make use of the </a:t>
            </a:r>
            <a:r>
              <a:rPr lang="en-IN" sz="1800" dirty="0" err="1">
                <a:effectLst/>
                <a:latin typeface="Times New Roman" panose="02020603050405020304" pitchFamily="18" charset="0"/>
              </a:rPr>
              <a:t>mechanica;l</a:t>
            </a:r>
            <a:r>
              <a:rPr lang="en-IN" sz="1800" dirty="0">
                <a:effectLst/>
                <a:latin typeface="Times New Roman" panose="02020603050405020304" pitchFamily="18" charset="0"/>
              </a:rPr>
              <a:t> advantage of the little finger. Thus by producing greater </a:t>
            </a:r>
            <a:r>
              <a:rPr lang="en-IN" sz="1800" dirty="0" err="1">
                <a:effectLst/>
                <a:latin typeface="Times New Roman" panose="02020603050405020304" pitchFamily="18" charset="0"/>
              </a:rPr>
              <a:t>nf</a:t>
            </a:r>
            <a:r>
              <a:rPr lang="en-IN" sz="1800" dirty="0">
                <a:effectLst/>
                <a:latin typeface="Times New Roman" panose="02020603050405020304" pitchFamily="18" charset="0"/>
              </a:rPr>
              <a:t> by the little finger than the ring finger.</a:t>
            </a:r>
            <a:endParaRPr lang="en-IN" dirty="0"/>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18</a:t>
            </a:fld>
            <a:endParaRPr lang="en-IN"/>
          </a:p>
        </p:txBody>
      </p:sp>
      <p:sp>
        <p:nvSpPr>
          <p:cNvPr id="5" name="Footer Placeholder 4">
            <a:extLst>
              <a:ext uri="{FF2B5EF4-FFF2-40B4-BE49-F238E27FC236}">
                <a16:creationId xmlns:a16="http://schemas.microsoft.com/office/drawing/2014/main" id="{F6C98CBF-8AD6-4F10-BA3C-91A8B7DDB90E}"/>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72317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Finally there comes the fourth experiment. It was known from the literature that the peripheral fingers (index and little) play an imp role in retaining back the static equilibrium of the handle when there was perturbation caused to the handle due to the torque changes. So the next obvious question was, how do the peripheral fingers contribute to re-establish the equilibrium when there were torque changes induced due to  translation of the unsteady thumb platform in the vertical direction towards the index and little finger side.</a:t>
            </a:r>
          </a:p>
        </p:txBody>
      </p:sp>
      <p:sp>
        <p:nvSpPr>
          <p:cNvPr id="4" name="Slide Number Placeholder 3"/>
          <p:cNvSpPr>
            <a:spLocks noGrp="1"/>
          </p:cNvSpPr>
          <p:nvPr>
            <p:ph type="sldNum" sz="quarter" idx="5"/>
          </p:nvPr>
        </p:nvSpPr>
        <p:spPr/>
        <p:txBody>
          <a:bodyPr/>
          <a:lstStyle/>
          <a:p>
            <a:fld id="{24AB9B7D-D19A-47E7-97D7-27F8434D163B}" type="slidenum">
              <a:rPr lang="en-IN" smtClean="0"/>
              <a:t>19</a:t>
            </a:fld>
            <a:endParaRPr lang="en-IN"/>
          </a:p>
        </p:txBody>
      </p:sp>
      <p:sp>
        <p:nvSpPr>
          <p:cNvPr id="5" name="Footer Placeholder 4">
            <a:extLst>
              <a:ext uri="{FF2B5EF4-FFF2-40B4-BE49-F238E27FC236}">
                <a16:creationId xmlns:a16="http://schemas.microsoft.com/office/drawing/2014/main" id="{3D07CCA5-EBA0-475C-BF52-87B366601EBF}"/>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23506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To start with,  let me  give a brief introduction about my research topic. We all know that our  hand is a unique tool that serves us in a multitude of ways. Many of our daily activities like lifting a cup or holding a mug demand the use of our hand.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In this picture, we could see a person holding a glass of water. Fine adjustment of the fingertip forces is essential for maintaining the grasp stable. That is to avoid spillage of water from hand.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Grip force and the load force are the two important fingertip forces to keep the object stable. Grip force is a normal force acting perpendicular to the surface of the object .Load force is a tangential force acting parallel to the surface of the handle to balance the </a:t>
            </a:r>
            <a:r>
              <a:rPr lang="en-US" altLang="en-US" dirty="0" err="1"/>
              <a:t>wt</a:t>
            </a:r>
            <a:r>
              <a:rPr lang="en-US" altLang="en-US" dirty="0"/>
              <a:t> of object.  Applied GF shouldn’t be too high to crush </a:t>
            </a:r>
            <a:r>
              <a:rPr lang="en-US" altLang="en-US" dirty="0" err="1"/>
              <a:t>th</a:t>
            </a:r>
            <a:r>
              <a:rPr lang="en-US" altLang="en-US" dirty="0"/>
              <a:t> object or too low to cause slipping. Appropriate amount of GF to be produced by all digits while grasping. </a:t>
            </a:r>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2</a:t>
            </a:fld>
            <a:endParaRPr lang="en-IN"/>
          </a:p>
        </p:txBody>
      </p:sp>
      <p:sp>
        <p:nvSpPr>
          <p:cNvPr id="5" name="Footer Placeholder 4">
            <a:extLst>
              <a:ext uri="{FF2B5EF4-FFF2-40B4-BE49-F238E27FC236}">
                <a16:creationId xmlns:a16="http://schemas.microsoft.com/office/drawing/2014/main" id="{B173FE88-46BC-4FC7-9720-97E586D8561D}"/>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1350454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order to investigate this question, ,The same handle that was used for the first experiment was used. But, For this study,  </a:t>
            </a:r>
            <a:r>
              <a:rPr lang="en-IN" sz="1200" dirty="0">
                <a:effectLst/>
                <a:latin typeface="Calibri" panose="020F0502020204030204" pitchFamily="34" charset="0"/>
                <a:ea typeface="Calibri" panose="020F0502020204030204" pitchFamily="34" charset="0"/>
                <a:cs typeface="Calibri" panose="020F0502020204030204" pitchFamily="34" charset="0"/>
              </a:rPr>
              <a:t>3 horizontal lines were drawn on the handle frame, indicated using the letters T,H,B. H represents the HOME position (</a:t>
            </a:r>
            <a:r>
              <a:rPr lang="en-IN" sz="1200" dirty="0" err="1">
                <a:effectLst/>
                <a:latin typeface="Calibri" panose="020F0502020204030204" pitchFamily="34" charset="0"/>
                <a:ea typeface="Calibri" panose="020F0502020204030204" pitchFamily="34" charset="0"/>
                <a:cs typeface="Calibri" panose="020F0502020204030204" pitchFamily="34" charset="0"/>
              </a:rPr>
              <a:t>ie</a:t>
            </a:r>
            <a:r>
              <a:rPr lang="en-IN" sz="1200" dirty="0">
                <a:effectLst/>
                <a:latin typeface="Calibri" panose="020F0502020204030204" pitchFamily="34" charset="0"/>
                <a:ea typeface="Calibri" panose="020F0502020204030204" pitchFamily="34" charset="0"/>
                <a:cs typeface="Calibri" panose="020F0502020204030204" pitchFamily="34" charset="0"/>
              </a:rPr>
              <a:t> found midline between middle and ring fingers. T represents TOP position (</a:t>
            </a:r>
            <a:r>
              <a:rPr lang="en-IN" sz="1200" dirty="0" err="1">
                <a:effectLst/>
                <a:latin typeface="Calibri" panose="020F0502020204030204" pitchFamily="34" charset="0"/>
                <a:ea typeface="Calibri" panose="020F0502020204030204" pitchFamily="34" charset="0"/>
                <a:cs typeface="Calibri" panose="020F0502020204030204" pitchFamily="34" charset="0"/>
              </a:rPr>
              <a:t>i.e</a:t>
            </a:r>
            <a:r>
              <a:rPr lang="en-IN" sz="1200" dirty="0">
                <a:effectLst/>
                <a:latin typeface="Calibri" panose="020F0502020204030204" pitchFamily="34" charset="0"/>
                <a:ea typeface="Calibri" panose="020F0502020204030204" pitchFamily="34" charset="0"/>
                <a:cs typeface="Calibri" panose="020F0502020204030204" pitchFamily="34" charset="0"/>
              </a:rPr>
              <a:t> found 1.5cm up from the HOME position. B represents Bottom position (</a:t>
            </a:r>
            <a:r>
              <a:rPr lang="en-IN" sz="1200" dirty="0" err="1">
                <a:effectLst/>
                <a:latin typeface="Calibri" panose="020F0502020204030204" pitchFamily="34" charset="0"/>
                <a:ea typeface="Calibri" panose="020F0502020204030204" pitchFamily="34" charset="0"/>
                <a:cs typeface="Calibri" panose="020F0502020204030204" pitchFamily="34" charset="0"/>
              </a:rPr>
              <a:t>i.e</a:t>
            </a:r>
            <a:r>
              <a:rPr lang="en-IN" sz="1200" dirty="0">
                <a:effectLst/>
                <a:latin typeface="Calibri" panose="020F0502020204030204" pitchFamily="34" charset="0"/>
                <a:ea typeface="Calibri" panose="020F0502020204030204" pitchFamily="34" charset="0"/>
                <a:cs typeface="Calibri" panose="020F0502020204030204" pitchFamily="34" charset="0"/>
              </a:rPr>
              <a:t> found 1.5cm down from HOME) .</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This is the experimental setup where the participant sits in front of the computer monitor by holding the handle.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There will be two conditions: trapezoid or inverted trapezoid. In each condition, there will be 12 trials. Each trial will have 3 patterns arranged sequentially.</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During both conditions, the task was to trace the pattern displayed on the computer monitor by translating the thumb platform in the vertical direction. The thumb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displac</a:t>
            </a:r>
            <a:r>
              <a:rPr lang="en-IN" sz="1200" dirty="0">
                <a:effectLst/>
                <a:latin typeface="Calibri" panose="020F0502020204030204" pitchFamily="34" charset="0"/>
                <a:ea typeface="Calibri" panose="020F0502020204030204" pitchFamily="34" charset="0"/>
                <a:cs typeface="Times New Roman" panose="02020603050405020304" pitchFamily="18" charset="0"/>
              </a:rPr>
              <a:t> data was fed as a visual feedback line to trace the pattern displayed on the monitor. During  trapezoid condition, initially the thumb platform had to be held steady for 3s at HOME, then slowly the platform had to be moved 1.5cm up which involves tracing the up ramp of the trapezoid. This will then be followed by tracing the static portion found at the end of the up ramps said to be called as TOP.  Then The thumb platform had to be slowly moved down to HOME tracing the down ramp of the trapezoid pattern.  In this way by moving the platform to and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fro</a:t>
            </a:r>
            <a:r>
              <a:rPr lang="en-IN" sz="1200" dirty="0">
                <a:effectLst/>
                <a:latin typeface="Calibri" panose="020F0502020204030204" pitchFamily="34" charset="0"/>
                <a:ea typeface="Calibri" panose="020F0502020204030204" pitchFamily="34" charset="0"/>
                <a:cs typeface="Times New Roman" panose="02020603050405020304" pitchFamily="18" charset="0"/>
              </a:rPr>
              <a:t>  sequentially would result in the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completeion</a:t>
            </a:r>
            <a:r>
              <a:rPr lang="en-IN" sz="1200" dirty="0">
                <a:effectLst/>
                <a:latin typeface="Calibri" panose="020F0502020204030204" pitchFamily="34" charset="0"/>
                <a:ea typeface="Calibri" panose="020F0502020204030204" pitchFamily="34" charset="0"/>
                <a:cs typeface="Times New Roman" panose="02020603050405020304" pitchFamily="18" charset="0"/>
              </a:rPr>
              <a:t> of a trial</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In the case of inverted trapezoid condition, the slider had to be translated 1.5CM down from HOME to BOTTOM static portion and then staying at BOTTOM for 2 sec which will then followed by moving the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platfor</a:t>
            </a:r>
            <a:r>
              <a:rPr lang="en-IN" sz="1200" dirty="0">
                <a:effectLst/>
                <a:latin typeface="Calibri" panose="020F0502020204030204" pitchFamily="34" charset="0"/>
                <a:ea typeface="Calibri" panose="020F0502020204030204" pitchFamily="34" charset="0"/>
                <a:cs typeface="Times New Roman" panose="02020603050405020304" pitchFamily="18" charset="0"/>
              </a:rPr>
              <a:t> up to the HOME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posi</a:t>
            </a:r>
            <a:r>
              <a:rPr lang="en-IN" sz="1200" dirty="0">
                <a:effectLst/>
                <a:latin typeface="Calibri" panose="020F0502020204030204" pitchFamily="34" charset="0"/>
                <a:ea typeface="Calibri" panose="020F0502020204030204" pitchFamily="34" charset="0"/>
                <a:cs typeface="Times New Roman" panose="02020603050405020304" pitchFamily="18" charset="0"/>
              </a:rPr>
              <a:t>. In this way, next consecutive inverted trapezoid patterns had to be traced. Throughout the trial, the subject had to maintain the handle in static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equilib</a:t>
            </a:r>
            <a:r>
              <a:rPr lang="en-IN" sz="1200" dirty="0">
                <a:effectLst/>
                <a:latin typeface="Calibri" panose="020F0502020204030204" pitchFamily="34" charset="0"/>
                <a:ea typeface="Calibri" panose="020F0502020204030204" pitchFamily="34" charset="0"/>
                <a:cs typeface="Times New Roman" panose="02020603050405020304" pitchFamily="18" charset="0"/>
              </a:rPr>
              <a:t> by maintaining the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buble</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the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200" dirty="0">
                <a:effectLst/>
                <a:latin typeface="Calibri" panose="020F0502020204030204" pitchFamily="34" charset="0"/>
                <a:ea typeface="Calibri" panose="020F0502020204030204" pitchFamily="34" charset="0"/>
                <a:cs typeface="Times New Roman" panose="02020603050405020304" pitchFamily="18" charset="0"/>
              </a:rPr>
              <a:t> of bull’s eye without tilting</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20</a:t>
            </a:fld>
            <a:endParaRPr lang="en-IN"/>
          </a:p>
        </p:txBody>
      </p:sp>
      <p:sp>
        <p:nvSpPr>
          <p:cNvPr id="5" name="Footer Placeholder 4">
            <a:extLst>
              <a:ext uri="{FF2B5EF4-FFF2-40B4-BE49-F238E27FC236}">
                <a16:creationId xmlns:a16="http://schemas.microsoft.com/office/drawing/2014/main" id="{51A687A5-0109-48E5-AD62-11C9E2097F66}"/>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423962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Average normal and </a:t>
            </a:r>
            <a:r>
              <a:rPr lang="en-IN" dirty="0" err="1"/>
              <a:t>tangentioal</a:t>
            </a:r>
            <a:r>
              <a:rPr lang="en-IN" dirty="0"/>
              <a:t> forces of </a:t>
            </a:r>
            <a:r>
              <a:rPr lang="en-IN" dirty="0" err="1"/>
              <a:t>indi</a:t>
            </a:r>
            <a:r>
              <a:rPr lang="en-IN" dirty="0"/>
              <a:t> fingers and thumb were computed only for the static portions TOP, HOME-TOP, HOME-BOTTOM, BOTTOM.</a:t>
            </a:r>
          </a:p>
        </p:txBody>
      </p:sp>
      <p:sp>
        <p:nvSpPr>
          <p:cNvPr id="4" name="Slide Number Placeholder 3"/>
          <p:cNvSpPr>
            <a:spLocks noGrp="1"/>
          </p:cNvSpPr>
          <p:nvPr>
            <p:ph type="sldNum" sz="quarter" idx="5"/>
          </p:nvPr>
        </p:nvSpPr>
        <p:spPr/>
        <p:txBody>
          <a:bodyPr/>
          <a:lstStyle/>
          <a:p>
            <a:fld id="{24AB9B7D-D19A-47E7-97D7-27F8434D163B}" type="slidenum">
              <a:rPr lang="en-IN" smtClean="0"/>
              <a:t>21</a:t>
            </a:fld>
            <a:endParaRPr lang="en-IN"/>
          </a:p>
        </p:txBody>
      </p:sp>
      <p:sp>
        <p:nvSpPr>
          <p:cNvPr id="5" name="Footer Placeholder 4">
            <a:extLst>
              <a:ext uri="{FF2B5EF4-FFF2-40B4-BE49-F238E27FC236}">
                <a16:creationId xmlns:a16="http://schemas.microsoft.com/office/drawing/2014/main" id="{8E5A2C72-6F8A-4B96-B4AF-704E367B31AB}"/>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4012069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22222"/>
              </a:solidFill>
              <a:effectLst/>
              <a:latin typeface="-apple-system"/>
            </a:endParaRPr>
          </a:p>
          <a:p>
            <a:endParaRPr lang="en-US" b="0" i="0" dirty="0">
              <a:solidFill>
                <a:srgbClr val="222222"/>
              </a:solidFill>
              <a:effectLst/>
              <a:latin typeface="-apple-system"/>
            </a:endParaRPr>
          </a:p>
          <a:p>
            <a:r>
              <a:rPr lang="en-US" b="0" i="0" dirty="0">
                <a:solidFill>
                  <a:srgbClr val="222222"/>
                </a:solidFill>
                <a:effectLst/>
                <a:latin typeface="-apple-system"/>
              </a:rPr>
              <a:t>The reason for the little finger to decrease and </a:t>
            </a:r>
            <a:r>
              <a:rPr lang="en-US" b="0" i="0" dirty="0" err="1">
                <a:solidFill>
                  <a:srgbClr val="222222"/>
                </a:solidFill>
                <a:effectLst/>
                <a:latin typeface="-apple-system"/>
              </a:rPr>
              <a:t>increa</a:t>
            </a:r>
            <a:r>
              <a:rPr lang="en-US" b="0" i="0" dirty="0">
                <a:solidFill>
                  <a:srgbClr val="222222"/>
                </a:solidFill>
                <a:effectLst/>
                <a:latin typeface="-apple-system"/>
              </a:rPr>
              <a:t> its tangential force during the upward and downward translation of the thumb may be explained from a biomechanics perspective. The upward movement of the thumb while holding an object is considered as an extension movement or radial abduction of the CMC joint of the thumb. </a:t>
            </a:r>
          </a:p>
          <a:p>
            <a:endParaRPr lang="en-US" b="0" i="0" dirty="0">
              <a:solidFill>
                <a:srgbClr val="222222"/>
              </a:solidFill>
              <a:effectLst/>
              <a:latin typeface="-apple-system"/>
            </a:endParaRPr>
          </a:p>
          <a:p>
            <a:endParaRPr lang="en-US" b="0" i="0" dirty="0">
              <a:solidFill>
                <a:srgbClr val="222222"/>
              </a:solidFill>
              <a:effectLst/>
              <a:latin typeface="-apple-system"/>
            </a:endParaRPr>
          </a:p>
          <a:p>
            <a:endParaRPr lang="en-US" b="0" i="0" dirty="0">
              <a:solidFill>
                <a:srgbClr val="222222"/>
              </a:solidFill>
              <a:effectLst/>
              <a:latin typeface="-apple-system"/>
            </a:endParaRPr>
          </a:p>
          <a:p>
            <a:r>
              <a:rPr lang="en-US" b="0" i="0" dirty="0">
                <a:solidFill>
                  <a:srgbClr val="222222"/>
                </a:solidFill>
                <a:effectLst/>
                <a:latin typeface="-apple-system"/>
              </a:rPr>
              <a:t> Abduction of the little finger was indirectly noticeable from the decrease in the little finger tangential force</a:t>
            </a:r>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23</a:t>
            </a:fld>
            <a:endParaRPr lang="en-IN"/>
          </a:p>
        </p:txBody>
      </p:sp>
      <p:sp>
        <p:nvSpPr>
          <p:cNvPr id="5" name="Footer Placeholder 4">
            <a:extLst>
              <a:ext uri="{FF2B5EF4-FFF2-40B4-BE49-F238E27FC236}">
                <a16:creationId xmlns:a16="http://schemas.microsoft.com/office/drawing/2014/main" id="{FFF96D96-37DB-4A1C-A9FE-B9661ADE9D34}"/>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7341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the results of the first experiment, which was conducted as a preliminary study, the contribution of the ulnar fingers for establishing equilibrium was examined when the thumb was placed on an unsteady platform. Studies from literature introduced perturbation in the form of external torque changes. However in the current research torque changes were induced by using an unsteady thumb platform. The results of this study helped to ask if the support for MAH depends on magnitude of  Mass or supination </a:t>
            </a:r>
            <a:r>
              <a:rPr lang="en-IN" dirty="0" err="1"/>
              <a:t>torq</a:t>
            </a:r>
            <a:r>
              <a:rPr lang="en-IN" dirty="0"/>
              <a:t> </a:t>
            </a:r>
            <a:r>
              <a:rPr lang="en-IN" dirty="0" err="1"/>
              <a:t>requirem</a:t>
            </a:r>
            <a:endParaRPr lang="en-IN" dirty="0"/>
          </a:p>
          <a:p>
            <a:endParaRPr lang="en-IN" dirty="0"/>
          </a:p>
          <a:p>
            <a:r>
              <a:rPr lang="en-IN" dirty="0"/>
              <a:t>Next is, generally from literature, it was a common question to understand what strategy </a:t>
            </a:r>
            <a:r>
              <a:rPr lang="en-IN" dirty="0" err="1"/>
              <a:t>cns</a:t>
            </a:r>
            <a:r>
              <a:rPr lang="en-IN" dirty="0"/>
              <a:t> employs in achieving the goal of any task. However, In this particular research, </a:t>
            </a:r>
            <a:r>
              <a:rPr lang="en-IN" dirty="0" err="1"/>
              <a:t>inaddition</a:t>
            </a:r>
            <a:r>
              <a:rPr lang="en-IN" dirty="0"/>
              <a:t> to the strategy employed , at wat situation particular strategy was followed by </a:t>
            </a:r>
            <a:r>
              <a:rPr lang="en-IN" dirty="0" err="1"/>
              <a:t>cns</a:t>
            </a:r>
            <a:r>
              <a:rPr lang="en-IN" dirty="0"/>
              <a:t> was </a:t>
            </a:r>
            <a:r>
              <a:rPr lang="en-IN" dirty="0" err="1"/>
              <a:t>investigatedd</a:t>
            </a:r>
            <a:r>
              <a:rPr lang="en-IN" dirty="0"/>
              <a:t>. </a:t>
            </a:r>
          </a:p>
          <a:p>
            <a:endParaRPr lang="en-IN" dirty="0"/>
          </a:p>
          <a:p>
            <a:r>
              <a:rPr lang="en-IN" dirty="0"/>
              <a:t>Thirdly, By means of pattern tracing study, </a:t>
            </a:r>
            <a:r>
              <a:rPr lang="en-US" sz="1200" dirty="0">
                <a:effectLst/>
                <a:latin typeface="Times New Roman" panose="02020603050405020304" pitchFamily="18" charset="0"/>
                <a:ea typeface="Calibri" panose="020F0502020204030204" pitchFamily="34" charset="0"/>
              </a:rPr>
              <a:t>Continuous assessment of flexion and extension forces of the thumb was done. There are devices available to measure flexion and extension forces of fingers, flexion of thumb. However there were no device to measure the extension force of the thumb.</a:t>
            </a:r>
          </a:p>
          <a:p>
            <a:endParaRPr lang="en-US" sz="1200" dirty="0">
              <a:effectLst/>
              <a:latin typeface="Times New Roman" panose="02020603050405020304" pitchFamily="18" charset="0"/>
            </a:endParaRPr>
          </a:p>
          <a:p>
            <a:r>
              <a:rPr lang="en-US" sz="1200" dirty="0">
                <a:effectLst/>
                <a:latin typeface="Times New Roman" panose="02020603050405020304" pitchFamily="18" charset="0"/>
              </a:rPr>
              <a:t>Lastly, from the same pattern tracing study, distinct behave off the </a:t>
            </a:r>
            <a:r>
              <a:rPr lang="en-US" sz="1200" dirty="0" err="1">
                <a:effectLst/>
                <a:latin typeface="Times New Roman" panose="02020603050405020304" pitchFamily="18" charset="0"/>
              </a:rPr>
              <a:t>litt</a:t>
            </a:r>
            <a:r>
              <a:rPr lang="en-US" sz="1200" dirty="0">
                <a:effectLst/>
                <a:latin typeface="Times New Roman" panose="02020603050405020304" pitchFamily="18" charset="0"/>
              </a:rPr>
              <a:t> finger was seen when the thumb was translating in the vertical direction. It was found that there exist a biomechanical relationship between thumb and little finger which was revealed </a:t>
            </a:r>
            <a:r>
              <a:rPr lang="en-US" sz="1200" dirty="0" err="1">
                <a:effectLst/>
                <a:latin typeface="Times New Roman" panose="02020603050405020304" pitchFamily="18" charset="0"/>
              </a:rPr>
              <a:t>thrpugh</a:t>
            </a:r>
            <a:r>
              <a:rPr lang="en-US" sz="1200" dirty="0">
                <a:effectLst/>
                <a:latin typeface="Times New Roman" panose="02020603050405020304" pitchFamily="18" charset="0"/>
              </a:rPr>
              <a:t> the fingertip forces.</a:t>
            </a:r>
            <a:endParaRPr lang="en-IN" dirty="0"/>
          </a:p>
          <a:p>
            <a:endParaRPr lang="en-IN" dirty="0"/>
          </a:p>
          <a:p>
            <a:r>
              <a:rPr lang="en-IN" dirty="0"/>
              <a:t>Through this research work, from the results of second and third experiments, it was confirmed that the </a:t>
            </a:r>
            <a:r>
              <a:rPr lang="en-IN" dirty="0">
                <a:latin typeface="Times New Roman" panose="02020603050405020304" pitchFamily="18" charset="0"/>
              </a:rPr>
              <a:t>sense of challenge perceived during the task performance was the reason for  CNS to utilize mechanical advantage of the little finger </a:t>
            </a:r>
            <a:endParaRPr lang="en-IN" dirty="0"/>
          </a:p>
          <a:p>
            <a:endParaRPr lang="en-IN" dirty="0"/>
          </a:p>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Damage to the neuronal connections is common in the brain of post-stroke patients. It results in the inactivation of the specific finger or hand muscles corresponding to damaged connections. Strengthening exercises are a great way to form new neuronal connections in the brain to re-activate such fingers and hands. Repeating the same task several times helps the brain to form new connections, to re-learn, and recover faster. Although there are several devices like Digi flex, soft foam balls, and dynamometers are available in the market for improving the overall grip strength,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quantitative assessment of the individual finger strength,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especially ulnar fingers (ring and little), is not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 patients with Ulnar nerve injuries,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li</a:t>
            </a:r>
            <a:r>
              <a:rPr lang="en-IN" sz="1800" b="0" i="0" u="none" strike="noStrike" baseline="0" dirty="0" err="1">
                <a:latin typeface="AdvP4DF60E"/>
              </a:rPr>
              <a:t>tle</a:t>
            </a:r>
            <a:r>
              <a:rPr lang="en-IN" sz="1800" b="0" i="0" u="none" strike="noStrike" baseline="0" dirty="0">
                <a:latin typeface="AdvP4DF60E"/>
              </a:rPr>
              <a:t> f</a:t>
            </a:r>
            <a:r>
              <a:rPr lang="en-US" sz="1800" b="0" i="0" u="none" strike="noStrike" baseline="0" dirty="0" err="1">
                <a:latin typeface="AdvP4DF60E"/>
              </a:rPr>
              <a:t>inger</a:t>
            </a:r>
            <a:r>
              <a:rPr lang="en-US" sz="1800" b="0" i="0" u="none" strike="noStrike" baseline="0" dirty="0">
                <a:latin typeface="AdvP4DF60E"/>
              </a:rPr>
              <a:t> abduction and adduction were impossible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4AB9B7D-D19A-47E7-97D7-27F8434D163B}" type="slidenum">
              <a:rPr lang="en-IN" smtClean="0"/>
              <a:t>24</a:t>
            </a:fld>
            <a:endParaRPr lang="en-IN"/>
          </a:p>
        </p:txBody>
      </p:sp>
      <p:sp>
        <p:nvSpPr>
          <p:cNvPr id="5" name="Footer Placeholder 4">
            <a:extLst>
              <a:ext uri="{FF2B5EF4-FFF2-40B4-BE49-F238E27FC236}">
                <a16:creationId xmlns:a16="http://schemas.microsoft.com/office/drawing/2014/main" id="{3A65CD1F-2D00-4F89-B202-0DC34523975B}"/>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2978520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the results of the first experiment, which was conducted as a preliminary study, the contribution of the ulnar fingers for establishing equilibrium was examined when the thumb was placed on an unsteady platform. Studies from literature introduced perturbation in the form of external torque changes. However in the current research torque changes were induced by using an unsteady thumb platform.</a:t>
            </a:r>
          </a:p>
          <a:p>
            <a:endParaRPr lang="en-IN" dirty="0"/>
          </a:p>
          <a:p>
            <a:r>
              <a:rPr lang="en-IN" dirty="0"/>
              <a:t>Next is, generally from literature, it was a common question to understand what strategy </a:t>
            </a:r>
            <a:r>
              <a:rPr lang="en-IN" dirty="0" err="1"/>
              <a:t>cns</a:t>
            </a:r>
            <a:r>
              <a:rPr lang="en-IN" dirty="0"/>
              <a:t> employs in achieving the goal of any task. However, In this particular research, </a:t>
            </a:r>
            <a:r>
              <a:rPr lang="en-IN" dirty="0" err="1"/>
              <a:t>inaddition</a:t>
            </a:r>
            <a:r>
              <a:rPr lang="en-IN" dirty="0"/>
              <a:t> to the strategy employed , at wat situation particular strategy was followed by </a:t>
            </a:r>
            <a:r>
              <a:rPr lang="en-IN" dirty="0" err="1"/>
              <a:t>cns</a:t>
            </a:r>
            <a:r>
              <a:rPr lang="en-IN" dirty="0"/>
              <a:t> was </a:t>
            </a:r>
            <a:r>
              <a:rPr lang="en-IN" dirty="0" err="1"/>
              <a:t>investigatedd</a:t>
            </a:r>
            <a:r>
              <a:rPr lang="en-IN" dirty="0"/>
              <a:t>. </a:t>
            </a:r>
          </a:p>
          <a:p>
            <a:endParaRPr lang="en-IN" dirty="0"/>
          </a:p>
          <a:p>
            <a:r>
              <a:rPr lang="en-IN" dirty="0"/>
              <a:t>Thirdly, By means of pattern tracing study, </a:t>
            </a:r>
            <a:r>
              <a:rPr lang="en-US" sz="1200" dirty="0">
                <a:effectLst/>
                <a:latin typeface="Times New Roman" panose="02020603050405020304" pitchFamily="18" charset="0"/>
                <a:ea typeface="Calibri" panose="020F0502020204030204" pitchFamily="34" charset="0"/>
              </a:rPr>
              <a:t>Continuous assessment of flexion and extension forces of the thumb was done. There are devices available to measure flexion and extension forces of fingers, flexion of thumb. However there were no device to measure the extension force of the thumb.</a:t>
            </a:r>
          </a:p>
          <a:p>
            <a:endParaRPr lang="en-US" sz="1200" dirty="0">
              <a:effectLst/>
              <a:latin typeface="Times New Roman" panose="02020603050405020304" pitchFamily="18" charset="0"/>
            </a:endParaRPr>
          </a:p>
          <a:p>
            <a:r>
              <a:rPr lang="en-US" sz="1200" dirty="0">
                <a:effectLst/>
                <a:latin typeface="Times New Roman" panose="02020603050405020304" pitchFamily="18" charset="0"/>
              </a:rPr>
              <a:t>Lastly, from the same pattern tracing study, distinct behave off the </a:t>
            </a:r>
            <a:r>
              <a:rPr lang="en-US" sz="1200" dirty="0" err="1">
                <a:effectLst/>
                <a:latin typeface="Times New Roman" panose="02020603050405020304" pitchFamily="18" charset="0"/>
              </a:rPr>
              <a:t>litt</a:t>
            </a:r>
            <a:r>
              <a:rPr lang="en-US" sz="1200" dirty="0">
                <a:effectLst/>
                <a:latin typeface="Times New Roman" panose="02020603050405020304" pitchFamily="18" charset="0"/>
              </a:rPr>
              <a:t> finger was seen when the thumb was translating in the vertical direction. It was found that there exist a biomechanical relationship between thumb and little finger which was revealed </a:t>
            </a:r>
            <a:r>
              <a:rPr lang="en-US" sz="1200" dirty="0" err="1">
                <a:effectLst/>
                <a:latin typeface="Times New Roman" panose="02020603050405020304" pitchFamily="18" charset="0"/>
              </a:rPr>
              <a:t>thrpugh</a:t>
            </a:r>
            <a:r>
              <a:rPr lang="en-US" sz="1200" dirty="0">
                <a:effectLst/>
                <a:latin typeface="Times New Roman" panose="02020603050405020304" pitchFamily="18" charset="0"/>
              </a:rPr>
              <a:t> the fingertip forces.</a:t>
            </a:r>
            <a:endParaRPr lang="en-IN" dirty="0"/>
          </a:p>
          <a:p>
            <a:endParaRPr lang="en-IN" dirty="0"/>
          </a:p>
          <a:p>
            <a:r>
              <a:rPr lang="en-IN" dirty="0"/>
              <a:t>Through this research work, from the results of second and third experiments, it was confirmed that the </a:t>
            </a:r>
            <a:r>
              <a:rPr lang="en-IN" dirty="0">
                <a:latin typeface="Times New Roman" panose="02020603050405020304" pitchFamily="18" charset="0"/>
              </a:rPr>
              <a:t>sense of challenge perceived during the task performance was the reason for  CNS to utilize mechanical advantage of the little finger </a:t>
            </a:r>
            <a:endParaRPr lang="en-IN" dirty="0"/>
          </a:p>
          <a:p>
            <a:endParaRPr lang="en-IN" dirty="0"/>
          </a:p>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Damage to the neuronal connections is common in the brain of post-stroke patients. It results in the inactivation of the specific finger or hand muscles corresponding to damaged connections. Strengthening exercises are a great way to form new neuronal connections in the brain to re-activate such fingers and hands. Repeating the same task several times helps the brain to form new connections, to re-learn, and recover faster. Although there are several devices like Digi flex, soft foam balls, and dynamometers are available in the market for improving the overall grip strength,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quantitative assessment of the individual finger strength,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especially ulnar fingers (ring and little), is not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 patients with Ulnar nerve injuries,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li</a:t>
            </a:r>
            <a:r>
              <a:rPr lang="en-IN" sz="1800" b="0" i="0" u="none" strike="noStrike" baseline="0" dirty="0" err="1">
                <a:latin typeface="AdvP4DF60E"/>
              </a:rPr>
              <a:t>tle</a:t>
            </a:r>
            <a:r>
              <a:rPr lang="en-IN" sz="1800" b="0" i="0" u="none" strike="noStrike" baseline="0" dirty="0">
                <a:latin typeface="AdvP4DF60E"/>
              </a:rPr>
              <a:t> f</a:t>
            </a:r>
            <a:r>
              <a:rPr lang="en-US" sz="1800" b="0" i="0" u="none" strike="noStrike" baseline="0" dirty="0" err="1">
                <a:latin typeface="AdvP4DF60E"/>
              </a:rPr>
              <a:t>inger</a:t>
            </a:r>
            <a:r>
              <a:rPr lang="en-US" sz="1800" b="0" i="0" u="none" strike="noStrike" baseline="0" dirty="0">
                <a:latin typeface="AdvP4DF60E"/>
              </a:rPr>
              <a:t> abduction and adduction were impossible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4AB9B7D-D19A-47E7-97D7-27F8434D163B}" type="slidenum">
              <a:rPr lang="en-IN" smtClean="0"/>
              <a:t>25</a:t>
            </a:fld>
            <a:endParaRPr lang="en-IN"/>
          </a:p>
        </p:txBody>
      </p:sp>
      <p:sp>
        <p:nvSpPr>
          <p:cNvPr id="5" name="Footer Placeholder 4">
            <a:extLst>
              <a:ext uri="{FF2B5EF4-FFF2-40B4-BE49-F238E27FC236}">
                <a16:creationId xmlns:a16="http://schemas.microsoft.com/office/drawing/2014/main" id="{EF8A767E-ED72-4059-AB0F-4D79AB32ED6F}"/>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908175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26</a:t>
            </a:fld>
            <a:endParaRPr lang="en-IN"/>
          </a:p>
        </p:txBody>
      </p:sp>
      <p:sp>
        <p:nvSpPr>
          <p:cNvPr id="5" name="Footer Placeholder 4">
            <a:extLst>
              <a:ext uri="{FF2B5EF4-FFF2-40B4-BE49-F238E27FC236}">
                <a16:creationId xmlns:a16="http://schemas.microsoft.com/office/drawing/2014/main" id="{62F9D0BD-BA0C-490D-B8FB-1C6318B0958B}"/>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2955774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27</a:t>
            </a:fld>
            <a:endParaRPr lang="en-IN"/>
          </a:p>
        </p:txBody>
      </p:sp>
      <p:sp>
        <p:nvSpPr>
          <p:cNvPr id="5" name="Footer Placeholder 4">
            <a:extLst>
              <a:ext uri="{FF2B5EF4-FFF2-40B4-BE49-F238E27FC236}">
                <a16:creationId xmlns:a16="http://schemas.microsoft.com/office/drawing/2014/main" id="{2099C061-BBFF-4711-AB4B-4C7B7B4724F5}"/>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235576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was always a question from the past, how Object stabilization is achieved and what strategy  our central nervous </a:t>
            </a:r>
            <a:r>
              <a:rPr lang="en-IN" dirty="0" err="1"/>
              <a:t>syst</a:t>
            </a:r>
            <a:r>
              <a:rPr lang="en-IN" dirty="0"/>
              <a:t> employs to achieve stabilization, when there are systematic variations or perturbation introduced  to the grasped object.. In this </a:t>
            </a:r>
            <a:r>
              <a:rPr lang="en-IN" dirty="0" err="1"/>
              <a:t>zatsiorsky</a:t>
            </a:r>
            <a:r>
              <a:rPr lang="en-IN" dirty="0"/>
              <a:t> study,  torque changes were introduced by suspending external load at a distance from </a:t>
            </a:r>
            <a:r>
              <a:rPr lang="en-IN" dirty="0" err="1"/>
              <a:t>center</a:t>
            </a:r>
            <a:r>
              <a:rPr lang="en-IN" dirty="0"/>
              <a:t> of mass of the handle. Due to load suspension, there occurs a pronation torque in the anti-</a:t>
            </a:r>
            <a:r>
              <a:rPr lang="en-IN" dirty="0" err="1"/>
              <a:t>clk</a:t>
            </a:r>
            <a:r>
              <a:rPr lang="en-IN" dirty="0"/>
              <a:t> direction. However the instruction was to maintain the handle in static equilibrium.</a:t>
            </a:r>
          </a:p>
          <a:p>
            <a:r>
              <a:rPr lang="en-IN" dirty="0"/>
              <a:t>To re-establish the equilibrium, compensatory supination moment was required. </a:t>
            </a:r>
            <a:r>
              <a:rPr lang="en-IN" dirty="0" err="1"/>
              <a:t>Acco</a:t>
            </a:r>
            <a:r>
              <a:rPr lang="en-IN" dirty="0"/>
              <a:t> to MAH, during moment </a:t>
            </a:r>
            <a:r>
              <a:rPr lang="en-IN" dirty="0" err="1"/>
              <a:t>produ</a:t>
            </a:r>
            <a:r>
              <a:rPr lang="en-IN" dirty="0"/>
              <a:t> tasks, Index and little fingers with longer moment arm for normal force produce greater normal force than the middle and ring fingers with shorter moment arms. </a:t>
            </a:r>
          </a:p>
        </p:txBody>
      </p:sp>
      <p:sp>
        <p:nvSpPr>
          <p:cNvPr id="4" name="Slide Number Placeholder 3"/>
          <p:cNvSpPr>
            <a:spLocks noGrp="1"/>
          </p:cNvSpPr>
          <p:nvPr>
            <p:ph type="sldNum" sz="quarter" idx="5"/>
          </p:nvPr>
        </p:nvSpPr>
        <p:spPr/>
        <p:txBody>
          <a:bodyPr/>
          <a:lstStyle/>
          <a:p>
            <a:fld id="{24AB9B7D-D19A-47E7-97D7-27F8434D163B}" type="slidenum">
              <a:rPr lang="en-IN" smtClean="0"/>
              <a:t>3</a:t>
            </a:fld>
            <a:endParaRPr lang="en-IN"/>
          </a:p>
        </p:txBody>
      </p:sp>
      <p:sp>
        <p:nvSpPr>
          <p:cNvPr id="5" name="Footer Placeholder 4">
            <a:extLst>
              <a:ext uri="{FF2B5EF4-FFF2-40B4-BE49-F238E27FC236}">
                <a16:creationId xmlns:a16="http://schemas.microsoft.com/office/drawing/2014/main" id="{CDB25401-79E1-4F8C-9B4F-30F81B7185D2}"/>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68173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Motivation for the current study is that there are certain objects in real life like hand held pocket radio, Retractable ball point pens and pipette controllers that consists of slider on the thumb side for the fine adjustment of its functionality.  The current research was inspired by observing such objects. This triggered to question on how object stabilization would be attained while holding a handle when the thumb is placed on a slider or an unsteady base.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4AB9B7D-D19A-47E7-97D7-27F8434D163B}" type="slidenum">
              <a:rPr lang="en-IN" smtClean="0"/>
              <a:t>4</a:t>
            </a:fld>
            <a:endParaRPr lang="en-IN"/>
          </a:p>
        </p:txBody>
      </p:sp>
      <p:sp>
        <p:nvSpPr>
          <p:cNvPr id="5" name="Footer Placeholder 4">
            <a:extLst>
              <a:ext uri="{FF2B5EF4-FFF2-40B4-BE49-F238E27FC236}">
                <a16:creationId xmlns:a16="http://schemas.microsoft.com/office/drawing/2014/main" id="{25B5E0F7-B814-4A74-99B3-6E20F5304962}"/>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2169871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Thus a handle with slider platform was designed. By this way, The friction between the platform and handle frame is reduced. This will in turn </a:t>
            </a:r>
            <a:r>
              <a:rPr lang="en-IN" dirty="0" err="1"/>
              <a:t>casue</a:t>
            </a:r>
            <a:r>
              <a:rPr lang="en-IN" dirty="0"/>
              <a:t> torque changes to the handle. Total mass of the handle including the slider platform is 535gms. On the thumb side of the handle frame, a vertical railing was fitted to mount the slider platform. A mechanical constraint was used to fix the position of the slider at the HOME position (that s found midway between </a:t>
            </a:r>
            <a:r>
              <a:rPr lang="en-IN" dirty="0" err="1"/>
              <a:t>middl</a:t>
            </a:r>
            <a:r>
              <a:rPr lang="en-IN" dirty="0"/>
              <a:t> and ring fingers). In the absence of mechanical constraint, slider could translate in the vertical direction over the railing like this.  Five 6axis force/torque sensors were mounted to measure the fingertip forces of individual fingers and thumb. Force sensor for thumb was placed on the slider platform. A laser </a:t>
            </a:r>
            <a:r>
              <a:rPr lang="en-IN" dirty="0" err="1"/>
              <a:t>displ</a:t>
            </a:r>
            <a:r>
              <a:rPr lang="en-IN" dirty="0"/>
              <a:t> sensor was placed on top of the handle toward the thumb side  to measure the position of the slider platform. An acrylic block was attached on top in the anterior posterior direction to mount electromagnetic tracking sensor and bull’s eye.  Bull’s eye provide tilt fb to the participant.</a:t>
            </a:r>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5</a:t>
            </a:fld>
            <a:endParaRPr lang="en-IN"/>
          </a:p>
        </p:txBody>
      </p:sp>
      <p:sp>
        <p:nvSpPr>
          <p:cNvPr id="5" name="Footer Placeholder 4">
            <a:extLst>
              <a:ext uri="{FF2B5EF4-FFF2-40B4-BE49-F238E27FC236}">
                <a16:creationId xmlns:a16="http://schemas.microsoft.com/office/drawing/2014/main" id="{A6EDB909-32C0-462F-8673-1A7153876516}"/>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97639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four main objectives of the current research. Each objective was addressed by a separate experiment. So there will be 4 separate experiments performed to address the four different objectives. </a:t>
            </a:r>
          </a:p>
          <a:p>
            <a:endParaRPr lang="en-IN" dirty="0"/>
          </a:p>
          <a:p>
            <a:endParaRPr lang="en-IN" dirty="0"/>
          </a:p>
          <a:p>
            <a:r>
              <a:rPr lang="en-IN" dirty="0"/>
              <a:t>The first object was to…..This objective was addressed by conducting a preliminary study that involves in understanding the role of ulnar </a:t>
            </a:r>
            <a:r>
              <a:rPr lang="en-IN" dirty="0" err="1"/>
              <a:t>finges</a:t>
            </a:r>
            <a:r>
              <a:rPr lang="en-IN" dirty="0"/>
              <a:t> ring and little fingers in establishing handle </a:t>
            </a:r>
            <a:r>
              <a:rPr lang="en-IN" dirty="0" err="1"/>
              <a:t>equil</a:t>
            </a:r>
            <a:r>
              <a:rPr lang="en-IN" dirty="0"/>
              <a: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Next is , from literature it was known that the support for MAH is specific to any particular task and it was still a question on what kind of task that lend support to MAH. Therefore the second exp was conducted to examine the support for the </a:t>
            </a:r>
            <a:r>
              <a:rPr lang="en-IN" dirty="0" err="1"/>
              <a:t>hypothes</a:t>
            </a:r>
            <a:r>
              <a:rPr lang="en-IN" dirty="0"/>
              <a:t> is task specific in nature and to investigate on the kind of task that lends support to the </a:t>
            </a:r>
            <a:r>
              <a:rPr lang="en-IN" dirty="0" err="1"/>
              <a:t>hypothe</a:t>
            </a:r>
            <a:r>
              <a:rPr lang="en-IN"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third objective was to confirm on the kind of task that triggers CNS in </a:t>
            </a:r>
            <a:r>
              <a:rPr lang="en-IN" dirty="0" err="1"/>
              <a:t>employinh</a:t>
            </a:r>
            <a:r>
              <a:rPr lang="en-IN" dirty="0"/>
              <a:t> strategy of MAH. This was addressed by conducting an experiment that involved in imposing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restriction to produce minimal target normal force by the thumb while holding the thumb platform steady at the HOME position.</a:t>
            </a:r>
            <a:endParaRPr lang="en-IN" sz="1200" dirty="0">
              <a:effectLst/>
              <a:latin typeface="Times New Roman" panose="02020603050405020304" pitchFamily="18" charset="0"/>
              <a:ea typeface="Calibri" panose="020F0502020204030204" pitchFamily="34" charset="0"/>
              <a:cs typeface="Gautam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fourth objective was to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investigate on the biomechanical relationship that exists between the thumb and peripheral fingers when the unsteady thumb platform is translated in the vertical direction while grasping.</a:t>
            </a:r>
            <a:endParaRPr lang="en-IN" sz="1200" dirty="0">
              <a:effectLst/>
              <a:latin typeface="Times New Roman" panose="02020603050405020304" pitchFamily="18" charset="0"/>
              <a:ea typeface="Calibri" panose="020F0502020204030204" pitchFamily="34" charset="0"/>
              <a:cs typeface="Gautam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6</a:t>
            </a:fld>
            <a:endParaRPr lang="en-IN"/>
          </a:p>
        </p:txBody>
      </p:sp>
      <p:sp>
        <p:nvSpPr>
          <p:cNvPr id="5" name="Footer Placeholder 4">
            <a:extLst>
              <a:ext uri="{FF2B5EF4-FFF2-40B4-BE49-F238E27FC236}">
                <a16:creationId xmlns:a16="http://schemas.microsoft.com/office/drawing/2014/main" id="{C1DF963F-487A-41B4-B654-36656BFF551A}"/>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3997927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me start with the first experiment. The first experiment was conducted as a preliminary study to investigate the contribution of ulnar fingers in establishing handle equilibrium when the  tangential force contribution of the thumb was kept minimal and constant by mounting over the slider platform. </a:t>
            </a:r>
          </a:p>
          <a:p>
            <a:endParaRPr lang="en-IN" dirty="0"/>
          </a:p>
          <a:p>
            <a:r>
              <a:rPr lang="en-IN" dirty="0"/>
              <a:t>The research question was to address whether mechanical a</a:t>
            </a:r>
            <a:r>
              <a:rPr lang="en-IN" sz="1200" dirty="0"/>
              <a:t>dvantage hypothesis  would be supported by holding a handle of mass 0.535kg with slider platform held at HOME</a:t>
            </a:r>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7</a:t>
            </a:fld>
            <a:endParaRPr lang="en-IN"/>
          </a:p>
        </p:txBody>
      </p:sp>
      <p:sp>
        <p:nvSpPr>
          <p:cNvPr id="5" name="Footer Placeholder 4">
            <a:extLst>
              <a:ext uri="{FF2B5EF4-FFF2-40B4-BE49-F238E27FC236}">
                <a16:creationId xmlns:a16="http://schemas.microsoft.com/office/drawing/2014/main" id="{04F390F1-D791-473D-93E7-32C0F37889C0}"/>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54462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experimental setup. The handle was suspended from the wooden support using a nylon rope housed within a hollow PVC pipe to restrict unwanted movement in the sideways.</a:t>
            </a:r>
          </a:p>
          <a:p>
            <a:endParaRPr lang="en-IN" dirty="0"/>
          </a:p>
          <a:p>
            <a:r>
              <a:rPr lang="en-IN" dirty="0"/>
              <a:t>The experiment consists of two conditions: Fixed and Free condition. In fixed condition, mechanical constraint was used to fix the position of the thumb platform steady at the HOME position. Whereas, during free condition, mechanical constraint would not be used to fix the thumb platform. During both the conditions, the task was to maintain the handle vertical without tilting towards any direction by matching the horizontal line on the platform to the line drawn midway between middle and ring fingers as shown in this picture. Throughout the trial, the participant had to ensure that the bubble is positioned at the </a:t>
            </a:r>
            <a:r>
              <a:rPr lang="en-IN" dirty="0" err="1"/>
              <a:t>center</a:t>
            </a:r>
            <a:r>
              <a:rPr lang="en-IN" dirty="0"/>
              <a:t> of the bull’s eye and horizontal lines on the handle was aligned. </a:t>
            </a:r>
          </a:p>
          <a:p>
            <a:endParaRPr lang="en-IN" dirty="0"/>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8</a:t>
            </a:fld>
            <a:endParaRPr lang="en-IN"/>
          </a:p>
        </p:txBody>
      </p:sp>
      <p:sp>
        <p:nvSpPr>
          <p:cNvPr id="5" name="Footer Placeholder 4">
            <a:extLst>
              <a:ext uri="{FF2B5EF4-FFF2-40B4-BE49-F238E27FC236}">
                <a16:creationId xmlns:a16="http://schemas.microsoft.com/office/drawing/2014/main" id="{F7A0EC52-52EB-4498-8FC7-2F27232B384B}"/>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2472903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me discuss the results of the first exp.</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During free condition, thumb had to hold the slider platform of 100gm . </a:t>
            </a:r>
            <a:r>
              <a:rPr lang="en-IN" dirty="0" err="1"/>
              <a:t>Therefr</a:t>
            </a:r>
            <a:r>
              <a:rPr lang="en-IN" dirty="0"/>
              <a:t> </a:t>
            </a:r>
            <a:r>
              <a:rPr lang="en-IN" dirty="0" err="1"/>
              <a:t>tf</a:t>
            </a:r>
            <a:r>
              <a:rPr lang="en-IN" dirty="0"/>
              <a:t> produced by thumb would b 1n while remaining </a:t>
            </a:r>
            <a:r>
              <a:rPr lang="en-IN" dirty="0" err="1"/>
              <a:t>tf</a:t>
            </a:r>
            <a:r>
              <a:rPr lang="en-IN" dirty="0"/>
              <a:t> was </a:t>
            </a:r>
            <a:r>
              <a:rPr lang="en-IN" b="1" dirty="0"/>
              <a:t>shared by the other fingers. Due to the unequal </a:t>
            </a:r>
            <a:r>
              <a:rPr lang="en-IN" b="1" dirty="0" err="1"/>
              <a:t>tf</a:t>
            </a:r>
            <a:r>
              <a:rPr lang="en-IN" b="1" dirty="0"/>
              <a:t> </a:t>
            </a:r>
            <a:r>
              <a:rPr lang="en-IN" b="1" dirty="0" err="1"/>
              <a:t>distr</a:t>
            </a:r>
            <a:r>
              <a:rPr lang="en-IN" b="1" dirty="0"/>
              <a:t> between thumb and other fingers a pronation torque occurs (in antick direction. However the </a:t>
            </a:r>
            <a:r>
              <a:rPr lang="en-IN" b="1" dirty="0" err="1"/>
              <a:t>instructi</a:t>
            </a:r>
            <a:r>
              <a:rPr lang="en-IN" b="1" dirty="0"/>
              <a:t> </a:t>
            </a:r>
            <a:r>
              <a:rPr lang="en-IN" b="1" dirty="0" err="1"/>
              <a:t>wass</a:t>
            </a:r>
            <a:r>
              <a:rPr lang="en-IN" b="1" dirty="0"/>
              <a:t> to maintain the handle vertical (</a:t>
            </a:r>
            <a:r>
              <a:rPr lang="en-IN" b="1" dirty="0" err="1"/>
              <a:t>ie</a:t>
            </a:r>
            <a:r>
              <a:rPr lang="en-IN" b="1" dirty="0"/>
              <a:t> to maintain the static </a:t>
            </a:r>
            <a:r>
              <a:rPr lang="en-IN" dirty="0" err="1"/>
              <a:t>equilib</a:t>
            </a:r>
            <a:r>
              <a:rPr lang="en-IN" dirty="0"/>
              <a:t>. </a:t>
            </a:r>
          </a:p>
          <a:p>
            <a:r>
              <a:rPr lang="en-IN" dirty="0"/>
              <a:t>The </a:t>
            </a:r>
            <a:r>
              <a:rPr lang="en-IN" b="1" dirty="0"/>
              <a:t>SUPINATION torque contributors </a:t>
            </a:r>
            <a:r>
              <a:rPr lang="en-IN" dirty="0"/>
              <a:t>are thumb TF and ulnar finger normal forces. Since the thumb TF is kept constant, it became the duty of ulnar fingers to produce compensatory supination torque. The </a:t>
            </a:r>
            <a:r>
              <a:rPr lang="en-IN" dirty="0" err="1"/>
              <a:t>ecpectation</a:t>
            </a:r>
            <a:r>
              <a:rPr lang="en-IN" dirty="0"/>
              <a:t> was MAH would be supported. In contrast the results were not as per the expectation. In this figure, we could see </a:t>
            </a:r>
            <a:r>
              <a:rPr lang="en-IN" dirty="0" err="1"/>
              <a:t>avg</a:t>
            </a:r>
            <a:r>
              <a:rPr lang="en-IN" dirty="0"/>
              <a:t> </a:t>
            </a:r>
            <a:r>
              <a:rPr lang="en-IN" dirty="0" err="1"/>
              <a:t>nf</a:t>
            </a:r>
            <a:r>
              <a:rPr lang="en-IN" dirty="0"/>
              <a:t> and </a:t>
            </a:r>
            <a:r>
              <a:rPr lang="en-IN" dirty="0" err="1"/>
              <a:t>tf</a:t>
            </a:r>
            <a:r>
              <a:rPr lang="en-IN" dirty="0"/>
              <a:t> produced by all fingers and thumb during both condition.</a:t>
            </a:r>
          </a:p>
          <a:p>
            <a:endParaRPr lang="en-IN" dirty="0"/>
          </a:p>
          <a:p>
            <a:r>
              <a:rPr lang="en-IN" dirty="0"/>
              <a:t>it was found that the normal force of the little finger was statistically comparable to the normal force of the ring finger during free condition. Thus the results on the </a:t>
            </a:r>
            <a:r>
              <a:rPr lang="en-IN" dirty="0" err="1"/>
              <a:t>nf</a:t>
            </a:r>
            <a:r>
              <a:rPr lang="en-IN" dirty="0"/>
              <a:t> was not supporting MAH hypothesis.</a:t>
            </a:r>
          </a:p>
          <a:p>
            <a:endParaRPr lang="en-IN" dirty="0"/>
          </a:p>
        </p:txBody>
      </p:sp>
      <p:sp>
        <p:nvSpPr>
          <p:cNvPr id="4" name="Slide Number Placeholder 3"/>
          <p:cNvSpPr>
            <a:spLocks noGrp="1"/>
          </p:cNvSpPr>
          <p:nvPr>
            <p:ph type="sldNum" sz="quarter" idx="5"/>
          </p:nvPr>
        </p:nvSpPr>
        <p:spPr/>
        <p:txBody>
          <a:bodyPr/>
          <a:lstStyle/>
          <a:p>
            <a:fld id="{24AB9B7D-D19A-47E7-97D7-27F8434D163B}" type="slidenum">
              <a:rPr lang="en-IN" smtClean="0"/>
              <a:t>9</a:t>
            </a:fld>
            <a:endParaRPr lang="en-IN"/>
          </a:p>
        </p:txBody>
      </p:sp>
      <p:sp>
        <p:nvSpPr>
          <p:cNvPr id="5" name="Footer Placeholder 4">
            <a:extLst>
              <a:ext uri="{FF2B5EF4-FFF2-40B4-BE49-F238E27FC236}">
                <a16:creationId xmlns:a16="http://schemas.microsoft.com/office/drawing/2014/main" id="{15C2D077-A36E-4FE8-9A7E-D50EDB88056C}"/>
              </a:ext>
            </a:extLst>
          </p:cNvPr>
          <p:cNvSpPr>
            <a:spLocks noGrp="1"/>
          </p:cNvSpPr>
          <p:nvPr>
            <p:ph type="ftr" sz="quarter" idx="4"/>
          </p:nvPr>
        </p:nvSpPr>
        <p:spPr/>
        <p:txBody>
          <a:bodyPr/>
          <a:lstStyle/>
          <a:p>
            <a:r>
              <a:rPr lang="en-IN"/>
              <a:t>R Banuvathy </a:t>
            </a:r>
          </a:p>
        </p:txBody>
      </p:sp>
    </p:spTree>
    <p:extLst>
      <p:ext uri="{BB962C8B-B14F-4D97-AF65-F5344CB8AC3E}">
        <p14:creationId xmlns:p14="http://schemas.microsoft.com/office/powerpoint/2010/main" val="93754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8EB3-A47A-88A1-1164-27C5710CD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485F99-FE32-8CA6-51D3-31080480D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6912FB-4314-55DD-3508-FF03D3A0961F}"/>
              </a:ext>
            </a:extLst>
          </p:cNvPr>
          <p:cNvSpPr>
            <a:spLocks noGrp="1"/>
          </p:cNvSpPr>
          <p:nvPr>
            <p:ph type="dt" sz="half" idx="10"/>
          </p:nvPr>
        </p:nvSpPr>
        <p:spPr/>
        <p:txBody>
          <a:bodyPr/>
          <a:lstStyle/>
          <a:p>
            <a:r>
              <a:rPr lang="en-US"/>
              <a:t>Date: 9 June 2022</a:t>
            </a:r>
            <a:endParaRPr lang="en-IN"/>
          </a:p>
        </p:txBody>
      </p:sp>
      <p:sp>
        <p:nvSpPr>
          <p:cNvPr id="5" name="Footer Placeholder 4">
            <a:extLst>
              <a:ext uri="{FF2B5EF4-FFF2-40B4-BE49-F238E27FC236}">
                <a16:creationId xmlns:a16="http://schemas.microsoft.com/office/drawing/2014/main" id="{D1885EAE-4510-060E-D008-1DEB0974F9CC}"/>
              </a:ext>
            </a:extLst>
          </p:cNvPr>
          <p:cNvSpPr>
            <a:spLocks noGrp="1"/>
          </p:cNvSpPr>
          <p:nvPr>
            <p:ph type="ftr" sz="quarter" idx="11"/>
          </p:nvPr>
        </p:nvSpPr>
        <p:spPr/>
        <p:txBody>
          <a:bodyPr/>
          <a:lstStyle/>
          <a:p>
            <a:r>
              <a:rPr lang="en-IN"/>
              <a:t>THUMB PERTURBATION SYSTEM</a:t>
            </a:r>
          </a:p>
        </p:txBody>
      </p:sp>
      <p:sp>
        <p:nvSpPr>
          <p:cNvPr id="6" name="Slide Number Placeholder 5">
            <a:extLst>
              <a:ext uri="{FF2B5EF4-FFF2-40B4-BE49-F238E27FC236}">
                <a16:creationId xmlns:a16="http://schemas.microsoft.com/office/drawing/2014/main" id="{57FA9E50-7EE7-1F12-0022-A8D3AE9251DE}"/>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368727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6124-428A-B407-ACD5-0DD01FC5CA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5AE701-BE24-9BF0-06E2-5348654E6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A9ECB-8A77-C8A9-0415-A67857B9832D}"/>
              </a:ext>
            </a:extLst>
          </p:cNvPr>
          <p:cNvSpPr>
            <a:spLocks noGrp="1"/>
          </p:cNvSpPr>
          <p:nvPr>
            <p:ph type="dt" sz="half" idx="10"/>
          </p:nvPr>
        </p:nvSpPr>
        <p:spPr/>
        <p:txBody>
          <a:bodyPr/>
          <a:lstStyle/>
          <a:p>
            <a:r>
              <a:rPr lang="en-US"/>
              <a:t>Date: 9 June 2022</a:t>
            </a:r>
            <a:endParaRPr lang="en-IN"/>
          </a:p>
        </p:txBody>
      </p:sp>
      <p:sp>
        <p:nvSpPr>
          <p:cNvPr id="5" name="Footer Placeholder 4">
            <a:extLst>
              <a:ext uri="{FF2B5EF4-FFF2-40B4-BE49-F238E27FC236}">
                <a16:creationId xmlns:a16="http://schemas.microsoft.com/office/drawing/2014/main" id="{80A1ABA2-7856-4ADC-4AAD-30E60B1C8931}"/>
              </a:ext>
            </a:extLst>
          </p:cNvPr>
          <p:cNvSpPr>
            <a:spLocks noGrp="1"/>
          </p:cNvSpPr>
          <p:nvPr>
            <p:ph type="ftr" sz="quarter" idx="11"/>
          </p:nvPr>
        </p:nvSpPr>
        <p:spPr/>
        <p:txBody>
          <a:bodyPr/>
          <a:lstStyle/>
          <a:p>
            <a:r>
              <a:rPr lang="en-IN"/>
              <a:t>THUMB PERTURBATION SYSTEM</a:t>
            </a:r>
          </a:p>
        </p:txBody>
      </p:sp>
      <p:sp>
        <p:nvSpPr>
          <p:cNvPr id="6" name="Slide Number Placeholder 5">
            <a:extLst>
              <a:ext uri="{FF2B5EF4-FFF2-40B4-BE49-F238E27FC236}">
                <a16:creationId xmlns:a16="http://schemas.microsoft.com/office/drawing/2014/main" id="{5B375503-0255-27BC-53E5-1BA13ABC4136}"/>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269917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A42ED-9B0E-1656-411B-3D23DA504F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2F16F2-6EC8-8850-087E-2E55C59BB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6304DE-CFFD-A2D2-0836-B79BDBBED587}"/>
              </a:ext>
            </a:extLst>
          </p:cNvPr>
          <p:cNvSpPr>
            <a:spLocks noGrp="1"/>
          </p:cNvSpPr>
          <p:nvPr>
            <p:ph type="dt" sz="half" idx="10"/>
          </p:nvPr>
        </p:nvSpPr>
        <p:spPr/>
        <p:txBody>
          <a:bodyPr/>
          <a:lstStyle/>
          <a:p>
            <a:r>
              <a:rPr lang="en-US"/>
              <a:t>Date: 9 June 2022</a:t>
            </a:r>
            <a:endParaRPr lang="en-IN"/>
          </a:p>
        </p:txBody>
      </p:sp>
      <p:sp>
        <p:nvSpPr>
          <p:cNvPr id="5" name="Footer Placeholder 4">
            <a:extLst>
              <a:ext uri="{FF2B5EF4-FFF2-40B4-BE49-F238E27FC236}">
                <a16:creationId xmlns:a16="http://schemas.microsoft.com/office/drawing/2014/main" id="{9D471370-11E1-A5F7-128B-52CD76CA0D9E}"/>
              </a:ext>
            </a:extLst>
          </p:cNvPr>
          <p:cNvSpPr>
            <a:spLocks noGrp="1"/>
          </p:cNvSpPr>
          <p:nvPr>
            <p:ph type="ftr" sz="quarter" idx="11"/>
          </p:nvPr>
        </p:nvSpPr>
        <p:spPr/>
        <p:txBody>
          <a:bodyPr/>
          <a:lstStyle/>
          <a:p>
            <a:r>
              <a:rPr lang="en-IN"/>
              <a:t>THUMB PERTURBATION SYSTEM</a:t>
            </a:r>
          </a:p>
        </p:txBody>
      </p:sp>
      <p:sp>
        <p:nvSpPr>
          <p:cNvPr id="6" name="Slide Number Placeholder 5">
            <a:extLst>
              <a:ext uri="{FF2B5EF4-FFF2-40B4-BE49-F238E27FC236}">
                <a16:creationId xmlns:a16="http://schemas.microsoft.com/office/drawing/2014/main" id="{A0115023-B208-EA57-5CF7-7AE8D179069E}"/>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38066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DAB4-E8DF-0F1B-F333-3DE97DD94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E656C-5B93-359E-29CB-356E5BA7D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6448C-1700-19FA-351E-5941D095362D}"/>
              </a:ext>
            </a:extLst>
          </p:cNvPr>
          <p:cNvSpPr>
            <a:spLocks noGrp="1"/>
          </p:cNvSpPr>
          <p:nvPr>
            <p:ph type="dt" sz="half" idx="10"/>
          </p:nvPr>
        </p:nvSpPr>
        <p:spPr/>
        <p:txBody>
          <a:bodyPr/>
          <a:lstStyle/>
          <a:p>
            <a:r>
              <a:rPr lang="en-US"/>
              <a:t>Date: 9 June 2022</a:t>
            </a:r>
            <a:endParaRPr lang="en-IN"/>
          </a:p>
        </p:txBody>
      </p:sp>
      <p:sp>
        <p:nvSpPr>
          <p:cNvPr id="5" name="Footer Placeholder 4">
            <a:extLst>
              <a:ext uri="{FF2B5EF4-FFF2-40B4-BE49-F238E27FC236}">
                <a16:creationId xmlns:a16="http://schemas.microsoft.com/office/drawing/2014/main" id="{B7E44136-F17E-2572-177E-0A9025A81EF3}"/>
              </a:ext>
            </a:extLst>
          </p:cNvPr>
          <p:cNvSpPr>
            <a:spLocks noGrp="1"/>
          </p:cNvSpPr>
          <p:nvPr>
            <p:ph type="ftr" sz="quarter" idx="11"/>
          </p:nvPr>
        </p:nvSpPr>
        <p:spPr/>
        <p:txBody>
          <a:bodyPr/>
          <a:lstStyle/>
          <a:p>
            <a:r>
              <a:rPr lang="en-IN"/>
              <a:t>THUMB PERTURBATION SYSTEM</a:t>
            </a:r>
          </a:p>
        </p:txBody>
      </p:sp>
      <p:sp>
        <p:nvSpPr>
          <p:cNvPr id="6" name="Slide Number Placeholder 5">
            <a:extLst>
              <a:ext uri="{FF2B5EF4-FFF2-40B4-BE49-F238E27FC236}">
                <a16:creationId xmlns:a16="http://schemas.microsoft.com/office/drawing/2014/main" id="{F4328E31-F930-FD78-E97C-76EBFB4128BF}"/>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288270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251B-C034-EF3F-8312-52F02C4C8E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686DAA-ADD9-8317-2F1B-D43ECF49F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CE6052-E940-A66D-BAB1-288412E7E494}"/>
              </a:ext>
            </a:extLst>
          </p:cNvPr>
          <p:cNvSpPr>
            <a:spLocks noGrp="1"/>
          </p:cNvSpPr>
          <p:nvPr>
            <p:ph type="dt" sz="half" idx="10"/>
          </p:nvPr>
        </p:nvSpPr>
        <p:spPr/>
        <p:txBody>
          <a:bodyPr/>
          <a:lstStyle/>
          <a:p>
            <a:r>
              <a:rPr lang="en-US"/>
              <a:t>Date: 9 June 2022</a:t>
            </a:r>
            <a:endParaRPr lang="en-IN"/>
          </a:p>
        </p:txBody>
      </p:sp>
      <p:sp>
        <p:nvSpPr>
          <p:cNvPr id="5" name="Footer Placeholder 4">
            <a:extLst>
              <a:ext uri="{FF2B5EF4-FFF2-40B4-BE49-F238E27FC236}">
                <a16:creationId xmlns:a16="http://schemas.microsoft.com/office/drawing/2014/main" id="{5F4101C8-22D6-F53C-6151-6E543DEE4C91}"/>
              </a:ext>
            </a:extLst>
          </p:cNvPr>
          <p:cNvSpPr>
            <a:spLocks noGrp="1"/>
          </p:cNvSpPr>
          <p:nvPr>
            <p:ph type="ftr" sz="quarter" idx="11"/>
          </p:nvPr>
        </p:nvSpPr>
        <p:spPr/>
        <p:txBody>
          <a:bodyPr/>
          <a:lstStyle/>
          <a:p>
            <a:r>
              <a:rPr lang="en-IN"/>
              <a:t>THUMB PERTURBATION SYSTEM</a:t>
            </a:r>
          </a:p>
        </p:txBody>
      </p:sp>
      <p:sp>
        <p:nvSpPr>
          <p:cNvPr id="6" name="Slide Number Placeholder 5">
            <a:extLst>
              <a:ext uri="{FF2B5EF4-FFF2-40B4-BE49-F238E27FC236}">
                <a16:creationId xmlns:a16="http://schemas.microsoft.com/office/drawing/2014/main" id="{ECABDA62-DD7C-855D-A798-238A56E4C923}"/>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354793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6D8F-80F2-F2D0-0719-B62FA6A34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265C75-C225-5AD1-16F4-81A370100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1A167D-7B77-DD2C-D730-ED4D62B0D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39DEEA-F456-6C26-02FF-5F60620E9C07}"/>
              </a:ext>
            </a:extLst>
          </p:cNvPr>
          <p:cNvSpPr>
            <a:spLocks noGrp="1"/>
          </p:cNvSpPr>
          <p:nvPr>
            <p:ph type="dt" sz="half" idx="10"/>
          </p:nvPr>
        </p:nvSpPr>
        <p:spPr/>
        <p:txBody>
          <a:bodyPr/>
          <a:lstStyle/>
          <a:p>
            <a:r>
              <a:rPr lang="en-US"/>
              <a:t>Date: 9 June 2022</a:t>
            </a:r>
            <a:endParaRPr lang="en-IN"/>
          </a:p>
        </p:txBody>
      </p:sp>
      <p:sp>
        <p:nvSpPr>
          <p:cNvPr id="6" name="Footer Placeholder 5">
            <a:extLst>
              <a:ext uri="{FF2B5EF4-FFF2-40B4-BE49-F238E27FC236}">
                <a16:creationId xmlns:a16="http://schemas.microsoft.com/office/drawing/2014/main" id="{5380F38C-BBEB-C275-29F9-C4C35FF60C04}"/>
              </a:ext>
            </a:extLst>
          </p:cNvPr>
          <p:cNvSpPr>
            <a:spLocks noGrp="1"/>
          </p:cNvSpPr>
          <p:nvPr>
            <p:ph type="ftr" sz="quarter" idx="11"/>
          </p:nvPr>
        </p:nvSpPr>
        <p:spPr/>
        <p:txBody>
          <a:bodyPr/>
          <a:lstStyle/>
          <a:p>
            <a:r>
              <a:rPr lang="en-IN"/>
              <a:t>THUMB PERTURBATION SYSTEM</a:t>
            </a:r>
          </a:p>
        </p:txBody>
      </p:sp>
      <p:sp>
        <p:nvSpPr>
          <p:cNvPr id="7" name="Slide Number Placeholder 6">
            <a:extLst>
              <a:ext uri="{FF2B5EF4-FFF2-40B4-BE49-F238E27FC236}">
                <a16:creationId xmlns:a16="http://schemas.microsoft.com/office/drawing/2014/main" id="{69CC0ACA-01F9-AF3D-14FE-AACB0691B8CD}"/>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113924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A9F5-A2F6-6053-F1FD-A03E52EDAE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8B068-FCBF-A0F8-2198-ACF885FC8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B2173-9567-5D84-269D-4C261B6196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2D4510-351E-8DDA-396B-010FF732C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261F13-91C9-1F08-D71A-1A617F281C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8D4EE9-4EAF-408C-EC05-38D89600C529}"/>
              </a:ext>
            </a:extLst>
          </p:cNvPr>
          <p:cNvSpPr>
            <a:spLocks noGrp="1"/>
          </p:cNvSpPr>
          <p:nvPr>
            <p:ph type="dt" sz="half" idx="10"/>
          </p:nvPr>
        </p:nvSpPr>
        <p:spPr/>
        <p:txBody>
          <a:bodyPr/>
          <a:lstStyle/>
          <a:p>
            <a:r>
              <a:rPr lang="en-US"/>
              <a:t>Date: 9 June 2022</a:t>
            </a:r>
            <a:endParaRPr lang="en-IN"/>
          </a:p>
        </p:txBody>
      </p:sp>
      <p:sp>
        <p:nvSpPr>
          <p:cNvPr id="8" name="Footer Placeholder 7">
            <a:extLst>
              <a:ext uri="{FF2B5EF4-FFF2-40B4-BE49-F238E27FC236}">
                <a16:creationId xmlns:a16="http://schemas.microsoft.com/office/drawing/2014/main" id="{CB79D349-3850-9C59-16E9-C8DC245049CA}"/>
              </a:ext>
            </a:extLst>
          </p:cNvPr>
          <p:cNvSpPr>
            <a:spLocks noGrp="1"/>
          </p:cNvSpPr>
          <p:nvPr>
            <p:ph type="ftr" sz="quarter" idx="11"/>
          </p:nvPr>
        </p:nvSpPr>
        <p:spPr/>
        <p:txBody>
          <a:bodyPr/>
          <a:lstStyle/>
          <a:p>
            <a:r>
              <a:rPr lang="en-IN"/>
              <a:t>THUMB PERTURBATION SYSTEM</a:t>
            </a:r>
          </a:p>
        </p:txBody>
      </p:sp>
      <p:sp>
        <p:nvSpPr>
          <p:cNvPr id="9" name="Slide Number Placeholder 8">
            <a:extLst>
              <a:ext uri="{FF2B5EF4-FFF2-40B4-BE49-F238E27FC236}">
                <a16:creationId xmlns:a16="http://schemas.microsoft.com/office/drawing/2014/main" id="{B5932DC4-AAFC-2C0E-F6E0-500BA781EA1D}"/>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176730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8DB2-8402-377F-EEE7-BD21017AD7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C7DC7C-3864-142A-C7DF-94AFD8602FF5}"/>
              </a:ext>
            </a:extLst>
          </p:cNvPr>
          <p:cNvSpPr>
            <a:spLocks noGrp="1"/>
          </p:cNvSpPr>
          <p:nvPr>
            <p:ph type="dt" sz="half" idx="10"/>
          </p:nvPr>
        </p:nvSpPr>
        <p:spPr/>
        <p:txBody>
          <a:bodyPr/>
          <a:lstStyle/>
          <a:p>
            <a:r>
              <a:rPr lang="en-US"/>
              <a:t>Date: 9 June 2022</a:t>
            </a:r>
            <a:endParaRPr lang="en-IN"/>
          </a:p>
        </p:txBody>
      </p:sp>
      <p:sp>
        <p:nvSpPr>
          <p:cNvPr id="4" name="Footer Placeholder 3">
            <a:extLst>
              <a:ext uri="{FF2B5EF4-FFF2-40B4-BE49-F238E27FC236}">
                <a16:creationId xmlns:a16="http://schemas.microsoft.com/office/drawing/2014/main" id="{2240B391-49F7-FDFD-C0FB-49BE1C32BFA7}"/>
              </a:ext>
            </a:extLst>
          </p:cNvPr>
          <p:cNvSpPr>
            <a:spLocks noGrp="1"/>
          </p:cNvSpPr>
          <p:nvPr>
            <p:ph type="ftr" sz="quarter" idx="11"/>
          </p:nvPr>
        </p:nvSpPr>
        <p:spPr/>
        <p:txBody>
          <a:bodyPr/>
          <a:lstStyle/>
          <a:p>
            <a:r>
              <a:rPr lang="en-IN"/>
              <a:t>THUMB PERTURBATION SYSTEM</a:t>
            </a:r>
          </a:p>
        </p:txBody>
      </p:sp>
      <p:sp>
        <p:nvSpPr>
          <p:cNvPr id="5" name="Slide Number Placeholder 4">
            <a:extLst>
              <a:ext uri="{FF2B5EF4-FFF2-40B4-BE49-F238E27FC236}">
                <a16:creationId xmlns:a16="http://schemas.microsoft.com/office/drawing/2014/main" id="{F1F9CD9B-7468-170D-A6D8-39145BE5338B}"/>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306235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BF573-55FD-F810-F7F0-AF942EA56352}"/>
              </a:ext>
            </a:extLst>
          </p:cNvPr>
          <p:cNvSpPr>
            <a:spLocks noGrp="1"/>
          </p:cNvSpPr>
          <p:nvPr>
            <p:ph type="dt" sz="half" idx="10"/>
          </p:nvPr>
        </p:nvSpPr>
        <p:spPr/>
        <p:txBody>
          <a:bodyPr/>
          <a:lstStyle/>
          <a:p>
            <a:r>
              <a:rPr lang="en-US"/>
              <a:t>Date: 9 June 2022</a:t>
            </a:r>
            <a:endParaRPr lang="en-IN"/>
          </a:p>
        </p:txBody>
      </p:sp>
      <p:sp>
        <p:nvSpPr>
          <p:cNvPr id="3" name="Footer Placeholder 2">
            <a:extLst>
              <a:ext uri="{FF2B5EF4-FFF2-40B4-BE49-F238E27FC236}">
                <a16:creationId xmlns:a16="http://schemas.microsoft.com/office/drawing/2014/main" id="{2720333E-1B4F-EDAF-7197-2F9DDAB710AF}"/>
              </a:ext>
            </a:extLst>
          </p:cNvPr>
          <p:cNvSpPr>
            <a:spLocks noGrp="1"/>
          </p:cNvSpPr>
          <p:nvPr>
            <p:ph type="ftr" sz="quarter" idx="11"/>
          </p:nvPr>
        </p:nvSpPr>
        <p:spPr/>
        <p:txBody>
          <a:bodyPr/>
          <a:lstStyle/>
          <a:p>
            <a:r>
              <a:rPr lang="en-IN"/>
              <a:t>THUMB PERTURBATION SYSTEM</a:t>
            </a:r>
          </a:p>
        </p:txBody>
      </p:sp>
      <p:sp>
        <p:nvSpPr>
          <p:cNvPr id="4" name="Slide Number Placeholder 3">
            <a:extLst>
              <a:ext uri="{FF2B5EF4-FFF2-40B4-BE49-F238E27FC236}">
                <a16:creationId xmlns:a16="http://schemas.microsoft.com/office/drawing/2014/main" id="{944953C3-47CC-883B-A529-642125F8F7EA}"/>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416859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AD31-CF1D-9205-6EFA-13F6D169C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B6525F-766B-3E00-FC4A-4F981F771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B36292-B430-1604-AAF7-DA9733E40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D2C6F-AF3A-E13E-F395-9B431C278E3D}"/>
              </a:ext>
            </a:extLst>
          </p:cNvPr>
          <p:cNvSpPr>
            <a:spLocks noGrp="1"/>
          </p:cNvSpPr>
          <p:nvPr>
            <p:ph type="dt" sz="half" idx="10"/>
          </p:nvPr>
        </p:nvSpPr>
        <p:spPr/>
        <p:txBody>
          <a:bodyPr/>
          <a:lstStyle/>
          <a:p>
            <a:r>
              <a:rPr lang="en-US"/>
              <a:t>Date: 9 June 2022</a:t>
            </a:r>
            <a:endParaRPr lang="en-IN"/>
          </a:p>
        </p:txBody>
      </p:sp>
      <p:sp>
        <p:nvSpPr>
          <p:cNvPr id="6" name="Footer Placeholder 5">
            <a:extLst>
              <a:ext uri="{FF2B5EF4-FFF2-40B4-BE49-F238E27FC236}">
                <a16:creationId xmlns:a16="http://schemas.microsoft.com/office/drawing/2014/main" id="{247C2CDE-92C8-25E0-E44B-D3184B33396B}"/>
              </a:ext>
            </a:extLst>
          </p:cNvPr>
          <p:cNvSpPr>
            <a:spLocks noGrp="1"/>
          </p:cNvSpPr>
          <p:nvPr>
            <p:ph type="ftr" sz="quarter" idx="11"/>
          </p:nvPr>
        </p:nvSpPr>
        <p:spPr/>
        <p:txBody>
          <a:bodyPr/>
          <a:lstStyle/>
          <a:p>
            <a:r>
              <a:rPr lang="en-IN"/>
              <a:t>THUMB PERTURBATION SYSTEM</a:t>
            </a:r>
          </a:p>
        </p:txBody>
      </p:sp>
      <p:sp>
        <p:nvSpPr>
          <p:cNvPr id="7" name="Slide Number Placeholder 6">
            <a:extLst>
              <a:ext uri="{FF2B5EF4-FFF2-40B4-BE49-F238E27FC236}">
                <a16:creationId xmlns:a16="http://schemas.microsoft.com/office/drawing/2014/main" id="{F150CB7D-F8A0-2939-B11B-C29B7813CDD7}"/>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395846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E6B1-0646-D0D2-C272-C25F13217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4DEBF6-3CE7-1802-2615-25C0E55BE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5F17EB-9959-227B-EDC1-8CF868C62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20838-6781-F336-192C-5329457DF8D7}"/>
              </a:ext>
            </a:extLst>
          </p:cNvPr>
          <p:cNvSpPr>
            <a:spLocks noGrp="1"/>
          </p:cNvSpPr>
          <p:nvPr>
            <p:ph type="dt" sz="half" idx="10"/>
          </p:nvPr>
        </p:nvSpPr>
        <p:spPr/>
        <p:txBody>
          <a:bodyPr/>
          <a:lstStyle/>
          <a:p>
            <a:r>
              <a:rPr lang="en-US"/>
              <a:t>Date: 9 June 2022</a:t>
            </a:r>
            <a:endParaRPr lang="en-IN"/>
          </a:p>
        </p:txBody>
      </p:sp>
      <p:sp>
        <p:nvSpPr>
          <p:cNvPr id="6" name="Footer Placeholder 5">
            <a:extLst>
              <a:ext uri="{FF2B5EF4-FFF2-40B4-BE49-F238E27FC236}">
                <a16:creationId xmlns:a16="http://schemas.microsoft.com/office/drawing/2014/main" id="{08ABC7FA-1FC5-C9CB-4931-15761F2F56FB}"/>
              </a:ext>
            </a:extLst>
          </p:cNvPr>
          <p:cNvSpPr>
            <a:spLocks noGrp="1"/>
          </p:cNvSpPr>
          <p:nvPr>
            <p:ph type="ftr" sz="quarter" idx="11"/>
          </p:nvPr>
        </p:nvSpPr>
        <p:spPr/>
        <p:txBody>
          <a:bodyPr/>
          <a:lstStyle/>
          <a:p>
            <a:r>
              <a:rPr lang="en-IN"/>
              <a:t>THUMB PERTURBATION SYSTEM</a:t>
            </a:r>
          </a:p>
        </p:txBody>
      </p:sp>
      <p:sp>
        <p:nvSpPr>
          <p:cNvPr id="7" name="Slide Number Placeholder 6">
            <a:extLst>
              <a:ext uri="{FF2B5EF4-FFF2-40B4-BE49-F238E27FC236}">
                <a16:creationId xmlns:a16="http://schemas.microsoft.com/office/drawing/2014/main" id="{1B095963-7D3A-FA0D-74D6-4EB8033D22A6}"/>
              </a:ext>
            </a:extLst>
          </p:cNvPr>
          <p:cNvSpPr>
            <a:spLocks noGrp="1"/>
          </p:cNvSpPr>
          <p:nvPr>
            <p:ph type="sldNum" sz="quarter" idx="12"/>
          </p:nvPr>
        </p:nvSpPr>
        <p:spPr/>
        <p:txBody>
          <a:bodyPr/>
          <a:lstStyle/>
          <a:p>
            <a:fld id="{5AF2217F-0ECA-41D5-9AB5-F41FEB567D40}" type="slidenum">
              <a:rPr lang="en-IN" smtClean="0"/>
              <a:t>‹#›</a:t>
            </a:fld>
            <a:endParaRPr lang="en-IN"/>
          </a:p>
        </p:txBody>
      </p:sp>
    </p:spTree>
    <p:extLst>
      <p:ext uri="{BB962C8B-B14F-4D97-AF65-F5344CB8AC3E}">
        <p14:creationId xmlns:p14="http://schemas.microsoft.com/office/powerpoint/2010/main" val="420589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62F50D-F19E-E016-393F-5CA86F3A3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E470D2-CD19-43E6-1D35-3777DD886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C7940-6760-3BDC-678B-3E736E4CB1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 9 June 2022</a:t>
            </a:r>
            <a:endParaRPr lang="en-IN"/>
          </a:p>
        </p:txBody>
      </p:sp>
      <p:sp>
        <p:nvSpPr>
          <p:cNvPr id="5" name="Footer Placeholder 4">
            <a:extLst>
              <a:ext uri="{FF2B5EF4-FFF2-40B4-BE49-F238E27FC236}">
                <a16:creationId xmlns:a16="http://schemas.microsoft.com/office/drawing/2014/main" id="{65CEC332-727E-58FF-C8CA-19ACFF261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THUMB PERTURBATION SYSTEM</a:t>
            </a:r>
          </a:p>
        </p:txBody>
      </p:sp>
      <p:sp>
        <p:nvSpPr>
          <p:cNvPr id="6" name="Slide Number Placeholder 5">
            <a:extLst>
              <a:ext uri="{FF2B5EF4-FFF2-40B4-BE49-F238E27FC236}">
                <a16:creationId xmlns:a16="http://schemas.microsoft.com/office/drawing/2014/main" id="{EF76EEAD-636F-14E2-FE93-4D233B942D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2217F-0ECA-41D5-9AB5-F41FEB567D40}" type="slidenum">
              <a:rPr lang="en-IN" smtClean="0"/>
              <a:t>‹#›</a:t>
            </a:fld>
            <a:endParaRPr lang="en-IN"/>
          </a:p>
        </p:txBody>
      </p:sp>
    </p:spTree>
    <p:extLst>
      <p:ext uri="{BB962C8B-B14F-4D97-AF65-F5344CB8AC3E}">
        <p14:creationId xmlns:p14="http://schemas.microsoft.com/office/powerpoint/2010/main" val="294459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ti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ti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tif"/></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researchsquare.com/article/rs-1355523/v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researchsquare.com/article/rs-1058248/v1" TargetMode="External"/><Relationship Id="rId5" Type="http://schemas.openxmlformats.org/officeDocument/2006/relationships/hyperlink" Target="https://doi.org/10.1007/978-981-16-9539-1_19" TargetMode="External"/><Relationship Id="rId4" Type="http://schemas.openxmlformats.org/officeDocument/2006/relationships/hyperlink" Target="https://peerj.com/articles/996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nature.com/articles/s41598-021-00420-5"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ti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8B400F8-DBBD-40F8-AD6E-8B8DD1040029}"/>
              </a:ext>
            </a:extLst>
          </p:cNvPr>
          <p:cNvSpPr txBox="1">
            <a:spLocks/>
          </p:cNvSpPr>
          <p:nvPr/>
        </p:nvSpPr>
        <p:spPr>
          <a:xfrm>
            <a:off x="4882718" y="2405848"/>
            <a:ext cx="1720315" cy="4410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latin typeface="Arial" panose="020B0604020202020204" pitchFamily="34" charset="0"/>
                <a:cs typeface="Arial" panose="020B0604020202020204" pitchFamily="34" charset="0"/>
              </a:rPr>
              <a:t>Banuvathy R</a:t>
            </a:r>
          </a:p>
          <a:p>
            <a:pPr marL="0" indent="0">
              <a:buNone/>
            </a:pPr>
            <a:r>
              <a:rPr lang="en-IN" sz="1600" dirty="0">
                <a:latin typeface="Arial" panose="020B0604020202020204" pitchFamily="34" charset="0"/>
                <a:cs typeface="Arial" panose="020B0604020202020204" pitchFamily="34" charset="0"/>
              </a:rPr>
              <a:t>  (AM15D011)</a:t>
            </a:r>
          </a:p>
        </p:txBody>
      </p:sp>
      <p:sp>
        <p:nvSpPr>
          <p:cNvPr id="6" name="Text Placeholder 4">
            <a:extLst>
              <a:ext uri="{FF2B5EF4-FFF2-40B4-BE49-F238E27FC236}">
                <a16:creationId xmlns:a16="http://schemas.microsoft.com/office/drawing/2014/main" id="{5D8052F3-3C51-4141-B459-A74AC18743CB}"/>
              </a:ext>
            </a:extLst>
          </p:cNvPr>
          <p:cNvSpPr>
            <a:spLocks noGrp="1"/>
          </p:cNvSpPr>
          <p:nvPr>
            <p:ph type="subTitle" idx="1"/>
          </p:nvPr>
        </p:nvSpPr>
        <p:spPr>
          <a:xfrm>
            <a:off x="1135364" y="3377931"/>
            <a:ext cx="9144000" cy="1655762"/>
          </a:xfrm>
        </p:spPr>
        <p:txBody>
          <a:bodyPr>
            <a:normAutofit/>
          </a:bodyPr>
          <a:lstStyle/>
          <a:p>
            <a:r>
              <a:rPr lang="en-IN" sz="1600" b="1" dirty="0">
                <a:latin typeface="Arial" panose="020B0604020202020204" pitchFamily="34" charset="0"/>
                <a:cs typeface="Arial" panose="020B0604020202020204" pitchFamily="34" charset="0"/>
              </a:rPr>
              <a:t>Research Advisor</a:t>
            </a:r>
          </a:p>
          <a:p>
            <a:r>
              <a:rPr lang="en-IN" sz="1600" b="0" dirty="0">
                <a:latin typeface="Arial" panose="020B0604020202020204" pitchFamily="34" charset="0"/>
                <a:cs typeface="Arial" panose="020B0604020202020204" pitchFamily="34" charset="0"/>
              </a:rPr>
              <a:t>Dr </a:t>
            </a:r>
            <a:r>
              <a:rPr lang="en-IN" sz="1600" b="0" dirty="0" err="1">
                <a:latin typeface="Arial" panose="020B0604020202020204" pitchFamily="34" charset="0"/>
                <a:cs typeface="Arial" panose="020B0604020202020204" pitchFamily="34" charset="0"/>
              </a:rPr>
              <a:t>Varadhan</a:t>
            </a:r>
            <a:r>
              <a:rPr lang="en-IN" sz="1600" b="0" dirty="0">
                <a:latin typeface="Arial" panose="020B0604020202020204" pitchFamily="34" charset="0"/>
                <a:cs typeface="Arial" panose="020B0604020202020204" pitchFamily="34" charset="0"/>
              </a:rPr>
              <a:t> SKM</a:t>
            </a:r>
          </a:p>
        </p:txBody>
      </p:sp>
      <p:pic>
        <p:nvPicPr>
          <p:cNvPr id="8" name="Picture 7">
            <a:extLst>
              <a:ext uri="{FF2B5EF4-FFF2-40B4-BE49-F238E27FC236}">
                <a16:creationId xmlns:a16="http://schemas.microsoft.com/office/drawing/2014/main" id="{5040996E-36D7-4389-B5E1-F7BCACF2CFC0}"/>
              </a:ext>
            </a:extLst>
          </p:cNvPr>
          <p:cNvPicPr>
            <a:picLocks noChangeAspect="1"/>
          </p:cNvPicPr>
          <p:nvPr/>
        </p:nvPicPr>
        <p:blipFill>
          <a:blip r:embed="rId3"/>
          <a:stretch>
            <a:fillRect/>
          </a:stretch>
        </p:blipFill>
        <p:spPr>
          <a:xfrm>
            <a:off x="5061837" y="4169549"/>
            <a:ext cx="1362075" cy="1304925"/>
          </a:xfrm>
          <a:prstGeom prst="rect">
            <a:avLst/>
          </a:prstGeom>
        </p:spPr>
      </p:pic>
      <p:sp>
        <p:nvSpPr>
          <p:cNvPr id="9" name="TextBox 8">
            <a:extLst>
              <a:ext uri="{FF2B5EF4-FFF2-40B4-BE49-F238E27FC236}">
                <a16:creationId xmlns:a16="http://schemas.microsoft.com/office/drawing/2014/main" id="{12A6AF2D-61D8-4422-A1B2-897422E86911}"/>
              </a:ext>
            </a:extLst>
          </p:cNvPr>
          <p:cNvSpPr txBox="1"/>
          <p:nvPr/>
        </p:nvSpPr>
        <p:spPr>
          <a:xfrm>
            <a:off x="3845251" y="5433020"/>
            <a:ext cx="3724225" cy="923330"/>
          </a:xfrm>
          <a:prstGeom prst="rect">
            <a:avLst/>
          </a:prstGeom>
          <a:noFill/>
        </p:spPr>
        <p:txBody>
          <a:bodyPr wrap="none" rtlCol="0">
            <a:spAutoFit/>
          </a:bodyPr>
          <a:lstStyle/>
          <a:p>
            <a:pPr algn="ctr"/>
            <a:r>
              <a:rPr lang="en-IN" dirty="0" err="1"/>
              <a:t>Neuromechanics</a:t>
            </a:r>
            <a:r>
              <a:rPr lang="en-IN" dirty="0"/>
              <a:t> lab</a:t>
            </a:r>
          </a:p>
          <a:p>
            <a:pPr algn="ctr"/>
            <a:r>
              <a:rPr lang="en-IN" dirty="0"/>
              <a:t>Department of Applied Mechanics</a:t>
            </a:r>
          </a:p>
          <a:p>
            <a:pPr algn="ctr"/>
            <a:r>
              <a:rPr lang="en-IN" dirty="0"/>
              <a:t>Indian Institute of Technology Madras</a:t>
            </a:r>
          </a:p>
        </p:txBody>
      </p:sp>
      <p:sp>
        <p:nvSpPr>
          <p:cNvPr id="10" name="TextBox 9">
            <a:extLst>
              <a:ext uri="{FF2B5EF4-FFF2-40B4-BE49-F238E27FC236}">
                <a16:creationId xmlns:a16="http://schemas.microsoft.com/office/drawing/2014/main" id="{DC966FDA-55BF-4273-946B-CE44DE1B7242}"/>
              </a:ext>
            </a:extLst>
          </p:cNvPr>
          <p:cNvSpPr txBox="1"/>
          <p:nvPr/>
        </p:nvSpPr>
        <p:spPr>
          <a:xfrm>
            <a:off x="1516085" y="672248"/>
            <a:ext cx="9324367" cy="1292662"/>
          </a:xfrm>
          <a:prstGeom prst="rect">
            <a:avLst/>
          </a:prstGeom>
          <a:noFill/>
        </p:spPr>
        <p:txBody>
          <a:bodyPr wrap="square">
            <a:spAutoFit/>
          </a:bodyPr>
          <a:lstStyle/>
          <a:p>
            <a:pPr algn="ctr"/>
            <a:r>
              <a:rPr lang="en-US" sz="2600" b="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Studies on the applicability of the mechanical advantage</a:t>
            </a:r>
          </a:p>
          <a:p>
            <a:pPr algn="ctr"/>
            <a:r>
              <a:rPr lang="en-US" sz="2600" b="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algn="ctr"/>
            <a:r>
              <a:rPr lang="en-US" sz="2600" b="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hypothesis of grasping</a:t>
            </a:r>
            <a:endParaRPr lang="en-IN" sz="2600" b="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4172D0F8-D5EA-E16C-8217-BFCBC9645045}"/>
              </a:ext>
            </a:extLst>
          </p:cNvPr>
          <p:cNvSpPr>
            <a:spLocks noGrp="1"/>
          </p:cNvSpPr>
          <p:nvPr>
            <p:ph type="dt" sz="half" idx="10"/>
          </p:nvPr>
        </p:nvSpPr>
        <p:spPr/>
        <p:txBody>
          <a:bodyPr/>
          <a:lstStyle/>
          <a:p>
            <a:r>
              <a:rPr lang="en-US"/>
              <a:t>Date: 9 June 2022</a:t>
            </a:r>
            <a:endParaRPr lang="en-IN"/>
          </a:p>
        </p:txBody>
      </p:sp>
      <p:sp>
        <p:nvSpPr>
          <p:cNvPr id="3" name="Footer Placeholder 2">
            <a:extLst>
              <a:ext uri="{FF2B5EF4-FFF2-40B4-BE49-F238E27FC236}">
                <a16:creationId xmlns:a16="http://schemas.microsoft.com/office/drawing/2014/main" id="{60FDCEBF-306F-D7E5-1002-6B3AF5169E7D}"/>
              </a:ext>
            </a:extLst>
          </p:cNvPr>
          <p:cNvSpPr>
            <a:spLocks noGrp="1"/>
          </p:cNvSpPr>
          <p:nvPr>
            <p:ph type="ftr" sz="quarter" idx="11"/>
          </p:nvPr>
        </p:nvSpPr>
        <p:spPr>
          <a:xfrm>
            <a:off x="3581400" y="6391822"/>
            <a:ext cx="4114800" cy="365125"/>
          </a:xfrm>
        </p:spPr>
        <p:txBody>
          <a:bodyPr/>
          <a:lstStyle/>
          <a:p>
            <a:r>
              <a:rPr lang="en-IN" dirty="0"/>
              <a:t>THUMB PERTURBATION SYSTEM</a:t>
            </a:r>
          </a:p>
        </p:txBody>
      </p:sp>
      <p:sp>
        <p:nvSpPr>
          <p:cNvPr id="4" name="Slide Number Placeholder 3">
            <a:extLst>
              <a:ext uri="{FF2B5EF4-FFF2-40B4-BE49-F238E27FC236}">
                <a16:creationId xmlns:a16="http://schemas.microsoft.com/office/drawing/2014/main" id="{09DB25EC-97B1-4592-542F-A24A1D194E26}"/>
              </a:ext>
            </a:extLst>
          </p:cNvPr>
          <p:cNvSpPr>
            <a:spLocks noGrp="1"/>
          </p:cNvSpPr>
          <p:nvPr>
            <p:ph type="sldNum" sz="quarter" idx="12"/>
          </p:nvPr>
        </p:nvSpPr>
        <p:spPr/>
        <p:txBody>
          <a:bodyPr/>
          <a:lstStyle/>
          <a:p>
            <a:fld id="{5AF2217F-0ECA-41D5-9AB5-F41FEB567D40}" type="slidenum">
              <a:rPr lang="en-IN" smtClean="0"/>
              <a:t>1</a:t>
            </a:fld>
            <a:endParaRPr lang="en-IN"/>
          </a:p>
        </p:txBody>
      </p:sp>
    </p:spTree>
    <p:extLst>
      <p:ext uri="{BB962C8B-B14F-4D97-AF65-F5344CB8AC3E}">
        <p14:creationId xmlns:p14="http://schemas.microsoft.com/office/powerpoint/2010/main" val="2431509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6400AFB-3932-4531-A556-D340DD0A8188}"/>
              </a:ext>
            </a:extLst>
          </p:cNvPr>
          <p:cNvSpPr>
            <a:spLocks noGrp="1"/>
          </p:cNvSpPr>
          <p:nvPr>
            <p:ph idx="1"/>
          </p:nvPr>
        </p:nvSpPr>
        <p:spPr>
          <a:xfrm>
            <a:off x="838200" y="1230947"/>
            <a:ext cx="10515600" cy="5125403"/>
          </a:xfrm>
        </p:spPr>
        <p:txBody>
          <a:bodyPr>
            <a:normAutofit/>
          </a:bodyPr>
          <a:lstStyle/>
          <a:p>
            <a:r>
              <a:rPr lang="en-IN" sz="2000" dirty="0">
                <a:cs typeface="Times New Roman" panose="02020603050405020304" pitchFamily="18" charset="0"/>
              </a:rPr>
              <a:t>Reason 1: lesser mass </a:t>
            </a:r>
            <a:r>
              <a:rPr lang="en-IN" sz="2000">
                <a:cs typeface="Times New Roman" panose="02020603050405020304" pitchFamily="18" charset="0"/>
              </a:rPr>
              <a:t>of the handle</a:t>
            </a:r>
            <a:endParaRPr lang="en-IN" sz="2000" dirty="0">
              <a:cs typeface="Times New Roman" panose="02020603050405020304" pitchFamily="18" charset="0"/>
            </a:endParaRPr>
          </a:p>
          <a:p>
            <a:r>
              <a:rPr lang="en-IN" sz="2000" dirty="0">
                <a:cs typeface="Times New Roman" panose="02020603050405020304" pitchFamily="18" charset="0"/>
              </a:rPr>
              <a:t>Reason 2: biomechanical constraint and neural interdependency</a:t>
            </a:r>
          </a:p>
        </p:txBody>
      </p:sp>
      <p:sp>
        <p:nvSpPr>
          <p:cNvPr id="2" name="Date Placeholder 1">
            <a:extLst>
              <a:ext uri="{FF2B5EF4-FFF2-40B4-BE49-F238E27FC236}">
                <a16:creationId xmlns:a16="http://schemas.microsoft.com/office/drawing/2014/main" id="{E600F4A3-1E5B-48CD-9FBF-81D960A04C47}"/>
              </a:ext>
            </a:extLst>
          </p:cNvPr>
          <p:cNvSpPr>
            <a:spLocks noGrp="1"/>
          </p:cNvSpPr>
          <p:nvPr>
            <p:ph type="dt" sz="half" idx="10"/>
          </p:nvPr>
        </p:nvSpPr>
        <p:spPr>
          <a:xfrm>
            <a:off x="802683" y="6254663"/>
            <a:ext cx="2743200" cy="365125"/>
          </a:xfrm>
        </p:spPr>
        <p:txBody>
          <a:bodyPr/>
          <a:lstStyle/>
          <a:p>
            <a:r>
              <a:rPr lang="en-US" dirty="0"/>
              <a:t>Date: 9 June 2022</a:t>
            </a:r>
            <a:endParaRPr lang="en-IN" dirty="0"/>
          </a:p>
        </p:txBody>
      </p:sp>
      <p:sp>
        <p:nvSpPr>
          <p:cNvPr id="3" name="Footer Placeholder 2">
            <a:extLst>
              <a:ext uri="{FF2B5EF4-FFF2-40B4-BE49-F238E27FC236}">
                <a16:creationId xmlns:a16="http://schemas.microsoft.com/office/drawing/2014/main" id="{D650F099-5C2B-4A0F-9129-49652162428C}"/>
              </a:ext>
            </a:extLst>
          </p:cNvPr>
          <p:cNvSpPr>
            <a:spLocks noGrp="1"/>
          </p:cNvSpPr>
          <p:nvPr>
            <p:ph type="ftr" sz="quarter" idx="11"/>
          </p:nvPr>
        </p:nvSpPr>
        <p:spPr/>
        <p:txBody>
          <a:bodyPr/>
          <a:lstStyle/>
          <a:p>
            <a:r>
              <a:rPr lang="en-IN"/>
              <a:t>THUMB PERTURBATION SYSTEM</a:t>
            </a:r>
          </a:p>
        </p:txBody>
      </p:sp>
      <p:sp>
        <p:nvSpPr>
          <p:cNvPr id="4" name="Slide Number Placeholder 3">
            <a:extLst>
              <a:ext uri="{FF2B5EF4-FFF2-40B4-BE49-F238E27FC236}">
                <a16:creationId xmlns:a16="http://schemas.microsoft.com/office/drawing/2014/main" id="{4597AEE2-F954-42D4-9E22-ED9509D7E6E1}"/>
              </a:ext>
            </a:extLst>
          </p:cNvPr>
          <p:cNvSpPr>
            <a:spLocks noGrp="1"/>
          </p:cNvSpPr>
          <p:nvPr>
            <p:ph type="sldNum" sz="quarter" idx="12"/>
          </p:nvPr>
        </p:nvSpPr>
        <p:spPr>
          <a:xfrm>
            <a:off x="8892540" y="6063891"/>
            <a:ext cx="2743200" cy="365125"/>
          </a:xfrm>
        </p:spPr>
        <p:txBody>
          <a:bodyPr/>
          <a:lstStyle/>
          <a:p>
            <a:fld id="{D64605B2-C25A-43FF-82EB-2B6EB24849F8}" type="slidenum">
              <a:rPr lang="en-IN" smtClean="0"/>
              <a:t>10</a:t>
            </a:fld>
            <a:endParaRPr lang="en-IN"/>
          </a:p>
        </p:txBody>
      </p:sp>
      <p:sp>
        <p:nvSpPr>
          <p:cNvPr id="5" name="Title 1">
            <a:extLst>
              <a:ext uri="{FF2B5EF4-FFF2-40B4-BE49-F238E27FC236}">
                <a16:creationId xmlns:a16="http://schemas.microsoft.com/office/drawing/2014/main" id="{623430C7-1D67-4D09-89BA-7722437F7FFC}"/>
              </a:ext>
            </a:extLst>
          </p:cNvPr>
          <p:cNvSpPr txBox="1">
            <a:spLocks/>
          </p:cNvSpPr>
          <p:nvPr/>
        </p:nvSpPr>
        <p:spPr>
          <a:xfrm>
            <a:off x="838200" y="358195"/>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Conclusion from first experiment results</a:t>
            </a:r>
          </a:p>
        </p:txBody>
      </p:sp>
      <p:pic>
        <p:nvPicPr>
          <p:cNvPr id="6" name="Picture 5">
            <a:extLst>
              <a:ext uri="{FF2B5EF4-FFF2-40B4-BE49-F238E27FC236}">
                <a16:creationId xmlns:a16="http://schemas.microsoft.com/office/drawing/2014/main" id="{BAB07EF5-4691-4121-A127-7058A3FF8C98}"/>
              </a:ext>
            </a:extLst>
          </p:cNvPr>
          <p:cNvPicPr>
            <a:picLocks noChangeAspect="1"/>
          </p:cNvPicPr>
          <p:nvPr/>
        </p:nvPicPr>
        <p:blipFill>
          <a:blip r:embed="rId3"/>
          <a:stretch>
            <a:fillRect/>
          </a:stretch>
        </p:blipFill>
        <p:spPr>
          <a:xfrm>
            <a:off x="117678" y="6090520"/>
            <a:ext cx="706641" cy="676992"/>
          </a:xfrm>
          <a:prstGeom prst="rect">
            <a:avLst/>
          </a:prstGeom>
        </p:spPr>
      </p:pic>
      <p:sp>
        <p:nvSpPr>
          <p:cNvPr id="7" name="TextBox 6">
            <a:extLst>
              <a:ext uri="{FF2B5EF4-FFF2-40B4-BE49-F238E27FC236}">
                <a16:creationId xmlns:a16="http://schemas.microsoft.com/office/drawing/2014/main" id="{0B6946FD-735C-4D6E-B20B-85AD614767A0}"/>
              </a:ext>
            </a:extLst>
          </p:cNvPr>
          <p:cNvSpPr txBox="1"/>
          <p:nvPr/>
        </p:nvSpPr>
        <p:spPr>
          <a:xfrm>
            <a:off x="11635740" y="3726180"/>
            <a:ext cx="184731" cy="369332"/>
          </a:xfrm>
          <a:prstGeom prst="rect">
            <a:avLst/>
          </a:prstGeom>
          <a:noFill/>
        </p:spPr>
        <p:txBody>
          <a:bodyPr wrap="none" rtlCol="0">
            <a:spAutoFit/>
          </a:bodyPr>
          <a:lstStyle/>
          <a:p>
            <a:endParaRPr lang="en-IN" dirty="0"/>
          </a:p>
        </p:txBody>
      </p:sp>
      <p:grpSp>
        <p:nvGrpSpPr>
          <p:cNvPr id="21" name="Group 20">
            <a:extLst>
              <a:ext uri="{FF2B5EF4-FFF2-40B4-BE49-F238E27FC236}">
                <a16:creationId xmlns:a16="http://schemas.microsoft.com/office/drawing/2014/main" id="{E9A0D792-E0AA-4DB6-AD97-D65579AF3559}"/>
              </a:ext>
            </a:extLst>
          </p:cNvPr>
          <p:cNvGrpSpPr/>
          <p:nvPr/>
        </p:nvGrpSpPr>
        <p:grpSpPr>
          <a:xfrm>
            <a:off x="2339554" y="2258510"/>
            <a:ext cx="6802359" cy="1162829"/>
            <a:chOff x="2385274" y="2212162"/>
            <a:chExt cx="6802359" cy="1162829"/>
          </a:xfrm>
        </p:grpSpPr>
        <p:sp>
          <p:nvSpPr>
            <p:cNvPr id="9" name="TextBox 8">
              <a:extLst>
                <a:ext uri="{FF2B5EF4-FFF2-40B4-BE49-F238E27FC236}">
                  <a16:creationId xmlns:a16="http://schemas.microsoft.com/office/drawing/2014/main" id="{50990FA8-4039-47C2-967E-5CE4FC6CDC71}"/>
                </a:ext>
              </a:extLst>
            </p:cNvPr>
            <p:cNvSpPr txBox="1"/>
            <p:nvPr/>
          </p:nvSpPr>
          <p:spPr>
            <a:xfrm>
              <a:off x="5077037" y="2212162"/>
              <a:ext cx="902811" cy="369332"/>
            </a:xfrm>
            <a:prstGeom prst="rect">
              <a:avLst/>
            </a:prstGeom>
            <a:noFill/>
            <a:ln>
              <a:solidFill>
                <a:schemeClr val="tx1"/>
              </a:solidFill>
            </a:ln>
          </p:spPr>
          <p:txBody>
            <a:bodyPr wrap="none" rtlCol="0">
              <a:spAutoFit/>
            </a:bodyPr>
            <a:lstStyle/>
            <a:p>
              <a:r>
                <a:rPr lang="en-IN" b="1" dirty="0">
                  <a:latin typeface="Times New Roman" panose="02020603050405020304" pitchFamily="18" charset="0"/>
                  <a:cs typeface="Times New Roman" panose="02020603050405020304" pitchFamily="18" charset="0"/>
                </a:rPr>
                <a:t>Reason</a:t>
              </a:r>
            </a:p>
          </p:txBody>
        </p:sp>
        <p:cxnSp>
          <p:nvCxnSpPr>
            <p:cNvPr id="11" name="Straight Arrow Connector 10">
              <a:extLst>
                <a:ext uri="{FF2B5EF4-FFF2-40B4-BE49-F238E27FC236}">
                  <a16:creationId xmlns:a16="http://schemas.microsoft.com/office/drawing/2014/main" id="{4B458A67-7EBC-435E-9495-8BF7D8BF4321}"/>
                </a:ext>
              </a:extLst>
            </p:cNvPr>
            <p:cNvCxnSpPr>
              <a:cxnSpLocks/>
            </p:cNvCxnSpPr>
            <p:nvPr/>
          </p:nvCxnSpPr>
          <p:spPr>
            <a:xfrm flipH="1">
              <a:off x="3771900" y="2574201"/>
              <a:ext cx="1351624" cy="43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142083-C506-4B23-856D-B006962E4F57}"/>
                </a:ext>
              </a:extLst>
            </p:cNvPr>
            <p:cNvCxnSpPr>
              <a:cxnSpLocks/>
            </p:cNvCxnSpPr>
            <p:nvPr/>
          </p:nvCxnSpPr>
          <p:spPr>
            <a:xfrm>
              <a:off x="5938864" y="2552408"/>
              <a:ext cx="1497330" cy="45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AFFE479-8733-4766-B997-F0A64C235BA0}"/>
                </a:ext>
              </a:extLst>
            </p:cNvPr>
            <p:cNvSpPr txBox="1"/>
            <p:nvPr/>
          </p:nvSpPr>
          <p:spPr>
            <a:xfrm>
              <a:off x="2385274" y="2998366"/>
              <a:ext cx="2691763" cy="369332"/>
            </a:xfrm>
            <a:prstGeom prst="rect">
              <a:avLst/>
            </a:prstGeom>
            <a:noFill/>
            <a:ln>
              <a:solidFill>
                <a:schemeClr val="tx1"/>
              </a:solidFill>
            </a:ln>
          </p:spPr>
          <p:txBody>
            <a:bodyPr wrap="none" rtlCol="0">
              <a:spAutoFit/>
            </a:bodyPr>
            <a:lstStyle/>
            <a:p>
              <a:r>
                <a:rPr lang="en-IN" b="1" dirty="0">
                  <a:latin typeface="Times New Roman" panose="02020603050405020304" pitchFamily="18" charset="0"/>
                  <a:cs typeface="Times New Roman" panose="02020603050405020304" pitchFamily="18" charset="0"/>
                </a:rPr>
                <a:t>Biomechanical constraint</a:t>
              </a:r>
            </a:p>
          </p:txBody>
        </p:sp>
        <p:sp>
          <p:nvSpPr>
            <p:cNvPr id="18" name="TextBox 17">
              <a:extLst>
                <a:ext uri="{FF2B5EF4-FFF2-40B4-BE49-F238E27FC236}">
                  <a16:creationId xmlns:a16="http://schemas.microsoft.com/office/drawing/2014/main" id="{73311459-8E8B-4611-A2E2-7F1A0AFD6602}"/>
                </a:ext>
              </a:extLst>
            </p:cNvPr>
            <p:cNvSpPr txBox="1"/>
            <p:nvPr/>
          </p:nvSpPr>
          <p:spPr>
            <a:xfrm>
              <a:off x="6624111" y="3005659"/>
              <a:ext cx="2563522" cy="369332"/>
            </a:xfrm>
            <a:prstGeom prst="rect">
              <a:avLst/>
            </a:prstGeom>
            <a:noFill/>
            <a:ln>
              <a:solidFill>
                <a:schemeClr val="tx1"/>
              </a:solidFill>
            </a:ln>
          </p:spPr>
          <p:txBody>
            <a:bodyPr wrap="none" rtlCol="0">
              <a:spAutoFit/>
            </a:bodyPr>
            <a:lstStyle/>
            <a:p>
              <a:r>
                <a:rPr lang="en-IN" b="1" dirty="0">
                  <a:latin typeface="Times New Roman" panose="02020603050405020304" pitchFamily="18" charset="0"/>
                  <a:cs typeface="Times New Roman" panose="02020603050405020304" pitchFamily="18" charset="0"/>
                </a:rPr>
                <a:t>Neural interdependency</a:t>
              </a:r>
            </a:p>
          </p:txBody>
        </p:sp>
      </p:grpSp>
      <p:pic>
        <p:nvPicPr>
          <p:cNvPr id="20" name="Picture 19">
            <a:extLst>
              <a:ext uri="{FF2B5EF4-FFF2-40B4-BE49-F238E27FC236}">
                <a16:creationId xmlns:a16="http://schemas.microsoft.com/office/drawing/2014/main" id="{74A4A20D-7D1D-4E88-B784-398529702893}"/>
              </a:ext>
            </a:extLst>
          </p:cNvPr>
          <p:cNvPicPr>
            <a:picLocks noChangeAspect="1"/>
          </p:cNvPicPr>
          <p:nvPr/>
        </p:nvPicPr>
        <p:blipFill>
          <a:blip r:embed="rId4"/>
          <a:stretch>
            <a:fillRect/>
          </a:stretch>
        </p:blipFill>
        <p:spPr>
          <a:xfrm>
            <a:off x="2843488" y="3726180"/>
            <a:ext cx="1933025" cy="2897053"/>
          </a:xfrm>
          <a:prstGeom prst="rect">
            <a:avLst/>
          </a:prstGeom>
        </p:spPr>
      </p:pic>
      <p:sp>
        <p:nvSpPr>
          <p:cNvPr id="22" name="TextBox 21">
            <a:extLst>
              <a:ext uri="{FF2B5EF4-FFF2-40B4-BE49-F238E27FC236}">
                <a16:creationId xmlns:a16="http://schemas.microsoft.com/office/drawing/2014/main" id="{CF41A176-85D5-4DEC-831F-82D93043058C}"/>
              </a:ext>
            </a:extLst>
          </p:cNvPr>
          <p:cNvSpPr txBox="1"/>
          <p:nvPr/>
        </p:nvSpPr>
        <p:spPr>
          <a:xfrm>
            <a:off x="6625205" y="4411786"/>
            <a:ext cx="2715144" cy="1754326"/>
          </a:xfrm>
          <a:prstGeom prst="rect">
            <a:avLst/>
          </a:prstGeom>
          <a:noFill/>
        </p:spPr>
        <p:txBody>
          <a:bodyPr wrap="square" rtlCol="0">
            <a:spAutoFit/>
          </a:bodyPr>
          <a:lstStyle/>
          <a:p>
            <a:pPr algn="just"/>
            <a:r>
              <a:rPr lang="en-IN" dirty="0"/>
              <a:t>Overlap in the motor units territories of the ring and little fingers at the medial portion of the FDP muscle which is responsible for the flexion of ulnar fingers.</a:t>
            </a:r>
          </a:p>
        </p:txBody>
      </p:sp>
      <p:sp>
        <p:nvSpPr>
          <p:cNvPr id="19" name="TextBox 18">
            <a:extLst>
              <a:ext uri="{FF2B5EF4-FFF2-40B4-BE49-F238E27FC236}">
                <a16:creationId xmlns:a16="http://schemas.microsoft.com/office/drawing/2014/main" id="{FCCA3BA0-D3E3-47DB-9D09-5798D0B4CFF4}"/>
              </a:ext>
            </a:extLst>
          </p:cNvPr>
          <p:cNvSpPr txBox="1"/>
          <p:nvPr/>
        </p:nvSpPr>
        <p:spPr>
          <a:xfrm>
            <a:off x="225099" y="4254868"/>
            <a:ext cx="2936980" cy="923330"/>
          </a:xfrm>
          <a:prstGeom prst="rect">
            <a:avLst/>
          </a:prstGeom>
          <a:noFill/>
        </p:spPr>
        <p:txBody>
          <a:bodyPr wrap="square">
            <a:spAutoFit/>
          </a:bodyPr>
          <a:lstStyle/>
          <a:p>
            <a:r>
              <a:rPr lang="en-US" b="1" i="0" dirty="0">
                <a:solidFill>
                  <a:srgbClr val="020621"/>
                </a:solidFill>
                <a:effectLst/>
                <a:latin typeface="tisapro-regular"/>
              </a:rPr>
              <a:t>FDP</a:t>
            </a:r>
            <a:r>
              <a:rPr lang="en-US" b="0" i="0" dirty="0">
                <a:solidFill>
                  <a:srgbClr val="020621"/>
                </a:solidFill>
                <a:effectLst/>
                <a:latin typeface="tisapro-regular"/>
              </a:rPr>
              <a:t>: sole flexors of Distal Interphalangeal (DIP)</a:t>
            </a:r>
          </a:p>
          <a:p>
            <a:r>
              <a:rPr lang="en-US" b="0" i="0" dirty="0">
                <a:solidFill>
                  <a:srgbClr val="020621"/>
                </a:solidFill>
                <a:effectLst/>
                <a:latin typeface="tisapro-regular"/>
              </a:rPr>
              <a:t>Joint of </a:t>
            </a:r>
            <a:r>
              <a:rPr lang="en-US" dirty="0">
                <a:solidFill>
                  <a:srgbClr val="020621"/>
                </a:solidFill>
                <a:latin typeface="tisapro-regular"/>
              </a:rPr>
              <a:t>index to little</a:t>
            </a:r>
            <a:r>
              <a:rPr lang="en-US" b="0" i="0" dirty="0">
                <a:solidFill>
                  <a:srgbClr val="020621"/>
                </a:solidFill>
                <a:effectLst/>
                <a:latin typeface="tisapro-regular"/>
              </a:rPr>
              <a:t>.</a:t>
            </a:r>
            <a:endParaRPr lang="en-IN" dirty="0"/>
          </a:p>
        </p:txBody>
      </p:sp>
    </p:spTree>
    <p:extLst>
      <p:ext uri="{BB962C8B-B14F-4D97-AF65-F5344CB8AC3E}">
        <p14:creationId xmlns:p14="http://schemas.microsoft.com/office/powerpoint/2010/main" val="338041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a:xfrm>
            <a:off x="935749" y="114699"/>
            <a:ext cx="10515600" cy="1325563"/>
          </a:xfrm>
        </p:spPr>
        <p:txBody>
          <a:bodyPr>
            <a:normAutofit fontScale="90000"/>
          </a:bodyPr>
          <a:lstStyle/>
          <a:p>
            <a:pPr algn="ctr"/>
            <a:r>
              <a:rPr lang="en-IN" sz="4000" b="1" dirty="0">
                <a:solidFill>
                  <a:srgbClr val="990000"/>
                </a:solidFill>
                <a:latin typeface="Arial" panose="020B0604020202020204" pitchFamily="34" charset="0"/>
                <a:cs typeface="Arial" panose="020B0604020202020204" pitchFamily="34" charset="0"/>
              </a:rPr>
              <a:t>Experiment 2</a:t>
            </a:r>
            <a:br>
              <a:rPr lang="en-IN" sz="3600" b="1" dirty="0">
                <a:solidFill>
                  <a:srgbClr val="990000"/>
                </a:solidFill>
                <a:latin typeface="Arial" panose="020B0604020202020204" pitchFamily="34" charset="0"/>
                <a:cs typeface="Arial" panose="020B0604020202020204" pitchFamily="34" charset="0"/>
              </a:rPr>
            </a:br>
            <a:br>
              <a:rPr lang="en-IN" sz="3600" b="1" dirty="0">
                <a:solidFill>
                  <a:srgbClr val="990000"/>
                </a:solidFill>
                <a:latin typeface="Arial" panose="020B0604020202020204" pitchFamily="34" charset="0"/>
                <a:cs typeface="Arial" panose="020B0604020202020204" pitchFamily="34" charset="0"/>
              </a:rPr>
            </a:br>
            <a:r>
              <a:rPr lang="en-IN" sz="3600" b="1" dirty="0">
                <a:solidFill>
                  <a:srgbClr val="990000"/>
                </a:solidFill>
                <a:latin typeface="Arial" panose="020B0604020202020204" pitchFamily="34" charset="0"/>
                <a:cs typeface="Arial" panose="020B0604020202020204" pitchFamily="34" charset="0"/>
              </a:rPr>
              <a:t>(Systematic mass increase study)</a:t>
            </a:r>
          </a:p>
        </p:txBody>
      </p:sp>
      <p:sp>
        <p:nvSpPr>
          <p:cNvPr id="5" name="Date Placeholder 7">
            <a:extLst>
              <a:ext uri="{FF2B5EF4-FFF2-40B4-BE49-F238E27FC236}">
                <a16:creationId xmlns:a16="http://schemas.microsoft.com/office/drawing/2014/main" id="{A5A0D0D6-AA0E-417B-9C92-83AED896E389}"/>
              </a:ext>
            </a:extLst>
          </p:cNvPr>
          <p:cNvSpPr>
            <a:spLocks noGrp="1"/>
          </p:cNvSpPr>
          <p:nvPr>
            <p:ph type="dt" sz="half" idx="10"/>
          </p:nvPr>
        </p:nvSpPr>
        <p:spPr>
          <a:xfrm>
            <a:off x="876677" y="6153926"/>
            <a:ext cx="2008264" cy="365125"/>
          </a:xfrm>
        </p:spPr>
        <p:txBody>
          <a:bodyPr/>
          <a:lstStyle/>
          <a:p>
            <a:r>
              <a:rPr lang="en-US" b="1" dirty="0">
                <a:solidFill>
                  <a:schemeClr val="tx1">
                    <a:lumMod val="50000"/>
                    <a:lumOff val="50000"/>
                  </a:schemeClr>
                </a:solidFill>
              </a:rPr>
              <a:t>Date: 9 June 2022</a:t>
            </a:r>
            <a:endParaRPr lang="en-IN" b="1" dirty="0">
              <a:solidFill>
                <a:schemeClr val="tx1">
                  <a:lumMod val="50000"/>
                  <a:lumOff val="50000"/>
                </a:schemeClr>
              </a:solidFill>
            </a:endParaRPr>
          </a:p>
        </p:txBody>
      </p:sp>
      <p:sp>
        <p:nvSpPr>
          <p:cNvPr id="6" name="Footer Placeholder 5">
            <a:extLst>
              <a:ext uri="{FF2B5EF4-FFF2-40B4-BE49-F238E27FC236}">
                <a16:creationId xmlns:a16="http://schemas.microsoft.com/office/drawing/2014/main" id="{38A3F553-A2BB-4094-9749-730A4D89D942}"/>
              </a:ext>
            </a:extLst>
          </p:cNvPr>
          <p:cNvSpPr>
            <a:spLocks noGrp="1"/>
          </p:cNvSpPr>
          <p:nvPr>
            <p:ph type="ftr" sz="quarter" idx="11"/>
          </p:nvPr>
        </p:nvSpPr>
        <p:spPr/>
        <p:txBody>
          <a:bodyPr/>
          <a:lstStyle/>
          <a:p>
            <a:r>
              <a:rPr lang="en-IN" dirty="0">
                <a:solidFill>
                  <a:schemeClr val="tx1">
                    <a:lumMod val="50000"/>
                    <a:lumOff val="50000"/>
                  </a:schemeClr>
                </a:solidFill>
              </a:rPr>
              <a:t>THUMB PERTURBATION SYSTEM</a:t>
            </a:r>
          </a:p>
        </p:txBody>
      </p:sp>
      <p:sp>
        <p:nvSpPr>
          <p:cNvPr id="7" name="Slide Number Placeholder 6">
            <a:extLst>
              <a:ext uri="{FF2B5EF4-FFF2-40B4-BE49-F238E27FC236}">
                <a16:creationId xmlns:a16="http://schemas.microsoft.com/office/drawing/2014/main" id="{FCC498D5-3444-4449-AE6F-CD52E9428BEA}"/>
              </a:ext>
            </a:extLst>
          </p:cNvPr>
          <p:cNvSpPr>
            <a:spLocks noGrp="1"/>
          </p:cNvSpPr>
          <p:nvPr>
            <p:ph type="sldNum" sz="quarter" idx="12"/>
          </p:nvPr>
        </p:nvSpPr>
        <p:spPr>
          <a:xfrm>
            <a:off x="9215323" y="6216588"/>
            <a:ext cx="2743200" cy="365125"/>
          </a:xfrm>
        </p:spPr>
        <p:txBody>
          <a:bodyPr/>
          <a:lstStyle/>
          <a:p>
            <a:fld id="{D64605B2-C25A-43FF-82EB-2B6EB24849F8}" type="slidenum">
              <a:rPr lang="en-IN" smtClean="0">
                <a:solidFill>
                  <a:schemeClr val="tx1">
                    <a:lumMod val="50000"/>
                    <a:lumOff val="50000"/>
                  </a:schemeClr>
                </a:solidFill>
              </a:rPr>
              <a:t>11</a:t>
            </a:fld>
            <a:endParaRPr lang="en-IN" dirty="0">
              <a:solidFill>
                <a:schemeClr val="tx1">
                  <a:lumMod val="50000"/>
                  <a:lumOff val="50000"/>
                </a:schemeClr>
              </a:solidFill>
            </a:endParaRPr>
          </a:p>
        </p:txBody>
      </p:sp>
      <p:pic>
        <p:nvPicPr>
          <p:cNvPr id="12" name="Picture 11">
            <a:extLst>
              <a:ext uri="{FF2B5EF4-FFF2-40B4-BE49-F238E27FC236}">
                <a16:creationId xmlns:a16="http://schemas.microsoft.com/office/drawing/2014/main" id="{E18F52C9-318B-4EBF-B454-4974EF8352A6}"/>
              </a:ext>
            </a:extLst>
          </p:cNvPr>
          <p:cNvPicPr>
            <a:picLocks noChangeAspect="1"/>
          </p:cNvPicPr>
          <p:nvPr/>
        </p:nvPicPr>
        <p:blipFill>
          <a:blip r:embed="rId3"/>
          <a:stretch>
            <a:fillRect/>
          </a:stretch>
        </p:blipFill>
        <p:spPr>
          <a:xfrm>
            <a:off x="117678" y="6090520"/>
            <a:ext cx="706641" cy="676992"/>
          </a:xfrm>
          <a:prstGeom prst="rect">
            <a:avLst/>
          </a:prstGeom>
        </p:spPr>
      </p:pic>
      <p:sp>
        <p:nvSpPr>
          <p:cNvPr id="13" name="Content Placeholder 7">
            <a:extLst>
              <a:ext uri="{FF2B5EF4-FFF2-40B4-BE49-F238E27FC236}">
                <a16:creationId xmlns:a16="http://schemas.microsoft.com/office/drawing/2014/main" id="{90CA006F-BAC4-4673-9BB1-6B1BF2021157}"/>
              </a:ext>
            </a:extLst>
          </p:cNvPr>
          <p:cNvSpPr>
            <a:spLocks noGrp="1"/>
          </p:cNvSpPr>
          <p:nvPr>
            <p:ph idx="1"/>
          </p:nvPr>
        </p:nvSpPr>
        <p:spPr>
          <a:xfrm>
            <a:off x="1353105" y="2213638"/>
            <a:ext cx="10143478" cy="3323298"/>
          </a:xfrm>
        </p:spPr>
        <p:txBody>
          <a:bodyPr>
            <a:normAutofit/>
          </a:bodyPr>
          <a:lstStyle/>
          <a:p>
            <a:pPr algn="just"/>
            <a:r>
              <a:rPr lang="en-IN" sz="2000" dirty="0">
                <a:latin typeface="Times New Roman" panose="02020603050405020304" pitchFamily="18" charset="0"/>
                <a:cs typeface="Times New Roman" panose="02020603050405020304" pitchFamily="18" charset="0"/>
              </a:rPr>
              <a:t>Will the mechanical advantage hypothesis be supported when the mass of the handle is systematically increased?</a:t>
            </a:r>
          </a:p>
          <a:p>
            <a:pPr algn="just"/>
            <a:endParaRPr lang="en-IN" sz="2000" dirty="0">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3AF36C4C-2BD5-4B1B-AD7A-5D911E493690}"/>
              </a:ext>
            </a:extLst>
          </p:cNvPr>
          <p:cNvSpPr txBox="1">
            <a:spLocks/>
          </p:cNvSpPr>
          <p:nvPr/>
        </p:nvSpPr>
        <p:spPr>
          <a:xfrm>
            <a:off x="935749" y="1651741"/>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latin typeface="Arial" panose="020B0604020202020204" pitchFamily="34" charset="0"/>
                <a:cs typeface="Arial" panose="020B0604020202020204" pitchFamily="34" charset="0"/>
              </a:rPr>
              <a:t>Research question</a:t>
            </a:r>
          </a:p>
        </p:txBody>
      </p:sp>
      <p:grpSp>
        <p:nvGrpSpPr>
          <p:cNvPr id="65" name="Group 64">
            <a:extLst>
              <a:ext uri="{FF2B5EF4-FFF2-40B4-BE49-F238E27FC236}">
                <a16:creationId xmlns:a16="http://schemas.microsoft.com/office/drawing/2014/main" id="{9598BD2C-7904-4B78-A655-4718A5A7C905}"/>
              </a:ext>
            </a:extLst>
          </p:cNvPr>
          <p:cNvGrpSpPr/>
          <p:nvPr/>
        </p:nvGrpSpPr>
        <p:grpSpPr>
          <a:xfrm>
            <a:off x="1457011" y="3223029"/>
            <a:ext cx="1927517" cy="2451789"/>
            <a:chOff x="1915445" y="1913656"/>
            <a:chExt cx="2882898" cy="4259898"/>
          </a:xfrm>
        </p:grpSpPr>
        <p:sp>
          <p:nvSpPr>
            <p:cNvPr id="67" name="Rectangle 66">
              <a:extLst>
                <a:ext uri="{FF2B5EF4-FFF2-40B4-BE49-F238E27FC236}">
                  <a16:creationId xmlns:a16="http://schemas.microsoft.com/office/drawing/2014/main" id="{DCFE6783-1622-4E08-BA2F-6BA151F1DE7B}"/>
                </a:ext>
              </a:extLst>
            </p:cNvPr>
            <p:cNvSpPr/>
            <p:nvPr/>
          </p:nvSpPr>
          <p:spPr>
            <a:xfrm>
              <a:off x="2125942" y="1913656"/>
              <a:ext cx="431800" cy="425989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solidFill>
                  <a:srgbClr val="FFC000"/>
                </a:solidFill>
              </a:endParaRPr>
            </a:p>
          </p:txBody>
        </p:sp>
        <p:grpSp>
          <p:nvGrpSpPr>
            <p:cNvPr id="68" name="Group 67">
              <a:extLst>
                <a:ext uri="{FF2B5EF4-FFF2-40B4-BE49-F238E27FC236}">
                  <a16:creationId xmlns:a16="http://schemas.microsoft.com/office/drawing/2014/main" id="{3B6CF8E0-0B86-4E53-8757-817E1CAF5F61}"/>
                </a:ext>
              </a:extLst>
            </p:cNvPr>
            <p:cNvGrpSpPr/>
            <p:nvPr/>
          </p:nvGrpSpPr>
          <p:grpSpPr>
            <a:xfrm>
              <a:off x="1915445" y="2259499"/>
              <a:ext cx="2882898" cy="3406022"/>
              <a:chOff x="5632665" y="1966681"/>
              <a:chExt cx="2882898" cy="3406022"/>
            </a:xfrm>
          </p:grpSpPr>
          <p:sp>
            <p:nvSpPr>
              <p:cNvPr id="69" name="Rectangle 68">
                <a:extLst>
                  <a:ext uri="{FF2B5EF4-FFF2-40B4-BE49-F238E27FC236}">
                    <a16:creationId xmlns:a16="http://schemas.microsoft.com/office/drawing/2014/main" id="{F5154015-AC0F-4FE1-9632-A556A61F8D9C}"/>
                  </a:ext>
                </a:extLst>
              </p:cNvPr>
              <p:cNvSpPr/>
              <p:nvPr/>
            </p:nvSpPr>
            <p:spPr>
              <a:xfrm>
                <a:off x="5632665" y="3556793"/>
                <a:ext cx="22860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0" name="Rectangle 69">
                <a:extLst>
                  <a:ext uri="{FF2B5EF4-FFF2-40B4-BE49-F238E27FC236}">
                    <a16:creationId xmlns:a16="http://schemas.microsoft.com/office/drawing/2014/main" id="{0D2641E7-A15B-4299-9B3E-5A6FDB599480}"/>
                  </a:ext>
                </a:extLst>
              </p:cNvPr>
              <p:cNvSpPr/>
              <p:nvPr/>
            </p:nvSpPr>
            <p:spPr bwMode="auto">
              <a:xfrm>
                <a:off x="6240861" y="1966681"/>
                <a:ext cx="209550" cy="34766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nvGrpSpPr>
              <p:cNvPr id="71" name="Group 37">
                <a:extLst>
                  <a:ext uri="{FF2B5EF4-FFF2-40B4-BE49-F238E27FC236}">
                    <a16:creationId xmlns:a16="http://schemas.microsoft.com/office/drawing/2014/main" id="{8B33444A-A656-4A52-8394-4FFEBF4A0822}"/>
                  </a:ext>
                </a:extLst>
              </p:cNvPr>
              <p:cNvGrpSpPr>
                <a:grpSpLocks/>
              </p:cNvGrpSpPr>
              <p:nvPr/>
            </p:nvGrpSpPr>
            <p:grpSpPr bwMode="auto">
              <a:xfrm>
                <a:off x="6263056" y="2911333"/>
                <a:ext cx="2252507" cy="668049"/>
                <a:chOff x="10430796" y="2489577"/>
                <a:chExt cx="2252514" cy="667048"/>
              </a:xfrm>
            </p:grpSpPr>
            <p:sp>
              <p:nvSpPr>
                <p:cNvPr id="75" name="Rectangle 74">
                  <a:extLst>
                    <a:ext uri="{FF2B5EF4-FFF2-40B4-BE49-F238E27FC236}">
                      <a16:creationId xmlns:a16="http://schemas.microsoft.com/office/drawing/2014/main" id="{D590BD17-3041-45E6-85E5-78FE8B559833}"/>
                    </a:ext>
                  </a:extLst>
                </p:cNvPr>
                <p:cNvSpPr/>
                <p:nvPr/>
              </p:nvSpPr>
              <p:spPr>
                <a:xfrm>
                  <a:off x="10430796" y="2489577"/>
                  <a:ext cx="209551" cy="34555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76" name="TextBox 75">
                  <a:extLst>
                    <a:ext uri="{FF2B5EF4-FFF2-40B4-BE49-F238E27FC236}">
                      <a16:creationId xmlns:a16="http://schemas.microsoft.com/office/drawing/2014/main" id="{3875F5FC-BA55-4618-8219-605A7BD6AD0A}"/>
                    </a:ext>
                  </a:extLst>
                </p:cNvPr>
                <p:cNvSpPr txBox="1">
                  <a:spLocks noChangeArrowheads="1"/>
                </p:cNvSpPr>
                <p:nvPr/>
              </p:nvSpPr>
              <p:spPr bwMode="auto">
                <a:xfrm>
                  <a:off x="12357872" y="2787293"/>
                  <a:ext cx="325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grpSp>
          <p:sp>
            <p:nvSpPr>
              <p:cNvPr id="72" name="Rectangle 71">
                <a:extLst>
                  <a:ext uri="{FF2B5EF4-FFF2-40B4-BE49-F238E27FC236}">
                    <a16:creationId xmlns:a16="http://schemas.microsoft.com/office/drawing/2014/main" id="{5B69D1EE-CC5E-491C-BD55-3889717E8C3C}"/>
                  </a:ext>
                </a:extLst>
              </p:cNvPr>
              <p:cNvSpPr/>
              <p:nvPr/>
            </p:nvSpPr>
            <p:spPr bwMode="auto">
              <a:xfrm>
                <a:off x="6263056" y="4046858"/>
                <a:ext cx="20955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3" name="Rectangle 72">
                <a:extLst>
                  <a:ext uri="{FF2B5EF4-FFF2-40B4-BE49-F238E27FC236}">
                    <a16:creationId xmlns:a16="http://schemas.microsoft.com/office/drawing/2014/main" id="{4B7F8B19-674A-4E12-A6C4-6ED3D87BE8C8}"/>
                  </a:ext>
                </a:extLst>
              </p:cNvPr>
              <p:cNvSpPr/>
              <p:nvPr/>
            </p:nvSpPr>
            <p:spPr bwMode="auto">
              <a:xfrm>
                <a:off x="6258706" y="4963797"/>
                <a:ext cx="207962"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4" name="Rectangle 73">
                <a:extLst>
                  <a:ext uri="{FF2B5EF4-FFF2-40B4-BE49-F238E27FC236}">
                    <a16:creationId xmlns:a16="http://schemas.microsoft.com/office/drawing/2014/main" id="{547DC26F-FDF1-4BED-B298-ADDAB61F21A0}"/>
                  </a:ext>
                </a:extLst>
              </p:cNvPr>
              <p:cNvSpPr/>
              <p:nvPr/>
            </p:nvSpPr>
            <p:spPr>
              <a:xfrm>
                <a:off x="5817794" y="2028825"/>
                <a:ext cx="144702" cy="33438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IN"/>
              </a:p>
            </p:txBody>
          </p:sp>
        </p:grpSp>
      </p:grpSp>
      <p:grpSp>
        <p:nvGrpSpPr>
          <p:cNvPr id="46" name="Group 45">
            <a:extLst>
              <a:ext uri="{FF2B5EF4-FFF2-40B4-BE49-F238E27FC236}">
                <a16:creationId xmlns:a16="http://schemas.microsoft.com/office/drawing/2014/main" id="{8DF60CC8-8D64-4579-8437-BA56CC0F0228}"/>
              </a:ext>
            </a:extLst>
          </p:cNvPr>
          <p:cNvGrpSpPr/>
          <p:nvPr/>
        </p:nvGrpSpPr>
        <p:grpSpPr>
          <a:xfrm>
            <a:off x="4055892" y="3173959"/>
            <a:ext cx="1927517" cy="2768276"/>
            <a:chOff x="2553347" y="3223029"/>
            <a:chExt cx="1927517" cy="2768276"/>
          </a:xfrm>
        </p:grpSpPr>
        <p:grpSp>
          <p:nvGrpSpPr>
            <p:cNvPr id="3" name="Group 2">
              <a:extLst>
                <a:ext uri="{FF2B5EF4-FFF2-40B4-BE49-F238E27FC236}">
                  <a16:creationId xmlns:a16="http://schemas.microsoft.com/office/drawing/2014/main" id="{62651EB3-D867-4337-968B-2EB0B2442DA8}"/>
                </a:ext>
              </a:extLst>
            </p:cNvPr>
            <p:cNvGrpSpPr/>
            <p:nvPr/>
          </p:nvGrpSpPr>
          <p:grpSpPr>
            <a:xfrm>
              <a:off x="2553347" y="3223029"/>
              <a:ext cx="1927517" cy="2451789"/>
              <a:chOff x="1915445" y="1913656"/>
              <a:chExt cx="2882898" cy="4259898"/>
            </a:xfrm>
          </p:grpSpPr>
          <p:sp>
            <p:nvSpPr>
              <p:cNvPr id="16" name="Rectangle 15">
                <a:extLst>
                  <a:ext uri="{FF2B5EF4-FFF2-40B4-BE49-F238E27FC236}">
                    <a16:creationId xmlns:a16="http://schemas.microsoft.com/office/drawing/2014/main" id="{8957C5AD-CF8C-42C9-9F17-BB8EA0E38D76}"/>
                  </a:ext>
                </a:extLst>
              </p:cNvPr>
              <p:cNvSpPr/>
              <p:nvPr/>
            </p:nvSpPr>
            <p:spPr>
              <a:xfrm>
                <a:off x="2125942" y="1913656"/>
                <a:ext cx="431800" cy="425989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solidFill>
                    <a:srgbClr val="FFC000"/>
                  </a:solidFill>
                </a:endParaRPr>
              </a:p>
            </p:txBody>
          </p:sp>
          <p:grpSp>
            <p:nvGrpSpPr>
              <p:cNvPr id="17" name="Group 16">
                <a:extLst>
                  <a:ext uri="{FF2B5EF4-FFF2-40B4-BE49-F238E27FC236}">
                    <a16:creationId xmlns:a16="http://schemas.microsoft.com/office/drawing/2014/main" id="{1059B9C6-B01B-4E02-87EB-F796F149AE4B}"/>
                  </a:ext>
                </a:extLst>
              </p:cNvPr>
              <p:cNvGrpSpPr/>
              <p:nvPr/>
            </p:nvGrpSpPr>
            <p:grpSpPr>
              <a:xfrm>
                <a:off x="1915445" y="2259499"/>
                <a:ext cx="2882898" cy="3406022"/>
                <a:chOff x="5632665" y="1966681"/>
                <a:chExt cx="2882898" cy="3406022"/>
              </a:xfrm>
            </p:grpSpPr>
            <p:sp>
              <p:nvSpPr>
                <p:cNvPr id="18" name="Rectangle 17">
                  <a:extLst>
                    <a:ext uri="{FF2B5EF4-FFF2-40B4-BE49-F238E27FC236}">
                      <a16:creationId xmlns:a16="http://schemas.microsoft.com/office/drawing/2014/main" id="{FCC863A3-6E37-4E57-88FE-99E13E49EE78}"/>
                    </a:ext>
                  </a:extLst>
                </p:cNvPr>
                <p:cNvSpPr/>
                <p:nvPr/>
              </p:nvSpPr>
              <p:spPr>
                <a:xfrm>
                  <a:off x="5632665" y="3556793"/>
                  <a:ext cx="22860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9" name="Rectangle 18">
                  <a:extLst>
                    <a:ext uri="{FF2B5EF4-FFF2-40B4-BE49-F238E27FC236}">
                      <a16:creationId xmlns:a16="http://schemas.microsoft.com/office/drawing/2014/main" id="{25D1C34D-9D02-46B7-955A-9AD620535766}"/>
                    </a:ext>
                  </a:extLst>
                </p:cNvPr>
                <p:cNvSpPr/>
                <p:nvPr/>
              </p:nvSpPr>
              <p:spPr bwMode="auto">
                <a:xfrm>
                  <a:off x="6240861" y="1966681"/>
                  <a:ext cx="209550" cy="34766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nvGrpSpPr>
                <p:cNvPr id="20" name="Group 37">
                  <a:extLst>
                    <a:ext uri="{FF2B5EF4-FFF2-40B4-BE49-F238E27FC236}">
                      <a16:creationId xmlns:a16="http://schemas.microsoft.com/office/drawing/2014/main" id="{7AF735AE-FBFE-49FD-AC9D-288A57390E99}"/>
                    </a:ext>
                  </a:extLst>
                </p:cNvPr>
                <p:cNvGrpSpPr>
                  <a:grpSpLocks/>
                </p:cNvGrpSpPr>
                <p:nvPr/>
              </p:nvGrpSpPr>
              <p:grpSpPr bwMode="auto">
                <a:xfrm>
                  <a:off x="6263056" y="2911333"/>
                  <a:ext cx="2252507" cy="668049"/>
                  <a:chOff x="10430796" y="2489577"/>
                  <a:chExt cx="2252514" cy="667048"/>
                </a:xfrm>
              </p:grpSpPr>
              <p:sp>
                <p:nvSpPr>
                  <p:cNvPr id="24" name="Rectangle 23">
                    <a:extLst>
                      <a:ext uri="{FF2B5EF4-FFF2-40B4-BE49-F238E27FC236}">
                        <a16:creationId xmlns:a16="http://schemas.microsoft.com/office/drawing/2014/main" id="{17E4E462-BF18-4E63-A6A0-0C99BEDFABC6}"/>
                      </a:ext>
                    </a:extLst>
                  </p:cNvPr>
                  <p:cNvSpPr/>
                  <p:nvPr/>
                </p:nvSpPr>
                <p:spPr>
                  <a:xfrm>
                    <a:off x="10430796" y="2489577"/>
                    <a:ext cx="209551" cy="34555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5" name="TextBox 24">
                    <a:extLst>
                      <a:ext uri="{FF2B5EF4-FFF2-40B4-BE49-F238E27FC236}">
                        <a16:creationId xmlns:a16="http://schemas.microsoft.com/office/drawing/2014/main" id="{D6864EB0-88E7-415A-ACDA-F9F0F4EF7C96}"/>
                      </a:ext>
                    </a:extLst>
                  </p:cNvPr>
                  <p:cNvSpPr txBox="1">
                    <a:spLocks noChangeArrowheads="1"/>
                  </p:cNvSpPr>
                  <p:nvPr/>
                </p:nvSpPr>
                <p:spPr bwMode="auto">
                  <a:xfrm>
                    <a:off x="12357872" y="2787293"/>
                    <a:ext cx="325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grpSp>
            <p:sp>
              <p:nvSpPr>
                <p:cNvPr id="21" name="Rectangle 20">
                  <a:extLst>
                    <a:ext uri="{FF2B5EF4-FFF2-40B4-BE49-F238E27FC236}">
                      <a16:creationId xmlns:a16="http://schemas.microsoft.com/office/drawing/2014/main" id="{D16E0B8E-8C51-41F8-BFCC-EB5356C03D7E}"/>
                    </a:ext>
                  </a:extLst>
                </p:cNvPr>
                <p:cNvSpPr/>
                <p:nvPr/>
              </p:nvSpPr>
              <p:spPr bwMode="auto">
                <a:xfrm>
                  <a:off x="6263056" y="4046858"/>
                  <a:ext cx="20955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2" name="Rectangle 21">
                  <a:extLst>
                    <a:ext uri="{FF2B5EF4-FFF2-40B4-BE49-F238E27FC236}">
                      <a16:creationId xmlns:a16="http://schemas.microsoft.com/office/drawing/2014/main" id="{02405FB2-8A34-46EE-A8C1-1F246C736499}"/>
                    </a:ext>
                  </a:extLst>
                </p:cNvPr>
                <p:cNvSpPr/>
                <p:nvPr/>
              </p:nvSpPr>
              <p:spPr bwMode="auto">
                <a:xfrm>
                  <a:off x="6258706" y="4963797"/>
                  <a:ext cx="207962"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3" name="Rectangle 22">
                  <a:extLst>
                    <a:ext uri="{FF2B5EF4-FFF2-40B4-BE49-F238E27FC236}">
                      <a16:creationId xmlns:a16="http://schemas.microsoft.com/office/drawing/2014/main" id="{7D627B3C-7B04-493E-88F4-BA54BB6E96A2}"/>
                    </a:ext>
                  </a:extLst>
                </p:cNvPr>
                <p:cNvSpPr/>
                <p:nvPr/>
              </p:nvSpPr>
              <p:spPr>
                <a:xfrm>
                  <a:off x="5817794" y="2028825"/>
                  <a:ext cx="144702" cy="33438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IN"/>
                </a:p>
              </p:txBody>
            </p:sp>
          </p:grpSp>
        </p:grpSp>
        <p:sp>
          <p:nvSpPr>
            <p:cNvPr id="4" name="Rectangle 3">
              <a:extLst>
                <a:ext uri="{FF2B5EF4-FFF2-40B4-BE49-F238E27FC236}">
                  <a16:creationId xmlns:a16="http://schemas.microsoft.com/office/drawing/2014/main" id="{1D17FF2A-A2B5-435F-9FFE-41B04A5EBC9E}"/>
                </a:ext>
              </a:extLst>
            </p:cNvPr>
            <p:cNvSpPr/>
            <p:nvPr/>
          </p:nvSpPr>
          <p:spPr>
            <a:xfrm>
              <a:off x="2629768" y="5647706"/>
              <a:ext cx="433839" cy="3435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grpSp>
      <p:cxnSp>
        <p:nvCxnSpPr>
          <p:cNvPr id="61" name="Straight Connector 60">
            <a:extLst>
              <a:ext uri="{FF2B5EF4-FFF2-40B4-BE49-F238E27FC236}">
                <a16:creationId xmlns:a16="http://schemas.microsoft.com/office/drawing/2014/main" id="{EE58E920-E597-4D3F-B067-196B640C05A1}"/>
              </a:ext>
            </a:extLst>
          </p:cNvPr>
          <p:cNvCxnSpPr/>
          <p:nvPr/>
        </p:nvCxnSpPr>
        <p:spPr>
          <a:xfrm>
            <a:off x="4357443" y="2942266"/>
            <a:ext cx="0" cy="2441959"/>
          </a:xfrm>
          <a:prstGeom prst="line">
            <a:avLst/>
          </a:prstGeom>
        </p:spPr>
        <p:style>
          <a:lnRef idx="1">
            <a:schemeClr val="accent1"/>
          </a:lnRef>
          <a:fillRef idx="0">
            <a:schemeClr val="accent1"/>
          </a:fillRef>
          <a:effectRef idx="0">
            <a:schemeClr val="accent1"/>
          </a:effectRef>
          <a:fontRef idx="minor">
            <a:schemeClr val="tx1"/>
          </a:fontRef>
        </p:style>
      </p:cxnSp>
      <p:sp>
        <p:nvSpPr>
          <p:cNvPr id="8" name="Arrow: Up 7">
            <a:extLst>
              <a:ext uri="{FF2B5EF4-FFF2-40B4-BE49-F238E27FC236}">
                <a16:creationId xmlns:a16="http://schemas.microsoft.com/office/drawing/2014/main" id="{FDEF7AD3-BA24-4769-99D3-282075B7F0AA}"/>
              </a:ext>
            </a:extLst>
          </p:cNvPr>
          <p:cNvSpPr/>
          <p:nvPr/>
        </p:nvSpPr>
        <p:spPr>
          <a:xfrm>
            <a:off x="4647450" y="2942266"/>
            <a:ext cx="114047" cy="726956"/>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491AEDA3-AECD-40B1-9FDA-9C732E89BC6C}"/>
              </a:ext>
            </a:extLst>
          </p:cNvPr>
          <p:cNvGrpSpPr/>
          <p:nvPr/>
        </p:nvGrpSpPr>
        <p:grpSpPr>
          <a:xfrm>
            <a:off x="6795512" y="2915069"/>
            <a:ext cx="1909920" cy="3173801"/>
            <a:chOff x="5565876" y="3305255"/>
            <a:chExt cx="1927517" cy="3087283"/>
          </a:xfrm>
        </p:grpSpPr>
        <p:grpSp>
          <p:nvGrpSpPr>
            <p:cNvPr id="34" name="Group 33">
              <a:extLst>
                <a:ext uri="{FF2B5EF4-FFF2-40B4-BE49-F238E27FC236}">
                  <a16:creationId xmlns:a16="http://schemas.microsoft.com/office/drawing/2014/main" id="{4A7849CE-935E-48CB-AF6E-E8375DB9C5BC}"/>
                </a:ext>
              </a:extLst>
            </p:cNvPr>
            <p:cNvGrpSpPr/>
            <p:nvPr/>
          </p:nvGrpSpPr>
          <p:grpSpPr>
            <a:xfrm>
              <a:off x="5565876" y="3305255"/>
              <a:ext cx="1927517" cy="2451789"/>
              <a:chOff x="1915445" y="1913656"/>
              <a:chExt cx="2882898" cy="4259898"/>
            </a:xfrm>
          </p:grpSpPr>
          <p:sp>
            <p:nvSpPr>
              <p:cNvPr id="35" name="Rectangle 34">
                <a:extLst>
                  <a:ext uri="{FF2B5EF4-FFF2-40B4-BE49-F238E27FC236}">
                    <a16:creationId xmlns:a16="http://schemas.microsoft.com/office/drawing/2014/main" id="{0627EA32-6292-4CBF-9687-1F9B1296ED47}"/>
                  </a:ext>
                </a:extLst>
              </p:cNvPr>
              <p:cNvSpPr/>
              <p:nvPr/>
            </p:nvSpPr>
            <p:spPr>
              <a:xfrm>
                <a:off x="2125942" y="1913656"/>
                <a:ext cx="431800" cy="425989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solidFill>
                    <a:srgbClr val="FFC000"/>
                  </a:solidFill>
                </a:endParaRPr>
              </a:p>
            </p:txBody>
          </p:sp>
          <p:grpSp>
            <p:nvGrpSpPr>
              <p:cNvPr id="36" name="Group 35">
                <a:extLst>
                  <a:ext uri="{FF2B5EF4-FFF2-40B4-BE49-F238E27FC236}">
                    <a16:creationId xmlns:a16="http://schemas.microsoft.com/office/drawing/2014/main" id="{4535A9F1-94F8-474E-B511-CB1D89DB26C5}"/>
                  </a:ext>
                </a:extLst>
              </p:cNvPr>
              <p:cNvGrpSpPr/>
              <p:nvPr/>
            </p:nvGrpSpPr>
            <p:grpSpPr>
              <a:xfrm>
                <a:off x="1915445" y="2259499"/>
                <a:ext cx="2882898" cy="3406022"/>
                <a:chOff x="5632665" y="1966681"/>
                <a:chExt cx="2882898" cy="3406022"/>
              </a:xfrm>
            </p:grpSpPr>
            <p:sp>
              <p:nvSpPr>
                <p:cNvPr id="37" name="Rectangle 36">
                  <a:extLst>
                    <a:ext uri="{FF2B5EF4-FFF2-40B4-BE49-F238E27FC236}">
                      <a16:creationId xmlns:a16="http://schemas.microsoft.com/office/drawing/2014/main" id="{73E1CE83-6FDC-42EA-89EB-379415705039}"/>
                    </a:ext>
                  </a:extLst>
                </p:cNvPr>
                <p:cNvSpPr/>
                <p:nvPr/>
              </p:nvSpPr>
              <p:spPr>
                <a:xfrm>
                  <a:off x="5632665" y="3556793"/>
                  <a:ext cx="22860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8" name="Rectangle 37">
                  <a:extLst>
                    <a:ext uri="{FF2B5EF4-FFF2-40B4-BE49-F238E27FC236}">
                      <a16:creationId xmlns:a16="http://schemas.microsoft.com/office/drawing/2014/main" id="{4DF17698-A7B4-49CC-849B-BF9085145CE2}"/>
                    </a:ext>
                  </a:extLst>
                </p:cNvPr>
                <p:cNvSpPr/>
                <p:nvPr/>
              </p:nvSpPr>
              <p:spPr bwMode="auto">
                <a:xfrm>
                  <a:off x="6240861" y="1966681"/>
                  <a:ext cx="209550" cy="34766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nvGrpSpPr>
                <p:cNvPr id="39" name="Group 37">
                  <a:extLst>
                    <a:ext uri="{FF2B5EF4-FFF2-40B4-BE49-F238E27FC236}">
                      <a16:creationId xmlns:a16="http://schemas.microsoft.com/office/drawing/2014/main" id="{CDEA72A9-62D6-4EBC-AF6C-9CBFFB7D23C7}"/>
                    </a:ext>
                  </a:extLst>
                </p:cNvPr>
                <p:cNvGrpSpPr>
                  <a:grpSpLocks/>
                </p:cNvGrpSpPr>
                <p:nvPr/>
              </p:nvGrpSpPr>
              <p:grpSpPr bwMode="auto">
                <a:xfrm>
                  <a:off x="6263056" y="2911333"/>
                  <a:ext cx="2252507" cy="668049"/>
                  <a:chOff x="10430796" y="2489577"/>
                  <a:chExt cx="2252514" cy="667048"/>
                </a:xfrm>
              </p:grpSpPr>
              <p:sp>
                <p:nvSpPr>
                  <p:cNvPr id="43" name="Rectangle 42">
                    <a:extLst>
                      <a:ext uri="{FF2B5EF4-FFF2-40B4-BE49-F238E27FC236}">
                        <a16:creationId xmlns:a16="http://schemas.microsoft.com/office/drawing/2014/main" id="{497B096B-9E4C-45DB-8653-AA42DB2CBFA8}"/>
                      </a:ext>
                    </a:extLst>
                  </p:cNvPr>
                  <p:cNvSpPr/>
                  <p:nvPr/>
                </p:nvSpPr>
                <p:spPr>
                  <a:xfrm>
                    <a:off x="10430796" y="2489577"/>
                    <a:ext cx="209551" cy="34555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44" name="TextBox 43">
                    <a:extLst>
                      <a:ext uri="{FF2B5EF4-FFF2-40B4-BE49-F238E27FC236}">
                        <a16:creationId xmlns:a16="http://schemas.microsoft.com/office/drawing/2014/main" id="{9E62C606-6132-4C29-A897-73071132BEC4}"/>
                      </a:ext>
                    </a:extLst>
                  </p:cNvPr>
                  <p:cNvSpPr txBox="1">
                    <a:spLocks noChangeArrowheads="1"/>
                  </p:cNvSpPr>
                  <p:nvPr/>
                </p:nvSpPr>
                <p:spPr bwMode="auto">
                  <a:xfrm>
                    <a:off x="12357872" y="2787293"/>
                    <a:ext cx="325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grpSp>
            <p:sp>
              <p:nvSpPr>
                <p:cNvPr id="40" name="Rectangle 39">
                  <a:extLst>
                    <a:ext uri="{FF2B5EF4-FFF2-40B4-BE49-F238E27FC236}">
                      <a16:creationId xmlns:a16="http://schemas.microsoft.com/office/drawing/2014/main" id="{7BB45FAB-521A-4F6A-BCB1-BDCB67F19153}"/>
                    </a:ext>
                  </a:extLst>
                </p:cNvPr>
                <p:cNvSpPr/>
                <p:nvPr/>
              </p:nvSpPr>
              <p:spPr bwMode="auto">
                <a:xfrm>
                  <a:off x="6263056" y="4046858"/>
                  <a:ext cx="20955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41" name="Rectangle 40">
                  <a:extLst>
                    <a:ext uri="{FF2B5EF4-FFF2-40B4-BE49-F238E27FC236}">
                      <a16:creationId xmlns:a16="http://schemas.microsoft.com/office/drawing/2014/main" id="{3C9F04B9-C570-4121-AD00-15D9FE3B48AF}"/>
                    </a:ext>
                  </a:extLst>
                </p:cNvPr>
                <p:cNvSpPr/>
                <p:nvPr/>
              </p:nvSpPr>
              <p:spPr bwMode="auto">
                <a:xfrm>
                  <a:off x="6258706" y="4963797"/>
                  <a:ext cx="207962"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42" name="Rectangle 41">
                  <a:extLst>
                    <a:ext uri="{FF2B5EF4-FFF2-40B4-BE49-F238E27FC236}">
                      <a16:creationId xmlns:a16="http://schemas.microsoft.com/office/drawing/2014/main" id="{4A143BF3-CECE-41BC-8A11-08FB5E6D2226}"/>
                    </a:ext>
                  </a:extLst>
                </p:cNvPr>
                <p:cNvSpPr/>
                <p:nvPr/>
              </p:nvSpPr>
              <p:spPr>
                <a:xfrm>
                  <a:off x="5817794" y="2028825"/>
                  <a:ext cx="144702" cy="33438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IN"/>
                </a:p>
              </p:txBody>
            </p:sp>
          </p:grpSp>
        </p:grpSp>
        <p:sp>
          <p:nvSpPr>
            <p:cNvPr id="45" name="Rectangle 44">
              <a:extLst>
                <a:ext uri="{FF2B5EF4-FFF2-40B4-BE49-F238E27FC236}">
                  <a16:creationId xmlns:a16="http://schemas.microsoft.com/office/drawing/2014/main" id="{E891E417-9D29-45C2-A492-826334927794}"/>
                </a:ext>
              </a:extLst>
            </p:cNvPr>
            <p:cNvSpPr/>
            <p:nvPr/>
          </p:nvSpPr>
          <p:spPr>
            <a:xfrm>
              <a:off x="5642297" y="5747214"/>
              <a:ext cx="433839" cy="6453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grpSp>
      <p:cxnSp>
        <p:nvCxnSpPr>
          <p:cNvPr id="62" name="Straight Connector 61">
            <a:extLst>
              <a:ext uri="{FF2B5EF4-FFF2-40B4-BE49-F238E27FC236}">
                <a16:creationId xmlns:a16="http://schemas.microsoft.com/office/drawing/2014/main" id="{B504D530-6F28-4426-A5CE-A26A6D3C2008}"/>
              </a:ext>
            </a:extLst>
          </p:cNvPr>
          <p:cNvCxnSpPr/>
          <p:nvPr/>
        </p:nvCxnSpPr>
        <p:spPr>
          <a:xfrm>
            <a:off x="7102007" y="2628198"/>
            <a:ext cx="0" cy="2510392"/>
          </a:xfrm>
          <a:prstGeom prst="line">
            <a:avLst/>
          </a:prstGeom>
        </p:spPr>
        <p:style>
          <a:lnRef idx="1">
            <a:schemeClr val="accent1"/>
          </a:lnRef>
          <a:fillRef idx="0">
            <a:schemeClr val="accent1"/>
          </a:fillRef>
          <a:effectRef idx="0">
            <a:schemeClr val="accent1"/>
          </a:effectRef>
          <a:fontRef idx="minor">
            <a:schemeClr val="tx1"/>
          </a:fontRef>
        </p:style>
      </p:cxnSp>
      <p:sp>
        <p:nvSpPr>
          <p:cNvPr id="80" name="Arrow: Up 79">
            <a:extLst>
              <a:ext uri="{FF2B5EF4-FFF2-40B4-BE49-F238E27FC236}">
                <a16:creationId xmlns:a16="http://schemas.microsoft.com/office/drawing/2014/main" id="{41610171-F764-45BA-8CD3-1EEEB1E01A52}"/>
              </a:ext>
            </a:extLst>
          </p:cNvPr>
          <p:cNvSpPr/>
          <p:nvPr/>
        </p:nvSpPr>
        <p:spPr>
          <a:xfrm>
            <a:off x="7413237" y="2681672"/>
            <a:ext cx="221501" cy="747328"/>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a:extLst>
              <a:ext uri="{FF2B5EF4-FFF2-40B4-BE49-F238E27FC236}">
                <a16:creationId xmlns:a16="http://schemas.microsoft.com/office/drawing/2014/main" id="{C1732B2A-3BE5-4816-BC6D-C53AC31E1D93}"/>
              </a:ext>
            </a:extLst>
          </p:cNvPr>
          <p:cNvGrpSpPr/>
          <p:nvPr/>
        </p:nvGrpSpPr>
        <p:grpSpPr>
          <a:xfrm rot="738197">
            <a:off x="9298806" y="2745295"/>
            <a:ext cx="1927517" cy="3553165"/>
            <a:chOff x="9312750" y="2746955"/>
            <a:chExt cx="1927517" cy="3553165"/>
          </a:xfrm>
        </p:grpSpPr>
        <p:grpSp>
          <p:nvGrpSpPr>
            <p:cNvPr id="79" name="Group 78">
              <a:extLst>
                <a:ext uri="{FF2B5EF4-FFF2-40B4-BE49-F238E27FC236}">
                  <a16:creationId xmlns:a16="http://schemas.microsoft.com/office/drawing/2014/main" id="{3F67A2CA-0DC2-4033-BB01-DD468D0B92BF}"/>
                </a:ext>
              </a:extLst>
            </p:cNvPr>
            <p:cNvGrpSpPr/>
            <p:nvPr/>
          </p:nvGrpSpPr>
          <p:grpSpPr>
            <a:xfrm>
              <a:off x="9312750" y="2747445"/>
              <a:ext cx="1927517" cy="3552675"/>
              <a:chOff x="8734894" y="2757637"/>
              <a:chExt cx="1927517" cy="3552675"/>
            </a:xfrm>
          </p:grpSpPr>
          <p:grpSp>
            <p:nvGrpSpPr>
              <p:cNvPr id="47" name="Group 46">
                <a:extLst>
                  <a:ext uri="{FF2B5EF4-FFF2-40B4-BE49-F238E27FC236}">
                    <a16:creationId xmlns:a16="http://schemas.microsoft.com/office/drawing/2014/main" id="{FE794C4F-C4AF-4FED-AF08-27BB7D82BA60}"/>
                  </a:ext>
                </a:extLst>
              </p:cNvPr>
              <p:cNvGrpSpPr/>
              <p:nvPr/>
            </p:nvGrpSpPr>
            <p:grpSpPr>
              <a:xfrm rot="20843200">
                <a:off x="8734894" y="2957121"/>
                <a:ext cx="1927517" cy="3353191"/>
                <a:chOff x="5565876" y="3305255"/>
                <a:chExt cx="1927517" cy="3353191"/>
              </a:xfrm>
            </p:grpSpPr>
            <p:grpSp>
              <p:nvGrpSpPr>
                <p:cNvPr id="48" name="Group 47">
                  <a:extLst>
                    <a:ext uri="{FF2B5EF4-FFF2-40B4-BE49-F238E27FC236}">
                      <a16:creationId xmlns:a16="http://schemas.microsoft.com/office/drawing/2014/main" id="{2E924A50-E66E-45A1-98CE-6AF628776FB0}"/>
                    </a:ext>
                  </a:extLst>
                </p:cNvPr>
                <p:cNvGrpSpPr/>
                <p:nvPr/>
              </p:nvGrpSpPr>
              <p:grpSpPr>
                <a:xfrm>
                  <a:off x="5565876" y="3305255"/>
                  <a:ext cx="1927517" cy="2451789"/>
                  <a:chOff x="1915445" y="1913656"/>
                  <a:chExt cx="2882898" cy="4259898"/>
                </a:xfrm>
              </p:grpSpPr>
              <p:sp>
                <p:nvSpPr>
                  <p:cNvPr id="50" name="Rectangle 49">
                    <a:extLst>
                      <a:ext uri="{FF2B5EF4-FFF2-40B4-BE49-F238E27FC236}">
                        <a16:creationId xmlns:a16="http://schemas.microsoft.com/office/drawing/2014/main" id="{5EDC60BF-4787-4540-8C22-D0A4DEF26801}"/>
                      </a:ext>
                    </a:extLst>
                  </p:cNvPr>
                  <p:cNvSpPr/>
                  <p:nvPr/>
                </p:nvSpPr>
                <p:spPr>
                  <a:xfrm>
                    <a:off x="2125942" y="1913656"/>
                    <a:ext cx="431800" cy="425989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solidFill>
                        <a:srgbClr val="FFC000"/>
                      </a:solidFill>
                    </a:endParaRPr>
                  </a:p>
                </p:txBody>
              </p:sp>
              <p:grpSp>
                <p:nvGrpSpPr>
                  <p:cNvPr id="51" name="Group 50">
                    <a:extLst>
                      <a:ext uri="{FF2B5EF4-FFF2-40B4-BE49-F238E27FC236}">
                        <a16:creationId xmlns:a16="http://schemas.microsoft.com/office/drawing/2014/main" id="{0E56EBAF-48D7-40BF-BA2A-943DCA170218}"/>
                      </a:ext>
                    </a:extLst>
                  </p:cNvPr>
                  <p:cNvGrpSpPr/>
                  <p:nvPr/>
                </p:nvGrpSpPr>
                <p:grpSpPr>
                  <a:xfrm>
                    <a:off x="1915445" y="2259499"/>
                    <a:ext cx="2882898" cy="3406022"/>
                    <a:chOff x="5632665" y="1966681"/>
                    <a:chExt cx="2882898" cy="3406022"/>
                  </a:xfrm>
                </p:grpSpPr>
                <p:sp>
                  <p:nvSpPr>
                    <p:cNvPr id="52" name="Rectangle 51">
                      <a:extLst>
                        <a:ext uri="{FF2B5EF4-FFF2-40B4-BE49-F238E27FC236}">
                          <a16:creationId xmlns:a16="http://schemas.microsoft.com/office/drawing/2014/main" id="{7CCE4508-826B-4E7F-9264-7A53B86F2E5F}"/>
                        </a:ext>
                      </a:extLst>
                    </p:cNvPr>
                    <p:cNvSpPr/>
                    <p:nvPr/>
                  </p:nvSpPr>
                  <p:spPr>
                    <a:xfrm>
                      <a:off x="5632665" y="3556793"/>
                      <a:ext cx="22860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53" name="Rectangle 52">
                      <a:extLst>
                        <a:ext uri="{FF2B5EF4-FFF2-40B4-BE49-F238E27FC236}">
                          <a16:creationId xmlns:a16="http://schemas.microsoft.com/office/drawing/2014/main" id="{5FC21E1B-7C37-4DBB-BAE8-95615C4A6168}"/>
                        </a:ext>
                      </a:extLst>
                    </p:cNvPr>
                    <p:cNvSpPr/>
                    <p:nvPr/>
                  </p:nvSpPr>
                  <p:spPr bwMode="auto">
                    <a:xfrm>
                      <a:off x="6240861" y="1966681"/>
                      <a:ext cx="209550" cy="34766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nvGrpSpPr>
                    <p:cNvPr id="54" name="Group 37">
                      <a:extLst>
                        <a:ext uri="{FF2B5EF4-FFF2-40B4-BE49-F238E27FC236}">
                          <a16:creationId xmlns:a16="http://schemas.microsoft.com/office/drawing/2014/main" id="{8F7E6F3E-B65B-40B8-9CF6-5C494A04A8E2}"/>
                        </a:ext>
                      </a:extLst>
                    </p:cNvPr>
                    <p:cNvGrpSpPr>
                      <a:grpSpLocks/>
                    </p:cNvGrpSpPr>
                    <p:nvPr/>
                  </p:nvGrpSpPr>
                  <p:grpSpPr bwMode="auto">
                    <a:xfrm>
                      <a:off x="6263056" y="2911333"/>
                      <a:ext cx="2252507" cy="668049"/>
                      <a:chOff x="10430796" y="2489577"/>
                      <a:chExt cx="2252514" cy="667048"/>
                    </a:xfrm>
                  </p:grpSpPr>
                  <p:sp>
                    <p:nvSpPr>
                      <p:cNvPr id="58" name="Rectangle 57">
                        <a:extLst>
                          <a:ext uri="{FF2B5EF4-FFF2-40B4-BE49-F238E27FC236}">
                            <a16:creationId xmlns:a16="http://schemas.microsoft.com/office/drawing/2014/main" id="{B238E69A-D3E0-4F63-AC1B-2347074F57B2}"/>
                          </a:ext>
                        </a:extLst>
                      </p:cNvPr>
                      <p:cNvSpPr/>
                      <p:nvPr/>
                    </p:nvSpPr>
                    <p:spPr>
                      <a:xfrm>
                        <a:off x="10430796" y="2489577"/>
                        <a:ext cx="209551" cy="34555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59" name="TextBox 58">
                        <a:extLst>
                          <a:ext uri="{FF2B5EF4-FFF2-40B4-BE49-F238E27FC236}">
                            <a16:creationId xmlns:a16="http://schemas.microsoft.com/office/drawing/2014/main" id="{B04509DD-9147-45AC-9165-6E2BD95E3EE9}"/>
                          </a:ext>
                        </a:extLst>
                      </p:cNvPr>
                      <p:cNvSpPr txBox="1">
                        <a:spLocks noChangeArrowheads="1"/>
                      </p:cNvSpPr>
                      <p:nvPr/>
                    </p:nvSpPr>
                    <p:spPr bwMode="auto">
                      <a:xfrm>
                        <a:off x="12357872" y="2787293"/>
                        <a:ext cx="325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grpSp>
                <p:sp>
                  <p:nvSpPr>
                    <p:cNvPr id="55" name="Rectangle 54">
                      <a:extLst>
                        <a:ext uri="{FF2B5EF4-FFF2-40B4-BE49-F238E27FC236}">
                          <a16:creationId xmlns:a16="http://schemas.microsoft.com/office/drawing/2014/main" id="{45501B53-3512-4F82-A0FA-EA311BAF7D4D}"/>
                        </a:ext>
                      </a:extLst>
                    </p:cNvPr>
                    <p:cNvSpPr/>
                    <p:nvPr/>
                  </p:nvSpPr>
                  <p:spPr bwMode="auto">
                    <a:xfrm>
                      <a:off x="6263056" y="4046858"/>
                      <a:ext cx="20955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56" name="Rectangle 55">
                      <a:extLst>
                        <a:ext uri="{FF2B5EF4-FFF2-40B4-BE49-F238E27FC236}">
                          <a16:creationId xmlns:a16="http://schemas.microsoft.com/office/drawing/2014/main" id="{913DD3D9-3D7D-4281-80FE-2AEE1913B286}"/>
                        </a:ext>
                      </a:extLst>
                    </p:cNvPr>
                    <p:cNvSpPr/>
                    <p:nvPr/>
                  </p:nvSpPr>
                  <p:spPr bwMode="auto">
                    <a:xfrm>
                      <a:off x="6258706" y="4963797"/>
                      <a:ext cx="207962"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57" name="Rectangle 56">
                      <a:extLst>
                        <a:ext uri="{FF2B5EF4-FFF2-40B4-BE49-F238E27FC236}">
                          <a16:creationId xmlns:a16="http://schemas.microsoft.com/office/drawing/2014/main" id="{0F6F87A9-8AE4-4980-A4DE-AF21C9DF1B2A}"/>
                        </a:ext>
                      </a:extLst>
                    </p:cNvPr>
                    <p:cNvSpPr/>
                    <p:nvPr/>
                  </p:nvSpPr>
                  <p:spPr>
                    <a:xfrm>
                      <a:off x="5817794" y="2028825"/>
                      <a:ext cx="144702" cy="33438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IN"/>
                    </a:p>
                  </p:txBody>
                </p:sp>
              </p:grpSp>
            </p:grpSp>
            <p:sp>
              <p:nvSpPr>
                <p:cNvPr id="49" name="Rectangle 48">
                  <a:extLst>
                    <a:ext uri="{FF2B5EF4-FFF2-40B4-BE49-F238E27FC236}">
                      <a16:creationId xmlns:a16="http://schemas.microsoft.com/office/drawing/2014/main" id="{0D0B96D4-4D15-4F81-917C-6C27C10FD9FA}"/>
                    </a:ext>
                  </a:extLst>
                </p:cNvPr>
                <p:cNvSpPr/>
                <p:nvPr/>
              </p:nvSpPr>
              <p:spPr>
                <a:xfrm>
                  <a:off x="5565877" y="5747214"/>
                  <a:ext cx="548002" cy="9112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grpSp>
          <p:cxnSp>
            <p:nvCxnSpPr>
              <p:cNvPr id="63" name="Straight Connector 62">
                <a:extLst>
                  <a:ext uri="{FF2B5EF4-FFF2-40B4-BE49-F238E27FC236}">
                    <a16:creationId xmlns:a16="http://schemas.microsoft.com/office/drawing/2014/main" id="{27FFA077-3BD5-4F73-B828-58E5AC9DF630}"/>
                  </a:ext>
                </a:extLst>
              </p:cNvPr>
              <p:cNvCxnSpPr>
                <a:cxnSpLocks/>
              </p:cNvCxnSpPr>
              <p:nvPr/>
            </p:nvCxnSpPr>
            <p:spPr>
              <a:xfrm rot="20785101" flipH="1">
                <a:off x="8835633" y="2757637"/>
                <a:ext cx="50743" cy="2338146"/>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Arrow: Up 80">
              <a:extLst>
                <a:ext uri="{FF2B5EF4-FFF2-40B4-BE49-F238E27FC236}">
                  <a16:creationId xmlns:a16="http://schemas.microsoft.com/office/drawing/2014/main" id="{8A4B50D8-3CCE-4C33-9812-28555E736F0D}"/>
                </a:ext>
              </a:extLst>
            </p:cNvPr>
            <p:cNvSpPr/>
            <p:nvPr/>
          </p:nvSpPr>
          <p:spPr>
            <a:xfrm rot="20894562">
              <a:off x="9638549" y="2746955"/>
              <a:ext cx="420964" cy="759101"/>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7745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BD2881-EEBC-480A-8393-14E42A8E33F4}"/>
              </a:ext>
            </a:extLst>
          </p:cNvPr>
          <p:cNvSpPr>
            <a:spLocks noGrp="1"/>
          </p:cNvSpPr>
          <p:nvPr>
            <p:ph type="title"/>
          </p:nvPr>
        </p:nvSpPr>
        <p:spPr>
          <a:xfrm>
            <a:off x="1218180" y="-120897"/>
            <a:ext cx="10515600" cy="1325563"/>
          </a:xfrm>
        </p:spPr>
        <p:txBody>
          <a:bodyPr>
            <a:normAutofit/>
          </a:bodyPr>
          <a:lstStyle/>
          <a:p>
            <a:pPr algn="ctr"/>
            <a:r>
              <a:rPr lang="en-IN" sz="3600" b="1" dirty="0">
                <a:solidFill>
                  <a:srgbClr val="990000"/>
                </a:solidFill>
                <a:latin typeface="Arial" panose="020B0604020202020204" pitchFamily="34" charset="0"/>
                <a:cs typeface="Arial" panose="020B0604020202020204" pitchFamily="34" charset="0"/>
              </a:rPr>
              <a:t>Experimental setup</a:t>
            </a:r>
          </a:p>
        </p:txBody>
      </p:sp>
      <p:pic>
        <p:nvPicPr>
          <p:cNvPr id="8" name="Picture 7">
            <a:extLst>
              <a:ext uri="{FF2B5EF4-FFF2-40B4-BE49-F238E27FC236}">
                <a16:creationId xmlns:a16="http://schemas.microsoft.com/office/drawing/2014/main" id="{33F33B50-40D2-46C0-B8B3-23F3CB3C1D1F}"/>
              </a:ext>
            </a:extLst>
          </p:cNvPr>
          <p:cNvPicPr>
            <a:picLocks noChangeAspect="1"/>
          </p:cNvPicPr>
          <p:nvPr/>
        </p:nvPicPr>
        <p:blipFill>
          <a:blip r:embed="rId3"/>
          <a:stretch>
            <a:fillRect/>
          </a:stretch>
        </p:blipFill>
        <p:spPr>
          <a:xfrm>
            <a:off x="117678" y="6090520"/>
            <a:ext cx="706641" cy="676992"/>
          </a:xfrm>
          <a:prstGeom prst="rect">
            <a:avLst/>
          </a:prstGeom>
        </p:spPr>
      </p:pic>
      <p:pic>
        <p:nvPicPr>
          <p:cNvPr id="26" name="Picture 25">
            <a:extLst>
              <a:ext uri="{FF2B5EF4-FFF2-40B4-BE49-F238E27FC236}">
                <a16:creationId xmlns:a16="http://schemas.microsoft.com/office/drawing/2014/main" id="{A3536AA4-6A87-4BB9-8F77-EA2C3D054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05" y="1300640"/>
            <a:ext cx="6000420" cy="5055710"/>
          </a:xfrm>
          <a:prstGeom prst="rect">
            <a:avLst/>
          </a:prstGeom>
        </p:spPr>
      </p:pic>
      <p:sp>
        <p:nvSpPr>
          <p:cNvPr id="10" name="Freeform: Shape 9">
            <a:extLst>
              <a:ext uri="{FF2B5EF4-FFF2-40B4-BE49-F238E27FC236}">
                <a16:creationId xmlns:a16="http://schemas.microsoft.com/office/drawing/2014/main" id="{EC86C148-BA6E-4934-B54E-DB73C72949AB}"/>
              </a:ext>
            </a:extLst>
          </p:cNvPr>
          <p:cNvSpPr/>
          <p:nvPr/>
        </p:nvSpPr>
        <p:spPr>
          <a:xfrm>
            <a:off x="625749" y="3454380"/>
            <a:ext cx="1407695" cy="108285"/>
          </a:xfrm>
          <a:custGeom>
            <a:avLst/>
            <a:gdLst>
              <a:gd name="connsiteX0" fmla="*/ 0 w 1407695"/>
              <a:gd name="connsiteY0" fmla="*/ 84221 h 108285"/>
              <a:gd name="connsiteX1" fmla="*/ 108284 w 1407695"/>
              <a:gd name="connsiteY1" fmla="*/ 36095 h 108285"/>
              <a:gd name="connsiteX2" fmla="*/ 144379 w 1407695"/>
              <a:gd name="connsiteY2" fmla="*/ 48127 h 108285"/>
              <a:gd name="connsiteX3" fmla="*/ 192505 w 1407695"/>
              <a:gd name="connsiteY3" fmla="*/ 60158 h 108285"/>
              <a:gd name="connsiteX4" fmla="*/ 240632 w 1407695"/>
              <a:gd name="connsiteY4" fmla="*/ 84221 h 108285"/>
              <a:gd name="connsiteX5" fmla="*/ 385011 w 1407695"/>
              <a:gd name="connsiteY5" fmla="*/ 36095 h 108285"/>
              <a:gd name="connsiteX6" fmla="*/ 445169 w 1407695"/>
              <a:gd name="connsiteY6" fmla="*/ 24064 h 108285"/>
              <a:gd name="connsiteX7" fmla="*/ 517358 w 1407695"/>
              <a:gd name="connsiteY7" fmla="*/ 36095 h 108285"/>
              <a:gd name="connsiteX8" fmla="*/ 613611 w 1407695"/>
              <a:gd name="connsiteY8" fmla="*/ 84221 h 108285"/>
              <a:gd name="connsiteX9" fmla="*/ 745958 w 1407695"/>
              <a:gd name="connsiteY9" fmla="*/ 60158 h 108285"/>
              <a:gd name="connsiteX10" fmla="*/ 806116 w 1407695"/>
              <a:gd name="connsiteY10" fmla="*/ 24064 h 108285"/>
              <a:gd name="connsiteX11" fmla="*/ 1034716 w 1407695"/>
              <a:gd name="connsiteY11" fmla="*/ 60158 h 108285"/>
              <a:gd name="connsiteX12" fmla="*/ 1215190 w 1407695"/>
              <a:gd name="connsiteY12" fmla="*/ 48127 h 108285"/>
              <a:gd name="connsiteX13" fmla="*/ 1251284 w 1407695"/>
              <a:gd name="connsiteY13" fmla="*/ 24064 h 108285"/>
              <a:gd name="connsiteX14" fmla="*/ 1299411 w 1407695"/>
              <a:gd name="connsiteY14" fmla="*/ 0 h 108285"/>
              <a:gd name="connsiteX15" fmla="*/ 1359569 w 1407695"/>
              <a:gd name="connsiteY15" fmla="*/ 24064 h 108285"/>
              <a:gd name="connsiteX16" fmla="*/ 1407695 w 1407695"/>
              <a:gd name="connsiteY16" fmla="*/ 108285 h 10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7695" h="108285">
                <a:moveTo>
                  <a:pt x="0" y="84221"/>
                </a:moveTo>
                <a:cubicBezTo>
                  <a:pt x="32608" y="64657"/>
                  <a:pt x="66978" y="36095"/>
                  <a:pt x="108284" y="36095"/>
                </a:cubicBezTo>
                <a:cubicBezTo>
                  <a:pt x="120967" y="36095"/>
                  <a:pt x="132184" y="44643"/>
                  <a:pt x="144379" y="48127"/>
                </a:cubicBezTo>
                <a:cubicBezTo>
                  <a:pt x="160278" y="52670"/>
                  <a:pt x="176463" y="56148"/>
                  <a:pt x="192505" y="60158"/>
                </a:cubicBezTo>
                <a:cubicBezTo>
                  <a:pt x="208547" y="68179"/>
                  <a:pt x="222806" y="82240"/>
                  <a:pt x="240632" y="84221"/>
                </a:cubicBezTo>
                <a:cubicBezTo>
                  <a:pt x="282447" y="88867"/>
                  <a:pt x="354124" y="46391"/>
                  <a:pt x="385011" y="36095"/>
                </a:cubicBezTo>
                <a:cubicBezTo>
                  <a:pt x="404411" y="29628"/>
                  <a:pt x="425116" y="28074"/>
                  <a:pt x="445169" y="24064"/>
                </a:cubicBezTo>
                <a:cubicBezTo>
                  <a:pt x="469232" y="28074"/>
                  <a:pt x="494384" y="27890"/>
                  <a:pt x="517358" y="36095"/>
                </a:cubicBezTo>
                <a:cubicBezTo>
                  <a:pt x="551140" y="48160"/>
                  <a:pt x="613611" y="84221"/>
                  <a:pt x="613611" y="84221"/>
                </a:cubicBezTo>
                <a:cubicBezTo>
                  <a:pt x="657727" y="76200"/>
                  <a:pt x="703160" y="73532"/>
                  <a:pt x="745958" y="60158"/>
                </a:cubicBezTo>
                <a:cubicBezTo>
                  <a:pt x="768279" y="53183"/>
                  <a:pt x="782966" y="27371"/>
                  <a:pt x="806116" y="24064"/>
                </a:cubicBezTo>
                <a:cubicBezTo>
                  <a:pt x="844730" y="18548"/>
                  <a:pt x="1003029" y="53821"/>
                  <a:pt x="1034716" y="60158"/>
                </a:cubicBezTo>
                <a:cubicBezTo>
                  <a:pt x="1094874" y="56148"/>
                  <a:pt x="1155719" y="58039"/>
                  <a:pt x="1215190" y="48127"/>
                </a:cubicBezTo>
                <a:cubicBezTo>
                  <a:pt x="1229453" y="45750"/>
                  <a:pt x="1238729" y="31238"/>
                  <a:pt x="1251284" y="24064"/>
                </a:cubicBezTo>
                <a:cubicBezTo>
                  <a:pt x="1266857" y="15165"/>
                  <a:pt x="1283369" y="8021"/>
                  <a:pt x="1299411" y="0"/>
                </a:cubicBezTo>
                <a:cubicBezTo>
                  <a:pt x="1319464" y="8021"/>
                  <a:pt x="1343315" y="9842"/>
                  <a:pt x="1359569" y="24064"/>
                </a:cubicBezTo>
                <a:cubicBezTo>
                  <a:pt x="1371630" y="34618"/>
                  <a:pt x="1396191" y="85277"/>
                  <a:pt x="1407695" y="10828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01A5348E-79A6-453B-8AF4-787AD629F16C}"/>
              </a:ext>
            </a:extLst>
          </p:cNvPr>
          <p:cNvSpPr/>
          <p:nvPr/>
        </p:nvSpPr>
        <p:spPr>
          <a:xfrm>
            <a:off x="470998" y="5462952"/>
            <a:ext cx="565484" cy="48126"/>
          </a:xfrm>
          <a:custGeom>
            <a:avLst/>
            <a:gdLst>
              <a:gd name="connsiteX0" fmla="*/ 0 w 565484"/>
              <a:gd name="connsiteY0" fmla="*/ 48126 h 48126"/>
              <a:gd name="connsiteX1" fmla="*/ 192506 w 565484"/>
              <a:gd name="connsiteY1" fmla="*/ 0 h 48126"/>
              <a:gd name="connsiteX2" fmla="*/ 433137 w 565484"/>
              <a:gd name="connsiteY2" fmla="*/ 36095 h 48126"/>
              <a:gd name="connsiteX3" fmla="*/ 565484 w 565484"/>
              <a:gd name="connsiteY3" fmla="*/ 36095 h 48126"/>
            </a:gdLst>
            <a:ahLst/>
            <a:cxnLst>
              <a:cxn ang="0">
                <a:pos x="connsiteX0" y="connsiteY0"/>
              </a:cxn>
              <a:cxn ang="0">
                <a:pos x="connsiteX1" y="connsiteY1"/>
              </a:cxn>
              <a:cxn ang="0">
                <a:pos x="connsiteX2" y="connsiteY2"/>
              </a:cxn>
              <a:cxn ang="0">
                <a:pos x="connsiteX3" y="connsiteY3"/>
              </a:cxn>
            </a:cxnLst>
            <a:rect l="l" t="t" r="r" b="b"/>
            <a:pathLst>
              <a:path w="565484" h="48126">
                <a:moveTo>
                  <a:pt x="0" y="48126"/>
                </a:moveTo>
                <a:cubicBezTo>
                  <a:pt x="35766" y="37907"/>
                  <a:pt x="162108" y="0"/>
                  <a:pt x="192506" y="0"/>
                </a:cubicBezTo>
                <a:cubicBezTo>
                  <a:pt x="463563" y="0"/>
                  <a:pt x="271253" y="26572"/>
                  <a:pt x="433137" y="36095"/>
                </a:cubicBezTo>
                <a:cubicBezTo>
                  <a:pt x="477177" y="38686"/>
                  <a:pt x="521368" y="36095"/>
                  <a:pt x="565484" y="3609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TextBox 11">
            <a:extLst>
              <a:ext uri="{FF2B5EF4-FFF2-40B4-BE49-F238E27FC236}">
                <a16:creationId xmlns:a16="http://schemas.microsoft.com/office/drawing/2014/main" id="{25C73141-4FA6-425E-B418-C787AD0C1733}"/>
              </a:ext>
            </a:extLst>
          </p:cNvPr>
          <p:cNvSpPr txBox="1"/>
          <p:nvPr/>
        </p:nvSpPr>
        <p:spPr>
          <a:xfrm>
            <a:off x="1179932" y="5278286"/>
            <a:ext cx="2127377" cy="369332"/>
          </a:xfrm>
          <a:prstGeom prst="rect">
            <a:avLst/>
          </a:prstGeom>
          <a:noFill/>
        </p:spPr>
        <p:txBody>
          <a:bodyPr wrap="none" rtlCol="0">
            <a:spAutoFit/>
          </a:bodyPr>
          <a:lstStyle/>
          <a:p>
            <a:r>
              <a:rPr lang="en-IN" dirty="0"/>
              <a:t>Thumb position data</a:t>
            </a:r>
          </a:p>
        </p:txBody>
      </p:sp>
      <p:sp>
        <p:nvSpPr>
          <p:cNvPr id="2" name="Date Placeholder 1">
            <a:extLst>
              <a:ext uri="{FF2B5EF4-FFF2-40B4-BE49-F238E27FC236}">
                <a16:creationId xmlns:a16="http://schemas.microsoft.com/office/drawing/2014/main" id="{25887792-116B-4AFA-9936-54815ACD99FD}"/>
              </a:ext>
            </a:extLst>
          </p:cNvPr>
          <p:cNvSpPr>
            <a:spLocks noGrp="1"/>
          </p:cNvSpPr>
          <p:nvPr>
            <p:ph type="dt" sz="half" idx="10"/>
          </p:nvPr>
        </p:nvSpPr>
        <p:spPr>
          <a:xfrm>
            <a:off x="872020" y="6221138"/>
            <a:ext cx="2743200" cy="365125"/>
          </a:xfrm>
        </p:spPr>
        <p:txBody>
          <a:bodyPr/>
          <a:lstStyle/>
          <a:p>
            <a:r>
              <a:rPr lang="en-US" dirty="0"/>
              <a:t>Date: 9 June 2022</a:t>
            </a:r>
            <a:endParaRPr lang="en-IN" dirty="0"/>
          </a:p>
        </p:txBody>
      </p:sp>
      <p:sp>
        <p:nvSpPr>
          <p:cNvPr id="3" name="Footer Placeholder 2">
            <a:extLst>
              <a:ext uri="{FF2B5EF4-FFF2-40B4-BE49-F238E27FC236}">
                <a16:creationId xmlns:a16="http://schemas.microsoft.com/office/drawing/2014/main" id="{045B9C9D-9E57-48E1-8A57-9A4C8C8EB949}"/>
              </a:ext>
            </a:extLst>
          </p:cNvPr>
          <p:cNvSpPr>
            <a:spLocks noGrp="1"/>
          </p:cNvSpPr>
          <p:nvPr>
            <p:ph type="ftr" sz="quarter" idx="11"/>
          </p:nvPr>
        </p:nvSpPr>
        <p:spPr/>
        <p:txBody>
          <a:bodyPr/>
          <a:lstStyle/>
          <a:p>
            <a:r>
              <a:rPr lang="en-IN"/>
              <a:t>THUMB PERTURBATION SYSTEM</a:t>
            </a:r>
          </a:p>
        </p:txBody>
      </p:sp>
      <p:sp>
        <p:nvSpPr>
          <p:cNvPr id="9" name="Slide Number Placeholder 8">
            <a:extLst>
              <a:ext uri="{FF2B5EF4-FFF2-40B4-BE49-F238E27FC236}">
                <a16:creationId xmlns:a16="http://schemas.microsoft.com/office/drawing/2014/main" id="{CCBF22A6-7964-4419-AC6B-B2492CE527AD}"/>
              </a:ext>
            </a:extLst>
          </p:cNvPr>
          <p:cNvSpPr>
            <a:spLocks noGrp="1"/>
          </p:cNvSpPr>
          <p:nvPr>
            <p:ph type="sldNum" sz="quarter" idx="12"/>
          </p:nvPr>
        </p:nvSpPr>
        <p:spPr>
          <a:xfrm>
            <a:off x="9119131" y="6195031"/>
            <a:ext cx="2743200" cy="365125"/>
          </a:xfrm>
        </p:spPr>
        <p:txBody>
          <a:bodyPr/>
          <a:lstStyle/>
          <a:p>
            <a:fld id="{D64605B2-C25A-43FF-82EB-2B6EB24849F8}" type="slidenum">
              <a:rPr lang="en-IN" smtClean="0"/>
              <a:t>12</a:t>
            </a:fld>
            <a:endParaRPr lang="en-IN" dirty="0"/>
          </a:p>
        </p:txBody>
      </p:sp>
      <p:grpSp>
        <p:nvGrpSpPr>
          <p:cNvPr id="13" name="Group 12">
            <a:extLst>
              <a:ext uri="{FF2B5EF4-FFF2-40B4-BE49-F238E27FC236}">
                <a16:creationId xmlns:a16="http://schemas.microsoft.com/office/drawing/2014/main" id="{81B4F882-2B46-4A8B-8D73-DA20D8F01E55}"/>
              </a:ext>
            </a:extLst>
          </p:cNvPr>
          <p:cNvGrpSpPr/>
          <p:nvPr/>
        </p:nvGrpSpPr>
        <p:grpSpPr>
          <a:xfrm>
            <a:off x="7320231" y="1067406"/>
            <a:ext cx="3977353" cy="2713101"/>
            <a:chOff x="4876308" y="2460760"/>
            <a:chExt cx="3417198" cy="2106009"/>
          </a:xfrm>
        </p:grpSpPr>
        <p:grpSp>
          <p:nvGrpSpPr>
            <p:cNvPr id="14" name="Group 13">
              <a:extLst>
                <a:ext uri="{FF2B5EF4-FFF2-40B4-BE49-F238E27FC236}">
                  <a16:creationId xmlns:a16="http://schemas.microsoft.com/office/drawing/2014/main" id="{F1E4261D-E003-4414-AA54-B87BAB1C39FA}"/>
                </a:ext>
              </a:extLst>
            </p:cNvPr>
            <p:cNvGrpSpPr/>
            <p:nvPr/>
          </p:nvGrpSpPr>
          <p:grpSpPr>
            <a:xfrm>
              <a:off x="4876308" y="2460760"/>
              <a:ext cx="3417198" cy="2106009"/>
              <a:chOff x="4167130" y="3071751"/>
              <a:chExt cx="4117134" cy="2185314"/>
            </a:xfrm>
          </p:grpSpPr>
          <p:grpSp>
            <p:nvGrpSpPr>
              <p:cNvPr id="17" name="Group 4">
                <a:extLst>
                  <a:ext uri="{FF2B5EF4-FFF2-40B4-BE49-F238E27FC236}">
                    <a16:creationId xmlns:a16="http://schemas.microsoft.com/office/drawing/2014/main" id="{6A914760-5739-472C-BA60-62E8BF36306D}"/>
                  </a:ext>
                </a:extLst>
              </p:cNvPr>
              <p:cNvGrpSpPr>
                <a:grpSpLocks/>
              </p:cNvGrpSpPr>
              <p:nvPr/>
            </p:nvGrpSpPr>
            <p:grpSpPr bwMode="auto">
              <a:xfrm>
                <a:off x="4170078" y="3071751"/>
                <a:ext cx="3508375" cy="1346731"/>
                <a:chOff x="913142" y="2393588"/>
                <a:chExt cx="4201324" cy="2516486"/>
              </a:xfrm>
            </p:grpSpPr>
            <p:sp>
              <p:nvSpPr>
                <p:cNvPr id="23" name="TextBox 22">
                  <a:extLst>
                    <a:ext uri="{FF2B5EF4-FFF2-40B4-BE49-F238E27FC236}">
                      <a16:creationId xmlns:a16="http://schemas.microsoft.com/office/drawing/2014/main" id="{3CB44D11-0FDC-401A-BB69-013EC42D6354}"/>
                    </a:ext>
                  </a:extLst>
                </p:cNvPr>
                <p:cNvSpPr txBox="1"/>
                <p:nvPr/>
              </p:nvSpPr>
              <p:spPr>
                <a:xfrm>
                  <a:off x="2605078" y="2393588"/>
                  <a:ext cx="1762274" cy="631841"/>
                </a:xfrm>
                <a:prstGeom prst="rect">
                  <a:avLst/>
                </a:prstGeom>
                <a:solidFill>
                  <a:schemeClr val="accent2">
                    <a:lumMod val="60000"/>
                    <a:lumOff val="40000"/>
                  </a:schemeClr>
                </a:solidFill>
                <a:ln>
                  <a:solidFill>
                    <a:schemeClr val="accent2">
                      <a:lumMod val="60000"/>
                      <a:lumOff val="40000"/>
                    </a:schemeClr>
                  </a:solidFill>
                </a:ln>
              </p:spPr>
              <p:txBody>
                <a:bodyPr wrap="none">
                  <a:spAutoFit/>
                </a:bodyPr>
                <a:lstStyle/>
                <a:p>
                  <a:pPr>
                    <a:defRPr/>
                  </a:pPr>
                  <a:r>
                    <a:rPr lang="en-IN" sz="1600" b="1" dirty="0"/>
                    <a:t>CONDITIONS</a:t>
                  </a:r>
                </a:p>
              </p:txBody>
            </p:sp>
            <p:cxnSp>
              <p:nvCxnSpPr>
                <p:cNvPr id="24" name="Straight Arrow Connector 23">
                  <a:extLst>
                    <a:ext uri="{FF2B5EF4-FFF2-40B4-BE49-F238E27FC236}">
                      <a16:creationId xmlns:a16="http://schemas.microsoft.com/office/drawing/2014/main" id="{30645B85-9A47-4CF9-8FF0-CD8733EF4B26}"/>
                    </a:ext>
                  </a:extLst>
                </p:cNvPr>
                <p:cNvCxnSpPr>
                  <a:cxnSpLocks/>
                </p:cNvCxnSpPr>
                <p:nvPr/>
              </p:nvCxnSpPr>
              <p:spPr>
                <a:xfrm flipH="1">
                  <a:off x="1867470" y="3022462"/>
                  <a:ext cx="1026568" cy="525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F8A1F4A-672D-4CB1-A1D2-43A58D6D6235}"/>
                    </a:ext>
                  </a:extLst>
                </p:cNvPr>
                <p:cNvCxnSpPr>
                  <a:cxnSpLocks/>
                </p:cNvCxnSpPr>
                <p:nvPr/>
              </p:nvCxnSpPr>
              <p:spPr>
                <a:xfrm>
                  <a:off x="4028965" y="3010596"/>
                  <a:ext cx="1085501" cy="5191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8">
                  <a:extLst>
                    <a:ext uri="{FF2B5EF4-FFF2-40B4-BE49-F238E27FC236}">
                      <a16:creationId xmlns:a16="http://schemas.microsoft.com/office/drawing/2014/main" id="{EFC57904-2230-4FEA-AB52-F4F79AF5E08D}"/>
                    </a:ext>
                  </a:extLst>
                </p:cNvPr>
                <p:cNvGrpSpPr>
                  <a:grpSpLocks/>
                </p:cNvGrpSpPr>
                <p:nvPr/>
              </p:nvGrpSpPr>
              <p:grpSpPr bwMode="auto">
                <a:xfrm>
                  <a:off x="913142" y="3518824"/>
                  <a:ext cx="3072163" cy="1391250"/>
                  <a:chOff x="2244298" y="4120649"/>
                  <a:chExt cx="3072163" cy="1391250"/>
                </a:xfrm>
              </p:grpSpPr>
              <p:sp>
                <p:nvSpPr>
                  <p:cNvPr id="28" name="Rectangle 27">
                    <a:extLst>
                      <a:ext uri="{FF2B5EF4-FFF2-40B4-BE49-F238E27FC236}">
                        <a16:creationId xmlns:a16="http://schemas.microsoft.com/office/drawing/2014/main" id="{D0A08321-2C0B-4F42-978A-677D55B6C298}"/>
                      </a:ext>
                    </a:extLst>
                  </p:cNvPr>
                  <p:cNvSpPr/>
                  <p:nvPr/>
                </p:nvSpPr>
                <p:spPr>
                  <a:xfrm>
                    <a:off x="2244298" y="4120649"/>
                    <a:ext cx="1691936" cy="525051"/>
                  </a:xfrm>
                  <a:prstGeom prst="rect">
                    <a:avLst/>
                  </a:prstGeom>
                  <a:solidFill>
                    <a:schemeClr val="accent4">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r>
                      <a:rPr lang="en-IN" sz="1600" b="1" dirty="0">
                        <a:solidFill>
                          <a:schemeClr val="tx1"/>
                        </a:solidFill>
                      </a:rPr>
                      <a:t>Session 1</a:t>
                    </a:r>
                  </a:p>
                  <a:p>
                    <a:pPr algn="ctr">
                      <a:defRPr/>
                    </a:pPr>
                    <a:endParaRPr lang="en-IN" b="1" dirty="0">
                      <a:solidFill>
                        <a:schemeClr val="tx1"/>
                      </a:solidFill>
                    </a:endParaRPr>
                  </a:p>
                </p:txBody>
              </p:sp>
              <p:sp>
                <p:nvSpPr>
                  <p:cNvPr id="29" name="Rectangle 28">
                    <a:extLst>
                      <a:ext uri="{FF2B5EF4-FFF2-40B4-BE49-F238E27FC236}">
                        <a16:creationId xmlns:a16="http://schemas.microsoft.com/office/drawing/2014/main" id="{B0918715-B1A4-4BAA-847F-C750BD3466AE}"/>
                      </a:ext>
                    </a:extLst>
                  </p:cNvPr>
                  <p:cNvSpPr/>
                  <p:nvPr/>
                </p:nvSpPr>
                <p:spPr>
                  <a:xfrm>
                    <a:off x="4128676" y="4124060"/>
                    <a:ext cx="1187785" cy="138783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b="1" dirty="0">
                        <a:solidFill>
                          <a:schemeClr val="tx1"/>
                        </a:solidFill>
                      </a:rPr>
                      <a:t>One hour rest</a:t>
                    </a:r>
                  </a:p>
                </p:txBody>
              </p:sp>
            </p:grpSp>
          </p:grpSp>
          <p:sp>
            <p:nvSpPr>
              <p:cNvPr id="18" name="Rectangle 17">
                <a:extLst>
                  <a:ext uri="{FF2B5EF4-FFF2-40B4-BE49-F238E27FC236}">
                    <a16:creationId xmlns:a16="http://schemas.microsoft.com/office/drawing/2014/main" id="{6F93896A-3202-4416-8594-D5DA8614A62A}"/>
                  </a:ext>
                </a:extLst>
              </p:cNvPr>
              <p:cNvSpPr/>
              <p:nvPr/>
            </p:nvSpPr>
            <p:spPr bwMode="auto">
              <a:xfrm>
                <a:off x="4167130" y="4718904"/>
                <a:ext cx="1412875" cy="53816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endParaRPr lang="en-IN" sz="1600" b="1" dirty="0">
                  <a:solidFill>
                    <a:schemeClr val="tx1"/>
                  </a:solidFill>
                </a:endParaRPr>
              </a:p>
              <a:p>
                <a:pPr algn="ctr">
                  <a:defRPr/>
                </a:pPr>
                <a:r>
                  <a:rPr lang="en-IN" sz="1600" b="1" dirty="0">
                    <a:solidFill>
                      <a:schemeClr val="tx1"/>
                    </a:solidFill>
                  </a:rPr>
                  <a:t>0.350kg</a:t>
                </a:r>
              </a:p>
              <a:p>
                <a:pPr algn="ctr">
                  <a:defRPr/>
                </a:pPr>
                <a:r>
                  <a:rPr lang="en-IN" sz="1600" b="1" dirty="0">
                    <a:solidFill>
                      <a:schemeClr val="tx1"/>
                    </a:solidFill>
                  </a:rPr>
                  <a:t>(25 trials)</a:t>
                </a:r>
              </a:p>
              <a:p>
                <a:pPr algn="ctr">
                  <a:defRPr/>
                </a:pPr>
                <a:endParaRPr lang="en-IN" sz="1600" b="1" dirty="0">
                  <a:solidFill>
                    <a:schemeClr val="tx1"/>
                  </a:solidFill>
                </a:endParaRPr>
              </a:p>
              <a:p>
                <a:pPr algn="ctr">
                  <a:defRPr/>
                </a:pPr>
                <a:endParaRPr lang="en-IN" b="1" dirty="0">
                  <a:solidFill>
                    <a:schemeClr val="tx1"/>
                  </a:solidFill>
                </a:endParaRPr>
              </a:p>
            </p:txBody>
          </p:sp>
          <p:sp>
            <p:nvSpPr>
              <p:cNvPr id="19" name="Rectangle 18">
                <a:extLst>
                  <a:ext uri="{FF2B5EF4-FFF2-40B4-BE49-F238E27FC236}">
                    <a16:creationId xmlns:a16="http://schemas.microsoft.com/office/drawing/2014/main" id="{62218773-1A4F-4968-B153-8B024A2AF10F}"/>
                  </a:ext>
                </a:extLst>
              </p:cNvPr>
              <p:cNvSpPr/>
              <p:nvPr/>
            </p:nvSpPr>
            <p:spPr bwMode="auto">
              <a:xfrm>
                <a:off x="4167130" y="3958024"/>
                <a:ext cx="1412875" cy="538162"/>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r>
                  <a:rPr lang="en-IN" sz="1600" b="1" dirty="0">
                    <a:solidFill>
                      <a:schemeClr val="tx1"/>
                    </a:solidFill>
                  </a:rPr>
                  <a:t>0.150kg</a:t>
                </a:r>
              </a:p>
              <a:p>
                <a:pPr algn="ctr">
                  <a:defRPr/>
                </a:pPr>
                <a:r>
                  <a:rPr lang="en-IN" sz="1600" b="1" dirty="0">
                    <a:solidFill>
                      <a:schemeClr val="tx1"/>
                    </a:solidFill>
                  </a:rPr>
                  <a:t>(25 trials)</a:t>
                </a:r>
              </a:p>
              <a:p>
                <a:pPr algn="ctr">
                  <a:defRPr/>
                </a:pPr>
                <a:endParaRPr lang="en-IN" b="1" dirty="0">
                  <a:solidFill>
                    <a:schemeClr val="tx1"/>
                  </a:solidFill>
                </a:endParaRPr>
              </a:p>
            </p:txBody>
          </p:sp>
          <p:sp>
            <p:nvSpPr>
              <p:cNvPr id="20" name="Rectangle 19">
                <a:extLst>
                  <a:ext uri="{FF2B5EF4-FFF2-40B4-BE49-F238E27FC236}">
                    <a16:creationId xmlns:a16="http://schemas.microsoft.com/office/drawing/2014/main" id="{B70D2B1B-5E43-4735-8A4E-AF0DD5EEEF0C}"/>
                  </a:ext>
                </a:extLst>
              </p:cNvPr>
              <p:cNvSpPr/>
              <p:nvPr/>
            </p:nvSpPr>
            <p:spPr bwMode="auto">
              <a:xfrm>
                <a:off x="6870887" y="3673936"/>
                <a:ext cx="1412876" cy="280988"/>
              </a:xfrm>
              <a:prstGeom prst="rect">
                <a:avLst/>
              </a:prstGeom>
              <a:solidFill>
                <a:schemeClr val="accent4">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r>
                  <a:rPr lang="en-IN" sz="1600" b="1" dirty="0">
                    <a:solidFill>
                      <a:schemeClr val="tx1"/>
                    </a:solidFill>
                  </a:rPr>
                  <a:t>Session 2</a:t>
                </a:r>
              </a:p>
              <a:p>
                <a:pPr algn="ctr">
                  <a:defRPr/>
                </a:pPr>
                <a:endParaRPr lang="en-IN" b="1" dirty="0">
                  <a:solidFill>
                    <a:schemeClr val="tx1"/>
                  </a:solidFill>
                </a:endParaRPr>
              </a:p>
            </p:txBody>
          </p:sp>
          <p:sp>
            <p:nvSpPr>
              <p:cNvPr id="21" name="Rectangle 20">
                <a:extLst>
                  <a:ext uri="{FF2B5EF4-FFF2-40B4-BE49-F238E27FC236}">
                    <a16:creationId xmlns:a16="http://schemas.microsoft.com/office/drawing/2014/main" id="{3D7E4B15-7FA1-4723-8FE9-656BC3BB1ECB}"/>
                  </a:ext>
                </a:extLst>
              </p:cNvPr>
              <p:cNvSpPr/>
              <p:nvPr/>
            </p:nvSpPr>
            <p:spPr bwMode="auto">
              <a:xfrm>
                <a:off x="6867940" y="3958024"/>
                <a:ext cx="1412875" cy="538162"/>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r>
                  <a:rPr lang="en-IN" sz="1600" b="1" dirty="0">
                    <a:solidFill>
                      <a:schemeClr val="tx1"/>
                    </a:solidFill>
                  </a:rPr>
                  <a:t>0.450kg</a:t>
                </a:r>
              </a:p>
              <a:p>
                <a:pPr algn="ctr">
                  <a:defRPr/>
                </a:pPr>
                <a:r>
                  <a:rPr lang="en-IN" sz="1600" b="1" dirty="0">
                    <a:solidFill>
                      <a:schemeClr val="tx1"/>
                    </a:solidFill>
                  </a:rPr>
                  <a:t>(25 trials)</a:t>
                </a:r>
              </a:p>
              <a:p>
                <a:pPr algn="ctr">
                  <a:defRPr/>
                </a:pPr>
                <a:endParaRPr lang="en-IN" b="1" dirty="0">
                  <a:solidFill>
                    <a:schemeClr val="tx1"/>
                  </a:solidFill>
                </a:endParaRPr>
              </a:p>
            </p:txBody>
          </p:sp>
          <p:sp>
            <p:nvSpPr>
              <p:cNvPr id="22" name="Rectangle 21">
                <a:extLst>
                  <a:ext uri="{FF2B5EF4-FFF2-40B4-BE49-F238E27FC236}">
                    <a16:creationId xmlns:a16="http://schemas.microsoft.com/office/drawing/2014/main" id="{97FF7870-6D63-49DB-9149-DD08EE8E6DE5}"/>
                  </a:ext>
                </a:extLst>
              </p:cNvPr>
              <p:cNvSpPr/>
              <p:nvPr/>
            </p:nvSpPr>
            <p:spPr bwMode="auto">
              <a:xfrm>
                <a:off x="6871388" y="4691267"/>
                <a:ext cx="1412876" cy="538162"/>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endParaRPr lang="en-IN" sz="1600" b="1" dirty="0">
                  <a:solidFill>
                    <a:schemeClr val="tx1"/>
                  </a:solidFill>
                </a:endParaRPr>
              </a:p>
              <a:p>
                <a:pPr algn="ctr">
                  <a:defRPr/>
                </a:pPr>
                <a:r>
                  <a:rPr lang="en-IN" sz="1600" b="1" dirty="0">
                    <a:solidFill>
                      <a:schemeClr val="tx1"/>
                    </a:solidFill>
                  </a:rPr>
                  <a:t>0.250kg</a:t>
                </a:r>
              </a:p>
              <a:p>
                <a:pPr algn="ctr">
                  <a:defRPr/>
                </a:pPr>
                <a:r>
                  <a:rPr lang="en-IN" sz="1600" b="1" dirty="0">
                    <a:solidFill>
                      <a:schemeClr val="tx1"/>
                    </a:solidFill>
                  </a:rPr>
                  <a:t>(25 trials)</a:t>
                </a:r>
              </a:p>
              <a:p>
                <a:pPr algn="ctr">
                  <a:defRPr/>
                </a:pPr>
                <a:endParaRPr lang="en-IN" sz="1600" b="1" dirty="0">
                  <a:solidFill>
                    <a:schemeClr val="tx1"/>
                  </a:solidFill>
                </a:endParaRPr>
              </a:p>
              <a:p>
                <a:pPr algn="ctr">
                  <a:defRPr/>
                </a:pPr>
                <a:endParaRPr lang="en-IN" b="1" dirty="0">
                  <a:solidFill>
                    <a:schemeClr val="tx1"/>
                  </a:solidFill>
                </a:endParaRPr>
              </a:p>
            </p:txBody>
          </p:sp>
        </p:grpSp>
        <p:sp>
          <p:nvSpPr>
            <p:cNvPr id="15" name="Rectangle 14">
              <a:extLst>
                <a:ext uri="{FF2B5EF4-FFF2-40B4-BE49-F238E27FC236}">
                  <a16:creationId xmlns:a16="http://schemas.microsoft.com/office/drawing/2014/main" id="{DAD7029D-C562-44E6-AAE7-2F3FDE1E6B78}"/>
                </a:ext>
              </a:extLst>
            </p:cNvPr>
            <p:cNvSpPr/>
            <p:nvPr/>
          </p:nvSpPr>
          <p:spPr bwMode="auto">
            <a:xfrm>
              <a:off x="4876309" y="3833501"/>
              <a:ext cx="1172678" cy="214637"/>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b="1" dirty="0">
                  <a:solidFill>
                    <a:schemeClr val="tx1"/>
                  </a:solidFill>
                </a:rPr>
                <a:t>30mins</a:t>
              </a:r>
            </a:p>
          </p:txBody>
        </p:sp>
        <p:sp>
          <p:nvSpPr>
            <p:cNvPr id="16" name="Rectangle 15">
              <a:extLst>
                <a:ext uri="{FF2B5EF4-FFF2-40B4-BE49-F238E27FC236}">
                  <a16:creationId xmlns:a16="http://schemas.microsoft.com/office/drawing/2014/main" id="{1AB3D943-B814-42C3-BE42-037B58C4713E}"/>
                </a:ext>
              </a:extLst>
            </p:cNvPr>
            <p:cNvSpPr/>
            <p:nvPr/>
          </p:nvSpPr>
          <p:spPr bwMode="auto">
            <a:xfrm>
              <a:off x="7122822" y="3835151"/>
              <a:ext cx="1167822" cy="186353"/>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b="1" dirty="0">
                  <a:solidFill>
                    <a:schemeClr val="tx1"/>
                  </a:solidFill>
                </a:rPr>
                <a:t>30mins</a:t>
              </a:r>
            </a:p>
          </p:txBody>
        </p:sp>
      </p:grpSp>
      <p:sp>
        <p:nvSpPr>
          <p:cNvPr id="4" name="TextBox 3">
            <a:extLst>
              <a:ext uri="{FF2B5EF4-FFF2-40B4-BE49-F238E27FC236}">
                <a16:creationId xmlns:a16="http://schemas.microsoft.com/office/drawing/2014/main" id="{863E2E12-BD1C-4B75-A40A-DC703D8A65E5}"/>
              </a:ext>
            </a:extLst>
          </p:cNvPr>
          <p:cNvSpPr txBox="1"/>
          <p:nvPr/>
        </p:nvSpPr>
        <p:spPr>
          <a:xfrm>
            <a:off x="838200" y="4788568"/>
            <a:ext cx="2741456" cy="369332"/>
          </a:xfrm>
          <a:prstGeom prst="rect">
            <a:avLst/>
          </a:prstGeom>
          <a:noFill/>
        </p:spPr>
        <p:txBody>
          <a:bodyPr wrap="none" rtlCol="0">
            <a:spAutoFit/>
          </a:bodyPr>
          <a:lstStyle/>
          <a:p>
            <a:r>
              <a:rPr lang="en-IN" dirty="0"/>
              <a:t>Mass of the handle=450gm</a:t>
            </a:r>
          </a:p>
        </p:txBody>
      </p:sp>
      <p:pic>
        <p:nvPicPr>
          <p:cNvPr id="33" name="Picture 32">
            <a:extLst>
              <a:ext uri="{FF2B5EF4-FFF2-40B4-BE49-F238E27FC236}">
                <a16:creationId xmlns:a16="http://schemas.microsoft.com/office/drawing/2014/main" id="{CC5B9B32-3D16-449A-83E0-CF0810CD46E6}"/>
              </a:ext>
            </a:extLst>
          </p:cNvPr>
          <p:cNvPicPr>
            <a:picLocks noChangeAspect="1"/>
          </p:cNvPicPr>
          <p:nvPr/>
        </p:nvPicPr>
        <p:blipFill>
          <a:blip r:embed="rId5"/>
          <a:stretch>
            <a:fillRect/>
          </a:stretch>
        </p:blipFill>
        <p:spPr>
          <a:xfrm>
            <a:off x="7280524" y="4118608"/>
            <a:ext cx="3627108" cy="2291673"/>
          </a:xfrm>
          <a:prstGeom prst="rect">
            <a:avLst/>
          </a:prstGeom>
        </p:spPr>
      </p:pic>
    </p:spTree>
    <p:extLst>
      <p:ext uri="{BB962C8B-B14F-4D97-AF65-F5344CB8AC3E}">
        <p14:creationId xmlns:p14="http://schemas.microsoft.com/office/powerpoint/2010/main" val="138867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F53535-8BE5-470E-84C0-D85C366C13F8}"/>
              </a:ext>
            </a:extLst>
          </p:cNvPr>
          <p:cNvSpPr>
            <a:spLocks noGrp="1"/>
          </p:cNvSpPr>
          <p:nvPr>
            <p:ph type="dt" sz="half" idx="10"/>
          </p:nvPr>
        </p:nvSpPr>
        <p:spPr>
          <a:xfrm>
            <a:off x="706641" y="6095196"/>
            <a:ext cx="2743200" cy="365125"/>
          </a:xfrm>
        </p:spPr>
        <p:txBody>
          <a:bodyPr/>
          <a:lstStyle/>
          <a:p>
            <a:r>
              <a:rPr lang="en-US" dirty="0"/>
              <a:t>Date: 9 June 2022</a:t>
            </a:r>
            <a:endParaRPr lang="en-IN" dirty="0"/>
          </a:p>
        </p:txBody>
      </p:sp>
      <p:sp>
        <p:nvSpPr>
          <p:cNvPr id="5" name="Footer Placeholder 4">
            <a:extLst>
              <a:ext uri="{FF2B5EF4-FFF2-40B4-BE49-F238E27FC236}">
                <a16:creationId xmlns:a16="http://schemas.microsoft.com/office/drawing/2014/main" id="{EE511F22-9481-48B3-ADDE-9A25B47EAD0F}"/>
              </a:ext>
            </a:extLst>
          </p:cNvPr>
          <p:cNvSpPr>
            <a:spLocks noGrp="1"/>
          </p:cNvSpPr>
          <p:nvPr>
            <p:ph type="ftr" sz="quarter" idx="11"/>
          </p:nvPr>
        </p:nvSpPr>
        <p:spPr>
          <a:xfrm>
            <a:off x="3972820" y="6121695"/>
            <a:ext cx="4114800" cy="365125"/>
          </a:xfrm>
        </p:spPr>
        <p:txBody>
          <a:bodyPr/>
          <a:lstStyle/>
          <a:p>
            <a:r>
              <a:rPr lang="en-IN" dirty="0"/>
              <a:t>THUMB PERTURBATION SYSTEM</a:t>
            </a:r>
          </a:p>
        </p:txBody>
      </p:sp>
      <p:sp>
        <p:nvSpPr>
          <p:cNvPr id="6" name="Slide Number Placeholder 5">
            <a:extLst>
              <a:ext uri="{FF2B5EF4-FFF2-40B4-BE49-F238E27FC236}">
                <a16:creationId xmlns:a16="http://schemas.microsoft.com/office/drawing/2014/main" id="{B83E96C6-8017-4827-A1E9-4FF2517B2814}"/>
              </a:ext>
            </a:extLst>
          </p:cNvPr>
          <p:cNvSpPr>
            <a:spLocks noGrp="1"/>
          </p:cNvSpPr>
          <p:nvPr>
            <p:ph type="sldNum" sz="quarter" idx="12"/>
          </p:nvPr>
        </p:nvSpPr>
        <p:spPr>
          <a:xfrm>
            <a:off x="9072856" y="6121694"/>
            <a:ext cx="2743200" cy="365125"/>
          </a:xfrm>
        </p:spPr>
        <p:txBody>
          <a:bodyPr/>
          <a:lstStyle/>
          <a:p>
            <a:fld id="{D64605B2-C25A-43FF-82EB-2B6EB24849F8}" type="slidenum">
              <a:rPr lang="en-IN" smtClean="0"/>
              <a:t>13</a:t>
            </a:fld>
            <a:endParaRPr lang="en-IN"/>
          </a:p>
        </p:txBody>
      </p:sp>
      <p:sp>
        <p:nvSpPr>
          <p:cNvPr id="9" name="Title 1">
            <a:extLst>
              <a:ext uri="{FF2B5EF4-FFF2-40B4-BE49-F238E27FC236}">
                <a16:creationId xmlns:a16="http://schemas.microsoft.com/office/drawing/2014/main" id="{640E62A0-64A1-45CE-8106-E0B946D5B36D}"/>
              </a:ext>
            </a:extLst>
          </p:cNvPr>
          <p:cNvSpPr txBox="1">
            <a:spLocks/>
          </p:cNvSpPr>
          <p:nvPr/>
        </p:nvSpPr>
        <p:spPr>
          <a:xfrm>
            <a:off x="838200" y="145131"/>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Experiment 2 - Results</a:t>
            </a:r>
          </a:p>
        </p:txBody>
      </p:sp>
      <p:pic>
        <p:nvPicPr>
          <p:cNvPr id="19" name="Picture 18">
            <a:extLst>
              <a:ext uri="{FF2B5EF4-FFF2-40B4-BE49-F238E27FC236}">
                <a16:creationId xmlns:a16="http://schemas.microsoft.com/office/drawing/2014/main" id="{231E1D32-9908-44A0-8E84-97513F97E1D9}"/>
              </a:ext>
            </a:extLst>
          </p:cNvPr>
          <p:cNvPicPr>
            <a:picLocks noChangeAspect="1"/>
          </p:cNvPicPr>
          <p:nvPr/>
        </p:nvPicPr>
        <p:blipFill>
          <a:blip r:embed="rId3"/>
          <a:stretch>
            <a:fillRect/>
          </a:stretch>
        </p:blipFill>
        <p:spPr>
          <a:xfrm>
            <a:off x="0" y="6180243"/>
            <a:ext cx="706641" cy="676992"/>
          </a:xfrm>
          <a:prstGeom prst="rect">
            <a:avLst/>
          </a:prstGeom>
        </p:spPr>
      </p:pic>
      <p:sp>
        <p:nvSpPr>
          <p:cNvPr id="7" name="Left Brace 6">
            <a:extLst>
              <a:ext uri="{FF2B5EF4-FFF2-40B4-BE49-F238E27FC236}">
                <a16:creationId xmlns:a16="http://schemas.microsoft.com/office/drawing/2014/main" id="{AAAF4033-E20A-4C71-B1F8-88D6F0A7DC0D}"/>
              </a:ext>
            </a:extLst>
          </p:cNvPr>
          <p:cNvSpPr/>
          <p:nvPr/>
        </p:nvSpPr>
        <p:spPr>
          <a:xfrm rot="5400000">
            <a:off x="8017879" y="2157715"/>
            <a:ext cx="271041" cy="47456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0" name="Content Placeholder 9">
            <a:extLst>
              <a:ext uri="{FF2B5EF4-FFF2-40B4-BE49-F238E27FC236}">
                <a16:creationId xmlns:a16="http://schemas.microsoft.com/office/drawing/2014/main" id="{8A58A995-EE80-40C4-AA25-141C11A9F57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10655" y="1100617"/>
            <a:ext cx="6662201" cy="5098159"/>
          </a:xfrm>
        </p:spPr>
      </p:pic>
      <p:grpSp>
        <p:nvGrpSpPr>
          <p:cNvPr id="3" name="Group 2">
            <a:extLst>
              <a:ext uri="{FF2B5EF4-FFF2-40B4-BE49-F238E27FC236}">
                <a16:creationId xmlns:a16="http://schemas.microsoft.com/office/drawing/2014/main" id="{24B52BAB-F86A-0E36-0AA9-D34B36EB60C5}"/>
              </a:ext>
            </a:extLst>
          </p:cNvPr>
          <p:cNvGrpSpPr/>
          <p:nvPr/>
        </p:nvGrpSpPr>
        <p:grpSpPr>
          <a:xfrm>
            <a:off x="4196169" y="1996022"/>
            <a:ext cx="3991504" cy="1432978"/>
            <a:chOff x="4196169" y="1996022"/>
            <a:chExt cx="3991504" cy="1432978"/>
          </a:xfrm>
        </p:grpSpPr>
        <p:sp>
          <p:nvSpPr>
            <p:cNvPr id="11" name="Left Brace 10">
              <a:extLst>
                <a:ext uri="{FF2B5EF4-FFF2-40B4-BE49-F238E27FC236}">
                  <a16:creationId xmlns:a16="http://schemas.microsoft.com/office/drawing/2014/main" id="{6CB59D5E-7798-4C55-9233-B195071FD6DC}"/>
                </a:ext>
              </a:extLst>
            </p:cNvPr>
            <p:cNvSpPr/>
            <p:nvPr/>
          </p:nvSpPr>
          <p:spPr>
            <a:xfrm rot="5400000">
              <a:off x="7594041" y="2306427"/>
              <a:ext cx="312821" cy="36512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id="{E1835DD8-1676-2BA8-8669-3709D51F8522}"/>
                </a:ext>
              </a:extLst>
            </p:cNvPr>
            <p:cNvGrpSpPr/>
            <p:nvPr/>
          </p:nvGrpSpPr>
          <p:grpSpPr>
            <a:xfrm>
              <a:off x="4196169" y="2823874"/>
              <a:ext cx="365125" cy="605126"/>
              <a:chOff x="6082119" y="2680903"/>
              <a:chExt cx="365125" cy="605126"/>
            </a:xfrm>
          </p:grpSpPr>
          <p:sp>
            <p:nvSpPr>
              <p:cNvPr id="13" name="Right Brace 12">
                <a:extLst>
                  <a:ext uri="{FF2B5EF4-FFF2-40B4-BE49-F238E27FC236}">
                    <a16:creationId xmlns:a16="http://schemas.microsoft.com/office/drawing/2014/main" id="{67272665-BE63-5B37-9C9B-6668F3868281}"/>
                  </a:ext>
                </a:extLst>
              </p:cNvPr>
              <p:cNvSpPr/>
              <p:nvPr/>
            </p:nvSpPr>
            <p:spPr>
              <a:xfrm rot="16200000">
                <a:off x="6150712" y="2989497"/>
                <a:ext cx="227939" cy="36512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3684C3DB-055A-3AA2-2398-B1A16D630721}"/>
                  </a:ext>
                </a:extLst>
              </p:cNvPr>
              <p:cNvSpPr txBox="1"/>
              <p:nvPr/>
            </p:nvSpPr>
            <p:spPr>
              <a:xfrm>
                <a:off x="6113862" y="2680903"/>
                <a:ext cx="174307" cy="369332"/>
              </a:xfrm>
              <a:prstGeom prst="rect">
                <a:avLst/>
              </a:prstGeom>
              <a:noFill/>
            </p:spPr>
            <p:txBody>
              <a:bodyPr wrap="square">
                <a:spAutoFit/>
              </a:bodyPr>
              <a:lstStyle/>
              <a:p>
                <a:r>
                  <a:rPr lang="en-IN" b="1" dirty="0">
                    <a:solidFill>
                      <a:srgbClr val="FF0000"/>
                    </a:solidFill>
                  </a:rPr>
                  <a:t>#</a:t>
                </a:r>
                <a:endParaRPr lang="en-IN" dirty="0">
                  <a:solidFill>
                    <a:srgbClr val="FF0000"/>
                  </a:solidFill>
                </a:endParaRPr>
              </a:p>
            </p:txBody>
          </p:sp>
        </p:grpSp>
        <p:grpSp>
          <p:nvGrpSpPr>
            <p:cNvPr id="16" name="Group 15">
              <a:extLst>
                <a:ext uri="{FF2B5EF4-FFF2-40B4-BE49-F238E27FC236}">
                  <a16:creationId xmlns:a16="http://schemas.microsoft.com/office/drawing/2014/main" id="{D4580C18-05A2-31D8-589C-3349BEA8A1EE}"/>
                </a:ext>
              </a:extLst>
            </p:cNvPr>
            <p:cNvGrpSpPr/>
            <p:nvPr/>
          </p:nvGrpSpPr>
          <p:grpSpPr>
            <a:xfrm>
              <a:off x="5376630" y="2676278"/>
              <a:ext cx="365125" cy="605126"/>
              <a:chOff x="6082119" y="2680903"/>
              <a:chExt cx="365125" cy="605126"/>
            </a:xfrm>
          </p:grpSpPr>
          <p:sp>
            <p:nvSpPr>
              <p:cNvPr id="17" name="Right Brace 16">
                <a:extLst>
                  <a:ext uri="{FF2B5EF4-FFF2-40B4-BE49-F238E27FC236}">
                    <a16:creationId xmlns:a16="http://schemas.microsoft.com/office/drawing/2014/main" id="{AE0B5998-6066-A17E-723F-98D750711DB0}"/>
                  </a:ext>
                </a:extLst>
              </p:cNvPr>
              <p:cNvSpPr/>
              <p:nvPr/>
            </p:nvSpPr>
            <p:spPr>
              <a:xfrm rot="16200000">
                <a:off x="6150712" y="2989497"/>
                <a:ext cx="227939" cy="36512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a:extLst>
                  <a:ext uri="{FF2B5EF4-FFF2-40B4-BE49-F238E27FC236}">
                    <a16:creationId xmlns:a16="http://schemas.microsoft.com/office/drawing/2014/main" id="{5A952064-EF6E-E1C1-E289-4AAD7AACD267}"/>
                  </a:ext>
                </a:extLst>
              </p:cNvPr>
              <p:cNvSpPr txBox="1"/>
              <p:nvPr/>
            </p:nvSpPr>
            <p:spPr>
              <a:xfrm>
                <a:off x="6113862" y="2680903"/>
                <a:ext cx="174307" cy="369332"/>
              </a:xfrm>
              <a:prstGeom prst="rect">
                <a:avLst/>
              </a:prstGeom>
              <a:noFill/>
            </p:spPr>
            <p:txBody>
              <a:bodyPr wrap="square">
                <a:spAutoFit/>
              </a:bodyPr>
              <a:lstStyle/>
              <a:p>
                <a:r>
                  <a:rPr lang="en-IN" b="1" dirty="0">
                    <a:solidFill>
                      <a:srgbClr val="FF0000"/>
                    </a:solidFill>
                  </a:rPr>
                  <a:t>#</a:t>
                </a:r>
                <a:endParaRPr lang="en-IN" dirty="0">
                  <a:solidFill>
                    <a:srgbClr val="FF0000"/>
                  </a:solidFill>
                </a:endParaRPr>
              </a:p>
            </p:txBody>
          </p:sp>
        </p:grpSp>
        <p:grpSp>
          <p:nvGrpSpPr>
            <p:cNvPr id="20" name="Group 19">
              <a:extLst>
                <a:ext uri="{FF2B5EF4-FFF2-40B4-BE49-F238E27FC236}">
                  <a16:creationId xmlns:a16="http://schemas.microsoft.com/office/drawing/2014/main" id="{BC4D0855-B1C4-E5C3-95D1-5AD2A5A3A28C}"/>
                </a:ext>
              </a:extLst>
            </p:cNvPr>
            <p:cNvGrpSpPr/>
            <p:nvPr/>
          </p:nvGrpSpPr>
          <p:grpSpPr>
            <a:xfrm>
              <a:off x="6473831" y="2521311"/>
              <a:ext cx="365125" cy="605126"/>
              <a:chOff x="6082119" y="2680903"/>
              <a:chExt cx="365125" cy="605126"/>
            </a:xfrm>
          </p:grpSpPr>
          <p:sp>
            <p:nvSpPr>
              <p:cNvPr id="21" name="Right Brace 20">
                <a:extLst>
                  <a:ext uri="{FF2B5EF4-FFF2-40B4-BE49-F238E27FC236}">
                    <a16:creationId xmlns:a16="http://schemas.microsoft.com/office/drawing/2014/main" id="{48740168-9B87-F224-0547-E5747E8FE301}"/>
                  </a:ext>
                </a:extLst>
              </p:cNvPr>
              <p:cNvSpPr/>
              <p:nvPr/>
            </p:nvSpPr>
            <p:spPr>
              <a:xfrm rot="16200000">
                <a:off x="6150712" y="2989497"/>
                <a:ext cx="227939" cy="36512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2" name="TextBox 21">
                <a:extLst>
                  <a:ext uri="{FF2B5EF4-FFF2-40B4-BE49-F238E27FC236}">
                    <a16:creationId xmlns:a16="http://schemas.microsoft.com/office/drawing/2014/main" id="{E35F6C6D-C50E-403B-3BBE-37F92736DEC1}"/>
                  </a:ext>
                </a:extLst>
              </p:cNvPr>
              <p:cNvSpPr txBox="1"/>
              <p:nvPr/>
            </p:nvSpPr>
            <p:spPr>
              <a:xfrm>
                <a:off x="6113862" y="2680903"/>
                <a:ext cx="174307" cy="369332"/>
              </a:xfrm>
              <a:prstGeom prst="rect">
                <a:avLst/>
              </a:prstGeom>
              <a:noFill/>
            </p:spPr>
            <p:txBody>
              <a:bodyPr wrap="square">
                <a:spAutoFit/>
              </a:bodyPr>
              <a:lstStyle/>
              <a:p>
                <a:r>
                  <a:rPr lang="en-IN" b="1" dirty="0">
                    <a:solidFill>
                      <a:srgbClr val="FF0000"/>
                    </a:solidFill>
                  </a:rPr>
                  <a:t>#</a:t>
                </a:r>
                <a:endParaRPr lang="en-IN" dirty="0">
                  <a:solidFill>
                    <a:srgbClr val="FF0000"/>
                  </a:solidFill>
                </a:endParaRPr>
              </a:p>
            </p:txBody>
          </p:sp>
        </p:grpSp>
        <p:sp>
          <p:nvSpPr>
            <p:cNvPr id="23" name="TextBox 22">
              <a:extLst>
                <a:ext uri="{FF2B5EF4-FFF2-40B4-BE49-F238E27FC236}">
                  <a16:creationId xmlns:a16="http://schemas.microsoft.com/office/drawing/2014/main" id="{2FD6EEAC-DFAE-EF7B-41AC-2002E7DD7CDF}"/>
                </a:ext>
              </a:extLst>
            </p:cNvPr>
            <p:cNvSpPr txBox="1"/>
            <p:nvPr/>
          </p:nvSpPr>
          <p:spPr>
            <a:xfrm>
              <a:off x="7567889" y="1996022"/>
              <a:ext cx="619784" cy="369332"/>
            </a:xfrm>
            <a:prstGeom prst="rect">
              <a:avLst/>
            </a:prstGeom>
            <a:noFill/>
          </p:spPr>
          <p:txBody>
            <a:bodyPr wrap="square">
              <a:spAutoFit/>
            </a:bodyPr>
            <a:lstStyle/>
            <a:p>
              <a:r>
                <a:rPr lang="en-IN" b="1" dirty="0">
                  <a:solidFill>
                    <a:srgbClr val="FF0000"/>
                  </a:solidFill>
                </a:rPr>
                <a:t>*</a:t>
              </a:r>
              <a:endParaRPr lang="en-IN" dirty="0">
                <a:solidFill>
                  <a:srgbClr val="FF0000"/>
                </a:solidFill>
              </a:endParaRPr>
            </a:p>
          </p:txBody>
        </p:sp>
      </p:grpSp>
      <p:sp>
        <p:nvSpPr>
          <p:cNvPr id="24" name="TextBox 23">
            <a:extLst>
              <a:ext uri="{FF2B5EF4-FFF2-40B4-BE49-F238E27FC236}">
                <a16:creationId xmlns:a16="http://schemas.microsoft.com/office/drawing/2014/main" id="{82D1A047-FA1C-EE50-6D3F-A4039BC64CC1}"/>
              </a:ext>
            </a:extLst>
          </p:cNvPr>
          <p:cNvSpPr txBox="1"/>
          <p:nvPr/>
        </p:nvSpPr>
        <p:spPr>
          <a:xfrm>
            <a:off x="8274387" y="5698926"/>
            <a:ext cx="2634209" cy="738664"/>
          </a:xfrm>
          <a:prstGeom prst="rect">
            <a:avLst/>
          </a:prstGeom>
          <a:noFill/>
        </p:spPr>
        <p:txBody>
          <a:bodyPr wrap="square">
            <a:spAutoFit/>
          </a:bodyPr>
          <a:lstStyle/>
          <a:p>
            <a:r>
              <a:rPr lang="en-IN" dirty="0">
                <a:solidFill>
                  <a:srgbClr val="FF0000"/>
                </a:solidFill>
              </a:rPr>
              <a:t># </a:t>
            </a:r>
            <a:r>
              <a:rPr lang="en-IN" dirty="0"/>
              <a:t> statistically equivalent</a:t>
            </a:r>
          </a:p>
          <a:p>
            <a:r>
              <a:rPr lang="en-IN" sz="2400" dirty="0">
                <a:solidFill>
                  <a:srgbClr val="FF0000"/>
                </a:solidFill>
              </a:rPr>
              <a:t>* </a:t>
            </a:r>
            <a:r>
              <a:rPr lang="en-IN" sz="2000" dirty="0"/>
              <a:t>s</a:t>
            </a:r>
            <a:r>
              <a:rPr lang="en-IN" dirty="0"/>
              <a:t>tatistically different</a:t>
            </a:r>
          </a:p>
        </p:txBody>
      </p:sp>
    </p:spTree>
    <p:extLst>
      <p:ext uri="{BB962C8B-B14F-4D97-AF65-F5344CB8AC3E}">
        <p14:creationId xmlns:p14="http://schemas.microsoft.com/office/powerpoint/2010/main" val="208043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0F4A3-1E5B-48CD-9FBF-81D960A04C47}"/>
              </a:ext>
            </a:extLst>
          </p:cNvPr>
          <p:cNvSpPr>
            <a:spLocks noGrp="1"/>
          </p:cNvSpPr>
          <p:nvPr>
            <p:ph type="dt" sz="half" idx="10"/>
          </p:nvPr>
        </p:nvSpPr>
        <p:spPr>
          <a:xfrm>
            <a:off x="918210" y="5991225"/>
            <a:ext cx="2743200" cy="365125"/>
          </a:xfrm>
        </p:spPr>
        <p:txBody>
          <a:bodyPr/>
          <a:lstStyle/>
          <a:p>
            <a:r>
              <a:rPr lang="en-US"/>
              <a:t>Date: 9 June 2022</a:t>
            </a:r>
            <a:endParaRPr lang="en-IN"/>
          </a:p>
        </p:txBody>
      </p:sp>
      <p:sp>
        <p:nvSpPr>
          <p:cNvPr id="3" name="Footer Placeholder 2">
            <a:extLst>
              <a:ext uri="{FF2B5EF4-FFF2-40B4-BE49-F238E27FC236}">
                <a16:creationId xmlns:a16="http://schemas.microsoft.com/office/drawing/2014/main" id="{D650F099-5C2B-4A0F-9129-49652162428C}"/>
              </a:ext>
            </a:extLst>
          </p:cNvPr>
          <p:cNvSpPr>
            <a:spLocks noGrp="1"/>
          </p:cNvSpPr>
          <p:nvPr>
            <p:ph type="ftr" sz="quarter" idx="11"/>
          </p:nvPr>
        </p:nvSpPr>
        <p:spPr>
          <a:xfrm>
            <a:off x="4319337" y="5991224"/>
            <a:ext cx="4114800" cy="365125"/>
          </a:xfrm>
        </p:spPr>
        <p:txBody>
          <a:bodyPr/>
          <a:lstStyle/>
          <a:p>
            <a:r>
              <a:rPr lang="en-IN"/>
              <a:t>THUMB PERTURBATION SYSTEM</a:t>
            </a:r>
          </a:p>
        </p:txBody>
      </p:sp>
      <p:sp>
        <p:nvSpPr>
          <p:cNvPr id="4" name="Slide Number Placeholder 3">
            <a:extLst>
              <a:ext uri="{FF2B5EF4-FFF2-40B4-BE49-F238E27FC236}">
                <a16:creationId xmlns:a16="http://schemas.microsoft.com/office/drawing/2014/main" id="{4597AEE2-F954-42D4-9E22-ED9509D7E6E1}"/>
              </a:ext>
            </a:extLst>
          </p:cNvPr>
          <p:cNvSpPr>
            <a:spLocks noGrp="1"/>
          </p:cNvSpPr>
          <p:nvPr>
            <p:ph type="sldNum" sz="quarter" idx="12"/>
          </p:nvPr>
        </p:nvSpPr>
        <p:spPr>
          <a:xfrm>
            <a:off x="8873490" y="5968075"/>
            <a:ext cx="2743200" cy="365125"/>
          </a:xfrm>
        </p:spPr>
        <p:txBody>
          <a:bodyPr/>
          <a:lstStyle/>
          <a:p>
            <a:fld id="{D64605B2-C25A-43FF-82EB-2B6EB24849F8}" type="slidenum">
              <a:rPr lang="en-IN" smtClean="0"/>
              <a:t>14</a:t>
            </a:fld>
            <a:endParaRPr lang="en-IN" dirty="0"/>
          </a:p>
        </p:txBody>
      </p:sp>
      <p:sp>
        <p:nvSpPr>
          <p:cNvPr id="5" name="Title 1">
            <a:extLst>
              <a:ext uri="{FF2B5EF4-FFF2-40B4-BE49-F238E27FC236}">
                <a16:creationId xmlns:a16="http://schemas.microsoft.com/office/drawing/2014/main" id="{623430C7-1D67-4D09-89BA-7722437F7FFC}"/>
              </a:ext>
            </a:extLst>
          </p:cNvPr>
          <p:cNvSpPr txBox="1">
            <a:spLocks/>
          </p:cNvSpPr>
          <p:nvPr/>
        </p:nvSpPr>
        <p:spPr>
          <a:xfrm>
            <a:off x="824319" y="959774"/>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Conclusion from second experiment results</a:t>
            </a:r>
          </a:p>
        </p:txBody>
      </p:sp>
      <p:pic>
        <p:nvPicPr>
          <p:cNvPr id="6" name="Picture 5">
            <a:extLst>
              <a:ext uri="{FF2B5EF4-FFF2-40B4-BE49-F238E27FC236}">
                <a16:creationId xmlns:a16="http://schemas.microsoft.com/office/drawing/2014/main" id="{BAB07EF5-4691-4121-A127-7058A3FF8C98}"/>
              </a:ext>
            </a:extLst>
          </p:cNvPr>
          <p:cNvPicPr>
            <a:picLocks noChangeAspect="1"/>
          </p:cNvPicPr>
          <p:nvPr/>
        </p:nvPicPr>
        <p:blipFill>
          <a:blip r:embed="rId3"/>
          <a:stretch>
            <a:fillRect/>
          </a:stretch>
        </p:blipFill>
        <p:spPr>
          <a:xfrm>
            <a:off x="117678" y="6090520"/>
            <a:ext cx="706641" cy="676992"/>
          </a:xfrm>
          <a:prstGeom prst="rect">
            <a:avLst/>
          </a:prstGeom>
        </p:spPr>
      </p:pic>
      <p:sp>
        <p:nvSpPr>
          <p:cNvPr id="8" name="TextBox 7">
            <a:extLst>
              <a:ext uri="{FF2B5EF4-FFF2-40B4-BE49-F238E27FC236}">
                <a16:creationId xmlns:a16="http://schemas.microsoft.com/office/drawing/2014/main" id="{CADCC729-0156-47BD-B44A-973994C97FB1}"/>
              </a:ext>
            </a:extLst>
          </p:cNvPr>
          <p:cNvSpPr txBox="1"/>
          <p:nvPr/>
        </p:nvSpPr>
        <p:spPr>
          <a:xfrm>
            <a:off x="1399674" y="2524197"/>
            <a:ext cx="9954126" cy="1105303"/>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a:t>
            </a:r>
            <a:r>
              <a:rPr lang="en-IN" sz="2000" dirty="0">
                <a:latin typeface="Times New Roman" panose="02020603050405020304" pitchFamily="18" charset="0"/>
                <a:ea typeface="Calibri" panose="020F0502020204030204" pitchFamily="34" charset="0"/>
                <a:cs typeface="Times New Roman" panose="02020603050405020304" pitchFamily="18" charset="0"/>
              </a:rPr>
              <a:t>was suspected that it could be due to the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challenge associated with the task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could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be the reason for supporting MAH.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27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a:xfrm>
            <a:off x="591592" y="784373"/>
            <a:ext cx="10515600" cy="1325563"/>
          </a:xfrm>
        </p:spPr>
        <p:txBody>
          <a:bodyPr>
            <a:normAutofit fontScale="90000"/>
          </a:bodyPr>
          <a:lstStyle/>
          <a:p>
            <a:pPr algn="ctr"/>
            <a:r>
              <a:rPr lang="en-IN" sz="3600" b="1" dirty="0">
                <a:solidFill>
                  <a:srgbClr val="990000"/>
                </a:solidFill>
                <a:latin typeface="Arial" panose="020B0604020202020204" pitchFamily="34" charset="0"/>
                <a:cs typeface="Arial" panose="020B0604020202020204" pitchFamily="34" charset="0"/>
              </a:rPr>
              <a:t>  Experiment 3</a:t>
            </a:r>
            <a:br>
              <a:rPr lang="en-IN" sz="3600" b="1" dirty="0">
                <a:solidFill>
                  <a:srgbClr val="990000"/>
                </a:solidFill>
                <a:latin typeface="Arial" panose="020B0604020202020204" pitchFamily="34" charset="0"/>
                <a:cs typeface="Arial" panose="020B0604020202020204" pitchFamily="34" charset="0"/>
              </a:rPr>
            </a:br>
            <a:br>
              <a:rPr lang="en-IN" sz="3600" b="1" dirty="0">
                <a:solidFill>
                  <a:srgbClr val="990000"/>
                </a:solidFill>
                <a:latin typeface="Arial" panose="020B0604020202020204" pitchFamily="34" charset="0"/>
                <a:cs typeface="Arial" panose="020B0604020202020204" pitchFamily="34" charset="0"/>
              </a:rPr>
            </a:br>
            <a:r>
              <a:rPr lang="en-IN" sz="3100" b="1" dirty="0">
                <a:solidFill>
                  <a:srgbClr val="990000"/>
                </a:solidFill>
                <a:latin typeface="Arial" panose="020B0604020202020204" pitchFamily="34" charset="0"/>
                <a:cs typeface="Arial" panose="020B0604020202020204" pitchFamily="34" charset="0"/>
              </a:rPr>
              <a:t>(Uncomfortable grasp study)</a:t>
            </a:r>
            <a:endParaRPr lang="en-IN" sz="3600" b="1" dirty="0">
              <a:solidFill>
                <a:srgbClr val="990000"/>
              </a:solidFill>
              <a:latin typeface="Arial" panose="020B0604020202020204" pitchFamily="34" charset="0"/>
              <a:cs typeface="Arial" panose="020B0604020202020204" pitchFamily="34" charset="0"/>
            </a:endParaRPr>
          </a:p>
        </p:txBody>
      </p:sp>
      <p:sp>
        <p:nvSpPr>
          <p:cNvPr id="6" name="Footer Placeholder 5">
            <a:extLst>
              <a:ext uri="{FF2B5EF4-FFF2-40B4-BE49-F238E27FC236}">
                <a16:creationId xmlns:a16="http://schemas.microsoft.com/office/drawing/2014/main" id="{38A3F553-A2BB-4094-9749-730A4D89D942}"/>
              </a:ext>
            </a:extLst>
          </p:cNvPr>
          <p:cNvSpPr>
            <a:spLocks noGrp="1"/>
          </p:cNvSpPr>
          <p:nvPr>
            <p:ph type="ftr" sz="quarter" idx="11"/>
          </p:nvPr>
        </p:nvSpPr>
        <p:spPr>
          <a:xfrm>
            <a:off x="4038600" y="6045010"/>
            <a:ext cx="4114800" cy="365125"/>
          </a:xfrm>
        </p:spPr>
        <p:txBody>
          <a:bodyPr/>
          <a:lstStyle/>
          <a:p>
            <a:r>
              <a:rPr lang="en-IN" dirty="0">
                <a:solidFill>
                  <a:schemeClr val="tx1">
                    <a:lumMod val="50000"/>
                    <a:lumOff val="50000"/>
                  </a:schemeClr>
                </a:solidFill>
              </a:rPr>
              <a:t>THUMB PERTURBATION SYSTEM</a:t>
            </a:r>
          </a:p>
        </p:txBody>
      </p:sp>
      <p:pic>
        <p:nvPicPr>
          <p:cNvPr id="12" name="Picture 11">
            <a:extLst>
              <a:ext uri="{FF2B5EF4-FFF2-40B4-BE49-F238E27FC236}">
                <a16:creationId xmlns:a16="http://schemas.microsoft.com/office/drawing/2014/main" id="{E18F52C9-318B-4EBF-B454-4974EF8352A6}"/>
              </a:ext>
            </a:extLst>
          </p:cNvPr>
          <p:cNvPicPr>
            <a:picLocks noChangeAspect="1"/>
          </p:cNvPicPr>
          <p:nvPr/>
        </p:nvPicPr>
        <p:blipFill>
          <a:blip r:embed="rId3"/>
          <a:stretch>
            <a:fillRect/>
          </a:stretch>
        </p:blipFill>
        <p:spPr>
          <a:xfrm>
            <a:off x="117678" y="6090520"/>
            <a:ext cx="706641" cy="676992"/>
          </a:xfrm>
          <a:prstGeom prst="rect">
            <a:avLst/>
          </a:prstGeom>
        </p:spPr>
      </p:pic>
      <p:sp>
        <p:nvSpPr>
          <p:cNvPr id="14" name="Content Placeholder 7">
            <a:extLst>
              <a:ext uri="{FF2B5EF4-FFF2-40B4-BE49-F238E27FC236}">
                <a16:creationId xmlns:a16="http://schemas.microsoft.com/office/drawing/2014/main" id="{9D4CF663-A310-4BD4-B3F6-123199EAA01E}"/>
              </a:ext>
            </a:extLst>
          </p:cNvPr>
          <p:cNvSpPr>
            <a:spLocks noGrp="1"/>
          </p:cNvSpPr>
          <p:nvPr>
            <p:ph idx="1"/>
          </p:nvPr>
        </p:nvSpPr>
        <p:spPr>
          <a:xfrm>
            <a:off x="1378764" y="3429000"/>
            <a:ext cx="10143478" cy="692970"/>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  Whether support for MAH depends on the challenge associated with the task?</a:t>
            </a:r>
          </a:p>
        </p:txBody>
      </p:sp>
      <p:sp>
        <p:nvSpPr>
          <p:cNvPr id="3" name="Date Placeholder 2">
            <a:extLst>
              <a:ext uri="{FF2B5EF4-FFF2-40B4-BE49-F238E27FC236}">
                <a16:creationId xmlns:a16="http://schemas.microsoft.com/office/drawing/2014/main" id="{E0326120-2B31-4C11-A7EE-C8E916BEEC54}"/>
              </a:ext>
            </a:extLst>
          </p:cNvPr>
          <p:cNvSpPr>
            <a:spLocks noGrp="1"/>
          </p:cNvSpPr>
          <p:nvPr>
            <p:ph type="dt" sz="half" idx="10"/>
          </p:nvPr>
        </p:nvSpPr>
        <p:spPr>
          <a:xfrm>
            <a:off x="838200" y="6073627"/>
            <a:ext cx="2743200" cy="365125"/>
          </a:xfrm>
        </p:spPr>
        <p:txBody>
          <a:bodyPr/>
          <a:lstStyle/>
          <a:p>
            <a:r>
              <a:rPr lang="en-US"/>
              <a:t>Date: 9 June 2022</a:t>
            </a:r>
            <a:endParaRPr lang="en-IN"/>
          </a:p>
        </p:txBody>
      </p:sp>
      <p:sp>
        <p:nvSpPr>
          <p:cNvPr id="4" name="Slide Number Placeholder 3">
            <a:extLst>
              <a:ext uri="{FF2B5EF4-FFF2-40B4-BE49-F238E27FC236}">
                <a16:creationId xmlns:a16="http://schemas.microsoft.com/office/drawing/2014/main" id="{F80F9F87-C212-4464-B174-0C61504DFD0D}"/>
              </a:ext>
            </a:extLst>
          </p:cNvPr>
          <p:cNvSpPr>
            <a:spLocks noGrp="1"/>
          </p:cNvSpPr>
          <p:nvPr>
            <p:ph type="sldNum" sz="quarter" idx="12"/>
          </p:nvPr>
        </p:nvSpPr>
        <p:spPr>
          <a:xfrm>
            <a:off x="9102090" y="6003777"/>
            <a:ext cx="2670810" cy="434975"/>
          </a:xfrm>
        </p:spPr>
        <p:txBody>
          <a:bodyPr/>
          <a:lstStyle/>
          <a:p>
            <a:fld id="{D64605B2-C25A-43FF-82EB-2B6EB24849F8}" type="slidenum">
              <a:rPr lang="en-IN" smtClean="0"/>
              <a:t>15</a:t>
            </a:fld>
            <a:endParaRPr lang="en-IN"/>
          </a:p>
        </p:txBody>
      </p:sp>
    </p:spTree>
    <p:extLst>
      <p:ext uri="{BB962C8B-B14F-4D97-AF65-F5344CB8AC3E}">
        <p14:creationId xmlns:p14="http://schemas.microsoft.com/office/powerpoint/2010/main" val="146706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BD2881-EEBC-480A-8393-14E42A8E33F4}"/>
              </a:ext>
            </a:extLst>
          </p:cNvPr>
          <p:cNvSpPr>
            <a:spLocks noGrp="1"/>
          </p:cNvSpPr>
          <p:nvPr>
            <p:ph type="title"/>
          </p:nvPr>
        </p:nvSpPr>
        <p:spPr>
          <a:xfrm>
            <a:off x="748948" y="124844"/>
            <a:ext cx="10515600" cy="1325563"/>
          </a:xfrm>
        </p:spPr>
        <p:txBody>
          <a:bodyPr>
            <a:normAutofit/>
          </a:bodyPr>
          <a:lstStyle/>
          <a:p>
            <a:pPr algn="ctr"/>
            <a:r>
              <a:rPr lang="en-IN" sz="3600" b="1" dirty="0">
                <a:solidFill>
                  <a:srgbClr val="990000"/>
                </a:solidFill>
                <a:latin typeface="Arial" panose="020B0604020202020204" pitchFamily="34" charset="0"/>
                <a:cs typeface="Arial" panose="020B0604020202020204" pitchFamily="34" charset="0"/>
              </a:rPr>
              <a:t>Experimental setup</a:t>
            </a:r>
          </a:p>
        </p:txBody>
      </p:sp>
      <p:pic>
        <p:nvPicPr>
          <p:cNvPr id="8" name="Picture 7">
            <a:extLst>
              <a:ext uri="{FF2B5EF4-FFF2-40B4-BE49-F238E27FC236}">
                <a16:creationId xmlns:a16="http://schemas.microsoft.com/office/drawing/2014/main" id="{33F33B50-40D2-46C0-B8B3-23F3CB3C1D1F}"/>
              </a:ext>
            </a:extLst>
          </p:cNvPr>
          <p:cNvPicPr>
            <a:picLocks noChangeAspect="1"/>
          </p:cNvPicPr>
          <p:nvPr/>
        </p:nvPicPr>
        <p:blipFill>
          <a:blip r:embed="rId3"/>
          <a:stretch>
            <a:fillRect/>
          </a:stretch>
        </p:blipFill>
        <p:spPr>
          <a:xfrm>
            <a:off x="117678" y="6090520"/>
            <a:ext cx="706641" cy="676992"/>
          </a:xfrm>
          <a:prstGeom prst="rect">
            <a:avLst/>
          </a:prstGeom>
        </p:spPr>
      </p:pic>
      <p:grpSp>
        <p:nvGrpSpPr>
          <p:cNvPr id="2" name="Group 1">
            <a:extLst>
              <a:ext uri="{FF2B5EF4-FFF2-40B4-BE49-F238E27FC236}">
                <a16:creationId xmlns:a16="http://schemas.microsoft.com/office/drawing/2014/main" id="{3CB91095-2853-4D6B-94BE-0182DDEF5D60}"/>
              </a:ext>
            </a:extLst>
          </p:cNvPr>
          <p:cNvGrpSpPr/>
          <p:nvPr/>
        </p:nvGrpSpPr>
        <p:grpSpPr>
          <a:xfrm>
            <a:off x="7468223" y="1664001"/>
            <a:ext cx="3960804" cy="2005629"/>
            <a:chOff x="4167130" y="3071751"/>
            <a:chExt cx="4100003" cy="1615469"/>
          </a:xfrm>
        </p:grpSpPr>
        <p:grpSp>
          <p:nvGrpSpPr>
            <p:cNvPr id="10" name="Group 4">
              <a:extLst>
                <a:ext uri="{FF2B5EF4-FFF2-40B4-BE49-F238E27FC236}">
                  <a16:creationId xmlns:a16="http://schemas.microsoft.com/office/drawing/2014/main" id="{064A878E-4EAB-4A83-A7D9-260494F4993E}"/>
                </a:ext>
              </a:extLst>
            </p:cNvPr>
            <p:cNvGrpSpPr>
              <a:grpSpLocks/>
            </p:cNvGrpSpPr>
            <p:nvPr/>
          </p:nvGrpSpPr>
          <p:grpSpPr bwMode="auto">
            <a:xfrm>
              <a:off x="4873568" y="3071751"/>
              <a:ext cx="2627763" cy="1474293"/>
              <a:chOff x="1755581" y="2393588"/>
              <a:chExt cx="3146780" cy="2754847"/>
            </a:xfrm>
          </p:grpSpPr>
          <p:sp>
            <p:nvSpPr>
              <p:cNvPr id="11" name="TextBox 10">
                <a:extLst>
                  <a:ext uri="{FF2B5EF4-FFF2-40B4-BE49-F238E27FC236}">
                    <a16:creationId xmlns:a16="http://schemas.microsoft.com/office/drawing/2014/main" id="{B247096E-A832-43D5-A3D4-113FDF5A1F88}"/>
                  </a:ext>
                </a:extLst>
              </p:cNvPr>
              <p:cNvSpPr txBox="1"/>
              <p:nvPr/>
            </p:nvSpPr>
            <p:spPr>
              <a:xfrm>
                <a:off x="2605078" y="2393588"/>
                <a:ext cx="1762274" cy="631841"/>
              </a:xfrm>
              <a:prstGeom prst="rect">
                <a:avLst/>
              </a:prstGeom>
              <a:solidFill>
                <a:schemeClr val="accent2">
                  <a:lumMod val="60000"/>
                  <a:lumOff val="40000"/>
                </a:schemeClr>
              </a:solidFill>
              <a:ln>
                <a:solidFill>
                  <a:schemeClr val="accent2">
                    <a:lumMod val="60000"/>
                    <a:lumOff val="40000"/>
                  </a:schemeClr>
                </a:solidFill>
              </a:ln>
            </p:spPr>
            <p:txBody>
              <a:bodyPr wrap="none">
                <a:spAutoFit/>
              </a:bodyPr>
              <a:lstStyle/>
              <a:p>
                <a:pPr>
                  <a:defRPr/>
                </a:pPr>
                <a:r>
                  <a:rPr lang="en-IN" sz="1600" b="1" dirty="0"/>
                  <a:t>CONDITIONS</a:t>
                </a:r>
              </a:p>
            </p:txBody>
          </p:sp>
          <p:cxnSp>
            <p:nvCxnSpPr>
              <p:cNvPr id="12" name="Straight Arrow Connector 11">
                <a:extLst>
                  <a:ext uri="{FF2B5EF4-FFF2-40B4-BE49-F238E27FC236}">
                    <a16:creationId xmlns:a16="http://schemas.microsoft.com/office/drawing/2014/main" id="{9BBD02A9-7D97-4BE8-B2AD-0FBDE1B6AB87}"/>
                  </a:ext>
                </a:extLst>
              </p:cNvPr>
              <p:cNvCxnSpPr>
                <a:cxnSpLocks/>
                <a:endCxn id="19" idx="0"/>
              </p:cNvCxnSpPr>
              <p:nvPr/>
            </p:nvCxnSpPr>
            <p:spPr>
              <a:xfrm flipH="1">
                <a:off x="1755581" y="3022462"/>
                <a:ext cx="1138458" cy="78373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635BA39-7494-45A0-B56B-ED59D4E803B8}"/>
                  </a:ext>
                </a:extLst>
              </p:cNvPr>
              <p:cNvCxnSpPr>
                <a:cxnSpLocks/>
                <a:endCxn id="21" idx="0"/>
              </p:cNvCxnSpPr>
              <p:nvPr/>
            </p:nvCxnSpPr>
            <p:spPr>
              <a:xfrm>
                <a:off x="4012580" y="3032484"/>
                <a:ext cx="889781" cy="7820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AADA30D-EDD4-4AC2-85DD-6ABC6DB3AEED}"/>
                  </a:ext>
                </a:extLst>
              </p:cNvPr>
              <p:cNvSpPr/>
              <p:nvPr/>
            </p:nvSpPr>
            <p:spPr bwMode="auto">
              <a:xfrm>
                <a:off x="2699534" y="4085489"/>
                <a:ext cx="1187783" cy="106294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b="1" dirty="0">
                    <a:solidFill>
                      <a:schemeClr val="tx1"/>
                    </a:solidFill>
                  </a:rPr>
                  <a:t>One hour rest</a:t>
                </a:r>
              </a:p>
            </p:txBody>
          </p:sp>
        </p:grpSp>
        <p:sp>
          <p:nvSpPr>
            <p:cNvPr id="19" name="Rectangle 18">
              <a:extLst>
                <a:ext uri="{FF2B5EF4-FFF2-40B4-BE49-F238E27FC236}">
                  <a16:creationId xmlns:a16="http://schemas.microsoft.com/office/drawing/2014/main" id="{C4B9ED6C-FFD7-4666-B6DD-B954B04CB05E}"/>
                </a:ext>
              </a:extLst>
            </p:cNvPr>
            <p:cNvSpPr/>
            <p:nvPr/>
          </p:nvSpPr>
          <p:spPr bwMode="auto">
            <a:xfrm>
              <a:off x="4167130" y="3827728"/>
              <a:ext cx="1412875" cy="855044"/>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r>
                <a:rPr lang="en-IN" sz="1600" b="1" dirty="0">
                  <a:solidFill>
                    <a:schemeClr val="tx1"/>
                  </a:solidFill>
                </a:rPr>
                <a:t>Comfortable grasp</a:t>
              </a:r>
            </a:p>
            <a:p>
              <a:pPr algn="ctr">
                <a:defRPr/>
              </a:pPr>
              <a:r>
                <a:rPr lang="en-IN" sz="1600" b="1" dirty="0">
                  <a:solidFill>
                    <a:schemeClr val="tx1"/>
                  </a:solidFill>
                </a:rPr>
                <a:t>(25 trials)</a:t>
              </a:r>
            </a:p>
            <a:p>
              <a:pPr algn="ctr">
                <a:defRPr/>
              </a:pPr>
              <a:endParaRPr lang="en-IN" b="1" dirty="0">
                <a:solidFill>
                  <a:schemeClr val="tx1"/>
                </a:solidFill>
              </a:endParaRPr>
            </a:p>
          </p:txBody>
        </p:sp>
        <p:sp>
          <p:nvSpPr>
            <p:cNvPr id="21" name="Rectangle 20">
              <a:extLst>
                <a:ext uri="{FF2B5EF4-FFF2-40B4-BE49-F238E27FC236}">
                  <a16:creationId xmlns:a16="http://schemas.microsoft.com/office/drawing/2014/main" id="{E0ABFEE1-06D0-4138-9F78-DF18DBCAA7F3}"/>
                </a:ext>
              </a:extLst>
            </p:cNvPr>
            <p:cNvSpPr/>
            <p:nvPr/>
          </p:nvSpPr>
          <p:spPr bwMode="auto">
            <a:xfrm>
              <a:off x="6735530" y="3832177"/>
              <a:ext cx="1531603" cy="85504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r>
                <a:rPr lang="en-IN" sz="1600" b="1" dirty="0" err="1">
                  <a:solidFill>
                    <a:schemeClr val="tx1"/>
                  </a:solidFill>
                </a:rPr>
                <a:t>Uncomfortablegrasp</a:t>
              </a:r>
              <a:endParaRPr lang="en-IN" sz="1600" b="1" dirty="0">
                <a:solidFill>
                  <a:schemeClr val="tx1"/>
                </a:solidFill>
              </a:endParaRPr>
            </a:p>
            <a:p>
              <a:pPr algn="ctr">
                <a:defRPr/>
              </a:pPr>
              <a:r>
                <a:rPr lang="en-IN" sz="1600" b="1" dirty="0">
                  <a:solidFill>
                    <a:schemeClr val="tx1"/>
                  </a:solidFill>
                </a:rPr>
                <a:t>(25 trials)</a:t>
              </a:r>
            </a:p>
            <a:p>
              <a:pPr algn="ctr">
                <a:defRPr/>
              </a:pPr>
              <a:endParaRPr lang="en-IN" b="1" dirty="0">
                <a:solidFill>
                  <a:schemeClr val="tx1"/>
                </a:solidFill>
              </a:endParaRPr>
            </a:p>
          </p:txBody>
        </p:sp>
      </p:grpSp>
      <p:sp>
        <p:nvSpPr>
          <p:cNvPr id="3" name="Date Placeholder 2">
            <a:extLst>
              <a:ext uri="{FF2B5EF4-FFF2-40B4-BE49-F238E27FC236}">
                <a16:creationId xmlns:a16="http://schemas.microsoft.com/office/drawing/2014/main" id="{AED27253-3595-4312-9C55-DA54CD704FB5}"/>
              </a:ext>
            </a:extLst>
          </p:cNvPr>
          <p:cNvSpPr>
            <a:spLocks noGrp="1"/>
          </p:cNvSpPr>
          <p:nvPr>
            <p:ph type="dt" sz="half" idx="10"/>
          </p:nvPr>
        </p:nvSpPr>
        <p:spPr/>
        <p:txBody>
          <a:bodyPr/>
          <a:lstStyle/>
          <a:p>
            <a:r>
              <a:rPr lang="en-US"/>
              <a:t>Date: 9 June 2022</a:t>
            </a:r>
            <a:endParaRPr lang="en-IN"/>
          </a:p>
        </p:txBody>
      </p:sp>
      <p:sp>
        <p:nvSpPr>
          <p:cNvPr id="14" name="Footer Placeholder 13">
            <a:extLst>
              <a:ext uri="{FF2B5EF4-FFF2-40B4-BE49-F238E27FC236}">
                <a16:creationId xmlns:a16="http://schemas.microsoft.com/office/drawing/2014/main" id="{30FD367B-2E67-479E-95F9-620CCCBB9FB6}"/>
              </a:ext>
            </a:extLst>
          </p:cNvPr>
          <p:cNvSpPr>
            <a:spLocks noGrp="1"/>
          </p:cNvSpPr>
          <p:nvPr>
            <p:ph type="ftr" sz="quarter" idx="11"/>
          </p:nvPr>
        </p:nvSpPr>
        <p:spPr/>
        <p:txBody>
          <a:bodyPr/>
          <a:lstStyle/>
          <a:p>
            <a:r>
              <a:rPr lang="en-IN"/>
              <a:t>THUMB PERTURBATION SYSTEM</a:t>
            </a:r>
          </a:p>
        </p:txBody>
      </p:sp>
      <p:sp>
        <p:nvSpPr>
          <p:cNvPr id="15" name="Slide Number Placeholder 14">
            <a:extLst>
              <a:ext uri="{FF2B5EF4-FFF2-40B4-BE49-F238E27FC236}">
                <a16:creationId xmlns:a16="http://schemas.microsoft.com/office/drawing/2014/main" id="{D16385BD-84B0-40A7-A2F1-238D3624ABD3}"/>
              </a:ext>
            </a:extLst>
          </p:cNvPr>
          <p:cNvSpPr>
            <a:spLocks noGrp="1"/>
          </p:cNvSpPr>
          <p:nvPr>
            <p:ph type="sldNum" sz="quarter" idx="12"/>
          </p:nvPr>
        </p:nvSpPr>
        <p:spPr/>
        <p:txBody>
          <a:bodyPr/>
          <a:lstStyle/>
          <a:p>
            <a:fld id="{D64605B2-C25A-43FF-82EB-2B6EB24849F8}" type="slidenum">
              <a:rPr lang="en-IN" smtClean="0"/>
              <a:t>16</a:t>
            </a:fld>
            <a:endParaRPr lang="en-IN"/>
          </a:p>
        </p:txBody>
      </p:sp>
      <p:sp>
        <p:nvSpPr>
          <p:cNvPr id="6" name="TextBox 5">
            <a:extLst>
              <a:ext uri="{FF2B5EF4-FFF2-40B4-BE49-F238E27FC236}">
                <a16:creationId xmlns:a16="http://schemas.microsoft.com/office/drawing/2014/main" id="{B73C8E4C-5A38-49F7-937C-E7E634CCD052}"/>
              </a:ext>
            </a:extLst>
          </p:cNvPr>
          <p:cNvSpPr txBox="1"/>
          <p:nvPr/>
        </p:nvSpPr>
        <p:spPr>
          <a:xfrm>
            <a:off x="1359568" y="1404282"/>
            <a:ext cx="457200" cy="369332"/>
          </a:xfrm>
          <a:prstGeom prst="rect">
            <a:avLst/>
          </a:prstGeom>
          <a:solidFill>
            <a:schemeClr val="bg1"/>
          </a:solidFill>
        </p:spPr>
        <p:txBody>
          <a:bodyPr wrap="square" rtlCol="0">
            <a:spAutoFit/>
          </a:bodyPr>
          <a:lstStyle/>
          <a:p>
            <a:endParaRPr lang="en-IN" dirty="0"/>
          </a:p>
        </p:txBody>
      </p:sp>
      <p:sp>
        <p:nvSpPr>
          <p:cNvPr id="17" name="TextBox 16">
            <a:extLst>
              <a:ext uri="{FF2B5EF4-FFF2-40B4-BE49-F238E27FC236}">
                <a16:creationId xmlns:a16="http://schemas.microsoft.com/office/drawing/2014/main" id="{9BDD19C6-7FC5-4825-894D-A257E6991AC8}"/>
              </a:ext>
            </a:extLst>
          </p:cNvPr>
          <p:cNvSpPr txBox="1"/>
          <p:nvPr/>
        </p:nvSpPr>
        <p:spPr>
          <a:xfrm>
            <a:off x="1624106" y="5971491"/>
            <a:ext cx="2160848" cy="369332"/>
          </a:xfrm>
          <a:prstGeom prst="rect">
            <a:avLst/>
          </a:prstGeom>
          <a:noFill/>
        </p:spPr>
        <p:txBody>
          <a:bodyPr wrap="none" rtlCol="0">
            <a:spAutoFit/>
          </a:bodyPr>
          <a:lstStyle/>
          <a:p>
            <a:r>
              <a:rPr lang="en-IN" b="1" dirty="0"/>
              <a:t>Thumb Normal force</a:t>
            </a:r>
          </a:p>
        </p:txBody>
      </p:sp>
      <p:cxnSp>
        <p:nvCxnSpPr>
          <p:cNvPr id="28" name="Straight Connector 27">
            <a:extLst>
              <a:ext uri="{FF2B5EF4-FFF2-40B4-BE49-F238E27FC236}">
                <a16:creationId xmlns:a16="http://schemas.microsoft.com/office/drawing/2014/main" id="{FB69FFDA-1781-4F93-AF3B-E2B0AEE45454}"/>
              </a:ext>
            </a:extLst>
          </p:cNvPr>
          <p:cNvCxnSpPr/>
          <p:nvPr/>
        </p:nvCxnSpPr>
        <p:spPr>
          <a:xfrm>
            <a:off x="1093356" y="6129553"/>
            <a:ext cx="4855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87CDA7F-9D9B-422F-8C2F-7A3F7BDBB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721" y="1187980"/>
            <a:ext cx="4896073" cy="4380210"/>
          </a:xfrm>
          <a:prstGeom prst="rect">
            <a:avLst/>
          </a:prstGeom>
        </p:spPr>
      </p:pic>
      <p:sp>
        <p:nvSpPr>
          <p:cNvPr id="30" name="Freeform: Shape 29">
            <a:extLst>
              <a:ext uri="{FF2B5EF4-FFF2-40B4-BE49-F238E27FC236}">
                <a16:creationId xmlns:a16="http://schemas.microsoft.com/office/drawing/2014/main" id="{A2399403-25E5-4870-AAD0-762364A37B06}"/>
              </a:ext>
            </a:extLst>
          </p:cNvPr>
          <p:cNvSpPr/>
          <p:nvPr/>
        </p:nvSpPr>
        <p:spPr>
          <a:xfrm>
            <a:off x="1395663" y="2370221"/>
            <a:ext cx="1263316" cy="108284"/>
          </a:xfrm>
          <a:custGeom>
            <a:avLst/>
            <a:gdLst>
              <a:gd name="connsiteX0" fmla="*/ 0 w 1263316"/>
              <a:gd name="connsiteY0" fmla="*/ 24063 h 108284"/>
              <a:gd name="connsiteX1" fmla="*/ 96253 w 1263316"/>
              <a:gd name="connsiteY1" fmla="*/ 60158 h 108284"/>
              <a:gd name="connsiteX2" fmla="*/ 132348 w 1263316"/>
              <a:gd name="connsiteY2" fmla="*/ 72190 h 108284"/>
              <a:gd name="connsiteX3" fmla="*/ 156411 w 1263316"/>
              <a:gd name="connsiteY3" fmla="*/ 108284 h 108284"/>
              <a:gd name="connsiteX4" fmla="*/ 216569 w 1263316"/>
              <a:gd name="connsiteY4" fmla="*/ 96253 h 108284"/>
              <a:gd name="connsiteX5" fmla="*/ 252663 w 1263316"/>
              <a:gd name="connsiteY5" fmla="*/ 48126 h 108284"/>
              <a:gd name="connsiteX6" fmla="*/ 300790 w 1263316"/>
              <a:gd name="connsiteY6" fmla="*/ 0 h 108284"/>
              <a:gd name="connsiteX7" fmla="*/ 493295 w 1263316"/>
              <a:gd name="connsiteY7" fmla="*/ 12032 h 108284"/>
              <a:gd name="connsiteX8" fmla="*/ 613611 w 1263316"/>
              <a:gd name="connsiteY8" fmla="*/ 24063 h 108284"/>
              <a:gd name="connsiteX9" fmla="*/ 733926 w 1263316"/>
              <a:gd name="connsiteY9" fmla="*/ 12032 h 108284"/>
              <a:gd name="connsiteX10" fmla="*/ 1167063 w 1263316"/>
              <a:gd name="connsiteY10" fmla="*/ 48126 h 108284"/>
              <a:gd name="connsiteX11" fmla="*/ 1263316 w 1263316"/>
              <a:gd name="connsiteY11" fmla="*/ 24063 h 10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3316" h="108284">
                <a:moveTo>
                  <a:pt x="0" y="24063"/>
                </a:moveTo>
                <a:lnTo>
                  <a:pt x="96253" y="60158"/>
                </a:lnTo>
                <a:cubicBezTo>
                  <a:pt x="108172" y="64492"/>
                  <a:pt x="122445" y="64267"/>
                  <a:pt x="132348" y="72190"/>
                </a:cubicBezTo>
                <a:cubicBezTo>
                  <a:pt x="143639" y="81223"/>
                  <a:pt x="148390" y="96253"/>
                  <a:pt x="156411" y="108284"/>
                </a:cubicBezTo>
                <a:cubicBezTo>
                  <a:pt x="176464" y="104274"/>
                  <a:pt x="199228" y="107091"/>
                  <a:pt x="216569" y="96253"/>
                </a:cubicBezTo>
                <a:cubicBezTo>
                  <a:pt x="233574" y="85625"/>
                  <a:pt x="239458" y="63217"/>
                  <a:pt x="252663" y="48126"/>
                </a:cubicBezTo>
                <a:cubicBezTo>
                  <a:pt x="267602" y="31052"/>
                  <a:pt x="284748" y="16042"/>
                  <a:pt x="300790" y="0"/>
                </a:cubicBezTo>
                <a:lnTo>
                  <a:pt x="493295" y="12032"/>
                </a:lnTo>
                <a:cubicBezTo>
                  <a:pt x="533482" y="15123"/>
                  <a:pt x="573306" y="24063"/>
                  <a:pt x="613611" y="24063"/>
                </a:cubicBezTo>
                <a:cubicBezTo>
                  <a:pt x="653916" y="24063"/>
                  <a:pt x="693821" y="16042"/>
                  <a:pt x="733926" y="12032"/>
                </a:cubicBezTo>
                <a:cubicBezTo>
                  <a:pt x="1043058" y="57829"/>
                  <a:pt x="967116" y="74785"/>
                  <a:pt x="1167063" y="48126"/>
                </a:cubicBezTo>
                <a:cubicBezTo>
                  <a:pt x="1240734" y="38303"/>
                  <a:pt x="1220141" y="45652"/>
                  <a:pt x="1263316" y="2406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36F348A2-46CC-48ED-8E29-A4B79DAB23C2}"/>
              </a:ext>
            </a:extLst>
          </p:cNvPr>
          <p:cNvSpPr/>
          <p:nvPr/>
        </p:nvSpPr>
        <p:spPr>
          <a:xfrm>
            <a:off x="1455821" y="4584032"/>
            <a:ext cx="1215190" cy="72189"/>
          </a:xfrm>
          <a:custGeom>
            <a:avLst/>
            <a:gdLst>
              <a:gd name="connsiteX0" fmla="*/ 0 w 1215190"/>
              <a:gd name="connsiteY0" fmla="*/ 12031 h 72189"/>
              <a:gd name="connsiteX1" fmla="*/ 60158 w 1215190"/>
              <a:gd name="connsiteY1" fmla="*/ 0 h 72189"/>
              <a:gd name="connsiteX2" fmla="*/ 108284 w 1215190"/>
              <a:gd name="connsiteY2" fmla="*/ 12031 h 72189"/>
              <a:gd name="connsiteX3" fmla="*/ 192505 w 1215190"/>
              <a:gd name="connsiteY3" fmla="*/ 60157 h 72189"/>
              <a:gd name="connsiteX4" fmla="*/ 348916 w 1215190"/>
              <a:gd name="connsiteY4" fmla="*/ 36094 h 72189"/>
              <a:gd name="connsiteX5" fmla="*/ 385011 w 1215190"/>
              <a:gd name="connsiteY5" fmla="*/ 12031 h 72189"/>
              <a:gd name="connsiteX6" fmla="*/ 541421 w 1215190"/>
              <a:gd name="connsiteY6" fmla="*/ 24063 h 72189"/>
              <a:gd name="connsiteX7" fmla="*/ 589547 w 1215190"/>
              <a:gd name="connsiteY7" fmla="*/ 60157 h 72189"/>
              <a:gd name="connsiteX8" fmla="*/ 637674 w 1215190"/>
              <a:gd name="connsiteY8" fmla="*/ 72189 h 72189"/>
              <a:gd name="connsiteX9" fmla="*/ 733926 w 1215190"/>
              <a:gd name="connsiteY9" fmla="*/ 60157 h 72189"/>
              <a:gd name="connsiteX10" fmla="*/ 914400 w 1215190"/>
              <a:gd name="connsiteY10" fmla="*/ 0 h 72189"/>
              <a:gd name="connsiteX11" fmla="*/ 1106905 w 1215190"/>
              <a:gd name="connsiteY11" fmla="*/ 24063 h 72189"/>
              <a:gd name="connsiteX12" fmla="*/ 1215190 w 1215190"/>
              <a:gd name="connsiteY12" fmla="*/ 48126 h 7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5190" h="72189">
                <a:moveTo>
                  <a:pt x="0" y="12031"/>
                </a:moveTo>
                <a:cubicBezTo>
                  <a:pt x="20053" y="8021"/>
                  <a:pt x="39708" y="0"/>
                  <a:pt x="60158" y="0"/>
                </a:cubicBezTo>
                <a:cubicBezTo>
                  <a:pt x="76694" y="0"/>
                  <a:pt x="92801" y="6225"/>
                  <a:pt x="108284" y="12031"/>
                </a:cubicBezTo>
                <a:cubicBezTo>
                  <a:pt x="143178" y="25116"/>
                  <a:pt x="162583" y="40209"/>
                  <a:pt x="192505" y="60157"/>
                </a:cubicBezTo>
                <a:cubicBezTo>
                  <a:pt x="227019" y="56706"/>
                  <a:pt x="305554" y="57775"/>
                  <a:pt x="348916" y="36094"/>
                </a:cubicBezTo>
                <a:cubicBezTo>
                  <a:pt x="361850" y="29627"/>
                  <a:pt x="372979" y="20052"/>
                  <a:pt x="385011" y="12031"/>
                </a:cubicBezTo>
                <a:cubicBezTo>
                  <a:pt x="437148" y="16042"/>
                  <a:pt x="490520" y="12086"/>
                  <a:pt x="541421" y="24063"/>
                </a:cubicBezTo>
                <a:cubicBezTo>
                  <a:pt x="560940" y="28656"/>
                  <a:pt x="571612" y="51189"/>
                  <a:pt x="589547" y="60157"/>
                </a:cubicBezTo>
                <a:cubicBezTo>
                  <a:pt x="604337" y="67552"/>
                  <a:pt x="621632" y="68178"/>
                  <a:pt x="637674" y="72189"/>
                </a:cubicBezTo>
                <a:cubicBezTo>
                  <a:pt x="669758" y="68178"/>
                  <a:pt x="703064" y="69801"/>
                  <a:pt x="733926" y="60157"/>
                </a:cubicBezTo>
                <a:cubicBezTo>
                  <a:pt x="989953" y="-19852"/>
                  <a:pt x="688409" y="32283"/>
                  <a:pt x="914400" y="0"/>
                </a:cubicBezTo>
                <a:cubicBezTo>
                  <a:pt x="981937" y="6753"/>
                  <a:pt x="1041595" y="10068"/>
                  <a:pt x="1106905" y="24063"/>
                </a:cubicBezTo>
                <a:cubicBezTo>
                  <a:pt x="1223737" y="49099"/>
                  <a:pt x="1168062" y="48126"/>
                  <a:pt x="1215190" y="4812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A289047-DBBA-427F-8321-E0DDA7F94619}"/>
              </a:ext>
            </a:extLst>
          </p:cNvPr>
          <p:cNvSpPr txBox="1"/>
          <p:nvPr/>
        </p:nvSpPr>
        <p:spPr>
          <a:xfrm>
            <a:off x="3017715" y="3664108"/>
            <a:ext cx="728084" cy="276999"/>
          </a:xfrm>
          <a:prstGeom prst="rect">
            <a:avLst/>
          </a:prstGeom>
          <a:noFill/>
        </p:spPr>
        <p:txBody>
          <a:bodyPr wrap="none" rtlCol="0">
            <a:spAutoFit/>
          </a:bodyPr>
          <a:lstStyle/>
          <a:p>
            <a:r>
              <a:rPr lang="en-IN" sz="1200" dirty="0"/>
              <a:t>(</a:t>
            </a:r>
            <a:r>
              <a:rPr lang="en-IN" sz="1100" dirty="0"/>
              <a:t>0.250kg)</a:t>
            </a:r>
            <a:endParaRPr lang="en-IN" sz="1200" dirty="0"/>
          </a:p>
        </p:txBody>
      </p:sp>
      <p:pic>
        <p:nvPicPr>
          <p:cNvPr id="18" name="Picture 17">
            <a:extLst>
              <a:ext uri="{FF2B5EF4-FFF2-40B4-BE49-F238E27FC236}">
                <a16:creationId xmlns:a16="http://schemas.microsoft.com/office/drawing/2014/main" id="{627912C5-E208-4478-AAD7-6A395544DD6E}"/>
              </a:ext>
            </a:extLst>
          </p:cNvPr>
          <p:cNvPicPr>
            <a:picLocks noChangeAspect="1"/>
          </p:cNvPicPr>
          <p:nvPr/>
        </p:nvPicPr>
        <p:blipFill>
          <a:blip r:embed="rId5"/>
          <a:stretch>
            <a:fillRect/>
          </a:stretch>
        </p:blipFill>
        <p:spPr>
          <a:xfrm>
            <a:off x="7663545" y="4035741"/>
            <a:ext cx="4002992" cy="2529163"/>
          </a:xfrm>
          <a:prstGeom prst="rect">
            <a:avLst/>
          </a:prstGeom>
        </p:spPr>
      </p:pic>
      <p:sp>
        <p:nvSpPr>
          <p:cNvPr id="31" name="TextBox 30">
            <a:extLst>
              <a:ext uri="{FF2B5EF4-FFF2-40B4-BE49-F238E27FC236}">
                <a16:creationId xmlns:a16="http://schemas.microsoft.com/office/drawing/2014/main" id="{31DDAF86-9DCE-43E1-8930-9F66E1CF42B0}"/>
              </a:ext>
            </a:extLst>
          </p:cNvPr>
          <p:cNvSpPr txBox="1"/>
          <p:nvPr/>
        </p:nvSpPr>
        <p:spPr>
          <a:xfrm>
            <a:off x="5215138" y="5017874"/>
            <a:ext cx="1782980" cy="830997"/>
          </a:xfrm>
          <a:prstGeom prst="rect">
            <a:avLst/>
          </a:prstGeom>
          <a:noFill/>
        </p:spPr>
        <p:txBody>
          <a:bodyPr wrap="square" rtlCol="0">
            <a:spAutoFit/>
          </a:bodyPr>
          <a:lstStyle/>
          <a:p>
            <a:r>
              <a:rPr lang="en-IN" sz="1600" dirty="0"/>
              <a:t>Mass of the handle including external load = 700gm</a:t>
            </a:r>
          </a:p>
        </p:txBody>
      </p:sp>
    </p:spTree>
    <p:extLst>
      <p:ext uri="{BB962C8B-B14F-4D97-AF65-F5344CB8AC3E}">
        <p14:creationId xmlns:p14="http://schemas.microsoft.com/office/powerpoint/2010/main" val="89823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CA1CB03-2658-4A41-AF91-D201D1E87C16}"/>
              </a:ext>
            </a:extLst>
          </p:cNvPr>
          <p:cNvSpPr txBox="1">
            <a:spLocks/>
          </p:cNvSpPr>
          <p:nvPr/>
        </p:nvSpPr>
        <p:spPr>
          <a:xfrm>
            <a:off x="838200" y="145131"/>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Experiment 3 - Results</a:t>
            </a:r>
          </a:p>
        </p:txBody>
      </p:sp>
      <p:pic>
        <p:nvPicPr>
          <p:cNvPr id="8" name="Picture 7">
            <a:extLst>
              <a:ext uri="{FF2B5EF4-FFF2-40B4-BE49-F238E27FC236}">
                <a16:creationId xmlns:a16="http://schemas.microsoft.com/office/drawing/2014/main" id="{6592FE1B-8207-4628-81F5-EAEF1A62B524}"/>
              </a:ext>
            </a:extLst>
          </p:cNvPr>
          <p:cNvPicPr>
            <a:picLocks noChangeAspect="1"/>
          </p:cNvPicPr>
          <p:nvPr/>
        </p:nvPicPr>
        <p:blipFill>
          <a:blip r:embed="rId3"/>
          <a:stretch>
            <a:fillRect/>
          </a:stretch>
        </p:blipFill>
        <p:spPr>
          <a:xfrm>
            <a:off x="117678" y="6090520"/>
            <a:ext cx="706641" cy="676992"/>
          </a:xfrm>
          <a:prstGeom prst="rect">
            <a:avLst/>
          </a:prstGeom>
        </p:spPr>
      </p:pic>
      <p:sp>
        <p:nvSpPr>
          <p:cNvPr id="4" name="TextBox 3">
            <a:extLst>
              <a:ext uri="{FF2B5EF4-FFF2-40B4-BE49-F238E27FC236}">
                <a16:creationId xmlns:a16="http://schemas.microsoft.com/office/drawing/2014/main" id="{F525B390-17C7-408B-BF66-185E95C779B6}"/>
              </a:ext>
            </a:extLst>
          </p:cNvPr>
          <p:cNvSpPr txBox="1"/>
          <p:nvPr/>
        </p:nvSpPr>
        <p:spPr>
          <a:xfrm>
            <a:off x="8353877" y="1537611"/>
            <a:ext cx="548640" cy="369332"/>
          </a:xfrm>
          <a:prstGeom prst="rect">
            <a:avLst/>
          </a:prstGeom>
          <a:solidFill>
            <a:schemeClr val="bg1"/>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1F7E026B-14F9-4191-B603-F69ED187AEAD}"/>
              </a:ext>
            </a:extLst>
          </p:cNvPr>
          <p:cNvSpPr txBox="1"/>
          <p:nvPr/>
        </p:nvSpPr>
        <p:spPr>
          <a:xfrm>
            <a:off x="9551605" y="1531594"/>
            <a:ext cx="548640" cy="369332"/>
          </a:xfrm>
          <a:prstGeom prst="rect">
            <a:avLst/>
          </a:prstGeom>
          <a:solidFill>
            <a:schemeClr val="bg1"/>
          </a:solidFill>
        </p:spPr>
        <p:txBody>
          <a:bodyPr wrap="square" rtlCol="0">
            <a:spAutoFit/>
          </a:bodyPr>
          <a:lstStyle/>
          <a:p>
            <a:endParaRPr lang="en-IN" dirty="0"/>
          </a:p>
        </p:txBody>
      </p:sp>
      <p:sp>
        <p:nvSpPr>
          <p:cNvPr id="17" name="Right Brace 16">
            <a:extLst>
              <a:ext uri="{FF2B5EF4-FFF2-40B4-BE49-F238E27FC236}">
                <a16:creationId xmlns:a16="http://schemas.microsoft.com/office/drawing/2014/main" id="{DF10AE1C-D65C-4FE5-9236-B6B9A62F0A8F}"/>
              </a:ext>
            </a:extLst>
          </p:cNvPr>
          <p:cNvSpPr/>
          <p:nvPr/>
        </p:nvSpPr>
        <p:spPr>
          <a:xfrm rot="16200000">
            <a:off x="5212503" y="3619618"/>
            <a:ext cx="415090" cy="47524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solidFill>
                <a:srgbClr val="FF0000"/>
              </a:solidFill>
            </a:endParaRPr>
          </a:p>
        </p:txBody>
      </p:sp>
      <p:sp>
        <p:nvSpPr>
          <p:cNvPr id="6" name="Date Placeholder 5">
            <a:extLst>
              <a:ext uri="{FF2B5EF4-FFF2-40B4-BE49-F238E27FC236}">
                <a16:creationId xmlns:a16="http://schemas.microsoft.com/office/drawing/2014/main" id="{F5D2BF31-BD33-44C1-AA79-6E8206C7F49F}"/>
              </a:ext>
            </a:extLst>
          </p:cNvPr>
          <p:cNvSpPr>
            <a:spLocks noGrp="1"/>
          </p:cNvSpPr>
          <p:nvPr>
            <p:ph type="dt" sz="half" idx="10"/>
          </p:nvPr>
        </p:nvSpPr>
        <p:spPr/>
        <p:txBody>
          <a:bodyPr/>
          <a:lstStyle/>
          <a:p>
            <a:r>
              <a:rPr lang="en-US"/>
              <a:t>Date: 9 June 2022</a:t>
            </a:r>
            <a:endParaRPr lang="en-IN"/>
          </a:p>
        </p:txBody>
      </p:sp>
      <p:sp>
        <p:nvSpPr>
          <p:cNvPr id="11" name="Footer Placeholder 10">
            <a:extLst>
              <a:ext uri="{FF2B5EF4-FFF2-40B4-BE49-F238E27FC236}">
                <a16:creationId xmlns:a16="http://schemas.microsoft.com/office/drawing/2014/main" id="{032E2ED5-90B2-4FCE-8E9D-86F0648920FE}"/>
              </a:ext>
            </a:extLst>
          </p:cNvPr>
          <p:cNvSpPr>
            <a:spLocks noGrp="1"/>
          </p:cNvSpPr>
          <p:nvPr>
            <p:ph type="ftr" sz="quarter" idx="11"/>
          </p:nvPr>
        </p:nvSpPr>
        <p:spPr/>
        <p:txBody>
          <a:bodyPr/>
          <a:lstStyle/>
          <a:p>
            <a:r>
              <a:rPr lang="en-IN"/>
              <a:t>THUMB PERTURBATION SYSTEM</a:t>
            </a:r>
          </a:p>
        </p:txBody>
      </p:sp>
      <p:sp>
        <p:nvSpPr>
          <p:cNvPr id="13" name="Slide Number Placeholder 12">
            <a:extLst>
              <a:ext uri="{FF2B5EF4-FFF2-40B4-BE49-F238E27FC236}">
                <a16:creationId xmlns:a16="http://schemas.microsoft.com/office/drawing/2014/main" id="{449E9BD7-8A59-4B14-9496-76FE8CF10009}"/>
              </a:ext>
            </a:extLst>
          </p:cNvPr>
          <p:cNvSpPr>
            <a:spLocks noGrp="1"/>
          </p:cNvSpPr>
          <p:nvPr>
            <p:ph type="sldNum" sz="quarter" idx="12"/>
          </p:nvPr>
        </p:nvSpPr>
        <p:spPr/>
        <p:txBody>
          <a:bodyPr/>
          <a:lstStyle/>
          <a:p>
            <a:fld id="{D64605B2-C25A-43FF-82EB-2B6EB24849F8}" type="slidenum">
              <a:rPr lang="en-IN" smtClean="0"/>
              <a:t>17</a:t>
            </a:fld>
            <a:endParaRPr lang="en-IN"/>
          </a:p>
        </p:txBody>
      </p:sp>
      <p:pic>
        <p:nvPicPr>
          <p:cNvPr id="10" name="Picture 9">
            <a:extLst>
              <a:ext uri="{FF2B5EF4-FFF2-40B4-BE49-F238E27FC236}">
                <a16:creationId xmlns:a16="http://schemas.microsoft.com/office/drawing/2014/main" id="{081E5E9D-4A32-4FD9-8E4C-540D3D61E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1448" y="625667"/>
            <a:ext cx="7220157" cy="5525127"/>
          </a:xfrm>
          <a:prstGeom prst="rect">
            <a:avLst/>
          </a:prstGeom>
        </p:spPr>
      </p:pic>
      <p:sp>
        <p:nvSpPr>
          <p:cNvPr id="16" name="Left Brace 15">
            <a:extLst>
              <a:ext uri="{FF2B5EF4-FFF2-40B4-BE49-F238E27FC236}">
                <a16:creationId xmlns:a16="http://schemas.microsoft.com/office/drawing/2014/main" id="{4A5AF601-D70E-2D48-894A-5DA9E8242E4B}"/>
              </a:ext>
            </a:extLst>
          </p:cNvPr>
          <p:cNvSpPr/>
          <p:nvPr/>
        </p:nvSpPr>
        <p:spPr>
          <a:xfrm rot="5400000">
            <a:off x="7418654" y="3867794"/>
            <a:ext cx="238331" cy="475249"/>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nvGrpSpPr>
          <p:cNvPr id="19" name="Group 18">
            <a:extLst>
              <a:ext uri="{FF2B5EF4-FFF2-40B4-BE49-F238E27FC236}">
                <a16:creationId xmlns:a16="http://schemas.microsoft.com/office/drawing/2014/main" id="{5BE714B4-7D88-10CF-2DDC-146DF81052E8}"/>
              </a:ext>
            </a:extLst>
          </p:cNvPr>
          <p:cNvGrpSpPr/>
          <p:nvPr/>
        </p:nvGrpSpPr>
        <p:grpSpPr>
          <a:xfrm>
            <a:off x="4817299" y="3203565"/>
            <a:ext cx="365125" cy="605126"/>
            <a:chOff x="6082119" y="2680903"/>
            <a:chExt cx="365125" cy="605126"/>
          </a:xfrm>
        </p:grpSpPr>
        <p:sp>
          <p:nvSpPr>
            <p:cNvPr id="24" name="Right Brace 23">
              <a:extLst>
                <a:ext uri="{FF2B5EF4-FFF2-40B4-BE49-F238E27FC236}">
                  <a16:creationId xmlns:a16="http://schemas.microsoft.com/office/drawing/2014/main" id="{1341C6C0-3F27-1B34-BE8C-696F6943F5D1}"/>
                </a:ext>
              </a:extLst>
            </p:cNvPr>
            <p:cNvSpPr/>
            <p:nvPr/>
          </p:nvSpPr>
          <p:spPr>
            <a:xfrm rot="16200000">
              <a:off x="6150712" y="2989497"/>
              <a:ext cx="227939" cy="36512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0D25FD1D-917B-E172-7741-E255F6C939AE}"/>
                </a:ext>
              </a:extLst>
            </p:cNvPr>
            <p:cNvSpPr txBox="1"/>
            <p:nvPr/>
          </p:nvSpPr>
          <p:spPr>
            <a:xfrm>
              <a:off x="6113862" y="2680903"/>
              <a:ext cx="174307" cy="369332"/>
            </a:xfrm>
            <a:prstGeom prst="rect">
              <a:avLst/>
            </a:prstGeom>
            <a:noFill/>
          </p:spPr>
          <p:txBody>
            <a:bodyPr wrap="square">
              <a:spAutoFit/>
            </a:bodyPr>
            <a:lstStyle/>
            <a:p>
              <a:r>
                <a:rPr lang="en-IN" b="1" dirty="0">
                  <a:solidFill>
                    <a:srgbClr val="FF0000"/>
                  </a:solidFill>
                </a:rPr>
                <a:t>#</a:t>
              </a:r>
              <a:endParaRPr lang="en-IN" dirty="0">
                <a:solidFill>
                  <a:srgbClr val="FF0000"/>
                </a:solidFill>
              </a:endParaRPr>
            </a:p>
          </p:txBody>
        </p:sp>
      </p:grpSp>
      <p:sp>
        <p:nvSpPr>
          <p:cNvPr id="21" name="TextBox 20">
            <a:extLst>
              <a:ext uri="{FF2B5EF4-FFF2-40B4-BE49-F238E27FC236}">
                <a16:creationId xmlns:a16="http://schemas.microsoft.com/office/drawing/2014/main" id="{CCD8838D-FD41-5004-F3F2-DA091765AEA1}"/>
              </a:ext>
            </a:extLst>
          </p:cNvPr>
          <p:cNvSpPr txBox="1"/>
          <p:nvPr/>
        </p:nvSpPr>
        <p:spPr>
          <a:xfrm>
            <a:off x="7410320" y="3649696"/>
            <a:ext cx="619784" cy="369332"/>
          </a:xfrm>
          <a:prstGeom prst="rect">
            <a:avLst/>
          </a:prstGeom>
          <a:noFill/>
        </p:spPr>
        <p:txBody>
          <a:bodyPr wrap="square">
            <a:spAutoFit/>
          </a:bodyPr>
          <a:lstStyle/>
          <a:p>
            <a:r>
              <a:rPr lang="en-IN" b="1" dirty="0">
                <a:solidFill>
                  <a:srgbClr val="FF0000"/>
                </a:solidFill>
              </a:rPr>
              <a:t>*</a:t>
            </a:r>
            <a:endParaRPr lang="en-IN" dirty="0">
              <a:solidFill>
                <a:srgbClr val="FF0000"/>
              </a:solidFill>
            </a:endParaRPr>
          </a:p>
        </p:txBody>
      </p:sp>
      <p:sp>
        <p:nvSpPr>
          <p:cNvPr id="28" name="TextBox 27">
            <a:extLst>
              <a:ext uri="{FF2B5EF4-FFF2-40B4-BE49-F238E27FC236}">
                <a16:creationId xmlns:a16="http://schemas.microsoft.com/office/drawing/2014/main" id="{46B90A5E-F2EE-9911-01E3-454CF36CBFE9}"/>
              </a:ext>
            </a:extLst>
          </p:cNvPr>
          <p:cNvSpPr txBox="1"/>
          <p:nvPr/>
        </p:nvSpPr>
        <p:spPr>
          <a:xfrm>
            <a:off x="8543447" y="5690352"/>
            <a:ext cx="2634209" cy="738664"/>
          </a:xfrm>
          <a:prstGeom prst="rect">
            <a:avLst/>
          </a:prstGeom>
          <a:noFill/>
        </p:spPr>
        <p:txBody>
          <a:bodyPr wrap="square">
            <a:spAutoFit/>
          </a:bodyPr>
          <a:lstStyle/>
          <a:p>
            <a:r>
              <a:rPr lang="en-IN" dirty="0">
                <a:solidFill>
                  <a:srgbClr val="FF0000"/>
                </a:solidFill>
              </a:rPr>
              <a:t># </a:t>
            </a:r>
            <a:r>
              <a:rPr lang="en-IN" dirty="0"/>
              <a:t> statistically equivalent</a:t>
            </a:r>
          </a:p>
          <a:p>
            <a:r>
              <a:rPr lang="en-IN" sz="2400" dirty="0">
                <a:solidFill>
                  <a:srgbClr val="FF0000"/>
                </a:solidFill>
              </a:rPr>
              <a:t>* </a:t>
            </a:r>
            <a:r>
              <a:rPr lang="en-IN" sz="2000" dirty="0"/>
              <a:t>s</a:t>
            </a:r>
            <a:r>
              <a:rPr lang="en-IN" dirty="0"/>
              <a:t>tatistically different</a:t>
            </a:r>
          </a:p>
        </p:txBody>
      </p:sp>
    </p:spTree>
    <p:extLst>
      <p:ext uri="{BB962C8B-B14F-4D97-AF65-F5344CB8AC3E}">
        <p14:creationId xmlns:p14="http://schemas.microsoft.com/office/powerpoint/2010/main" val="404644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0F4A3-1E5B-48CD-9FBF-81D960A04C47}"/>
              </a:ext>
            </a:extLst>
          </p:cNvPr>
          <p:cNvSpPr>
            <a:spLocks noGrp="1"/>
          </p:cNvSpPr>
          <p:nvPr>
            <p:ph type="dt" sz="half" idx="10"/>
          </p:nvPr>
        </p:nvSpPr>
        <p:spPr/>
        <p:txBody>
          <a:bodyPr/>
          <a:lstStyle/>
          <a:p>
            <a:r>
              <a:rPr lang="en-US"/>
              <a:t>Date: 9 June 2022</a:t>
            </a:r>
            <a:endParaRPr lang="en-IN"/>
          </a:p>
        </p:txBody>
      </p:sp>
      <p:sp>
        <p:nvSpPr>
          <p:cNvPr id="3" name="Footer Placeholder 2">
            <a:extLst>
              <a:ext uri="{FF2B5EF4-FFF2-40B4-BE49-F238E27FC236}">
                <a16:creationId xmlns:a16="http://schemas.microsoft.com/office/drawing/2014/main" id="{D650F099-5C2B-4A0F-9129-49652162428C}"/>
              </a:ext>
            </a:extLst>
          </p:cNvPr>
          <p:cNvSpPr>
            <a:spLocks noGrp="1"/>
          </p:cNvSpPr>
          <p:nvPr>
            <p:ph type="ftr" sz="quarter" idx="11"/>
          </p:nvPr>
        </p:nvSpPr>
        <p:spPr/>
        <p:txBody>
          <a:bodyPr/>
          <a:lstStyle/>
          <a:p>
            <a:r>
              <a:rPr lang="en-IN"/>
              <a:t>THUMB PERTURBATION SYSTEM</a:t>
            </a:r>
          </a:p>
        </p:txBody>
      </p:sp>
      <p:sp>
        <p:nvSpPr>
          <p:cNvPr id="4" name="Slide Number Placeholder 3">
            <a:extLst>
              <a:ext uri="{FF2B5EF4-FFF2-40B4-BE49-F238E27FC236}">
                <a16:creationId xmlns:a16="http://schemas.microsoft.com/office/drawing/2014/main" id="{4597AEE2-F954-42D4-9E22-ED9509D7E6E1}"/>
              </a:ext>
            </a:extLst>
          </p:cNvPr>
          <p:cNvSpPr>
            <a:spLocks noGrp="1"/>
          </p:cNvSpPr>
          <p:nvPr>
            <p:ph type="sldNum" sz="quarter" idx="12"/>
          </p:nvPr>
        </p:nvSpPr>
        <p:spPr/>
        <p:txBody>
          <a:bodyPr/>
          <a:lstStyle/>
          <a:p>
            <a:fld id="{D64605B2-C25A-43FF-82EB-2B6EB24849F8}" type="slidenum">
              <a:rPr lang="en-IN" smtClean="0"/>
              <a:t>18</a:t>
            </a:fld>
            <a:endParaRPr lang="en-IN"/>
          </a:p>
        </p:txBody>
      </p:sp>
      <p:sp>
        <p:nvSpPr>
          <p:cNvPr id="5" name="Title 1">
            <a:extLst>
              <a:ext uri="{FF2B5EF4-FFF2-40B4-BE49-F238E27FC236}">
                <a16:creationId xmlns:a16="http://schemas.microsoft.com/office/drawing/2014/main" id="{623430C7-1D67-4D09-89BA-7722437F7FFC}"/>
              </a:ext>
            </a:extLst>
          </p:cNvPr>
          <p:cNvSpPr txBox="1">
            <a:spLocks/>
          </p:cNvSpPr>
          <p:nvPr/>
        </p:nvSpPr>
        <p:spPr>
          <a:xfrm>
            <a:off x="838200" y="358195"/>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Conclusion from third experiment results</a:t>
            </a:r>
          </a:p>
        </p:txBody>
      </p:sp>
      <p:pic>
        <p:nvPicPr>
          <p:cNvPr id="6" name="Picture 5">
            <a:extLst>
              <a:ext uri="{FF2B5EF4-FFF2-40B4-BE49-F238E27FC236}">
                <a16:creationId xmlns:a16="http://schemas.microsoft.com/office/drawing/2014/main" id="{BAB07EF5-4691-4121-A127-7058A3FF8C98}"/>
              </a:ext>
            </a:extLst>
          </p:cNvPr>
          <p:cNvPicPr>
            <a:picLocks noChangeAspect="1"/>
          </p:cNvPicPr>
          <p:nvPr/>
        </p:nvPicPr>
        <p:blipFill>
          <a:blip r:embed="rId3"/>
          <a:stretch>
            <a:fillRect/>
          </a:stretch>
        </p:blipFill>
        <p:spPr>
          <a:xfrm>
            <a:off x="117678" y="6090520"/>
            <a:ext cx="706641" cy="676992"/>
          </a:xfrm>
          <a:prstGeom prst="rect">
            <a:avLst/>
          </a:prstGeom>
        </p:spPr>
      </p:pic>
      <p:sp>
        <p:nvSpPr>
          <p:cNvPr id="8" name="TextBox 7">
            <a:extLst>
              <a:ext uri="{FF2B5EF4-FFF2-40B4-BE49-F238E27FC236}">
                <a16:creationId xmlns:a16="http://schemas.microsoft.com/office/drawing/2014/main" id="{CADCC729-0156-47BD-B44A-973994C97FB1}"/>
              </a:ext>
            </a:extLst>
          </p:cNvPr>
          <p:cNvSpPr txBox="1"/>
          <p:nvPr/>
        </p:nvSpPr>
        <p:spPr>
          <a:xfrm>
            <a:off x="1253347" y="1597764"/>
            <a:ext cx="10195560" cy="2706382"/>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During </a:t>
            </a:r>
            <a:r>
              <a:rPr lang="en-IN" b="1" dirty="0">
                <a:latin typeface="Times New Roman" panose="02020603050405020304" pitchFamily="18" charset="0"/>
                <a:ea typeface="Calibri" panose="020F0502020204030204" pitchFamily="34" charset="0"/>
                <a:cs typeface="Times New Roman" panose="02020603050405020304" pitchFamily="18" charset="0"/>
              </a:rPr>
              <a:t>uncomfortable grasp condition</a:t>
            </a:r>
            <a:r>
              <a:rPr lang="en-IN"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Constraint on thumb </a:t>
            </a:r>
            <a:r>
              <a:rPr lang="en-IN" b="1" dirty="0">
                <a:latin typeface="Times New Roman" panose="02020603050405020304" pitchFamily="18" charset="0"/>
                <a:ea typeface="Calibri" panose="020F0502020204030204" pitchFamily="34" charset="0"/>
                <a:cs typeface="Times New Roman" panose="02020603050405020304" pitchFamily="18" charset="0"/>
              </a:rPr>
              <a:t>position</a:t>
            </a:r>
            <a:r>
              <a:rPr lang="en-IN" dirty="0">
                <a:latin typeface="Times New Roman" panose="02020603050405020304" pitchFamily="18" charset="0"/>
                <a:ea typeface="Calibri" panose="020F0502020204030204" pitchFamily="34" charset="0"/>
                <a:cs typeface="Times New Roman" panose="02020603050405020304" pitchFamily="18" charset="0"/>
              </a:rPr>
              <a:t>- Thumb was restricted to be placed at HOME position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Constraint on </a:t>
            </a:r>
            <a:r>
              <a:rPr lang="en-IN" b="1" dirty="0">
                <a:latin typeface="Times New Roman" panose="02020603050405020304" pitchFamily="18" charset="0"/>
                <a:ea typeface="Calibri" panose="020F0502020204030204" pitchFamily="34" charset="0"/>
                <a:cs typeface="Times New Roman" panose="02020603050405020304" pitchFamily="18" charset="0"/>
              </a:rPr>
              <a:t>handle design- </a:t>
            </a:r>
            <a:r>
              <a:rPr lang="en-IN" dirty="0">
                <a:latin typeface="Times New Roman" panose="02020603050405020304" pitchFamily="18" charset="0"/>
                <a:ea typeface="Calibri" panose="020F0502020204030204" pitchFamily="34" charset="0"/>
                <a:cs typeface="Times New Roman" panose="02020603050405020304" pitchFamily="18" charset="0"/>
              </a:rPr>
              <a:t>Thumb tangential force restricted</a:t>
            </a:r>
          </a:p>
          <a:p>
            <a:pPr algn="just">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Task</a:t>
            </a:r>
            <a:r>
              <a:rPr lang="en-IN" dirty="0">
                <a:latin typeface="Times New Roman" panose="02020603050405020304" pitchFamily="18" charset="0"/>
                <a:ea typeface="Calibri" panose="020F0502020204030204" pitchFamily="34" charset="0"/>
                <a:cs typeface="Times New Roman" panose="02020603050405020304" pitchFamily="18" charset="0"/>
              </a:rPr>
              <a:t> constraint- Thumb normal force restricted to minimal normal force of 7N</a:t>
            </a:r>
          </a:p>
          <a:p>
            <a:pPr marL="285750" indent="-285750" algn="just">
              <a:lnSpc>
                <a:spcPct val="107000"/>
              </a:lnSpc>
              <a:spcAft>
                <a:spcPts val="800"/>
              </a:spcAft>
              <a:buFont typeface="Arial" panose="020B0604020202020204" pitchFamily="34" charset="0"/>
              <a:buChar char="•"/>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a:t>
            </a:r>
            <a:r>
              <a:rPr lang="en-IN" dirty="0">
                <a:latin typeface="Times New Roman" panose="02020603050405020304" pitchFamily="18" charset="0"/>
                <a:ea typeface="Calibri" panose="020F0502020204030204" pitchFamily="34" charset="0"/>
                <a:cs typeface="Times New Roman" panose="02020603050405020304" pitchFamily="18" charset="0"/>
              </a:rPr>
              <a:t>was confirmed that the difficulty associated with the task could be reason for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MAH to be supported.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415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a:xfrm>
            <a:off x="976995" y="930629"/>
            <a:ext cx="10515600" cy="1325563"/>
          </a:xfrm>
        </p:spPr>
        <p:txBody>
          <a:bodyPr>
            <a:normAutofit fontScale="90000"/>
          </a:bodyPr>
          <a:lstStyle/>
          <a:p>
            <a:pPr algn="ctr"/>
            <a:r>
              <a:rPr lang="en-IN" sz="3600" b="1" dirty="0">
                <a:solidFill>
                  <a:srgbClr val="990000"/>
                </a:solidFill>
                <a:latin typeface="Arial" panose="020B0604020202020204" pitchFamily="34" charset="0"/>
                <a:cs typeface="Arial" panose="020B0604020202020204" pitchFamily="34" charset="0"/>
              </a:rPr>
              <a:t>Experiment 4</a:t>
            </a:r>
            <a:br>
              <a:rPr lang="en-IN" sz="3600" b="1" dirty="0">
                <a:solidFill>
                  <a:srgbClr val="990000"/>
                </a:solidFill>
                <a:latin typeface="Arial" panose="020B0604020202020204" pitchFamily="34" charset="0"/>
                <a:cs typeface="Arial" panose="020B0604020202020204" pitchFamily="34" charset="0"/>
              </a:rPr>
            </a:br>
            <a:br>
              <a:rPr lang="en-IN" sz="3600" b="1" dirty="0">
                <a:solidFill>
                  <a:srgbClr val="990000"/>
                </a:solidFill>
                <a:latin typeface="Arial" panose="020B0604020202020204" pitchFamily="34" charset="0"/>
                <a:cs typeface="Arial" panose="020B0604020202020204" pitchFamily="34" charset="0"/>
              </a:rPr>
            </a:br>
            <a:r>
              <a:rPr lang="en-IN" sz="3600" b="1" dirty="0">
                <a:solidFill>
                  <a:srgbClr val="990000"/>
                </a:solidFill>
                <a:latin typeface="Arial" panose="020B0604020202020204" pitchFamily="34" charset="0"/>
                <a:cs typeface="Arial" panose="020B0604020202020204" pitchFamily="34" charset="0"/>
              </a:rPr>
              <a:t>(Pattern tracing study)</a:t>
            </a:r>
          </a:p>
        </p:txBody>
      </p:sp>
      <p:sp>
        <p:nvSpPr>
          <p:cNvPr id="5" name="Date Placeholder 7">
            <a:extLst>
              <a:ext uri="{FF2B5EF4-FFF2-40B4-BE49-F238E27FC236}">
                <a16:creationId xmlns:a16="http://schemas.microsoft.com/office/drawing/2014/main" id="{A5A0D0D6-AA0E-417B-9C92-83AED896E389}"/>
              </a:ext>
            </a:extLst>
          </p:cNvPr>
          <p:cNvSpPr>
            <a:spLocks noGrp="1"/>
          </p:cNvSpPr>
          <p:nvPr>
            <p:ph type="dt" sz="half" idx="10"/>
          </p:nvPr>
        </p:nvSpPr>
        <p:spPr>
          <a:xfrm>
            <a:off x="976995" y="6356350"/>
            <a:ext cx="2008264" cy="365125"/>
          </a:xfrm>
        </p:spPr>
        <p:txBody>
          <a:bodyPr/>
          <a:lstStyle/>
          <a:p>
            <a:r>
              <a:rPr lang="en-US" b="1">
                <a:solidFill>
                  <a:schemeClr val="bg1">
                    <a:lumMod val="65000"/>
                  </a:schemeClr>
                </a:solidFill>
              </a:rPr>
              <a:t>Date: 9 June 2022</a:t>
            </a:r>
            <a:endParaRPr lang="en-IN" b="1" dirty="0">
              <a:solidFill>
                <a:schemeClr val="bg1">
                  <a:lumMod val="65000"/>
                </a:schemeClr>
              </a:solidFill>
            </a:endParaRPr>
          </a:p>
        </p:txBody>
      </p:sp>
      <p:sp>
        <p:nvSpPr>
          <p:cNvPr id="6" name="Footer Placeholder 5">
            <a:extLst>
              <a:ext uri="{FF2B5EF4-FFF2-40B4-BE49-F238E27FC236}">
                <a16:creationId xmlns:a16="http://schemas.microsoft.com/office/drawing/2014/main" id="{38A3F553-A2BB-4094-9749-730A4D89D942}"/>
              </a:ext>
            </a:extLst>
          </p:cNvPr>
          <p:cNvSpPr>
            <a:spLocks noGrp="1"/>
          </p:cNvSpPr>
          <p:nvPr>
            <p:ph type="ftr" sz="quarter" idx="11"/>
          </p:nvPr>
        </p:nvSpPr>
        <p:spPr/>
        <p:txBody>
          <a:bodyPr/>
          <a:lstStyle/>
          <a:p>
            <a:r>
              <a:rPr lang="en-IN" dirty="0">
                <a:solidFill>
                  <a:schemeClr val="tx1">
                    <a:lumMod val="50000"/>
                    <a:lumOff val="50000"/>
                  </a:schemeClr>
                </a:solidFill>
              </a:rPr>
              <a:t>THUMB PERTURBATION SYSTEM</a:t>
            </a:r>
          </a:p>
        </p:txBody>
      </p:sp>
      <p:sp>
        <p:nvSpPr>
          <p:cNvPr id="7" name="Slide Number Placeholder 6">
            <a:extLst>
              <a:ext uri="{FF2B5EF4-FFF2-40B4-BE49-F238E27FC236}">
                <a16:creationId xmlns:a16="http://schemas.microsoft.com/office/drawing/2014/main" id="{FCC498D5-3444-4449-AE6F-CD52E9428BEA}"/>
              </a:ext>
            </a:extLst>
          </p:cNvPr>
          <p:cNvSpPr>
            <a:spLocks noGrp="1"/>
          </p:cNvSpPr>
          <p:nvPr>
            <p:ph type="sldNum" sz="quarter" idx="12"/>
          </p:nvPr>
        </p:nvSpPr>
        <p:spPr/>
        <p:txBody>
          <a:bodyPr/>
          <a:lstStyle/>
          <a:p>
            <a:fld id="{D64605B2-C25A-43FF-82EB-2B6EB24849F8}" type="slidenum">
              <a:rPr lang="en-IN" smtClean="0">
                <a:solidFill>
                  <a:schemeClr val="tx1">
                    <a:lumMod val="50000"/>
                    <a:lumOff val="50000"/>
                  </a:schemeClr>
                </a:solidFill>
              </a:rPr>
              <a:t>19</a:t>
            </a:fld>
            <a:endParaRPr lang="en-IN" dirty="0">
              <a:solidFill>
                <a:schemeClr val="tx1">
                  <a:lumMod val="50000"/>
                  <a:lumOff val="50000"/>
                </a:schemeClr>
              </a:solidFill>
            </a:endParaRPr>
          </a:p>
        </p:txBody>
      </p:sp>
      <p:pic>
        <p:nvPicPr>
          <p:cNvPr id="12" name="Picture 11">
            <a:extLst>
              <a:ext uri="{FF2B5EF4-FFF2-40B4-BE49-F238E27FC236}">
                <a16:creationId xmlns:a16="http://schemas.microsoft.com/office/drawing/2014/main" id="{E18F52C9-318B-4EBF-B454-4974EF8352A6}"/>
              </a:ext>
            </a:extLst>
          </p:cNvPr>
          <p:cNvPicPr>
            <a:picLocks noChangeAspect="1"/>
          </p:cNvPicPr>
          <p:nvPr/>
        </p:nvPicPr>
        <p:blipFill>
          <a:blip r:embed="rId3"/>
          <a:stretch>
            <a:fillRect/>
          </a:stretch>
        </p:blipFill>
        <p:spPr>
          <a:xfrm>
            <a:off x="117678" y="6090520"/>
            <a:ext cx="706641" cy="676992"/>
          </a:xfrm>
          <a:prstGeom prst="rect">
            <a:avLst/>
          </a:prstGeom>
        </p:spPr>
      </p:pic>
      <p:sp>
        <p:nvSpPr>
          <p:cNvPr id="3" name="TextBox 2">
            <a:extLst>
              <a:ext uri="{FF2B5EF4-FFF2-40B4-BE49-F238E27FC236}">
                <a16:creationId xmlns:a16="http://schemas.microsoft.com/office/drawing/2014/main" id="{243A03DE-7DAC-4BBD-AD93-F99440836E90}"/>
              </a:ext>
            </a:extLst>
          </p:cNvPr>
          <p:cNvSpPr txBox="1"/>
          <p:nvPr/>
        </p:nvSpPr>
        <p:spPr>
          <a:xfrm>
            <a:off x="1413264" y="3105834"/>
            <a:ext cx="10079332" cy="830997"/>
          </a:xfrm>
          <a:prstGeom prst="rect">
            <a:avLst/>
          </a:prstGeom>
          <a:noFill/>
        </p:spPr>
        <p:txBody>
          <a:bodyPr wrap="square" rtlCol="0">
            <a:spAutoFit/>
          </a:bodyPr>
          <a:lstStyle/>
          <a:p>
            <a:r>
              <a:rPr lang="en-IN" sz="2400" dirty="0"/>
              <a:t>How do the peripheral fingers contribute to re-establish static equilibrium when there are torque changes introduced due to vertical translation of the thumb?  </a:t>
            </a:r>
          </a:p>
        </p:txBody>
      </p:sp>
    </p:spTree>
    <p:extLst>
      <p:ext uri="{BB962C8B-B14F-4D97-AF65-F5344CB8AC3E}">
        <p14:creationId xmlns:p14="http://schemas.microsoft.com/office/powerpoint/2010/main" val="210774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a:xfrm>
            <a:off x="607380" y="227806"/>
            <a:ext cx="10515600" cy="1325563"/>
          </a:xfrm>
        </p:spPr>
        <p:txBody>
          <a:bodyPr>
            <a:normAutofit/>
          </a:bodyPr>
          <a:lstStyle/>
          <a:p>
            <a:pPr algn="ctr"/>
            <a:r>
              <a:rPr lang="en-IN" sz="3600" b="1" dirty="0">
                <a:solidFill>
                  <a:srgbClr val="990000"/>
                </a:solidFill>
                <a:latin typeface="Arial" panose="020B0604020202020204" pitchFamily="34" charset="0"/>
                <a:cs typeface="Arial" panose="020B0604020202020204" pitchFamily="34" charset="0"/>
              </a:rPr>
              <a:t>Introduction</a:t>
            </a:r>
          </a:p>
        </p:txBody>
      </p:sp>
      <p:sp>
        <p:nvSpPr>
          <p:cNvPr id="5" name="Date Placeholder 7">
            <a:extLst>
              <a:ext uri="{FF2B5EF4-FFF2-40B4-BE49-F238E27FC236}">
                <a16:creationId xmlns:a16="http://schemas.microsoft.com/office/drawing/2014/main" id="{A5A0D0D6-AA0E-417B-9C92-83AED896E389}"/>
              </a:ext>
            </a:extLst>
          </p:cNvPr>
          <p:cNvSpPr>
            <a:spLocks noGrp="1"/>
          </p:cNvSpPr>
          <p:nvPr>
            <p:ph type="dt" sz="half" idx="10"/>
          </p:nvPr>
        </p:nvSpPr>
        <p:spPr>
          <a:xfrm>
            <a:off x="971083" y="6082505"/>
            <a:ext cx="2008264" cy="365125"/>
          </a:xfrm>
        </p:spPr>
        <p:txBody>
          <a:bodyPr/>
          <a:lstStyle/>
          <a:p>
            <a:r>
              <a:rPr lang="en-US" dirty="0">
                <a:solidFill>
                  <a:schemeClr val="tx1">
                    <a:lumMod val="50000"/>
                    <a:lumOff val="50000"/>
                  </a:schemeClr>
                </a:solidFill>
              </a:rPr>
              <a:t>Date: 9 June 2022</a:t>
            </a:r>
            <a:endParaRPr lang="en-IN" dirty="0">
              <a:solidFill>
                <a:schemeClr val="tx1">
                  <a:lumMod val="50000"/>
                  <a:lumOff val="50000"/>
                </a:schemeClr>
              </a:solidFill>
            </a:endParaRPr>
          </a:p>
        </p:txBody>
      </p:sp>
      <p:sp>
        <p:nvSpPr>
          <p:cNvPr id="6" name="Footer Placeholder 5">
            <a:extLst>
              <a:ext uri="{FF2B5EF4-FFF2-40B4-BE49-F238E27FC236}">
                <a16:creationId xmlns:a16="http://schemas.microsoft.com/office/drawing/2014/main" id="{38A3F553-A2BB-4094-9749-730A4D89D942}"/>
              </a:ext>
            </a:extLst>
          </p:cNvPr>
          <p:cNvSpPr>
            <a:spLocks noGrp="1"/>
          </p:cNvSpPr>
          <p:nvPr>
            <p:ph type="ftr" sz="quarter" idx="11"/>
          </p:nvPr>
        </p:nvSpPr>
        <p:spPr>
          <a:xfrm>
            <a:off x="4108450" y="6195379"/>
            <a:ext cx="4114800" cy="365125"/>
          </a:xfrm>
        </p:spPr>
        <p:txBody>
          <a:bodyPr/>
          <a:lstStyle/>
          <a:p>
            <a:r>
              <a:rPr lang="en-IN" dirty="0">
                <a:solidFill>
                  <a:schemeClr val="tx1">
                    <a:lumMod val="50000"/>
                    <a:lumOff val="50000"/>
                  </a:schemeClr>
                </a:solidFill>
              </a:rPr>
              <a:t>THUMB PERTURBATION SYSTEM</a:t>
            </a:r>
          </a:p>
        </p:txBody>
      </p:sp>
      <p:sp>
        <p:nvSpPr>
          <p:cNvPr id="7" name="Slide Number Placeholder 6">
            <a:extLst>
              <a:ext uri="{FF2B5EF4-FFF2-40B4-BE49-F238E27FC236}">
                <a16:creationId xmlns:a16="http://schemas.microsoft.com/office/drawing/2014/main" id="{FCC498D5-3444-4449-AE6F-CD52E9428BEA}"/>
              </a:ext>
            </a:extLst>
          </p:cNvPr>
          <p:cNvSpPr>
            <a:spLocks noGrp="1"/>
          </p:cNvSpPr>
          <p:nvPr>
            <p:ph type="sldNum" sz="quarter" idx="12"/>
          </p:nvPr>
        </p:nvSpPr>
        <p:spPr>
          <a:xfrm>
            <a:off x="9191305" y="6195379"/>
            <a:ext cx="2743200" cy="365125"/>
          </a:xfrm>
        </p:spPr>
        <p:txBody>
          <a:bodyPr/>
          <a:lstStyle/>
          <a:p>
            <a:fld id="{D64605B2-C25A-43FF-82EB-2B6EB24849F8}" type="slidenum">
              <a:rPr lang="en-IN" smtClean="0">
                <a:solidFill>
                  <a:schemeClr val="tx1">
                    <a:lumMod val="50000"/>
                    <a:lumOff val="50000"/>
                  </a:schemeClr>
                </a:solidFill>
              </a:rPr>
              <a:t>2</a:t>
            </a:fld>
            <a:endParaRPr lang="en-IN" dirty="0">
              <a:solidFill>
                <a:schemeClr val="tx1">
                  <a:lumMod val="50000"/>
                  <a:lumOff val="50000"/>
                </a:schemeClr>
              </a:solidFill>
            </a:endParaRPr>
          </a:p>
        </p:txBody>
      </p:sp>
      <p:pic>
        <p:nvPicPr>
          <p:cNvPr id="9" name="Picture 12">
            <a:extLst>
              <a:ext uri="{FF2B5EF4-FFF2-40B4-BE49-F238E27FC236}">
                <a16:creationId xmlns:a16="http://schemas.microsoft.com/office/drawing/2014/main" id="{ECED532F-29C7-4459-8205-8036A07B7DF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2505" y="1743716"/>
            <a:ext cx="4173685" cy="33705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5BB6DF6B-4F21-4A77-B034-F2EBF9C0DF40}"/>
              </a:ext>
            </a:extLst>
          </p:cNvPr>
          <p:cNvPicPr>
            <a:picLocks noChangeAspect="1"/>
          </p:cNvPicPr>
          <p:nvPr/>
        </p:nvPicPr>
        <p:blipFill>
          <a:blip r:embed="rId4"/>
          <a:stretch>
            <a:fillRect/>
          </a:stretch>
        </p:blipFill>
        <p:spPr>
          <a:xfrm>
            <a:off x="58620" y="6109134"/>
            <a:ext cx="706641" cy="676992"/>
          </a:xfrm>
          <a:prstGeom prst="rect">
            <a:avLst/>
          </a:prstGeom>
        </p:spPr>
      </p:pic>
      <p:grpSp>
        <p:nvGrpSpPr>
          <p:cNvPr id="10" name="Group 9">
            <a:extLst>
              <a:ext uri="{FF2B5EF4-FFF2-40B4-BE49-F238E27FC236}">
                <a16:creationId xmlns:a16="http://schemas.microsoft.com/office/drawing/2014/main" id="{570992E5-E5A3-40E9-8155-DC5C687F47AA}"/>
              </a:ext>
            </a:extLst>
          </p:cNvPr>
          <p:cNvGrpSpPr/>
          <p:nvPr/>
        </p:nvGrpSpPr>
        <p:grpSpPr>
          <a:xfrm>
            <a:off x="6096000" y="1894840"/>
            <a:ext cx="5184775" cy="3681413"/>
            <a:chOff x="6310313" y="1803400"/>
            <a:chExt cx="5184775" cy="3681413"/>
          </a:xfrm>
        </p:grpSpPr>
        <p:sp>
          <p:nvSpPr>
            <p:cNvPr id="11" name="Rectangle 10">
              <a:extLst>
                <a:ext uri="{FF2B5EF4-FFF2-40B4-BE49-F238E27FC236}">
                  <a16:creationId xmlns:a16="http://schemas.microsoft.com/office/drawing/2014/main" id="{AD7FB50A-4C78-4B96-BE69-BE23C57A38E3}"/>
                </a:ext>
              </a:extLst>
            </p:cNvPr>
            <p:cNvSpPr/>
            <p:nvPr/>
          </p:nvSpPr>
          <p:spPr bwMode="auto">
            <a:xfrm>
              <a:off x="8067675" y="2192338"/>
              <a:ext cx="1228725" cy="2481262"/>
            </a:xfrm>
            <a:prstGeom prst="rect">
              <a:avLst/>
            </a:prstGeom>
            <a:solidFill>
              <a:schemeClr val="accent4">
                <a:lumMod val="40000"/>
                <a:lumOff val="60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cxnSp>
          <p:nvCxnSpPr>
            <p:cNvPr id="12" name="Straight Arrow Connector 11">
              <a:extLst>
                <a:ext uri="{FF2B5EF4-FFF2-40B4-BE49-F238E27FC236}">
                  <a16:creationId xmlns:a16="http://schemas.microsoft.com/office/drawing/2014/main" id="{34C588D9-D51E-4E17-A427-202B40C98811}"/>
                </a:ext>
              </a:extLst>
            </p:cNvPr>
            <p:cNvCxnSpPr/>
            <p:nvPr/>
          </p:nvCxnSpPr>
          <p:spPr bwMode="auto">
            <a:xfrm>
              <a:off x="7642225" y="2617788"/>
              <a:ext cx="425450" cy="0"/>
            </a:xfrm>
            <a:prstGeom prst="straightConnector1">
              <a:avLst/>
            </a:prstGeom>
            <a:ln w="38100">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5C01D0F7-66C4-44D3-BB31-AA2406B2836C}"/>
                </a:ext>
              </a:extLst>
            </p:cNvPr>
            <p:cNvCxnSpPr/>
            <p:nvPr/>
          </p:nvCxnSpPr>
          <p:spPr bwMode="auto">
            <a:xfrm>
              <a:off x="7642225" y="3224213"/>
              <a:ext cx="425450" cy="0"/>
            </a:xfrm>
            <a:prstGeom prst="straightConnector1">
              <a:avLst/>
            </a:prstGeom>
            <a:ln w="38100">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14" name="Straight Arrow Connector 13">
              <a:extLst>
                <a:ext uri="{FF2B5EF4-FFF2-40B4-BE49-F238E27FC236}">
                  <a16:creationId xmlns:a16="http://schemas.microsoft.com/office/drawing/2014/main" id="{D08D877C-DB0F-47E4-AD58-5AFD249E02F9}"/>
                </a:ext>
              </a:extLst>
            </p:cNvPr>
            <p:cNvCxnSpPr/>
            <p:nvPr/>
          </p:nvCxnSpPr>
          <p:spPr bwMode="auto">
            <a:xfrm>
              <a:off x="7642225" y="3856038"/>
              <a:ext cx="425450" cy="0"/>
            </a:xfrm>
            <a:prstGeom prst="straightConnector1">
              <a:avLst/>
            </a:prstGeom>
            <a:ln w="38100">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A237CC15-88E1-475A-8CCA-469F8B1C8060}"/>
                </a:ext>
              </a:extLst>
            </p:cNvPr>
            <p:cNvCxnSpPr/>
            <p:nvPr/>
          </p:nvCxnSpPr>
          <p:spPr bwMode="auto">
            <a:xfrm>
              <a:off x="7639050" y="4430713"/>
              <a:ext cx="425450" cy="0"/>
            </a:xfrm>
            <a:prstGeom prst="straightConnector1">
              <a:avLst/>
            </a:prstGeom>
            <a:ln w="38100">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B3447343-9FB4-44FE-893F-52CCD0C4E115}"/>
                </a:ext>
              </a:extLst>
            </p:cNvPr>
            <p:cNvCxnSpPr>
              <a:cxnSpLocks/>
            </p:cNvCxnSpPr>
            <p:nvPr/>
          </p:nvCxnSpPr>
          <p:spPr bwMode="auto">
            <a:xfrm flipH="1">
              <a:off x="9296400" y="3443288"/>
              <a:ext cx="823913" cy="0"/>
            </a:xfrm>
            <a:prstGeom prst="straightConnector1">
              <a:avLst/>
            </a:prstGeom>
            <a:ln w="38100">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E1DED3A3-3EDE-4714-B8B7-90A004859851}"/>
                </a:ext>
              </a:extLst>
            </p:cNvPr>
            <p:cNvCxnSpPr>
              <a:cxnSpLocks/>
            </p:cNvCxnSpPr>
            <p:nvPr/>
          </p:nvCxnSpPr>
          <p:spPr bwMode="auto">
            <a:xfrm>
              <a:off x="8672513" y="4673600"/>
              <a:ext cx="0" cy="458788"/>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75C3CCBF-0CD5-4537-9919-19EE60B9A0F2}"/>
                </a:ext>
              </a:extLst>
            </p:cNvPr>
            <p:cNvCxnSpPr/>
            <p:nvPr/>
          </p:nvCxnSpPr>
          <p:spPr bwMode="auto">
            <a:xfrm flipV="1">
              <a:off x="7999413" y="2986088"/>
              <a:ext cx="0" cy="23812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C90456D7-58FF-4EFC-994B-8C0B5247F4E0}"/>
                </a:ext>
              </a:extLst>
            </p:cNvPr>
            <p:cNvCxnSpPr/>
            <p:nvPr/>
          </p:nvCxnSpPr>
          <p:spPr bwMode="auto">
            <a:xfrm flipV="1">
              <a:off x="7999413" y="3617913"/>
              <a:ext cx="0" cy="23812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F5FA13D7-333C-495A-90C4-D724B6BE6AA6}"/>
                </a:ext>
              </a:extLst>
            </p:cNvPr>
            <p:cNvCxnSpPr/>
            <p:nvPr/>
          </p:nvCxnSpPr>
          <p:spPr bwMode="auto">
            <a:xfrm flipV="1">
              <a:off x="8029575" y="2379663"/>
              <a:ext cx="0" cy="23812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FB536A90-8CA5-447A-A228-32A7CFFF8CAC}"/>
                </a:ext>
              </a:extLst>
            </p:cNvPr>
            <p:cNvCxnSpPr/>
            <p:nvPr/>
          </p:nvCxnSpPr>
          <p:spPr bwMode="auto">
            <a:xfrm flipV="1">
              <a:off x="7999413" y="4192588"/>
              <a:ext cx="0" cy="23812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AA8A5747-8168-489F-A86E-7FD8DCA3CEC6}"/>
                </a:ext>
              </a:extLst>
            </p:cNvPr>
            <p:cNvCxnSpPr>
              <a:cxnSpLocks/>
            </p:cNvCxnSpPr>
            <p:nvPr/>
          </p:nvCxnSpPr>
          <p:spPr bwMode="auto">
            <a:xfrm flipV="1">
              <a:off x="9299575" y="2617788"/>
              <a:ext cx="0" cy="84455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9">
              <a:extLst>
                <a:ext uri="{FF2B5EF4-FFF2-40B4-BE49-F238E27FC236}">
                  <a16:creationId xmlns:a16="http://schemas.microsoft.com/office/drawing/2014/main" id="{C8AE2FBA-86B1-47A6-9D5A-0F1AE2C2CBBF}"/>
                </a:ext>
              </a:extLst>
            </p:cNvPr>
            <p:cNvSpPr txBox="1">
              <a:spLocks noChangeArrowheads="1"/>
            </p:cNvSpPr>
            <p:nvPr/>
          </p:nvSpPr>
          <p:spPr bwMode="auto">
            <a:xfrm>
              <a:off x="6329363" y="2468563"/>
              <a:ext cx="831850" cy="300037"/>
            </a:xfrm>
            <a:prstGeom prst="rect">
              <a:avLst/>
            </a:prstGeom>
            <a:noFill/>
            <a:ln>
              <a:noFill/>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IN" altLang="en-US" b="1">
                  <a:solidFill>
                    <a:schemeClr val="accent2">
                      <a:lumMod val="75000"/>
                    </a:schemeClr>
                  </a:solidFill>
                </a:rPr>
                <a:t>Index GF</a:t>
              </a:r>
            </a:p>
          </p:txBody>
        </p:sp>
        <p:sp>
          <p:nvSpPr>
            <p:cNvPr id="24" name="TextBox 31">
              <a:extLst>
                <a:ext uri="{FF2B5EF4-FFF2-40B4-BE49-F238E27FC236}">
                  <a16:creationId xmlns:a16="http://schemas.microsoft.com/office/drawing/2014/main" id="{346F3BA2-D602-4E78-B14B-C67A527CE6E2}"/>
                </a:ext>
              </a:extLst>
            </p:cNvPr>
            <p:cNvSpPr txBox="1">
              <a:spLocks noChangeArrowheads="1"/>
            </p:cNvSpPr>
            <p:nvPr/>
          </p:nvSpPr>
          <p:spPr bwMode="auto">
            <a:xfrm>
              <a:off x="6310313" y="3086100"/>
              <a:ext cx="922337" cy="301625"/>
            </a:xfrm>
            <a:prstGeom prst="rect">
              <a:avLst/>
            </a:prstGeom>
            <a:noFill/>
            <a:ln>
              <a:noFill/>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IN" altLang="en-US" b="1" dirty="0">
                  <a:solidFill>
                    <a:schemeClr val="accent2">
                      <a:lumMod val="75000"/>
                    </a:schemeClr>
                  </a:solidFill>
                </a:rPr>
                <a:t>Middle GF</a:t>
              </a:r>
            </a:p>
          </p:txBody>
        </p:sp>
        <p:sp>
          <p:nvSpPr>
            <p:cNvPr id="25" name="TextBox 32">
              <a:extLst>
                <a:ext uri="{FF2B5EF4-FFF2-40B4-BE49-F238E27FC236}">
                  <a16:creationId xmlns:a16="http://schemas.microsoft.com/office/drawing/2014/main" id="{6D2BEBCF-7CDC-4E12-835B-4584DD96957A}"/>
                </a:ext>
              </a:extLst>
            </p:cNvPr>
            <p:cNvSpPr txBox="1">
              <a:spLocks noChangeArrowheads="1"/>
            </p:cNvSpPr>
            <p:nvPr/>
          </p:nvSpPr>
          <p:spPr bwMode="auto">
            <a:xfrm>
              <a:off x="10166350" y="3282950"/>
              <a:ext cx="949325" cy="301625"/>
            </a:xfrm>
            <a:prstGeom prst="rect">
              <a:avLst/>
            </a:prstGeom>
            <a:noFill/>
            <a:ln>
              <a:noFill/>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IN" altLang="en-US" b="1">
                  <a:solidFill>
                    <a:schemeClr val="accent2">
                      <a:lumMod val="75000"/>
                    </a:schemeClr>
                  </a:solidFill>
                </a:rPr>
                <a:t>Thumb GF</a:t>
              </a:r>
            </a:p>
          </p:txBody>
        </p:sp>
        <p:sp>
          <p:nvSpPr>
            <p:cNvPr id="26" name="TextBox 33">
              <a:extLst>
                <a:ext uri="{FF2B5EF4-FFF2-40B4-BE49-F238E27FC236}">
                  <a16:creationId xmlns:a16="http://schemas.microsoft.com/office/drawing/2014/main" id="{48129BF1-AC27-4E73-B8F5-2255BF84AF92}"/>
                </a:ext>
              </a:extLst>
            </p:cNvPr>
            <p:cNvSpPr txBox="1">
              <a:spLocks noChangeArrowheads="1"/>
            </p:cNvSpPr>
            <p:nvPr/>
          </p:nvSpPr>
          <p:spPr bwMode="auto">
            <a:xfrm>
              <a:off x="6440488" y="4246563"/>
              <a:ext cx="793750" cy="301625"/>
            </a:xfrm>
            <a:prstGeom prst="rect">
              <a:avLst/>
            </a:prstGeom>
            <a:noFill/>
            <a:ln>
              <a:noFill/>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IN" altLang="en-US" b="1">
                  <a:solidFill>
                    <a:schemeClr val="accent2">
                      <a:lumMod val="75000"/>
                    </a:schemeClr>
                  </a:solidFill>
                </a:rPr>
                <a:t>Little GF</a:t>
              </a:r>
            </a:p>
          </p:txBody>
        </p:sp>
        <p:sp>
          <p:nvSpPr>
            <p:cNvPr id="27" name="TextBox 34">
              <a:extLst>
                <a:ext uri="{FF2B5EF4-FFF2-40B4-BE49-F238E27FC236}">
                  <a16:creationId xmlns:a16="http://schemas.microsoft.com/office/drawing/2014/main" id="{C628FC5A-926C-45AD-8770-A79D29B29B56}"/>
                </a:ext>
              </a:extLst>
            </p:cNvPr>
            <p:cNvSpPr txBox="1">
              <a:spLocks noChangeArrowheads="1"/>
            </p:cNvSpPr>
            <p:nvPr/>
          </p:nvSpPr>
          <p:spPr bwMode="auto">
            <a:xfrm>
              <a:off x="6362700" y="3714750"/>
              <a:ext cx="766763" cy="300038"/>
            </a:xfrm>
            <a:prstGeom prst="rect">
              <a:avLst/>
            </a:prstGeom>
            <a:noFill/>
            <a:ln>
              <a:noFill/>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IN" altLang="en-US" b="1">
                  <a:solidFill>
                    <a:schemeClr val="accent2">
                      <a:lumMod val="75000"/>
                    </a:schemeClr>
                  </a:solidFill>
                </a:rPr>
                <a:t>Ring GF</a:t>
              </a:r>
            </a:p>
          </p:txBody>
        </p:sp>
        <p:sp>
          <p:nvSpPr>
            <p:cNvPr id="28" name="TextBox 35">
              <a:extLst>
                <a:ext uri="{FF2B5EF4-FFF2-40B4-BE49-F238E27FC236}">
                  <a16:creationId xmlns:a16="http://schemas.microsoft.com/office/drawing/2014/main" id="{C2B74947-1A25-4459-B4A4-D2CB8F5E2693}"/>
                </a:ext>
              </a:extLst>
            </p:cNvPr>
            <p:cNvSpPr txBox="1">
              <a:spLocks noChangeArrowheads="1"/>
            </p:cNvSpPr>
            <p:nvPr/>
          </p:nvSpPr>
          <p:spPr bwMode="auto">
            <a:xfrm>
              <a:off x="6923088" y="1803400"/>
              <a:ext cx="14366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b="1">
                  <a:latin typeface="Arial" panose="020B0604020202020204" pitchFamily="34" charset="0"/>
                  <a:cs typeface="Arial" panose="020B0604020202020204" pitchFamily="34" charset="0"/>
                </a:rPr>
                <a:t>Virtual finger LF</a:t>
              </a:r>
            </a:p>
          </p:txBody>
        </p:sp>
        <p:sp>
          <p:nvSpPr>
            <p:cNvPr id="29" name="TextBox 36">
              <a:extLst>
                <a:ext uri="{FF2B5EF4-FFF2-40B4-BE49-F238E27FC236}">
                  <a16:creationId xmlns:a16="http://schemas.microsoft.com/office/drawing/2014/main" id="{4D0D0B38-F8CE-4648-9360-EC2C84F039E6}"/>
                </a:ext>
              </a:extLst>
            </p:cNvPr>
            <p:cNvSpPr txBox="1">
              <a:spLocks noChangeArrowheads="1"/>
            </p:cNvSpPr>
            <p:nvPr/>
          </p:nvSpPr>
          <p:spPr bwMode="auto">
            <a:xfrm>
              <a:off x="9296400" y="1803400"/>
              <a:ext cx="9223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b="1">
                  <a:latin typeface="Arial" panose="020B0604020202020204" pitchFamily="34" charset="0"/>
                  <a:cs typeface="Arial" panose="020B0604020202020204" pitchFamily="34" charset="0"/>
                </a:rPr>
                <a:t>Thumb LF</a:t>
              </a:r>
            </a:p>
          </p:txBody>
        </p:sp>
        <p:sp>
          <p:nvSpPr>
            <p:cNvPr id="30" name="TextBox 37">
              <a:extLst>
                <a:ext uri="{FF2B5EF4-FFF2-40B4-BE49-F238E27FC236}">
                  <a16:creationId xmlns:a16="http://schemas.microsoft.com/office/drawing/2014/main" id="{5215D125-1415-4B14-9EA8-490058291C58}"/>
                </a:ext>
              </a:extLst>
            </p:cNvPr>
            <p:cNvSpPr txBox="1">
              <a:spLocks noChangeArrowheads="1"/>
            </p:cNvSpPr>
            <p:nvPr/>
          </p:nvSpPr>
          <p:spPr bwMode="auto">
            <a:xfrm>
              <a:off x="10228263" y="4743450"/>
              <a:ext cx="12668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b="1">
                  <a:latin typeface="Arial" panose="020B0604020202020204" pitchFamily="34" charset="0"/>
                  <a:cs typeface="Arial" panose="020B0604020202020204" pitchFamily="34" charset="0"/>
                </a:rPr>
                <a:t>GF- Grip force</a:t>
              </a:r>
            </a:p>
            <a:p>
              <a:pPr eaLnBrk="1" hangingPunct="1">
                <a:lnSpc>
                  <a:spcPct val="100000"/>
                </a:lnSpc>
                <a:spcBef>
                  <a:spcPct val="0"/>
                </a:spcBef>
                <a:buFontTx/>
                <a:buNone/>
              </a:pPr>
              <a:r>
                <a:rPr lang="en-IN" altLang="en-US" sz="1800" b="1">
                  <a:latin typeface="Arial" panose="020B0604020202020204" pitchFamily="34" charset="0"/>
                  <a:cs typeface="Arial" panose="020B0604020202020204" pitchFamily="34" charset="0"/>
                </a:rPr>
                <a:t>LF- Load force</a:t>
              </a:r>
            </a:p>
          </p:txBody>
        </p:sp>
        <p:sp>
          <p:nvSpPr>
            <p:cNvPr id="31" name="TextBox 38">
              <a:extLst>
                <a:ext uri="{FF2B5EF4-FFF2-40B4-BE49-F238E27FC236}">
                  <a16:creationId xmlns:a16="http://schemas.microsoft.com/office/drawing/2014/main" id="{D469D18C-CA80-4128-B9EF-C3F4869E9364}"/>
                </a:ext>
              </a:extLst>
            </p:cNvPr>
            <p:cNvSpPr txBox="1">
              <a:spLocks noChangeArrowheads="1"/>
            </p:cNvSpPr>
            <p:nvPr/>
          </p:nvSpPr>
          <p:spPr bwMode="auto">
            <a:xfrm>
              <a:off x="7835900" y="5184775"/>
              <a:ext cx="16922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b="1">
                  <a:latin typeface="Arial" panose="020B0604020202020204" pitchFamily="34" charset="0"/>
                  <a:cs typeface="Arial" panose="020B0604020202020204" pitchFamily="34" charset="0"/>
                </a:rPr>
                <a:t>Weight of the object</a:t>
              </a:r>
            </a:p>
          </p:txBody>
        </p:sp>
        <p:sp>
          <p:nvSpPr>
            <p:cNvPr id="32" name="Oval 31">
              <a:extLst>
                <a:ext uri="{FF2B5EF4-FFF2-40B4-BE49-F238E27FC236}">
                  <a16:creationId xmlns:a16="http://schemas.microsoft.com/office/drawing/2014/main" id="{4D9BB75C-93FA-4AD3-95CE-F62BE6E25FE6}"/>
                </a:ext>
              </a:extLst>
            </p:cNvPr>
            <p:cNvSpPr/>
            <p:nvPr/>
          </p:nvSpPr>
          <p:spPr>
            <a:xfrm>
              <a:off x="8658225" y="3513138"/>
              <a:ext cx="47625" cy="7143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cxnSp>
          <p:nvCxnSpPr>
            <p:cNvPr id="35" name="Straight Connector 34">
              <a:extLst>
                <a:ext uri="{FF2B5EF4-FFF2-40B4-BE49-F238E27FC236}">
                  <a16:creationId xmlns:a16="http://schemas.microsoft.com/office/drawing/2014/main" id="{4B1E7EF7-99DF-4255-BF91-3BE9755878FE}"/>
                </a:ext>
              </a:extLst>
            </p:cNvPr>
            <p:cNvCxnSpPr/>
            <p:nvPr/>
          </p:nvCxnSpPr>
          <p:spPr>
            <a:xfrm>
              <a:off x="8067675" y="2617788"/>
              <a:ext cx="100647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B555E93-4C1A-4E80-AFC0-B469BF25FEC1}"/>
                </a:ext>
              </a:extLst>
            </p:cNvPr>
            <p:cNvCxnSpPr>
              <a:cxnSpLocks/>
            </p:cNvCxnSpPr>
            <p:nvPr/>
          </p:nvCxnSpPr>
          <p:spPr>
            <a:xfrm>
              <a:off x="8067675" y="3224213"/>
              <a:ext cx="46672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C6161CD-147C-420B-B643-231952B02954}"/>
                </a:ext>
              </a:extLst>
            </p:cNvPr>
            <p:cNvCxnSpPr>
              <a:cxnSpLocks/>
            </p:cNvCxnSpPr>
            <p:nvPr/>
          </p:nvCxnSpPr>
          <p:spPr>
            <a:xfrm>
              <a:off x="8029575" y="3865563"/>
              <a:ext cx="50482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8B5560D-EFCF-4D19-B82F-09E4A31529F5}"/>
                </a:ext>
              </a:extLst>
            </p:cNvPr>
            <p:cNvCxnSpPr/>
            <p:nvPr/>
          </p:nvCxnSpPr>
          <p:spPr>
            <a:xfrm>
              <a:off x="8075613" y="4430713"/>
              <a:ext cx="100647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9F13903-568F-4851-BE64-C94919AE072A}"/>
                </a:ext>
              </a:extLst>
            </p:cNvPr>
            <p:cNvCxnSpPr>
              <a:cxnSpLocks/>
              <a:endCxn id="32" idx="0"/>
            </p:cNvCxnSpPr>
            <p:nvPr/>
          </p:nvCxnSpPr>
          <p:spPr>
            <a:xfrm>
              <a:off x="8672513" y="2617788"/>
              <a:ext cx="9525" cy="89535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C976290-F5CD-4827-B944-06E953E08BCC}"/>
                </a:ext>
              </a:extLst>
            </p:cNvPr>
            <p:cNvCxnSpPr/>
            <p:nvPr/>
          </p:nvCxnSpPr>
          <p:spPr>
            <a:xfrm>
              <a:off x="8029575" y="3548063"/>
              <a:ext cx="1008063"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93E076B-E034-4CB1-9CA9-27EF57B0E3F1}"/>
                </a:ext>
              </a:extLst>
            </p:cNvPr>
            <p:cNvCxnSpPr>
              <a:cxnSpLocks/>
            </p:cNvCxnSpPr>
            <p:nvPr/>
          </p:nvCxnSpPr>
          <p:spPr>
            <a:xfrm>
              <a:off x="8437563" y="3225800"/>
              <a:ext cx="0" cy="35877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2C279DC-E11A-4895-A242-B57A752F6667}"/>
                </a:ext>
              </a:extLst>
            </p:cNvPr>
            <p:cNvCxnSpPr>
              <a:cxnSpLocks/>
            </p:cNvCxnSpPr>
            <p:nvPr/>
          </p:nvCxnSpPr>
          <p:spPr>
            <a:xfrm flipH="1">
              <a:off x="8682038" y="3617913"/>
              <a:ext cx="0" cy="82867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FD4B594-90B7-4724-ABD7-B97F54AAB8BA}"/>
                </a:ext>
              </a:extLst>
            </p:cNvPr>
            <p:cNvCxnSpPr>
              <a:cxnSpLocks/>
            </p:cNvCxnSpPr>
            <p:nvPr/>
          </p:nvCxnSpPr>
          <p:spPr>
            <a:xfrm>
              <a:off x="8437563" y="3513138"/>
              <a:ext cx="0" cy="35877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359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BD2881-EEBC-480A-8393-14E42A8E33F4}"/>
              </a:ext>
            </a:extLst>
          </p:cNvPr>
          <p:cNvSpPr>
            <a:spLocks noGrp="1"/>
          </p:cNvSpPr>
          <p:nvPr>
            <p:ph type="title"/>
          </p:nvPr>
        </p:nvSpPr>
        <p:spPr>
          <a:xfrm>
            <a:off x="838200" y="-34461"/>
            <a:ext cx="10515600" cy="825036"/>
          </a:xfrm>
        </p:spPr>
        <p:txBody>
          <a:bodyPr>
            <a:normAutofit/>
          </a:bodyPr>
          <a:lstStyle/>
          <a:p>
            <a:pPr algn="ctr"/>
            <a:r>
              <a:rPr lang="en-IN" sz="3600" b="1" dirty="0">
                <a:solidFill>
                  <a:srgbClr val="990000"/>
                </a:solidFill>
                <a:latin typeface="Arial" panose="020B0604020202020204" pitchFamily="34" charset="0"/>
                <a:cs typeface="Arial" panose="020B0604020202020204" pitchFamily="34" charset="0"/>
              </a:rPr>
              <a:t>Experimental setup and handle</a:t>
            </a:r>
          </a:p>
        </p:txBody>
      </p:sp>
      <p:pic>
        <p:nvPicPr>
          <p:cNvPr id="10" name="Picture 9">
            <a:extLst>
              <a:ext uri="{FF2B5EF4-FFF2-40B4-BE49-F238E27FC236}">
                <a16:creationId xmlns:a16="http://schemas.microsoft.com/office/drawing/2014/main" id="{66D6C961-DE26-4CA8-A32A-C108ABCD9A0B}"/>
              </a:ext>
            </a:extLst>
          </p:cNvPr>
          <p:cNvPicPr>
            <a:picLocks noChangeAspect="1"/>
          </p:cNvPicPr>
          <p:nvPr/>
        </p:nvPicPr>
        <p:blipFill>
          <a:blip r:embed="rId3"/>
          <a:stretch>
            <a:fillRect/>
          </a:stretch>
        </p:blipFill>
        <p:spPr>
          <a:xfrm>
            <a:off x="117678" y="6090520"/>
            <a:ext cx="706641" cy="676992"/>
          </a:xfrm>
          <a:prstGeom prst="rect">
            <a:avLst/>
          </a:prstGeom>
        </p:spPr>
      </p:pic>
      <p:grpSp>
        <p:nvGrpSpPr>
          <p:cNvPr id="16" name="Group 15">
            <a:extLst>
              <a:ext uri="{FF2B5EF4-FFF2-40B4-BE49-F238E27FC236}">
                <a16:creationId xmlns:a16="http://schemas.microsoft.com/office/drawing/2014/main" id="{95ECDA1E-E70D-4775-A3CD-09F5C615C977}"/>
              </a:ext>
            </a:extLst>
          </p:cNvPr>
          <p:cNvGrpSpPr/>
          <p:nvPr/>
        </p:nvGrpSpPr>
        <p:grpSpPr>
          <a:xfrm>
            <a:off x="176751" y="1166010"/>
            <a:ext cx="4290012" cy="4815431"/>
            <a:chOff x="7132320" y="1376734"/>
            <a:chExt cx="3816207" cy="4569810"/>
          </a:xfrm>
        </p:grpSpPr>
        <p:pic>
          <p:nvPicPr>
            <p:cNvPr id="14" name="Picture 13">
              <a:extLst>
                <a:ext uri="{FF2B5EF4-FFF2-40B4-BE49-F238E27FC236}">
                  <a16:creationId xmlns:a16="http://schemas.microsoft.com/office/drawing/2014/main" id="{0079E930-2D8E-4097-8859-A3A07BA133C8}"/>
                </a:ext>
              </a:extLst>
            </p:cNvPr>
            <p:cNvPicPr>
              <a:picLocks noChangeAspect="1"/>
            </p:cNvPicPr>
            <p:nvPr/>
          </p:nvPicPr>
          <p:blipFill>
            <a:blip r:embed="rId4"/>
            <a:stretch>
              <a:fillRect/>
            </a:stretch>
          </p:blipFill>
          <p:spPr>
            <a:xfrm>
              <a:off x="7212330" y="1376734"/>
              <a:ext cx="3736197" cy="4569810"/>
            </a:xfrm>
            <a:prstGeom prst="rect">
              <a:avLst/>
            </a:prstGeom>
          </p:spPr>
        </p:pic>
        <p:sp>
          <p:nvSpPr>
            <p:cNvPr id="15" name="TextBox 14">
              <a:extLst>
                <a:ext uri="{FF2B5EF4-FFF2-40B4-BE49-F238E27FC236}">
                  <a16:creationId xmlns:a16="http://schemas.microsoft.com/office/drawing/2014/main" id="{6E99CA0A-786B-4FAF-9916-4D3FFBF4FFEF}"/>
                </a:ext>
              </a:extLst>
            </p:cNvPr>
            <p:cNvSpPr txBox="1"/>
            <p:nvPr/>
          </p:nvSpPr>
          <p:spPr>
            <a:xfrm>
              <a:off x="7132320" y="1398329"/>
              <a:ext cx="425804" cy="369332"/>
            </a:xfrm>
            <a:prstGeom prst="rect">
              <a:avLst/>
            </a:prstGeom>
            <a:solidFill>
              <a:schemeClr val="bg1"/>
            </a:solidFill>
          </p:spPr>
          <p:txBody>
            <a:bodyPr wrap="square" rtlCol="0">
              <a:spAutoFit/>
            </a:bodyPr>
            <a:lstStyle/>
            <a:p>
              <a:endParaRPr lang="en-IN" dirty="0"/>
            </a:p>
          </p:txBody>
        </p:sp>
      </p:grpSp>
      <p:pic>
        <p:nvPicPr>
          <p:cNvPr id="19" name="Picture 18">
            <a:extLst>
              <a:ext uri="{FF2B5EF4-FFF2-40B4-BE49-F238E27FC236}">
                <a16:creationId xmlns:a16="http://schemas.microsoft.com/office/drawing/2014/main" id="{5AB120BB-BE5E-4153-A4DF-FA268AA59A76}"/>
              </a:ext>
            </a:extLst>
          </p:cNvPr>
          <p:cNvPicPr>
            <a:picLocks noChangeAspect="1"/>
          </p:cNvPicPr>
          <p:nvPr/>
        </p:nvPicPr>
        <p:blipFill>
          <a:blip r:embed="rId5"/>
          <a:stretch>
            <a:fillRect/>
          </a:stretch>
        </p:blipFill>
        <p:spPr>
          <a:xfrm>
            <a:off x="5385774" y="775491"/>
            <a:ext cx="3983112" cy="1950123"/>
          </a:xfrm>
          <a:prstGeom prst="rect">
            <a:avLst/>
          </a:prstGeom>
          <a:ln>
            <a:solidFill>
              <a:schemeClr val="tx1"/>
            </a:solidFill>
          </a:ln>
        </p:spPr>
      </p:pic>
      <p:sp>
        <p:nvSpPr>
          <p:cNvPr id="20" name="TextBox 19">
            <a:extLst>
              <a:ext uri="{FF2B5EF4-FFF2-40B4-BE49-F238E27FC236}">
                <a16:creationId xmlns:a16="http://schemas.microsoft.com/office/drawing/2014/main" id="{61EC021F-C6F1-4F38-883C-8D6716C0B881}"/>
              </a:ext>
            </a:extLst>
          </p:cNvPr>
          <p:cNvSpPr txBox="1"/>
          <p:nvPr/>
        </p:nvSpPr>
        <p:spPr>
          <a:xfrm>
            <a:off x="9367485" y="1711951"/>
            <a:ext cx="2824515" cy="369332"/>
          </a:xfrm>
          <a:prstGeom prst="rect">
            <a:avLst/>
          </a:prstGeom>
          <a:noFill/>
        </p:spPr>
        <p:txBody>
          <a:bodyPr wrap="square" rtlCol="0">
            <a:spAutoFit/>
          </a:bodyPr>
          <a:lstStyle/>
          <a:p>
            <a:r>
              <a:rPr lang="en-IN" i="1" dirty="0"/>
              <a:t>T- Top,  H-Home,  B-Bottom</a:t>
            </a:r>
          </a:p>
        </p:txBody>
      </p:sp>
      <p:grpSp>
        <p:nvGrpSpPr>
          <p:cNvPr id="28" name="Group 27">
            <a:extLst>
              <a:ext uri="{FF2B5EF4-FFF2-40B4-BE49-F238E27FC236}">
                <a16:creationId xmlns:a16="http://schemas.microsoft.com/office/drawing/2014/main" id="{64847DE0-DB3A-49AE-BC2B-557041687C3F}"/>
              </a:ext>
            </a:extLst>
          </p:cNvPr>
          <p:cNvGrpSpPr/>
          <p:nvPr/>
        </p:nvGrpSpPr>
        <p:grpSpPr>
          <a:xfrm>
            <a:off x="4247632" y="2739094"/>
            <a:ext cx="7677673" cy="3515115"/>
            <a:chOff x="4620126" y="642033"/>
            <a:chExt cx="7677673" cy="3515115"/>
          </a:xfrm>
        </p:grpSpPr>
        <p:grpSp>
          <p:nvGrpSpPr>
            <p:cNvPr id="12" name="Group 11">
              <a:extLst>
                <a:ext uri="{FF2B5EF4-FFF2-40B4-BE49-F238E27FC236}">
                  <a16:creationId xmlns:a16="http://schemas.microsoft.com/office/drawing/2014/main" id="{51632AB6-A367-4BF2-A636-F772569A94AD}"/>
                </a:ext>
              </a:extLst>
            </p:cNvPr>
            <p:cNvGrpSpPr/>
            <p:nvPr/>
          </p:nvGrpSpPr>
          <p:grpSpPr>
            <a:xfrm>
              <a:off x="4620126" y="642033"/>
              <a:ext cx="7345926" cy="3515115"/>
              <a:chOff x="5317456" y="669007"/>
              <a:chExt cx="6648596" cy="3062691"/>
            </a:xfrm>
          </p:grpSpPr>
          <p:grpSp>
            <p:nvGrpSpPr>
              <p:cNvPr id="22" name="Group 21">
                <a:extLst>
                  <a:ext uri="{FF2B5EF4-FFF2-40B4-BE49-F238E27FC236}">
                    <a16:creationId xmlns:a16="http://schemas.microsoft.com/office/drawing/2014/main" id="{EEFB7E70-531C-4081-A4FD-E3AE4BAF3F2C}"/>
                  </a:ext>
                </a:extLst>
              </p:cNvPr>
              <p:cNvGrpSpPr/>
              <p:nvPr/>
            </p:nvGrpSpPr>
            <p:grpSpPr>
              <a:xfrm>
                <a:off x="5317456" y="912142"/>
                <a:ext cx="4942515" cy="2819556"/>
                <a:chOff x="5039685" y="1021676"/>
                <a:chExt cx="4942515" cy="2819556"/>
              </a:xfrm>
            </p:grpSpPr>
            <p:pic>
              <p:nvPicPr>
                <p:cNvPr id="18" name="Picture 17">
                  <a:extLst>
                    <a:ext uri="{FF2B5EF4-FFF2-40B4-BE49-F238E27FC236}">
                      <a16:creationId xmlns:a16="http://schemas.microsoft.com/office/drawing/2014/main" id="{FCA6099D-2B56-4F7E-9CAB-9A27F7DE9BEA}"/>
                    </a:ext>
                  </a:extLst>
                </p:cNvPr>
                <p:cNvPicPr>
                  <a:picLocks noChangeAspect="1"/>
                </p:cNvPicPr>
                <p:nvPr/>
              </p:nvPicPr>
              <p:blipFill>
                <a:blip r:embed="rId6"/>
                <a:stretch>
                  <a:fillRect/>
                </a:stretch>
              </p:blipFill>
              <p:spPr>
                <a:xfrm>
                  <a:off x="5039685" y="1021676"/>
                  <a:ext cx="4942515" cy="2819556"/>
                </a:xfrm>
                <a:prstGeom prst="rect">
                  <a:avLst/>
                </a:prstGeom>
              </p:spPr>
            </p:pic>
            <p:sp>
              <p:nvSpPr>
                <p:cNvPr id="21" name="TextBox 20">
                  <a:extLst>
                    <a:ext uri="{FF2B5EF4-FFF2-40B4-BE49-F238E27FC236}">
                      <a16:creationId xmlns:a16="http://schemas.microsoft.com/office/drawing/2014/main" id="{2078B780-B639-4D3E-A170-583CCC1EF1DF}"/>
                    </a:ext>
                  </a:extLst>
                </p:cNvPr>
                <p:cNvSpPr txBox="1"/>
                <p:nvPr/>
              </p:nvSpPr>
              <p:spPr>
                <a:xfrm>
                  <a:off x="5546128" y="1027522"/>
                  <a:ext cx="502061" cy="369332"/>
                </a:xfrm>
                <a:prstGeom prst="rect">
                  <a:avLst/>
                </a:prstGeom>
                <a:solidFill>
                  <a:schemeClr val="bg1"/>
                </a:solidFill>
              </p:spPr>
              <p:txBody>
                <a:bodyPr wrap="none" rtlCol="0">
                  <a:spAutoFit/>
                </a:bodyPr>
                <a:lstStyle/>
                <a:p>
                  <a:r>
                    <a:rPr lang="en-IN" dirty="0"/>
                    <a:t>      </a:t>
                  </a:r>
                </a:p>
              </p:txBody>
            </p:sp>
          </p:grpSp>
          <p:cxnSp>
            <p:nvCxnSpPr>
              <p:cNvPr id="3" name="Connector: Curved 2">
                <a:extLst>
                  <a:ext uri="{FF2B5EF4-FFF2-40B4-BE49-F238E27FC236}">
                    <a16:creationId xmlns:a16="http://schemas.microsoft.com/office/drawing/2014/main" id="{73A6A1C9-D1B8-461A-AECA-A154580D320D}"/>
                  </a:ext>
                </a:extLst>
              </p:cNvPr>
              <p:cNvCxnSpPr/>
              <p:nvPr/>
            </p:nvCxnSpPr>
            <p:spPr>
              <a:xfrm rot="10800000">
                <a:off x="6480810" y="935002"/>
                <a:ext cx="1131570" cy="562328"/>
              </a:xfrm>
              <a:prstGeom prst="curved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BF39932-AE34-427D-B8D2-51869E5B57F4}"/>
                  </a:ext>
                </a:extLst>
              </p:cNvPr>
              <p:cNvSpPr txBox="1"/>
              <p:nvPr/>
            </p:nvSpPr>
            <p:spPr>
              <a:xfrm>
                <a:off x="5566584" y="669007"/>
                <a:ext cx="1016689" cy="369332"/>
              </a:xfrm>
              <a:prstGeom prst="rect">
                <a:avLst/>
              </a:prstGeom>
              <a:noFill/>
            </p:spPr>
            <p:txBody>
              <a:bodyPr wrap="none" rtlCol="0">
                <a:spAutoFit/>
              </a:bodyPr>
              <a:lstStyle/>
              <a:p>
                <a:r>
                  <a:rPr lang="en-IN" dirty="0"/>
                  <a:t>Up-ramp</a:t>
                </a:r>
              </a:p>
            </p:txBody>
          </p:sp>
          <p:cxnSp>
            <p:nvCxnSpPr>
              <p:cNvPr id="23" name="Connector: Curved 22">
                <a:extLst>
                  <a:ext uri="{FF2B5EF4-FFF2-40B4-BE49-F238E27FC236}">
                    <a16:creationId xmlns:a16="http://schemas.microsoft.com/office/drawing/2014/main" id="{2E5A1616-3CF4-4653-AC90-24665B52ECA4}"/>
                  </a:ext>
                </a:extLst>
              </p:cNvPr>
              <p:cNvCxnSpPr>
                <a:cxnSpLocks/>
              </p:cNvCxnSpPr>
              <p:nvPr/>
            </p:nvCxnSpPr>
            <p:spPr>
              <a:xfrm flipV="1">
                <a:off x="9614316" y="935001"/>
                <a:ext cx="1038444" cy="580574"/>
              </a:xfrm>
              <a:prstGeom prst="curved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401E69E-F7A1-4930-9CB4-58786E77C008}"/>
                  </a:ext>
                </a:extLst>
              </p:cNvPr>
              <p:cNvSpPr txBox="1"/>
              <p:nvPr/>
            </p:nvSpPr>
            <p:spPr>
              <a:xfrm>
                <a:off x="10668133" y="727476"/>
                <a:ext cx="1297919" cy="369332"/>
              </a:xfrm>
              <a:prstGeom prst="rect">
                <a:avLst/>
              </a:prstGeom>
              <a:noFill/>
            </p:spPr>
            <p:txBody>
              <a:bodyPr wrap="none" rtlCol="0">
                <a:spAutoFit/>
              </a:bodyPr>
              <a:lstStyle/>
              <a:p>
                <a:r>
                  <a:rPr lang="en-IN" dirty="0"/>
                  <a:t>Down-ramp</a:t>
                </a:r>
              </a:p>
            </p:txBody>
          </p:sp>
        </p:grpSp>
        <p:cxnSp>
          <p:nvCxnSpPr>
            <p:cNvPr id="17" name="Straight Arrow Connector 16">
              <a:extLst>
                <a:ext uri="{FF2B5EF4-FFF2-40B4-BE49-F238E27FC236}">
                  <a16:creationId xmlns:a16="http://schemas.microsoft.com/office/drawing/2014/main" id="{8D200973-55A9-4DF8-B43D-B3C984C3F464}"/>
                </a:ext>
              </a:extLst>
            </p:cNvPr>
            <p:cNvCxnSpPr/>
            <p:nvPr/>
          </p:nvCxnSpPr>
          <p:spPr>
            <a:xfrm flipV="1">
              <a:off x="7011799" y="1455846"/>
              <a:ext cx="257313" cy="22825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6D7BE8-0E6A-470C-9E96-DC25ABF49C88}"/>
                </a:ext>
              </a:extLst>
            </p:cNvPr>
            <p:cNvCxnSpPr>
              <a:cxnSpLocks/>
            </p:cNvCxnSpPr>
            <p:nvPr/>
          </p:nvCxnSpPr>
          <p:spPr>
            <a:xfrm>
              <a:off x="9281732" y="1532382"/>
              <a:ext cx="216871" cy="2690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B7FB97-609B-426F-8B08-47FEF5135724}"/>
                </a:ext>
              </a:extLst>
            </p:cNvPr>
            <p:cNvCxnSpPr/>
            <p:nvPr/>
          </p:nvCxnSpPr>
          <p:spPr>
            <a:xfrm flipV="1">
              <a:off x="7541792" y="3022913"/>
              <a:ext cx="257313" cy="22825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84E8ED-04D6-49BC-8D2A-26211601B527}"/>
                </a:ext>
              </a:extLst>
            </p:cNvPr>
            <p:cNvCxnSpPr>
              <a:cxnSpLocks/>
            </p:cNvCxnSpPr>
            <p:nvPr/>
          </p:nvCxnSpPr>
          <p:spPr>
            <a:xfrm>
              <a:off x="8788792" y="3249589"/>
              <a:ext cx="216871" cy="2690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F04DD69-043D-4428-97EB-5A5DC18BAB61}"/>
                </a:ext>
              </a:extLst>
            </p:cNvPr>
            <p:cNvCxnSpPr>
              <a:cxnSpLocks/>
            </p:cNvCxnSpPr>
            <p:nvPr/>
          </p:nvCxnSpPr>
          <p:spPr>
            <a:xfrm>
              <a:off x="6677525" y="1801413"/>
              <a:ext cx="505662" cy="12700"/>
            </a:xfrm>
            <a:prstGeom prst="curvedConnector3">
              <a:avLst>
                <a:gd name="adj1"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0D1AF98-6C11-4FA8-BABF-E19D76512B9C}"/>
                </a:ext>
              </a:extLst>
            </p:cNvPr>
            <p:cNvGrpSpPr/>
            <p:nvPr/>
          </p:nvGrpSpPr>
          <p:grpSpPr>
            <a:xfrm>
              <a:off x="9061925" y="2239071"/>
              <a:ext cx="3235874" cy="923330"/>
              <a:chOff x="1749962" y="6244350"/>
              <a:chExt cx="3235874" cy="923330"/>
            </a:xfrm>
          </p:grpSpPr>
          <p:cxnSp>
            <p:nvCxnSpPr>
              <p:cNvPr id="33" name="Straight Connector 32">
                <a:extLst>
                  <a:ext uri="{FF2B5EF4-FFF2-40B4-BE49-F238E27FC236}">
                    <a16:creationId xmlns:a16="http://schemas.microsoft.com/office/drawing/2014/main" id="{6E0E4440-1BC6-4809-81A1-A46602E0909A}"/>
                  </a:ext>
                </a:extLst>
              </p:cNvPr>
              <p:cNvCxnSpPr/>
              <p:nvPr/>
            </p:nvCxnSpPr>
            <p:spPr>
              <a:xfrm>
                <a:off x="1749962" y="6429016"/>
                <a:ext cx="72052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DA121EC-ABCF-4C3D-861E-59A2A3CC852D}"/>
                  </a:ext>
                </a:extLst>
              </p:cNvPr>
              <p:cNvSpPr txBox="1"/>
              <p:nvPr/>
            </p:nvSpPr>
            <p:spPr>
              <a:xfrm>
                <a:off x="2560428" y="6244350"/>
                <a:ext cx="2425408" cy="923330"/>
              </a:xfrm>
              <a:prstGeom prst="rect">
                <a:avLst/>
              </a:prstGeom>
              <a:noFill/>
            </p:spPr>
            <p:txBody>
              <a:bodyPr wrap="none" rtlCol="0">
                <a:spAutoFit/>
              </a:bodyPr>
              <a:lstStyle/>
              <a:p>
                <a:r>
                  <a:rPr lang="en-IN" b="1" i="1" dirty="0"/>
                  <a:t>Feedback line = Thumb </a:t>
                </a:r>
              </a:p>
              <a:p>
                <a:r>
                  <a:rPr lang="en-IN" b="1" i="1" dirty="0"/>
                  <a:t>platform</a:t>
                </a:r>
              </a:p>
              <a:p>
                <a:r>
                  <a:rPr lang="en-IN" b="1" i="1" dirty="0"/>
                  <a:t>position data</a:t>
                </a:r>
              </a:p>
            </p:txBody>
          </p:sp>
        </p:grpSp>
      </p:grpSp>
      <p:sp>
        <p:nvSpPr>
          <p:cNvPr id="2" name="Date Placeholder 1">
            <a:extLst>
              <a:ext uri="{FF2B5EF4-FFF2-40B4-BE49-F238E27FC236}">
                <a16:creationId xmlns:a16="http://schemas.microsoft.com/office/drawing/2014/main" id="{EED4601C-BBF3-4ABF-A17A-A6AF82415907}"/>
              </a:ext>
            </a:extLst>
          </p:cNvPr>
          <p:cNvSpPr>
            <a:spLocks noGrp="1"/>
          </p:cNvSpPr>
          <p:nvPr>
            <p:ph type="dt" sz="half" idx="10"/>
          </p:nvPr>
        </p:nvSpPr>
        <p:spPr/>
        <p:txBody>
          <a:bodyPr/>
          <a:lstStyle/>
          <a:p>
            <a:r>
              <a:rPr lang="en-US"/>
              <a:t>Date: 9 June 2022</a:t>
            </a:r>
            <a:endParaRPr lang="en-IN"/>
          </a:p>
        </p:txBody>
      </p:sp>
      <p:sp>
        <p:nvSpPr>
          <p:cNvPr id="11" name="Footer Placeholder 10">
            <a:extLst>
              <a:ext uri="{FF2B5EF4-FFF2-40B4-BE49-F238E27FC236}">
                <a16:creationId xmlns:a16="http://schemas.microsoft.com/office/drawing/2014/main" id="{589BC7CF-3A46-4DB2-95B6-641AD25173AE}"/>
              </a:ext>
            </a:extLst>
          </p:cNvPr>
          <p:cNvSpPr>
            <a:spLocks noGrp="1"/>
          </p:cNvSpPr>
          <p:nvPr>
            <p:ph type="ftr" sz="quarter" idx="11"/>
          </p:nvPr>
        </p:nvSpPr>
        <p:spPr/>
        <p:txBody>
          <a:bodyPr/>
          <a:lstStyle/>
          <a:p>
            <a:r>
              <a:rPr lang="en-IN"/>
              <a:t>THUMB PERTURBATION SYSTEM</a:t>
            </a:r>
          </a:p>
        </p:txBody>
      </p:sp>
      <p:sp>
        <p:nvSpPr>
          <p:cNvPr id="13" name="Slide Number Placeholder 12">
            <a:extLst>
              <a:ext uri="{FF2B5EF4-FFF2-40B4-BE49-F238E27FC236}">
                <a16:creationId xmlns:a16="http://schemas.microsoft.com/office/drawing/2014/main" id="{8BCA96F4-C5A2-4F72-862A-7CE694F645C9}"/>
              </a:ext>
            </a:extLst>
          </p:cNvPr>
          <p:cNvSpPr>
            <a:spLocks noGrp="1"/>
          </p:cNvSpPr>
          <p:nvPr>
            <p:ph type="sldNum" sz="quarter" idx="12"/>
          </p:nvPr>
        </p:nvSpPr>
        <p:spPr/>
        <p:txBody>
          <a:bodyPr/>
          <a:lstStyle/>
          <a:p>
            <a:fld id="{D64605B2-C25A-43FF-82EB-2B6EB24849F8}" type="slidenum">
              <a:rPr lang="en-IN" smtClean="0"/>
              <a:t>20</a:t>
            </a:fld>
            <a:endParaRPr lang="en-IN"/>
          </a:p>
        </p:txBody>
      </p:sp>
    </p:spTree>
    <p:extLst>
      <p:ext uri="{BB962C8B-B14F-4D97-AF65-F5344CB8AC3E}">
        <p14:creationId xmlns:p14="http://schemas.microsoft.com/office/powerpoint/2010/main" val="20081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C498D5-3444-4449-AE6F-CD52E9428BEA}"/>
              </a:ext>
            </a:extLst>
          </p:cNvPr>
          <p:cNvSpPr>
            <a:spLocks noGrp="1"/>
          </p:cNvSpPr>
          <p:nvPr>
            <p:ph type="sldNum" sz="quarter" idx="12"/>
          </p:nvPr>
        </p:nvSpPr>
        <p:spPr>
          <a:xfrm>
            <a:off x="9232037" y="6492875"/>
            <a:ext cx="2743200" cy="365125"/>
          </a:xfrm>
        </p:spPr>
        <p:txBody>
          <a:bodyPr/>
          <a:lstStyle/>
          <a:p>
            <a:fld id="{D64605B2-C25A-43FF-82EB-2B6EB24849F8}" type="slidenum">
              <a:rPr lang="en-IN" smtClean="0">
                <a:solidFill>
                  <a:schemeClr val="tx1"/>
                </a:solidFill>
              </a:rPr>
              <a:t>21</a:t>
            </a:fld>
            <a:endParaRPr lang="en-IN" dirty="0">
              <a:solidFill>
                <a:schemeClr val="tx1"/>
              </a:solidFill>
            </a:endParaRPr>
          </a:p>
        </p:txBody>
      </p:sp>
      <p:sp>
        <p:nvSpPr>
          <p:cNvPr id="9" name="Title 1">
            <a:extLst>
              <a:ext uri="{FF2B5EF4-FFF2-40B4-BE49-F238E27FC236}">
                <a16:creationId xmlns:a16="http://schemas.microsoft.com/office/drawing/2014/main" id="{ACA1CB03-2658-4A41-AF91-D201D1E87C16}"/>
              </a:ext>
            </a:extLst>
          </p:cNvPr>
          <p:cNvSpPr txBox="1">
            <a:spLocks/>
          </p:cNvSpPr>
          <p:nvPr/>
        </p:nvSpPr>
        <p:spPr>
          <a:xfrm>
            <a:off x="838200" y="145131"/>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Experiment 4 - Results</a:t>
            </a:r>
          </a:p>
        </p:txBody>
      </p:sp>
      <p:sp>
        <p:nvSpPr>
          <p:cNvPr id="16" name="Title 1">
            <a:extLst>
              <a:ext uri="{FF2B5EF4-FFF2-40B4-BE49-F238E27FC236}">
                <a16:creationId xmlns:a16="http://schemas.microsoft.com/office/drawing/2014/main" id="{19BA3BEC-7916-475A-951E-589BE6E32147}"/>
              </a:ext>
            </a:extLst>
          </p:cNvPr>
          <p:cNvSpPr txBox="1">
            <a:spLocks/>
          </p:cNvSpPr>
          <p:nvPr/>
        </p:nvSpPr>
        <p:spPr>
          <a:xfrm>
            <a:off x="748948" y="958583"/>
            <a:ext cx="10515600" cy="365125"/>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rgbClr val="990000"/>
                </a:solidFill>
                <a:latin typeface="Arial" panose="020B0604020202020204" pitchFamily="34" charset="0"/>
                <a:cs typeface="Arial" panose="020B0604020202020204" pitchFamily="34" charset="0"/>
              </a:rPr>
              <a:t>Change in the normal force</a:t>
            </a:r>
          </a:p>
        </p:txBody>
      </p:sp>
      <p:pic>
        <p:nvPicPr>
          <p:cNvPr id="8" name="Picture 7">
            <a:extLst>
              <a:ext uri="{FF2B5EF4-FFF2-40B4-BE49-F238E27FC236}">
                <a16:creationId xmlns:a16="http://schemas.microsoft.com/office/drawing/2014/main" id="{6592FE1B-8207-4628-81F5-EAEF1A62B524}"/>
              </a:ext>
            </a:extLst>
          </p:cNvPr>
          <p:cNvPicPr>
            <a:picLocks noChangeAspect="1"/>
          </p:cNvPicPr>
          <p:nvPr/>
        </p:nvPicPr>
        <p:blipFill>
          <a:blip r:embed="rId3"/>
          <a:stretch>
            <a:fillRect/>
          </a:stretch>
        </p:blipFill>
        <p:spPr>
          <a:xfrm>
            <a:off x="0" y="6198466"/>
            <a:ext cx="706641" cy="676992"/>
          </a:xfrm>
          <a:prstGeom prst="rect">
            <a:avLst/>
          </a:prstGeom>
        </p:spPr>
      </p:pic>
      <p:sp>
        <p:nvSpPr>
          <p:cNvPr id="2" name="Date Placeholder 1">
            <a:extLst>
              <a:ext uri="{FF2B5EF4-FFF2-40B4-BE49-F238E27FC236}">
                <a16:creationId xmlns:a16="http://schemas.microsoft.com/office/drawing/2014/main" id="{0C308298-AECC-4878-9D09-0A93FC0473CE}"/>
              </a:ext>
            </a:extLst>
          </p:cNvPr>
          <p:cNvSpPr>
            <a:spLocks noGrp="1"/>
          </p:cNvSpPr>
          <p:nvPr>
            <p:ph type="dt" sz="half" idx="10"/>
          </p:nvPr>
        </p:nvSpPr>
        <p:spPr/>
        <p:txBody>
          <a:bodyPr/>
          <a:lstStyle/>
          <a:p>
            <a:r>
              <a:rPr lang="en-US"/>
              <a:t>Date: 9 June 2022</a:t>
            </a:r>
            <a:endParaRPr lang="en-IN"/>
          </a:p>
        </p:txBody>
      </p:sp>
      <p:sp>
        <p:nvSpPr>
          <p:cNvPr id="4" name="Footer Placeholder 3">
            <a:extLst>
              <a:ext uri="{FF2B5EF4-FFF2-40B4-BE49-F238E27FC236}">
                <a16:creationId xmlns:a16="http://schemas.microsoft.com/office/drawing/2014/main" id="{2B8E545E-B5DA-4BBD-9B68-6A682875AF5A}"/>
              </a:ext>
            </a:extLst>
          </p:cNvPr>
          <p:cNvSpPr>
            <a:spLocks noGrp="1"/>
          </p:cNvSpPr>
          <p:nvPr>
            <p:ph type="ftr" sz="quarter" idx="11"/>
          </p:nvPr>
        </p:nvSpPr>
        <p:spPr/>
        <p:txBody>
          <a:bodyPr/>
          <a:lstStyle/>
          <a:p>
            <a:r>
              <a:rPr lang="en-IN" dirty="0"/>
              <a:t>THUMB PERTURBATION SYSTEM</a:t>
            </a:r>
          </a:p>
        </p:txBody>
      </p:sp>
      <p:grpSp>
        <p:nvGrpSpPr>
          <p:cNvPr id="27" name="Group 26">
            <a:extLst>
              <a:ext uri="{FF2B5EF4-FFF2-40B4-BE49-F238E27FC236}">
                <a16:creationId xmlns:a16="http://schemas.microsoft.com/office/drawing/2014/main" id="{6F810827-098F-47C2-90E5-2C2A0DAA4DB1}"/>
              </a:ext>
            </a:extLst>
          </p:cNvPr>
          <p:cNvGrpSpPr/>
          <p:nvPr/>
        </p:nvGrpSpPr>
        <p:grpSpPr>
          <a:xfrm>
            <a:off x="63491" y="1781266"/>
            <a:ext cx="5644767" cy="4127918"/>
            <a:chOff x="2213025" y="1270339"/>
            <a:chExt cx="8041995" cy="5686954"/>
          </a:xfrm>
        </p:grpSpPr>
        <p:pic>
          <p:nvPicPr>
            <p:cNvPr id="28" name="Picture 27">
              <a:extLst>
                <a:ext uri="{FF2B5EF4-FFF2-40B4-BE49-F238E27FC236}">
                  <a16:creationId xmlns:a16="http://schemas.microsoft.com/office/drawing/2014/main" id="{7C715E0A-4221-41EA-BCBD-F1A5BD3E0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025" y="1270339"/>
              <a:ext cx="8041995" cy="5686954"/>
            </a:xfrm>
            <a:prstGeom prst="rect">
              <a:avLst/>
            </a:prstGeom>
          </p:spPr>
        </p:pic>
        <p:sp>
          <p:nvSpPr>
            <p:cNvPr id="29" name="Oval 28">
              <a:extLst>
                <a:ext uri="{FF2B5EF4-FFF2-40B4-BE49-F238E27FC236}">
                  <a16:creationId xmlns:a16="http://schemas.microsoft.com/office/drawing/2014/main" id="{55BABAEB-EDA2-4028-BF1A-A234F1912409}"/>
                </a:ext>
              </a:extLst>
            </p:cNvPr>
            <p:cNvSpPr/>
            <p:nvPr/>
          </p:nvSpPr>
          <p:spPr>
            <a:xfrm>
              <a:off x="7392838" y="2078936"/>
              <a:ext cx="431320" cy="19611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47838EF9-F746-477E-84A8-0EE786F096C8}"/>
                </a:ext>
              </a:extLst>
            </p:cNvPr>
            <p:cNvSpPr/>
            <p:nvPr/>
          </p:nvSpPr>
          <p:spPr>
            <a:xfrm>
              <a:off x="3654725" y="3059502"/>
              <a:ext cx="431320" cy="9834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a:extLst>
              <a:ext uri="{FF2B5EF4-FFF2-40B4-BE49-F238E27FC236}">
                <a16:creationId xmlns:a16="http://schemas.microsoft.com/office/drawing/2014/main" id="{64E1B24E-239F-4C9F-A028-88AB4EBC56E9}"/>
              </a:ext>
            </a:extLst>
          </p:cNvPr>
          <p:cNvSpPr txBox="1"/>
          <p:nvPr/>
        </p:nvSpPr>
        <p:spPr>
          <a:xfrm>
            <a:off x="6429313" y="3286144"/>
            <a:ext cx="2061526" cy="369332"/>
          </a:xfrm>
          <a:prstGeom prst="rect">
            <a:avLst/>
          </a:prstGeom>
          <a:noFill/>
        </p:spPr>
        <p:txBody>
          <a:bodyPr wrap="none" rtlCol="0">
            <a:spAutoFit/>
          </a:bodyPr>
          <a:lstStyle/>
          <a:p>
            <a:r>
              <a:rPr lang="en-IN" b="1" dirty="0">
                <a:effectLst>
                  <a:outerShdw blurRad="38100" dist="38100" dir="2700000" algn="tl">
                    <a:srgbClr val="000000">
                      <a:alpha val="43137"/>
                    </a:srgbClr>
                  </a:outerShdw>
                </a:effectLst>
              </a:rPr>
              <a:t>Trapezoid condition</a:t>
            </a:r>
          </a:p>
        </p:txBody>
      </p:sp>
      <p:sp>
        <p:nvSpPr>
          <p:cNvPr id="31" name="TextBox 30">
            <a:extLst>
              <a:ext uri="{FF2B5EF4-FFF2-40B4-BE49-F238E27FC236}">
                <a16:creationId xmlns:a16="http://schemas.microsoft.com/office/drawing/2014/main" id="{7F53B757-C825-4315-9321-3BCFAE329D21}"/>
              </a:ext>
            </a:extLst>
          </p:cNvPr>
          <p:cNvSpPr txBox="1"/>
          <p:nvPr/>
        </p:nvSpPr>
        <p:spPr>
          <a:xfrm>
            <a:off x="9687883" y="3169196"/>
            <a:ext cx="2061526" cy="646331"/>
          </a:xfrm>
          <a:prstGeom prst="rect">
            <a:avLst/>
          </a:prstGeom>
          <a:noFill/>
        </p:spPr>
        <p:txBody>
          <a:bodyPr wrap="none" rtlCol="0">
            <a:spAutoFit/>
          </a:bodyPr>
          <a:lstStyle/>
          <a:p>
            <a:pPr algn="ctr"/>
            <a:r>
              <a:rPr lang="en-IN" b="1" dirty="0">
                <a:effectLst>
                  <a:outerShdw blurRad="38100" dist="38100" dir="2700000" algn="tl">
                    <a:srgbClr val="000000">
                      <a:alpha val="43137"/>
                    </a:srgbClr>
                  </a:outerShdw>
                </a:effectLst>
              </a:rPr>
              <a:t>Inverted </a:t>
            </a:r>
          </a:p>
          <a:p>
            <a:pPr algn="ctr"/>
            <a:r>
              <a:rPr lang="en-IN" b="1" dirty="0">
                <a:effectLst>
                  <a:outerShdw blurRad="38100" dist="38100" dir="2700000" algn="tl">
                    <a:srgbClr val="000000">
                      <a:alpha val="43137"/>
                    </a:srgbClr>
                  </a:outerShdw>
                </a:effectLst>
              </a:rPr>
              <a:t>Trapezoid condition</a:t>
            </a:r>
          </a:p>
        </p:txBody>
      </p:sp>
      <p:grpSp>
        <p:nvGrpSpPr>
          <p:cNvPr id="6" name="Group 5">
            <a:extLst>
              <a:ext uri="{FF2B5EF4-FFF2-40B4-BE49-F238E27FC236}">
                <a16:creationId xmlns:a16="http://schemas.microsoft.com/office/drawing/2014/main" id="{6CA8A2C6-4B6A-40FB-A142-32A49433F69C}"/>
              </a:ext>
            </a:extLst>
          </p:cNvPr>
          <p:cNvGrpSpPr/>
          <p:nvPr/>
        </p:nvGrpSpPr>
        <p:grpSpPr>
          <a:xfrm>
            <a:off x="6431253" y="3819413"/>
            <a:ext cx="1343530" cy="2009273"/>
            <a:chOff x="7018417" y="2842028"/>
            <a:chExt cx="1343530" cy="2009273"/>
          </a:xfrm>
        </p:grpSpPr>
        <p:sp>
          <p:nvSpPr>
            <p:cNvPr id="5" name="Rectangle 4">
              <a:extLst>
                <a:ext uri="{FF2B5EF4-FFF2-40B4-BE49-F238E27FC236}">
                  <a16:creationId xmlns:a16="http://schemas.microsoft.com/office/drawing/2014/main" id="{D658B395-4B66-406C-BBB1-117A3FAEF29E}"/>
                </a:ext>
              </a:extLst>
            </p:cNvPr>
            <p:cNvSpPr/>
            <p:nvPr/>
          </p:nvSpPr>
          <p:spPr>
            <a:xfrm>
              <a:off x="7952874" y="2842028"/>
              <a:ext cx="224589" cy="2009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BDC2099-0FBF-465D-B7A9-B72FAEFD82F8}"/>
                </a:ext>
              </a:extLst>
            </p:cNvPr>
            <p:cNvSpPr/>
            <p:nvPr/>
          </p:nvSpPr>
          <p:spPr>
            <a:xfrm>
              <a:off x="7760368" y="3638666"/>
              <a:ext cx="180474" cy="36512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5948C241-106D-41DD-A13E-F2A2F0C51409}"/>
                </a:ext>
              </a:extLst>
            </p:cNvPr>
            <p:cNvSpPr/>
            <p:nvPr/>
          </p:nvSpPr>
          <p:spPr>
            <a:xfrm>
              <a:off x="7772400" y="2979939"/>
              <a:ext cx="180474" cy="365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T</a:t>
              </a:r>
            </a:p>
          </p:txBody>
        </p:sp>
        <p:sp>
          <p:nvSpPr>
            <p:cNvPr id="21" name="Rectangle 20">
              <a:extLst>
                <a:ext uri="{FF2B5EF4-FFF2-40B4-BE49-F238E27FC236}">
                  <a16:creationId xmlns:a16="http://schemas.microsoft.com/office/drawing/2014/main" id="{96E58D12-72DF-4CAF-AE02-FF0FA96C4097}"/>
                </a:ext>
              </a:extLst>
            </p:cNvPr>
            <p:cNvSpPr/>
            <p:nvPr/>
          </p:nvSpPr>
          <p:spPr>
            <a:xfrm>
              <a:off x="8181473" y="2979938"/>
              <a:ext cx="180474" cy="365125"/>
            </a:xfrm>
            <a:prstGeom prst="rect">
              <a:avLst/>
            </a:prstGeom>
            <a:solidFill>
              <a:srgbClr val="92D05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solidFill>
                </a:rPr>
                <a:t>I</a:t>
              </a:r>
            </a:p>
          </p:txBody>
        </p:sp>
        <p:sp>
          <p:nvSpPr>
            <p:cNvPr id="32" name="Arrow: Up 31">
              <a:extLst>
                <a:ext uri="{FF2B5EF4-FFF2-40B4-BE49-F238E27FC236}">
                  <a16:creationId xmlns:a16="http://schemas.microsoft.com/office/drawing/2014/main" id="{BFED8316-71CE-4845-945A-5A0FBECC27FE}"/>
                </a:ext>
              </a:extLst>
            </p:cNvPr>
            <p:cNvSpPr/>
            <p:nvPr/>
          </p:nvSpPr>
          <p:spPr>
            <a:xfrm>
              <a:off x="7820528" y="3345063"/>
              <a:ext cx="84221" cy="2695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E5EFE47-2E48-4144-955C-2156D9521121}"/>
                </a:ext>
              </a:extLst>
            </p:cNvPr>
            <p:cNvSpPr txBox="1"/>
            <p:nvPr/>
          </p:nvSpPr>
          <p:spPr>
            <a:xfrm>
              <a:off x="7018417" y="3749019"/>
              <a:ext cx="750526" cy="369332"/>
            </a:xfrm>
            <a:prstGeom prst="rect">
              <a:avLst/>
            </a:prstGeom>
            <a:noFill/>
          </p:spPr>
          <p:txBody>
            <a:bodyPr wrap="none" rtlCol="0">
              <a:spAutoFit/>
            </a:bodyPr>
            <a:lstStyle/>
            <a:p>
              <a:r>
                <a:rPr lang="en-IN" dirty="0"/>
                <a:t>Home</a:t>
              </a:r>
            </a:p>
          </p:txBody>
        </p:sp>
        <p:sp>
          <p:nvSpPr>
            <p:cNvPr id="35" name="TextBox 34">
              <a:extLst>
                <a:ext uri="{FF2B5EF4-FFF2-40B4-BE49-F238E27FC236}">
                  <a16:creationId xmlns:a16="http://schemas.microsoft.com/office/drawing/2014/main" id="{00BD8166-8F74-45F2-BE74-5DF3B2DD8AC0}"/>
                </a:ext>
              </a:extLst>
            </p:cNvPr>
            <p:cNvSpPr txBox="1"/>
            <p:nvPr/>
          </p:nvSpPr>
          <p:spPr>
            <a:xfrm>
              <a:off x="7131552" y="2910846"/>
              <a:ext cx="561244" cy="369332"/>
            </a:xfrm>
            <a:prstGeom prst="rect">
              <a:avLst/>
            </a:prstGeom>
            <a:noFill/>
          </p:spPr>
          <p:txBody>
            <a:bodyPr wrap="none" rtlCol="0">
              <a:spAutoFit/>
            </a:bodyPr>
            <a:lstStyle/>
            <a:p>
              <a:r>
                <a:rPr lang="en-IN" dirty="0"/>
                <a:t>TOP</a:t>
              </a:r>
            </a:p>
          </p:txBody>
        </p:sp>
        <p:sp>
          <p:nvSpPr>
            <p:cNvPr id="38" name="TextBox 37">
              <a:extLst>
                <a:ext uri="{FF2B5EF4-FFF2-40B4-BE49-F238E27FC236}">
                  <a16:creationId xmlns:a16="http://schemas.microsoft.com/office/drawing/2014/main" id="{863DEA3D-8BE6-4641-A882-05344A4AC413}"/>
                </a:ext>
              </a:extLst>
            </p:cNvPr>
            <p:cNvSpPr txBox="1"/>
            <p:nvPr/>
          </p:nvSpPr>
          <p:spPr>
            <a:xfrm>
              <a:off x="7094695" y="3345063"/>
              <a:ext cx="630301" cy="307777"/>
            </a:xfrm>
            <a:prstGeom prst="rect">
              <a:avLst/>
            </a:prstGeom>
            <a:noFill/>
          </p:spPr>
          <p:txBody>
            <a:bodyPr wrap="none" rtlCol="0">
              <a:spAutoFit/>
            </a:bodyPr>
            <a:lstStyle/>
            <a:p>
              <a:r>
                <a:rPr lang="en-IN" sz="1400" dirty="0"/>
                <a:t>1.5cm</a:t>
              </a:r>
            </a:p>
          </p:txBody>
        </p:sp>
      </p:grpSp>
      <p:grpSp>
        <p:nvGrpSpPr>
          <p:cNvPr id="11" name="Group 10">
            <a:extLst>
              <a:ext uri="{FF2B5EF4-FFF2-40B4-BE49-F238E27FC236}">
                <a16:creationId xmlns:a16="http://schemas.microsoft.com/office/drawing/2014/main" id="{029F4D55-E97B-4402-B8C1-7703FEF26514}"/>
              </a:ext>
            </a:extLst>
          </p:cNvPr>
          <p:cNvGrpSpPr/>
          <p:nvPr/>
        </p:nvGrpSpPr>
        <p:grpSpPr>
          <a:xfrm>
            <a:off x="9219267" y="3888231"/>
            <a:ext cx="1702017" cy="2009273"/>
            <a:chOff x="8508507" y="2842028"/>
            <a:chExt cx="1702017" cy="2009273"/>
          </a:xfrm>
        </p:grpSpPr>
        <p:sp>
          <p:nvSpPr>
            <p:cNvPr id="22" name="Rectangle 21">
              <a:extLst>
                <a:ext uri="{FF2B5EF4-FFF2-40B4-BE49-F238E27FC236}">
                  <a16:creationId xmlns:a16="http://schemas.microsoft.com/office/drawing/2014/main" id="{FA53D5A2-D3CE-4306-B7A6-61BA7952C3D3}"/>
                </a:ext>
              </a:extLst>
            </p:cNvPr>
            <p:cNvSpPr/>
            <p:nvPr/>
          </p:nvSpPr>
          <p:spPr>
            <a:xfrm>
              <a:off x="9805461" y="2842028"/>
              <a:ext cx="224589" cy="2009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CA73B612-FA5F-4DDD-8961-B25BDF313997}"/>
                </a:ext>
              </a:extLst>
            </p:cNvPr>
            <p:cNvSpPr/>
            <p:nvPr/>
          </p:nvSpPr>
          <p:spPr>
            <a:xfrm>
              <a:off x="9624987" y="3638666"/>
              <a:ext cx="180474" cy="36512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64C06082-7706-467A-8AF7-15D97544DEA2}"/>
                </a:ext>
              </a:extLst>
            </p:cNvPr>
            <p:cNvSpPr/>
            <p:nvPr/>
          </p:nvSpPr>
          <p:spPr>
            <a:xfrm>
              <a:off x="9624987" y="4323154"/>
              <a:ext cx="180474" cy="365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T</a:t>
              </a:r>
            </a:p>
          </p:txBody>
        </p:sp>
        <p:sp>
          <p:nvSpPr>
            <p:cNvPr id="25" name="Rectangle 24">
              <a:extLst>
                <a:ext uri="{FF2B5EF4-FFF2-40B4-BE49-F238E27FC236}">
                  <a16:creationId xmlns:a16="http://schemas.microsoft.com/office/drawing/2014/main" id="{8D1A1925-6647-482E-98C8-4D0D824A829A}"/>
                </a:ext>
              </a:extLst>
            </p:cNvPr>
            <p:cNvSpPr/>
            <p:nvPr/>
          </p:nvSpPr>
          <p:spPr>
            <a:xfrm>
              <a:off x="10030050" y="4371282"/>
              <a:ext cx="180474" cy="365125"/>
            </a:xfrm>
            <a:prstGeom prst="rect">
              <a:avLst/>
            </a:prstGeom>
            <a:solidFill>
              <a:srgbClr val="92D05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solidFill>
                </a:rPr>
                <a:t>L</a:t>
              </a:r>
            </a:p>
          </p:txBody>
        </p:sp>
        <p:sp>
          <p:nvSpPr>
            <p:cNvPr id="33" name="Arrow: Up 32">
              <a:extLst>
                <a:ext uri="{FF2B5EF4-FFF2-40B4-BE49-F238E27FC236}">
                  <a16:creationId xmlns:a16="http://schemas.microsoft.com/office/drawing/2014/main" id="{BDBFD094-15AA-4CD0-BF4E-1D9E94ED8C5F}"/>
                </a:ext>
              </a:extLst>
            </p:cNvPr>
            <p:cNvSpPr/>
            <p:nvPr/>
          </p:nvSpPr>
          <p:spPr>
            <a:xfrm rot="10800000">
              <a:off x="9669379" y="4050919"/>
              <a:ext cx="84221" cy="2695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961134F8-9525-4335-97F2-48B004DF1158}"/>
                </a:ext>
              </a:extLst>
            </p:cNvPr>
            <p:cNvSpPr txBox="1"/>
            <p:nvPr/>
          </p:nvSpPr>
          <p:spPr>
            <a:xfrm>
              <a:off x="8508507" y="4371405"/>
              <a:ext cx="1026243" cy="369332"/>
            </a:xfrm>
            <a:prstGeom prst="rect">
              <a:avLst/>
            </a:prstGeom>
            <a:noFill/>
          </p:spPr>
          <p:txBody>
            <a:bodyPr wrap="none" rtlCol="0">
              <a:spAutoFit/>
            </a:bodyPr>
            <a:lstStyle/>
            <a:p>
              <a:r>
                <a:rPr lang="en-IN" dirty="0"/>
                <a:t>BOTTOM</a:t>
              </a:r>
            </a:p>
          </p:txBody>
        </p:sp>
        <p:sp>
          <p:nvSpPr>
            <p:cNvPr id="37" name="TextBox 36">
              <a:extLst>
                <a:ext uri="{FF2B5EF4-FFF2-40B4-BE49-F238E27FC236}">
                  <a16:creationId xmlns:a16="http://schemas.microsoft.com/office/drawing/2014/main" id="{7F4412BE-A8E8-45B5-A3E2-1D81B2F8687E}"/>
                </a:ext>
              </a:extLst>
            </p:cNvPr>
            <p:cNvSpPr txBox="1"/>
            <p:nvPr/>
          </p:nvSpPr>
          <p:spPr>
            <a:xfrm>
              <a:off x="8715787" y="3590864"/>
              <a:ext cx="750526" cy="369332"/>
            </a:xfrm>
            <a:prstGeom prst="rect">
              <a:avLst/>
            </a:prstGeom>
            <a:noFill/>
          </p:spPr>
          <p:txBody>
            <a:bodyPr wrap="none" rtlCol="0">
              <a:spAutoFit/>
            </a:bodyPr>
            <a:lstStyle/>
            <a:p>
              <a:r>
                <a:rPr lang="en-IN" dirty="0"/>
                <a:t>Home</a:t>
              </a:r>
            </a:p>
          </p:txBody>
        </p:sp>
        <p:sp>
          <p:nvSpPr>
            <p:cNvPr id="39" name="TextBox 38">
              <a:extLst>
                <a:ext uri="{FF2B5EF4-FFF2-40B4-BE49-F238E27FC236}">
                  <a16:creationId xmlns:a16="http://schemas.microsoft.com/office/drawing/2014/main" id="{8CAAB14F-F580-4DCA-B5C6-86B0ABA3153D}"/>
                </a:ext>
              </a:extLst>
            </p:cNvPr>
            <p:cNvSpPr txBox="1"/>
            <p:nvPr/>
          </p:nvSpPr>
          <p:spPr>
            <a:xfrm>
              <a:off x="8775899" y="4043177"/>
              <a:ext cx="630301" cy="307777"/>
            </a:xfrm>
            <a:prstGeom prst="rect">
              <a:avLst/>
            </a:prstGeom>
            <a:noFill/>
          </p:spPr>
          <p:txBody>
            <a:bodyPr wrap="none" rtlCol="0">
              <a:spAutoFit/>
            </a:bodyPr>
            <a:lstStyle/>
            <a:p>
              <a:r>
                <a:rPr lang="en-IN" sz="1400" dirty="0"/>
                <a:t>1.5cm</a:t>
              </a:r>
            </a:p>
          </p:txBody>
        </p:sp>
      </p:grpSp>
      <p:sp>
        <p:nvSpPr>
          <p:cNvPr id="3" name="TextBox 2">
            <a:extLst>
              <a:ext uri="{FF2B5EF4-FFF2-40B4-BE49-F238E27FC236}">
                <a16:creationId xmlns:a16="http://schemas.microsoft.com/office/drawing/2014/main" id="{8C461F4C-43CA-4C8F-8741-66DC8E54A1CA}"/>
              </a:ext>
            </a:extLst>
          </p:cNvPr>
          <p:cNvSpPr txBox="1"/>
          <p:nvPr/>
        </p:nvSpPr>
        <p:spPr>
          <a:xfrm>
            <a:off x="5473366" y="2112160"/>
            <a:ext cx="6943223" cy="923330"/>
          </a:xfrm>
          <a:prstGeom prst="rect">
            <a:avLst/>
          </a:prstGeom>
          <a:noFill/>
        </p:spPr>
        <p:txBody>
          <a:bodyPr wrap="square" rtlCol="0">
            <a:spAutoFit/>
          </a:bodyPr>
          <a:lstStyle/>
          <a:p>
            <a:r>
              <a:rPr lang="en-IN" dirty="0"/>
              <a:t>Change in the normal force of index finger (during upward translation)</a:t>
            </a:r>
          </a:p>
          <a:p>
            <a:r>
              <a:rPr lang="en-IN" b="1" dirty="0"/>
              <a:t> vs</a:t>
            </a:r>
            <a:r>
              <a:rPr lang="en-IN" dirty="0"/>
              <a:t> Change in the normal force of the little finger (during downward translation)</a:t>
            </a:r>
          </a:p>
        </p:txBody>
      </p:sp>
    </p:spTree>
    <p:extLst>
      <p:ext uri="{BB962C8B-B14F-4D97-AF65-F5344CB8AC3E}">
        <p14:creationId xmlns:p14="http://schemas.microsoft.com/office/powerpoint/2010/main" val="3048500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38A3F553-A2BB-4094-9749-730A4D89D942}"/>
              </a:ext>
            </a:extLst>
          </p:cNvPr>
          <p:cNvSpPr>
            <a:spLocks noGrp="1"/>
          </p:cNvSpPr>
          <p:nvPr>
            <p:ph type="ftr" sz="quarter" idx="11"/>
          </p:nvPr>
        </p:nvSpPr>
        <p:spPr/>
        <p:txBody>
          <a:bodyPr/>
          <a:lstStyle/>
          <a:p>
            <a:r>
              <a:rPr lang="en-IN" dirty="0">
                <a:solidFill>
                  <a:schemeClr val="tx1">
                    <a:lumMod val="50000"/>
                    <a:lumOff val="50000"/>
                  </a:schemeClr>
                </a:solidFill>
              </a:rPr>
              <a:t>THUMB PERTURBATION SYSTEM</a:t>
            </a:r>
          </a:p>
        </p:txBody>
      </p:sp>
      <p:sp>
        <p:nvSpPr>
          <p:cNvPr id="7" name="Slide Number Placeholder 6">
            <a:extLst>
              <a:ext uri="{FF2B5EF4-FFF2-40B4-BE49-F238E27FC236}">
                <a16:creationId xmlns:a16="http://schemas.microsoft.com/office/drawing/2014/main" id="{FCC498D5-3444-4449-AE6F-CD52E9428BEA}"/>
              </a:ext>
            </a:extLst>
          </p:cNvPr>
          <p:cNvSpPr>
            <a:spLocks noGrp="1"/>
          </p:cNvSpPr>
          <p:nvPr>
            <p:ph type="sldNum" sz="quarter" idx="12"/>
          </p:nvPr>
        </p:nvSpPr>
        <p:spPr/>
        <p:txBody>
          <a:bodyPr/>
          <a:lstStyle/>
          <a:p>
            <a:fld id="{D64605B2-C25A-43FF-82EB-2B6EB24849F8}" type="slidenum">
              <a:rPr lang="en-IN" smtClean="0">
                <a:solidFill>
                  <a:schemeClr val="tx1">
                    <a:lumMod val="50000"/>
                    <a:lumOff val="50000"/>
                  </a:schemeClr>
                </a:solidFill>
              </a:rPr>
              <a:t>22</a:t>
            </a:fld>
            <a:endParaRPr lang="en-IN" dirty="0">
              <a:solidFill>
                <a:schemeClr val="tx1">
                  <a:lumMod val="50000"/>
                  <a:lumOff val="50000"/>
                </a:schemeClr>
              </a:solidFill>
            </a:endParaRPr>
          </a:p>
        </p:txBody>
      </p:sp>
      <p:pic>
        <p:nvPicPr>
          <p:cNvPr id="12" name="Picture 11">
            <a:extLst>
              <a:ext uri="{FF2B5EF4-FFF2-40B4-BE49-F238E27FC236}">
                <a16:creationId xmlns:a16="http://schemas.microsoft.com/office/drawing/2014/main" id="{E18F52C9-318B-4EBF-B454-4974EF8352A6}"/>
              </a:ext>
            </a:extLst>
          </p:cNvPr>
          <p:cNvPicPr>
            <a:picLocks noChangeAspect="1"/>
          </p:cNvPicPr>
          <p:nvPr/>
        </p:nvPicPr>
        <p:blipFill>
          <a:blip r:embed="rId2"/>
          <a:stretch>
            <a:fillRect/>
          </a:stretch>
        </p:blipFill>
        <p:spPr>
          <a:xfrm>
            <a:off x="117678" y="6090520"/>
            <a:ext cx="706641" cy="676992"/>
          </a:xfrm>
          <a:prstGeom prst="rect">
            <a:avLst/>
          </a:prstGeom>
        </p:spPr>
      </p:pic>
      <p:sp>
        <p:nvSpPr>
          <p:cNvPr id="13" name="Title 1">
            <a:extLst>
              <a:ext uri="{FF2B5EF4-FFF2-40B4-BE49-F238E27FC236}">
                <a16:creationId xmlns:a16="http://schemas.microsoft.com/office/drawing/2014/main" id="{85F0E28D-B07C-4D47-A8D2-3CCEC3284210}"/>
              </a:ext>
            </a:extLst>
          </p:cNvPr>
          <p:cNvSpPr txBox="1">
            <a:spLocks/>
          </p:cNvSpPr>
          <p:nvPr/>
        </p:nvSpPr>
        <p:spPr>
          <a:xfrm>
            <a:off x="908746" y="501650"/>
            <a:ext cx="10515600" cy="365125"/>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990000"/>
                </a:solidFill>
                <a:latin typeface="Arial" panose="020B0604020202020204" pitchFamily="34" charset="0"/>
                <a:cs typeface="Arial" panose="020B0604020202020204" pitchFamily="34" charset="0"/>
              </a:rPr>
              <a:t>Change in the tangential force</a:t>
            </a:r>
          </a:p>
        </p:txBody>
      </p:sp>
      <p:grpSp>
        <p:nvGrpSpPr>
          <p:cNvPr id="35" name="Group 34">
            <a:extLst>
              <a:ext uri="{FF2B5EF4-FFF2-40B4-BE49-F238E27FC236}">
                <a16:creationId xmlns:a16="http://schemas.microsoft.com/office/drawing/2014/main" id="{FD7EFCAA-EAA2-401E-ABB4-00F1D432E3CF}"/>
              </a:ext>
            </a:extLst>
          </p:cNvPr>
          <p:cNvGrpSpPr/>
          <p:nvPr/>
        </p:nvGrpSpPr>
        <p:grpSpPr>
          <a:xfrm>
            <a:off x="3234671" y="1514629"/>
            <a:ext cx="6210117" cy="4681634"/>
            <a:chOff x="5762445" y="866775"/>
            <a:chExt cx="5408012" cy="4139248"/>
          </a:xfrm>
        </p:grpSpPr>
        <p:pic>
          <p:nvPicPr>
            <p:cNvPr id="22" name="Picture 21">
              <a:extLst>
                <a:ext uri="{FF2B5EF4-FFF2-40B4-BE49-F238E27FC236}">
                  <a16:creationId xmlns:a16="http://schemas.microsoft.com/office/drawing/2014/main" id="{EE8E6783-2BCB-4BEC-B13E-E1223FDDD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445" y="866775"/>
              <a:ext cx="5408012" cy="4139248"/>
            </a:xfrm>
            <a:prstGeom prst="rect">
              <a:avLst/>
            </a:prstGeom>
          </p:spPr>
        </p:pic>
        <p:cxnSp>
          <p:nvCxnSpPr>
            <p:cNvPr id="24" name="Straight Arrow Connector 23">
              <a:extLst>
                <a:ext uri="{FF2B5EF4-FFF2-40B4-BE49-F238E27FC236}">
                  <a16:creationId xmlns:a16="http://schemas.microsoft.com/office/drawing/2014/main" id="{328B78B1-0044-47C0-8E4D-BE767A5DF2F0}"/>
                </a:ext>
              </a:extLst>
            </p:cNvPr>
            <p:cNvCxnSpPr>
              <a:cxnSpLocks/>
            </p:cNvCxnSpPr>
            <p:nvPr/>
          </p:nvCxnSpPr>
          <p:spPr>
            <a:xfrm flipV="1">
              <a:off x="9816860" y="2449902"/>
              <a:ext cx="0" cy="2139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49DB623-E102-4A45-AB42-55CA9DBA5E74}"/>
                </a:ext>
              </a:extLst>
            </p:cNvPr>
            <p:cNvCxnSpPr>
              <a:cxnSpLocks/>
            </p:cNvCxnSpPr>
            <p:nvPr/>
          </p:nvCxnSpPr>
          <p:spPr>
            <a:xfrm>
              <a:off x="9072113" y="3532225"/>
              <a:ext cx="0" cy="3496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8811AC9-B810-43AC-BB8C-BE8C9463F4EA}"/>
                </a:ext>
              </a:extLst>
            </p:cNvPr>
            <p:cNvCxnSpPr>
              <a:cxnSpLocks/>
            </p:cNvCxnSpPr>
            <p:nvPr/>
          </p:nvCxnSpPr>
          <p:spPr>
            <a:xfrm>
              <a:off x="9982200" y="2877204"/>
              <a:ext cx="0" cy="26281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F97F84-AECF-4913-9E83-5E71DACB69B6}"/>
                </a:ext>
              </a:extLst>
            </p:cNvPr>
            <p:cNvCxnSpPr>
              <a:cxnSpLocks/>
            </p:cNvCxnSpPr>
            <p:nvPr/>
          </p:nvCxnSpPr>
          <p:spPr>
            <a:xfrm flipV="1">
              <a:off x="9228826" y="1518249"/>
              <a:ext cx="0" cy="125083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a:extLst>
              <a:ext uri="{FF2B5EF4-FFF2-40B4-BE49-F238E27FC236}">
                <a16:creationId xmlns:a16="http://schemas.microsoft.com/office/drawing/2014/main" id="{2800A6D4-2925-444F-9B5E-52C6EC483E0B}"/>
              </a:ext>
            </a:extLst>
          </p:cNvPr>
          <p:cNvSpPr>
            <a:spLocks noGrp="1"/>
          </p:cNvSpPr>
          <p:nvPr>
            <p:ph type="dt" sz="half" idx="10"/>
          </p:nvPr>
        </p:nvSpPr>
        <p:spPr/>
        <p:txBody>
          <a:bodyPr/>
          <a:lstStyle/>
          <a:p>
            <a:r>
              <a:rPr lang="en-US"/>
              <a:t>Date: 9 June 2022</a:t>
            </a:r>
            <a:endParaRPr lang="en-IN"/>
          </a:p>
        </p:txBody>
      </p:sp>
    </p:spTree>
    <p:extLst>
      <p:ext uri="{BB962C8B-B14F-4D97-AF65-F5344CB8AC3E}">
        <p14:creationId xmlns:p14="http://schemas.microsoft.com/office/powerpoint/2010/main" val="268382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0F4A3-1E5B-48CD-9FBF-81D960A04C47}"/>
              </a:ext>
            </a:extLst>
          </p:cNvPr>
          <p:cNvSpPr>
            <a:spLocks noGrp="1"/>
          </p:cNvSpPr>
          <p:nvPr>
            <p:ph type="dt" sz="half" idx="10"/>
          </p:nvPr>
        </p:nvSpPr>
        <p:spPr/>
        <p:txBody>
          <a:bodyPr/>
          <a:lstStyle/>
          <a:p>
            <a:r>
              <a:rPr lang="en-US"/>
              <a:t>Date: 9 June 2022</a:t>
            </a:r>
            <a:endParaRPr lang="en-IN"/>
          </a:p>
        </p:txBody>
      </p:sp>
      <p:sp>
        <p:nvSpPr>
          <p:cNvPr id="3" name="Footer Placeholder 2">
            <a:extLst>
              <a:ext uri="{FF2B5EF4-FFF2-40B4-BE49-F238E27FC236}">
                <a16:creationId xmlns:a16="http://schemas.microsoft.com/office/drawing/2014/main" id="{D650F099-5C2B-4A0F-9129-49652162428C}"/>
              </a:ext>
            </a:extLst>
          </p:cNvPr>
          <p:cNvSpPr>
            <a:spLocks noGrp="1"/>
          </p:cNvSpPr>
          <p:nvPr>
            <p:ph type="ftr" sz="quarter" idx="11"/>
          </p:nvPr>
        </p:nvSpPr>
        <p:spPr/>
        <p:txBody>
          <a:bodyPr/>
          <a:lstStyle/>
          <a:p>
            <a:r>
              <a:rPr lang="en-IN"/>
              <a:t>THUMB PERTURBATION SYSTEM</a:t>
            </a:r>
          </a:p>
        </p:txBody>
      </p:sp>
      <p:sp>
        <p:nvSpPr>
          <p:cNvPr id="4" name="Slide Number Placeholder 3">
            <a:extLst>
              <a:ext uri="{FF2B5EF4-FFF2-40B4-BE49-F238E27FC236}">
                <a16:creationId xmlns:a16="http://schemas.microsoft.com/office/drawing/2014/main" id="{4597AEE2-F954-42D4-9E22-ED9509D7E6E1}"/>
              </a:ext>
            </a:extLst>
          </p:cNvPr>
          <p:cNvSpPr>
            <a:spLocks noGrp="1"/>
          </p:cNvSpPr>
          <p:nvPr>
            <p:ph type="sldNum" sz="quarter" idx="12"/>
          </p:nvPr>
        </p:nvSpPr>
        <p:spPr/>
        <p:txBody>
          <a:bodyPr/>
          <a:lstStyle/>
          <a:p>
            <a:fld id="{D64605B2-C25A-43FF-82EB-2B6EB24849F8}" type="slidenum">
              <a:rPr lang="en-IN" smtClean="0"/>
              <a:t>23</a:t>
            </a:fld>
            <a:endParaRPr lang="en-IN"/>
          </a:p>
        </p:txBody>
      </p:sp>
      <p:sp>
        <p:nvSpPr>
          <p:cNvPr id="5" name="Title 1">
            <a:extLst>
              <a:ext uri="{FF2B5EF4-FFF2-40B4-BE49-F238E27FC236}">
                <a16:creationId xmlns:a16="http://schemas.microsoft.com/office/drawing/2014/main" id="{623430C7-1D67-4D09-89BA-7722437F7FFC}"/>
              </a:ext>
            </a:extLst>
          </p:cNvPr>
          <p:cNvSpPr txBox="1">
            <a:spLocks/>
          </p:cNvSpPr>
          <p:nvPr/>
        </p:nvSpPr>
        <p:spPr>
          <a:xfrm>
            <a:off x="838200" y="358195"/>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Conclusion from fourth experiment results</a:t>
            </a:r>
          </a:p>
        </p:txBody>
      </p:sp>
      <p:pic>
        <p:nvPicPr>
          <p:cNvPr id="6" name="Picture 5">
            <a:extLst>
              <a:ext uri="{FF2B5EF4-FFF2-40B4-BE49-F238E27FC236}">
                <a16:creationId xmlns:a16="http://schemas.microsoft.com/office/drawing/2014/main" id="{BAB07EF5-4691-4121-A127-7058A3FF8C98}"/>
              </a:ext>
            </a:extLst>
          </p:cNvPr>
          <p:cNvPicPr>
            <a:picLocks noChangeAspect="1"/>
          </p:cNvPicPr>
          <p:nvPr/>
        </p:nvPicPr>
        <p:blipFill>
          <a:blip r:embed="rId3"/>
          <a:stretch>
            <a:fillRect/>
          </a:stretch>
        </p:blipFill>
        <p:spPr>
          <a:xfrm>
            <a:off x="117678" y="6090520"/>
            <a:ext cx="706641" cy="676992"/>
          </a:xfrm>
          <a:prstGeom prst="rect">
            <a:avLst/>
          </a:prstGeom>
        </p:spPr>
      </p:pic>
      <p:pic>
        <p:nvPicPr>
          <p:cNvPr id="9" name="Picture 8">
            <a:extLst>
              <a:ext uri="{FF2B5EF4-FFF2-40B4-BE49-F238E27FC236}">
                <a16:creationId xmlns:a16="http://schemas.microsoft.com/office/drawing/2014/main" id="{F89B87B9-E491-4294-95C7-C837A2EA69E7}"/>
              </a:ext>
            </a:extLst>
          </p:cNvPr>
          <p:cNvPicPr>
            <a:picLocks noChangeAspect="1"/>
          </p:cNvPicPr>
          <p:nvPr/>
        </p:nvPicPr>
        <p:blipFill>
          <a:blip r:embed="rId4"/>
          <a:stretch>
            <a:fillRect/>
          </a:stretch>
        </p:blipFill>
        <p:spPr>
          <a:xfrm>
            <a:off x="2827668" y="1412501"/>
            <a:ext cx="1463167" cy="2452010"/>
          </a:xfrm>
          <a:prstGeom prst="rect">
            <a:avLst/>
          </a:prstGeom>
        </p:spPr>
      </p:pic>
      <p:sp>
        <p:nvSpPr>
          <p:cNvPr id="10" name="TextBox 9">
            <a:extLst>
              <a:ext uri="{FF2B5EF4-FFF2-40B4-BE49-F238E27FC236}">
                <a16:creationId xmlns:a16="http://schemas.microsoft.com/office/drawing/2014/main" id="{6E93DC32-5CF2-48BE-861D-F501BC2243A7}"/>
              </a:ext>
            </a:extLst>
          </p:cNvPr>
          <p:cNvSpPr txBox="1"/>
          <p:nvPr/>
        </p:nvSpPr>
        <p:spPr>
          <a:xfrm>
            <a:off x="454017" y="1882500"/>
            <a:ext cx="2321048" cy="1569660"/>
          </a:xfrm>
          <a:prstGeom prst="rect">
            <a:avLst/>
          </a:prstGeom>
          <a:noFill/>
        </p:spPr>
        <p:txBody>
          <a:bodyPr wrap="square" rtlCol="0">
            <a:spAutoFit/>
          </a:bodyPr>
          <a:lstStyle/>
          <a:p>
            <a:r>
              <a:rPr lang="en-IN" sz="2400" b="1" dirty="0"/>
              <a:t>Radial abduction </a:t>
            </a:r>
            <a:r>
              <a:rPr lang="en-IN" sz="2400" dirty="0"/>
              <a:t>or extension of CMC joint  of thumb</a:t>
            </a:r>
          </a:p>
        </p:txBody>
      </p:sp>
      <p:sp>
        <p:nvSpPr>
          <p:cNvPr id="13" name="Arrow: Down 12">
            <a:extLst>
              <a:ext uri="{FF2B5EF4-FFF2-40B4-BE49-F238E27FC236}">
                <a16:creationId xmlns:a16="http://schemas.microsoft.com/office/drawing/2014/main" id="{2431B589-0E71-4112-941C-A4DB48E80016}"/>
              </a:ext>
            </a:extLst>
          </p:cNvPr>
          <p:cNvSpPr/>
          <p:nvPr/>
        </p:nvSpPr>
        <p:spPr>
          <a:xfrm rot="16200000">
            <a:off x="5586321" y="1720723"/>
            <a:ext cx="307776" cy="1542733"/>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C7113446-D124-49E2-BB29-8E8520685E4D}"/>
              </a:ext>
            </a:extLst>
          </p:cNvPr>
          <p:cNvGrpSpPr/>
          <p:nvPr/>
        </p:nvGrpSpPr>
        <p:grpSpPr>
          <a:xfrm>
            <a:off x="7464577" y="1742696"/>
            <a:ext cx="716182" cy="1806808"/>
            <a:chOff x="8412847" y="1948000"/>
            <a:chExt cx="716182" cy="1806808"/>
          </a:xfrm>
        </p:grpSpPr>
        <p:sp>
          <p:nvSpPr>
            <p:cNvPr id="33" name="Rectangle 32">
              <a:extLst>
                <a:ext uri="{FF2B5EF4-FFF2-40B4-BE49-F238E27FC236}">
                  <a16:creationId xmlns:a16="http://schemas.microsoft.com/office/drawing/2014/main" id="{1F6C26E1-6E57-4649-B547-B3E121D570D4}"/>
                </a:ext>
              </a:extLst>
            </p:cNvPr>
            <p:cNvSpPr/>
            <p:nvPr/>
          </p:nvSpPr>
          <p:spPr>
            <a:xfrm>
              <a:off x="8610600" y="1948000"/>
              <a:ext cx="232913" cy="18068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96845CB4-77E0-4D2B-9A24-B043AF5A52EC}"/>
                </a:ext>
              </a:extLst>
            </p:cNvPr>
            <p:cNvSpPr/>
            <p:nvPr/>
          </p:nvSpPr>
          <p:spPr>
            <a:xfrm>
              <a:off x="8843513" y="3343152"/>
              <a:ext cx="232913" cy="2860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200" b="1" dirty="0">
                  <a:solidFill>
                    <a:schemeClr val="tx1"/>
                  </a:solidFill>
                </a:rPr>
                <a:t>L</a:t>
              </a:r>
            </a:p>
          </p:txBody>
        </p:sp>
        <p:sp>
          <p:nvSpPr>
            <p:cNvPr id="35" name="Rectangle 34">
              <a:extLst>
                <a:ext uri="{FF2B5EF4-FFF2-40B4-BE49-F238E27FC236}">
                  <a16:creationId xmlns:a16="http://schemas.microsoft.com/office/drawing/2014/main" id="{4712C81A-557E-47BD-AE77-BE3418CAA84B}"/>
                </a:ext>
              </a:extLst>
            </p:cNvPr>
            <p:cNvSpPr/>
            <p:nvPr/>
          </p:nvSpPr>
          <p:spPr>
            <a:xfrm>
              <a:off x="8412847" y="1974133"/>
              <a:ext cx="187116" cy="286023"/>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b="1" dirty="0">
                  <a:solidFill>
                    <a:schemeClr val="tx1"/>
                  </a:solidFill>
                </a:rPr>
                <a:t>T</a:t>
              </a:r>
            </a:p>
          </p:txBody>
        </p:sp>
        <p:sp>
          <p:nvSpPr>
            <p:cNvPr id="36" name="Rectangle 35">
              <a:extLst>
                <a:ext uri="{FF2B5EF4-FFF2-40B4-BE49-F238E27FC236}">
                  <a16:creationId xmlns:a16="http://schemas.microsoft.com/office/drawing/2014/main" id="{6019717E-0098-40DD-9FE3-CFB5C418749B}"/>
                </a:ext>
              </a:extLst>
            </p:cNvPr>
            <p:cNvSpPr/>
            <p:nvPr/>
          </p:nvSpPr>
          <p:spPr>
            <a:xfrm>
              <a:off x="8412847" y="2672509"/>
              <a:ext cx="187116" cy="286023"/>
            </a:xfrm>
            <a:prstGeom prst="rect">
              <a:avLst/>
            </a:prstGeom>
            <a:solidFill>
              <a:schemeClr val="bg1"/>
            </a:solidFill>
            <a:ln>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b="1" dirty="0">
                  <a:solidFill>
                    <a:schemeClr val="tx1"/>
                  </a:solidFill>
                </a:rPr>
                <a:t>T</a:t>
              </a:r>
            </a:p>
          </p:txBody>
        </p:sp>
        <p:sp>
          <p:nvSpPr>
            <p:cNvPr id="37" name="Arrow: Up 36">
              <a:extLst>
                <a:ext uri="{FF2B5EF4-FFF2-40B4-BE49-F238E27FC236}">
                  <a16:creationId xmlns:a16="http://schemas.microsoft.com/office/drawing/2014/main" id="{99526C12-6639-439B-ABE5-59C1650A9468}"/>
                </a:ext>
              </a:extLst>
            </p:cNvPr>
            <p:cNvSpPr/>
            <p:nvPr/>
          </p:nvSpPr>
          <p:spPr>
            <a:xfrm>
              <a:off x="8450333" y="2275081"/>
              <a:ext cx="112143" cy="3651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Down 38">
              <a:extLst>
                <a:ext uri="{FF2B5EF4-FFF2-40B4-BE49-F238E27FC236}">
                  <a16:creationId xmlns:a16="http://schemas.microsoft.com/office/drawing/2014/main" id="{E00ED0F7-4374-4EDA-9041-65621060F3D9}"/>
                </a:ext>
              </a:extLst>
            </p:cNvPr>
            <p:cNvSpPr/>
            <p:nvPr/>
          </p:nvSpPr>
          <p:spPr>
            <a:xfrm>
              <a:off x="9023823" y="3259935"/>
              <a:ext cx="105206" cy="45782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TextBox 41">
            <a:extLst>
              <a:ext uri="{FF2B5EF4-FFF2-40B4-BE49-F238E27FC236}">
                <a16:creationId xmlns:a16="http://schemas.microsoft.com/office/drawing/2014/main" id="{4CC495A0-3A39-4FAD-AEFC-E628A2BB7516}"/>
              </a:ext>
            </a:extLst>
          </p:cNvPr>
          <p:cNvSpPr txBox="1"/>
          <p:nvPr/>
        </p:nvSpPr>
        <p:spPr>
          <a:xfrm>
            <a:off x="8418927" y="1907204"/>
            <a:ext cx="3314818" cy="461665"/>
          </a:xfrm>
          <a:prstGeom prst="rect">
            <a:avLst/>
          </a:prstGeom>
          <a:noFill/>
        </p:spPr>
        <p:txBody>
          <a:bodyPr wrap="none" rtlCol="0">
            <a:spAutoFit/>
          </a:bodyPr>
          <a:lstStyle/>
          <a:p>
            <a:r>
              <a:rPr lang="en-IN" sz="2400" b="1" dirty="0"/>
              <a:t>Abduction of little finger</a:t>
            </a:r>
          </a:p>
        </p:txBody>
      </p:sp>
      <p:pic>
        <p:nvPicPr>
          <p:cNvPr id="38" name="Picture 37">
            <a:extLst>
              <a:ext uri="{FF2B5EF4-FFF2-40B4-BE49-F238E27FC236}">
                <a16:creationId xmlns:a16="http://schemas.microsoft.com/office/drawing/2014/main" id="{97513D0D-F84B-477B-9B3F-70DEE6208AFC}"/>
              </a:ext>
            </a:extLst>
          </p:cNvPr>
          <p:cNvPicPr>
            <a:picLocks noChangeAspect="1"/>
          </p:cNvPicPr>
          <p:nvPr/>
        </p:nvPicPr>
        <p:blipFill>
          <a:blip r:embed="rId5"/>
          <a:stretch>
            <a:fillRect/>
          </a:stretch>
        </p:blipFill>
        <p:spPr>
          <a:xfrm>
            <a:off x="2763879" y="4189975"/>
            <a:ext cx="1463167" cy="2072820"/>
          </a:xfrm>
          <a:prstGeom prst="rect">
            <a:avLst/>
          </a:prstGeom>
        </p:spPr>
      </p:pic>
      <p:sp>
        <p:nvSpPr>
          <p:cNvPr id="40" name="TextBox 39">
            <a:extLst>
              <a:ext uri="{FF2B5EF4-FFF2-40B4-BE49-F238E27FC236}">
                <a16:creationId xmlns:a16="http://schemas.microsoft.com/office/drawing/2014/main" id="{E114BD03-7580-454A-AC9E-58A459EE9FCF}"/>
              </a:ext>
            </a:extLst>
          </p:cNvPr>
          <p:cNvSpPr txBox="1"/>
          <p:nvPr/>
        </p:nvSpPr>
        <p:spPr>
          <a:xfrm>
            <a:off x="419348" y="4423909"/>
            <a:ext cx="2177139" cy="1200329"/>
          </a:xfrm>
          <a:prstGeom prst="rect">
            <a:avLst/>
          </a:prstGeom>
          <a:noFill/>
        </p:spPr>
        <p:txBody>
          <a:bodyPr wrap="square" rtlCol="0">
            <a:spAutoFit/>
          </a:bodyPr>
          <a:lstStyle/>
          <a:p>
            <a:r>
              <a:rPr lang="en-IN" sz="2400" b="1" dirty="0"/>
              <a:t>Opposition </a:t>
            </a:r>
            <a:r>
              <a:rPr lang="en-IN" sz="2400" dirty="0"/>
              <a:t>or</a:t>
            </a:r>
            <a:r>
              <a:rPr lang="en-IN" sz="2400" b="1" dirty="0"/>
              <a:t> </a:t>
            </a:r>
            <a:r>
              <a:rPr lang="en-IN" sz="2400" dirty="0"/>
              <a:t>Flexion of CMC joint of thumb</a:t>
            </a:r>
          </a:p>
        </p:txBody>
      </p:sp>
      <p:grpSp>
        <p:nvGrpSpPr>
          <p:cNvPr id="43" name="Group 42">
            <a:extLst>
              <a:ext uri="{FF2B5EF4-FFF2-40B4-BE49-F238E27FC236}">
                <a16:creationId xmlns:a16="http://schemas.microsoft.com/office/drawing/2014/main" id="{B1660E59-B455-41B2-B6EC-39A5C94ECD75}"/>
              </a:ext>
            </a:extLst>
          </p:cNvPr>
          <p:cNvGrpSpPr/>
          <p:nvPr/>
        </p:nvGrpSpPr>
        <p:grpSpPr>
          <a:xfrm>
            <a:off x="7486451" y="4375394"/>
            <a:ext cx="725970" cy="1806808"/>
            <a:chOff x="9782268" y="4119811"/>
            <a:chExt cx="725970" cy="1806808"/>
          </a:xfrm>
        </p:grpSpPr>
        <p:sp>
          <p:nvSpPr>
            <p:cNvPr id="44" name="Rectangle 43">
              <a:extLst>
                <a:ext uri="{FF2B5EF4-FFF2-40B4-BE49-F238E27FC236}">
                  <a16:creationId xmlns:a16="http://schemas.microsoft.com/office/drawing/2014/main" id="{95F2CAC8-C353-43FE-8A31-B1396B5EE7EB}"/>
                </a:ext>
              </a:extLst>
            </p:cNvPr>
            <p:cNvSpPr/>
            <p:nvPr/>
          </p:nvSpPr>
          <p:spPr>
            <a:xfrm>
              <a:off x="9989809" y="4119811"/>
              <a:ext cx="232913" cy="18068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C004F1C1-56BD-474B-AFB2-C3AFD184F5D6}"/>
                </a:ext>
              </a:extLst>
            </p:cNvPr>
            <p:cNvSpPr/>
            <p:nvPr/>
          </p:nvSpPr>
          <p:spPr>
            <a:xfrm>
              <a:off x="10222722" y="5514963"/>
              <a:ext cx="232913" cy="2860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200" b="1" dirty="0">
                  <a:solidFill>
                    <a:schemeClr val="tx1"/>
                  </a:solidFill>
                </a:rPr>
                <a:t>L</a:t>
              </a:r>
            </a:p>
          </p:txBody>
        </p:sp>
        <p:sp>
          <p:nvSpPr>
            <p:cNvPr id="46" name="Rectangle 45">
              <a:extLst>
                <a:ext uri="{FF2B5EF4-FFF2-40B4-BE49-F238E27FC236}">
                  <a16:creationId xmlns:a16="http://schemas.microsoft.com/office/drawing/2014/main" id="{07F93AEC-E407-411F-A297-FA12662F5C67}"/>
                </a:ext>
              </a:extLst>
            </p:cNvPr>
            <p:cNvSpPr/>
            <p:nvPr/>
          </p:nvSpPr>
          <p:spPr>
            <a:xfrm>
              <a:off x="9782268" y="5469843"/>
              <a:ext cx="187116" cy="286023"/>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b="1" dirty="0">
                  <a:solidFill>
                    <a:schemeClr val="tx1"/>
                  </a:solidFill>
                </a:rPr>
                <a:t>T</a:t>
              </a:r>
            </a:p>
          </p:txBody>
        </p:sp>
        <p:sp>
          <p:nvSpPr>
            <p:cNvPr id="47" name="Rectangle 46">
              <a:extLst>
                <a:ext uri="{FF2B5EF4-FFF2-40B4-BE49-F238E27FC236}">
                  <a16:creationId xmlns:a16="http://schemas.microsoft.com/office/drawing/2014/main" id="{C61A0292-3B69-4464-9A65-FD9CF1E65943}"/>
                </a:ext>
              </a:extLst>
            </p:cNvPr>
            <p:cNvSpPr/>
            <p:nvPr/>
          </p:nvSpPr>
          <p:spPr>
            <a:xfrm>
              <a:off x="9786831" y="4737192"/>
              <a:ext cx="187116" cy="286023"/>
            </a:xfrm>
            <a:prstGeom prst="rect">
              <a:avLst/>
            </a:prstGeom>
            <a:solidFill>
              <a:schemeClr val="bg1"/>
            </a:solidFill>
            <a:ln>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b="1" dirty="0">
                  <a:solidFill>
                    <a:schemeClr val="tx1"/>
                  </a:solidFill>
                </a:rPr>
                <a:t>T</a:t>
              </a:r>
            </a:p>
          </p:txBody>
        </p:sp>
        <p:sp>
          <p:nvSpPr>
            <p:cNvPr id="48" name="Arrow: Up 47">
              <a:extLst>
                <a:ext uri="{FF2B5EF4-FFF2-40B4-BE49-F238E27FC236}">
                  <a16:creationId xmlns:a16="http://schemas.microsoft.com/office/drawing/2014/main" id="{EB4FE30B-04E4-419B-9EC0-50FC106E6274}"/>
                </a:ext>
              </a:extLst>
            </p:cNvPr>
            <p:cNvSpPr/>
            <p:nvPr/>
          </p:nvSpPr>
          <p:spPr>
            <a:xfrm rot="10800000">
              <a:off x="9844505" y="5071364"/>
              <a:ext cx="124878" cy="381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a16="http://schemas.microsoft.com/office/drawing/2014/main" id="{2CA1961A-AED5-42F4-BA46-8875CBEF4466}"/>
                </a:ext>
              </a:extLst>
            </p:cNvPr>
            <p:cNvSpPr/>
            <p:nvPr/>
          </p:nvSpPr>
          <p:spPr>
            <a:xfrm rot="10800000">
              <a:off x="10403032" y="5431746"/>
              <a:ext cx="105206" cy="45782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0" name="Picture 49">
            <a:extLst>
              <a:ext uri="{FF2B5EF4-FFF2-40B4-BE49-F238E27FC236}">
                <a16:creationId xmlns:a16="http://schemas.microsoft.com/office/drawing/2014/main" id="{17189525-A44B-4D73-8C45-0442C4329B22}"/>
              </a:ext>
            </a:extLst>
          </p:cNvPr>
          <p:cNvPicPr>
            <a:picLocks noChangeAspect="1"/>
          </p:cNvPicPr>
          <p:nvPr/>
        </p:nvPicPr>
        <p:blipFill>
          <a:blip r:embed="rId6"/>
          <a:stretch>
            <a:fillRect/>
          </a:stretch>
        </p:blipFill>
        <p:spPr>
          <a:xfrm>
            <a:off x="8743166" y="4806428"/>
            <a:ext cx="2766241" cy="1666660"/>
          </a:xfrm>
          <a:prstGeom prst="rect">
            <a:avLst/>
          </a:prstGeom>
        </p:spPr>
      </p:pic>
      <p:sp>
        <p:nvSpPr>
          <p:cNvPr id="51" name="Arrow: Down 50">
            <a:extLst>
              <a:ext uri="{FF2B5EF4-FFF2-40B4-BE49-F238E27FC236}">
                <a16:creationId xmlns:a16="http://schemas.microsoft.com/office/drawing/2014/main" id="{93C61DBB-3175-4145-BBF6-53853622AFC7}"/>
              </a:ext>
            </a:extLst>
          </p:cNvPr>
          <p:cNvSpPr/>
          <p:nvPr/>
        </p:nvSpPr>
        <p:spPr>
          <a:xfrm rot="16200000">
            <a:off x="5586321" y="4293757"/>
            <a:ext cx="307776" cy="1542733"/>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BFE1CD30-CCD0-4B44-B811-E51C85ABFC7C}"/>
              </a:ext>
            </a:extLst>
          </p:cNvPr>
          <p:cNvSpPr txBox="1"/>
          <p:nvPr/>
        </p:nvSpPr>
        <p:spPr>
          <a:xfrm>
            <a:off x="8372440" y="4258299"/>
            <a:ext cx="3407792" cy="461665"/>
          </a:xfrm>
          <a:prstGeom prst="rect">
            <a:avLst/>
          </a:prstGeom>
          <a:noFill/>
        </p:spPr>
        <p:txBody>
          <a:bodyPr wrap="none" rtlCol="0">
            <a:spAutoFit/>
          </a:bodyPr>
          <a:lstStyle/>
          <a:p>
            <a:r>
              <a:rPr lang="en-IN" sz="2400" b="1" dirty="0"/>
              <a:t>Opposition of little finger</a:t>
            </a:r>
          </a:p>
        </p:txBody>
      </p:sp>
      <p:sp>
        <p:nvSpPr>
          <p:cNvPr id="31" name="TextBox 30">
            <a:extLst>
              <a:ext uri="{FF2B5EF4-FFF2-40B4-BE49-F238E27FC236}">
                <a16:creationId xmlns:a16="http://schemas.microsoft.com/office/drawing/2014/main" id="{46F66772-115E-4332-8024-7FF0FAD859E3}"/>
              </a:ext>
            </a:extLst>
          </p:cNvPr>
          <p:cNvSpPr txBox="1"/>
          <p:nvPr/>
        </p:nvSpPr>
        <p:spPr>
          <a:xfrm>
            <a:off x="4419127" y="5913557"/>
            <a:ext cx="2957622" cy="369332"/>
          </a:xfrm>
          <a:prstGeom prst="rect">
            <a:avLst/>
          </a:prstGeom>
          <a:noFill/>
        </p:spPr>
        <p:txBody>
          <a:bodyPr wrap="square">
            <a:spAutoFit/>
          </a:bodyPr>
          <a:lstStyle/>
          <a:p>
            <a:r>
              <a:rPr lang="en-IN" sz="1800" b="1" i="1" dirty="0"/>
              <a:t>CMC- Carpometacarpal joint</a:t>
            </a:r>
            <a:endParaRPr lang="en-IN" b="1" i="1" dirty="0"/>
          </a:p>
        </p:txBody>
      </p:sp>
    </p:spTree>
    <p:extLst>
      <p:ext uri="{BB962C8B-B14F-4D97-AF65-F5344CB8AC3E}">
        <p14:creationId xmlns:p14="http://schemas.microsoft.com/office/powerpoint/2010/main" val="3342504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a:xfrm>
            <a:off x="1103449" y="0"/>
            <a:ext cx="10557925" cy="812383"/>
          </a:xfrm>
        </p:spPr>
        <p:txBody>
          <a:bodyPr>
            <a:normAutofit/>
          </a:bodyPr>
          <a:lstStyle/>
          <a:p>
            <a:pPr algn="ctr"/>
            <a:r>
              <a:rPr lang="en-IN" sz="2800" b="1" dirty="0">
                <a:solidFill>
                  <a:srgbClr val="990000"/>
                </a:solidFill>
                <a:latin typeface="Arial" panose="020B0604020202020204" pitchFamily="34" charset="0"/>
                <a:cs typeface="Arial" panose="020B0604020202020204" pitchFamily="34" charset="0"/>
              </a:rPr>
              <a:t>Major  Contributions</a:t>
            </a:r>
          </a:p>
        </p:txBody>
      </p:sp>
      <p:pic>
        <p:nvPicPr>
          <p:cNvPr id="34" name="Picture 33">
            <a:extLst>
              <a:ext uri="{FF2B5EF4-FFF2-40B4-BE49-F238E27FC236}">
                <a16:creationId xmlns:a16="http://schemas.microsoft.com/office/drawing/2014/main" id="{5BB6DF6B-4F21-4A77-B034-F2EBF9C0DF40}"/>
              </a:ext>
            </a:extLst>
          </p:cNvPr>
          <p:cNvPicPr>
            <a:picLocks noChangeAspect="1"/>
          </p:cNvPicPr>
          <p:nvPr/>
        </p:nvPicPr>
        <p:blipFill>
          <a:blip r:embed="rId3"/>
          <a:stretch>
            <a:fillRect/>
          </a:stretch>
        </p:blipFill>
        <p:spPr>
          <a:xfrm>
            <a:off x="58620" y="6109134"/>
            <a:ext cx="706641" cy="676992"/>
          </a:xfrm>
          <a:prstGeom prst="rect">
            <a:avLst/>
          </a:prstGeom>
        </p:spPr>
      </p:pic>
      <p:sp>
        <p:nvSpPr>
          <p:cNvPr id="3" name="TextBox 2">
            <a:extLst>
              <a:ext uri="{FF2B5EF4-FFF2-40B4-BE49-F238E27FC236}">
                <a16:creationId xmlns:a16="http://schemas.microsoft.com/office/drawing/2014/main" id="{8BAA6523-5402-4641-9F4F-5A75E729C2B7}"/>
              </a:ext>
            </a:extLst>
          </p:cNvPr>
          <p:cNvSpPr txBox="1"/>
          <p:nvPr/>
        </p:nvSpPr>
        <p:spPr>
          <a:xfrm>
            <a:off x="858805" y="929633"/>
            <a:ext cx="10557925" cy="5847755"/>
          </a:xfrm>
          <a:prstGeom prst="rect">
            <a:avLst/>
          </a:prstGeom>
          <a:noFill/>
        </p:spPr>
        <p:txBody>
          <a:bodyPr wrap="square" rtlCol="0">
            <a:spAutoFit/>
          </a:bodyPr>
          <a:lstStyle/>
          <a:p>
            <a:pPr marL="342900" indent="-342900">
              <a:buAutoNum type="arabicParenR"/>
            </a:pPr>
            <a:r>
              <a:rPr lang="en-US" b="1" u="sng" dirty="0">
                <a:effectLst/>
                <a:latin typeface="Times New Roman" panose="02020603050405020304" pitchFamily="18" charset="0"/>
                <a:ea typeface="Calibri" panose="020F0502020204030204" pitchFamily="34" charset="0"/>
              </a:rPr>
              <a:t>Role of ulnar fingers in establishing static equilibrium was studied (Experiment 1)</a:t>
            </a:r>
          </a:p>
          <a:p>
            <a:endParaRPr lang="en-US" dirty="0">
              <a:effectLst/>
              <a:latin typeface="Times New Roman" panose="02020603050405020304" pitchFamily="18" charset="0"/>
              <a:ea typeface="Calibri" panose="020F0502020204030204" pitchFamily="34" charset="0"/>
            </a:endParaRPr>
          </a:p>
          <a:p>
            <a:r>
              <a:rPr lang="en-IN" b="1" dirty="0">
                <a:effectLst/>
                <a:latin typeface="Times New Roman" panose="02020603050405020304" pitchFamily="18" charset="0"/>
                <a:ea typeface="Noto Sans CJK SC Regular"/>
                <a:cs typeface="Times New Roman" panose="02020603050405020304" pitchFamily="18" charset="0"/>
              </a:rPr>
              <a:t>Published article: </a:t>
            </a:r>
            <a:r>
              <a:rPr lang="en-IN" dirty="0">
                <a:effectLst/>
                <a:latin typeface="Times New Roman" panose="02020603050405020304" pitchFamily="18" charset="0"/>
                <a:ea typeface="Noto Sans CJK SC Regular"/>
                <a:cs typeface="Times New Roman" panose="02020603050405020304" pitchFamily="18" charset="0"/>
                <a:hlinkClick r:id="rId4"/>
              </a:rPr>
              <a:t>Comparable Behaviour of Ring and Little Fingers Due to an Artificial Reduction in Thumb Contribution to Hold Objects</a:t>
            </a:r>
            <a:r>
              <a:rPr lang="en-US" dirty="0">
                <a:effectLst/>
                <a:latin typeface="Times New Roman" panose="02020603050405020304" pitchFamily="18" charset="0"/>
                <a:ea typeface="Noto Sans CJK SC Regular"/>
                <a:cs typeface="Times New Roman" panose="02020603050405020304" pitchFamily="18" charset="0"/>
              </a:rPr>
              <a:t>, in </a:t>
            </a:r>
            <a:r>
              <a:rPr lang="en-US" dirty="0" err="1">
                <a:effectLst/>
                <a:latin typeface="Times New Roman" panose="02020603050405020304" pitchFamily="18" charset="0"/>
                <a:ea typeface="Noto Sans CJK SC Regular"/>
                <a:cs typeface="Times New Roman" panose="02020603050405020304" pitchFamily="18" charset="0"/>
              </a:rPr>
              <a:t>PeerJ</a:t>
            </a:r>
            <a:r>
              <a:rPr lang="en-US" dirty="0">
                <a:effectLst/>
                <a:latin typeface="Times New Roman" panose="02020603050405020304" pitchFamily="18" charset="0"/>
                <a:ea typeface="Noto Sans CJK SC Regular"/>
                <a:cs typeface="Times New Roman" panose="02020603050405020304" pitchFamily="18" charset="0"/>
              </a:rPr>
              <a:t>, </a:t>
            </a:r>
            <a:r>
              <a:rPr lang="en-IN" dirty="0">
                <a:effectLst/>
                <a:latin typeface="Times New Roman" panose="02020603050405020304" pitchFamily="18" charset="0"/>
                <a:ea typeface="Noto Sans CJK SC Regular"/>
                <a:cs typeface="Times New Roman" panose="02020603050405020304" pitchFamily="18" charset="0"/>
              </a:rPr>
              <a:t>Banuvathy </a:t>
            </a:r>
            <a:r>
              <a:rPr lang="en-IN" dirty="0" err="1">
                <a:effectLst/>
                <a:latin typeface="Times New Roman" panose="02020603050405020304" pitchFamily="18" charset="0"/>
                <a:ea typeface="Noto Sans CJK SC Regular"/>
                <a:cs typeface="Times New Roman" panose="02020603050405020304" pitchFamily="18" charset="0"/>
              </a:rPr>
              <a:t>Rajakumar</a:t>
            </a:r>
            <a:r>
              <a:rPr lang="en-IN" dirty="0">
                <a:effectLst/>
                <a:latin typeface="Times New Roman" panose="02020603050405020304" pitchFamily="18" charset="0"/>
                <a:ea typeface="Noto Sans CJK SC Regular"/>
                <a:cs typeface="Times New Roman" panose="02020603050405020304" pitchFamily="18" charset="0"/>
              </a:rPr>
              <a:t> and </a:t>
            </a:r>
            <a:r>
              <a:rPr lang="en-IN" dirty="0" err="1">
                <a:effectLst/>
                <a:latin typeface="Times New Roman" panose="02020603050405020304" pitchFamily="18" charset="0"/>
                <a:ea typeface="Noto Sans CJK SC Regular"/>
                <a:cs typeface="Times New Roman" panose="02020603050405020304" pitchFamily="18" charset="0"/>
              </a:rPr>
              <a:t>Varadhan</a:t>
            </a:r>
            <a:r>
              <a:rPr lang="en-IN" dirty="0">
                <a:effectLst/>
                <a:latin typeface="Times New Roman" panose="02020603050405020304" pitchFamily="18" charset="0"/>
                <a:ea typeface="Noto Sans CJK SC Regular"/>
                <a:cs typeface="Times New Roman" panose="02020603050405020304" pitchFamily="18" charset="0"/>
              </a:rPr>
              <a:t> </a:t>
            </a:r>
            <a:r>
              <a:rPr lang="en-IN" dirty="0" err="1">
                <a:effectLst/>
                <a:latin typeface="Times New Roman" panose="02020603050405020304" pitchFamily="18" charset="0"/>
                <a:ea typeface="Noto Sans CJK SC Regular"/>
                <a:cs typeface="Times New Roman" panose="02020603050405020304" pitchFamily="18" charset="0"/>
              </a:rPr>
              <a:t>Skm</a:t>
            </a:r>
            <a:r>
              <a:rPr lang="en-US" dirty="0">
                <a:effectLst/>
                <a:latin typeface="Times New Roman" panose="02020603050405020304" pitchFamily="18" charset="0"/>
                <a:ea typeface="Noto Sans CJK SC Regular"/>
                <a:cs typeface="Times New Roman" panose="02020603050405020304" pitchFamily="18" charset="0"/>
              </a:rPr>
              <a:t>, 2020,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10.7717/peerj.9962, 8:e9962,</a:t>
            </a:r>
            <a:r>
              <a:rPr lang="en-US" dirty="0">
                <a:effectLst/>
                <a:latin typeface="Times New Roman" panose="02020603050405020304" pitchFamily="18" charset="0"/>
                <a:ea typeface="Noto Sans CJK SC Regular"/>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Open-Access- Yes, Indexed by- Scopus, WOS.</a:t>
            </a:r>
          </a:p>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Published book chapter: </a:t>
            </a:r>
            <a:r>
              <a:rPr lang="en-US" u="sng" dirty="0">
                <a:solidFill>
                  <a:schemeClr val="accent1"/>
                </a:solidFill>
                <a:effectLst/>
                <a:latin typeface="Times New Roman" panose="02020603050405020304" pitchFamily="18" charset="0"/>
                <a:cs typeface="Times New Roman" panose="02020603050405020304" pitchFamily="18" charset="0"/>
              </a:rPr>
              <a:t>Comparable Safety Margins of the Ulnar Fingers When the Thumb Remains on an Unsteady Slider</a:t>
            </a:r>
            <a:r>
              <a:rPr lang="en-US" dirty="0">
                <a:effectLst/>
                <a:latin typeface="Times New Roman" panose="02020603050405020304" pitchFamily="18" charset="0"/>
                <a:cs typeface="Times New Roman" panose="02020603050405020304" pitchFamily="18" charset="0"/>
              </a:rPr>
              <a:t>, in </a:t>
            </a:r>
            <a:r>
              <a:rPr lang="en-US" i="1" dirty="0">
                <a:effectLst/>
                <a:latin typeface="Times New Roman" panose="02020603050405020304" pitchFamily="18" charset="0"/>
                <a:cs typeface="Times New Roman" panose="02020603050405020304" pitchFamily="18" charset="0"/>
              </a:rPr>
              <a:t>Recent Advances in Applied Mechanics</a:t>
            </a:r>
            <a:r>
              <a:rPr lang="en-US" dirty="0">
                <a:effectLst/>
                <a:latin typeface="Times New Roman" panose="02020603050405020304" pitchFamily="18" charset="0"/>
                <a:cs typeface="Times New Roman" panose="02020603050405020304" pitchFamily="18" charset="0"/>
              </a:rPr>
              <a:t> (eds. </a:t>
            </a:r>
            <a:r>
              <a:rPr lang="en-US" dirty="0" err="1">
                <a:effectLst/>
                <a:latin typeface="Times New Roman" panose="02020603050405020304" pitchFamily="18" charset="0"/>
                <a:cs typeface="Times New Roman" panose="02020603050405020304" pitchFamily="18" charset="0"/>
              </a:rPr>
              <a:t>Tadepalli</a:t>
            </a:r>
            <a:r>
              <a:rPr lang="en-US" dirty="0">
                <a:effectLst/>
                <a:latin typeface="Times New Roman" panose="02020603050405020304" pitchFamily="18" charset="0"/>
                <a:cs typeface="Times New Roman" panose="02020603050405020304" pitchFamily="18" charset="0"/>
              </a:rPr>
              <a:t>, T. &amp; </a:t>
            </a:r>
            <a:r>
              <a:rPr lang="en-US" dirty="0" err="1">
                <a:effectLst/>
                <a:latin typeface="Times New Roman" panose="02020603050405020304" pitchFamily="18" charset="0"/>
                <a:cs typeface="Times New Roman" panose="02020603050405020304" pitchFamily="18" charset="0"/>
              </a:rPr>
              <a:t>Narayanamurthy</a:t>
            </a:r>
            <a:r>
              <a:rPr lang="en-US" dirty="0">
                <a:effectLst/>
                <a:latin typeface="Times New Roman" panose="02020603050405020304" pitchFamily="18" charset="0"/>
                <a:cs typeface="Times New Roman" panose="02020603050405020304" pitchFamily="18" charset="0"/>
              </a:rPr>
              <a:t>, V.) 261–274 (Springer, 2022), </a:t>
            </a:r>
            <a:r>
              <a:rPr lang="en-US" dirty="0" err="1">
                <a:effectLst/>
                <a:latin typeface="Times New Roman" panose="02020603050405020304" pitchFamily="18" charset="0"/>
                <a:cs typeface="Times New Roman" panose="02020603050405020304" pitchFamily="18" charset="0"/>
              </a:rPr>
              <a:t>Rajakumar</a:t>
            </a:r>
            <a:r>
              <a:rPr lang="en-US" dirty="0">
                <a:effectLst/>
                <a:latin typeface="Times New Roman" panose="02020603050405020304" pitchFamily="18" charset="0"/>
                <a:cs typeface="Times New Roman" panose="02020603050405020304" pitchFamily="18" charset="0"/>
              </a:rPr>
              <a:t>, B. &amp; </a:t>
            </a:r>
            <a:r>
              <a:rPr lang="en-US" dirty="0" err="1">
                <a:effectLst/>
                <a:latin typeface="Times New Roman" panose="02020603050405020304" pitchFamily="18" charset="0"/>
                <a:cs typeface="Times New Roman" panose="02020603050405020304" pitchFamily="18" charset="0"/>
              </a:rPr>
              <a:t>Varadhan</a:t>
            </a:r>
            <a:r>
              <a:rPr lang="en-US" dirty="0">
                <a:effectLst/>
                <a:latin typeface="Times New Roman" panose="02020603050405020304" pitchFamily="18" charset="0"/>
                <a:cs typeface="Times New Roman" panose="02020603050405020304" pitchFamily="18" charset="0"/>
              </a:rPr>
              <a:t>, S. K. M. doi:</a:t>
            </a:r>
            <a:r>
              <a:rPr lang="en-US"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10.1007/978-981-16-9539-1_19</a:t>
            </a:r>
            <a:r>
              <a:rPr lang="en-US" u="sng"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SCOPUS indexed)</a:t>
            </a:r>
          </a:p>
          <a:p>
            <a:endParaRPr lang="en-US"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arenR" startAt="2"/>
            </a:pPr>
            <a:r>
              <a:rPr lang="en-IN" b="1" u="sng" dirty="0">
                <a:latin typeface="Times New Roman" panose="02020603050405020304" pitchFamily="18" charset="0"/>
              </a:rPr>
              <a:t>At what situation the strategy of MAH was adopted by CNS was confirmed </a:t>
            </a:r>
            <a:r>
              <a:rPr lang="en-US" b="1" u="sng" dirty="0">
                <a:effectLst/>
                <a:latin typeface="Times New Roman" panose="02020603050405020304" pitchFamily="18" charset="0"/>
                <a:ea typeface="Calibri" panose="020F0502020204030204" pitchFamily="34" charset="0"/>
              </a:rPr>
              <a:t>(Experiment 2 and 3)</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Accepted for publication: </a:t>
            </a:r>
            <a:r>
              <a:rPr lang="en-IN" dirty="0">
                <a:latin typeface="Times New Roman" panose="02020603050405020304" pitchFamily="18" charset="0"/>
                <a:cs typeface="Times New Roman" panose="02020603050405020304" pitchFamily="18" charset="0"/>
                <a:hlinkClick r:id="rId6"/>
              </a:rPr>
              <a:t>Validity of Mechanical advantage hypothesis of human grasping depends on the nature of task difficulty</a:t>
            </a:r>
            <a:r>
              <a:rPr lang="en-IN" dirty="0">
                <a:latin typeface="Times New Roman" panose="02020603050405020304" pitchFamily="18" charset="0"/>
                <a:cs typeface="Times New Roman" panose="02020603050405020304" pitchFamily="18" charset="0"/>
              </a:rPr>
              <a:t>, Banuvathy </a:t>
            </a:r>
            <a:r>
              <a:rPr lang="en-IN" dirty="0" err="1">
                <a:latin typeface="Times New Roman" panose="02020603050405020304" pitchFamily="18" charset="0"/>
                <a:cs typeface="Times New Roman" panose="02020603050405020304" pitchFamily="18" charset="0"/>
              </a:rPr>
              <a:t>Rajakumar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Swarnab</a:t>
            </a:r>
            <a:r>
              <a:rPr lang="en-IN" dirty="0">
                <a:latin typeface="Times New Roman" panose="02020603050405020304" pitchFamily="18" charset="0"/>
                <a:cs typeface="Times New Roman" panose="02020603050405020304" pitchFamily="18" charset="0"/>
              </a:rPr>
              <a:t> Dutta and </a:t>
            </a:r>
            <a:r>
              <a:rPr lang="en-IN" dirty="0" err="1">
                <a:latin typeface="Times New Roman" panose="02020603050405020304" pitchFamily="18" charset="0"/>
                <a:cs typeface="Times New Roman" panose="02020603050405020304" pitchFamily="18" charset="0"/>
              </a:rPr>
              <a:t>Varadhan</a:t>
            </a:r>
            <a:r>
              <a:rPr lang="en-IN" dirty="0">
                <a:latin typeface="Times New Roman" panose="02020603050405020304" pitchFamily="18" charset="0"/>
                <a:cs typeface="Times New Roman" panose="02020603050405020304" pitchFamily="18" charset="0"/>
              </a:rPr>
              <a:t> SKM-  submitted </a:t>
            </a:r>
            <a:r>
              <a:rPr lang="en-US" dirty="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Scientific Reports,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Nature publishing group, Open-Access- Yes, Indexed by- Scopus, WOS.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ea typeface="Times New Roman" panose="02020603050405020304" pitchFamily="18" charset="0"/>
                <a:cs typeface="Times New Roman" panose="02020603050405020304" pitchFamily="18" charset="0"/>
              </a:rPr>
              <a:t>Submitted for review: </a:t>
            </a:r>
            <a:r>
              <a:rPr lang="en-IN"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Evidence to support the mechanical advantage hypothesis of grasping at low force levels</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Banuvathy </a:t>
            </a:r>
            <a:r>
              <a:rPr lang="en-IN" dirty="0" err="1">
                <a:latin typeface="Times New Roman" panose="02020603050405020304" pitchFamily="18" charset="0"/>
                <a:cs typeface="Times New Roman" panose="02020603050405020304" pitchFamily="18" charset="0"/>
              </a:rPr>
              <a:t>Rajakumar</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Varadhan</a:t>
            </a:r>
            <a:r>
              <a:rPr lang="en-IN" dirty="0">
                <a:latin typeface="Times New Roman" panose="02020603050405020304" pitchFamily="18" charset="0"/>
                <a:cs typeface="Times New Roman" panose="02020603050405020304" pitchFamily="18" charset="0"/>
              </a:rPr>
              <a:t> SKM- submitted </a:t>
            </a:r>
            <a:r>
              <a:rPr lang="en-US" dirty="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Scientific Reports- currently under review,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Nature publishing group, Open-Access- Yes, Indexed by- Scopus, WOS.</a:t>
            </a:r>
            <a:endParaRPr lang="en-US" b="1"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a:p>
            <a:endParaRPr lang="en-US" sz="1400" b="1" u="sng" dirty="0">
              <a:latin typeface="Times New Roman" panose="02020603050405020304" pitchFamily="18" charset="0"/>
              <a:ea typeface="Calibri" panose="020F0502020204030204" pitchFamily="34" charset="0"/>
            </a:endParaRPr>
          </a:p>
        </p:txBody>
      </p:sp>
      <p:sp>
        <p:nvSpPr>
          <p:cNvPr id="4" name="Date Placeholder 3">
            <a:extLst>
              <a:ext uri="{FF2B5EF4-FFF2-40B4-BE49-F238E27FC236}">
                <a16:creationId xmlns:a16="http://schemas.microsoft.com/office/drawing/2014/main" id="{ED5DEE6D-6F5A-4DF4-B4C0-4943C4E93079}"/>
              </a:ext>
            </a:extLst>
          </p:cNvPr>
          <p:cNvSpPr>
            <a:spLocks noGrp="1"/>
          </p:cNvSpPr>
          <p:nvPr>
            <p:ph type="dt" sz="half" idx="10"/>
          </p:nvPr>
        </p:nvSpPr>
        <p:spPr>
          <a:xfrm>
            <a:off x="838200" y="6538912"/>
            <a:ext cx="2743200" cy="365125"/>
          </a:xfrm>
        </p:spPr>
        <p:txBody>
          <a:bodyPr/>
          <a:lstStyle/>
          <a:p>
            <a:r>
              <a:rPr lang="en-US"/>
              <a:t>Date: 9 June 2022</a:t>
            </a:r>
            <a:endParaRPr lang="en-IN" dirty="0"/>
          </a:p>
        </p:txBody>
      </p:sp>
      <p:sp>
        <p:nvSpPr>
          <p:cNvPr id="8" name="Footer Placeholder 7">
            <a:extLst>
              <a:ext uri="{FF2B5EF4-FFF2-40B4-BE49-F238E27FC236}">
                <a16:creationId xmlns:a16="http://schemas.microsoft.com/office/drawing/2014/main" id="{6374FABC-EE87-4BE5-B1E0-17912C7A5B17}"/>
              </a:ext>
            </a:extLst>
          </p:cNvPr>
          <p:cNvSpPr>
            <a:spLocks noGrp="1"/>
          </p:cNvSpPr>
          <p:nvPr>
            <p:ph type="ftr" sz="quarter" idx="11"/>
          </p:nvPr>
        </p:nvSpPr>
        <p:spPr>
          <a:xfrm>
            <a:off x="4080368" y="6554620"/>
            <a:ext cx="4114800" cy="365125"/>
          </a:xfrm>
        </p:spPr>
        <p:txBody>
          <a:bodyPr/>
          <a:lstStyle/>
          <a:p>
            <a:r>
              <a:rPr lang="en-IN" dirty="0"/>
              <a:t>THUMB PERTURBATION SYSTEM</a:t>
            </a:r>
          </a:p>
        </p:txBody>
      </p:sp>
      <p:sp>
        <p:nvSpPr>
          <p:cNvPr id="9" name="Slide Number Placeholder 8">
            <a:extLst>
              <a:ext uri="{FF2B5EF4-FFF2-40B4-BE49-F238E27FC236}">
                <a16:creationId xmlns:a16="http://schemas.microsoft.com/office/drawing/2014/main" id="{2E2B212C-15FA-41DF-BA1E-0E49B6513389}"/>
              </a:ext>
            </a:extLst>
          </p:cNvPr>
          <p:cNvSpPr>
            <a:spLocks noGrp="1"/>
          </p:cNvSpPr>
          <p:nvPr>
            <p:ph type="sldNum" sz="quarter" idx="12"/>
          </p:nvPr>
        </p:nvSpPr>
        <p:spPr>
          <a:xfrm>
            <a:off x="9152021" y="6447630"/>
            <a:ext cx="2743200" cy="365125"/>
          </a:xfrm>
        </p:spPr>
        <p:txBody>
          <a:bodyPr/>
          <a:lstStyle/>
          <a:p>
            <a:fld id="{D64605B2-C25A-43FF-82EB-2B6EB24849F8}" type="slidenum">
              <a:rPr lang="en-IN" smtClean="0"/>
              <a:t>24</a:t>
            </a:fld>
            <a:endParaRPr lang="en-IN" dirty="0"/>
          </a:p>
        </p:txBody>
      </p:sp>
    </p:spTree>
    <p:extLst>
      <p:ext uri="{BB962C8B-B14F-4D97-AF65-F5344CB8AC3E}">
        <p14:creationId xmlns:p14="http://schemas.microsoft.com/office/powerpoint/2010/main" val="205697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a:xfrm>
            <a:off x="1103449" y="0"/>
            <a:ext cx="10557925" cy="812383"/>
          </a:xfrm>
        </p:spPr>
        <p:txBody>
          <a:bodyPr>
            <a:normAutofit/>
          </a:bodyPr>
          <a:lstStyle/>
          <a:p>
            <a:pPr algn="ctr"/>
            <a:r>
              <a:rPr lang="en-IN" sz="2800" b="1" dirty="0">
                <a:solidFill>
                  <a:srgbClr val="990000"/>
                </a:solidFill>
                <a:latin typeface="Arial" panose="020B0604020202020204" pitchFamily="34" charset="0"/>
                <a:cs typeface="Arial" panose="020B0604020202020204" pitchFamily="34" charset="0"/>
              </a:rPr>
              <a:t>Major  Contributions</a:t>
            </a:r>
          </a:p>
        </p:txBody>
      </p:sp>
      <p:pic>
        <p:nvPicPr>
          <p:cNvPr id="34" name="Picture 33">
            <a:extLst>
              <a:ext uri="{FF2B5EF4-FFF2-40B4-BE49-F238E27FC236}">
                <a16:creationId xmlns:a16="http://schemas.microsoft.com/office/drawing/2014/main" id="{5BB6DF6B-4F21-4A77-B034-F2EBF9C0DF40}"/>
              </a:ext>
            </a:extLst>
          </p:cNvPr>
          <p:cNvPicPr>
            <a:picLocks noChangeAspect="1"/>
          </p:cNvPicPr>
          <p:nvPr/>
        </p:nvPicPr>
        <p:blipFill>
          <a:blip r:embed="rId3"/>
          <a:stretch>
            <a:fillRect/>
          </a:stretch>
        </p:blipFill>
        <p:spPr>
          <a:xfrm>
            <a:off x="58620" y="6109134"/>
            <a:ext cx="706641" cy="676992"/>
          </a:xfrm>
          <a:prstGeom prst="rect">
            <a:avLst/>
          </a:prstGeom>
        </p:spPr>
      </p:pic>
      <p:sp>
        <p:nvSpPr>
          <p:cNvPr id="3" name="TextBox 2">
            <a:extLst>
              <a:ext uri="{FF2B5EF4-FFF2-40B4-BE49-F238E27FC236}">
                <a16:creationId xmlns:a16="http://schemas.microsoft.com/office/drawing/2014/main" id="{8BAA6523-5402-4641-9F4F-5A75E729C2B7}"/>
              </a:ext>
            </a:extLst>
          </p:cNvPr>
          <p:cNvSpPr txBox="1"/>
          <p:nvPr/>
        </p:nvSpPr>
        <p:spPr>
          <a:xfrm>
            <a:off x="1052889" y="1221456"/>
            <a:ext cx="10086221" cy="4462760"/>
          </a:xfrm>
          <a:prstGeom prst="rect">
            <a:avLst/>
          </a:prstGeom>
          <a:noFill/>
        </p:spPr>
        <p:txBody>
          <a:bodyPr wrap="square" rtlCol="0">
            <a:spAutoFit/>
          </a:bodyPr>
          <a:lstStyle/>
          <a:p>
            <a:pPr marL="342900" indent="-342900">
              <a:buAutoNum type="arabicParenR" startAt="3"/>
            </a:pPr>
            <a:r>
              <a:rPr lang="en-US" b="1" u="sng" dirty="0">
                <a:effectLst/>
                <a:latin typeface="Times New Roman" panose="02020603050405020304" pitchFamily="18" charset="0"/>
                <a:ea typeface="Calibri" panose="020F0502020204030204" pitchFamily="34" charset="0"/>
              </a:rPr>
              <a:t>Continuous assessment of flexion and extension forces of the thumb (Experiment 4)</a:t>
            </a:r>
          </a:p>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Accepted for publication: </a:t>
            </a:r>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Dataset of fingertip forces while grasping a handle with unsteady thumb platform-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Rajakumar</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Banuvathy and SKM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Varadhan</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data descriptor </a:t>
            </a:r>
            <a:r>
              <a:rPr lang="en-IN" dirty="0">
                <a:latin typeface="Times New Roman" panose="02020603050405020304" pitchFamily="18" charset="0"/>
                <a:ea typeface="Times New Roman" panose="02020603050405020304" pitchFamily="18" charset="0"/>
                <a:cs typeface="Times New Roman" panose="02020603050405020304" pitchFamily="18" charset="0"/>
              </a:rPr>
              <a:t>submitted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in Scientific data,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Nature publishing group, Open-Access- Yes, Indexed by- Scopus, WOS.</a:t>
            </a:r>
            <a:endParaRPr lang="en-US" b="1" dirty="0">
              <a:latin typeface="Times New Roman" panose="02020603050405020304" pitchFamily="18" charset="0"/>
              <a:ea typeface="Calibri" panose="020F0502020204030204" pitchFamily="34" charset="0"/>
            </a:endParaRPr>
          </a:p>
          <a:p>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4)     </a:t>
            </a:r>
            <a:r>
              <a:rPr lang="en-US" b="1" u="sng" dirty="0">
                <a:latin typeface="Times New Roman" panose="02020603050405020304" pitchFamily="18" charset="0"/>
                <a:ea typeface="Calibri" panose="020F0502020204030204" pitchFamily="34" charset="0"/>
                <a:cs typeface="Times New Roman" panose="02020603050405020304" pitchFamily="18" charset="0"/>
              </a:rPr>
              <a:t>Distinct behavior of little finger was observed when the thumb was translating in the vertical direction while grasping.  </a:t>
            </a: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Thus the biomechanical relationship between thumb and little finger was identified from the fingertip forces. </a:t>
            </a:r>
            <a:r>
              <a:rPr lang="en-US" b="1" u="sng" dirty="0">
                <a:effectLst/>
                <a:latin typeface="Times New Roman" panose="02020603050405020304" pitchFamily="18" charset="0"/>
                <a:ea typeface="Calibri" panose="020F0502020204030204" pitchFamily="34" charset="0"/>
              </a:rPr>
              <a:t>(Experiment 4)</a:t>
            </a:r>
          </a:p>
          <a:p>
            <a:endParaRPr lang="en-US" b="1" dirty="0">
              <a:effectLst/>
              <a:latin typeface="Times New Roman" panose="02020603050405020304" pitchFamily="18" charset="0"/>
              <a:ea typeface="Calibri" panose="020F0502020204030204" pitchFamily="34" charset="0"/>
            </a:endParaRPr>
          </a:p>
          <a:p>
            <a:r>
              <a:rPr lang="en-IN" b="1" dirty="0">
                <a:effectLst/>
                <a:latin typeface="Times New Roman" panose="02020603050405020304" pitchFamily="18" charset="0"/>
                <a:ea typeface="Noto Sans CJK SC Regular"/>
                <a:cs typeface="Times New Roman" panose="02020603050405020304" pitchFamily="18" charset="0"/>
              </a:rPr>
              <a:t>Published article: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Distinct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hlinkClick r:id="rId4"/>
              </a:rPr>
              <a:t>Behavior</a:t>
            </a:r>
            <a:r>
              <a:rPr lang="en-IN"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 of the Little Finger during the Vertical Translation of an Unsteady Thumb Platform While Grasping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Scientific Reports</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Rajakumar</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Banuvathy and SKM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Varadhan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2021,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10.1038/s41598-021-00420-5, 11(1):21064, Nature publishing group, Open-Access- Yes, Indexed by- Scopus, WOS.</a:t>
            </a:r>
            <a:endParaRPr lang="en-US" b="1" dirty="0">
              <a:latin typeface="Times New Roman" panose="02020603050405020304" pitchFamily="18" charset="0"/>
              <a:ea typeface="Calibri" panose="020F0502020204030204" pitchFamily="34" charset="0"/>
            </a:endParaRPr>
          </a:p>
          <a:p>
            <a:endParaRPr lang="en-US" sz="1400" b="1" u="sng" dirty="0">
              <a:latin typeface="Times New Roman" panose="02020603050405020304" pitchFamily="18" charset="0"/>
              <a:ea typeface="Calibri" panose="020F0502020204030204" pitchFamily="34" charset="0"/>
            </a:endParaRPr>
          </a:p>
        </p:txBody>
      </p:sp>
      <p:sp>
        <p:nvSpPr>
          <p:cNvPr id="4" name="Date Placeholder 3">
            <a:extLst>
              <a:ext uri="{FF2B5EF4-FFF2-40B4-BE49-F238E27FC236}">
                <a16:creationId xmlns:a16="http://schemas.microsoft.com/office/drawing/2014/main" id="{ED5DEE6D-6F5A-4DF4-B4C0-4943C4E93079}"/>
              </a:ext>
            </a:extLst>
          </p:cNvPr>
          <p:cNvSpPr>
            <a:spLocks noGrp="1"/>
          </p:cNvSpPr>
          <p:nvPr>
            <p:ph type="dt" sz="half" idx="10"/>
          </p:nvPr>
        </p:nvSpPr>
        <p:spPr>
          <a:xfrm>
            <a:off x="843841" y="6298571"/>
            <a:ext cx="2743200" cy="365125"/>
          </a:xfrm>
        </p:spPr>
        <p:txBody>
          <a:bodyPr/>
          <a:lstStyle/>
          <a:p>
            <a:r>
              <a:rPr lang="en-US"/>
              <a:t>Date: 9 June 2022</a:t>
            </a:r>
            <a:endParaRPr lang="en-IN" dirty="0"/>
          </a:p>
        </p:txBody>
      </p:sp>
      <p:sp>
        <p:nvSpPr>
          <p:cNvPr id="8" name="Footer Placeholder 7">
            <a:extLst>
              <a:ext uri="{FF2B5EF4-FFF2-40B4-BE49-F238E27FC236}">
                <a16:creationId xmlns:a16="http://schemas.microsoft.com/office/drawing/2014/main" id="{6374FABC-EE87-4BE5-B1E0-17912C7A5B17}"/>
              </a:ext>
            </a:extLst>
          </p:cNvPr>
          <p:cNvSpPr>
            <a:spLocks noGrp="1"/>
          </p:cNvSpPr>
          <p:nvPr>
            <p:ph type="ftr" sz="quarter" idx="11"/>
          </p:nvPr>
        </p:nvSpPr>
        <p:spPr>
          <a:xfrm>
            <a:off x="4170946" y="6298571"/>
            <a:ext cx="4114800" cy="365125"/>
          </a:xfrm>
        </p:spPr>
        <p:txBody>
          <a:bodyPr/>
          <a:lstStyle/>
          <a:p>
            <a:r>
              <a:rPr lang="en-IN" dirty="0"/>
              <a:t>THUMB PERTURBATION SYSTEM</a:t>
            </a:r>
          </a:p>
        </p:txBody>
      </p:sp>
      <p:sp>
        <p:nvSpPr>
          <p:cNvPr id="9" name="Slide Number Placeholder 8">
            <a:extLst>
              <a:ext uri="{FF2B5EF4-FFF2-40B4-BE49-F238E27FC236}">
                <a16:creationId xmlns:a16="http://schemas.microsoft.com/office/drawing/2014/main" id="{2E2B212C-15FA-41DF-BA1E-0E49B6513389}"/>
              </a:ext>
            </a:extLst>
          </p:cNvPr>
          <p:cNvSpPr>
            <a:spLocks noGrp="1"/>
          </p:cNvSpPr>
          <p:nvPr>
            <p:ph type="sldNum" sz="quarter" idx="12"/>
          </p:nvPr>
        </p:nvSpPr>
        <p:spPr>
          <a:xfrm>
            <a:off x="9152021" y="6333369"/>
            <a:ext cx="2743200" cy="365125"/>
          </a:xfrm>
        </p:spPr>
        <p:txBody>
          <a:bodyPr/>
          <a:lstStyle/>
          <a:p>
            <a:fld id="{D64605B2-C25A-43FF-82EB-2B6EB24849F8}" type="slidenum">
              <a:rPr lang="en-IN" smtClean="0"/>
              <a:t>25</a:t>
            </a:fld>
            <a:endParaRPr lang="en-IN" dirty="0"/>
          </a:p>
        </p:txBody>
      </p:sp>
    </p:spTree>
    <p:extLst>
      <p:ext uri="{BB962C8B-B14F-4D97-AF65-F5344CB8AC3E}">
        <p14:creationId xmlns:p14="http://schemas.microsoft.com/office/powerpoint/2010/main" val="124490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88CDE7-892A-4524-918C-DEB7D581C1A7}"/>
              </a:ext>
            </a:extLst>
          </p:cNvPr>
          <p:cNvPicPr>
            <a:picLocks noChangeAspect="1"/>
          </p:cNvPicPr>
          <p:nvPr/>
        </p:nvPicPr>
        <p:blipFill>
          <a:blip r:embed="rId3"/>
          <a:stretch>
            <a:fillRect/>
          </a:stretch>
        </p:blipFill>
        <p:spPr>
          <a:xfrm>
            <a:off x="117678" y="6090520"/>
            <a:ext cx="706641" cy="676992"/>
          </a:xfrm>
          <a:prstGeom prst="rect">
            <a:avLst/>
          </a:prstGeom>
        </p:spPr>
      </p:pic>
      <p:sp>
        <p:nvSpPr>
          <p:cNvPr id="9" name="Title 1">
            <a:extLst>
              <a:ext uri="{FF2B5EF4-FFF2-40B4-BE49-F238E27FC236}">
                <a16:creationId xmlns:a16="http://schemas.microsoft.com/office/drawing/2014/main" id="{FFDAC0BB-58C3-4397-80A0-BA612AE9D8B4}"/>
              </a:ext>
            </a:extLst>
          </p:cNvPr>
          <p:cNvSpPr txBox="1">
            <a:spLocks/>
          </p:cNvSpPr>
          <p:nvPr/>
        </p:nvSpPr>
        <p:spPr>
          <a:xfrm>
            <a:off x="607380" y="212725"/>
            <a:ext cx="10515600" cy="6769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References</a:t>
            </a:r>
          </a:p>
        </p:txBody>
      </p:sp>
      <p:sp>
        <p:nvSpPr>
          <p:cNvPr id="10" name="TextBox 9">
            <a:extLst>
              <a:ext uri="{FF2B5EF4-FFF2-40B4-BE49-F238E27FC236}">
                <a16:creationId xmlns:a16="http://schemas.microsoft.com/office/drawing/2014/main" id="{9813E351-A922-4528-972F-BC29AD437F85}"/>
              </a:ext>
            </a:extLst>
          </p:cNvPr>
          <p:cNvSpPr txBox="1"/>
          <p:nvPr/>
        </p:nvSpPr>
        <p:spPr>
          <a:xfrm>
            <a:off x="1299840" y="665671"/>
            <a:ext cx="10284780" cy="6463308"/>
          </a:xfrm>
          <a:prstGeom prst="rect">
            <a:avLst/>
          </a:prstGeom>
          <a:noFill/>
        </p:spPr>
        <p:txBody>
          <a:bodyPr wrap="square">
            <a:spAutoFit/>
          </a:bodyPr>
          <a:lstStyle/>
          <a:p>
            <a:pPr algn="r"/>
            <a:endParaRPr lang="en-IN" dirty="0">
              <a:effectLst/>
              <a:latin typeface="Times New Roman" panose="02020603050405020304" pitchFamily="18" charset="0"/>
              <a:cs typeface="Times New Roman" panose="02020603050405020304" pitchFamily="18" charset="0"/>
            </a:endParaRPr>
          </a:p>
          <a:p>
            <a:pPr>
              <a:spcBef>
                <a:spcPts val="0"/>
              </a:spcBef>
              <a:spcAft>
                <a:spcPts val="0"/>
              </a:spcAft>
            </a:pPr>
            <a:r>
              <a:rPr lang="en-IN" dirty="0" err="1">
                <a:effectLst/>
                <a:latin typeface="Times New Roman" panose="02020603050405020304" pitchFamily="18" charset="0"/>
                <a:cs typeface="Times New Roman" panose="02020603050405020304" pitchFamily="18" charset="0"/>
              </a:rPr>
              <a:t>Niu</a:t>
            </a:r>
            <a:r>
              <a:rPr lang="en-IN" dirty="0">
                <a:effectLst/>
                <a:latin typeface="Times New Roman" panose="02020603050405020304" pitchFamily="18" charset="0"/>
                <a:cs typeface="Times New Roman" panose="02020603050405020304" pitchFamily="18" charset="0"/>
              </a:rPr>
              <a:t>, X., </a:t>
            </a:r>
            <a:r>
              <a:rPr lang="en-IN" dirty="0" err="1">
                <a:effectLst/>
                <a:latin typeface="Times New Roman" panose="02020603050405020304" pitchFamily="18" charset="0"/>
                <a:cs typeface="Times New Roman" panose="02020603050405020304" pitchFamily="18" charset="0"/>
              </a:rPr>
              <a:t>Latash</a:t>
            </a:r>
            <a:r>
              <a:rPr lang="en-IN" dirty="0">
                <a:effectLst/>
                <a:latin typeface="Times New Roman" panose="02020603050405020304" pitchFamily="18" charset="0"/>
                <a:cs typeface="Times New Roman" panose="02020603050405020304" pitchFamily="18" charset="0"/>
              </a:rPr>
              <a:t>, M. &amp; </a:t>
            </a:r>
            <a:r>
              <a:rPr lang="en-IN" dirty="0" err="1">
                <a:effectLst/>
                <a:latin typeface="Times New Roman" panose="02020603050405020304" pitchFamily="18" charset="0"/>
                <a:cs typeface="Times New Roman" panose="02020603050405020304" pitchFamily="18" charset="0"/>
              </a:rPr>
              <a:t>Zatsiorsky</a:t>
            </a:r>
            <a:r>
              <a:rPr lang="en-IN" dirty="0">
                <a:effectLst/>
                <a:latin typeface="Times New Roman" panose="02020603050405020304" pitchFamily="18" charset="0"/>
                <a:cs typeface="Times New Roman" panose="02020603050405020304" pitchFamily="18" charset="0"/>
              </a:rPr>
              <a:t>, V. Effects of Grasping Force Magnitude on the Coordination of Digit Forces in Multi-finger Prehension. </a:t>
            </a:r>
            <a:r>
              <a:rPr lang="en-IN" i="1" dirty="0">
                <a:effectLst/>
                <a:latin typeface="Times New Roman" panose="02020603050405020304" pitchFamily="18" charset="0"/>
                <a:cs typeface="Times New Roman" panose="02020603050405020304" pitchFamily="18" charset="0"/>
              </a:rPr>
              <a:t>Experimental brain research. </a:t>
            </a:r>
            <a:r>
              <a:rPr lang="en-IN" i="1" dirty="0" err="1">
                <a:effectLst/>
                <a:latin typeface="Times New Roman" panose="02020603050405020304" pitchFamily="18" charset="0"/>
                <a:cs typeface="Times New Roman" panose="02020603050405020304" pitchFamily="18" charset="0"/>
              </a:rPr>
              <a:t>Experimentelle</a:t>
            </a:r>
            <a:r>
              <a:rPr lang="en-IN" i="1" dirty="0">
                <a:effectLst/>
                <a:latin typeface="Times New Roman" panose="02020603050405020304" pitchFamily="18" charset="0"/>
                <a:cs typeface="Times New Roman" panose="02020603050405020304" pitchFamily="18" charset="0"/>
              </a:rPr>
              <a:t> </a:t>
            </a:r>
            <a:r>
              <a:rPr lang="en-IN" i="1" dirty="0" err="1">
                <a:effectLst/>
                <a:latin typeface="Times New Roman" panose="02020603050405020304" pitchFamily="18" charset="0"/>
                <a:cs typeface="Times New Roman" panose="02020603050405020304" pitchFamily="18" charset="0"/>
              </a:rPr>
              <a:t>Hirnforschung</a:t>
            </a:r>
            <a:r>
              <a:rPr lang="en-IN" i="1" dirty="0">
                <a:effectLst/>
                <a:latin typeface="Times New Roman" panose="02020603050405020304" pitchFamily="18" charset="0"/>
                <a:cs typeface="Times New Roman" panose="02020603050405020304" pitchFamily="18" charset="0"/>
              </a:rPr>
              <a:t>. </a:t>
            </a:r>
            <a:r>
              <a:rPr lang="en-IN" i="1" dirty="0" err="1">
                <a:effectLst/>
                <a:latin typeface="Times New Roman" panose="02020603050405020304" pitchFamily="18" charset="0"/>
                <a:cs typeface="Times New Roman" panose="02020603050405020304" pitchFamily="18" charset="0"/>
              </a:rPr>
              <a:t>Expérimentation</a:t>
            </a:r>
            <a:r>
              <a:rPr lang="en-IN" i="1" dirty="0">
                <a:effectLst/>
                <a:latin typeface="Times New Roman" panose="02020603050405020304" pitchFamily="18" charset="0"/>
                <a:cs typeface="Times New Roman" panose="02020603050405020304" pitchFamily="18" charset="0"/>
              </a:rPr>
              <a:t> </a:t>
            </a:r>
            <a:r>
              <a:rPr lang="en-IN" i="1" dirty="0" err="1">
                <a:effectLst/>
                <a:latin typeface="Times New Roman" panose="02020603050405020304" pitchFamily="18" charset="0"/>
                <a:cs typeface="Times New Roman" panose="02020603050405020304" pitchFamily="18" charset="0"/>
              </a:rPr>
              <a:t>cérébrale</a:t>
            </a:r>
            <a:r>
              <a:rPr lang="en-IN" dirty="0">
                <a:effectLst/>
                <a:latin typeface="Times New Roman" panose="02020603050405020304" pitchFamily="18" charset="0"/>
                <a:cs typeface="Times New Roman" panose="02020603050405020304" pitchFamily="18" charset="0"/>
              </a:rPr>
              <a:t> </a:t>
            </a:r>
            <a:r>
              <a:rPr lang="en-IN" b="1" dirty="0">
                <a:effectLst/>
                <a:latin typeface="Times New Roman" panose="02020603050405020304" pitchFamily="18" charset="0"/>
                <a:cs typeface="Times New Roman" panose="02020603050405020304" pitchFamily="18" charset="0"/>
              </a:rPr>
              <a:t>194</a:t>
            </a:r>
            <a:r>
              <a:rPr lang="en-IN" dirty="0">
                <a:effectLst/>
                <a:latin typeface="Times New Roman" panose="02020603050405020304" pitchFamily="18" charset="0"/>
                <a:cs typeface="Times New Roman" panose="02020603050405020304" pitchFamily="18" charset="0"/>
              </a:rPr>
              <a:t>, 115–29 (2009).</a:t>
            </a:r>
          </a:p>
          <a:p>
            <a:pPr algn="r"/>
            <a:endParaRPr lang="en-IN" dirty="0">
              <a:effectLst/>
              <a:latin typeface="Times New Roman" panose="02020603050405020304" pitchFamily="18" charset="0"/>
              <a:cs typeface="Times New Roman" panose="02020603050405020304" pitchFamily="18" charset="0"/>
            </a:endParaRPr>
          </a:p>
          <a:p>
            <a:pPr algn="r"/>
            <a:endParaRPr lang="en-IN" dirty="0">
              <a:effectLst/>
              <a:latin typeface="Times New Roman" panose="02020603050405020304" pitchFamily="18" charset="0"/>
              <a:cs typeface="Times New Roman" panose="02020603050405020304" pitchFamily="18" charset="0"/>
            </a:endParaRPr>
          </a:p>
          <a:p>
            <a:pPr>
              <a:spcBef>
                <a:spcPts val="0"/>
              </a:spcBef>
              <a:spcAft>
                <a:spcPts val="0"/>
              </a:spcAft>
            </a:pPr>
            <a:r>
              <a:rPr lang="en-IN" dirty="0" err="1">
                <a:effectLst/>
                <a:latin typeface="Times New Roman" panose="02020603050405020304" pitchFamily="18" charset="0"/>
                <a:cs typeface="Times New Roman" panose="02020603050405020304" pitchFamily="18" charset="0"/>
              </a:rPr>
              <a:t>Zatsiorsky</a:t>
            </a:r>
            <a:r>
              <a:rPr lang="en-IN" dirty="0">
                <a:effectLst/>
                <a:latin typeface="Times New Roman" panose="02020603050405020304" pitchFamily="18" charset="0"/>
                <a:cs typeface="Times New Roman" panose="02020603050405020304" pitchFamily="18" charset="0"/>
              </a:rPr>
              <a:t>, V. M., Gregory, R. W. &amp; </a:t>
            </a:r>
            <a:r>
              <a:rPr lang="en-IN" dirty="0" err="1">
                <a:effectLst/>
                <a:latin typeface="Times New Roman" panose="02020603050405020304" pitchFamily="18" charset="0"/>
                <a:cs typeface="Times New Roman" panose="02020603050405020304" pitchFamily="18" charset="0"/>
              </a:rPr>
              <a:t>Latash</a:t>
            </a:r>
            <a:r>
              <a:rPr lang="en-IN" dirty="0">
                <a:effectLst/>
                <a:latin typeface="Times New Roman" panose="02020603050405020304" pitchFamily="18" charset="0"/>
                <a:cs typeface="Times New Roman" panose="02020603050405020304" pitchFamily="18" charset="0"/>
              </a:rPr>
              <a:t>, M. L. Force and torque production in static </a:t>
            </a:r>
            <a:r>
              <a:rPr lang="en-IN" dirty="0" err="1">
                <a:effectLst/>
                <a:latin typeface="Times New Roman" panose="02020603050405020304" pitchFamily="18" charset="0"/>
                <a:cs typeface="Times New Roman" panose="02020603050405020304" pitchFamily="18" charset="0"/>
              </a:rPr>
              <a:t>multifinger</a:t>
            </a:r>
            <a:r>
              <a:rPr lang="en-IN" dirty="0">
                <a:effectLst/>
                <a:latin typeface="Times New Roman" panose="02020603050405020304" pitchFamily="18" charset="0"/>
                <a:cs typeface="Times New Roman" panose="02020603050405020304" pitchFamily="18" charset="0"/>
              </a:rPr>
              <a:t> prehension: biomechanics and control. I. Biomechanics. </a:t>
            </a:r>
            <a:r>
              <a:rPr lang="en-IN" i="1" dirty="0">
                <a:effectLst/>
                <a:latin typeface="Times New Roman" panose="02020603050405020304" pitchFamily="18" charset="0"/>
                <a:cs typeface="Times New Roman" panose="02020603050405020304" pitchFamily="18" charset="0"/>
              </a:rPr>
              <a:t>Biological Cybernetics</a:t>
            </a:r>
            <a:r>
              <a:rPr lang="en-IN" dirty="0">
                <a:effectLst/>
                <a:latin typeface="Times New Roman" panose="02020603050405020304" pitchFamily="18" charset="0"/>
                <a:cs typeface="Times New Roman" panose="02020603050405020304" pitchFamily="18" charset="0"/>
              </a:rPr>
              <a:t> </a:t>
            </a:r>
            <a:r>
              <a:rPr lang="en-IN" b="1" dirty="0">
                <a:effectLst/>
                <a:latin typeface="Times New Roman" panose="02020603050405020304" pitchFamily="18" charset="0"/>
                <a:cs typeface="Times New Roman" panose="02020603050405020304" pitchFamily="18" charset="0"/>
              </a:rPr>
              <a:t>87</a:t>
            </a:r>
            <a:r>
              <a:rPr lang="en-IN" dirty="0">
                <a:effectLst/>
                <a:latin typeface="Times New Roman" panose="02020603050405020304" pitchFamily="18" charset="0"/>
                <a:cs typeface="Times New Roman" panose="02020603050405020304" pitchFamily="18" charset="0"/>
              </a:rPr>
              <a:t>, 50–57 (2002).</a:t>
            </a:r>
          </a:p>
          <a:p>
            <a:pPr>
              <a:spcBef>
                <a:spcPts val="0"/>
              </a:spcBef>
              <a:spcAft>
                <a:spcPts val="0"/>
              </a:spcAft>
            </a:pPr>
            <a:endParaRPr lang="en-IN" dirty="0">
              <a:latin typeface="Times New Roman" panose="02020603050405020304" pitchFamily="18" charset="0"/>
              <a:cs typeface="Times New Roman" panose="02020603050405020304" pitchFamily="18" charset="0"/>
            </a:endParaRPr>
          </a:p>
          <a:p>
            <a:pPr algn="r"/>
            <a:endParaRPr lang="en-IN" dirty="0">
              <a:effectLst/>
            </a:endParaRPr>
          </a:p>
          <a:p>
            <a:pPr>
              <a:spcBef>
                <a:spcPts val="0"/>
              </a:spcBef>
              <a:spcAft>
                <a:spcPts val="0"/>
              </a:spcAft>
            </a:pPr>
            <a:r>
              <a:rPr lang="en-IN" dirty="0" err="1">
                <a:latin typeface="Times New Roman" panose="02020603050405020304" pitchFamily="18" charset="0"/>
                <a:cs typeface="Times New Roman" panose="02020603050405020304" pitchFamily="18" charset="0"/>
              </a:rPr>
              <a:t>Zatsiorsky</a:t>
            </a:r>
            <a:r>
              <a:rPr lang="en-IN" dirty="0">
                <a:latin typeface="Times New Roman" panose="02020603050405020304" pitchFamily="18" charset="0"/>
                <a:cs typeface="Times New Roman" panose="02020603050405020304" pitchFamily="18" charset="0"/>
              </a:rPr>
              <a:t>, V. M., Gregory, R. W. &amp; </a:t>
            </a:r>
            <a:r>
              <a:rPr lang="en-IN" dirty="0" err="1">
                <a:latin typeface="Times New Roman" panose="02020603050405020304" pitchFamily="18" charset="0"/>
                <a:cs typeface="Times New Roman" panose="02020603050405020304" pitchFamily="18" charset="0"/>
              </a:rPr>
              <a:t>Latash</a:t>
            </a:r>
            <a:r>
              <a:rPr lang="en-IN" dirty="0">
                <a:latin typeface="Times New Roman" panose="02020603050405020304" pitchFamily="18" charset="0"/>
                <a:cs typeface="Times New Roman" panose="02020603050405020304" pitchFamily="18" charset="0"/>
              </a:rPr>
              <a:t>, M. L. Force and torque production in static </a:t>
            </a:r>
            <a:r>
              <a:rPr lang="en-IN" dirty="0" err="1">
                <a:latin typeface="Times New Roman" panose="02020603050405020304" pitchFamily="18" charset="0"/>
                <a:cs typeface="Times New Roman" panose="02020603050405020304" pitchFamily="18" charset="0"/>
              </a:rPr>
              <a:t>multifinger</a:t>
            </a:r>
            <a:r>
              <a:rPr lang="en-IN" dirty="0">
                <a:latin typeface="Times New Roman" panose="02020603050405020304" pitchFamily="18" charset="0"/>
                <a:cs typeface="Times New Roman" panose="02020603050405020304" pitchFamily="18" charset="0"/>
              </a:rPr>
              <a:t> prehension: biomechanics and control. I. Biomechanics. </a:t>
            </a:r>
            <a:r>
              <a:rPr lang="en-IN" dirty="0" err="1">
                <a:latin typeface="Times New Roman" panose="02020603050405020304" pitchFamily="18" charset="0"/>
                <a:cs typeface="Times New Roman" panose="02020603050405020304" pitchFamily="18" charset="0"/>
              </a:rPr>
              <a:t>Biol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Cybern</a:t>
            </a:r>
            <a:r>
              <a:rPr lang="en-IN" dirty="0">
                <a:latin typeface="Times New Roman" panose="02020603050405020304" pitchFamily="18" charset="0"/>
                <a:cs typeface="Times New Roman" panose="02020603050405020304" pitchFamily="18" charset="0"/>
              </a:rPr>
              <a:t> 87, 50 (2002).</a:t>
            </a:r>
          </a:p>
          <a:p>
            <a:pPr>
              <a:spcBef>
                <a:spcPts val="0"/>
              </a:spcBef>
              <a:spcAft>
                <a:spcPts val="0"/>
              </a:spcAft>
            </a:pPr>
            <a:endParaRPr lang="en-IN" dirty="0">
              <a:latin typeface="Times New Roman" panose="02020603050405020304" pitchFamily="18" charset="0"/>
              <a:cs typeface="Times New Roman" panose="02020603050405020304" pitchFamily="18" charset="0"/>
            </a:endParaRPr>
          </a:p>
          <a:p>
            <a:pPr algn="r"/>
            <a:endParaRPr lang="en-US" dirty="0">
              <a:effectLst/>
            </a:endParaRPr>
          </a:p>
          <a:p>
            <a:pPr>
              <a:spcBef>
                <a:spcPts val="0"/>
              </a:spcBef>
              <a:spcAft>
                <a:spcPts val="0"/>
              </a:spcAft>
            </a:pPr>
            <a:r>
              <a:rPr lang="en-US" dirty="0" err="1">
                <a:latin typeface="Times New Roman" panose="02020603050405020304" pitchFamily="18" charset="0"/>
                <a:cs typeface="Times New Roman" panose="02020603050405020304" pitchFamily="18" charset="0"/>
              </a:rPr>
              <a:t>Slota</a:t>
            </a:r>
            <a:r>
              <a:rPr lang="en-US" dirty="0">
                <a:latin typeface="Times New Roman" panose="02020603050405020304" pitchFamily="18" charset="0"/>
                <a:cs typeface="Times New Roman" panose="02020603050405020304" pitchFamily="18" charset="0"/>
              </a:rPr>
              <a:t>, G. P., </a:t>
            </a:r>
            <a:r>
              <a:rPr lang="en-US" dirty="0" err="1">
                <a:latin typeface="Times New Roman" panose="02020603050405020304" pitchFamily="18" charset="0"/>
                <a:cs typeface="Times New Roman" panose="02020603050405020304" pitchFamily="18" charset="0"/>
              </a:rPr>
              <a:t>Latash</a:t>
            </a:r>
            <a:r>
              <a:rPr lang="en-US" dirty="0">
                <a:latin typeface="Times New Roman" panose="02020603050405020304" pitchFamily="18" charset="0"/>
                <a:cs typeface="Times New Roman" panose="02020603050405020304" pitchFamily="18" charset="0"/>
              </a:rPr>
              <a:t>, M. L. &amp; </a:t>
            </a:r>
            <a:r>
              <a:rPr lang="en-US" dirty="0" err="1">
                <a:latin typeface="Times New Roman" panose="02020603050405020304" pitchFamily="18" charset="0"/>
                <a:cs typeface="Times New Roman" panose="02020603050405020304" pitchFamily="18" charset="0"/>
              </a:rPr>
              <a:t>Zatsiorsky</a:t>
            </a:r>
            <a:r>
              <a:rPr lang="en-US" dirty="0">
                <a:latin typeface="Times New Roman" panose="02020603050405020304" pitchFamily="18" charset="0"/>
                <a:cs typeface="Times New Roman" panose="02020603050405020304" pitchFamily="18" charset="0"/>
              </a:rPr>
              <a:t>, V. M. Tangential Finger Forces Use Mechanical Advantage during Static Grasping. Journal of Applied Biomechanics 28, 78–84 (2012).</a:t>
            </a:r>
          </a:p>
          <a:p>
            <a:pPr>
              <a:spcBef>
                <a:spcPts val="0"/>
              </a:spcBef>
              <a:spcAft>
                <a:spcPts val="0"/>
              </a:spcAft>
            </a:pPr>
            <a:endParaRPr lang="en-US" dirty="0">
              <a:latin typeface="Times New Roman" panose="02020603050405020304" pitchFamily="18" charset="0"/>
              <a:cs typeface="Times New Roman" panose="02020603050405020304" pitchFamily="18" charset="0"/>
            </a:endParaRPr>
          </a:p>
          <a:p>
            <a:pPr algn="r"/>
            <a:endParaRPr lang="en-US" dirty="0"/>
          </a:p>
          <a:p>
            <a:pPr>
              <a:spcBef>
                <a:spcPts val="0"/>
              </a:spcBef>
              <a:spcAft>
                <a:spcPts val="0"/>
              </a:spcAft>
            </a:pPr>
            <a:r>
              <a:rPr lang="en-US" dirty="0" err="1">
                <a:latin typeface="Times New Roman" panose="02020603050405020304" pitchFamily="18" charset="0"/>
                <a:cs typeface="Times New Roman" panose="02020603050405020304" pitchFamily="18" charset="0"/>
              </a:rPr>
              <a:t>Solnik</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Zatsiorsky</a:t>
            </a:r>
            <a:r>
              <a:rPr lang="en-US" dirty="0">
                <a:latin typeface="Times New Roman" panose="02020603050405020304" pitchFamily="18" charset="0"/>
                <a:cs typeface="Times New Roman" panose="02020603050405020304" pitchFamily="18" charset="0"/>
              </a:rPr>
              <a:t>, V. M. &amp; </a:t>
            </a:r>
            <a:r>
              <a:rPr lang="en-US" dirty="0" err="1">
                <a:latin typeface="Times New Roman" panose="02020603050405020304" pitchFamily="18" charset="0"/>
                <a:cs typeface="Times New Roman" panose="02020603050405020304" pitchFamily="18" charset="0"/>
              </a:rPr>
              <a:t>Latash</a:t>
            </a:r>
            <a:r>
              <a:rPr lang="en-US" dirty="0">
                <a:latin typeface="Times New Roman" panose="02020603050405020304" pitchFamily="18" charset="0"/>
                <a:cs typeface="Times New Roman" panose="02020603050405020304" pitchFamily="18" charset="0"/>
              </a:rPr>
              <a:t>, M. L. Internal Forces during Static Prehension: Effects of Age and Grasp Configuration. J Mot </a:t>
            </a:r>
            <a:r>
              <a:rPr lang="en-US" dirty="0" err="1">
                <a:latin typeface="Times New Roman" panose="02020603050405020304" pitchFamily="18" charset="0"/>
                <a:cs typeface="Times New Roman" panose="02020603050405020304" pitchFamily="18" charset="0"/>
              </a:rPr>
              <a:t>Behav</a:t>
            </a:r>
            <a:r>
              <a:rPr lang="en-US" dirty="0">
                <a:latin typeface="Times New Roman" panose="02020603050405020304" pitchFamily="18" charset="0"/>
                <a:cs typeface="Times New Roman" panose="02020603050405020304" pitchFamily="18" charset="0"/>
              </a:rPr>
              <a:t> 46, 211–222 (2014).</a:t>
            </a:r>
          </a:p>
          <a:p>
            <a:pPr>
              <a:spcBef>
                <a:spcPts val="0"/>
              </a:spcBef>
              <a:spcAft>
                <a:spcPts val="0"/>
              </a:spcAft>
            </a:pPr>
            <a:endParaRPr lang="en-US" dirty="0"/>
          </a:p>
          <a:p>
            <a:pPr>
              <a:spcBef>
                <a:spcPts val="0"/>
              </a:spcBef>
              <a:spcAft>
                <a:spcPts val="0"/>
              </a:spcAft>
            </a:pPr>
            <a:endParaRPr lang="en-IN" dirty="0">
              <a:latin typeface="Times New Roman" panose="02020603050405020304" pitchFamily="18" charset="0"/>
              <a:cs typeface="Times New Roman" panose="02020603050405020304" pitchFamily="18" charset="0"/>
            </a:endParaRPr>
          </a:p>
          <a:p>
            <a:pPr>
              <a:spcBef>
                <a:spcPts val="0"/>
              </a:spcBef>
              <a:spcAft>
                <a:spcPts val="0"/>
              </a:spcAft>
            </a:pPr>
            <a:endParaRPr lang="en-IN" dirty="0">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87D369D6-3451-43F7-A610-2D9157C6DBF8}"/>
              </a:ext>
            </a:extLst>
          </p:cNvPr>
          <p:cNvSpPr>
            <a:spLocks noGrp="1"/>
          </p:cNvSpPr>
          <p:nvPr>
            <p:ph type="dt" sz="half" idx="10"/>
          </p:nvPr>
        </p:nvSpPr>
        <p:spPr/>
        <p:txBody>
          <a:bodyPr/>
          <a:lstStyle/>
          <a:p>
            <a:r>
              <a:rPr lang="en-US" dirty="0"/>
              <a:t>Date: 9 June 2022</a:t>
            </a:r>
            <a:endParaRPr lang="en-IN" dirty="0"/>
          </a:p>
        </p:txBody>
      </p:sp>
      <p:sp>
        <p:nvSpPr>
          <p:cNvPr id="6" name="Footer Placeholder 5">
            <a:extLst>
              <a:ext uri="{FF2B5EF4-FFF2-40B4-BE49-F238E27FC236}">
                <a16:creationId xmlns:a16="http://schemas.microsoft.com/office/drawing/2014/main" id="{AFA5580D-4F4E-43FE-B805-DBC94180BA52}"/>
              </a:ext>
            </a:extLst>
          </p:cNvPr>
          <p:cNvSpPr>
            <a:spLocks noGrp="1"/>
          </p:cNvSpPr>
          <p:nvPr>
            <p:ph type="ftr" sz="quarter" idx="11"/>
          </p:nvPr>
        </p:nvSpPr>
        <p:spPr>
          <a:xfrm>
            <a:off x="4235245" y="6400390"/>
            <a:ext cx="4114800" cy="365125"/>
          </a:xfrm>
        </p:spPr>
        <p:txBody>
          <a:bodyPr/>
          <a:lstStyle/>
          <a:p>
            <a:r>
              <a:rPr lang="en-IN" dirty="0"/>
              <a:t>THUMB</a:t>
            </a:r>
            <a:r>
              <a:rPr lang="en-IN" sz="1800" dirty="0">
                <a:solidFill>
                  <a:schemeClr val="tx1"/>
                </a:solidFill>
              </a:rPr>
              <a:t> </a:t>
            </a:r>
            <a:r>
              <a:rPr lang="en-IN" dirty="0"/>
              <a:t>PERTURBATION SYSTEM</a:t>
            </a:r>
          </a:p>
        </p:txBody>
      </p:sp>
      <p:sp>
        <p:nvSpPr>
          <p:cNvPr id="7" name="Slide Number Placeholder 6">
            <a:extLst>
              <a:ext uri="{FF2B5EF4-FFF2-40B4-BE49-F238E27FC236}">
                <a16:creationId xmlns:a16="http://schemas.microsoft.com/office/drawing/2014/main" id="{B531255F-DC3F-44CA-8D60-A178A42CD2FA}"/>
              </a:ext>
            </a:extLst>
          </p:cNvPr>
          <p:cNvSpPr>
            <a:spLocks noGrp="1"/>
          </p:cNvSpPr>
          <p:nvPr>
            <p:ph type="sldNum" sz="quarter" idx="12"/>
          </p:nvPr>
        </p:nvSpPr>
        <p:spPr/>
        <p:txBody>
          <a:bodyPr/>
          <a:lstStyle/>
          <a:p>
            <a:fld id="{D64605B2-C25A-43FF-82EB-2B6EB24849F8}" type="slidenum">
              <a:rPr lang="en-IN" smtClean="0"/>
              <a:t>26</a:t>
            </a:fld>
            <a:endParaRPr lang="en-IN" dirty="0"/>
          </a:p>
        </p:txBody>
      </p:sp>
    </p:spTree>
    <p:extLst>
      <p:ext uri="{BB962C8B-B14F-4D97-AF65-F5344CB8AC3E}">
        <p14:creationId xmlns:p14="http://schemas.microsoft.com/office/powerpoint/2010/main" val="322814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88CDE7-892A-4524-918C-DEB7D581C1A7}"/>
              </a:ext>
            </a:extLst>
          </p:cNvPr>
          <p:cNvPicPr>
            <a:picLocks noChangeAspect="1"/>
          </p:cNvPicPr>
          <p:nvPr/>
        </p:nvPicPr>
        <p:blipFill>
          <a:blip r:embed="rId3"/>
          <a:stretch>
            <a:fillRect/>
          </a:stretch>
        </p:blipFill>
        <p:spPr>
          <a:xfrm>
            <a:off x="117678" y="6090520"/>
            <a:ext cx="706641" cy="676992"/>
          </a:xfrm>
          <a:prstGeom prst="rect">
            <a:avLst/>
          </a:prstGeom>
        </p:spPr>
      </p:pic>
      <p:sp>
        <p:nvSpPr>
          <p:cNvPr id="9" name="Title 1">
            <a:extLst>
              <a:ext uri="{FF2B5EF4-FFF2-40B4-BE49-F238E27FC236}">
                <a16:creationId xmlns:a16="http://schemas.microsoft.com/office/drawing/2014/main" id="{FFDAC0BB-58C3-4397-80A0-BA612AE9D8B4}"/>
              </a:ext>
            </a:extLst>
          </p:cNvPr>
          <p:cNvSpPr txBox="1">
            <a:spLocks/>
          </p:cNvSpPr>
          <p:nvPr/>
        </p:nvSpPr>
        <p:spPr>
          <a:xfrm>
            <a:off x="679569" y="2752008"/>
            <a:ext cx="10515600" cy="6769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Thank you</a:t>
            </a:r>
          </a:p>
        </p:txBody>
      </p:sp>
      <p:sp>
        <p:nvSpPr>
          <p:cNvPr id="5" name="Date Placeholder 4">
            <a:extLst>
              <a:ext uri="{FF2B5EF4-FFF2-40B4-BE49-F238E27FC236}">
                <a16:creationId xmlns:a16="http://schemas.microsoft.com/office/drawing/2014/main" id="{87D369D6-3451-43F7-A610-2D9157C6DBF8}"/>
              </a:ext>
            </a:extLst>
          </p:cNvPr>
          <p:cNvSpPr>
            <a:spLocks noGrp="1"/>
          </p:cNvSpPr>
          <p:nvPr>
            <p:ph type="dt" sz="half" idx="10"/>
          </p:nvPr>
        </p:nvSpPr>
        <p:spPr/>
        <p:txBody>
          <a:bodyPr/>
          <a:lstStyle/>
          <a:p>
            <a:r>
              <a:rPr lang="en-US"/>
              <a:t>Date: 9 June 2022</a:t>
            </a:r>
            <a:endParaRPr lang="en-IN"/>
          </a:p>
        </p:txBody>
      </p:sp>
      <p:sp>
        <p:nvSpPr>
          <p:cNvPr id="6" name="Footer Placeholder 5">
            <a:extLst>
              <a:ext uri="{FF2B5EF4-FFF2-40B4-BE49-F238E27FC236}">
                <a16:creationId xmlns:a16="http://schemas.microsoft.com/office/drawing/2014/main" id="{AFA5580D-4F4E-43FE-B805-DBC94180BA52}"/>
              </a:ext>
            </a:extLst>
          </p:cNvPr>
          <p:cNvSpPr>
            <a:spLocks noGrp="1"/>
          </p:cNvSpPr>
          <p:nvPr>
            <p:ph type="ftr" sz="quarter" idx="11"/>
          </p:nvPr>
        </p:nvSpPr>
        <p:spPr/>
        <p:txBody>
          <a:bodyPr/>
          <a:lstStyle/>
          <a:p>
            <a:r>
              <a:rPr lang="en-IN"/>
              <a:t>THUMB PERTURBATION SYSTEM</a:t>
            </a:r>
          </a:p>
        </p:txBody>
      </p:sp>
      <p:sp>
        <p:nvSpPr>
          <p:cNvPr id="7" name="Slide Number Placeholder 6">
            <a:extLst>
              <a:ext uri="{FF2B5EF4-FFF2-40B4-BE49-F238E27FC236}">
                <a16:creationId xmlns:a16="http://schemas.microsoft.com/office/drawing/2014/main" id="{B531255F-DC3F-44CA-8D60-A178A42CD2FA}"/>
              </a:ext>
            </a:extLst>
          </p:cNvPr>
          <p:cNvSpPr>
            <a:spLocks noGrp="1"/>
          </p:cNvSpPr>
          <p:nvPr>
            <p:ph type="sldNum" sz="quarter" idx="12"/>
          </p:nvPr>
        </p:nvSpPr>
        <p:spPr/>
        <p:txBody>
          <a:bodyPr/>
          <a:lstStyle/>
          <a:p>
            <a:fld id="{D64605B2-C25A-43FF-82EB-2B6EB24849F8}" type="slidenum">
              <a:rPr lang="en-IN" smtClean="0"/>
              <a:t>27</a:t>
            </a:fld>
            <a:endParaRPr lang="en-IN"/>
          </a:p>
        </p:txBody>
      </p:sp>
    </p:spTree>
    <p:extLst>
      <p:ext uri="{BB962C8B-B14F-4D97-AF65-F5344CB8AC3E}">
        <p14:creationId xmlns:p14="http://schemas.microsoft.com/office/powerpoint/2010/main" val="23189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7">
            <a:extLst>
              <a:ext uri="{FF2B5EF4-FFF2-40B4-BE49-F238E27FC236}">
                <a16:creationId xmlns:a16="http://schemas.microsoft.com/office/drawing/2014/main" id="{723CB657-51C9-45BC-BC68-78AAAA9086BB}"/>
              </a:ext>
            </a:extLst>
          </p:cNvPr>
          <p:cNvSpPr>
            <a:spLocks noGrp="1"/>
          </p:cNvSpPr>
          <p:nvPr>
            <p:ph type="dt" sz="half" idx="10"/>
          </p:nvPr>
        </p:nvSpPr>
        <p:spPr>
          <a:xfrm>
            <a:off x="971574" y="6138314"/>
            <a:ext cx="2008264" cy="365125"/>
          </a:xfrm>
        </p:spPr>
        <p:txBody>
          <a:bodyPr/>
          <a:lstStyle/>
          <a:p>
            <a:r>
              <a:rPr lang="en-US" dirty="0">
                <a:solidFill>
                  <a:schemeClr val="tx1">
                    <a:lumMod val="50000"/>
                    <a:lumOff val="50000"/>
                  </a:schemeClr>
                </a:solidFill>
              </a:rPr>
              <a:t>Date: 9 June 2022</a:t>
            </a:r>
            <a:endParaRPr lang="en-IN" dirty="0">
              <a:solidFill>
                <a:schemeClr val="tx1">
                  <a:lumMod val="50000"/>
                  <a:lumOff val="50000"/>
                </a:schemeClr>
              </a:solidFill>
            </a:endParaRPr>
          </a:p>
        </p:txBody>
      </p:sp>
      <p:sp>
        <p:nvSpPr>
          <p:cNvPr id="32" name="Footer Placeholder 5">
            <a:extLst>
              <a:ext uri="{FF2B5EF4-FFF2-40B4-BE49-F238E27FC236}">
                <a16:creationId xmlns:a16="http://schemas.microsoft.com/office/drawing/2014/main" id="{70F81607-FCA3-4879-8732-42977DD82259}"/>
              </a:ext>
            </a:extLst>
          </p:cNvPr>
          <p:cNvSpPr>
            <a:spLocks noGrp="1"/>
          </p:cNvSpPr>
          <p:nvPr>
            <p:ph type="ftr" sz="quarter" idx="11"/>
          </p:nvPr>
        </p:nvSpPr>
        <p:spPr>
          <a:xfrm>
            <a:off x="4267072" y="6173786"/>
            <a:ext cx="4114800" cy="365125"/>
          </a:xfrm>
        </p:spPr>
        <p:txBody>
          <a:bodyPr/>
          <a:lstStyle/>
          <a:p>
            <a:r>
              <a:rPr lang="en-IN" dirty="0">
                <a:solidFill>
                  <a:schemeClr val="tx1">
                    <a:lumMod val="50000"/>
                    <a:lumOff val="50000"/>
                  </a:schemeClr>
                </a:solidFill>
              </a:rPr>
              <a:t>THUMB PERTURBATION SYSTEM</a:t>
            </a:r>
          </a:p>
        </p:txBody>
      </p:sp>
      <p:sp>
        <p:nvSpPr>
          <p:cNvPr id="34" name="Slide Number Placeholder 6">
            <a:extLst>
              <a:ext uri="{FF2B5EF4-FFF2-40B4-BE49-F238E27FC236}">
                <a16:creationId xmlns:a16="http://schemas.microsoft.com/office/drawing/2014/main" id="{99E6FB92-51AD-4AE4-A410-2F831C4C1B5F}"/>
              </a:ext>
            </a:extLst>
          </p:cNvPr>
          <p:cNvSpPr>
            <a:spLocks noGrp="1"/>
          </p:cNvSpPr>
          <p:nvPr>
            <p:ph type="sldNum" sz="quarter" idx="12"/>
          </p:nvPr>
        </p:nvSpPr>
        <p:spPr>
          <a:xfrm>
            <a:off x="8838607" y="6114632"/>
            <a:ext cx="2743200" cy="365125"/>
          </a:xfrm>
        </p:spPr>
        <p:txBody>
          <a:bodyPr/>
          <a:lstStyle/>
          <a:p>
            <a:fld id="{D64605B2-C25A-43FF-82EB-2B6EB24849F8}" type="slidenum">
              <a:rPr lang="en-IN" smtClean="0">
                <a:solidFill>
                  <a:schemeClr val="tx1">
                    <a:lumMod val="50000"/>
                    <a:lumOff val="50000"/>
                  </a:schemeClr>
                </a:solidFill>
              </a:rPr>
              <a:t>3</a:t>
            </a:fld>
            <a:endParaRPr lang="en-IN" dirty="0">
              <a:solidFill>
                <a:schemeClr val="tx1">
                  <a:lumMod val="50000"/>
                  <a:lumOff val="50000"/>
                </a:schemeClr>
              </a:solidFill>
            </a:endParaRPr>
          </a:p>
        </p:txBody>
      </p:sp>
      <p:pic>
        <p:nvPicPr>
          <p:cNvPr id="38" name="Picture 37">
            <a:extLst>
              <a:ext uri="{FF2B5EF4-FFF2-40B4-BE49-F238E27FC236}">
                <a16:creationId xmlns:a16="http://schemas.microsoft.com/office/drawing/2014/main" id="{01C94BAA-0CE7-4594-B68B-4CF15E135D8A}"/>
              </a:ext>
            </a:extLst>
          </p:cNvPr>
          <p:cNvPicPr>
            <a:picLocks noChangeAspect="1"/>
          </p:cNvPicPr>
          <p:nvPr/>
        </p:nvPicPr>
        <p:blipFill>
          <a:blip r:embed="rId3"/>
          <a:stretch>
            <a:fillRect/>
          </a:stretch>
        </p:blipFill>
        <p:spPr>
          <a:xfrm>
            <a:off x="117678" y="6090520"/>
            <a:ext cx="706641" cy="676992"/>
          </a:xfrm>
          <a:prstGeom prst="rect">
            <a:avLst/>
          </a:prstGeom>
        </p:spPr>
      </p:pic>
      <p:sp>
        <p:nvSpPr>
          <p:cNvPr id="39" name="Title 1">
            <a:extLst>
              <a:ext uri="{FF2B5EF4-FFF2-40B4-BE49-F238E27FC236}">
                <a16:creationId xmlns:a16="http://schemas.microsoft.com/office/drawing/2014/main" id="{5E3D5FD2-55D5-432E-9621-6E1BD3281CA1}"/>
              </a:ext>
            </a:extLst>
          </p:cNvPr>
          <p:cNvSpPr txBox="1">
            <a:spLocks/>
          </p:cNvSpPr>
          <p:nvPr/>
        </p:nvSpPr>
        <p:spPr>
          <a:xfrm>
            <a:off x="953610" y="205016"/>
            <a:ext cx="10515600" cy="6742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Literature</a:t>
            </a:r>
          </a:p>
        </p:txBody>
      </p:sp>
      <p:sp>
        <p:nvSpPr>
          <p:cNvPr id="55" name="TextBox 2">
            <a:extLst>
              <a:ext uri="{FF2B5EF4-FFF2-40B4-BE49-F238E27FC236}">
                <a16:creationId xmlns:a16="http://schemas.microsoft.com/office/drawing/2014/main" id="{A023006F-4355-4849-8007-15830BEA6BBC}"/>
              </a:ext>
            </a:extLst>
          </p:cNvPr>
          <p:cNvSpPr txBox="1">
            <a:spLocks noChangeArrowheads="1"/>
          </p:cNvSpPr>
          <p:nvPr/>
        </p:nvSpPr>
        <p:spPr bwMode="auto">
          <a:xfrm>
            <a:off x="50665" y="845546"/>
            <a:ext cx="2306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b="1" i="1" dirty="0" err="1"/>
              <a:t>Zatsiorsky</a:t>
            </a:r>
            <a:r>
              <a:rPr lang="en-IN" altLang="en-US" b="1" i="1" dirty="0"/>
              <a:t> et.al (2002)</a:t>
            </a:r>
          </a:p>
        </p:txBody>
      </p:sp>
      <p:sp>
        <p:nvSpPr>
          <p:cNvPr id="56" name="TextBox 14">
            <a:extLst>
              <a:ext uri="{FF2B5EF4-FFF2-40B4-BE49-F238E27FC236}">
                <a16:creationId xmlns:a16="http://schemas.microsoft.com/office/drawing/2014/main" id="{258AC462-98CF-48B6-BD84-F8334FFECCB3}"/>
              </a:ext>
            </a:extLst>
          </p:cNvPr>
          <p:cNvSpPr txBox="1">
            <a:spLocks noChangeArrowheads="1"/>
          </p:cNvSpPr>
          <p:nvPr/>
        </p:nvSpPr>
        <p:spPr bwMode="auto">
          <a:xfrm>
            <a:off x="2973280" y="5357127"/>
            <a:ext cx="42981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b="1" dirty="0"/>
              <a:t>‘</a:t>
            </a:r>
            <a:r>
              <a:rPr lang="en-IN" altLang="en-US" b="1" dirty="0">
                <a:solidFill>
                  <a:srgbClr val="FF0000"/>
                </a:solidFill>
              </a:rPr>
              <a:t>+</a:t>
            </a:r>
            <a:r>
              <a:rPr lang="en-IN" altLang="en-US" b="1" dirty="0"/>
              <a:t> </a:t>
            </a:r>
            <a:r>
              <a:rPr lang="en-IN" altLang="en-US" b="1" dirty="0" err="1"/>
              <a:t>ve</a:t>
            </a:r>
            <a:r>
              <a:rPr lang="en-IN" altLang="en-US" b="1" dirty="0"/>
              <a:t>’=  pronation (or anticlockwise) torque</a:t>
            </a:r>
          </a:p>
          <a:p>
            <a:pPr eaLnBrk="1" hangingPunct="1"/>
            <a:r>
              <a:rPr lang="en-IN" altLang="en-US" b="1" dirty="0"/>
              <a:t>‘</a:t>
            </a:r>
            <a:r>
              <a:rPr lang="en-IN" altLang="en-US" b="1" dirty="0">
                <a:solidFill>
                  <a:srgbClr val="FF0000"/>
                </a:solidFill>
              </a:rPr>
              <a:t>-</a:t>
            </a:r>
            <a:r>
              <a:rPr lang="en-IN" altLang="en-US" b="1" dirty="0"/>
              <a:t> </a:t>
            </a:r>
            <a:r>
              <a:rPr lang="en-IN" altLang="en-US" b="1" dirty="0" err="1"/>
              <a:t>ve</a:t>
            </a:r>
            <a:r>
              <a:rPr lang="en-IN" altLang="en-US" b="1" dirty="0"/>
              <a:t>’= supination (or clockwise) torque</a:t>
            </a:r>
          </a:p>
        </p:txBody>
      </p:sp>
      <p:sp>
        <p:nvSpPr>
          <p:cNvPr id="13" name="TextBox 12">
            <a:extLst>
              <a:ext uri="{FF2B5EF4-FFF2-40B4-BE49-F238E27FC236}">
                <a16:creationId xmlns:a16="http://schemas.microsoft.com/office/drawing/2014/main" id="{6FC7721A-A2E4-4034-92BE-A79ED462CD73}"/>
              </a:ext>
            </a:extLst>
          </p:cNvPr>
          <p:cNvSpPr txBox="1"/>
          <p:nvPr/>
        </p:nvSpPr>
        <p:spPr>
          <a:xfrm>
            <a:off x="6719104" y="1357593"/>
            <a:ext cx="3435812" cy="369332"/>
          </a:xfrm>
          <a:prstGeom prst="rect">
            <a:avLst/>
          </a:prstGeom>
          <a:noFill/>
        </p:spPr>
        <p:txBody>
          <a:bodyPr wrap="none" rtlCol="0">
            <a:spAutoFit/>
          </a:bodyPr>
          <a:lstStyle/>
          <a:p>
            <a:r>
              <a:rPr lang="en-IN" b="1" dirty="0"/>
              <a:t>Mechanical Advantage hypothesis</a:t>
            </a:r>
          </a:p>
        </p:txBody>
      </p:sp>
      <p:sp>
        <p:nvSpPr>
          <p:cNvPr id="17" name="TextBox 16">
            <a:extLst>
              <a:ext uri="{FF2B5EF4-FFF2-40B4-BE49-F238E27FC236}">
                <a16:creationId xmlns:a16="http://schemas.microsoft.com/office/drawing/2014/main" id="{7AD0D45F-8DF1-450C-9875-C066A97751B8}"/>
              </a:ext>
            </a:extLst>
          </p:cNvPr>
          <p:cNvSpPr txBox="1"/>
          <p:nvPr/>
        </p:nvSpPr>
        <p:spPr>
          <a:xfrm>
            <a:off x="6709411" y="1736206"/>
            <a:ext cx="4640579" cy="1477328"/>
          </a:xfrm>
          <a:prstGeom prst="rect">
            <a:avLst/>
          </a:prstGeom>
          <a:noFill/>
        </p:spPr>
        <p:txBody>
          <a:bodyPr wrap="square" rtlCol="0">
            <a:spAutoFit/>
          </a:bodyPr>
          <a:lstStyle/>
          <a:p>
            <a:pPr algn="just"/>
            <a:r>
              <a:rPr lang="en-IN" dirty="0"/>
              <a:t>During moment production task, peripheral fingers (Index and little) with longer moment arm for normal force produce greater normal force than the central fingers (middle and ring) with shorter moment arms</a:t>
            </a:r>
          </a:p>
        </p:txBody>
      </p:sp>
      <p:grpSp>
        <p:nvGrpSpPr>
          <p:cNvPr id="3" name="Group 2">
            <a:extLst>
              <a:ext uri="{FF2B5EF4-FFF2-40B4-BE49-F238E27FC236}">
                <a16:creationId xmlns:a16="http://schemas.microsoft.com/office/drawing/2014/main" id="{A47D3FF5-248F-4A9B-817B-3751CBCCF573}"/>
              </a:ext>
            </a:extLst>
          </p:cNvPr>
          <p:cNvGrpSpPr/>
          <p:nvPr/>
        </p:nvGrpSpPr>
        <p:grpSpPr>
          <a:xfrm>
            <a:off x="247944" y="1449487"/>
            <a:ext cx="5234647" cy="4360704"/>
            <a:chOff x="247944" y="1449487"/>
            <a:chExt cx="5234647" cy="4360704"/>
          </a:xfrm>
        </p:grpSpPr>
        <p:grpSp>
          <p:nvGrpSpPr>
            <p:cNvPr id="40" name="Group 4">
              <a:extLst>
                <a:ext uri="{FF2B5EF4-FFF2-40B4-BE49-F238E27FC236}">
                  <a16:creationId xmlns:a16="http://schemas.microsoft.com/office/drawing/2014/main" id="{FA2D9716-AFC9-400C-84C4-3EFF8ED482E5}"/>
                </a:ext>
              </a:extLst>
            </p:cNvPr>
            <p:cNvGrpSpPr>
              <a:grpSpLocks/>
            </p:cNvGrpSpPr>
            <p:nvPr/>
          </p:nvGrpSpPr>
          <p:grpSpPr bwMode="auto">
            <a:xfrm>
              <a:off x="247944" y="1449487"/>
              <a:ext cx="5234647" cy="4360704"/>
              <a:chOff x="2764375" y="1288318"/>
              <a:chExt cx="6467475" cy="5262328"/>
            </a:xfrm>
          </p:grpSpPr>
          <p:sp>
            <p:nvSpPr>
              <p:cNvPr id="43" name="Arrow: Bent-Up 42">
                <a:extLst>
                  <a:ext uri="{FF2B5EF4-FFF2-40B4-BE49-F238E27FC236}">
                    <a16:creationId xmlns:a16="http://schemas.microsoft.com/office/drawing/2014/main" id="{4C4D6AF5-56C1-4BFE-9C9E-E3DD49BC9B57}"/>
                  </a:ext>
                </a:extLst>
              </p:cNvPr>
              <p:cNvSpPr/>
              <p:nvPr/>
            </p:nvSpPr>
            <p:spPr>
              <a:xfrm rot="5400000">
                <a:off x="4799567" y="5918838"/>
                <a:ext cx="773078" cy="49053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nvGrpSpPr>
              <p:cNvPr id="44" name="Group 3">
                <a:extLst>
                  <a:ext uri="{FF2B5EF4-FFF2-40B4-BE49-F238E27FC236}">
                    <a16:creationId xmlns:a16="http://schemas.microsoft.com/office/drawing/2014/main" id="{C4B9861F-170F-4E01-9C36-320DD3D6E197}"/>
                  </a:ext>
                </a:extLst>
              </p:cNvPr>
              <p:cNvGrpSpPr>
                <a:grpSpLocks/>
              </p:cNvGrpSpPr>
              <p:nvPr/>
            </p:nvGrpSpPr>
            <p:grpSpPr bwMode="auto">
              <a:xfrm>
                <a:off x="2764375" y="1288318"/>
                <a:ext cx="6467475" cy="5126738"/>
                <a:chOff x="2671069" y="1314364"/>
                <a:chExt cx="6467475" cy="5126738"/>
              </a:xfrm>
            </p:grpSpPr>
            <p:pic>
              <p:nvPicPr>
                <p:cNvPr id="45" name="Picture 5">
                  <a:extLst>
                    <a:ext uri="{FF2B5EF4-FFF2-40B4-BE49-F238E27FC236}">
                      <a16:creationId xmlns:a16="http://schemas.microsoft.com/office/drawing/2014/main" id="{AB783452-8806-434D-B299-294E8C0D6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069" y="1314364"/>
                  <a:ext cx="64674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Arrow: Left 45">
                  <a:extLst>
                    <a:ext uri="{FF2B5EF4-FFF2-40B4-BE49-F238E27FC236}">
                      <a16:creationId xmlns:a16="http://schemas.microsoft.com/office/drawing/2014/main" id="{7268758C-0C14-49BA-AEF2-2F507F998920}"/>
                    </a:ext>
                  </a:extLst>
                </p:cNvPr>
                <p:cNvSpPr/>
                <p:nvPr/>
              </p:nvSpPr>
              <p:spPr>
                <a:xfrm>
                  <a:off x="7714556" y="2958941"/>
                  <a:ext cx="706438" cy="20795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51" name="Arrow: Left 50">
                  <a:extLst>
                    <a:ext uri="{FF2B5EF4-FFF2-40B4-BE49-F238E27FC236}">
                      <a16:creationId xmlns:a16="http://schemas.microsoft.com/office/drawing/2014/main" id="{54CFE4E3-627E-4D97-84B2-4A51ACD1B94E}"/>
                    </a:ext>
                  </a:extLst>
                </p:cNvPr>
                <p:cNvSpPr/>
                <p:nvPr/>
              </p:nvSpPr>
              <p:spPr>
                <a:xfrm>
                  <a:off x="7714556" y="3330399"/>
                  <a:ext cx="706438" cy="20795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52" name="TextBox 9">
                  <a:extLst>
                    <a:ext uri="{FF2B5EF4-FFF2-40B4-BE49-F238E27FC236}">
                      <a16:creationId xmlns:a16="http://schemas.microsoft.com/office/drawing/2014/main" id="{A239DF1F-1829-4D6A-B63C-B4A56404627C}"/>
                    </a:ext>
                  </a:extLst>
                </p:cNvPr>
                <p:cNvSpPr txBox="1">
                  <a:spLocks noChangeArrowheads="1"/>
                </p:cNvSpPr>
                <p:nvPr/>
              </p:nvSpPr>
              <p:spPr bwMode="auto">
                <a:xfrm>
                  <a:off x="5035715" y="5979437"/>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2400" b="1">
                      <a:solidFill>
                        <a:srgbClr val="FF0000"/>
                      </a:solidFill>
                    </a:rPr>
                    <a:t>+</a:t>
                  </a:r>
                </a:p>
              </p:txBody>
            </p:sp>
            <p:sp>
              <p:nvSpPr>
                <p:cNvPr id="53" name="TextBox 10">
                  <a:extLst>
                    <a:ext uri="{FF2B5EF4-FFF2-40B4-BE49-F238E27FC236}">
                      <a16:creationId xmlns:a16="http://schemas.microsoft.com/office/drawing/2014/main" id="{2862771C-E02F-4E77-9C6F-FD1E3F71018E}"/>
                    </a:ext>
                  </a:extLst>
                </p:cNvPr>
                <p:cNvSpPr txBox="1">
                  <a:spLocks noChangeArrowheads="1"/>
                </p:cNvSpPr>
                <p:nvPr/>
              </p:nvSpPr>
              <p:spPr bwMode="auto">
                <a:xfrm>
                  <a:off x="4778413" y="2788212"/>
                  <a:ext cx="389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3600" b="1">
                      <a:solidFill>
                        <a:srgbClr val="FF0000"/>
                      </a:solidFill>
                    </a:rPr>
                    <a:t>-</a:t>
                  </a:r>
                </a:p>
              </p:txBody>
            </p:sp>
            <p:sp>
              <p:nvSpPr>
                <p:cNvPr id="54" name="Arrow: Bent-Up 53">
                  <a:extLst>
                    <a:ext uri="{FF2B5EF4-FFF2-40B4-BE49-F238E27FC236}">
                      <a16:creationId xmlns:a16="http://schemas.microsoft.com/office/drawing/2014/main" id="{653F69E1-4772-43FC-BDBA-FE9D31532FEA}"/>
                    </a:ext>
                  </a:extLst>
                </p:cNvPr>
                <p:cNvSpPr/>
                <p:nvPr/>
              </p:nvSpPr>
              <p:spPr>
                <a:xfrm rot="10800000" flipV="1">
                  <a:off x="4582419" y="2690665"/>
                  <a:ext cx="463550" cy="761966"/>
                </a:xfrm>
                <a:prstGeom prst="bentUp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IN"/>
                </a:p>
              </p:txBody>
            </p:sp>
          </p:grpSp>
        </p:grpSp>
        <p:sp>
          <p:nvSpPr>
            <p:cNvPr id="2" name="TextBox 1">
              <a:extLst>
                <a:ext uri="{FF2B5EF4-FFF2-40B4-BE49-F238E27FC236}">
                  <a16:creationId xmlns:a16="http://schemas.microsoft.com/office/drawing/2014/main" id="{2193E6CA-B335-4475-8C13-0048468BB57A}"/>
                </a:ext>
              </a:extLst>
            </p:cNvPr>
            <p:cNvSpPr txBox="1"/>
            <p:nvPr/>
          </p:nvSpPr>
          <p:spPr>
            <a:xfrm>
              <a:off x="497903" y="4671401"/>
              <a:ext cx="1412374" cy="369332"/>
            </a:xfrm>
            <a:prstGeom prst="rect">
              <a:avLst/>
            </a:prstGeom>
            <a:noFill/>
          </p:spPr>
          <p:txBody>
            <a:bodyPr wrap="none" rtlCol="0">
              <a:spAutoFit/>
            </a:bodyPr>
            <a:lstStyle/>
            <a:p>
              <a:r>
                <a:rPr lang="en-IN" dirty="0"/>
                <a:t>External load</a:t>
              </a:r>
            </a:p>
          </p:txBody>
        </p:sp>
      </p:grpSp>
      <p:grpSp>
        <p:nvGrpSpPr>
          <p:cNvPr id="23" name="Group 22">
            <a:extLst>
              <a:ext uri="{FF2B5EF4-FFF2-40B4-BE49-F238E27FC236}">
                <a16:creationId xmlns:a16="http://schemas.microsoft.com/office/drawing/2014/main" id="{9085CB39-8904-4538-871B-13616D22426B}"/>
              </a:ext>
            </a:extLst>
          </p:cNvPr>
          <p:cNvGrpSpPr/>
          <p:nvPr/>
        </p:nvGrpSpPr>
        <p:grpSpPr>
          <a:xfrm>
            <a:off x="8278738" y="3898232"/>
            <a:ext cx="1382563" cy="2458117"/>
            <a:chOff x="8843211" y="3898232"/>
            <a:chExt cx="993958" cy="1911959"/>
          </a:xfrm>
        </p:grpSpPr>
        <p:grpSp>
          <p:nvGrpSpPr>
            <p:cNvPr id="7" name="Group 6">
              <a:extLst>
                <a:ext uri="{FF2B5EF4-FFF2-40B4-BE49-F238E27FC236}">
                  <a16:creationId xmlns:a16="http://schemas.microsoft.com/office/drawing/2014/main" id="{15A134E0-86F4-4A95-B758-563A72E14EA1}"/>
                </a:ext>
              </a:extLst>
            </p:cNvPr>
            <p:cNvGrpSpPr/>
            <p:nvPr/>
          </p:nvGrpSpPr>
          <p:grpSpPr>
            <a:xfrm>
              <a:off x="9093167" y="3898232"/>
              <a:ext cx="568191" cy="1911959"/>
              <a:chOff x="9093167" y="3898232"/>
              <a:chExt cx="568191" cy="1911959"/>
            </a:xfrm>
          </p:grpSpPr>
          <p:sp>
            <p:nvSpPr>
              <p:cNvPr id="4" name="Rectangle 3">
                <a:extLst>
                  <a:ext uri="{FF2B5EF4-FFF2-40B4-BE49-F238E27FC236}">
                    <a16:creationId xmlns:a16="http://schemas.microsoft.com/office/drawing/2014/main" id="{3638D209-9D8E-4D2C-BD8F-02C79AF45354}"/>
                  </a:ext>
                </a:extLst>
              </p:cNvPr>
              <p:cNvSpPr/>
              <p:nvPr/>
            </p:nvSpPr>
            <p:spPr>
              <a:xfrm>
                <a:off x="9240253" y="3898232"/>
                <a:ext cx="274019" cy="19119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E3129BE-34D6-4A42-BCB4-5DF5E2B521ED}"/>
                  </a:ext>
                </a:extLst>
              </p:cNvPr>
              <p:cNvSpPr/>
              <p:nvPr/>
            </p:nvSpPr>
            <p:spPr>
              <a:xfrm>
                <a:off x="9514272" y="4068094"/>
                <a:ext cx="147086" cy="167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4" name="Rectangle 23">
                <a:extLst>
                  <a:ext uri="{FF2B5EF4-FFF2-40B4-BE49-F238E27FC236}">
                    <a16:creationId xmlns:a16="http://schemas.microsoft.com/office/drawing/2014/main" id="{A4D53EB1-2793-4B47-9B95-0C964567B877}"/>
                  </a:ext>
                </a:extLst>
              </p:cNvPr>
              <p:cNvSpPr/>
              <p:nvPr/>
            </p:nvSpPr>
            <p:spPr>
              <a:xfrm>
                <a:off x="9514272" y="4497269"/>
                <a:ext cx="147086" cy="167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sp>
            <p:nvSpPr>
              <p:cNvPr id="25" name="Rectangle 24">
                <a:extLst>
                  <a:ext uri="{FF2B5EF4-FFF2-40B4-BE49-F238E27FC236}">
                    <a16:creationId xmlns:a16="http://schemas.microsoft.com/office/drawing/2014/main" id="{FD2F7467-1DE6-4172-9B34-422D888B11D8}"/>
                  </a:ext>
                </a:extLst>
              </p:cNvPr>
              <p:cNvSpPr/>
              <p:nvPr/>
            </p:nvSpPr>
            <p:spPr>
              <a:xfrm>
                <a:off x="9514272" y="4951070"/>
                <a:ext cx="147086" cy="167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7" name="Rectangle 26">
                <a:extLst>
                  <a:ext uri="{FF2B5EF4-FFF2-40B4-BE49-F238E27FC236}">
                    <a16:creationId xmlns:a16="http://schemas.microsoft.com/office/drawing/2014/main" id="{39D4FB62-BC64-4454-88BD-2088785D756B}"/>
                  </a:ext>
                </a:extLst>
              </p:cNvPr>
              <p:cNvSpPr/>
              <p:nvPr/>
            </p:nvSpPr>
            <p:spPr>
              <a:xfrm>
                <a:off x="9514272" y="5380805"/>
                <a:ext cx="147086" cy="167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35" name="Rectangle 34">
                <a:extLst>
                  <a:ext uri="{FF2B5EF4-FFF2-40B4-BE49-F238E27FC236}">
                    <a16:creationId xmlns:a16="http://schemas.microsoft.com/office/drawing/2014/main" id="{2AC97083-6AFF-4426-BF29-CE149745DA27}"/>
                  </a:ext>
                </a:extLst>
              </p:cNvPr>
              <p:cNvSpPr/>
              <p:nvPr/>
            </p:nvSpPr>
            <p:spPr>
              <a:xfrm>
                <a:off x="9093167" y="4689495"/>
                <a:ext cx="147086" cy="167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grpSp>
        <p:cxnSp>
          <p:nvCxnSpPr>
            <p:cNvPr id="9" name="Straight Arrow Connector 8">
              <a:extLst>
                <a:ext uri="{FF2B5EF4-FFF2-40B4-BE49-F238E27FC236}">
                  <a16:creationId xmlns:a16="http://schemas.microsoft.com/office/drawing/2014/main" id="{59C75E10-28FB-4549-9E36-5D3BDFB517AB}"/>
                </a:ext>
              </a:extLst>
            </p:cNvPr>
            <p:cNvCxnSpPr>
              <a:cxnSpLocks/>
            </p:cNvCxnSpPr>
            <p:nvPr/>
          </p:nvCxnSpPr>
          <p:spPr>
            <a:xfrm>
              <a:off x="9339211" y="4133277"/>
              <a:ext cx="0" cy="6536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E34C44-E42D-4EA4-A186-173BABA5182A}"/>
                </a:ext>
              </a:extLst>
            </p:cNvPr>
            <p:cNvCxnSpPr>
              <a:cxnSpLocks/>
            </p:cNvCxnSpPr>
            <p:nvPr/>
          </p:nvCxnSpPr>
          <p:spPr>
            <a:xfrm>
              <a:off x="9347230" y="4806439"/>
              <a:ext cx="0" cy="68444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910E07-A1DF-4368-82AB-20D27B4AB8B2}"/>
                </a:ext>
              </a:extLst>
            </p:cNvPr>
            <p:cNvCxnSpPr>
              <a:cxnSpLocks/>
            </p:cNvCxnSpPr>
            <p:nvPr/>
          </p:nvCxnSpPr>
          <p:spPr>
            <a:xfrm>
              <a:off x="9418020" y="4533722"/>
              <a:ext cx="0" cy="320489"/>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3D6B770-22F2-4C2A-9262-69E83559A240}"/>
                </a:ext>
              </a:extLst>
            </p:cNvPr>
            <p:cNvCxnSpPr>
              <a:cxnSpLocks/>
            </p:cNvCxnSpPr>
            <p:nvPr/>
          </p:nvCxnSpPr>
          <p:spPr>
            <a:xfrm>
              <a:off x="9426040" y="4806439"/>
              <a:ext cx="0" cy="320489"/>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CD82A2-58F2-459F-922E-DFA2B93D35D4}"/>
                </a:ext>
              </a:extLst>
            </p:cNvPr>
            <p:cNvCxnSpPr/>
            <p:nvPr/>
          </p:nvCxnSpPr>
          <p:spPr>
            <a:xfrm>
              <a:off x="8843211" y="4806439"/>
              <a:ext cx="9939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a16="http://schemas.microsoft.com/office/drawing/2014/main" id="{3FDEB3E6-20E9-4432-BF29-7264CAEA2AC2}"/>
              </a:ext>
            </a:extLst>
          </p:cNvPr>
          <p:cNvCxnSpPr>
            <a:cxnSpLocks/>
          </p:cNvCxnSpPr>
          <p:nvPr/>
        </p:nvCxnSpPr>
        <p:spPr>
          <a:xfrm flipH="1">
            <a:off x="9416754" y="4200418"/>
            <a:ext cx="346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93D9328-36EF-4B5E-91C3-7EDCE769DF92}"/>
              </a:ext>
            </a:extLst>
          </p:cNvPr>
          <p:cNvCxnSpPr>
            <a:cxnSpLocks/>
          </p:cNvCxnSpPr>
          <p:nvPr/>
        </p:nvCxnSpPr>
        <p:spPr>
          <a:xfrm flipH="1">
            <a:off x="9416754" y="4804624"/>
            <a:ext cx="346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F13E8B-DE89-4343-9BD0-F79D5AB18CC8}"/>
              </a:ext>
            </a:extLst>
          </p:cNvPr>
          <p:cNvCxnSpPr>
            <a:cxnSpLocks/>
          </p:cNvCxnSpPr>
          <p:nvPr/>
        </p:nvCxnSpPr>
        <p:spPr>
          <a:xfrm flipH="1">
            <a:off x="9416754" y="5357127"/>
            <a:ext cx="346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5B19658-A78C-4D84-ABA3-627F517A70A4}"/>
              </a:ext>
            </a:extLst>
          </p:cNvPr>
          <p:cNvCxnSpPr>
            <a:cxnSpLocks/>
          </p:cNvCxnSpPr>
          <p:nvPr/>
        </p:nvCxnSpPr>
        <p:spPr>
          <a:xfrm flipH="1">
            <a:off x="9416754" y="5948246"/>
            <a:ext cx="346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52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p:txBody>
          <a:bodyPr>
            <a:normAutofit/>
          </a:bodyPr>
          <a:lstStyle/>
          <a:p>
            <a:pPr algn="ctr"/>
            <a:r>
              <a:rPr lang="en-IN" sz="3600" b="1" dirty="0">
                <a:solidFill>
                  <a:srgbClr val="990000"/>
                </a:solidFill>
                <a:latin typeface="Arial" panose="020B0604020202020204" pitchFamily="34" charset="0"/>
                <a:cs typeface="Arial" panose="020B0604020202020204" pitchFamily="34" charset="0"/>
              </a:rPr>
              <a:t>Motivation for the current research </a:t>
            </a:r>
          </a:p>
        </p:txBody>
      </p:sp>
      <p:sp>
        <p:nvSpPr>
          <p:cNvPr id="5" name="Date Placeholder 7">
            <a:extLst>
              <a:ext uri="{FF2B5EF4-FFF2-40B4-BE49-F238E27FC236}">
                <a16:creationId xmlns:a16="http://schemas.microsoft.com/office/drawing/2014/main" id="{A5A0D0D6-AA0E-417B-9C92-83AED896E389}"/>
              </a:ext>
            </a:extLst>
          </p:cNvPr>
          <p:cNvSpPr>
            <a:spLocks noGrp="1"/>
          </p:cNvSpPr>
          <p:nvPr>
            <p:ph type="dt" sz="half" idx="10"/>
          </p:nvPr>
        </p:nvSpPr>
        <p:spPr>
          <a:xfrm>
            <a:off x="838200" y="6117429"/>
            <a:ext cx="2008264" cy="365125"/>
          </a:xfrm>
        </p:spPr>
        <p:txBody>
          <a:bodyPr/>
          <a:lstStyle/>
          <a:p>
            <a:r>
              <a:rPr lang="en-US">
                <a:solidFill>
                  <a:schemeClr val="tx1">
                    <a:lumMod val="50000"/>
                    <a:lumOff val="50000"/>
                  </a:schemeClr>
                </a:solidFill>
              </a:rPr>
              <a:t>Date: 9 June 2022</a:t>
            </a:r>
            <a:endParaRPr lang="en-IN" dirty="0">
              <a:solidFill>
                <a:schemeClr val="tx1">
                  <a:lumMod val="50000"/>
                  <a:lumOff val="50000"/>
                </a:schemeClr>
              </a:solidFill>
            </a:endParaRPr>
          </a:p>
        </p:txBody>
      </p:sp>
      <p:sp>
        <p:nvSpPr>
          <p:cNvPr id="6" name="Footer Placeholder 5">
            <a:extLst>
              <a:ext uri="{FF2B5EF4-FFF2-40B4-BE49-F238E27FC236}">
                <a16:creationId xmlns:a16="http://schemas.microsoft.com/office/drawing/2014/main" id="{38A3F553-A2BB-4094-9749-730A4D89D942}"/>
              </a:ext>
            </a:extLst>
          </p:cNvPr>
          <p:cNvSpPr>
            <a:spLocks noGrp="1"/>
          </p:cNvSpPr>
          <p:nvPr>
            <p:ph type="ftr" sz="quarter" idx="11"/>
          </p:nvPr>
        </p:nvSpPr>
        <p:spPr>
          <a:xfrm>
            <a:off x="3947160" y="6368644"/>
            <a:ext cx="4114800" cy="365125"/>
          </a:xfrm>
        </p:spPr>
        <p:txBody>
          <a:bodyPr/>
          <a:lstStyle/>
          <a:p>
            <a:r>
              <a:rPr lang="en-IN" dirty="0">
                <a:solidFill>
                  <a:schemeClr val="tx1">
                    <a:lumMod val="50000"/>
                    <a:lumOff val="50000"/>
                  </a:schemeClr>
                </a:solidFill>
              </a:rPr>
              <a:t>THUMB PERTURBATION SYSTEM</a:t>
            </a:r>
          </a:p>
        </p:txBody>
      </p:sp>
      <p:sp>
        <p:nvSpPr>
          <p:cNvPr id="7" name="Slide Number Placeholder 6">
            <a:extLst>
              <a:ext uri="{FF2B5EF4-FFF2-40B4-BE49-F238E27FC236}">
                <a16:creationId xmlns:a16="http://schemas.microsoft.com/office/drawing/2014/main" id="{FCC498D5-3444-4449-AE6F-CD52E9428BEA}"/>
              </a:ext>
            </a:extLst>
          </p:cNvPr>
          <p:cNvSpPr>
            <a:spLocks noGrp="1"/>
          </p:cNvSpPr>
          <p:nvPr>
            <p:ph type="sldNum" sz="quarter" idx="12"/>
          </p:nvPr>
        </p:nvSpPr>
        <p:spPr>
          <a:xfrm>
            <a:off x="8774107" y="6288997"/>
            <a:ext cx="2743200" cy="365125"/>
          </a:xfrm>
        </p:spPr>
        <p:txBody>
          <a:bodyPr/>
          <a:lstStyle/>
          <a:p>
            <a:fld id="{D64605B2-C25A-43FF-82EB-2B6EB24849F8}" type="slidenum">
              <a:rPr lang="en-IN" smtClean="0">
                <a:solidFill>
                  <a:schemeClr val="tx1">
                    <a:lumMod val="50000"/>
                    <a:lumOff val="50000"/>
                  </a:schemeClr>
                </a:solidFill>
              </a:rPr>
              <a:t>4</a:t>
            </a:fld>
            <a:endParaRPr lang="en-IN" dirty="0">
              <a:solidFill>
                <a:schemeClr val="tx1">
                  <a:lumMod val="50000"/>
                  <a:lumOff val="50000"/>
                </a:schemeClr>
              </a:solidFill>
            </a:endParaRPr>
          </a:p>
        </p:txBody>
      </p:sp>
      <p:pic>
        <p:nvPicPr>
          <p:cNvPr id="8" name="Content Placeholder 7">
            <a:extLst>
              <a:ext uri="{FF2B5EF4-FFF2-40B4-BE49-F238E27FC236}">
                <a16:creationId xmlns:a16="http://schemas.microsoft.com/office/drawing/2014/main" id="{80AE4EE4-1D10-44F5-BA0E-9D573F8E719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8161" y="1635951"/>
            <a:ext cx="2532160" cy="3450399"/>
          </a:xfrm>
          <a:prstGeom prst="rect">
            <a:avLst/>
          </a:prstGeom>
          <a:ln>
            <a:solidFill>
              <a:schemeClr val="tx1"/>
            </a:solidFill>
          </a:ln>
        </p:spPr>
      </p:pic>
      <p:pic>
        <p:nvPicPr>
          <p:cNvPr id="9" name="Picture 8">
            <a:extLst>
              <a:ext uri="{FF2B5EF4-FFF2-40B4-BE49-F238E27FC236}">
                <a16:creationId xmlns:a16="http://schemas.microsoft.com/office/drawing/2014/main" id="{B2CEC153-F089-4AD5-BF0F-F2348F8FCE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5781" y="1567773"/>
            <a:ext cx="2587219" cy="3450399"/>
          </a:xfrm>
          <a:prstGeom prst="rect">
            <a:avLst/>
          </a:prstGeom>
          <a:ln>
            <a:solidFill>
              <a:schemeClr val="tx1"/>
            </a:solidFill>
          </a:ln>
        </p:spPr>
      </p:pic>
      <p:pic>
        <p:nvPicPr>
          <p:cNvPr id="10" name="Picture 9">
            <a:extLst>
              <a:ext uri="{FF2B5EF4-FFF2-40B4-BE49-F238E27FC236}">
                <a16:creationId xmlns:a16="http://schemas.microsoft.com/office/drawing/2014/main" id="{03B2337D-E5CC-43F2-A890-14AA6A02C9BA}"/>
              </a:ext>
            </a:extLst>
          </p:cNvPr>
          <p:cNvPicPr>
            <a:picLocks noChangeAspect="1"/>
          </p:cNvPicPr>
          <p:nvPr/>
        </p:nvPicPr>
        <p:blipFill>
          <a:blip r:embed="rId5"/>
          <a:stretch>
            <a:fillRect/>
          </a:stretch>
        </p:blipFill>
        <p:spPr>
          <a:xfrm>
            <a:off x="58620" y="6109134"/>
            <a:ext cx="706641" cy="676992"/>
          </a:xfrm>
          <a:prstGeom prst="rect">
            <a:avLst/>
          </a:prstGeom>
        </p:spPr>
      </p:pic>
      <p:pic>
        <p:nvPicPr>
          <p:cNvPr id="4" name="Picture 3">
            <a:extLst>
              <a:ext uri="{FF2B5EF4-FFF2-40B4-BE49-F238E27FC236}">
                <a16:creationId xmlns:a16="http://schemas.microsoft.com/office/drawing/2014/main" id="{C24A5FB7-EF65-4460-AA05-B17DE168DF0B}"/>
              </a:ext>
            </a:extLst>
          </p:cNvPr>
          <p:cNvPicPr>
            <a:picLocks noChangeAspect="1"/>
          </p:cNvPicPr>
          <p:nvPr/>
        </p:nvPicPr>
        <p:blipFill>
          <a:blip r:embed="rId6"/>
          <a:stretch>
            <a:fillRect/>
          </a:stretch>
        </p:blipFill>
        <p:spPr>
          <a:xfrm>
            <a:off x="4799177" y="1635951"/>
            <a:ext cx="3071091" cy="3450399"/>
          </a:xfrm>
          <a:prstGeom prst="rect">
            <a:avLst/>
          </a:prstGeom>
          <a:ln>
            <a:solidFill>
              <a:schemeClr val="tx1"/>
            </a:solidFill>
          </a:ln>
        </p:spPr>
      </p:pic>
      <p:sp>
        <p:nvSpPr>
          <p:cNvPr id="12" name="TextBox 11">
            <a:extLst>
              <a:ext uri="{FF2B5EF4-FFF2-40B4-BE49-F238E27FC236}">
                <a16:creationId xmlns:a16="http://schemas.microsoft.com/office/drawing/2014/main" id="{1154D066-065A-4F1E-87C4-D85A70089390}"/>
              </a:ext>
            </a:extLst>
          </p:cNvPr>
          <p:cNvSpPr txBox="1"/>
          <p:nvPr/>
        </p:nvSpPr>
        <p:spPr>
          <a:xfrm>
            <a:off x="4314099" y="5097115"/>
            <a:ext cx="4041245" cy="461665"/>
          </a:xfrm>
          <a:prstGeom prst="rect">
            <a:avLst/>
          </a:prstGeom>
          <a:noFill/>
        </p:spPr>
        <p:txBody>
          <a:bodyPr wrap="square">
            <a:spAutoFit/>
          </a:bodyPr>
          <a:lstStyle/>
          <a:p>
            <a:r>
              <a:rPr lang="en-IN" sz="1200" dirty="0"/>
              <a:t>Image source: https://www.heathrowscientific.com/pipette-controller-i-120479</a:t>
            </a:r>
          </a:p>
        </p:txBody>
      </p:sp>
      <p:sp>
        <p:nvSpPr>
          <p:cNvPr id="13" name="TextBox 12">
            <a:extLst>
              <a:ext uri="{FF2B5EF4-FFF2-40B4-BE49-F238E27FC236}">
                <a16:creationId xmlns:a16="http://schemas.microsoft.com/office/drawing/2014/main" id="{FB2A8DC8-C0EE-4861-AB15-2552A9C319A6}"/>
              </a:ext>
            </a:extLst>
          </p:cNvPr>
          <p:cNvSpPr txBox="1"/>
          <p:nvPr/>
        </p:nvSpPr>
        <p:spPr>
          <a:xfrm>
            <a:off x="1646494" y="5222049"/>
            <a:ext cx="1368644" cy="369332"/>
          </a:xfrm>
          <a:prstGeom prst="rect">
            <a:avLst/>
          </a:prstGeom>
          <a:noFill/>
        </p:spPr>
        <p:txBody>
          <a:bodyPr wrap="none" rtlCol="0">
            <a:spAutoFit/>
          </a:bodyPr>
          <a:lstStyle/>
          <a:p>
            <a:r>
              <a:rPr lang="en-IN" b="1" dirty="0"/>
              <a:t>Pocket radio</a:t>
            </a:r>
          </a:p>
        </p:txBody>
      </p:sp>
      <p:sp>
        <p:nvSpPr>
          <p:cNvPr id="14" name="TextBox 13">
            <a:extLst>
              <a:ext uri="{FF2B5EF4-FFF2-40B4-BE49-F238E27FC236}">
                <a16:creationId xmlns:a16="http://schemas.microsoft.com/office/drawing/2014/main" id="{F54B2E02-CB53-4FA5-95CA-16BAC5E71435}"/>
              </a:ext>
            </a:extLst>
          </p:cNvPr>
          <p:cNvSpPr txBox="1"/>
          <p:nvPr/>
        </p:nvSpPr>
        <p:spPr>
          <a:xfrm>
            <a:off x="5406614" y="5558780"/>
            <a:ext cx="1856214" cy="369332"/>
          </a:xfrm>
          <a:prstGeom prst="rect">
            <a:avLst/>
          </a:prstGeom>
          <a:noFill/>
        </p:spPr>
        <p:txBody>
          <a:bodyPr wrap="none" rtlCol="0">
            <a:spAutoFit/>
          </a:bodyPr>
          <a:lstStyle/>
          <a:p>
            <a:r>
              <a:rPr lang="en-IN" b="1" dirty="0"/>
              <a:t>Pipette</a:t>
            </a:r>
            <a:r>
              <a:rPr lang="en-IN" dirty="0"/>
              <a:t> </a:t>
            </a:r>
            <a:r>
              <a:rPr lang="en-IN" b="1" dirty="0"/>
              <a:t>controller</a:t>
            </a:r>
          </a:p>
        </p:txBody>
      </p:sp>
      <p:sp>
        <p:nvSpPr>
          <p:cNvPr id="15" name="TextBox 14">
            <a:extLst>
              <a:ext uri="{FF2B5EF4-FFF2-40B4-BE49-F238E27FC236}">
                <a16:creationId xmlns:a16="http://schemas.microsoft.com/office/drawing/2014/main" id="{76FD2E7F-3F33-48AA-AFC6-682FB9242308}"/>
              </a:ext>
            </a:extLst>
          </p:cNvPr>
          <p:cNvSpPr txBox="1"/>
          <p:nvPr/>
        </p:nvSpPr>
        <p:spPr>
          <a:xfrm>
            <a:off x="9097961" y="5105561"/>
            <a:ext cx="2653290" cy="369332"/>
          </a:xfrm>
          <a:prstGeom prst="rect">
            <a:avLst/>
          </a:prstGeom>
          <a:noFill/>
        </p:spPr>
        <p:txBody>
          <a:bodyPr wrap="none" rtlCol="0">
            <a:spAutoFit/>
          </a:bodyPr>
          <a:lstStyle/>
          <a:p>
            <a:r>
              <a:rPr lang="en-IN" b="1" dirty="0"/>
              <a:t>Retractable ball point pen</a:t>
            </a:r>
          </a:p>
        </p:txBody>
      </p:sp>
      <p:sp>
        <p:nvSpPr>
          <p:cNvPr id="3" name="TextBox 2">
            <a:extLst>
              <a:ext uri="{FF2B5EF4-FFF2-40B4-BE49-F238E27FC236}">
                <a16:creationId xmlns:a16="http://schemas.microsoft.com/office/drawing/2014/main" id="{6AC1B30D-EE4B-4AF1-AB61-DB53AA8D59EA}"/>
              </a:ext>
            </a:extLst>
          </p:cNvPr>
          <p:cNvSpPr txBox="1"/>
          <p:nvPr/>
        </p:nvSpPr>
        <p:spPr>
          <a:xfrm>
            <a:off x="2165131" y="5919665"/>
            <a:ext cx="9352176" cy="369332"/>
          </a:xfrm>
          <a:prstGeom prst="rect">
            <a:avLst/>
          </a:prstGeom>
          <a:noFill/>
          <a:ln>
            <a:solidFill>
              <a:schemeClr val="tx1"/>
            </a:solidFill>
          </a:ln>
        </p:spPr>
        <p:txBody>
          <a:bodyPr wrap="none" rtlCol="0">
            <a:spAutoFit/>
          </a:bodyPr>
          <a:lstStyle/>
          <a:p>
            <a:r>
              <a:rPr lang="en-IN" dirty="0"/>
              <a:t>How object stabilization is achieved while holding a handle that consists of unsteady thumb base?</a:t>
            </a:r>
          </a:p>
        </p:txBody>
      </p:sp>
    </p:spTree>
    <p:extLst>
      <p:ext uri="{BB962C8B-B14F-4D97-AF65-F5344CB8AC3E}">
        <p14:creationId xmlns:p14="http://schemas.microsoft.com/office/powerpoint/2010/main" val="398619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5948FD-DD19-46D6-A564-344819AEE2B6}"/>
              </a:ext>
            </a:extLst>
          </p:cNvPr>
          <p:cNvSpPr/>
          <p:nvPr/>
        </p:nvSpPr>
        <p:spPr>
          <a:xfrm>
            <a:off x="9183298" y="1396206"/>
            <a:ext cx="449263" cy="40655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C000"/>
              </a:solidFill>
            </a:endParaRPr>
          </a:p>
        </p:txBody>
      </p:sp>
      <p:sp>
        <p:nvSpPr>
          <p:cNvPr id="3" name="Rectangle 2">
            <a:extLst>
              <a:ext uri="{FF2B5EF4-FFF2-40B4-BE49-F238E27FC236}">
                <a16:creationId xmlns:a16="http://schemas.microsoft.com/office/drawing/2014/main" id="{B317861A-8B39-4C5F-957B-3F4CB6FF2473}"/>
              </a:ext>
            </a:extLst>
          </p:cNvPr>
          <p:cNvSpPr/>
          <p:nvPr/>
        </p:nvSpPr>
        <p:spPr>
          <a:xfrm>
            <a:off x="9626211" y="1804193"/>
            <a:ext cx="20955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ED0DA841-4069-48A7-95AD-060915E9BA7E}"/>
              </a:ext>
            </a:extLst>
          </p:cNvPr>
          <p:cNvSpPr/>
          <p:nvPr/>
        </p:nvSpPr>
        <p:spPr>
          <a:xfrm>
            <a:off x="9626211" y="2640806"/>
            <a:ext cx="20955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47B71753-CCA2-4823-BA74-DED6E9554B31}"/>
              </a:ext>
            </a:extLst>
          </p:cNvPr>
          <p:cNvSpPr/>
          <p:nvPr/>
        </p:nvSpPr>
        <p:spPr>
          <a:xfrm>
            <a:off x="9626211" y="3593306"/>
            <a:ext cx="20955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6" name="Rectangle 5">
            <a:extLst>
              <a:ext uri="{FF2B5EF4-FFF2-40B4-BE49-F238E27FC236}">
                <a16:creationId xmlns:a16="http://schemas.microsoft.com/office/drawing/2014/main" id="{35C79C35-5E00-4EAD-B12B-3259DF09905F}"/>
              </a:ext>
            </a:extLst>
          </p:cNvPr>
          <p:cNvSpPr/>
          <p:nvPr/>
        </p:nvSpPr>
        <p:spPr>
          <a:xfrm>
            <a:off x="9626211" y="4485481"/>
            <a:ext cx="209550"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 name="Rectangle 7">
            <a:extLst>
              <a:ext uri="{FF2B5EF4-FFF2-40B4-BE49-F238E27FC236}">
                <a16:creationId xmlns:a16="http://schemas.microsoft.com/office/drawing/2014/main" id="{B0379EB1-E36B-46E2-AA1E-7681335805C8}"/>
              </a:ext>
            </a:extLst>
          </p:cNvPr>
          <p:cNvSpPr/>
          <p:nvPr/>
        </p:nvSpPr>
        <p:spPr>
          <a:xfrm>
            <a:off x="8972161" y="1834356"/>
            <a:ext cx="211137" cy="34607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T</a:t>
            </a:r>
          </a:p>
        </p:txBody>
      </p:sp>
      <p:sp>
        <p:nvSpPr>
          <p:cNvPr id="9" name="TextBox 8">
            <a:extLst>
              <a:ext uri="{FF2B5EF4-FFF2-40B4-BE49-F238E27FC236}">
                <a16:creationId xmlns:a16="http://schemas.microsoft.com/office/drawing/2014/main" id="{7F6A70D9-2A37-43DC-A082-44B7052F390D}"/>
              </a:ext>
            </a:extLst>
          </p:cNvPr>
          <p:cNvSpPr txBox="1"/>
          <p:nvPr/>
        </p:nvSpPr>
        <p:spPr>
          <a:xfrm>
            <a:off x="9897223" y="1811099"/>
            <a:ext cx="1576365" cy="369332"/>
          </a:xfrm>
          <a:prstGeom prst="rect">
            <a:avLst/>
          </a:prstGeom>
          <a:noFill/>
        </p:spPr>
        <p:txBody>
          <a:bodyPr wrap="square" rtlCol="0">
            <a:spAutoFit/>
          </a:bodyPr>
          <a:lstStyle/>
          <a:p>
            <a:r>
              <a:rPr lang="en-IN" dirty="0"/>
              <a:t>Index</a:t>
            </a:r>
          </a:p>
        </p:txBody>
      </p:sp>
      <p:sp>
        <p:nvSpPr>
          <p:cNvPr id="10" name="TextBox 9">
            <a:extLst>
              <a:ext uri="{FF2B5EF4-FFF2-40B4-BE49-F238E27FC236}">
                <a16:creationId xmlns:a16="http://schemas.microsoft.com/office/drawing/2014/main" id="{158577D3-99C8-4502-B094-4179E3216767}"/>
              </a:ext>
            </a:extLst>
          </p:cNvPr>
          <p:cNvSpPr txBox="1"/>
          <p:nvPr/>
        </p:nvSpPr>
        <p:spPr>
          <a:xfrm>
            <a:off x="9843698" y="2577350"/>
            <a:ext cx="1153108" cy="369332"/>
          </a:xfrm>
          <a:prstGeom prst="rect">
            <a:avLst/>
          </a:prstGeom>
          <a:noFill/>
        </p:spPr>
        <p:txBody>
          <a:bodyPr wrap="square" rtlCol="0">
            <a:spAutoFit/>
          </a:bodyPr>
          <a:lstStyle/>
          <a:p>
            <a:r>
              <a:rPr lang="en-IN" dirty="0"/>
              <a:t>Middle</a:t>
            </a:r>
          </a:p>
        </p:txBody>
      </p:sp>
      <p:sp>
        <p:nvSpPr>
          <p:cNvPr id="11" name="TextBox 10">
            <a:extLst>
              <a:ext uri="{FF2B5EF4-FFF2-40B4-BE49-F238E27FC236}">
                <a16:creationId xmlns:a16="http://schemas.microsoft.com/office/drawing/2014/main" id="{392AAB88-5FE6-46C7-A475-D4A57C45A0AC}"/>
              </a:ext>
            </a:extLst>
          </p:cNvPr>
          <p:cNvSpPr txBox="1"/>
          <p:nvPr/>
        </p:nvSpPr>
        <p:spPr>
          <a:xfrm>
            <a:off x="9848668" y="3543927"/>
            <a:ext cx="692359" cy="369332"/>
          </a:xfrm>
          <a:prstGeom prst="rect">
            <a:avLst/>
          </a:prstGeom>
          <a:noFill/>
        </p:spPr>
        <p:txBody>
          <a:bodyPr wrap="square" rtlCol="0">
            <a:spAutoFit/>
          </a:bodyPr>
          <a:lstStyle/>
          <a:p>
            <a:r>
              <a:rPr lang="en-IN" dirty="0"/>
              <a:t>Ring</a:t>
            </a:r>
          </a:p>
        </p:txBody>
      </p:sp>
      <p:sp>
        <p:nvSpPr>
          <p:cNvPr id="12" name="TextBox 11">
            <a:extLst>
              <a:ext uri="{FF2B5EF4-FFF2-40B4-BE49-F238E27FC236}">
                <a16:creationId xmlns:a16="http://schemas.microsoft.com/office/drawing/2014/main" id="{14A11412-183D-4CDF-B07F-7051465FF556}"/>
              </a:ext>
            </a:extLst>
          </p:cNvPr>
          <p:cNvSpPr txBox="1"/>
          <p:nvPr/>
        </p:nvSpPr>
        <p:spPr>
          <a:xfrm>
            <a:off x="9861691" y="4460470"/>
            <a:ext cx="823715" cy="369332"/>
          </a:xfrm>
          <a:prstGeom prst="rect">
            <a:avLst/>
          </a:prstGeom>
          <a:noFill/>
        </p:spPr>
        <p:txBody>
          <a:bodyPr wrap="square" rtlCol="0">
            <a:spAutoFit/>
          </a:bodyPr>
          <a:lstStyle/>
          <a:p>
            <a:r>
              <a:rPr lang="en-IN" dirty="0"/>
              <a:t>Little</a:t>
            </a:r>
          </a:p>
        </p:txBody>
      </p:sp>
      <p:sp>
        <p:nvSpPr>
          <p:cNvPr id="7" name="Rectangle 6">
            <a:extLst>
              <a:ext uri="{FF2B5EF4-FFF2-40B4-BE49-F238E27FC236}">
                <a16:creationId xmlns:a16="http://schemas.microsoft.com/office/drawing/2014/main" id="{EE9DF64B-5ADC-440E-A25A-89E52A1CAD0E}"/>
              </a:ext>
            </a:extLst>
          </p:cNvPr>
          <p:cNvSpPr/>
          <p:nvPr/>
        </p:nvSpPr>
        <p:spPr>
          <a:xfrm>
            <a:off x="9183298" y="1742049"/>
            <a:ext cx="122099" cy="32936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Date Placeholder 7">
            <a:extLst>
              <a:ext uri="{FF2B5EF4-FFF2-40B4-BE49-F238E27FC236}">
                <a16:creationId xmlns:a16="http://schemas.microsoft.com/office/drawing/2014/main" id="{723CB657-51C9-45BC-BC68-78AAAA9086BB}"/>
              </a:ext>
            </a:extLst>
          </p:cNvPr>
          <p:cNvSpPr>
            <a:spLocks noGrp="1"/>
          </p:cNvSpPr>
          <p:nvPr>
            <p:ph type="dt" sz="half" idx="10"/>
          </p:nvPr>
        </p:nvSpPr>
        <p:spPr>
          <a:xfrm>
            <a:off x="827305" y="6308364"/>
            <a:ext cx="2008264" cy="365125"/>
          </a:xfrm>
        </p:spPr>
        <p:txBody>
          <a:bodyPr/>
          <a:lstStyle/>
          <a:p>
            <a:r>
              <a:rPr lang="en-US" dirty="0">
                <a:solidFill>
                  <a:schemeClr val="tx1">
                    <a:lumMod val="50000"/>
                    <a:lumOff val="50000"/>
                  </a:schemeClr>
                </a:solidFill>
              </a:rPr>
              <a:t>Date: 9 June 2022</a:t>
            </a:r>
            <a:endParaRPr lang="en-IN" dirty="0">
              <a:solidFill>
                <a:schemeClr val="tx1">
                  <a:lumMod val="50000"/>
                  <a:lumOff val="50000"/>
                </a:schemeClr>
              </a:solidFill>
            </a:endParaRPr>
          </a:p>
        </p:txBody>
      </p:sp>
      <p:sp>
        <p:nvSpPr>
          <p:cNvPr id="32" name="Footer Placeholder 5">
            <a:extLst>
              <a:ext uri="{FF2B5EF4-FFF2-40B4-BE49-F238E27FC236}">
                <a16:creationId xmlns:a16="http://schemas.microsoft.com/office/drawing/2014/main" id="{70F81607-FCA3-4879-8732-42977DD82259}"/>
              </a:ext>
            </a:extLst>
          </p:cNvPr>
          <p:cNvSpPr>
            <a:spLocks noGrp="1"/>
          </p:cNvSpPr>
          <p:nvPr>
            <p:ph type="ftr" sz="quarter" idx="11"/>
          </p:nvPr>
        </p:nvSpPr>
        <p:spPr>
          <a:xfrm>
            <a:off x="4204025" y="6246453"/>
            <a:ext cx="4114800" cy="365125"/>
          </a:xfrm>
        </p:spPr>
        <p:txBody>
          <a:bodyPr/>
          <a:lstStyle/>
          <a:p>
            <a:r>
              <a:rPr lang="en-IN" dirty="0">
                <a:solidFill>
                  <a:schemeClr val="tx1">
                    <a:lumMod val="50000"/>
                    <a:lumOff val="50000"/>
                  </a:schemeClr>
                </a:solidFill>
              </a:rPr>
              <a:t>THUMB PERTURBATION SYSTEM</a:t>
            </a:r>
          </a:p>
        </p:txBody>
      </p:sp>
      <p:sp>
        <p:nvSpPr>
          <p:cNvPr id="34" name="Slide Number Placeholder 6">
            <a:extLst>
              <a:ext uri="{FF2B5EF4-FFF2-40B4-BE49-F238E27FC236}">
                <a16:creationId xmlns:a16="http://schemas.microsoft.com/office/drawing/2014/main" id="{99E6FB92-51AD-4AE4-A410-2F831C4C1B5F}"/>
              </a:ext>
            </a:extLst>
          </p:cNvPr>
          <p:cNvSpPr>
            <a:spLocks noGrp="1"/>
          </p:cNvSpPr>
          <p:nvPr>
            <p:ph type="sldNum" sz="quarter" idx="12"/>
          </p:nvPr>
        </p:nvSpPr>
        <p:spPr>
          <a:xfrm>
            <a:off x="9139350" y="6197066"/>
            <a:ext cx="2743200" cy="365125"/>
          </a:xfrm>
        </p:spPr>
        <p:txBody>
          <a:bodyPr/>
          <a:lstStyle/>
          <a:p>
            <a:fld id="{D64605B2-C25A-43FF-82EB-2B6EB24849F8}" type="slidenum">
              <a:rPr lang="en-IN" smtClean="0">
                <a:solidFill>
                  <a:schemeClr val="tx1">
                    <a:lumMod val="50000"/>
                    <a:lumOff val="50000"/>
                  </a:schemeClr>
                </a:solidFill>
              </a:rPr>
              <a:t>5</a:t>
            </a:fld>
            <a:endParaRPr lang="en-IN" dirty="0">
              <a:solidFill>
                <a:schemeClr val="tx1">
                  <a:lumMod val="50000"/>
                  <a:lumOff val="50000"/>
                </a:schemeClr>
              </a:solidFill>
            </a:endParaRPr>
          </a:p>
        </p:txBody>
      </p:sp>
      <p:pic>
        <p:nvPicPr>
          <p:cNvPr id="38" name="Picture 37">
            <a:extLst>
              <a:ext uri="{FF2B5EF4-FFF2-40B4-BE49-F238E27FC236}">
                <a16:creationId xmlns:a16="http://schemas.microsoft.com/office/drawing/2014/main" id="{01C94BAA-0CE7-4594-B68B-4CF15E135D8A}"/>
              </a:ext>
            </a:extLst>
          </p:cNvPr>
          <p:cNvPicPr>
            <a:picLocks noChangeAspect="1"/>
          </p:cNvPicPr>
          <p:nvPr/>
        </p:nvPicPr>
        <p:blipFill>
          <a:blip r:embed="rId3"/>
          <a:stretch>
            <a:fillRect/>
          </a:stretch>
        </p:blipFill>
        <p:spPr>
          <a:xfrm>
            <a:off x="117678" y="6090520"/>
            <a:ext cx="706641" cy="676992"/>
          </a:xfrm>
          <a:prstGeom prst="rect">
            <a:avLst/>
          </a:prstGeom>
        </p:spPr>
      </p:pic>
      <p:sp>
        <p:nvSpPr>
          <p:cNvPr id="39" name="Title 1">
            <a:extLst>
              <a:ext uri="{FF2B5EF4-FFF2-40B4-BE49-F238E27FC236}">
                <a16:creationId xmlns:a16="http://schemas.microsoft.com/office/drawing/2014/main" id="{5E3D5FD2-55D5-432E-9621-6E1BD3281CA1}"/>
              </a:ext>
            </a:extLst>
          </p:cNvPr>
          <p:cNvSpPr txBox="1">
            <a:spLocks/>
          </p:cNvSpPr>
          <p:nvPr/>
        </p:nvSpPr>
        <p:spPr>
          <a:xfrm>
            <a:off x="1007325" y="159164"/>
            <a:ext cx="10515600" cy="6742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Experimental handle with slider platform</a:t>
            </a:r>
          </a:p>
        </p:txBody>
      </p:sp>
      <p:sp>
        <p:nvSpPr>
          <p:cNvPr id="40" name="TextBox 39">
            <a:extLst>
              <a:ext uri="{FF2B5EF4-FFF2-40B4-BE49-F238E27FC236}">
                <a16:creationId xmlns:a16="http://schemas.microsoft.com/office/drawing/2014/main" id="{51CD640D-A9F4-48A6-B48B-AD7ABC52C111}"/>
              </a:ext>
            </a:extLst>
          </p:cNvPr>
          <p:cNvSpPr txBox="1"/>
          <p:nvPr/>
        </p:nvSpPr>
        <p:spPr>
          <a:xfrm>
            <a:off x="8838028" y="5869780"/>
            <a:ext cx="1576365" cy="369332"/>
          </a:xfrm>
          <a:prstGeom prst="rect">
            <a:avLst/>
          </a:prstGeom>
          <a:noFill/>
        </p:spPr>
        <p:txBody>
          <a:bodyPr wrap="square" rtlCol="0">
            <a:spAutoFit/>
          </a:bodyPr>
          <a:lstStyle/>
          <a:p>
            <a:r>
              <a:rPr lang="en-IN" i="1" dirty="0"/>
              <a:t>T= Thumb</a:t>
            </a:r>
          </a:p>
        </p:txBody>
      </p:sp>
      <p:grpSp>
        <p:nvGrpSpPr>
          <p:cNvPr id="44" name="Group 43">
            <a:extLst>
              <a:ext uri="{FF2B5EF4-FFF2-40B4-BE49-F238E27FC236}">
                <a16:creationId xmlns:a16="http://schemas.microsoft.com/office/drawing/2014/main" id="{B5E50DBB-5A16-453B-A1B3-C6C83B217FA7}"/>
              </a:ext>
            </a:extLst>
          </p:cNvPr>
          <p:cNvGrpSpPr/>
          <p:nvPr/>
        </p:nvGrpSpPr>
        <p:grpSpPr>
          <a:xfrm>
            <a:off x="1728916" y="1198730"/>
            <a:ext cx="5277740" cy="4460538"/>
            <a:chOff x="968095" y="1462088"/>
            <a:chExt cx="5277740" cy="4460538"/>
          </a:xfrm>
        </p:grpSpPr>
        <p:pic>
          <p:nvPicPr>
            <p:cNvPr id="45" name="Picture 44">
              <a:extLst>
                <a:ext uri="{FF2B5EF4-FFF2-40B4-BE49-F238E27FC236}">
                  <a16:creationId xmlns:a16="http://schemas.microsoft.com/office/drawing/2014/main" id="{3E7E1E22-EA7A-452C-BC8B-433802610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095" y="1462088"/>
              <a:ext cx="5277740" cy="4460538"/>
            </a:xfrm>
            <a:prstGeom prst="rect">
              <a:avLst/>
            </a:prstGeom>
            <a:ln>
              <a:solidFill>
                <a:schemeClr val="tx1"/>
              </a:solidFill>
            </a:ln>
          </p:spPr>
        </p:pic>
        <p:sp>
          <p:nvSpPr>
            <p:cNvPr id="46" name="TextBox 45">
              <a:extLst>
                <a:ext uri="{FF2B5EF4-FFF2-40B4-BE49-F238E27FC236}">
                  <a16:creationId xmlns:a16="http://schemas.microsoft.com/office/drawing/2014/main" id="{6A261F8D-DA2C-4D4E-9471-46AB378F77B9}"/>
                </a:ext>
              </a:extLst>
            </p:cNvPr>
            <p:cNvSpPr txBox="1"/>
            <p:nvPr/>
          </p:nvSpPr>
          <p:spPr>
            <a:xfrm>
              <a:off x="4503215" y="3140498"/>
              <a:ext cx="997389" cy="261610"/>
            </a:xfrm>
            <a:prstGeom prst="rect">
              <a:avLst/>
            </a:prstGeom>
            <a:noFill/>
          </p:spPr>
          <p:txBody>
            <a:bodyPr wrap="none" rtlCol="0">
              <a:spAutoFit/>
            </a:bodyPr>
            <a:lstStyle/>
            <a:p>
              <a:r>
                <a:rPr lang="en-IN" sz="1100" dirty="0"/>
                <a:t>(Force sensor)</a:t>
              </a:r>
            </a:p>
          </p:txBody>
        </p:sp>
      </p:grpSp>
      <p:cxnSp>
        <p:nvCxnSpPr>
          <p:cNvPr id="14" name="Straight Connector 13">
            <a:extLst>
              <a:ext uri="{FF2B5EF4-FFF2-40B4-BE49-F238E27FC236}">
                <a16:creationId xmlns:a16="http://schemas.microsoft.com/office/drawing/2014/main" id="{C111560F-B4D6-448A-AEC6-5AC03D125CBF}"/>
              </a:ext>
            </a:extLst>
          </p:cNvPr>
          <p:cNvCxnSpPr>
            <a:cxnSpLocks/>
          </p:cNvCxnSpPr>
          <p:nvPr/>
        </p:nvCxnSpPr>
        <p:spPr>
          <a:xfrm>
            <a:off x="9172155" y="3303858"/>
            <a:ext cx="456840" cy="0"/>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50BCA62-C803-4BE3-92B5-28BA151738A8}"/>
              </a:ext>
            </a:extLst>
          </p:cNvPr>
          <p:cNvSpPr txBox="1"/>
          <p:nvPr/>
        </p:nvSpPr>
        <p:spPr>
          <a:xfrm>
            <a:off x="9796545" y="3069042"/>
            <a:ext cx="1603324" cy="369332"/>
          </a:xfrm>
          <a:prstGeom prst="rect">
            <a:avLst/>
          </a:prstGeom>
          <a:noFill/>
        </p:spPr>
        <p:txBody>
          <a:bodyPr wrap="none" rtlCol="0">
            <a:spAutoFit/>
          </a:bodyPr>
          <a:lstStyle/>
          <a:p>
            <a:r>
              <a:rPr lang="en-IN" dirty="0"/>
              <a:t>HOME position</a:t>
            </a:r>
          </a:p>
        </p:txBody>
      </p:sp>
      <p:sp>
        <p:nvSpPr>
          <p:cNvPr id="13" name="TextBox 12">
            <a:extLst>
              <a:ext uri="{FF2B5EF4-FFF2-40B4-BE49-F238E27FC236}">
                <a16:creationId xmlns:a16="http://schemas.microsoft.com/office/drawing/2014/main" id="{D9AA32E3-0095-4741-A60C-DDA7E0AFFE12}"/>
              </a:ext>
            </a:extLst>
          </p:cNvPr>
          <p:cNvSpPr txBox="1"/>
          <p:nvPr/>
        </p:nvSpPr>
        <p:spPr>
          <a:xfrm>
            <a:off x="1624263" y="5905854"/>
            <a:ext cx="5857822" cy="369332"/>
          </a:xfrm>
          <a:prstGeom prst="rect">
            <a:avLst/>
          </a:prstGeom>
          <a:noFill/>
        </p:spPr>
        <p:txBody>
          <a:bodyPr wrap="none" rtlCol="0">
            <a:spAutoFit/>
          </a:bodyPr>
          <a:lstStyle/>
          <a:p>
            <a:r>
              <a:rPr lang="en-IN" dirty="0"/>
              <a:t>Total mass of the handle (including slider platform) =0.535kg</a:t>
            </a:r>
          </a:p>
        </p:txBody>
      </p:sp>
    </p:spTree>
    <p:extLst>
      <p:ext uri="{BB962C8B-B14F-4D97-AF65-F5344CB8AC3E}">
        <p14:creationId xmlns:p14="http://schemas.microsoft.com/office/powerpoint/2010/main" val="42512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2.59259E-6 L 0.00039 0.3838 " pathEditMode="relative" rAng="0" ptsTypes="AA">
                                      <p:cBhvr>
                                        <p:cTn id="6" dur="2000" fill="hold"/>
                                        <p:tgtEl>
                                          <p:spTgt spid="8"/>
                                        </p:tgtEl>
                                        <p:attrNameLst>
                                          <p:attrName>ppt_x</p:attrName>
                                          <p:attrName>ppt_y</p:attrName>
                                        </p:attrNameLst>
                                      </p:cBhvr>
                                      <p:rCtr x="13" y="19190"/>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1" nodeType="clickEffect">
                                  <p:stCondLst>
                                    <p:cond delay="0"/>
                                  </p:stCondLst>
                                  <p:childTnLst>
                                    <p:animMotion origin="layout" path="M 0.00039 0.3838 L -1.25E-6 -2.59259E-6 " pathEditMode="relative" rAng="0" ptsTypes="AA">
                                      <p:cBhvr>
                                        <p:cTn id="10" dur="2000" fill="hold"/>
                                        <p:tgtEl>
                                          <p:spTgt spid="8"/>
                                        </p:tgtEl>
                                        <p:attrNameLst>
                                          <p:attrName>ppt_x</p:attrName>
                                          <p:attrName>ppt_y</p:attrName>
                                        </p:attrNameLst>
                                      </p:cBhvr>
                                      <p:rCtr x="-26" y="-1919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1.25E-6 -2.59259E-6 L 0.00039 0.20463 " pathEditMode="relative" rAng="0" ptsTypes="AA">
                                      <p:cBhvr>
                                        <p:cTn id="14" dur="2000" fill="hold"/>
                                        <p:tgtEl>
                                          <p:spTgt spid="8"/>
                                        </p:tgtEl>
                                        <p:attrNameLst>
                                          <p:attrName>ppt_x</p:attrName>
                                          <p:attrName>ppt_y</p:attrName>
                                        </p:attrNameLst>
                                      </p:cBhvr>
                                      <p:rCtr x="13" y="10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a:xfrm>
            <a:off x="615783" y="136525"/>
            <a:ext cx="10515600" cy="1325563"/>
          </a:xfrm>
        </p:spPr>
        <p:txBody>
          <a:bodyPr>
            <a:normAutofit/>
          </a:bodyPr>
          <a:lstStyle/>
          <a:p>
            <a:pPr algn="ctr"/>
            <a:r>
              <a:rPr lang="en-IN" sz="3600" b="1" dirty="0">
                <a:solidFill>
                  <a:srgbClr val="990000"/>
                </a:solidFill>
                <a:latin typeface="Arial" panose="020B0604020202020204" pitchFamily="34" charset="0"/>
                <a:cs typeface="Arial" panose="020B0604020202020204" pitchFamily="34" charset="0"/>
              </a:rPr>
              <a:t>Objectives</a:t>
            </a:r>
          </a:p>
        </p:txBody>
      </p:sp>
      <p:sp>
        <p:nvSpPr>
          <p:cNvPr id="5" name="Date Placeholder 7">
            <a:extLst>
              <a:ext uri="{FF2B5EF4-FFF2-40B4-BE49-F238E27FC236}">
                <a16:creationId xmlns:a16="http://schemas.microsoft.com/office/drawing/2014/main" id="{A5A0D0D6-AA0E-417B-9C92-83AED896E389}"/>
              </a:ext>
            </a:extLst>
          </p:cNvPr>
          <p:cNvSpPr>
            <a:spLocks noGrp="1"/>
          </p:cNvSpPr>
          <p:nvPr>
            <p:ph type="dt" sz="half" idx="10"/>
          </p:nvPr>
        </p:nvSpPr>
        <p:spPr>
          <a:xfrm>
            <a:off x="1018392" y="6085843"/>
            <a:ext cx="2008264" cy="365125"/>
          </a:xfrm>
        </p:spPr>
        <p:txBody>
          <a:bodyPr/>
          <a:lstStyle/>
          <a:p>
            <a:r>
              <a:rPr lang="en-US" dirty="0">
                <a:solidFill>
                  <a:schemeClr val="tx1">
                    <a:lumMod val="50000"/>
                    <a:lumOff val="50000"/>
                  </a:schemeClr>
                </a:solidFill>
              </a:rPr>
              <a:t>Date: 9 June 2022</a:t>
            </a:r>
            <a:endParaRPr lang="en-IN" dirty="0">
              <a:solidFill>
                <a:schemeClr val="tx1">
                  <a:lumMod val="50000"/>
                  <a:lumOff val="50000"/>
                </a:schemeClr>
              </a:solidFill>
            </a:endParaRPr>
          </a:p>
        </p:txBody>
      </p:sp>
      <p:sp>
        <p:nvSpPr>
          <p:cNvPr id="6" name="Footer Placeholder 5">
            <a:extLst>
              <a:ext uri="{FF2B5EF4-FFF2-40B4-BE49-F238E27FC236}">
                <a16:creationId xmlns:a16="http://schemas.microsoft.com/office/drawing/2014/main" id="{38A3F553-A2BB-4094-9749-730A4D89D942}"/>
              </a:ext>
            </a:extLst>
          </p:cNvPr>
          <p:cNvSpPr>
            <a:spLocks noGrp="1"/>
          </p:cNvSpPr>
          <p:nvPr>
            <p:ph type="ftr" sz="quarter" idx="11"/>
          </p:nvPr>
        </p:nvSpPr>
        <p:spPr>
          <a:xfrm>
            <a:off x="4038600" y="6085842"/>
            <a:ext cx="4114800" cy="365125"/>
          </a:xfrm>
        </p:spPr>
        <p:txBody>
          <a:bodyPr/>
          <a:lstStyle/>
          <a:p>
            <a:r>
              <a:rPr lang="en-IN" dirty="0">
                <a:solidFill>
                  <a:schemeClr val="tx1">
                    <a:lumMod val="50000"/>
                    <a:lumOff val="50000"/>
                  </a:schemeClr>
                </a:solidFill>
              </a:rPr>
              <a:t>THUMB PERTURBATION SYSTEM</a:t>
            </a:r>
          </a:p>
        </p:txBody>
      </p:sp>
      <p:sp>
        <p:nvSpPr>
          <p:cNvPr id="7" name="Slide Number Placeholder 6">
            <a:extLst>
              <a:ext uri="{FF2B5EF4-FFF2-40B4-BE49-F238E27FC236}">
                <a16:creationId xmlns:a16="http://schemas.microsoft.com/office/drawing/2014/main" id="{FCC498D5-3444-4449-AE6F-CD52E9428BEA}"/>
              </a:ext>
            </a:extLst>
          </p:cNvPr>
          <p:cNvSpPr>
            <a:spLocks noGrp="1"/>
          </p:cNvSpPr>
          <p:nvPr>
            <p:ph type="sldNum" sz="quarter" idx="12"/>
          </p:nvPr>
        </p:nvSpPr>
        <p:spPr>
          <a:xfrm>
            <a:off x="10905478" y="6158509"/>
            <a:ext cx="446578" cy="411162"/>
          </a:xfrm>
        </p:spPr>
        <p:txBody>
          <a:bodyPr/>
          <a:lstStyle/>
          <a:p>
            <a:fld id="{D64605B2-C25A-43FF-82EB-2B6EB24849F8}" type="slidenum">
              <a:rPr lang="en-IN" smtClean="0">
                <a:solidFill>
                  <a:schemeClr val="tx1">
                    <a:lumMod val="50000"/>
                    <a:lumOff val="50000"/>
                  </a:schemeClr>
                </a:solidFill>
              </a:rPr>
              <a:t>6</a:t>
            </a:fld>
            <a:endParaRPr lang="en-IN" dirty="0">
              <a:solidFill>
                <a:schemeClr val="tx1">
                  <a:lumMod val="50000"/>
                  <a:lumOff val="50000"/>
                </a:schemeClr>
              </a:solidFill>
            </a:endParaRPr>
          </a:p>
        </p:txBody>
      </p:sp>
      <p:sp>
        <p:nvSpPr>
          <p:cNvPr id="9" name="TextBox 8">
            <a:extLst>
              <a:ext uri="{FF2B5EF4-FFF2-40B4-BE49-F238E27FC236}">
                <a16:creationId xmlns:a16="http://schemas.microsoft.com/office/drawing/2014/main" id="{427CFE8B-C7B1-4774-88CE-6669F600DD63}"/>
              </a:ext>
            </a:extLst>
          </p:cNvPr>
          <p:cNvSpPr txBox="1"/>
          <p:nvPr/>
        </p:nvSpPr>
        <p:spPr>
          <a:xfrm>
            <a:off x="839944" y="1479001"/>
            <a:ext cx="10067278" cy="4611519"/>
          </a:xfrm>
          <a:prstGeom prst="rect">
            <a:avLst/>
          </a:prstGeom>
          <a:noFill/>
        </p:spPr>
        <p:txBody>
          <a:bodyPr wrap="square">
            <a:spAutoFit/>
          </a:bodyPr>
          <a:lstStyle/>
          <a:p>
            <a:pPr marL="342900" lvl="0" indent="-342900" algn="just">
              <a:spcBef>
                <a:spcPts val="600"/>
              </a:spcBef>
              <a:spcAft>
                <a:spcPts val="600"/>
              </a:spcAft>
              <a:buFont typeface="+mj-lt"/>
              <a:buAutoNum type="arabicPeriod"/>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To study how the fingertip forces re-distribute for establishing object stabilization when the thumb was placed on an unsteady platform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force distribution was studied in the presence and absence of mechanical constraint to fix the unsteady thumb platform while grasping. In particular, the contribution of ulnar fingers in maintaining the static equilibrium was explored.</a:t>
            </a:r>
          </a:p>
          <a:p>
            <a:pPr marL="342900" lvl="0" indent="-342900" algn="just">
              <a:spcBef>
                <a:spcPts val="600"/>
              </a:spcBef>
              <a:spcAft>
                <a:spcPts val="600"/>
              </a:spcAft>
              <a:buFont typeface="+mj-lt"/>
              <a:buAutoNum type="arabicPeriod"/>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To examine whether the applicability of the Mechanical advantage hypothesis is task-specific and to investigate the kind of task that lends support to the hypothesis.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was done by systematically increasing the mass of the handle by suspending external loads of varying masses below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mass of the handle. </a:t>
            </a:r>
          </a:p>
          <a:p>
            <a:pPr marL="342900" lvl="0" indent="-342900" algn="just">
              <a:spcBef>
                <a:spcPts val="600"/>
              </a:spcBef>
              <a:spcAft>
                <a:spcPts val="600"/>
              </a:spcAft>
              <a:buFont typeface="+mj-lt"/>
              <a:buAutoNum type="arabicPeriod"/>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1800" b="1">
                <a:effectLst/>
                <a:latin typeface="Times New Roman" panose="02020603050405020304" pitchFamily="18" charset="0"/>
                <a:ea typeface="Calibri" panose="020F0502020204030204" pitchFamily="34" charset="0"/>
                <a:cs typeface="Times New Roman" panose="02020603050405020304" pitchFamily="18" charset="0"/>
              </a:rPr>
              <a:t>confirm on the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kind of task that causes CNS to prefer the strategy of mechanical advantage principle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by restricting the normal force of the thumb while holding the thumb platform steady at the HOME position.</a:t>
            </a:r>
          </a:p>
          <a:p>
            <a:pPr marL="342900" lvl="0" indent="-342900" algn="just">
              <a:spcBef>
                <a:spcPts val="600"/>
              </a:spcBef>
              <a:spcAft>
                <a:spcPts val="600"/>
              </a:spcAft>
              <a:buFont typeface="+mj-lt"/>
              <a:buAutoNum type="arabicPeriod"/>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To investigate the biomechanical relationship between the thumb and peripheral fingers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the unsteady thumb platform was translated in the vertical direction while grasping.</a:t>
            </a:r>
          </a:p>
          <a:p>
            <a:pPr marL="228600" algn="just">
              <a:spcBef>
                <a:spcPts val="600"/>
              </a:spcBef>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p:txBody>
      </p:sp>
      <p:pic>
        <p:nvPicPr>
          <p:cNvPr id="10" name="Picture 9">
            <a:extLst>
              <a:ext uri="{FF2B5EF4-FFF2-40B4-BE49-F238E27FC236}">
                <a16:creationId xmlns:a16="http://schemas.microsoft.com/office/drawing/2014/main" id="{73C30E5A-B822-4B7F-8A71-7C992447DA1F}"/>
              </a:ext>
            </a:extLst>
          </p:cNvPr>
          <p:cNvPicPr>
            <a:picLocks noChangeAspect="1"/>
          </p:cNvPicPr>
          <p:nvPr/>
        </p:nvPicPr>
        <p:blipFill>
          <a:blip r:embed="rId3"/>
          <a:stretch>
            <a:fillRect/>
          </a:stretch>
        </p:blipFill>
        <p:spPr>
          <a:xfrm>
            <a:off x="117678" y="6090520"/>
            <a:ext cx="706641" cy="676992"/>
          </a:xfrm>
          <a:prstGeom prst="rect">
            <a:avLst/>
          </a:prstGeom>
        </p:spPr>
      </p:pic>
    </p:spTree>
    <p:extLst>
      <p:ext uri="{BB962C8B-B14F-4D97-AF65-F5344CB8AC3E}">
        <p14:creationId xmlns:p14="http://schemas.microsoft.com/office/powerpoint/2010/main" val="334876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AB92-41FB-4E6B-B225-58223A12473D}"/>
              </a:ext>
            </a:extLst>
          </p:cNvPr>
          <p:cNvSpPr>
            <a:spLocks noGrp="1"/>
          </p:cNvSpPr>
          <p:nvPr>
            <p:ph type="title"/>
          </p:nvPr>
        </p:nvSpPr>
        <p:spPr>
          <a:xfrm>
            <a:off x="924590" y="704769"/>
            <a:ext cx="10515600" cy="1325563"/>
          </a:xfrm>
          <a:solidFill>
            <a:schemeClr val="bg1"/>
          </a:solidFill>
        </p:spPr>
        <p:txBody>
          <a:bodyPr>
            <a:normAutofit fontScale="90000"/>
          </a:bodyPr>
          <a:lstStyle/>
          <a:p>
            <a:pPr algn="ctr"/>
            <a:r>
              <a:rPr lang="en-IN" sz="4000" b="1" dirty="0">
                <a:solidFill>
                  <a:srgbClr val="990000"/>
                </a:solidFill>
                <a:latin typeface="Arial" panose="020B0604020202020204" pitchFamily="34" charset="0"/>
                <a:cs typeface="Arial" panose="020B0604020202020204" pitchFamily="34" charset="0"/>
              </a:rPr>
              <a:t>Experiment 1</a:t>
            </a:r>
            <a:br>
              <a:rPr lang="en-IN" sz="4000" b="1" dirty="0">
                <a:solidFill>
                  <a:srgbClr val="990000"/>
                </a:solidFill>
                <a:latin typeface="Arial" panose="020B0604020202020204" pitchFamily="34" charset="0"/>
                <a:cs typeface="Arial" panose="020B0604020202020204" pitchFamily="34" charset="0"/>
              </a:rPr>
            </a:br>
            <a:br>
              <a:rPr lang="en-IN" sz="3600" b="1" dirty="0">
                <a:solidFill>
                  <a:srgbClr val="990000"/>
                </a:solidFill>
                <a:latin typeface="Arial" panose="020B0604020202020204" pitchFamily="34" charset="0"/>
                <a:cs typeface="Arial" panose="020B0604020202020204" pitchFamily="34" charset="0"/>
              </a:rPr>
            </a:br>
            <a:r>
              <a:rPr lang="en-IN" sz="3600" b="1" dirty="0">
                <a:solidFill>
                  <a:srgbClr val="990000"/>
                </a:solidFill>
                <a:latin typeface="Arial" panose="020B0604020202020204" pitchFamily="34" charset="0"/>
                <a:cs typeface="Arial" panose="020B0604020202020204" pitchFamily="34" charset="0"/>
              </a:rPr>
              <a:t>(Preliminary study)</a:t>
            </a:r>
          </a:p>
        </p:txBody>
      </p:sp>
      <p:sp>
        <p:nvSpPr>
          <p:cNvPr id="5" name="Date Placeholder 7">
            <a:extLst>
              <a:ext uri="{FF2B5EF4-FFF2-40B4-BE49-F238E27FC236}">
                <a16:creationId xmlns:a16="http://schemas.microsoft.com/office/drawing/2014/main" id="{A5A0D0D6-AA0E-417B-9C92-83AED896E389}"/>
              </a:ext>
            </a:extLst>
          </p:cNvPr>
          <p:cNvSpPr>
            <a:spLocks noGrp="1"/>
          </p:cNvSpPr>
          <p:nvPr>
            <p:ph type="dt" sz="half" idx="10"/>
          </p:nvPr>
        </p:nvSpPr>
        <p:spPr>
          <a:xfrm>
            <a:off x="838200" y="5991225"/>
            <a:ext cx="2008264" cy="365125"/>
          </a:xfrm>
        </p:spPr>
        <p:txBody>
          <a:bodyPr/>
          <a:lstStyle/>
          <a:p>
            <a:r>
              <a:rPr lang="en-US" dirty="0">
                <a:solidFill>
                  <a:schemeClr val="tx1">
                    <a:lumMod val="50000"/>
                    <a:lumOff val="50000"/>
                  </a:schemeClr>
                </a:solidFill>
              </a:rPr>
              <a:t>Date: 9 June 2022</a:t>
            </a:r>
            <a:endParaRPr lang="en-IN" dirty="0">
              <a:solidFill>
                <a:schemeClr val="bg1"/>
              </a:solidFill>
            </a:endParaRPr>
          </a:p>
        </p:txBody>
      </p:sp>
      <p:sp>
        <p:nvSpPr>
          <p:cNvPr id="6" name="Footer Placeholder 5">
            <a:extLst>
              <a:ext uri="{FF2B5EF4-FFF2-40B4-BE49-F238E27FC236}">
                <a16:creationId xmlns:a16="http://schemas.microsoft.com/office/drawing/2014/main" id="{38A3F553-A2BB-4094-9749-730A4D89D942}"/>
              </a:ext>
            </a:extLst>
          </p:cNvPr>
          <p:cNvSpPr>
            <a:spLocks noGrp="1"/>
          </p:cNvSpPr>
          <p:nvPr>
            <p:ph type="ftr" sz="quarter" idx="11"/>
          </p:nvPr>
        </p:nvSpPr>
        <p:spPr/>
        <p:txBody>
          <a:bodyPr/>
          <a:lstStyle/>
          <a:p>
            <a:r>
              <a:rPr lang="en-IN" dirty="0">
                <a:solidFill>
                  <a:schemeClr val="bg1"/>
                </a:solidFill>
              </a:rPr>
              <a:t>THUMB PERTURBATION SYSTEM</a:t>
            </a:r>
          </a:p>
        </p:txBody>
      </p:sp>
      <p:sp>
        <p:nvSpPr>
          <p:cNvPr id="10" name="Footer Placeholder 5">
            <a:extLst>
              <a:ext uri="{FF2B5EF4-FFF2-40B4-BE49-F238E27FC236}">
                <a16:creationId xmlns:a16="http://schemas.microsoft.com/office/drawing/2014/main" id="{E8234E63-E893-40C4-ACF5-09FEFD2A90A6}"/>
              </a:ext>
            </a:extLst>
          </p:cNvPr>
          <p:cNvSpPr txBox="1">
            <a:spLocks/>
          </p:cNvSpPr>
          <p:nvPr/>
        </p:nvSpPr>
        <p:spPr>
          <a:xfrm>
            <a:off x="4003345" y="606389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tx1">
                    <a:lumMod val="50000"/>
                    <a:lumOff val="50000"/>
                  </a:schemeClr>
                </a:solidFill>
              </a:rPr>
              <a:t>THUMB PERTURBATION SYSTEM</a:t>
            </a:r>
          </a:p>
        </p:txBody>
      </p:sp>
      <p:sp>
        <p:nvSpPr>
          <p:cNvPr id="11" name="Slide Number Placeholder 6">
            <a:extLst>
              <a:ext uri="{FF2B5EF4-FFF2-40B4-BE49-F238E27FC236}">
                <a16:creationId xmlns:a16="http://schemas.microsoft.com/office/drawing/2014/main" id="{A0C83B81-6A1C-4038-BFE7-F6C3DA71C0C2}"/>
              </a:ext>
            </a:extLst>
          </p:cNvPr>
          <p:cNvSpPr txBox="1">
            <a:spLocks/>
          </p:cNvSpPr>
          <p:nvPr/>
        </p:nvSpPr>
        <p:spPr>
          <a:xfrm>
            <a:off x="8831180" y="615323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4605B2-C25A-43FF-82EB-2B6EB24849F8}" type="slidenum">
              <a:rPr lang="en-IN" smtClean="0">
                <a:solidFill>
                  <a:schemeClr val="tx1">
                    <a:lumMod val="50000"/>
                    <a:lumOff val="50000"/>
                  </a:schemeClr>
                </a:solidFill>
              </a:rPr>
              <a:pPr/>
              <a:t>7</a:t>
            </a:fld>
            <a:endParaRPr lang="en-IN" dirty="0">
              <a:solidFill>
                <a:schemeClr val="tx1">
                  <a:lumMod val="50000"/>
                  <a:lumOff val="50000"/>
                </a:schemeClr>
              </a:solidFill>
            </a:endParaRPr>
          </a:p>
        </p:txBody>
      </p:sp>
      <p:pic>
        <p:nvPicPr>
          <p:cNvPr id="12" name="Picture 11">
            <a:extLst>
              <a:ext uri="{FF2B5EF4-FFF2-40B4-BE49-F238E27FC236}">
                <a16:creationId xmlns:a16="http://schemas.microsoft.com/office/drawing/2014/main" id="{E18F52C9-318B-4EBF-B454-4974EF8352A6}"/>
              </a:ext>
            </a:extLst>
          </p:cNvPr>
          <p:cNvPicPr>
            <a:picLocks noChangeAspect="1"/>
          </p:cNvPicPr>
          <p:nvPr/>
        </p:nvPicPr>
        <p:blipFill>
          <a:blip r:embed="rId3"/>
          <a:stretch>
            <a:fillRect/>
          </a:stretch>
        </p:blipFill>
        <p:spPr>
          <a:xfrm>
            <a:off x="117678" y="6090520"/>
            <a:ext cx="706641" cy="676992"/>
          </a:xfrm>
          <a:prstGeom prst="rect">
            <a:avLst/>
          </a:prstGeom>
        </p:spPr>
      </p:pic>
      <p:sp>
        <p:nvSpPr>
          <p:cNvPr id="3" name="TextBox 2">
            <a:extLst>
              <a:ext uri="{FF2B5EF4-FFF2-40B4-BE49-F238E27FC236}">
                <a16:creationId xmlns:a16="http://schemas.microsoft.com/office/drawing/2014/main" id="{194CDD58-6AFD-4363-904E-39AFED97FA72}"/>
              </a:ext>
            </a:extLst>
          </p:cNvPr>
          <p:cNvSpPr txBox="1"/>
          <p:nvPr/>
        </p:nvSpPr>
        <p:spPr>
          <a:xfrm>
            <a:off x="601580" y="2420017"/>
            <a:ext cx="10972800" cy="1754326"/>
          </a:xfrm>
          <a:prstGeom prst="rect">
            <a:avLst/>
          </a:prstGeom>
          <a:noFill/>
        </p:spPr>
        <p:txBody>
          <a:bodyPr wrap="square" rtlCol="0">
            <a:spAutoFit/>
          </a:bodyPr>
          <a:lstStyle/>
          <a:p>
            <a:pPr algn="ctr"/>
            <a:endParaRPr lang="en-IN" sz="2400" b="1" dirty="0"/>
          </a:p>
          <a:p>
            <a:pPr algn="ctr"/>
            <a:r>
              <a:rPr lang="en-IN" sz="2400" dirty="0"/>
              <a:t>Will the Mechanical advantage hypothesis (MAH)  be supported by holding a handle of mass 0.535kg with slider platform held at HOME?</a:t>
            </a:r>
          </a:p>
          <a:p>
            <a:pPr algn="ctr"/>
            <a:endParaRPr lang="en-IN" dirty="0"/>
          </a:p>
          <a:p>
            <a:pPr algn="ctr"/>
            <a:endParaRPr lang="en-IN" dirty="0"/>
          </a:p>
        </p:txBody>
      </p:sp>
    </p:spTree>
    <p:extLst>
      <p:ext uri="{BB962C8B-B14F-4D97-AF65-F5344CB8AC3E}">
        <p14:creationId xmlns:p14="http://schemas.microsoft.com/office/powerpoint/2010/main" val="372763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311CBB-8C99-48D9-A701-3BCF2EBE6637}"/>
              </a:ext>
            </a:extLst>
          </p:cNvPr>
          <p:cNvSpPr>
            <a:spLocks noGrp="1"/>
          </p:cNvSpPr>
          <p:nvPr>
            <p:ph type="dt" sz="half" idx="10"/>
          </p:nvPr>
        </p:nvSpPr>
        <p:spPr>
          <a:xfrm>
            <a:off x="876622" y="6246098"/>
            <a:ext cx="2743200" cy="365125"/>
          </a:xfrm>
        </p:spPr>
        <p:txBody>
          <a:bodyPr/>
          <a:lstStyle/>
          <a:p>
            <a:r>
              <a:rPr lang="en-US" dirty="0"/>
              <a:t>Date: 9 June 2022</a:t>
            </a:r>
            <a:endParaRPr lang="en-IN" dirty="0"/>
          </a:p>
        </p:txBody>
      </p:sp>
      <p:sp>
        <p:nvSpPr>
          <p:cNvPr id="5" name="Footer Placeholder 4">
            <a:extLst>
              <a:ext uri="{FF2B5EF4-FFF2-40B4-BE49-F238E27FC236}">
                <a16:creationId xmlns:a16="http://schemas.microsoft.com/office/drawing/2014/main" id="{33743247-C828-4821-98A9-AD4CD83E47AD}"/>
              </a:ext>
            </a:extLst>
          </p:cNvPr>
          <p:cNvSpPr>
            <a:spLocks noGrp="1"/>
          </p:cNvSpPr>
          <p:nvPr>
            <p:ph type="ftr" sz="quarter" idx="11"/>
          </p:nvPr>
        </p:nvSpPr>
        <p:spPr>
          <a:xfrm>
            <a:off x="4194869" y="6232652"/>
            <a:ext cx="4114800" cy="365125"/>
          </a:xfrm>
        </p:spPr>
        <p:txBody>
          <a:bodyPr/>
          <a:lstStyle/>
          <a:p>
            <a:r>
              <a:rPr lang="en-IN" dirty="0"/>
              <a:t>THUMB PERTURBATION SYSTEM</a:t>
            </a:r>
          </a:p>
        </p:txBody>
      </p:sp>
      <p:sp>
        <p:nvSpPr>
          <p:cNvPr id="6" name="Slide Number Placeholder 5">
            <a:extLst>
              <a:ext uri="{FF2B5EF4-FFF2-40B4-BE49-F238E27FC236}">
                <a16:creationId xmlns:a16="http://schemas.microsoft.com/office/drawing/2014/main" id="{82B522F9-3C2E-4B05-B42B-87E6BA290966}"/>
              </a:ext>
            </a:extLst>
          </p:cNvPr>
          <p:cNvSpPr>
            <a:spLocks noGrp="1"/>
          </p:cNvSpPr>
          <p:nvPr>
            <p:ph type="sldNum" sz="quarter" idx="12"/>
          </p:nvPr>
        </p:nvSpPr>
        <p:spPr>
          <a:xfrm>
            <a:off x="9127177" y="6246098"/>
            <a:ext cx="2743200" cy="365125"/>
          </a:xfrm>
        </p:spPr>
        <p:txBody>
          <a:bodyPr/>
          <a:lstStyle/>
          <a:p>
            <a:fld id="{D64605B2-C25A-43FF-82EB-2B6EB24849F8}" type="slidenum">
              <a:rPr lang="en-IN" smtClean="0"/>
              <a:t>8</a:t>
            </a:fld>
            <a:endParaRPr lang="en-IN" dirty="0"/>
          </a:p>
        </p:txBody>
      </p:sp>
      <p:sp>
        <p:nvSpPr>
          <p:cNvPr id="7" name="Title 1">
            <a:extLst>
              <a:ext uri="{FF2B5EF4-FFF2-40B4-BE49-F238E27FC236}">
                <a16:creationId xmlns:a16="http://schemas.microsoft.com/office/drawing/2014/main" id="{C7BD2881-EEBC-480A-8393-14E42A8E33F4}"/>
              </a:ext>
            </a:extLst>
          </p:cNvPr>
          <p:cNvSpPr>
            <a:spLocks noGrp="1"/>
          </p:cNvSpPr>
          <p:nvPr>
            <p:ph type="title"/>
          </p:nvPr>
        </p:nvSpPr>
        <p:spPr>
          <a:xfrm>
            <a:off x="888578" y="49249"/>
            <a:ext cx="10515600" cy="917158"/>
          </a:xfrm>
        </p:spPr>
        <p:txBody>
          <a:bodyPr>
            <a:normAutofit/>
          </a:bodyPr>
          <a:lstStyle/>
          <a:p>
            <a:pPr algn="ctr"/>
            <a:r>
              <a:rPr lang="en-IN" sz="3600" b="1" dirty="0">
                <a:solidFill>
                  <a:srgbClr val="990000"/>
                </a:solidFill>
                <a:latin typeface="Arial" panose="020B0604020202020204" pitchFamily="34" charset="0"/>
                <a:cs typeface="Arial" panose="020B0604020202020204" pitchFamily="34" charset="0"/>
              </a:rPr>
              <a:t>Experimental setup</a:t>
            </a:r>
          </a:p>
        </p:txBody>
      </p:sp>
      <p:grpSp>
        <p:nvGrpSpPr>
          <p:cNvPr id="12" name="Group 4">
            <a:extLst>
              <a:ext uri="{FF2B5EF4-FFF2-40B4-BE49-F238E27FC236}">
                <a16:creationId xmlns:a16="http://schemas.microsoft.com/office/drawing/2014/main" id="{3D25E38D-BC30-4C9F-8370-EA008F060A22}"/>
              </a:ext>
            </a:extLst>
          </p:cNvPr>
          <p:cNvGrpSpPr>
            <a:grpSpLocks/>
          </p:cNvGrpSpPr>
          <p:nvPr/>
        </p:nvGrpSpPr>
        <p:grpSpPr bwMode="auto">
          <a:xfrm>
            <a:off x="5711508" y="1553534"/>
            <a:ext cx="4392612" cy="1174750"/>
            <a:chOff x="977778" y="2393588"/>
            <a:chExt cx="5260209" cy="2195125"/>
          </a:xfrm>
        </p:grpSpPr>
        <p:sp>
          <p:nvSpPr>
            <p:cNvPr id="13" name="TextBox 12">
              <a:extLst>
                <a:ext uri="{FF2B5EF4-FFF2-40B4-BE49-F238E27FC236}">
                  <a16:creationId xmlns:a16="http://schemas.microsoft.com/office/drawing/2014/main" id="{7687DE50-2C40-4AA4-A58D-967166E8C6F0}"/>
                </a:ext>
              </a:extLst>
            </p:cNvPr>
            <p:cNvSpPr txBox="1"/>
            <p:nvPr/>
          </p:nvSpPr>
          <p:spPr>
            <a:xfrm>
              <a:off x="2605078" y="2393588"/>
              <a:ext cx="1762274" cy="631841"/>
            </a:xfrm>
            <a:prstGeom prst="rect">
              <a:avLst/>
            </a:prstGeom>
            <a:solidFill>
              <a:schemeClr val="accent2">
                <a:lumMod val="60000"/>
                <a:lumOff val="40000"/>
              </a:schemeClr>
            </a:solidFill>
            <a:ln>
              <a:solidFill>
                <a:schemeClr val="accent2">
                  <a:lumMod val="60000"/>
                  <a:lumOff val="40000"/>
                </a:schemeClr>
              </a:solidFill>
            </a:ln>
          </p:spPr>
          <p:txBody>
            <a:bodyPr wrap="none">
              <a:spAutoFit/>
            </a:bodyPr>
            <a:lstStyle/>
            <a:p>
              <a:pPr>
                <a:defRPr/>
              </a:pPr>
              <a:r>
                <a:rPr lang="en-IN" sz="1600" b="1" dirty="0"/>
                <a:t>CONDITIONS</a:t>
              </a:r>
            </a:p>
          </p:txBody>
        </p:sp>
        <p:cxnSp>
          <p:nvCxnSpPr>
            <p:cNvPr id="14" name="Straight Arrow Connector 13">
              <a:extLst>
                <a:ext uri="{FF2B5EF4-FFF2-40B4-BE49-F238E27FC236}">
                  <a16:creationId xmlns:a16="http://schemas.microsoft.com/office/drawing/2014/main" id="{B96D4B51-CF03-46F9-88FC-9D4DFD106ED8}"/>
                </a:ext>
              </a:extLst>
            </p:cNvPr>
            <p:cNvCxnSpPr>
              <a:cxnSpLocks/>
            </p:cNvCxnSpPr>
            <p:nvPr/>
          </p:nvCxnSpPr>
          <p:spPr>
            <a:xfrm flipH="1">
              <a:off x="1867470" y="3022462"/>
              <a:ext cx="1026568" cy="525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0FB281-FD11-4ED7-B583-953E7A133245}"/>
                </a:ext>
              </a:extLst>
            </p:cNvPr>
            <p:cNvCxnSpPr>
              <a:cxnSpLocks/>
            </p:cNvCxnSpPr>
            <p:nvPr/>
          </p:nvCxnSpPr>
          <p:spPr>
            <a:xfrm>
              <a:off x="4028965" y="3010596"/>
              <a:ext cx="1085501" cy="5191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8">
              <a:extLst>
                <a:ext uri="{FF2B5EF4-FFF2-40B4-BE49-F238E27FC236}">
                  <a16:creationId xmlns:a16="http://schemas.microsoft.com/office/drawing/2014/main" id="{4432207C-57C3-4834-9D49-B73044546C76}"/>
                </a:ext>
              </a:extLst>
            </p:cNvPr>
            <p:cNvGrpSpPr>
              <a:grpSpLocks/>
            </p:cNvGrpSpPr>
            <p:nvPr/>
          </p:nvGrpSpPr>
          <p:grpSpPr bwMode="auto">
            <a:xfrm>
              <a:off x="977778" y="3581751"/>
              <a:ext cx="5260209" cy="1006962"/>
              <a:chOff x="2308934" y="4183576"/>
              <a:chExt cx="5260209" cy="1006962"/>
            </a:xfrm>
          </p:grpSpPr>
          <p:sp>
            <p:nvSpPr>
              <p:cNvPr id="17" name="Rectangle 16">
                <a:extLst>
                  <a:ext uri="{FF2B5EF4-FFF2-40B4-BE49-F238E27FC236}">
                    <a16:creationId xmlns:a16="http://schemas.microsoft.com/office/drawing/2014/main" id="{36E53C06-8F7F-4806-A7B7-70045383A5A4}"/>
                  </a:ext>
                </a:extLst>
              </p:cNvPr>
              <p:cNvSpPr/>
              <p:nvPr/>
            </p:nvSpPr>
            <p:spPr>
              <a:xfrm>
                <a:off x="2308934" y="4184934"/>
                <a:ext cx="1781285" cy="1005604"/>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dirty="0">
                  <a:solidFill>
                    <a:schemeClr val="tx1"/>
                  </a:solidFill>
                </a:endParaRPr>
              </a:p>
              <a:p>
                <a:pPr algn="ctr">
                  <a:defRPr/>
                </a:pPr>
                <a:r>
                  <a:rPr lang="en-IN" sz="1600" b="1" dirty="0">
                    <a:solidFill>
                      <a:schemeClr val="tx1"/>
                    </a:solidFill>
                  </a:rPr>
                  <a:t>Fixed</a:t>
                </a:r>
              </a:p>
              <a:p>
                <a:pPr algn="ctr">
                  <a:defRPr/>
                </a:pPr>
                <a:r>
                  <a:rPr lang="en-IN" sz="1600" b="1" dirty="0">
                    <a:solidFill>
                      <a:schemeClr val="tx1"/>
                    </a:solidFill>
                  </a:rPr>
                  <a:t>(30 trials)</a:t>
                </a:r>
              </a:p>
              <a:p>
                <a:pPr algn="ctr">
                  <a:defRPr/>
                </a:pPr>
                <a:endParaRPr lang="en-IN" b="1" dirty="0">
                  <a:solidFill>
                    <a:schemeClr val="tx1"/>
                  </a:solidFill>
                </a:endParaRPr>
              </a:p>
            </p:txBody>
          </p:sp>
          <p:sp>
            <p:nvSpPr>
              <p:cNvPr id="18" name="Rectangle 17">
                <a:extLst>
                  <a:ext uri="{FF2B5EF4-FFF2-40B4-BE49-F238E27FC236}">
                    <a16:creationId xmlns:a16="http://schemas.microsoft.com/office/drawing/2014/main" id="{C2B2A6D8-A7CA-4897-A6D7-1DD7CDC4E826}"/>
                  </a:ext>
                </a:extLst>
              </p:cNvPr>
              <p:cNvSpPr/>
              <p:nvPr/>
            </p:nvSpPr>
            <p:spPr>
              <a:xfrm>
                <a:off x="4025583" y="4184934"/>
                <a:ext cx="1781286" cy="1005604"/>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b="1" dirty="0">
                    <a:solidFill>
                      <a:schemeClr val="tx1"/>
                    </a:solidFill>
                  </a:rPr>
                  <a:t>One hour rest</a:t>
                </a:r>
              </a:p>
            </p:txBody>
          </p:sp>
          <p:sp>
            <p:nvSpPr>
              <p:cNvPr id="19" name="Rectangle 18">
                <a:extLst>
                  <a:ext uri="{FF2B5EF4-FFF2-40B4-BE49-F238E27FC236}">
                    <a16:creationId xmlns:a16="http://schemas.microsoft.com/office/drawing/2014/main" id="{7D6DA68E-E3C5-45E9-97D8-729DDE09FE23}"/>
                  </a:ext>
                </a:extLst>
              </p:cNvPr>
              <p:cNvSpPr/>
              <p:nvPr/>
            </p:nvSpPr>
            <p:spPr>
              <a:xfrm>
                <a:off x="5787858" y="4184934"/>
                <a:ext cx="1781285" cy="1005604"/>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b="1" dirty="0">
                    <a:solidFill>
                      <a:schemeClr val="tx1"/>
                    </a:solidFill>
                  </a:rPr>
                  <a:t>Free</a:t>
                </a:r>
              </a:p>
              <a:p>
                <a:pPr algn="ctr">
                  <a:defRPr/>
                </a:pPr>
                <a:r>
                  <a:rPr lang="en-IN" sz="1600" b="1" dirty="0">
                    <a:solidFill>
                      <a:schemeClr val="tx1"/>
                    </a:solidFill>
                  </a:rPr>
                  <a:t>(30 trials)</a:t>
                </a:r>
              </a:p>
            </p:txBody>
          </p:sp>
        </p:grpSp>
      </p:grpSp>
      <p:pic>
        <p:nvPicPr>
          <p:cNvPr id="20" name="Picture 19">
            <a:extLst>
              <a:ext uri="{FF2B5EF4-FFF2-40B4-BE49-F238E27FC236}">
                <a16:creationId xmlns:a16="http://schemas.microsoft.com/office/drawing/2014/main" id="{6A0B420F-C9E7-48D9-97DB-6BE3FE842F3F}"/>
              </a:ext>
            </a:extLst>
          </p:cNvPr>
          <p:cNvPicPr>
            <a:picLocks noChangeAspect="1"/>
          </p:cNvPicPr>
          <p:nvPr/>
        </p:nvPicPr>
        <p:blipFill>
          <a:blip r:embed="rId3"/>
          <a:stretch>
            <a:fillRect/>
          </a:stretch>
        </p:blipFill>
        <p:spPr>
          <a:xfrm>
            <a:off x="10596" y="6133206"/>
            <a:ext cx="706641" cy="676992"/>
          </a:xfrm>
          <a:prstGeom prst="rect">
            <a:avLst/>
          </a:prstGeom>
        </p:spPr>
      </p:pic>
      <p:grpSp>
        <p:nvGrpSpPr>
          <p:cNvPr id="9" name="Group 8">
            <a:extLst>
              <a:ext uri="{FF2B5EF4-FFF2-40B4-BE49-F238E27FC236}">
                <a16:creationId xmlns:a16="http://schemas.microsoft.com/office/drawing/2014/main" id="{337E354F-05B4-43C2-87B1-7205BF43DE93}"/>
              </a:ext>
            </a:extLst>
          </p:cNvPr>
          <p:cNvGrpSpPr/>
          <p:nvPr/>
        </p:nvGrpSpPr>
        <p:grpSpPr>
          <a:xfrm>
            <a:off x="5891015" y="3227006"/>
            <a:ext cx="4736860" cy="2571211"/>
            <a:chOff x="3591987" y="1147723"/>
            <a:chExt cx="3285633" cy="1774328"/>
          </a:xfrm>
        </p:grpSpPr>
        <p:pic>
          <p:nvPicPr>
            <p:cNvPr id="3" name="Picture 2">
              <a:extLst>
                <a:ext uri="{FF2B5EF4-FFF2-40B4-BE49-F238E27FC236}">
                  <a16:creationId xmlns:a16="http://schemas.microsoft.com/office/drawing/2014/main" id="{82C219AA-E079-4941-A517-FEFD69E88A6B}"/>
                </a:ext>
              </a:extLst>
            </p:cNvPr>
            <p:cNvPicPr>
              <a:picLocks noChangeAspect="1"/>
            </p:cNvPicPr>
            <p:nvPr/>
          </p:nvPicPr>
          <p:blipFill>
            <a:blip r:embed="rId4"/>
            <a:stretch>
              <a:fillRect/>
            </a:stretch>
          </p:blipFill>
          <p:spPr>
            <a:xfrm>
              <a:off x="3591987" y="1422122"/>
              <a:ext cx="2798648" cy="1499929"/>
            </a:xfrm>
            <a:prstGeom prst="rect">
              <a:avLst/>
            </a:prstGeom>
            <a:ln>
              <a:solidFill>
                <a:schemeClr val="tx1"/>
              </a:solidFill>
            </a:ln>
          </p:spPr>
        </p:pic>
        <p:sp>
          <p:nvSpPr>
            <p:cNvPr id="8" name="TextBox 7">
              <a:extLst>
                <a:ext uri="{FF2B5EF4-FFF2-40B4-BE49-F238E27FC236}">
                  <a16:creationId xmlns:a16="http://schemas.microsoft.com/office/drawing/2014/main" id="{9C5C37D9-C8E6-4FC9-830D-CC1F12146D88}"/>
                </a:ext>
              </a:extLst>
            </p:cNvPr>
            <p:cNvSpPr txBox="1"/>
            <p:nvPr/>
          </p:nvSpPr>
          <p:spPr>
            <a:xfrm>
              <a:off x="4023505" y="1147723"/>
              <a:ext cx="2854115" cy="307777"/>
            </a:xfrm>
            <a:prstGeom prst="rect">
              <a:avLst/>
            </a:prstGeom>
            <a:noFill/>
            <a:ln>
              <a:solidFill>
                <a:schemeClr val="bg1"/>
              </a:solidFill>
            </a:ln>
          </p:spPr>
          <p:txBody>
            <a:bodyPr wrap="none" rtlCol="0">
              <a:spAutoFit/>
            </a:bodyPr>
            <a:lstStyle/>
            <a:p>
              <a:r>
                <a:rPr lang="en-IN" sz="1400" b="1" dirty="0"/>
                <a:t>Participant side of the handle frame</a:t>
              </a:r>
            </a:p>
          </p:txBody>
        </p:sp>
      </p:grpSp>
      <p:cxnSp>
        <p:nvCxnSpPr>
          <p:cNvPr id="21" name="Straight Arrow Connector 20">
            <a:extLst>
              <a:ext uri="{FF2B5EF4-FFF2-40B4-BE49-F238E27FC236}">
                <a16:creationId xmlns:a16="http://schemas.microsoft.com/office/drawing/2014/main" id="{797C98D6-85BE-4BFE-A99F-1D52AFEB2482}"/>
              </a:ext>
            </a:extLst>
          </p:cNvPr>
          <p:cNvCxnSpPr/>
          <p:nvPr/>
        </p:nvCxnSpPr>
        <p:spPr>
          <a:xfrm>
            <a:off x="3650096" y="1699667"/>
            <a:ext cx="3733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08E8DAB5-CD54-455E-B22E-B526AD874DB9}"/>
              </a:ext>
            </a:extLst>
          </p:cNvPr>
          <p:cNvGrpSpPr/>
          <p:nvPr/>
        </p:nvGrpSpPr>
        <p:grpSpPr>
          <a:xfrm>
            <a:off x="1387638" y="1573198"/>
            <a:ext cx="4119083" cy="4532491"/>
            <a:chOff x="63542" y="1482490"/>
            <a:chExt cx="4119083" cy="4532491"/>
          </a:xfrm>
        </p:grpSpPr>
        <p:pic>
          <p:nvPicPr>
            <p:cNvPr id="10" name="Graphic 1">
              <a:extLst>
                <a:ext uri="{FF2B5EF4-FFF2-40B4-BE49-F238E27FC236}">
                  <a16:creationId xmlns:a16="http://schemas.microsoft.com/office/drawing/2014/main" id="{FC8A0746-AADD-43B0-92F0-F33DE7B56C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2" y="1579506"/>
              <a:ext cx="3541712"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a:extLst>
                <a:ext uri="{FF2B5EF4-FFF2-40B4-BE49-F238E27FC236}">
                  <a16:creationId xmlns:a16="http://schemas.microsoft.com/office/drawing/2014/main" id="{1452F31F-7489-4271-A705-EE114529992A}"/>
                </a:ext>
              </a:extLst>
            </p:cNvPr>
            <p:cNvSpPr txBox="1"/>
            <p:nvPr/>
          </p:nvSpPr>
          <p:spPr>
            <a:xfrm>
              <a:off x="2764801" y="1482490"/>
              <a:ext cx="1417824" cy="307777"/>
            </a:xfrm>
            <a:prstGeom prst="rect">
              <a:avLst/>
            </a:prstGeom>
            <a:noFill/>
          </p:spPr>
          <p:txBody>
            <a:bodyPr wrap="none" rtlCol="0">
              <a:spAutoFit/>
            </a:bodyPr>
            <a:lstStyle/>
            <a:p>
              <a:r>
                <a:rPr lang="en-IN" sz="1400" dirty="0"/>
                <a:t>Wooden support</a:t>
              </a:r>
            </a:p>
          </p:txBody>
        </p:sp>
        <p:sp>
          <p:nvSpPr>
            <p:cNvPr id="26" name="TextBox 25">
              <a:extLst>
                <a:ext uri="{FF2B5EF4-FFF2-40B4-BE49-F238E27FC236}">
                  <a16:creationId xmlns:a16="http://schemas.microsoft.com/office/drawing/2014/main" id="{91A8F85F-D9E9-49C5-9884-F29EABDFAF83}"/>
                </a:ext>
              </a:extLst>
            </p:cNvPr>
            <p:cNvSpPr txBox="1"/>
            <p:nvPr/>
          </p:nvSpPr>
          <p:spPr>
            <a:xfrm>
              <a:off x="2572248" y="1762530"/>
              <a:ext cx="1386918" cy="307777"/>
            </a:xfrm>
            <a:prstGeom prst="rect">
              <a:avLst/>
            </a:prstGeom>
            <a:noFill/>
          </p:spPr>
          <p:txBody>
            <a:bodyPr wrap="none" rtlCol="0">
              <a:spAutoFit/>
            </a:bodyPr>
            <a:lstStyle/>
            <a:p>
              <a:r>
                <a:rPr lang="en-IN" sz="1400" dirty="0"/>
                <a:t>Hollow PVC pipe</a:t>
              </a:r>
            </a:p>
          </p:txBody>
        </p:sp>
        <p:sp>
          <p:nvSpPr>
            <p:cNvPr id="27" name="TextBox 26">
              <a:extLst>
                <a:ext uri="{FF2B5EF4-FFF2-40B4-BE49-F238E27FC236}">
                  <a16:creationId xmlns:a16="http://schemas.microsoft.com/office/drawing/2014/main" id="{A176583D-BF52-420D-BD87-EC82547EE7D3}"/>
                </a:ext>
              </a:extLst>
            </p:cNvPr>
            <p:cNvSpPr txBox="1"/>
            <p:nvPr/>
          </p:nvSpPr>
          <p:spPr>
            <a:xfrm>
              <a:off x="2599141" y="2021668"/>
              <a:ext cx="991297" cy="307777"/>
            </a:xfrm>
            <a:prstGeom prst="rect">
              <a:avLst/>
            </a:prstGeom>
            <a:noFill/>
          </p:spPr>
          <p:txBody>
            <a:bodyPr wrap="none" rtlCol="0">
              <a:spAutoFit/>
            </a:bodyPr>
            <a:lstStyle/>
            <a:p>
              <a:r>
                <a:rPr lang="en-IN" sz="1400" dirty="0"/>
                <a:t>Nylon rope</a:t>
              </a:r>
            </a:p>
          </p:txBody>
        </p:sp>
      </p:grpSp>
      <p:grpSp>
        <p:nvGrpSpPr>
          <p:cNvPr id="31" name="Group 30">
            <a:extLst>
              <a:ext uri="{FF2B5EF4-FFF2-40B4-BE49-F238E27FC236}">
                <a16:creationId xmlns:a16="http://schemas.microsoft.com/office/drawing/2014/main" id="{A4022611-A2C7-46ED-B6C0-FE47B575A16B}"/>
              </a:ext>
            </a:extLst>
          </p:cNvPr>
          <p:cNvGrpSpPr/>
          <p:nvPr/>
        </p:nvGrpSpPr>
        <p:grpSpPr>
          <a:xfrm>
            <a:off x="6370636" y="5979318"/>
            <a:ext cx="3555158" cy="307777"/>
            <a:chOff x="4338390" y="6081772"/>
            <a:chExt cx="3555158" cy="307777"/>
          </a:xfrm>
        </p:grpSpPr>
        <p:cxnSp>
          <p:nvCxnSpPr>
            <p:cNvPr id="29" name="Straight Connector 28">
              <a:extLst>
                <a:ext uri="{FF2B5EF4-FFF2-40B4-BE49-F238E27FC236}">
                  <a16:creationId xmlns:a16="http://schemas.microsoft.com/office/drawing/2014/main" id="{435ECCB6-E197-49CE-A5EF-F441FCD2C216}"/>
                </a:ext>
              </a:extLst>
            </p:cNvPr>
            <p:cNvCxnSpPr/>
            <p:nvPr/>
          </p:nvCxnSpPr>
          <p:spPr>
            <a:xfrm>
              <a:off x="4338390" y="6275186"/>
              <a:ext cx="50329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0A917B-17B0-43EC-B0BD-01597B85DC24}"/>
                </a:ext>
              </a:extLst>
            </p:cNvPr>
            <p:cNvSpPr txBox="1"/>
            <p:nvPr/>
          </p:nvSpPr>
          <p:spPr>
            <a:xfrm>
              <a:off x="4841687" y="6081772"/>
              <a:ext cx="3051861" cy="307777"/>
            </a:xfrm>
            <a:prstGeom prst="rect">
              <a:avLst/>
            </a:prstGeom>
            <a:noFill/>
          </p:spPr>
          <p:txBody>
            <a:bodyPr wrap="none" rtlCol="0">
              <a:spAutoFit/>
            </a:bodyPr>
            <a:lstStyle/>
            <a:p>
              <a:r>
                <a:rPr lang="en-IN" sz="1400" i="1" dirty="0"/>
                <a:t>Thumb platform held at HOME position</a:t>
              </a:r>
            </a:p>
          </p:txBody>
        </p:sp>
      </p:grpSp>
      <p:cxnSp>
        <p:nvCxnSpPr>
          <p:cNvPr id="32" name="Straight Arrow Connector 31">
            <a:extLst>
              <a:ext uri="{FF2B5EF4-FFF2-40B4-BE49-F238E27FC236}">
                <a16:creationId xmlns:a16="http://schemas.microsoft.com/office/drawing/2014/main" id="{535854B1-28AA-43DE-9131-8DC06E84F8BA}"/>
              </a:ext>
            </a:extLst>
          </p:cNvPr>
          <p:cNvCxnSpPr/>
          <p:nvPr/>
        </p:nvCxnSpPr>
        <p:spPr>
          <a:xfrm>
            <a:off x="3433132" y="2022640"/>
            <a:ext cx="3733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9626AD9-0461-45B3-A427-6360A6320744}"/>
              </a:ext>
            </a:extLst>
          </p:cNvPr>
          <p:cNvCxnSpPr>
            <a:cxnSpLocks/>
          </p:cNvCxnSpPr>
          <p:nvPr/>
        </p:nvCxnSpPr>
        <p:spPr>
          <a:xfrm>
            <a:off x="3368297" y="2266264"/>
            <a:ext cx="5635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73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CA1CB03-2658-4A41-AF91-D201D1E87C16}"/>
              </a:ext>
            </a:extLst>
          </p:cNvPr>
          <p:cNvSpPr txBox="1">
            <a:spLocks/>
          </p:cNvSpPr>
          <p:nvPr/>
        </p:nvSpPr>
        <p:spPr>
          <a:xfrm>
            <a:off x="838200" y="145131"/>
            <a:ext cx="10515600" cy="797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990000"/>
                </a:solidFill>
                <a:latin typeface="Arial" panose="020B0604020202020204" pitchFamily="34" charset="0"/>
                <a:cs typeface="Arial" panose="020B0604020202020204" pitchFamily="34" charset="0"/>
              </a:rPr>
              <a:t>Experiment 1 - Results</a:t>
            </a:r>
          </a:p>
        </p:txBody>
      </p:sp>
      <p:sp>
        <p:nvSpPr>
          <p:cNvPr id="16" name="Title 1">
            <a:extLst>
              <a:ext uri="{FF2B5EF4-FFF2-40B4-BE49-F238E27FC236}">
                <a16:creationId xmlns:a16="http://schemas.microsoft.com/office/drawing/2014/main" id="{19BA3BEC-7916-475A-951E-589BE6E32147}"/>
              </a:ext>
            </a:extLst>
          </p:cNvPr>
          <p:cNvSpPr txBox="1">
            <a:spLocks/>
          </p:cNvSpPr>
          <p:nvPr/>
        </p:nvSpPr>
        <p:spPr>
          <a:xfrm>
            <a:off x="824319" y="907770"/>
            <a:ext cx="10515600" cy="365125"/>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rgbClr val="990000"/>
                </a:solidFill>
                <a:latin typeface="Arial" panose="020B0604020202020204" pitchFamily="34" charset="0"/>
                <a:cs typeface="Arial" panose="020B0604020202020204" pitchFamily="34" charset="0"/>
              </a:rPr>
              <a:t>Average Normal force</a:t>
            </a:r>
          </a:p>
        </p:txBody>
      </p:sp>
      <p:pic>
        <p:nvPicPr>
          <p:cNvPr id="8" name="Picture 7">
            <a:extLst>
              <a:ext uri="{FF2B5EF4-FFF2-40B4-BE49-F238E27FC236}">
                <a16:creationId xmlns:a16="http://schemas.microsoft.com/office/drawing/2014/main" id="{6592FE1B-8207-4628-81F5-EAEF1A62B524}"/>
              </a:ext>
            </a:extLst>
          </p:cNvPr>
          <p:cNvPicPr>
            <a:picLocks noChangeAspect="1"/>
          </p:cNvPicPr>
          <p:nvPr/>
        </p:nvPicPr>
        <p:blipFill>
          <a:blip r:embed="rId3"/>
          <a:stretch>
            <a:fillRect/>
          </a:stretch>
        </p:blipFill>
        <p:spPr>
          <a:xfrm>
            <a:off x="117678" y="6090520"/>
            <a:ext cx="706641" cy="676992"/>
          </a:xfrm>
          <a:prstGeom prst="rect">
            <a:avLst/>
          </a:prstGeom>
        </p:spPr>
      </p:pic>
      <p:sp>
        <p:nvSpPr>
          <p:cNvPr id="4" name="TextBox 3">
            <a:extLst>
              <a:ext uri="{FF2B5EF4-FFF2-40B4-BE49-F238E27FC236}">
                <a16:creationId xmlns:a16="http://schemas.microsoft.com/office/drawing/2014/main" id="{F525B390-17C7-408B-BF66-185E95C779B6}"/>
              </a:ext>
            </a:extLst>
          </p:cNvPr>
          <p:cNvSpPr txBox="1"/>
          <p:nvPr/>
        </p:nvSpPr>
        <p:spPr>
          <a:xfrm>
            <a:off x="8353877" y="1537611"/>
            <a:ext cx="548640" cy="369332"/>
          </a:xfrm>
          <a:prstGeom prst="rect">
            <a:avLst/>
          </a:prstGeom>
          <a:solidFill>
            <a:schemeClr val="bg1"/>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1F7E026B-14F9-4191-B603-F69ED187AEAD}"/>
              </a:ext>
            </a:extLst>
          </p:cNvPr>
          <p:cNvSpPr txBox="1"/>
          <p:nvPr/>
        </p:nvSpPr>
        <p:spPr>
          <a:xfrm>
            <a:off x="9551605" y="1531594"/>
            <a:ext cx="548640" cy="369332"/>
          </a:xfrm>
          <a:prstGeom prst="rect">
            <a:avLst/>
          </a:prstGeom>
          <a:solidFill>
            <a:schemeClr val="bg1"/>
          </a:solidFill>
        </p:spPr>
        <p:txBody>
          <a:bodyPr wrap="square" rtlCol="0">
            <a:spAutoFit/>
          </a:bodyPr>
          <a:lstStyle/>
          <a:p>
            <a:endParaRPr lang="en-IN" dirty="0"/>
          </a:p>
        </p:txBody>
      </p:sp>
      <p:sp>
        <p:nvSpPr>
          <p:cNvPr id="17" name="TextBox 16">
            <a:extLst>
              <a:ext uri="{FF2B5EF4-FFF2-40B4-BE49-F238E27FC236}">
                <a16:creationId xmlns:a16="http://schemas.microsoft.com/office/drawing/2014/main" id="{261EF9E5-C8FE-40C1-A41E-A1DF7446BECB}"/>
              </a:ext>
            </a:extLst>
          </p:cNvPr>
          <p:cNvSpPr txBox="1"/>
          <p:nvPr/>
        </p:nvSpPr>
        <p:spPr>
          <a:xfrm>
            <a:off x="6904299" y="4674058"/>
            <a:ext cx="3412601" cy="646331"/>
          </a:xfrm>
          <a:prstGeom prst="rect">
            <a:avLst/>
          </a:prstGeom>
          <a:noFill/>
        </p:spPr>
        <p:txBody>
          <a:bodyPr wrap="none" rtlCol="0">
            <a:spAutoFit/>
          </a:bodyPr>
          <a:lstStyle/>
          <a:p>
            <a:r>
              <a:rPr lang="en-IN" dirty="0"/>
              <a:t>+ Pronation torque / anticlockwise</a:t>
            </a:r>
          </a:p>
          <a:p>
            <a:r>
              <a:rPr lang="en-IN" dirty="0"/>
              <a:t>- Supination torque/ clockwise</a:t>
            </a:r>
          </a:p>
        </p:txBody>
      </p:sp>
      <p:sp>
        <p:nvSpPr>
          <p:cNvPr id="2" name="TextBox 1">
            <a:extLst>
              <a:ext uri="{FF2B5EF4-FFF2-40B4-BE49-F238E27FC236}">
                <a16:creationId xmlns:a16="http://schemas.microsoft.com/office/drawing/2014/main" id="{10CAEC63-C13A-48B1-A88E-C7E339866D25}"/>
              </a:ext>
            </a:extLst>
          </p:cNvPr>
          <p:cNvSpPr txBox="1"/>
          <p:nvPr/>
        </p:nvSpPr>
        <p:spPr>
          <a:xfrm>
            <a:off x="7311248" y="5505686"/>
            <a:ext cx="3182538" cy="923330"/>
          </a:xfrm>
          <a:prstGeom prst="rect">
            <a:avLst/>
          </a:prstGeom>
          <a:noFill/>
        </p:spPr>
        <p:txBody>
          <a:bodyPr wrap="none" rtlCol="0">
            <a:spAutoFit/>
          </a:bodyPr>
          <a:lstStyle/>
          <a:p>
            <a:r>
              <a:rPr lang="en-IN" b="1" dirty="0"/>
              <a:t>Note</a:t>
            </a:r>
          </a:p>
          <a:p>
            <a:r>
              <a:rPr lang="en-IN" dirty="0"/>
              <a:t>Radial fingers: Index and middle</a:t>
            </a:r>
          </a:p>
          <a:p>
            <a:r>
              <a:rPr lang="en-IN" dirty="0"/>
              <a:t>Ulnar fingers: Ring and little</a:t>
            </a:r>
          </a:p>
        </p:txBody>
      </p:sp>
      <p:grpSp>
        <p:nvGrpSpPr>
          <p:cNvPr id="25" name="Group 24">
            <a:extLst>
              <a:ext uri="{FF2B5EF4-FFF2-40B4-BE49-F238E27FC236}">
                <a16:creationId xmlns:a16="http://schemas.microsoft.com/office/drawing/2014/main" id="{647732DA-0D6C-42A0-B0D5-29DEA452F705}"/>
              </a:ext>
            </a:extLst>
          </p:cNvPr>
          <p:cNvGrpSpPr/>
          <p:nvPr/>
        </p:nvGrpSpPr>
        <p:grpSpPr>
          <a:xfrm>
            <a:off x="7311248" y="1427251"/>
            <a:ext cx="3492736" cy="2985171"/>
            <a:chOff x="8353877" y="1339248"/>
            <a:chExt cx="3492736" cy="2985171"/>
          </a:xfrm>
        </p:grpSpPr>
        <p:pic>
          <p:nvPicPr>
            <p:cNvPr id="3" name="Picture 2">
              <a:extLst>
                <a:ext uri="{FF2B5EF4-FFF2-40B4-BE49-F238E27FC236}">
                  <a16:creationId xmlns:a16="http://schemas.microsoft.com/office/drawing/2014/main" id="{1723D03C-7B85-4CF2-9CD6-5E5E7B9F596D}"/>
                </a:ext>
              </a:extLst>
            </p:cNvPr>
            <p:cNvPicPr>
              <a:picLocks noChangeAspect="1"/>
            </p:cNvPicPr>
            <p:nvPr/>
          </p:nvPicPr>
          <p:blipFill>
            <a:blip r:embed="rId4"/>
            <a:stretch>
              <a:fillRect/>
            </a:stretch>
          </p:blipFill>
          <p:spPr>
            <a:xfrm>
              <a:off x="8353877" y="1339248"/>
              <a:ext cx="3492736" cy="2985171"/>
            </a:xfrm>
            <a:prstGeom prst="rect">
              <a:avLst/>
            </a:prstGeom>
          </p:spPr>
        </p:pic>
        <p:sp>
          <p:nvSpPr>
            <p:cNvPr id="10" name="Arrow: Left 9">
              <a:extLst>
                <a:ext uri="{FF2B5EF4-FFF2-40B4-BE49-F238E27FC236}">
                  <a16:creationId xmlns:a16="http://schemas.microsoft.com/office/drawing/2014/main" id="{2BBCF322-6B06-4A76-964E-B5B96B10B1DE}"/>
                </a:ext>
              </a:extLst>
            </p:cNvPr>
            <p:cNvSpPr/>
            <p:nvPr/>
          </p:nvSpPr>
          <p:spPr>
            <a:xfrm>
              <a:off x="10829371" y="3202448"/>
              <a:ext cx="524429" cy="28971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Left 17">
              <a:extLst>
                <a:ext uri="{FF2B5EF4-FFF2-40B4-BE49-F238E27FC236}">
                  <a16:creationId xmlns:a16="http://schemas.microsoft.com/office/drawing/2014/main" id="{9E79A705-0E41-4EE0-A411-B8732154C8CE}"/>
                </a:ext>
              </a:extLst>
            </p:cNvPr>
            <p:cNvSpPr/>
            <p:nvPr/>
          </p:nvSpPr>
          <p:spPr>
            <a:xfrm>
              <a:off x="10829371" y="3680588"/>
              <a:ext cx="524429" cy="28971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10FC3CAB-7FC5-452F-8792-B2EF9B34D9FD}"/>
                </a:ext>
              </a:extLst>
            </p:cNvPr>
            <p:cNvSpPr/>
            <p:nvPr/>
          </p:nvSpPr>
          <p:spPr>
            <a:xfrm>
              <a:off x="10100245" y="2873107"/>
              <a:ext cx="141035" cy="238392"/>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Date Placeholder 4">
            <a:extLst>
              <a:ext uri="{FF2B5EF4-FFF2-40B4-BE49-F238E27FC236}">
                <a16:creationId xmlns:a16="http://schemas.microsoft.com/office/drawing/2014/main" id="{78761C1D-CF16-4BC4-9FEE-2B8604D75AC8}"/>
              </a:ext>
            </a:extLst>
          </p:cNvPr>
          <p:cNvSpPr>
            <a:spLocks noGrp="1"/>
          </p:cNvSpPr>
          <p:nvPr>
            <p:ph type="dt" sz="half" idx="10"/>
          </p:nvPr>
        </p:nvSpPr>
        <p:spPr>
          <a:xfrm>
            <a:off x="838200" y="6246453"/>
            <a:ext cx="2743200" cy="365125"/>
          </a:xfrm>
        </p:spPr>
        <p:txBody>
          <a:bodyPr/>
          <a:lstStyle/>
          <a:p>
            <a:r>
              <a:rPr lang="en-US" dirty="0"/>
              <a:t>Date: 9 June 2022</a:t>
            </a:r>
            <a:endParaRPr lang="en-IN" dirty="0"/>
          </a:p>
        </p:txBody>
      </p:sp>
      <p:sp>
        <p:nvSpPr>
          <p:cNvPr id="6" name="Footer Placeholder 5">
            <a:extLst>
              <a:ext uri="{FF2B5EF4-FFF2-40B4-BE49-F238E27FC236}">
                <a16:creationId xmlns:a16="http://schemas.microsoft.com/office/drawing/2014/main" id="{84091036-754A-44A8-9B53-08EA4FF63C7B}"/>
              </a:ext>
            </a:extLst>
          </p:cNvPr>
          <p:cNvSpPr>
            <a:spLocks noGrp="1"/>
          </p:cNvSpPr>
          <p:nvPr>
            <p:ph type="ftr" sz="quarter" idx="11"/>
          </p:nvPr>
        </p:nvSpPr>
        <p:spPr>
          <a:xfrm>
            <a:off x="4056462" y="6444724"/>
            <a:ext cx="4114800" cy="365125"/>
          </a:xfrm>
        </p:spPr>
        <p:txBody>
          <a:bodyPr/>
          <a:lstStyle/>
          <a:p>
            <a:r>
              <a:rPr lang="en-IN"/>
              <a:t>THUMB PERTURBATION SYSTEM</a:t>
            </a:r>
          </a:p>
        </p:txBody>
      </p:sp>
      <p:sp>
        <p:nvSpPr>
          <p:cNvPr id="19" name="Slide Number Placeholder 18">
            <a:extLst>
              <a:ext uri="{FF2B5EF4-FFF2-40B4-BE49-F238E27FC236}">
                <a16:creationId xmlns:a16="http://schemas.microsoft.com/office/drawing/2014/main" id="{EF14ED2D-A8AA-42F3-A068-9072BF4C0373}"/>
              </a:ext>
            </a:extLst>
          </p:cNvPr>
          <p:cNvSpPr>
            <a:spLocks noGrp="1"/>
          </p:cNvSpPr>
          <p:nvPr>
            <p:ph type="sldNum" sz="quarter" idx="12"/>
          </p:nvPr>
        </p:nvSpPr>
        <p:spPr>
          <a:xfrm>
            <a:off x="9122186" y="6164989"/>
            <a:ext cx="2743200" cy="365125"/>
          </a:xfrm>
        </p:spPr>
        <p:txBody>
          <a:bodyPr/>
          <a:lstStyle/>
          <a:p>
            <a:fld id="{D64605B2-C25A-43FF-82EB-2B6EB24849F8}" type="slidenum">
              <a:rPr lang="en-IN" smtClean="0"/>
              <a:t>9</a:t>
            </a:fld>
            <a:endParaRPr lang="en-IN"/>
          </a:p>
        </p:txBody>
      </p:sp>
      <p:grpSp>
        <p:nvGrpSpPr>
          <p:cNvPr id="15" name="Group 14">
            <a:extLst>
              <a:ext uri="{FF2B5EF4-FFF2-40B4-BE49-F238E27FC236}">
                <a16:creationId xmlns:a16="http://schemas.microsoft.com/office/drawing/2014/main" id="{97CF64DC-E12B-47D9-A562-B82D0E068C96}"/>
              </a:ext>
            </a:extLst>
          </p:cNvPr>
          <p:cNvGrpSpPr/>
          <p:nvPr/>
        </p:nvGrpSpPr>
        <p:grpSpPr>
          <a:xfrm>
            <a:off x="723568" y="1759720"/>
            <a:ext cx="5727666" cy="4383018"/>
            <a:chOff x="463404" y="1202505"/>
            <a:chExt cx="5727666" cy="4383018"/>
          </a:xfrm>
        </p:grpSpPr>
        <p:pic>
          <p:nvPicPr>
            <p:cNvPr id="13" name="Picture 12">
              <a:extLst>
                <a:ext uri="{FF2B5EF4-FFF2-40B4-BE49-F238E27FC236}">
                  <a16:creationId xmlns:a16="http://schemas.microsoft.com/office/drawing/2014/main" id="{A3E0F1BD-83A7-4213-9D9C-4791BE2226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404" y="1202505"/>
              <a:ext cx="5727666" cy="4383018"/>
            </a:xfrm>
            <a:prstGeom prst="rect">
              <a:avLst/>
            </a:prstGeom>
          </p:spPr>
        </p:pic>
        <p:sp>
          <p:nvSpPr>
            <p:cNvPr id="14" name="Right Brace 13">
              <a:extLst>
                <a:ext uri="{FF2B5EF4-FFF2-40B4-BE49-F238E27FC236}">
                  <a16:creationId xmlns:a16="http://schemas.microsoft.com/office/drawing/2014/main" id="{C0DA6F4A-984C-4F27-B761-38134BD77A64}"/>
                </a:ext>
              </a:extLst>
            </p:cNvPr>
            <p:cNvSpPr/>
            <p:nvPr/>
          </p:nvSpPr>
          <p:spPr>
            <a:xfrm rot="16200000">
              <a:off x="4640624" y="2063633"/>
              <a:ext cx="227939" cy="36512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21" name="TextBox 20">
            <a:extLst>
              <a:ext uri="{FF2B5EF4-FFF2-40B4-BE49-F238E27FC236}">
                <a16:creationId xmlns:a16="http://schemas.microsoft.com/office/drawing/2014/main" id="{31BE2F46-139A-01DC-8996-B15E1B21797B}"/>
              </a:ext>
            </a:extLst>
          </p:cNvPr>
          <p:cNvSpPr txBox="1"/>
          <p:nvPr/>
        </p:nvSpPr>
        <p:spPr>
          <a:xfrm>
            <a:off x="4803369" y="2381239"/>
            <a:ext cx="174307" cy="369332"/>
          </a:xfrm>
          <a:prstGeom prst="rect">
            <a:avLst/>
          </a:prstGeom>
          <a:noFill/>
        </p:spPr>
        <p:txBody>
          <a:bodyPr wrap="square">
            <a:spAutoFit/>
          </a:bodyPr>
          <a:lstStyle/>
          <a:p>
            <a:r>
              <a:rPr lang="en-IN" b="1" dirty="0">
                <a:solidFill>
                  <a:srgbClr val="FF0000"/>
                </a:solidFill>
              </a:rPr>
              <a:t>#</a:t>
            </a:r>
            <a:endParaRPr lang="en-IN" dirty="0">
              <a:solidFill>
                <a:srgbClr val="FF0000"/>
              </a:solidFill>
            </a:endParaRPr>
          </a:p>
        </p:txBody>
      </p:sp>
      <p:sp>
        <p:nvSpPr>
          <p:cNvPr id="23" name="TextBox 22">
            <a:extLst>
              <a:ext uri="{FF2B5EF4-FFF2-40B4-BE49-F238E27FC236}">
                <a16:creationId xmlns:a16="http://schemas.microsoft.com/office/drawing/2014/main" id="{CE073C43-DBA9-69B9-F47C-438B28C72292}"/>
              </a:ext>
            </a:extLst>
          </p:cNvPr>
          <p:cNvSpPr txBox="1"/>
          <p:nvPr/>
        </p:nvSpPr>
        <p:spPr>
          <a:xfrm>
            <a:off x="2343467" y="6142738"/>
            <a:ext cx="2634209" cy="369332"/>
          </a:xfrm>
          <a:prstGeom prst="rect">
            <a:avLst/>
          </a:prstGeom>
          <a:noFill/>
        </p:spPr>
        <p:txBody>
          <a:bodyPr wrap="square">
            <a:spAutoFit/>
          </a:bodyPr>
          <a:lstStyle/>
          <a:p>
            <a:r>
              <a:rPr lang="en-IN" dirty="0">
                <a:solidFill>
                  <a:srgbClr val="FF0000"/>
                </a:solidFill>
              </a:rPr>
              <a:t># </a:t>
            </a:r>
            <a:r>
              <a:rPr lang="en-IN" dirty="0"/>
              <a:t> statistically equivalent</a:t>
            </a:r>
          </a:p>
        </p:txBody>
      </p:sp>
    </p:spTree>
    <p:extLst>
      <p:ext uri="{BB962C8B-B14F-4D97-AF65-F5344CB8AC3E}">
        <p14:creationId xmlns:p14="http://schemas.microsoft.com/office/powerpoint/2010/main" val="495294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2893</TotalTime>
  <Words>5617</Words>
  <Application>Microsoft Office PowerPoint</Application>
  <PresentationFormat>Widescreen</PresentationFormat>
  <Paragraphs>487</Paragraphs>
  <Slides>27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AdvP4DF60E</vt:lpstr>
      <vt:lpstr>-apple-system</vt:lpstr>
      <vt:lpstr>Arial</vt:lpstr>
      <vt:lpstr>Calibri</vt:lpstr>
      <vt:lpstr>Calibri Light</vt:lpstr>
      <vt:lpstr>t1-mini-regular</vt:lpstr>
      <vt:lpstr>Times New Roman</vt:lpstr>
      <vt:lpstr>tisapro-regular</vt:lpstr>
      <vt:lpstr>Office Theme</vt:lpstr>
      <vt:lpstr>PowerPoint Presentation</vt:lpstr>
      <vt:lpstr>Introduction</vt:lpstr>
      <vt:lpstr>PowerPoint Presentation</vt:lpstr>
      <vt:lpstr>Motivation for the current research </vt:lpstr>
      <vt:lpstr>PowerPoint Presentation</vt:lpstr>
      <vt:lpstr>Objectives</vt:lpstr>
      <vt:lpstr>Experiment 1  (Preliminary study)</vt:lpstr>
      <vt:lpstr>Experimental setup</vt:lpstr>
      <vt:lpstr>PowerPoint Presentation</vt:lpstr>
      <vt:lpstr>PowerPoint Presentation</vt:lpstr>
      <vt:lpstr>Experiment 2  (Systematic mass increase study)</vt:lpstr>
      <vt:lpstr>Experimental setup</vt:lpstr>
      <vt:lpstr>PowerPoint Presentation</vt:lpstr>
      <vt:lpstr>PowerPoint Presentation</vt:lpstr>
      <vt:lpstr>  Experiment 3  (Uncomfortable grasp study)</vt:lpstr>
      <vt:lpstr>Experimental setup</vt:lpstr>
      <vt:lpstr>PowerPoint Presentation</vt:lpstr>
      <vt:lpstr>PowerPoint Presentation</vt:lpstr>
      <vt:lpstr>Experiment 4  (Pattern tracing study)</vt:lpstr>
      <vt:lpstr>Experimental setup and handle</vt:lpstr>
      <vt:lpstr>PowerPoint Presentation</vt:lpstr>
      <vt:lpstr>PowerPoint Presentation</vt:lpstr>
      <vt:lpstr>PowerPoint Presentation</vt:lpstr>
      <vt:lpstr>Major  Contributions</vt:lpstr>
      <vt:lpstr>Major  Contributions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Banuvathy</dc:creator>
  <cp:lastModifiedBy>Banuvathy</cp:lastModifiedBy>
  <cp:revision>49</cp:revision>
  <dcterms:created xsi:type="dcterms:W3CDTF">2022-05-23T12:52:50Z</dcterms:created>
  <dcterms:modified xsi:type="dcterms:W3CDTF">2022-06-09T09:24:59Z</dcterms:modified>
</cp:coreProperties>
</file>