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19"/>
  </p:notesMasterIdLst>
  <p:sldIdLst>
    <p:sldId id="256" r:id="rId2"/>
    <p:sldId id="258" r:id="rId3"/>
    <p:sldId id="260" r:id="rId4"/>
    <p:sldId id="259" r:id="rId5"/>
    <p:sldId id="308" r:id="rId6"/>
    <p:sldId id="261" r:id="rId7"/>
    <p:sldId id="257" r:id="rId8"/>
    <p:sldId id="309" r:id="rId9"/>
    <p:sldId id="312" r:id="rId10"/>
    <p:sldId id="313" r:id="rId11"/>
    <p:sldId id="314" r:id="rId12"/>
    <p:sldId id="315" r:id="rId13"/>
    <p:sldId id="316" r:id="rId14"/>
    <p:sldId id="318" r:id="rId15"/>
    <p:sldId id="320" r:id="rId16"/>
    <p:sldId id="322" r:id="rId17"/>
    <p:sldId id="286" r:id="rId18"/>
  </p:sldIdLst>
  <p:sldSz cx="9144000" cy="5143500" type="screen16x9"/>
  <p:notesSz cx="6858000" cy="9144000"/>
  <p:embeddedFontLst>
    <p:embeddedFont>
      <p:font typeface="Anaheim" panose="020B0604020202020204" charset="0"/>
      <p:regular r:id="rId20"/>
      <p:bold r:id="rId21"/>
    </p:embeddedFont>
    <p:embeddedFont>
      <p:font typeface="DM Sans" panose="020B0604020202020204" charset="0"/>
      <p:regular r:id="rId22"/>
      <p:bold r:id="rId23"/>
      <p:italic r:id="rId24"/>
      <p:boldItalic r:id="rId25"/>
    </p:embeddedFont>
    <p:embeddedFont>
      <p:font typeface="DM Sans Medium" panose="020B0604020202020204" charset="0"/>
      <p:regular r:id="rId26"/>
      <p:bold r:id="rId27"/>
      <p:italic r:id="rId28"/>
      <p:boldItalic r:id="rId29"/>
    </p:embeddedFont>
    <p:embeddedFont>
      <p:font typeface="Sora" panose="020B0604020202020204" charset="0"/>
      <p:regular r:id="rId30"/>
      <p:bold r:id="rId31"/>
    </p:embeddedFont>
    <p:embeddedFont>
      <p:font typeface="Sora ExtraBold" panose="020B0604020202020204" charset="0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B9A101-2CCC-4DD7-8B33-DB6EDFC39403}">
  <a:tblStyle styleId="{7DB9A101-2CCC-4DD7-8B33-DB6EDFC394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8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f4600ed19f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f4600ed19f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56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f4600ed19f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f4600ed19f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252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f4600ed19f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f4600ed19f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468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f4600ed19f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f4600ed19f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1033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f4600ed19f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f4600ed19f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618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f4600ed19f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f4600ed19f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357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3a3a206898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3a3a206898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3596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13a3a206898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13a3a206898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3ad333842c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3ad333842c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3a3a206898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3a3a206898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3a3a206898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3a3a206898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3a3a206898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3a3a206898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100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3ad333842c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3ad333842c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ae71f08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3ae71f08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3a3a206898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3a3a206898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618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f4600ed19f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f4600ed19f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517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898103">
            <a:off x="4864968" y="-2265557"/>
            <a:ext cx="3354421" cy="3841326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468550" y="3394872"/>
            <a:ext cx="990000" cy="1469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093150" y="1943800"/>
            <a:ext cx="1335900" cy="2172600"/>
          </a:xfrm>
          <a:prstGeom prst="triangle">
            <a:avLst>
              <a:gd name="adj" fmla="val 5078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2701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936575" y="535000"/>
            <a:ext cx="5492400" cy="3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 b="1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936575" y="4181600"/>
            <a:ext cx="5416500" cy="4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2"/>
          </p:nvPr>
        </p:nvSpPr>
        <p:spPr>
          <a:xfrm>
            <a:off x="589925" y="535000"/>
            <a:ext cx="1871400" cy="11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3"/>
          </p:nvPr>
        </p:nvSpPr>
        <p:spPr>
          <a:xfrm>
            <a:off x="589925" y="4212225"/>
            <a:ext cx="15963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4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/>
          <p:nvPr/>
        </p:nvSpPr>
        <p:spPr>
          <a:xfrm rot="898156">
            <a:off x="-344734" y="-1338303"/>
            <a:ext cx="4329835" cy="4958352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7"/>
          <p:cNvSpPr/>
          <p:nvPr/>
        </p:nvSpPr>
        <p:spPr>
          <a:xfrm>
            <a:off x="4112300" y="-845675"/>
            <a:ext cx="1641300" cy="2436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7"/>
          <p:cNvSpPr/>
          <p:nvPr/>
        </p:nvSpPr>
        <p:spPr>
          <a:xfrm>
            <a:off x="6508425" y="2240625"/>
            <a:ext cx="1860000" cy="3024900"/>
          </a:xfrm>
          <a:prstGeom prst="triangle">
            <a:avLst>
              <a:gd name="adj" fmla="val 5078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8"/>
          <p:cNvSpPr/>
          <p:nvPr/>
        </p:nvSpPr>
        <p:spPr>
          <a:xfrm rot="898156">
            <a:off x="1662166" y="-3754703"/>
            <a:ext cx="4329835" cy="4958352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8"/>
          <p:cNvSpPr/>
          <p:nvPr/>
        </p:nvSpPr>
        <p:spPr>
          <a:xfrm>
            <a:off x="1095275" y="2928300"/>
            <a:ext cx="1641300" cy="2436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8"/>
          <p:cNvSpPr/>
          <p:nvPr/>
        </p:nvSpPr>
        <p:spPr>
          <a:xfrm rot="-5400000">
            <a:off x="6701550" y="1331825"/>
            <a:ext cx="1860000" cy="3024900"/>
          </a:xfrm>
          <a:prstGeom prst="triangle">
            <a:avLst>
              <a:gd name="adj" fmla="val 5078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/>
          <p:nvPr/>
        </p:nvSpPr>
        <p:spPr>
          <a:xfrm rot="-1656116">
            <a:off x="4388423" y="-144478"/>
            <a:ext cx="4329781" cy="4958304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9"/>
          <p:cNvSpPr/>
          <p:nvPr/>
        </p:nvSpPr>
        <p:spPr>
          <a:xfrm rot="-5400000">
            <a:off x="3593300" y="-631150"/>
            <a:ext cx="1641300" cy="243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9"/>
          <p:cNvSpPr/>
          <p:nvPr/>
        </p:nvSpPr>
        <p:spPr>
          <a:xfrm>
            <a:off x="454400" y="2474270"/>
            <a:ext cx="1641300" cy="2669100"/>
          </a:xfrm>
          <a:prstGeom prst="triangle">
            <a:avLst>
              <a:gd name="adj" fmla="val 5078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/>
          <p:nvPr/>
        </p:nvSpPr>
        <p:spPr>
          <a:xfrm rot="-228829">
            <a:off x="-1061189" y="-2946661"/>
            <a:ext cx="4329889" cy="4958254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40"/>
          <p:cNvSpPr/>
          <p:nvPr/>
        </p:nvSpPr>
        <p:spPr>
          <a:xfrm>
            <a:off x="3845725" y="3597225"/>
            <a:ext cx="1641300" cy="243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40"/>
          <p:cNvSpPr/>
          <p:nvPr/>
        </p:nvSpPr>
        <p:spPr>
          <a:xfrm rot="10800000">
            <a:off x="6976925" y="-5"/>
            <a:ext cx="1641300" cy="2669100"/>
          </a:xfrm>
          <a:prstGeom prst="triangle">
            <a:avLst>
              <a:gd name="adj" fmla="val 5078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6184879" y="2264711"/>
            <a:ext cx="1770000" cy="2878800"/>
          </a:xfrm>
          <a:prstGeom prst="triangle">
            <a:avLst>
              <a:gd name="adj" fmla="val 5078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0" y="-3350"/>
            <a:ext cx="32313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-1707499">
            <a:off x="3323531" y="-2338195"/>
            <a:ext cx="3354323" cy="3841220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736650" y="2069950"/>
            <a:ext cx="4487700" cy="150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615725" y="1006150"/>
            <a:ext cx="2145300" cy="11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3736650" y="3576775"/>
            <a:ext cx="31803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3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6764850" y="637425"/>
            <a:ext cx="1335900" cy="2172600"/>
          </a:xfrm>
          <a:prstGeom prst="triangle">
            <a:avLst>
              <a:gd name="adj" fmla="val 5078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 rot="898103">
            <a:off x="4835055" y="1095393"/>
            <a:ext cx="3354421" cy="3841326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220100" y="151051"/>
            <a:ext cx="1244100" cy="184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6539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631650" y="1006150"/>
            <a:ext cx="58893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2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>
            <a:off x="0" y="-3350"/>
            <a:ext cx="3231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3356225" y="1152475"/>
            <a:ext cx="50679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ubTitle" idx="2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2368800" cy="15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/>
          <p:nvPr/>
        </p:nvSpPr>
        <p:spPr>
          <a:xfrm>
            <a:off x="6933125" y="3502249"/>
            <a:ext cx="1491000" cy="2212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0" y="-3350"/>
            <a:ext cx="3926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/>
          <p:nvPr/>
        </p:nvSpPr>
        <p:spPr>
          <a:xfrm rot="615">
            <a:off x="5494577" y="-911116"/>
            <a:ext cx="3354300" cy="3841200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4801225" y="3808099"/>
            <a:ext cx="1071300" cy="1600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/>
          <p:nvPr/>
        </p:nvSpPr>
        <p:spPr>
          <a:xfrm rot="10800000">
            <a:off x="4498799" y="-742677"/>
            <a:ext cx="1168500" cy="1900800"/>
          </a:xfrm>
          <a:prstGeom prst="triangle">
            <a:avLst>
              <a:gd name="adj" fmla="val 5078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587850" y="1865550"/>
            <a:ext cx="2751000" cy="14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4256988" y="2004450"/>
            <a:ext cx="3926700" cy="11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2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0" y="-3350"/>
            <a:ext cx="3231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title" hasCustomPrompt="1"/>
          </p:nvPr>
        </p:nvSpPr>
        <p:spPr>
          <a:xfrm>
            <a:off x="3515800" y="680525"/>
            <a:ext cx="2082000" cy="8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 b="0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5" name="Google Shape;145;p20"/>
          <p:cNvSpPr txBox="1">
            <a:spLocks noGrp="1"/>
          </p:cNvSpPr>
          <p:nvPr>
            <p:ph type="subTitle" idx="1"/>
          </p:nvPr>
        </p:nvSpPr>
        <p:spPr>
          <a:xfrm>
            <a:off x="3515800" y="1850575"/>
            <a:ext cx="2336400" cy="60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2"/>
          </p:nvPr>
        </p:nvSpPr>
        <p:spPr>
          <a:xfrm>
            <a:off x="3515800" y="1187050"/>
            <a:ext cx="2336400" cy="70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3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0"/>
          <p:cNvSpPr txBox="1">
            <a:spLocks noGrp="1"/>
          </p:cNvSpPr>
          <p:nvPr>
            <p:ph type="title" idx="4" hasCustomPrompt="1"/>
          </p:nvPr>
        </p:nvSpPr>
        <p:spPr>
          <a:xfrm>
            <a:off x="6040200" y="680525"/>
            <a:ext cx="2082000" cy="8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 b="0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5"/>
          </p:nvPr>
        </p:nvSpPr>
        <p:spPr>
          <a:xfrm>
            <a:off x="6040200" y="1850575"/>
            <a:ext cx="2336400" cy="60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6"/>
          </p:nvPr>
        </p:nvSpPr>
        <p:spPr>
          <a:xfrm>
            <a:off x="6040200" y="1187050"/>
            <a:ext cx="2336400" cy="70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title" idx="7" hasCustomPrompt="1"/>
          </p:nvPr>
        </p:nvSpPr>
        <p:spPr>
          <a:xfrm>
            <a:off x="3515800" y="2842913"/>
            <a:ext cx="2082000" cy="8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 b="0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8"/>
          </p:nvPr>
        </p:nvSpPr>
        <p:spPr>
          <a:xfrm>
            <a:off x="3515800" y="4001300"/>
            <a:ext cx="2336400" cy="60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ubTitle" idx="9"/>
          </p:nvPr>
        </p:nvSpPr>
        <p:spPr>
          <a:xfrm>
            <a:off x="3515800" y="3337775"/>
            <a:ext cx="2336400" cy="70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title" idx="13" hasCustomPrompt="1"/>
          </p:nvPr>
        </p:nvSpPr>
        <p:spPr>
          <a:xfrm>
            <a:off x="6040200" y="2842925"/>
            <a:ext cx="2082000" cy="8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 b="0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6" name="Google Shape;156;p20"/>
          <p:cNvSpPr txBox="1">
            <a:spLocks noGrp="1"/>
          </p:cNvSpPr>
          <p:nvPr>
            <p:ph type="subTitle" idx="14"/>
          </p:nvPr>
        </p:nvSpPr>
        <p:spPr>
          <a:xfrm>
            <a:off x="6040200" y="4001300"/>
            <a:ext cx="2336400" cy="60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subTitle" idx="15"/>
          </p:nvPr>
        </p:nvSpPr>
        <p:spPr>
          <a:xfrm>
            <a:off x="6040200" y="3337775"/>
            <a:ext cx="2336400" cy="70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title" idx="16"/>
          </p:nvPr>
        </p:nvSpPr>
        <p:spPr>
          <a:xfrm>
            <a:off x="631650" y="445025"/>
            <a:ext cx="2336400" cy="10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/>
          <p:nvPr/>
        </p:nvSpPr>
        <p:spPr>
          <a:xfrm rot="5092120">
            <a:off x="4793877" y="9818"/>
            <a:ext cx="3354243" cy="3841343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7300425" y="3022974"/>
            <a:ext cx="1071300" cy="1600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9"/>
          <p:cNvSpPr/>
          <p:nvPr/>
        </p:nvSpPr>
        <p:spPr>
          <a:xfrm>
            <a:off x="1671454" y="2264711"/>
            <a:ext cx="1770000" cy="2878800"/>
          </a:xfrm>
          <a:prstGeom prst="triangle">
            <a:avLst>
              <a:gd name="adj" fmla="val 5078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9"/>
          <p:cNvSpPr txBox="1">
            <a:spLocks noGrp="1"/>
          </p:cNvSpPr>
          <p:nvPr>
            <p:ph type="subTitle" idx="1"/>
          </p:nvPr>
        </p:nvSpPr>
        <p:spPr>
          <a:xfrm>
            <a:off x="799081" y="3188125"/>
            <a:ext cx="2415300" cy="127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9"/>
          <p:cNvSpPr txBox="1">
            <a:spLocks noGrp="1"/>
          </p:cNvSpPr>
          <p:nvPr>
            <p:ph type="subTitle" idx="2"/>
          </p:nvPr>
        </p:nvSpPr>
        <p:spPr>
          <a:xfrm>
            <a:off x="799081" y="2522825"/>
            <a:ext cx="2415300" cy="76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29" name="Google Shape;229;p29"/>
          <p:cNvSpPr txBox="1">
            <a:spLocks noGrp="1"/>
          </p:cNvSpPr>
          <p:nvPr>
            <p:ph type="subTitle" idx="3"/>
          </p:nvPr>
        </p:nvSpPr>
        <p:spPr>
          <a:xfrm>
            <a:off x="3532356" y="3188125"/>
            <a:ext cx="2247300" cy="127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9"/>
          <p:cNvSpPr txBox="1">
            <a:spLocks noGrp="1"/>
          </p:cNvSpPr>
          <p:nvPr>
            <p:ph type="subTitle" idx="4"/>
          </p:nvPr>
        </p:nvSpPr>
        <p:spPr>
          <a:xfrm>
            <a:off x="3532356" y="2522825"/>
            <a:ext cx="2247300" cy="76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31" name="Google Shape;231;p29"/>
          <p:cNvSpPr txBox="1">
            <a:spLocks noGrp="1"/>
          </p:cNvSpPr>
          <p:nvPr>
            <p:ph type="subTitle" idx="5"/>
          </p:nvPr>
        </p:nvSpPr>
        <p:spPr>
          <a:xfrm>
            <a:off x="6097619" y="3188125"/>
            <a:ext cx="2247300" cy="127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9"/>
          <p:cNvSpPr txBox="1">
            <a:spLocks noGrp="1"/>
          </p:cNvSpPr>
          <p:nvPr>
            <p:ph type="subTitle" idx="6"/>
          </p:nvPr>
        </p:nvSpPr>
        <p:spPr>
          <a:xfrm>
            <a:off x="6097619" y="2522825"/>
            <a:ext cx="2247300" cy="76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33" name="Google Shape;233;p29"/>
          <p:cNvSpPr txBox="1">
            <a:spLocks noGrp="1"/>
          </p:cNvSpPr>
          <p:nvPr>
            <p:ph type="subTitle" idx="7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34" name="Google Shape;234;p29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9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7545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/>
          <p:cNvSpPr/>
          <p:nvPr/>
        </p:nvSpPr>
        <p:spPr>
          <a:xfrm>
            <a:off x="0" y="-3350"/>
            <a:ext cx="5806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6"/>
          <p:cNvSpPr/>
          <p:nvPr/>
        </p:nvSpPr>
        <p:spPr>
          <a:xfrm rot="-764512">
            <a:off x="5867782" y="729558"/>
            <a:ext cx="3552792" cy="4068873"/>
          </a:xfrm>
          <a:prstGeom prst="chord">
            <a:avLst>
              <a:gd name="adj1" fmla="val 2700000"/>
              <a:gd name="adj2" fmla="val 865587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6"/>
          <p:cNvSpPr/>
          <p:nvPr/>
        </p:nvSpPr>
        <p:spPr>
          <a:xfrm>
            <a:off x="6096993" y="-571247"/>
            <a:ext cx="1491000" cy="2212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6"/>
          <p:cNvSpPr/>
          <p:nvPr/>
        </p:nvSpPr>
        <p:spPr>
          <a:xfrm rot="-7574257">
            <a:off x="7967853" y="643909"/>
            <a:ext cx="1538734" cy="2502275"/>
          </a:xfrm>
          <a:prstGeom prst="triangle">
            <a:avLst>
              <a:gd name="adj" fmla="val 4794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6"/>
          <p:cNvSpPr txBox="1">
            <a:spLocks noGrp="1"/>
          </p:cNvSpPr>
          <p:nvPr>
            <p:ph type="ctrTitle"/>
          </p:nvPr>
        </p:nvSpPr>
        <p:spPr>
          <a:xfrm>
            <a:off x="612375" y="242875"/>
            <a:ext cx="47898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9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2" name="Google Shape;332;p36"/>
          <p:cNvSpPr txBox="1">
            <a:spLocks noGrp="1"/>
          </p:cNvSpPr>
          <p:nvPr>
            <p:ph type="subTitle" idx="1"/>
          </p:nvPr>
        </p:nvSpPr>
        <p:spPr>
          <a:xfrm>
            <a:off x="612375" y="1693475"/>
            <a:ext cx="4789800" cy="11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3" name="Google Shape;333;p36"/>
          <p:cNvSpPr txBox="1">
            <a:spLocks noGrp="1"/>
          </p:cNvSpPr>
          <p:nvPr>
            <p:ph type="subTitle" idx="2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34" name="Google Shape;334;p36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Aft>
                <a:spcPts val="0"/>
              </a:spcAft>
              <a:buNone/>
              <a:defRPr sz="1400" b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6"/>
          <p:cNvSpPr txBox="1">
            <a:spLocks noGrp="1"/>
          </p:cNvSpPr>
          <p:nvPr>
            <p:ph type="subTitle" idx="3"/>
          </p:nvPr>
        </p:nvSpPr>
        <p:spPr>
          <a:xfrm>
            <a:off x="612375" y="3867100"/>
            <a:ext cx="22275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6" name="Google Shape;336;p36"/>
          <p:cNvSpPr txBox="1"/>
          <p:nvPr/>
        </p:nvSpPr>
        <p:spPr>
          <a:xfrm>
            <a:off x="5982938" y="3582650"/>
            <a:ext cx="2345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CREDITS: This presentation template was created by </a:t>
            </a:r>
            <a:r>
              <a:rPr lang="en" sz="900" b="1">
                <a:solidFill>
                  <a:schemeClr val="accen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, including icons by </a:t>
            </a:r>
            <a:r>
              <a:rPr lang="en" sz="900" b="1">
                <a:solidFill>
                  <a:schemeClr val="accen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 and infographics &amp; images by </a:t>
            </a:r>
            <a:r>
              <a:rPr lang="en" sz="900" b="1">
                <a:solidFill>
                  <a:schemeClr val="accen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ora ExtraBold"/>
              <a:buNone/>
              <a:defRPr sz="3000">
                <a:solidFill>
                  <a:schemeClr val="accen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ora ExtraBold"/>
              <a:buNone/>
              <a:defRPr sz="3000">
                <a:solidFill>
                  <a:schemeClr val="accen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ora ExtraBold"/>
              <a:buNone/>
              <a:defRPr sz="3000">
                <a:solidFill>
                  <a:schemeClr val="accen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ora ExtraBold"/>
              <a:buNone/>
              <a:defRPr sz="3000">
                <a:solidFill>
                  <a:schemeClr val="accen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ora ExtraBold"/>
              <a:buNone/>
              <a:defRPr sz="3000">
                <a:solidFill>
                  <a:schemeClr val="accen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ora ExtraBold"/>
              <a:buNone/>
              <a:defRPr sz="3000">
                <a:solidFill>
                  <a:schemeClr val="accen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ora ExtraBold"/>
              <a:buNone/>
              <a:defRPr sz="3000">
                <a:solidFill>
                  <a:schemeClr val="accen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ora ExtraBold"/>
              <a:buNone/>
              <a:defRPr sz="3000">
                <a:solidFill>
                  <a:schemeClr val="accen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ora ExtraBold"/>
              <a:buNone/>
              <a:defRPr sz="3000">
                <a:solidFill>
                  <a:schemeClr val="accent2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 Medium"/>
              <a:buChar char="●"/>
              <a:defRPr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 Medium"/>
              <a:buChar char="○"/>
              <a:defRPr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 Medium"/>
              <a:buChar char="■"/>
              <a:defRPr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 Medium"/>
              <a:buChar char="●"/>
              <a:defRPr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 Medium"/>
              <a:buChar char="○"/>
              <a:defRPr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 Medium"/>
              <a:buChar char="■"/>
              <a:defRPr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 Medium"/>
              <a:buChar char="●"/>
              <a:defRPr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 Medium"/>
              <a:buChar char="○"/>
              <a:defRPr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 Medium"/>
              <a:buChar char="■"/>
              <a:defRPr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8" r:id="rId6"/>
    <p:sldLayoutId id="2147483666" r:id="rId7"/>
    <p:sldLayoutId id="2147483675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4"/>
          <p:cNvSpPr txBox="1">
            <a:spLocks noGrp="1"/>
          </p:cNvSpPr>
          <p:nvPr>
            <p:ph type="ctrTitle"/>
          </p:nvPr>
        </p:nvSpPr>
        <p:spPr>
          <a:xfrm>
            <a:off x="2936575" y="535000"/>
            <a:ext cx="5492400" cy="3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/>
              <a:t>社員情報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64" name="Google Shape;364;p44"/>
          <p:cNvSpPr txBox="1">
            <a:spLocks noGrp="1"/>
          </p:cNvSpPr>
          <p:nvPr>
            <p:ph type="subTitle" idx="1"/>
          </p:nvPr>
        </p:nvSpPr>
        <p:spPr>
          <a:xfrm>
            <a:off x="2936575" y="4181599"/>
            <a:ext cx="5416500" cy="6929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ja-JP" altLang="en-US" dirty="0"/>
              <a:t>このプロジェクトは、会社員の情報を管理できる </a:t>
            </a:r>
            <a:r>
              <a:rPr lang="en-US" altLang="ja-JP" dirty="0"/>
              <a:t>WEB </a:t>
            </a:r>
            <a:r>
              <a:rPr lang="ja-JP" altLang="en-US" dirty="0"/>
              <a:t>システム プロジェクトでございます。</a:t>
            </a:r>
            <a:endParaRPr dirty="0"/>
          </a:p>
        </p:txBody>
      </p:sp>
      <p:sp>
        <p:nvSpPr>
          <p:cNvPr id="365" name="Google Shape;365;p44"/>
          <p:cNvSpPr txBox="1">
            <a:spLocks noGrp="1"/>
          </p:cNvSpPr>
          <p:nvPr>
            <p:ph type="subTitle" idx="3"/>
          </p:nvPr>
        </p:nvSpPr>
        <p:spPr>
          <a:xfrm>
            <a:off x="589925" y="4176480"/>
            <a:ext cx="1871400" cy="86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="1" dirty="0"/>
              <a:t>作人　：　</a:t>
            </a:r>
            <a:r>
              <a:rPr lang="en-US" altLang="ja-JP" b="1" dirty="0"/>
              <a:t>BANYAR NYI</a:t>
            </a:r>
            <a:endParaRPr b="1" dirty="0"/>
          </a:p>
        </p:txBody>
      </p:sp>
      <p:sp>
        <p:nvSpPr>
          <p:cNvPr id="366" name="Google Shape;366;p44"/>
          <p:cNvSpPr txBox="1">
            <a:spLocks noGrp="1"/>
          </p:cNvSpPr>
          <p:nvPr>
            <p:ph type="subTitle" idx="2"/>
          </p:nvPr>
        </p:nvSpPr>
        <p:spPr>
          <a:xfrm>
            <a:off x="589925" y="535000"/>
            <a:ext cx="1871400" cy="11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="1" dirty="0"/>
              <a:t>ウェブ</a:t>
            </a:r>
            <a:endParaRPr lang="en-US" altLang="ja-JP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="1" dirty="0"/>
              <a:t>プロジェクト</a:t>
            </a:r>
            <a:endParaRPr b="1" dirty="0"/>
          </a:p>
        </p:txBody>
      </p:sp>
      <p:sp>
        <p:nvSpPr>
          <p:cNvPr id="367" name="Google Shape;367;p44"/>
          <p:cNvSpPr txBox="1">
            <a:spLocks noGrp="1"/>
          </p:cNvSpPr>
          <p:nvPr>
            <p:ph type="subTitle" idx="4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EMPLOYEE INFORMATION</a:t>
            </a:r>
            <a:endParaRPr dirty="0"/>
          </a:p>
        </p:txBody>
      </p:sp>
      <p:sp>
        <p:nvSpPr>
          <p:cNvPr id="368" name="Google Shape;368;p44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cxnSp>
        <p:nvCxnSpPr>
          <p:cNvPr id="369" name="Google Shape;369;p44"/>
          <p:cNvCxnSpPr>
            <a:cxnSpLocks/>
            <a:stCxn id="368" idx="1"/>
            <a:endCxn id="367" idx="3"/>
          </p:cNvCxnSpPr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0016446-E90E-4749-903C-0B9D3E378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40291"/>
            <a:ext cx="2161589" cy="27361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5"/>
          <p:cNvSpPr txBox="1">
            <a:spLocks noGrp="1"/>
          </p:cNvSpPr>
          <p:nvPr>
            <p:ph type="subTitle" idx="2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/>
              <a:t>EMPLOYEE INFORMATION</a:t>
            </a:r>
          </a:p>
        </p:txBody>
      </p:sp>
      <p:sp>
        <p:nvSpPr>
          <p:cNvPr id="607" name="Google Shape;607;p55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55"/>
          <p:cNvSpPr txBox="1">
            <a:spLocks noGrp="1"/>
          </p:cNvSpPr>
          <p:nvPr>
            <p:ph type="title"/>
          </p:nvPr>
        </p:nvSpPr>
        <p:spPr>
          <a:xfrm>
            <a:off x="-61877" y="242801"/>
            <a:ext cx="3313841" cy="15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altLang="ja-JP" sz="4000" dirty="0"/>
              <a:t>HTML</a:t>
            </a:r>
            <a:br>
              <a:rPr lang="en-US" altLang="ja-JP" sz="4000" dirty="0"/>
            </a:br>
            <a:r>
              <a:rPr lang="ja-JP" altLang="en-US" sz="4000" dirty="0"/>
              <a:t>（ボタン）</a:t>
            </a:r>
            <a:endParaRPr sz="4000" dirty="0"/>
          </a:p>
        </p:txBody>
      </p:sp>
      <p:cxnSp>
        <p:nvCxnSpPr>
          <p:cNvPr id="609" name="Google Shape;609;p55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B4395A9-6BDD-4C4D-A593-1E0E66E15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97" y="2113654"/>
            <a:ext cx="2206214" cy="22062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B63B22-B270-42E3-A845-2C27B4117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277" y="246175"/>
            <a:ext cx="5320223" cy="261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5126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5"/>
          <p:cNvSpPr txBox="1">
            <a:spLocks noGrp="1"/>
          </p:cNvSpPr>
          <p:nvPr>
            <p:ph type="subTitle" idx="2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/>
              <a:t>EMPLOYEE INFORMATION</a:t>
            </a:r>
          </a:p>
        </p:txBody>
      </p:sp>
      <p:sp>
        <p:nvSpPr>
          <p:cNvPr id="607" name="Google Shape;607;p55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55"/>
          <p:cNvSpPr txBox="1">
            <a:spLocks noGrp="1"/>
          </p:cNvSpPr>
          <p:nvPr>
            <p:ph type="title"/>
          </p:nvPr>
        </p:nvSpPr>
        <p:spPr>
          <a:xfrm>
            <a:off x="-61877" y="242801"/>
            <a:ext cx="3313841" cy="2056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altLang="ja-JP" sz="4000" dirty="0"/>
              <a:t>CSS</a:t>
            </a:r>
            <a:br>
              <a:rPr lang="en-US" altLang="ja-JP" sz="4000" dirty="0"/>
            </a:br>
            <a:r>
              <a:rPr lang="ja-JP" altLang="en-US" sz="4000" dirty="0"/>
              <a:t>（テーブル</a:t>
            </a:r>
            <a:br>
              <a:rPr lang="en-US" altLang="ja-JP" sz="4000" dirty="0"/>
            </a:br>
            <a:r>
              <a:rPr lang="ja-JP" altLang="en-US" sz="4000" dirty="0"/>
              <a:t>スタイル）</a:t>
            </a:r>
            <a:endParaRPr sz="4000" dirty="0"/>
          </a:p>
        </p:txBody>
      </p:sp>
      <p:cxnSp>
        <p:nvCxnSpPr>
          <p:cNvPr id="609" name="Google Shape;609;p55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FA2C633-B75F-4DFD-9CDC-7016B682D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98" y="2113655"/>
            <a:ext cx="2206214" cy="22062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017B03-C9D4-4FCC-9F66-A0970557B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869" y="1334587"/>
            <a:ext cx="2696577" cy="1882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BAED20-4604-4360-B9BC-C72408AA1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7402" y="294766"/>
            <a:ext cx="2594636" cy="29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2399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5"/>
          <p:cNvSpPr txBox="1">
            <a:spLocks noGrp="1"/>
          </p:cNvSpPr>
          <p:nvPr>
            <p:ph type="subTitle" idx="2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/>
              <a:t>EMPLOYEE INFORMATION</a:t>
            </a:r>
          </a:p>
        </p:txBody>
      </p:sp>
      <p:sp>
        <p:nvSpPr>
          <p:cNvPr id="607" name="Google Shape;607;p55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55"/>
          <p:cNvSpPr txBox="1">
            <a:spLocks noGrp="1"/>
          </p:cNvSpPr>
          <p:nvPr>
            <p:ph type="title"/>
          </p:nvPr>
        </p:nvSpPr>
        <p:spPr>
          <a:xfrm>
            <a:off x="-61877" y="242801"/>
            <a:ext cx="3313841" cy="2056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altLang="ja-JP" sz="4000" dirty="0"/>
              <a:t>CSS</a:t>
            </a:r>
            <a:br>
              <a:rPr lang="en-US" altLang="ja-JP" sz="4000" dirty="0"/>
            </a:br>
            <a:r>
              <a:rPr lang="ja-JP" altLang="en-US" sz="4000" dirty="0"/>
              <a:t>（ボタン</a:t>
            </a:r>
            <a:br>
              <a:rPr lang="en-US" altLang="ja-JP" sz="4000" dirty="0"/>
            </a:br>
            <a:r>
              <a:rPr lang="ja-JP" altLang="en-US" sz="4000" dirty="0"/>
              <a:t>スタイル）</a:t>
            </a:r>
            <a:endParaRPr sz="4000" dirty="0"/>
          </a:p>
        </p:txBody>
      </p:sp>
      <p:cxnSp>
        <p:nvCxnSpPr>
          <p:cNvPr id="609" name="Google Shape;609;p55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FA2C633-B75F-4DFD-9CDC-7016B682D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98" y="2113655"/>
            <a:ext cx="2206214" cy="22062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BA7862-A201-4E94-8FB8-B7321B2D0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129" y="242801"/>
            <a:ext cx="2811646" cy="33273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8A2362-39ED-4748-BAFB-53DC2BF8D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2062" y="242801"/>
            <a:ext cx="2365520" cy="25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3636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5"/>
          <p:cNvSpPr txBox="1">
            <a:spLocks noGrp="1"/>
          </p:cNvSpPr>
          <p:nvPr>
            <p:ph type="subTitle" idx="2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/>
              <a:t>EMPLOYEE INFORMATION</a:t>
            </a:r>
          </a:p>
        </p:txBody>
      </p:sp>
      <p:sp>
        <p:nvSpPr>
          <p:cNvPr id="607" name="Google Shape;607;p55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55"/>
          <p:cNvSpPr txBox="1">
            <a:spLocks noGrp="1"/>
          </p:cNvSpPr>
          <p:nvPr>
            <p:ph type="title"/>
          </p:nvPr>
        </p:nvSpPr>
        <p:spPr>
          <a:xfrm>
            <a:off x="-61877" y="242801"/>
            <a:ext cx="3313841" cy="2056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altLang="ja-JP" sz="4000" dirty="0"/>
              <a:t>JS</a:t>
            </a:r>
            <a:endParaRPr sz="4000" dirty="0"/>
          </a:p>
        </p:txBody>
      </p:sp>
      <p:cxnSp>
        <p:nvCxnSpPr>
          <p:cNvPr id="609" name="Google Shape;609;p55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556FF23-A79F-425B-8B81-2E0A1530A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98" y="2113655"/>
            <a:ext cx="2206214" cy="22062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95C4917-E458-4D94-A775-92C90F92C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710" y="242801"/>
            <a:ext cx="5176611" cy="16962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F33D0E-7039-4834-8DCC-E5B8A86C5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0711" y="2299447"/>
            <a:ext cx="2730140" cy="24642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F0F0A8-EF5D-4E5E-96B2-5E55C6C6B3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8260" y="2299448"/>
            <a:ext cx="2344074" cy="131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9844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5"/>
          <p:cNvSpPr txBox="1">
            <a:spLocks noGrp="1"/>
          </p:cNvSpPr>
          <p:nvPr>
            <p:ph type="subTitle" idx="2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/>
              <a:t>EMPLOYEE INFORMATION</a:t>
            </a:r>
          </a:p>
        </p:txBody>
      </p:sp>
      <p:sp>
        <p:nvSpPr>
          <p:cNvPr id="607" name="Google Shape;607;p55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55"/>
          <p:cNvSpPr txBox="1">
            <a:spLocks noGrp="1"/>
          </p:cNvSpPr>
          <p:nvPr>
            <p:ph type="title"/>
          </p:nvPr>
        </p:nvSpPr>
        <p:spPr>
          <a:xfrm>
            <a:off x="-417625" y="242801"/>
            <a:ext cx="4048931" cy="15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altLang="ja-JP" sz="4000" dirty="0"/>
              <a:t>PHP</a:t>
            </a:r>
            <a:br>
              <a:rPr lang="en-US" altLang="ja-JP" sz="4000" dirty="0"/>
            </a:br>
            <a:r>
              <a:rPr lang="ja-JP" altLang="en-US" sz="4000" dirty="0"/>
              <a:t>（行／カラム）</a:t>
            </a:r>
            <a:endParaRPr sz="4000" dirty="0"/>
          </a:p>
        </p:txBody>
      </p:sp>
      <p:cxnSp>
        <p:nvCxnSpPr>
          <p:cNvPr id="609" name="Google Shape;609;p55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21AC276-54BD-451B-823E-82CE25553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41" y="1897863"/>
            <a:ext cx="2614200" cy="2614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7F91D7-D5BC-47C6-BEE8-641895A12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5080" y="251573"/>
            <a:ext cx="5208695" cy="231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78303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5"/>
          <p:cNvSpPr txBox="1">
            <a:spLocks noGrp="1"/>
          </p:cNvSpPr>
          <p:nvPr>
            <p:ph type="subTitle" idx="2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/>
              <a:t>EMPLOYEE INFORMATION</a:t>
            </a:r>
          </a:p>
        </p:txBody>
      </p:sp>
      <p:sp>
        <p:nvSpPr>
          <p:cNvPr id="607" name="Google Shape;607;p55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55"/>
          <p:cNvSpPr txBox="1">
            <a:spLocks noGrp="1"/>
          </p:cNvSpPr>
          <p:nvPr>
            <p:ph type="title"/>
          </p:nvPr>
        </p:nvSpPr>
        <p:spPr>
          <a:xfrm>
            <a:off x="-417625" y="242801"/>
            <a:ext cx="4048931" cy="15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altLang="ja-JP" sz="4000" dirty="0"/>
              <a:t>PHP</a:t>
            </a:r>
            <a:br>
              <a:rPr lang="en-US" altLang="ja-JP" sz="4000" dirty="0"/>
            </a:br>
            <a:r>
              <a:rPr lang="ja-JP" altLang="en-US" sz="4000" dirty="0"/>
              <a:t>（入力／確認）</a:t>
            </a:r>
            <a:endParaRPr sz="4000" dirty="0"/>
          </a:p>
        </p:txBody>
      </p:sp>
      <p:cxnSp>
        <p:nvCxnSpPr>
          <p:cNvPr id="609" name="Google Shape;609;p55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21AC276-54BD-451B-823E-82CE25553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41" y="1897863"/>
            <a:ext cx="2614200" cy="2614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96D760-768D-49D9-9316-98C44FE08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6992" y="168088"/>
            <a:ext cx="4996634" cy="480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67616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8"/>
          <p:cNvSpPr txBox="1">
            <a:spLocks noGrp="1"/>
          </p:cNvSpPr>
          <p:nvPr>
            <p:ph type="title"/>
          </p:nvPr>
        </p:nvSpPr>
        <p:spPr>
          <a:xfrm>
            <a:off x="3736650" y="2069950"/>
            <a:ext cx="4487700" cy="150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ja-JP" b="1" dirty="0"/>
              <a:t>UI </a:t>
            </a:r>
            <a:r>
              <a:rPr lang="ja-JP" altLang="en-US" b="1" dirty="0"/>
              <a:t>についての説明</a:t>
            </a:r>
            <a:endParaRPr lang="en-US" altLang="ja-JP" b="1" dirty="0"/>
          </a:p>
        </p:txBody>
      </p:sp>
      <p:sp>
        <p:nvSpPr>
          <p:cNvPr id="416" name="Google Shape;416;p48"/>
          <p:cNvSpPr txBox="1">
            <a:spLocks noGrp="1"/>
          </p:cNvSpPr>
          <p:nvPr>
            <p:ph type="subTitle" idx="1"/>
          </p:nvPr>
        </p:nvSpPr>
        <p:spPr>
          <a:xfrm>
            <a:off x="3736650" y="3576775"/>
            <a:ext cx="3659232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="1" dirty="0"/>
              <a:t>ウェブの</a:t>
            </a:r>
            <a:r>
              <a:rPr lang="en-US" altLang="ja-JP" b="1" dirty="0"/>
              <a:t>UI</a:t>
            </a:r>
            <a:r>
              <a:rPr lang="ja-JP" altLang="en-US" b="1" dirty="0"/>
              <a:t>のついて、説明します。</a:t>
            </a:r>
            <a:endParaRPr b="1" dirty="0"/>
          </a:p>
        </p:txBody>
      </p:sp>
      <p:sp>
        <p:nvSpPr>
          <p:cNvPr id="417" name="Google Shape;417;p48"/>
          <p:cNvSpPr txBox="1">
            <a:spLocks noGrp="1"/>
          </p:cNvSpPr>
          <p:nvPr>
            <p:ph type="title" idx="2"/>
          </p:nvPr>
        </p:nvSpPr>
        <p:spPr>
          <a:xfrm>
            <a:off x="642619" y="1006151"/>
            <a:ext cx="2145300" cy="11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/>
              <a:t>４</a:t>
            </a:r>
            <a:endParaRPr dirty="0"/>
          </a:p>
        </p:txBody>
      </p:sp>
      <p:sp>
        <p:nvSpPr>
          <p:cNvPr id="418" name="Google Shape;418;p48"/>
          <p:cNvSpPr txBox="1">
            <a:spLocks noGrp="1"/>
          </p:cNvSpPr>
          <p:nvPr>
            <p:ph type="subTitle" idx="3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EMPLOYEE INFOMRATION</a:t>
            </a:r>
            <a:endParaRPr dirty="0"/>
          </a:p>
        </p:txBody>
      </p:sp>
      <p:sp>
        <p:nvSpPr>
          <p:cNvPr id="419" name="Google Shape;419;p48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0" name="Google Shape;420;p48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34312543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74"/>
          <p:cNvSpPr txBox="1">
            <a:spLocks noGrp="1"/>
          </p:cNvSpPr>
          <p:nvPr>
            <p:ph type="ctrTitle"/>
          </p:nvPr>
        </p:nvSpPr>
        <p:spPr>
          <a:xfrm>
            <a:off x="612375" y="242875"/>
            <a:ext cx="47898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999" name="Google Shape;999;p74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000" name="Google Shape;1000;p74"/>
          <p:cNvSpPr txBox="1">
            <a:spLocks noGrp="1"/>
          </p:cNvSpPr>
          <p:nvPr>
            <p:ph type="subTitle" idx="1"/>
          </p:nvPr>
        </p:nvSpPr>
        <p:spPr>
          <a:xfrm>
            <a:off x="612375" y="1693475"/>
            <a:ext cx="4789800" cy="11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="1" dirty="0"/>
              <a:t>質問があれば聞いてください。</a:t>
            </a:r>
            <a:endParaRPr b="1" dirty="0"/>
          </a:p>
        </p:txBody>
      </p:sp>
      <p:sp>
        <p:nvSpPr>
          <p:cNvPr id="1001" name="Google Shape;1001;p74"/>
          <p:cNvSpPr txBox="1">
            <a:spLocks noGrp="1"/>
          </p:cNvSpPr>
          <p:nvPr>
            <p:ph type="subTitle" idx="2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/>
              <a:t>EMPLOYEE INFORMATION</a:t>
            </a:r>
            <a:endParaRPr dirty="0"/>
          </a:p>
        </p:txBody>
      </p:sp>
      <p:sp>
        <p:nvSpPr>
          <p:cNvPr id="1002" name="Google Shape;1002;p74"/>
          <p:cNvSpPr txBox="1">
            <a:spLocks noGrp="1"/>
          </p:cNvSpPr>
          <p:nvPr>
            <p:ph type="subTitle" idx="3"/>
          </p:nvPr>
        </p:nvSpPr>
        <p:spPr>
          <a:xfrm>
            <a:off x="612375" y="3867100"/>
            <a:ext cx="2548676" cy="617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banyarnyi1605@gmail.com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</a:t>
            </a:r>
            <a:r>
              <a:rPr lang="en-US" dirty="0"/>
              <a:t>66 0626573832</a:t>
            </a:r>
            <a:endParaRPr dirty="0"/>
          </a:p>
        </p:txBody>
      </p:sp>
      <p:sp>
        <p:nvSpPr>
          <p:cNvPr id="1007" name="Google Shape;1007;p74"/>
          <p:cNvSpPr txBox="1"/>
          <p:nvPr/>
        </p:nvSpPr>
        <p:spPr>
          <a:xfrm>
            <a:off x="6117420" y="4321844"/>
            <a:ext cx="23451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Please keep this slide for attribution</a:t>
            </a:r>
            <a:endParaRPr sz="900">
              <a:solidFill>
                <a:schemeClr val="accent2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cxnSp>
        <p:nvCxnSpPr>
          <p:cNvPr id="1008" name="Google Shape;1008;p74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222A53A-998B-4907-A422-89158C384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776" y="3475269"/>
            <a:ext cx="2611999" cy="132416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6"/>
          <p:cNvSpPr txBox="1">
            <a:spLocks noGrp="1"/>
          </p:cNvSpPr>
          <p:nvPr>
            <p:ph type="title" idx="16"/>
          </p:nvPr>
        </p:nvSpPr>
        <p:spPr>
          <a:xfrm>
            <a:off x="631650" y="445024"/>
            <a:ext cx="2336400" cy="2126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="1" dirty="0"/>
              <a:t>プレゼンテーション</a:t>
            </a:r>
            <a:br>
              <a:rPr lang="en-US" altLang="ja-JP" b="1" dirty="0"/>
            </a:br>
            <a:r>
              <a:rPr lang="ja-JP" altLang="en-US" b="1" dirty="0"/>
              <a:t>の</a:t>
            </a:r>
            <a:br>
              <a:rPr lang="en-US" altLang="ja-JP" b="1" dirty="0"/>
            </a:br>
            <a:r>
              <a:rPr lang="ja-JP" altLang="en-US" b="1" dirty="0"/>
              <a:t>コンテンツ</a:t>
            </a:r>
            <a:endParaRPr b="1" dirty="0"/>
          </a:p>
        </p:txBody>
      </p:sp>
      <p:sp>
        <p:nvSpPr>
          <p:cNvPr id="388" name="Google Shape;388;p46"/>
          <p:cNvSpPr txBox="1">
            <a:spLocks noGrp="1"/>
          </p:cNvSpPr>
          <p:nvPr>
            <p:ph type="subTitle" idx="3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EMPLOYEE INFORMATION</a:t>
            </a:r>
            <a:endParaRPr dirty="0"/>
          </a:p>
        </p:txBody>
      </p:sp>
      <p:sp>
        <p:nvSpPr>
          <p:cNvPr id="389" name="Google Shape;389;p46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6"/>
          <p:cNvSpPr txBox="1">
            <a:spLocks noGrp="1"/>
          </p:cNvSpPr>
          <p:nvPr>
            <p:ph type="subTitle" idx="2"/>
          </p:nvPr>
        </p:nvSpPr>
        <p:spPr>
          <a:xfrm>
            <a:off x="3490350" y="510868"/>
            <a:ext cx="4974573" cy="4054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ja-JP" altLang="en-US" dirty="0"/>
              <a:t>プロジェクトの目的</a:t>
            </a:r>
            <a:endParaRPr lang="en-US" altLang="ja-JP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ja-JP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ja-JP" altLang="en-US" dirty="0"/>
              <a:t>使った言語</a:t>
            </a:r>
            <a:endParaRPr lang="en-US" altLang="ja-JP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ja-JP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ja-JP" altLang="en-US" dirty="0"/>
              <a:t>コードの説明</a:t>
            </a:r>
            <a:endParaRPr lang="en-US" altLang="ja-JP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ja-JP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ja-JP" dirty="0"/>
              <a:t>UI </a:t>
            </a:r>
            <a:r>
              <a:rPr lang="ja-JP" altLang="en-US" dirty="0"/>
              <a:t>についての説明</a:t>
            </a:r>
            <a:endParaRPr lang="en-US" altLang="ja-JP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ja-JP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ja-JP" dirty="0"/>
              <a:t>Q&amp;A</a:t>
            </a:r>
          </a:p>
        </p:txBody>
      </p:sp>
      <p:cxnSp>
        <p:nvCxnSpPr>
          <p:cNvPr id="401" name="Google Shape;401;p46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8"/>
          <p:cNvSpPr txBox="1">
            <a:spLocks noGrp="1"/>
          </p:cNvSpPr>
          <p:nvPr>
            <p:ph type="title"/>
          </p:nvPr>
        </p:nvSpPr>
        <p:spPr>
          <a:xfrm>
            <a:off x="3736650" y="2069950"/>
            <a:ext cx="4487700" cy="150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ja-JP" altLang="en-US" b="1" dirty="0"/>
              <a:t>プロジェクトの目的</a:t>
            </a:r>
            <a:endParaRPr b="1" dirty="0"/>
          </a:p>
        </p:txBody>
      </p:sp>
      <p:sp>
        <p:nvSpPr>
          <p:cNvPr id="416" name="Google Shape;416;p48"/>
          <p:cNvSpPr txBox="1">
            <a:spLocks noGrp="1"/>
          </p:cNvSpPr>
          <p:nvPr>
            <p:ph type="subTitle" idx="1"/>
          </p:nvPr>
        </p:nvSpPr>
        <p:spPr>
          <a:xfrm>
            <a:off x="3736650" y="3576775"/>
            <a:ext cx="31803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="1" dirty="0"/>
              <a:t>プロジェクトの目的について説明します。</a:t>
            </a:r>
            <a:endParaRPr b="1" dirty="0"/>
          </a:p>
        </p:txBody>
      </p:sp>
      <p:sp>
        <p:nvSpPr>
          <p:cNvPr id="417" name="Google Shape;417;p48"/>
          <p:cNvSpPr txBox="1">
            <a:spLocks noGrp="1"/>
          </p:cNvSpPr>
          <p:nvPr>
            <p:ph type="title" idx="2"/>
          </p:nvPr>
        </p:nvSpPr>
        <p:spPr>
          <a:xfrm>
            <a:off x="642619" y="1006151"/>
            <a:ext cx="2145300" cy="11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/>
              <a:t>１</a:t>
            </a:r>
            <a:endParaRPr dirty="0"/>
          </a:p>
        </p:txBody>
      </p:sp>
      <p:sp>
        <p:nvSpPr>
          <p:cNvPr id="418" name="Google Shape;418;p48"/>
          <p:cNvSpPr txBox="1">
            <a:spLocks noGrp="1"/>
          </p:cNvSpPr>
          <p:nvPr>
            <p:ph type="subTitle" idx="3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EMPLOYEE INFOMRATION</a:t>
            </a:r>
            <a:endParaRPr dirty="0"/>
          </a:p>
        </p:txBody>
      </p:sp>
      <p:sp>
        <p:nvSpPr>
          <p:cNvPr id="419" name="Google Shape;419;p48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0" name="Google Shape;420;p48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7"/>
          <p:cNvSpPr txBox="1">
            <a:spLocks noGrp="1"/>
          </p:cNvSpPr>
          <p:nvPr>
            <p:ph type="title"/>
          </p:nvPr>
        </p:nvSpPr>
        <p:spPr>
          <a:xfrm>
            <a:off x="509794" y="115283"/>
            <a:ext cx="2751000" cy="17817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500" b="1" dirty="0"/>
              <a:t>ユーザーがウェブテーブルを使ってデータを快適に入力されることが目的です。</a:t>
            </a:r>
            <a:endParaRPr sz="2500" b="1" dirty="0"/>
          </a:p>
        </p:txBody>
      </p:sp>
      <p:sp>
        <p:nvSpPr>
          <p:cNvPr id="407" name="Google Shape;407;p47"/>
          <p:cNvSpPr txBox="1">
            <a:spLocks noGrp="1"/>
          </p:cNvSpPr>
          <p:nvPr>
            <p:ph type="subTitle" idx="1"/>
          </p:nvPr>
        </p:nvSpPr>
        <p:spPr>
          <a:xfrm>
            <a:off x="4256988" y="67235"/>
            <a:ext cx="3926700" cy="45585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ja-JP" altLang="en-US" sz="2200" b="1" dirty="0"/>
              <a:t>会社員たちの情報を簡単に管理できるシステムを作るため</a:t>
            </a:r>
            <a:endParaRPr lang="en-US" altLang="ja-JP" sz="2200" b="1" dirty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altLang="ja-JP" sz="2200" b="1" dirty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200" b="1" dirty="0"/>
              <a:t>DATABASE</a:t>
            </a:r>
            <a:r>
              <a:rPr lang="ja-JP" altLang="en-US" sz="2200" b="1" dirty="0"/>
              <a:t>でデータを保持すると便利</a:t>
            </a:r>
            <a:endParaRPr lang="en-US" altLang="ja-JP" sz="2200" b="1" dirty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200" b="1" dirty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ja-JP" altLang="en-US" sz="2200" b="1" dirty="0"/>
              <a:t>データの入出力は</a:t>
            </a:r>
            <a:r>
              <a:rPr lang="en-US" altLang="ja-JP" sz="2200" b="1" dirty="0"/>
              <a:t>DYNAMIC WEB</a:t>
            </a:r>
            <a:r>
              <a:rPr lang="ja-JP" altLang="en-US" sz="2200" b="1" dirty="0"/>
              <a:t>システムを使用して行われるため</a:t>
            </a:r>
            <a:endParaRPr lang="en-US" altLang="ja-JP" sz="2200" b="1" dirty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200" b="1" dirty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altLang="ja-JP" sz="2200" b="1" dirty="0"/>
              <a:t>WEB</a:t>
            </a:r>
            <a:r>
              <a:rPr lang="ja-JP" altLang="en-US" sz="2200" b="1" dirty="0"/>
              <a:t>開発の重要性をもっと</a:t>
            </a:r>
            <a:r>
              <a:rPr lang="ja-JP" altLang="en-US" sz="2200" b="1"/>
              <a:t>学ぶことができるた</a:t>
            </a:r>
            <a:r>
              <a:rPr lang="ja-JP" altLang="en-US" sz="2200" b="1" dirty="0"/>
              <a:t>め</a:t>
            </a:r>
            <a:endParaRPr sz="2200" b="1" dirty="0"/>
          </a:p>
        </p:txBody>
      </p:sp>
      <p:sp>
        <p:nvSpPr>
          <p:cNvPr id="408" name="Google Shape;408;p47"/>
          <p:cNvSpPr txBox="1">
            <a:spLocks noGrp="1"/>
          </p:cNvSpPr>
          <p:nvPr>
            <p:ph type="subTitle" idx="2"/>
          </p:nvPr>
        </p:nvSpPr>
        <p:spPr>
          <a:xfrm rot="-5400000">
            <a:off x="7430125" y="3166159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/>
              <a:t>EMPLOYEE INFORMATION</a:t>
            </a:r>
            <a:endParaRPr dirty="0"/>
          </a:p>
        </p:txBody>
      </p:sp>
      <p:sp>
        <p:nvSpPr>
          <p:cNvPr id="409" name="Google Shape;409;p47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0" name="Google Shape;410;p47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C5326CC-F91A-4183-8519-6E4FCFF73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18" y="1935747"/>
            <a:ext cx="2270473" cy="2887724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8"/>
          <p:cNvSpPr txBox="1">
            <a:spLocks noGrp="1"/>
          </p:cNvSpPr>
          <p:nvPr>
            <p:ph type="title"/>
          </p:nvPr>
        </p:nvSpPr>
        <p:spPr>
          <a:xfrm>
            <a:off x="3736650" y="2069950"/>
            <a:ext cx="4487700" cy="150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="1" dirty="0"/>
              <a:t>使った言語</a:t>
            </a:r>
            <a:endParaRPr b="1" dirty="0"/>
          </a:p>
        </p:txBody>
      </p:sp>
      <p:sp>
        <p:nvSpPr>
          <p:cNvPr id="416" name="Google Shape;416;p48"/>
          <p:cNvSpPr txBox="1">
            <a:spLocks noGrp="1"/>
          </p:cNvSpPr>
          <p:nvPr>
            <p:ph type="subTitle" idx="1"/>
          </p:nvPr>
        </p:nvSpPr>
        <p:spPr>
          <a:xfrm>
            <a:off x="3736650" y="3576774"/>
            <a:ext cx="3180300" cy="941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="1" dirty="0"/>
              <a:t>プロセスフローとプロジェクトに使った色々な言語について説明します。</a:t>
            </a:r>
            <a:endParaRPr b="1" dirty="0"/>
          </a:p>
        </p:txBody>
      </p:sp>
      <p:sp>
        <p:nvSpPr>
          <p:cNvPr id="417" name="Google Shape;417;p48"/>
          <p:cNvSpPr txBox="1">
            <a:spLocks noGrp="1"/>
          </p:cNvSpPr>
          <p:nvPr>
            <p:ph type="title" idx="2"/>
          </p:nvPr>
        </p:nvSpPr>
        <p:spPr>
          <a:xfrm>
            <a:off x="615725" y="1006150"/>
            <a:ext cx="2145300" cy="11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/>
              <a:t>２</a:t>
            </a:r>
            <a:endParaRPr dirty="0"/>
          </a:p>
        </p:txBody>
      </p:sp>
      <p:sp>
        <p:nvSpPr>
          <p:cNvPr id="418" name="Google Shape;418;p48"/>
          <p:cNvSpPr txBox="1">
            <a:spLocks noGrp="1"/>
          </p:cNvSpPr>
          <p:nvPr>
            <p:ph type="subTitle" idx="3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/>
              <a:t>EMPLOYEE INFORMATION</a:t>
            </a:r>
          </a:p>
        </p:txBody>
      </p:sp>
      <p:sp>
        <p:nvSpPr>
          <p:cNvPr id="419" name="Google Shape;419;p48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0" name="Google Shape;420;p48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2286071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9"/>
          <p:cNvSpPr txBox="1">
            <a:spLocks noGrp="1"/>
          </p:cNvSpPr>
          <p:nvPr>
            <p:ph type="subTitle" idx="7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/>
              <a:t>EMPLOYEE</a:t>
            </a:r>
            <a:r>
              <a:rPr lang="ja-JP" altLang="en-US" dirty="0"/>
              <a:t> </a:t>
            </a:r>
            <a:r>
              <a:rPr lang="en-US" altLang="ja-JP" dirty="0"/>
              <a:t>INFORMATION</a:t>
            </a:r>
            <a:endParaRPr dirty="0"/>
          </a:p>
        </p:txBody>
      </p:sp>
      <p:sp>
        <p:nvSpPr>
          <p:cNvPr id="432" name="Google Shape;432;p49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3" name="Google Shape;433;p49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4" name="Google Shape;434;p49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7545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ja-JP" altLang="en-US" b="1" dirty="0"/>
              <a:t>プロセスフロー図</a:t>
            </a:r>
            <a:endParaRPr lang="en-US" b="1" dirty="0"/>
          </a:p>
        </p:txBody>
      </p:sp>
      <p:sp>
        <p:nvSpPr>
          <p:cNvPr id="435" name="Google Shape;435;p49"/>
          <p:cNvSpPr/>
          <p:nvPr/>
        </p:nvSpPr>
        <p:spPr>
          <a:xfrm>
            <a:off x="879070" y="1615625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49"/>
          <p:cNvSpPr/>
          <p:nvPr/>
        </p:nvSpPr>
        <p:spPr>
          <a:xfrm>
            <a:off x="4775631" y="2751089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49"/>
          <p:cNvSpPr/>
          <p:nvPr/>
        </p:nvSpPr>
        <p:spPr>
          <a:xfrm>
            <a:off x="7375944" y="2751089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4C2F01-E18C-424F-91AF-7FB5583CE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985" y="1707541"/>
            <a:ext cx="568959" cy="568959"/>
          </a:xfrm>
          <a:prstGeom prst="rect">
            <a:avLst/>
          </a:prstGeom>
        </p:spPr>
      </p:pic>
      <p:sp>
        <p:nvSpPr>
          <p:cNvPr id="42" name="Google Shape;436;p49">
            <a:extLst>
              <a:ext uri="{FF2B5EF4-FFF2-40B4-BE49-F238E27FC236}">
                <a16:creationId xmlns:a16="http://schemas.microsoft.com/office/drawing/2014/main" id="{D6A22F41-D2B8-47DC-A82E-9B6220DA93FD}"/>
              </a:ext>
            </a:extLst>
          </p:cNvPr>
          <p:cNvSpPr/>
          <p:nvPr/>
        </p:nvSpPr>
        <p:spPr>
          <a:xfrm>
            <a:off x="879070" y="2751089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F87C28-853B-4083-92F4-B93075643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985" y="2848209"/>
            <a:ext cx="568959" cy="568959"/>
          </a:xfrm>
          <a:prstGeom prst="rect">
            <a:avLst/>
          </a:prstGeom>
        </p:spPr>
      </p:pic>
      <p:sp>
        <p:nvSpPr>
          <p:cNvPr id="49" name="Google Shape;436;p49">
            <a:extLst>
              <a:ext uri="{FF2B5EF4-FFF2-40B4-BE49-F238E27FC236}">
                <a16:creationId xmlns:a16="http://schemas.microsoft.com/office/drawing/2014/main" id="{1AE271EB-B779-4D9F-9D8C-E2575E836A2E}"/>
              </a:ext>
            </a:extLst>
          </p:cNvPr>
          <p:cNvSpPr/>
          <p:nvPr/>
        </p:nvSpPr>
        <p:spPr>
          <a:xfrm>
            <a:off x="900864" y="3886553"/>
            <a:ext cx="763200" cy="7632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DDA0D27-3413-445C-BF91-C8EE56C9B2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985" y="3983673"/>
            <a:ext cx="568959" cy="56895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99FAA2-2806-4DB0-92F1-D11AE92CA086}"/>
              </a:ext>
            </a:extLst>
          </p:cNvPr>
          <p:cNvCxnSpPr>
            <a:cxnSpLocks/>
            <a:stCxn id="435" idx="6"/>
          </p:cNvCxnSpPr>
          <p:nvPr/>
        </p:nvCxnSpPr>
        <p:spPr>
          <a:xfrm flipV="1">
            <a:off x="1642270" y="1992020"/>
            <a:ext cx="1189542" cy="520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254F9BF-9DB9-471D-BAC2-045B77D402E1}"/>
              </a:ext>
            </a:extLst>
          </p:cNvPr>
          <p:cNvCxnSpPr>
            <a:cxnSpLocks/>
          </p:cNvCxnSpPr>
          <p:nvPr/>
        </p:nvCxnSpPr>
        <p:spPr>
          <a:xfrm flipV="1">
            <a:off x="1634639" y="3124882"/>
            <a:ext cx="1022227" cy="520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F845F53-A038-4BEE-BDF3-680D633874AC}"/>
              </a:ext>
            </a:extLst>
          </p:cNvPr>
          <p:cNvCxnSpPr>
            <a:cxnSpLocks/>
          </p:cNvCxnSpPr>
          <p:nvPr/>
        </p:nvCxnSpPr>
        <p:spPr>
          <a:xfrm flipV="1">
            <a:off x="1647648" y="4253582"/>
            <a:ext cx="1184164" cy="1977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AC3B4DD-2359-4D81-94DA-495537C5D0BF}"/>
              </a:ext>
            </a:extLst>
          </p:cNvPr>
          <p:cNvCxnSpPr>
            <a:cxnSpLocks/>
          </p:cNvCxnSpPr>
          <p:nvPr/>
        </p:nvCxnSpPr>
        <p:spPr>
          <a:xfrm>
            <a:off x="2831812" y="1992020"/>
            <a:ext cx="0" cy="11672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3CA0CDB-DF91-4D27-BEAB-DF460D4BAB9F}"/>
              </a:ext>
            </a:extLst>
          </p:cNvPr>
          <p:cNvCxnSpPr>
            <a:cxnSpLocks/>
          </p:cNvCxnSpPr>
          <p:nvPr/>
        </p:nvCxnSpPr>
        <p:spPr>
          <a:xfrm>
            <a:off x="2833791" y="3120720"/>
            <a:ext cx="0" cy="113286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67983A-41CB-4A78-8997-39EF3348C506}"/>
              </a:ext>
            </a:extLst>
          </p:cNvPr>
          <p:cNvCxnSpPr>
            <a:cxnSpLocks/>
            <a:endCxn id="436" idx="2"/>
          </p:cNvCxnSpPr>
          <p:nvPr/>
        </p:nvCxnSpPr>
        <p:spPr>
          <a:xfrm>
            <a:off x="2647661" y="3123322"/>
            <a:ext cx="2127970" cy="9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338A68B6-3726-41F0-87E3-313FCE140F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7508" y="2786048"/>
            <a:ext cx="682872" cy="68287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2859171-68EF-4235-8A2B-7C0270670DB3}"/>
              </a:ext>
            </a:extLst>
          </p:cNvPr>
          <p:cNvSpPr txBox="1"/>
          <p:nvPr/>
        </p:nvSpPr>
        <p:spPr>
          <a:xfrm>
            <a:off x="1604169" y="1597895"/>
            <a:ext cx="1269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b="1" dirty="0"/>
              <a:t>コードでテーブルやファンを作る</a:t>
            </a:r>
            <a:endParaRPr lang="en-US" sz="10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BE40A30-1938-4107-958F-A90C628C78E5}"/>
              </a:ext>
            </a:extLst>
          </p:cNvPr>
          <p:cNvSpPr txBox="1"/>
          <p:nvPr/>
        </p:nvSpPr>
        <p:spPr>
          <a:xfrm>
            <a:off x="1602235" y="2721911"/>
            <a:ext cx="1269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b="1" dirty="0"/>
              <a:t>いいデザインを作る</a:t>
            </a:r>
            <a:endParaRPr lang="en-US" sz="10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96433B0-1969-478E-9823-ECF2798784F0}"/>
              </a:ext>
            </a:extLst>
          </p:cNvPr>
          <p:cNvSpPr txBox="1"/>
          <p:nvPr/>
        </p:nvSpPr>
        <p:spPr>
          <a:xfrm>
            <a:off x="1602235" y="3870645"/>
            <a:ext cx="1269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b="1" dirty="0"/>
              <a:t>ファンボタンをアクティブする</a:t>
            </a:r>
            <a:endParaRPr lang="en-US" sz="10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3BAF144-8EDA-4845-992F-C14A42779B1F}"/>
              </a:ext>
            </a:extLst>
          </p:cNvPr>
          <p:cNvSpPr txBox="1"/>
          <p:nvPr/>
        </p:nvSpPr>
        <p:spPr>
          <a:xfrm>
            <a:off x="3231793" y="2720610"/>
            <a:ext cx="1269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b="1" dirty="0"/>
              <a:t>ダイナミックウェブに変える</a:t>
            </a:r>
            <a:endParaRPr lang="en-US" sz="1000" b="1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9F2D1D3-D61E-48DF-83A9-26CE9C043E35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5520380" y="3120720"/>
            <a:ext cx="1881279" cy="6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822F750-34B7-4634-BC8B-E9F1B805F8D3}"/>
              </a:ext>
            </a:extLst>
          </p:cNvPr>
          <p:cNvSpPr txBox="1"/>
          <p:nvPr/>
        </p:nvSpPr>
        <p:spPr>
          <a:xfrm>
            <a:off x="5856791" y="2698037"/>
            <a:ext cx="1269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b="1" dirty="0"/>
              <a:t>データをストアする</a:t>
            </a:r>
            <a:endParaRPr lang="en-US" sz="1000" b="1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F6A72F48-C174-4757-9C74-F900AF297F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0830" y="2746086"/>
            <a:ext cx="857964" cy="857964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5"/>
          <p:cNvSpPr txBox="1">
            <a:spLocks noGrp="1"/>
          </p:cNvSpPr>
          <p:nvPr>
            <p:ph type="title"/>
          </p:nvPr>
        </p:nvSpPr>
        <p:spPr>
          <a:xfrm>
            <a:off x="631650" y="445025"/>
            <a:ext cx="6539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="1" dirty="0"/>
              <a:t>言語を使った理由</a:t>
            </a:r>
            <a:endParaRPr b="1" dirty="0"/>
          </a:p>
        </p:txBody>
      </p:sp>
      <p:sp>
        <p:nvSpPr>
          <p:cNvPr id="376" name="Google Shape;376;p45"/>
          <p:cNvSpPr txBox="1">
            <a:spLocks noGrp="1"/>
          </p:cNvSpPr>
          <p:nvPr>
            <p:ph type="subTitle" idx="2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dirty="0"/>
              <a:t>EMPLOYEE INFORMATION</a:t>
            </a:r>
            <a:endParaRPr dirty="0"/>
          </a:p>
        </p:txBody>
      </p:sp>
      <p:sp>
        <p:nvSpPr>
          <p:cNvPr id="377" name="Google Shape;377;p45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8" name="Google Shape;378;p45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79" name="Google Shape;379;p45"/>
          <p:cNvGraphicFramePr/>
          <p:nvPr>
            <p:extLst>
              <p:ext uri="{D42A27DB-BD31-4B8C-83A1-F6EECF244321}">
                <p14:modId xmlns:p14="http://schemas.microsoft.com/office/powerpoint/2010/main" val="2239492355"/>
              </p:ext>
            </p:extLst>
          </p:nvPr>
        </p:nvGraphicFramePr>
        <p:xfrm>
          <a:off x="715099" y="1632930"/>
          <a:ext cx="6045549" cy="3123488"/>
        </p:xfrm>
        <a:graphic>
          <a:graphicData uri="http://schemas.openxmlformats.org/drawingml/2006/table">
            <a:tbl>
              <a:tblPr>
                <a:noFill/>
                <a:tableStyleId>{7DB9A101-2CCC-4DD7-8B33-DB6EDFC39403}</a:tableStyleId>
              </a:tblPr>
              <a:tblGrid>
                <a:gridCol w="88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4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981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HTML</a:t>
                      </a:r>
                      <a:endParaRPr sz="1000" b="1" dirty="0">
                        <a:solidFill>
                          <a:schemeClr val="accen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900" b="1" dirty="0">
                          <a:solidFill>
                            <a:schemeClr val="accent2"/>
                          </a:solidFill>
                          <a:latin typeface="DM Sans Medium"/>
                          <a:ea typeface="DM Sans Medium"/>
                          <a:cs typeface="DM Sans Medium"/>
                          <a:sym typeface="DM Sans Medium"/>
                        </a:rPr>
                        <a:t>ページ上のレイアウトやおよびテキストを定義し、ユーザーが </a:t>
                      </a:r>
                      <a:r>
                        <a:rPr lang="en-US" altLang="ja-JP" sz="900" b="1" dirty="0">
                          <a:solidFill>
                            <a:schemeClr val="accent2"/>
                          </a:solidFill>
                          <a:latin typeface="DM Sans Medium"/>
                          <a:ea typeface="DM Sans Medium"/>
                          <a:cs typeface="DM Sans Medium"/>
                          <a:sym typeface="DM Sans Medium"/>
                        </a:rPr>
                        <a:t>Web </a:t>
                      </a:r>
                      <a:r>
                        <a:rPr lang="ja-JP" altLang="en-US" sz="900" b="1" dirty="0">
                          <a:solidFill>
                            <a:schemeClr val="accent2"/>
                          </a:solidFill>
                          <a:latin typeface="DM Sans Medium"/>
                          <a:ea typeface="DM Sans Medium"/>
                          <a:cs typeface="DM Sans Medium"/>
                          <a:sym typeface="DM Sans Medium"/>
                        </a:rPr>
                        <a:t>ブラウザーを介してアプリケーションを操作できるため</a:t>
                      </a:r>
                      <a:endParaRPr sz="900" b="1" dirty="0">
                        <a:solidFill>
                          <a:schemeClr val="accent2"/>
                        </a:solidFill>
                        <a:latin typeface="DM Sans Medium"/>
                        <a:ea typeface="DM Sans Medium"/>
                        <a:cs typeface="DM Sans Medium"/>
                        <a:sym typeface="DM Sa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81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0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CSS</a:t>
                      </a:r>
                      <a:endParaRPr sz="1000" b="1" dirty="0">
                        <a:solidFill>
                          <a:schemeClr val="accen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900" b="1" dirty="0">
                          <a:solidFill>
                            <a:schemeClr val="accent2"/>
                          </a:solidFill>
                          <a:latin typeface="DM Sans Medium"/>
                          <a:ea typeface="DM Sans Medium"/>
                          <a:cs typeface="DM Sans Medium"/>
                          <a:sym typeface="DM Sans Medium"/>
                        </a:rPr>
                        <a:t>HTML </a:t>
                      </a:r>
                      <a:r>
                        <a:rPr lang="ja-JP" altLang="en-US" sz="900" b="1" dirty="0">
                          <a:solidFill>
                            <a:schemeClr val="accent2"/>
                          </a:solidFill>
                          <a:latin typeface="DM Sans Medium"/>
                          <a:ea typeface="DM Sans Medium"/>
                          <a:cs typeface="DM Sans Medium"/>
                          <a:sym typeface="DM Sans Medium"/>
                        </a:rPr>
                        <a:t>要素の外観とレイアウトを制御し、要素の位置を定義して </a:t>
                      </a:r>
                      <a:r>
                        <a:rPr lang="en-US" altLang="ja-JP" sz="900" b="1" dirty="0">
                          <a:solidFill>
                            <a:schemeClr val="accent2"/>
                          </a:solidFill>
                          <a:latin typeface="DM Sans Medium"/>
                          <a:ea typeface="DM Sans Medium"/>
                          <a:cs typeface="DM Sans Medium"/>
                          <a:sym typeface="DM Sans Medium"/>
                        </a:rPr>
                        <a:t>Web </a:t>
                      </a:r>
                      <a:r>
                        <a:rPr lang="ja-JP" altLang="en-US" sz="900" b="1" dirty="0">
                          <a:solidFill>
                            <a:schemeClr val="accent2"/>
                          </a:solidFill>
                          <a:latin typeface="DM Sans Medium"/>
                          <a:ea typeface="DM Sans Medium"/>
                          <a:cs typeface="DM Sans Medium"/>
                          <a:sym typeface="DM Sans Medium"/>
                        </a:rPr>
                        <a:t>ページのスタイルを設定し、画面サイズにわたってページが視覚的に魅力的で一貫したように見えるため</a:t>
                      </a:r>
                      <a:endParaRPr sz="900" b="1" dirty="0">
                        <a:solidFill>
                          <a:schemeClr val="accent2"/>
                        </a:solidFill>
                        <a:latin typeface="DM Sans Medium"/>
                        <a:ea typeface="DM Sans Medium"/>
                        <a:cs typeface="DM Sans Medium"/>
                        <a:sym typeface="DM Sa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7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0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JavaScript</a:t>
                      </a:r>
                      <a:endParaRPr sz="1000" b="1" dirty="0">
                        <a:solidFill>
                          <a:schemeClr val="accen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900" b="1" dirty="0">
                          <a:solidFill>
                            <a:schemeClr val="accent2"/>
                          </a:solidFill>
                          <a:latin typeface="DM Sans Medium"/>
                          <a:ea typeface="DM Sans Medium"/>
                          <a:cs typeface="DM Sans Medium"/>
                          <a:sym typeface="DM Sans Medium"/>
                        </a:rPr>
                        <a:t>Web </a:t>
                      </a:r>
                      <a:r>
                        <a:rPr lang="ja-JP" altLang="en-US" sz="900" b="1" dirty="0">
                          <a:solidFill>
                            <a:schemeClr val="accent2"/>
                          </a:solidFill>
                          <a:latin typeface="DM Sans Medium"/>
                          <a:ea typeface="DM Sans Medium"/>
                          <a:cs typeface="DM Sans Medium"/>
                          <a:sym typeface="DM Sans Medium"/>
                        </a:rPr>
                        <a:t>ページに対話性と動的な動作を追加し、テーブルへの新しい行の追加、モーダル ポップアップ通知の表示、フォーム送信の処理、ページ全体をリロードすることなくページ上のコンテンツを更新するなどの機能が有効になるため</a:t>
                      </a:r>
                      <a:endParaRPr sz="900" b="1" dirty="0">
                        <a:solidFill>
                          <a:schemeClr val="accent2"/>
                        </a:solidFill>
                        <a:latin typeface="DM Sans Medium"/>
                        <a:ea typeface="DM Sans Medium"/>
                        <a:cs typeface="DM Sans Medium"/>
                        <a:sym typeface="DM Sa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47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0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PHP</a:t>
                      </a:r>
                      <a:endParaRPr sz="1000" b="1" dirty="0">
                        <a:solidFill>
                          <a:schemeClr val="accen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900" b="1" dirty="0">
                          <a:solidFill>
                            <a:schemeClr val="accent2"/>
                          </a:solidFill>
                          <a:latin typeface="DM Sans Medium"/>
                          <a:ea typeface="DM Sans Medium"/>
                          <a:cs typeface="DM Sans Medium"/>
                          <a:sym typeface="DM Sans Medium"/>
                        </a:rPr>
                        <a:t>MySQL </a:t>
                      </a:r>
                      <a:r>
                        <a:rPr lang="ja-JP" altLang="en-US" sz="900" b="1" dirty="0">
                          <a:solidFill>
                            <a:schemeClr val="accent2"/>
                          </a:solidFill>
                          <a:latin typeface="DM Sans Medium"/>
                          <a:ea typeface="DM Sans Medium"/>
                          <a:cs typeface="DM Sans Medium"/>
                          <a:sym typeface="DM Sans Medium"/>
                        </a:rPr>
                        <a:t>データベースに接続し、データベースに情報を保存するため、データベースから取得したデータに基づいて動的 </a:t>
                      </a:r>
                      <a:r>
                        <a:rPr lang="en-US" altLang="ja-JP" sz="900" b="1" dirty="0">
                          <a:solidFill>
                            <a:schemeClr val="accent2"/>
                          </a:solidFill>
                          <a:latin typeface="DM Sans Medium"/>
                          <a:ea typeface="DM Sans Medium"/>
                          <a:cs typeface="DM Sans Medium"/>
                          <a:sym typeface="DM Sans Medium"/>
                        </a:rPr>
                        <a:t>HTML </a:t>
                      </a:r>
                      <a:r>
                        <a:rPr lang="ja-JP" altLang="en-US" sz="900" b="1" dirty="0">
                          <a:solidFill>
                            <a:schemeClr val="accent2"/>
                          </a:solidFill>
                          <a:latin typeface="DM Sans Medium"/>
                          <a:ea typeface="DM Sans Medium"/>
                          <a:cs typeface="DM Sans Medium"/>
                          <a:sym typeface="DM Sans Medium"/>
                        </a:rPr>
                        <a:t>コンテンツを生成するため、ユーザーを別のページにリダイレクトし、通知を表示するためのパラメーターを渡しため</a:t>
                      </a:r>
                      <a:endParaRPr sz="900" b="1" dirty="0">
                        <a:solidFill>
                          <a:schemeClr val="accent2"/>
                        </a:solidFill>
                        <a:latin typeface="DM Sans Medium"/>
                        <a:ea typeface="DM Sans Medium"/>
                        <a:cs typeface="DM Sans Medium"/>
                        <a:sym typeface="DM Sa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18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000" b="1" dirty="0">
                          <a:solidFill>
                            <a:schemeClr val="accen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Database</a:t>
                      </a:r>
                      <a:endParaRPr lang="en-US" sz="1000" b="1" dirty="0">
                        <a:solidFill>
                          <a:schemeClr val="accen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900" b="1" dirty="0">
                          <a:solidFill>
                            <a:schemeClr val="accent2"/>
                          </a:solidFill>
                          <a:latin typeface="DM Sans Medium"/>
                          <a:ea typeface="DM Sans Medium"/>
                          <a:cs typeface="DM Sans Medium"/>
                          <a:sym typeface="DM Sans Medium"/>
                        </a:rPr>
                        <a:t>情報を保存し、サーバーが </a:t>
                      </a:r>
                      <a:r>
                        <a:rPr lang="en-US" altLang="ja-JP" sz="900" b="1" dirty="0">
                          <a:solidFill>
                            <a:schemeClr val="accent2"/>
                          </a:solidFill>
                          <a:latin typeface="DM Sans Medium"/>
                          <a:ea typeface="DM Sans Medium"/>
                          <a:cs typeface="DM Sans Medium"/>
                          <a:sym typeface="DM Sans Medium"/>
                        </a:rPr>
                        <a:t>SQL </a:t>
                      </a:r>
                      <a:r>
                        <a:rPr lang="ja-JP" altLang="en-US" sz="900" b="1" dirty="0">
                          <a:solidFill>
                            <a:schemeClr val="accent2"/>
                          </a:solidFill>
                          <a:latin typeface="DM Sans Medium"/>
                          <a:ea typeface="DM Sans Medium"/>
                          <a:cs typeface="DM Sans Medium"/>
                          <a:sym typeface="DM Sans Medium"/>
                        </a:rPr>
                        <a:t>クエリを使用して </a:t>
                      </a:r>
                      <a:r>
                        <a:rPr lang="en-US" altLang="ja-JP" sz="900" b="1" dirty="0">
                          <a:solidFill>
                            <a:schemeClr val="accent2"/>
                          </a:solidFill>
                          <a:latin typeface="DM Sans Medium"/>
                          <a:ea typeface="DM Sans Medium"/>
                          <a:cs typeface="DM Sans Medium"/>
                          <a:sym typeface="DM Sans Medium"/>
                        </a:rPr>
                        <a:t>HTML </a:t>
                      </a:r>
                      <a:r>
                        <a:rPr lang="ja-JP" altLang="en-US" sz="900" b="1" dirty="0">
                          <a:solidFill>
                            <a:schemeClr val="accent2"/>
                          </a:solidFill>
                          <a:latin typeface="DM Sans Medium"/>
                          <a:ea typeface="DM Sans Medium"/>
                          <a:cs typeface="DM Sans Medium"/>
                          <a:sym typeface="DM Sans Medium"/>
                        </a:rPr>
                        <a:t>コンテンツを動的に生成できるようにし、既存のデータを更新し、</a:t>
                      </a:r>
                      <a:r>
                        <a:rPr lang="en-US" altLang="ja-JP" sz="900" b="1" dirty="0">
                          <a:solidFill>
                            <a:schemeClr val="accent2"/>
                          </a:solidFill>
                          <a:latin typeface="DM Sans Medium"/>
                          <a:ea typeface="DM Sans Medium"/>
                          <a:cs typeface="DM Sans Medium"/>
                          <a:sym typeface="DM Sans Medium"/>
                        </a:rPr>
                        <a:t>Web </a:t>
                      </a:r>
                      <a:r>
                        <a:rPr lang="ja-JP" altLang="en-US" sz="900" b="1" dirty="0">
                          <a:solidFill>
                            <a:schemeClr val="accent2"/>
                          </a:solidFill>
                          <a:latin typeface="DM Sans Medium"/>
                          <a:ea typeface="DM Sans Medium"/>
                          <a:cs typeface="DM Sans Medium"/>
                          <a:sym typeface="DM Sans Medium"/>
                        </a:rPr>
                        <a:t>アプリケーションの機能をサポートするためにデータを集約しるため</a:t>
                      </a:r>
                      <a:endParaRPr sz="900" b="1" dirty="0">
                        <a:solidFill>
                          <a:schemeClr val="accent2"/>
                        </a:solidFill>
                        <a:latin typeface="DM Sans Medium"/>
                        <a:ea typeface="DM Sans Medium"/>
                        <a:cs typeface="DM Sans Medium"/>
                        <a:sym typeface="DM Sa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C34DC-1760-414D-9F2C-FA0D67D058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ja-JP" altLang="en-US" b="1" dirty="0"/>
              <a:t>プロジェクトに使って言語を下に詳しい説明をしたいと思います。</a:t>
            </a:r>
            <a:endParaRPr lang="en-US" b="1" dirty="0"/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8"/>
          <p:cNvSpPr txBox="1">
            <a:spLocks noGrp="1"/>
          </p:cNvSpPr>
          <p:nvPr>
            <p:ph type="title"/>
          </p:nvPr>
        </p:nvSpPr>
        <p:spPr>
          <a:xfrm>
            <a:off x="3736650" y="2069950"/>
            <a:ext cx="4487700" cy="150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ja-JP" altLang="en-US" b="1" dirty="0"/>
              <a:t>コードの説明</a:t>
            </a:r>
            <a:endParaRPr b="1" dirty="0"/>
          </a:p>
        </p:txBody>
      </p:sp>
      <p:sp>
        <p:nvSpPr>
          <p:cNvPr id="416" name="Google Shape;416;p48"/>
          <p:cNvSpPr txBox="1">
            <a:spLocks noGrp="1"/>
          </p:cNvSpPr>
          <p:nvPr>
            <p:ph type="subTitle" idx="1"/>
          </p:nvPr>
        </p:nvSpPr>
        <p:spPr>
          <a:xfrm>
            <a:off x="3736650" y="3576774"/>
            <a:ext cx="3180300" cy="941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="1" dirty="0"/>
              <a:t>次はゴードーを少し説明します。</a:t>
            </a:r>
            <a:endParaRPr b="1" dirty="0"/>
          </a:p>
        </p:txBody>
      </p:sp>
      <p:sp>
        <p:nvSpPr>
          <p:cNvPr id="417" name="Google Shape;417;p48"/>
          <p:cNvSpPr txBox="1">
            <a:spLocks noGrp="1"/>
          </p:cNvSpPr>
          <p:nvPr>
            <p:ph type="title" idx="2"/>
          </p:nvPr>
        </p:nvSpPr>
        <p:spPr>
          <a:xfrm>
            <a:off x="615725" y="1006150"/>
            <a:ext cx="2145300" cy="11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/>
              <a:t>３</a:t>
            </a:r>
            <a:endParaRPr dirty="0"/>
          </a:p>
        </p:txBody>
      </p:sp>
      <p:sp>
        <p:nvSpPr>
          <p:cNvPr id="418" name="Google Shape;418;p48"/>
          <p:cNvSpPr txBox="1">
            <a:spLocks noGrp="1"/>
          </p:cNvSpPr>
          <p:nvPr>
            <p:ph type="subTitle" idx="3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/>
              <a:t>EMPLOYEE INFORMATION</a:t>
            </a:r>
          </a:p>
        </p:txBody>
      </p:sp>
      <p:sp>
        <p:nvSpPr>
          <p:cNvPr id="419" name="Google Shape;419;p48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0" name="Google Shape;420;p48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6034755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5"/>
          <p:cNvSpPr txBox="1">
            <a:spLocks noGrp="1"/>
          </p:cNvSpPr>
          <p:nvPr>
            <p:ph type="subTitle" idx="2"/>
          </p:nvPr>
        </p:nvSpPr>
        <p:spPr>
          <a:xfrm rot="-5400000">
            <a:off x="7430125" y="3163675"/>
            <a:ext cx="2614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/>
              <a:t>EMPLOYEE INFORMATION</a:t>
            </a:r>
          </a:p>
        </p:txBody>
      </p:sp>
      <p:sp>
        <p:nvSpPr>
          <p:cNvPr id="607" name="Google Shape;607;p55"/>
          <p:cNvSpPr txBox="1">
            <a:spLocks noGrp="1"/>
          </p:cNvSpPr>
          <p:nvPr>
            <p:ph type="sldNum" idx="12"/>
          </p:nvPr>
        </p:nvSpPr>
        <p:spPr>
          <a:xfrm rot="-5400000">
            <a:off x="8462875" y="535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55"/>
          <p:cNvSpPr txBox="1">
            <a:spLocks noGrp="1"/>
          </p:cNvSpPr>
          <p:nvPr>
            <p:ph type="title"/>
          </p:nvPr>
        </p:nvSpPr>
        <p:spPr>
          <a:xfrm>
            <a:off x="-61877" y="242801"/>
            <a:ext cx="3313841" cy="15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altLang="ja-JP" sz="4000" dirty="0"/>
              <a:t>HTML</a:t>
            </a:r>
            <a:br>
              <a:rPr lang="en-US" altLang="ja-JP" sz="4000" dirty="0"/>
            </a:br>
            <a:r>
              <a:rPr lang="ja-JP" altLang="en-US" sz="4000" dirty="0"/>
              <a:t>（テーブル）</a:t>
            </a:r>
            <a:endParaRPr sz="4000" dirty="0"/>
          </a:p>
        </p:txBody>
      </p:sp>
      <p:cxnSp>
        <p:nvCxnSpPr>
          <p:cNvPr id="609" name="Google Shape;609;p55"/>
          <p:cNvCxnSpPr/>
          <p:nvPr/>
        </p:nvCxnSpPr>
        <p:spPr>
          <a:xfrm>
            <a:off x="8737225" y="1006151"/>
            <a:ext cx="0" cy="106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B4395A9-6BDD-4C4D-A593-1E0E66E15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97" y="2113654"/>
            <a:ext cx="2206214" cy="22062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34D918-65AD-4E6C-81C8-19C5693BF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4267" y="242801"/>
            <a:ext cx="4929508" cy="316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7526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Economics Thesis Defense: The role of business valuation in the global financial system by Slidesgo">
  <a:themeElements>
    <a:clrScheme name="Simple Light">
      <a:dk1>
        <a:srgbClr val="F7C9CF"/>
      </a:dk1>
      <a:lt1>
        <a:srgbClr val="FFB71E"/>
      </a:lt1>
      <a:dk2>
        <a:srgbClr val="FD443A"/>
      </a:dk2>
      <a:lt2>
        <a:srgbClr val="B4ECA2"/>
      </a:lt2>
      <a:accent1>
        <a:srgbClr val="EFEFE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2551</TotalTime>
  <Words>1013</Words>
  <Application>Microsoft Office PowerPoint</Application>
  <PresentationFormat>On-screen Show (16:9)</PresentationFormat>
  <Paragraphs>99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Anaheim</vt:lpstr>
      <vt:lpstr>DM Sans Medium</vt:lpstr>
      <vt:lpstr>Sora</vt:lpstr>
      <vt:lpstr>DM Sans</vt:lpstr>
      <vt:lpstr>Wingdings</vt:lpstr>
      <vt:lpstr>Sora ExtraBold</vt:lpstr>
      <vt:lpstr>Arial</vt:lpstr>
      <vt:lpstr>Economics Thesis Defense: The role of business valuation in the global financial system by Slidesgo</vt:lpstr>
      <vt:lpstr>社員情報</vt:lpstr>
      <vt:lpstr>プレゼンテーション の コンテンツ</vt:lpstr>
      <vt:lpstr>プロジェクトの目的</vt:lpstr>
      <vt:lpstr>ユーザーがウェブテーブルを使ってデータを快適に入力されることが目的です。</vt:lpstr>
      <vt:lpstr>使った言語</vt:lpstr>
      <vt:lpstr>プロセスフロー図</vt:lpstr>
      <vt:lpstr>言語を使った理由</vt:lpstr>
      <vt:lpstr>コードの説明</vt:lpstr>
      <vt:lpstr>HTML （テーブル）</vt:lpstr>
      <vt:lpstr>HTML （ボタン）</vt:lpstr>
      <vt:lpstr>CSS （テーブル スタイル）</vt:lpstr>
      <vt:lpstr>CSS （ボタン スタイル）</vt:lpstr>
      <vt:lpstr>JS</vt:lpstr>
      <vt:lpstr>PHP （行／カラム）</vt:lpstr>
      <vt:lpstr>PHP （入力／確認）</vt:lpstr>
      <vt:lpstr>UI についての説明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社員情報</dc:title>
  <dc:creator>Banyar Nyi</dc:creator>
  <cp:lastModifiedBy>Banyar Nyi</cp:lastModifiedBy>
  <cp:revision>73</cp:revision>
  <dcterms:modified xsi:type="dcterms:W3CDTF">2024-08-31T17:52:09Z</dcterms:modified>
</cp:coreProperties>
</file>