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20" r:id="rId7"/>
    <p:sldId id="311" r:id="rId8"/>
    <p:sldId id="312" r:id="rId9"/>
    <p:sldId id="306" r:id="rId10"/>
    <p:sldId id="310" r:id="rId11"/>
    <p:sldId id="302" r:id="rId12"/>
    <p:sldId id="313" r:id="rId13"/>
    <p:sldId id="314"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14510E-7DA9-431A-BFF6-B41FC40E1CA0}">
          <p14:sldIdLst>
            <p14:sldId id="298"/>
            <p14:sldId id="301"/>
            <p14:sldId id="320"/>
            <p14:sldId id="311"/>
            <p14:sldId id="312"/>
            <p14:sldId id="306"/>
            <p14:sldId id="310"/>
            <p14:sldId id="302"/>
            <p14:sldId id="313"/>
            <p14:sldId id="314"/>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8" autoAdjust="0"/>
    <p:restoredTop sz="94619" autoAdjust="0"/>
  </p:normalViewPr>
  <p:slideViewPr>
    <p:cSldViewPr snapToGrid="0">
      <p:cViewPr varScale="1">
        <p:scale>
          <a:sx n="117" d="100"/>
          <a:sy n="117" d="100"/>
        </p:scale>
        <p:origin x="1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latin typeface="Times New Roman" panose="02020603050405020304" pitchFamily="18" charset="0"/>
                <a:cs typeface="Times New Roman" panose="02020603050405020304" pitchFamily="18" charset="0"/>
              </a:rPr>
              <a:t>IMDB Top 250 Analysis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latin typeface="Times New Roman" panose="02020603050405020304" pitchFamily="18" charset="0"/>
                <a:cs typeface="Times New Roman" panose="02020603050405020304" pitchFamily="18" charset="0"/>
              </a:rPr>
              <a:t>Lavy Ngo </a:t>
            </a:r>
          </a:p>
          <a:p>
            <a:pPr>
              <a:lnSpc>
                <a:spcPct val="100000"/>
              </a:lnSpc>
            </a:pPr>
            <a:r>
              <a:rPr lang="en-US" sz="1600" dirty="0">
                <a:latin typeface="Times New Roman" panose="02020603050405020304" pitchFamily="18" charset="0"/>
                <a:cs typeface="Times New Roman" panose="02020603050405020304" pitchFamily="18" charset="0"/>
              </a:rPr>
              <a:t>Bao Ngo</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DB61FED5-05F1-1D18-9E0F-59636FBAC911}"/>
              </a:ext>
            </a:extLst>
          </p:cNvPr>
          <p:cNvPicPr>
            <a:picLocks noChangeAspect="1"/>
          </p:cNvPicPr>
          <p:nvPr/>
        </p:nvPicPr>
        <p:blipFill>
          <a:blip r:embed="rId2"/>
          <a:stretch>
            <a:fillRect/>
          </a:stretch>
        </p:blipFill>
        <p:spPr>
          <a:xfrm>
            <a:off x="2372" y="271004"/>
            <a:ext cx="12189628" cy="2529346"/>
          </a:xfrm>
          <a:prstGeom prst="rect">
            <a:avLst/>
          </a:prstGeom>
        </p:spPr>
      </p:pic>
      <p:sp>
        <p:nvSpPr>
          <p:cNvPr id="4" name="TextBox 3">
            <a:extLst>
              <a:ext uri="{FF2B5EF4-FFF2-40B4-BE49-F238E27FC236}">
                <a16:creationId xmlns:a16="http://schemas.microsoft.com/office/drawing/2014/main" id="{9115E4DC-F4C3-8B48-A785-085AA8681301}"/>
              </a:ext>
            </a:extLst>
          </p:cNvPr>
          <p:cNvSpPr txBox="1"/>
          <p:nvPr/>
        </p:nvSpPr>
        <p:spPr>
          <a:xfrm>
            <a:off x="375558" y="3151414"/>
            <a:ext cx="11683092" cy="313932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After 1994 no movie could even touch an 8.80 IMDB rating. What could have been the reason?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votes: IMDb ratings are based on user votes, and as more people evaluate a film over time, its rating will change. Additionally, since IMDb's launch in 1990, its user base has increased significantly, which may make it more challenging for a film to receive a very high rating.</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Movie taste: movies have become more diverse over time, and tastes in cinema have become more varied. With so many movies being made and released each year, it may be more difficult for any one movie to achieve widespread critical acclaim and appeal to a broad range of viewers.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Media consumption: the way we consume media has also evolved over time, with streaming services and other digital platforms making it simpler to access a greater variety of films and TV series. This might have made it more difficult for any one movie to have the same kind of cultural influence and enduring appeal as some of the earlier famous movies.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086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2397FC-BCBF-E823-62FB-929D2F751C3E}"/>
              </a:ext>
            </a:extLst>
          </p:cNvPr>
          <p:cNvSpPr txBox="1"/>
          <p:nvPr/>
        </p:nvSpPr>
        <p:spPr>
          <a:xfrm>
            <a:off x="3143250" y="1224643"/>
            <a:ext cx="6286500" cy="3046988"/>
          </a:xfrm>
          <a:prstGeom prst="rect">
            <a:avLst/>
          </a:prstGeom>
          <a:noFill/>
        </p:spPr>
        <p:txBody>
          <a:bodyPr wrap="square" rtlCol="0">
            <a:spAutoFit/>
          </a:bodyPr>
          <a:lstStyle/>
          <a:p>
            <a:pPr algn="ctr"/>
            <a:r>
              <a:rPr lang="en-US" sz="9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820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672E-2B2C-7298-351A-B50B18272E0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F9AD4BF5-F920-A95F-C43D-5B2D6A102904}"/>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We are using the IMDB Top 250 Movies Dataset which contains the top 250 rated movies on IMDB as of 2021 to analyze:</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What are the notable directors on this list?</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What genre usually gets high ratings?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Which decade produces the most movies on this list?</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What is the average IMDB rating over time?</a:t>
            </a:r>
          </a:p>
        </p:txBody>
      </p:sp>
    </p:spTree>
    <p:extLst>
      <p:ext uri="{BB962C8B-B14F-4D97-AF65-F5344CB8AC3E}">
        <p14:creationId xmlns:p14="http://schemas.microsoft.com/office/powerpoint/2010/main" val="1779991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610A5E-D213-49BA-0BA9-16466040128D}"/>
              </a:ext>
            </a:extLst>
          </p:cNvPr>
          <p:cNvSpPr>
            <a:spLocks noGrp="1"/>
          </p:cNvSpPr>
          <p:nvPr>
            <p:ph type="title"/>
          </p:nvPr>
        </p:nvSpPr>
        <p:spPr>
          <a:xfrm>
            <a:off x="633999" y="4550230"/>
            <a:ext cx="10909073" cy="957902"/>
          </a:xfrm>
        </p:spPr>
        <p:txBody>
          <a:bodyPr vert="horz" lIns="91440" tIns="45720" rIns="91440" bIns="45720" rtlCol="0" anchor="b">
            <a:normAutofit/>
          </a:bodyPr>
          <a:lstStyle/>
          <a:p>
            <a:pPr algn="ctr"/>
            <a:r>
              <a:rPr lang="en-US" sz="6000" dirty="0">
                <a:solidFill>
                  <a:schemeClr val="tx1">
                    <a:lumMod val="85000"/>
                    <a:lumOff val="15000"/>
                  </a:schemeClr>
                </a:solidFill>
                <a:latin typeface="Times New Roman" panose="02020603050405020304" pitchFamily="18" charset="0"/>
                <a:cs typeface="Times New Roman" panose="02020603050405020304" pitchFamily="18" charset="0"/>
              </a:rPr>
              <a:t>Dataset</a:t>
            </a:r>
          </a:p>
        </p:txBody>
      </p:sp>
      <p:cxnSp>
        <p:nvCxnSpPr>
          <p:cNvPr id="14" name="!!Straight Connector">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5AC64E37-6D3D-B869-2576-2C98BA8F9BF2}"/>
              </a:ext>
            </a:extLst>
          </p:cNvPr>
          <p:cNvPicPr>
            <a:picLocks noChangeAspect="1"/>
          </p:cNvPicPr>
          <p:nvPr/>
        </p:nvPicPr>
        <p:blipFill>
          <a:blip r:embed="rId2"/>
          <a:stretch>
            <a:fillRect/>
          </a:stretch>
        </p:blipFill>
        <p:spPr>
          <a:xfrm>
            <a:off x="146957" y="424542"/>
            <a:ext cx="11812320" cy="3668069"/>
          </a:xfrm>
          <a:prstGeom prst="rect">
            <a:avLst/>
          </a:prstGeom>
        </p:spPr>
      </p:pic>
    </p:spTree>
    <p:extLst>
      <p:ext uri="{BB962C8B-B14F-4D97-AF65-F5344CB8AC3E}">
        <p14:creationId xmlns:p14="http://schemas.microsoft.com/office/powerpoint/2010/main" val="1532763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5B33BF2-B3E6-8507-7760-287FCB294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738"/>
            <a:ext cx="12192000" cy="674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339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F5B2D1-6DD1-EF36-7C73-76444F8E7A22}"/>
              </a:ext>
            </a:extLst>
          </p:cNvPr>
          <p:cNvPicPr>
            <a:picLocks noChangeAspect="1"/>
          </p:cNvPicPr>
          <p:nvPr/>
        </p:nvPicPr>
        <p:blipFill>
          <a:blip r:embed="rId2"/>
          <a:stretch>
            <a:fillRect/>
          </a:stretch>
        </p:blipFill>
        <p:spPr>
          <a:xfrm>
            <a:off x="916281" y="643467"/>
            <a:ext cx="10359437" cy="5050225"/>
          </a:xfrm>
          <a:prstGeom prst="rect">
            <a:avLst/>
          </a:prstGeom>
        </p:spPr>
      </p:pic>
    </p:spTree>
    <p:extLst>
      <p:ext uri="{BB962C8B-B14F-4D97-AF65-F5344CB8AC3E}">
        <p14:creationId xmlns:p14="http://schemas.microsoft.com/office/powerpoint/2010/main" val="2707541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Content Placeholder 6">
            <a:extLst>
              <a:ext uri="{FF2B5EF4-FFF2-40B4-BE49-F238E27FC236}">
                <a16:creationId xmlns:a16="http://schemas.microsoft.com/office/drawing/2014/main" id="{C04BF65F-EECD-5BB1-703E-38747CFB1B85}"/>
              </a:ext>
            </a:extLst>
          </p:cNvPr>
          <p:cNvPicPr>
            <a:picLocks noGrp="1" noChangeAspect="1"/>
          </p:cNvPicPr>
          <p:nvPr>
            <p:ph idx="1"/>
          </p:nvPr>
        </p:nvPicPr>
        <p:blipFill rotWithShape="1">
          <a:blip r:embed="rId2"/>
          <a:srcRect r="1" b="1468"/>
          <a:stretch/>
        </p:blipFill>
        <p:spPr>
          <a:xfrm>
            <a:off x="643467" y="643467"/>
            <a:ext cx="10905066" cy="5050225"/>
          </a:xfrm>
          <a:prstGeom prst="rect">
            <a:avLst/>
          </a:prstGeom>
        </p:spPr>
      </p:pic>
    </p:spTree>
    <p:extLst>
      <p:ext uri="{BB962C8B-B14F-4D97-AF65-F5344CB8AC3E}">
        <p14:creationId xmlns:p14="http://schemas.microsoft.com/office/powerpoint/2010/main" val="1853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746EB902-2FCB-9BE1-F766-AA7A1A738256}"/>
              </a:ext>
            </a:extLst>
          </p:cNvPr>
          <p:cNvPicPr>
            <a:picLocks noChangeAspect="1"/>
          </p:cNvPicPr>
          <p:nvPr/>
        </p:nvPicPr>
        <p:blipFill>
          <a:blip r:embed="rId2"/>
          <a:stretch>
            <a:fillRect/>
          </a:stretch>
        </p:blipFill>
        <p:spPr>
          <a:xfrm>
            <a:off x="1924717" y="181521"/>
            <a:ext cx="8342565" cy="5839795"/>
          </a:xfrm>
          <a:prstGeom prst="rect">
            <a:avLst/>
          </a:prstGeom>
        </p:spPr>
      </p:pic>
    </p:spTree>
    <p:extLst>
      <p:ext uri="{BB962C8B-B14F-4D97-AF65-F5344CB8AC3E}">
        <p14:creationId xmlns:p14="http://schemas.microsoft.com/office/powerpoint/2010/main" val="3534160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8843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30977CA-2F9D-EAA4-0A99-B2D7DF1A1C38}"/>
              </a:ext>
            </a:extLst>
          </p:cNvPr>
          <p:cNvSpPr>
            <a:spLocks noGrp="1"/>
          </p:cNvSpPr>
          <p:nvPr>
            <p:ph type="title"/>
          </p:nvPr>
        </p:nvSpPr>
        <p:spPr>
          <a:xfrm>
            <a:off x="492370" y="516836"/>
            <a:ext cx="3084844" cy="1961086"/>
          </a:xfrm>
        </p:spPr>
        <p:txBody>
          <a:bodyPr>
            <a:normAutofit/>
          </a:bodyPr>
          <a:lstStyle/>
          <a:p>
            <a:pPr algn="ctr"/>
            <a:r>
              <a:rPr lang="en-US" sz="4000" b="1" dirty="0">
                <a:solidFill>
                  <a:srgbClr val="FFFFFF"/>
                </a:solidFill>
                <a:latin typeface="Times New Roman" panose="02020603050405020304" pitchFamily="18" charset="0"/>
                <a:cs typeface="Times New Roman" panose="02020603050405020304" pitchFamily="18" charset="0"/>
              </a:rPr>
              <a:t>Certificate</a:t>
            </a:r>
          </a:p>
        </p:txBody>
      </p:sp>
      <p:cxnSp>
        <p:nvCxnSpPr>
          <p:cNvPr id="16"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5A07433C-1768-7A3D-A695-7A4AA1ECF914}"/>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Certificate: The rating is given to the movie by the relevant certification board, which indicates the age-appropriateness of the movie and may contain information about the content. The 3 most popular ones on this list are R, PG-13, PG.</a:t>
            </a:r>
          </a:p>
        </p:txBody>
      </p:sp>
      <p:pic>
        <p:nvPicPr>
          <p:cNvPr id="5" name="Content Placeholder 4" descr="Chart, pie chart&#10;&#10;Description automatically generated">
            <a:extLst>
              <a:ext uri="{FF2B5EF4-FFF2-40B4-BE49-F238E27FC236}">
                <a16:creationId xmlns:a16="http://schemas.microsoft.com/office/drawing/2014/main" id="{8C44BE33-004A-C9B9-FDE3-EBD905EAE657}"/>
              </a:ext>
            </a:extLst>
          </p:cNvPr>
          <p:cNvPicPr>
            <a:picLocks noChangeAspect="1"/>
          </p:cNvPicPr>
          <p:nvPr/>
        </p:nvPicPr>
        <p:blipFill>
          <a:blip r:embed="rId2"/>
          <a:stretch>
            <a:fillRect/>
          </a:stretch>
        </p:blipFill>
        <p:spPr>
          <a:xfrm>
            <a:off x="5134136" y="640080"/>
            <a:ext cx="6013844" cy="5577840"/>
          </a:xfrm>
          <a:prstGeom prst="rect">
            <a:avLst/>
          </a:prstGeom>
        </p:spPr>
      </p:pic>
    </p:spTree>
    <p:extLst>
      <p:ext uri="{BB962C8B-B14F-4D97-AF65-F5344CB8AC3E}">
        <p14:creationId xmlns:p14="http://schemas.microsoft.com/office/powerpoint/2010/main" val="228898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4" descr="Chart, histogram&#10;&#10;Description automatically generated">
            <a:extLst>
              <a:ext uri="{FF2B5EF4-FFF2-40B4-BE49-F238E27FC236}">
                <a16:creationId xmlns:a16="http://schemas.microsoft.com/office/drawing/2014/main" id="{569C5300-BC6F-B9FD-C6C4-D9F4A0EDF45C}"/>
              </a:ext>
            </a:extLst>
          </p:cNvPr>
          <p:cNvPicPr>
            <a:picLocks noChangeAspect="1"/>
          </p:cNvPicPr>
          <p:nvPr/>
        </p:nvPicPr>
        <p:blipFill>
          <a:blip r:embed="rId2"/>
          <a:stretch>
            <a:fillRect/>
          </a:stretch>
        </p:blipFill>
        <p:spPr>
          <a:xfrm>
            <a:off x="1546247" y="643467"/>
            <a:ext cx="9099505" cy="5050225"/>
          </a:xfrm>
          <a:prstGeom prst="rect">
            <a:avLst/>
          </a:prstGeom>
        </p:spPr>
      </p:pic>
    </p:spTree>
    <p:extLst>
      <p:ext uri="{BB962C8B-B14F-4D97-AF65-F5344CB8AC3E}">
        <p14:creationId xmlns:p14="http://schemas.microsoft.com/office/powerpoint/2010/main" val="292724366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{0AA1E269-0293-41F0-AC43-394B5E429667}tf22712842_win32</Template>
  <TotalTime>265</TotalTime>
  <Words>313</Words>
  <Application>Microsoft Office PowerPoint</Application>
  <PresentationFormat>Widescreen</PresentationFormat>
  <Paragraphs>17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Franklin Gothic Book</vt:lpstr>
      <vt:lpstr>Times New Roman</vt:lpstr>
      <vt:lpstr>Wingdings</vt:lpstr>
      <vt:lpstr>1_RetrospectVTI</vt:lpstr>
      <vt:lpstr>IMDB Top 250 Analysis </vt:lpstr>
      <vt:lpstr>Overview</vt:lpstr>
      <vt:lpstr>Dataset</vt:lpstr>
      <vt:lpstr>PowerPoint Presentation</vt:lpstr>
      <vt:lpstr>PowerPoint Presentation</vt:lpstr>
      <vt:lpstr>PowerPoint Presentation</vt:lpstr>
      <vt:lpstr>PowerPoint Presentation</vt:lpstr>
      <vt:lpstr>Certificate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Top 250 Analysis </dc:title>
  <dc:creator>Ngo, Lavy (UMKC-Student)</dc:creator>
  <cp:lastModifiedBy>Ngo, Bao (UMKC-Student)</cp:lastModifiedBy>
  <cp:revision>8</cp:revision>
  <dcterms:created xsi:type="dcterms:W3CDTF">2023-05-04T19:39:23Z</dcterms:created>
  <dcterms:modified xsi:type="dcterms:W3CDTF">2023-05-05T02:54:56Z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