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72" r:id="rId6"/>
    <p:sldId id="273" r:id="rId7"/>
    <p:sldId id="275" r:id="rId8"/>
    <p:sldId id="260" r:id="rId9"/>
    <p:sldId id="261" r:id="rId10"/>
    <p:sldId id="262" r:id="rId11"/>
    <p:sldId id="263" r:id="rId12"/>
    <p:sldId id="264" r:id="rId13"/>
    <p:sldId id="276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omfortaa" panose="020B0604020202020204" charset="0"/>
      <p:regular r:id="rId27"/>
      <p:bold r:id="rId28"/>
    </p:embeddedFont>
    <p:embeddedFont>
      <p:font typeface="Montserrat" panose="000005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jBd04VFGXy/Vzsd3q5LK4P1Tlt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754" y="-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96f7ad43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1096f7ad43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96f7ad43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1096f7ad43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25956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96f7ad435_4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1096f7ad435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96f7ad43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g1096f7ad43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96f7ad43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1096f7ad43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2831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1837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075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96f7ad435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1096f7ad435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8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3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3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microsoft.com/office/2007/relationships/hdphoto" Target="../media/hdphoto3.wdp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16.png"/><Relationship Id="rId5" Type="http://schemas.openxmlformats.org/officeDocument/2006/relationships/image" Target="../media/image12.png"/><Relationship Id="rId10" Type="http://schemas.openxmlformats.org/officeDocument/2006/relationships/image" Target="../media/image15.jpg"/><Relationship Id="rId4" Type="http://schemas.openxmlformats.org/officeDocument/2006/relationships/image" Target="../media/image8.png"/><Relationship Id="rId9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16097250" y="0"/>
            <a:ext cx="4381500" cy="8191500"/>
          </a:xfrm>
          <a:prstGeom prst="rect">
            <a:avLst/>
          </a:prstGeom>
          <a:solidFill>
            <a:srgbClr val="B1E6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"/>
          <p:cNvSpPr/>
          <p:nvPr/>
        </p:nvSpPr>
        <p:spPr>
          <a:xfrm>
            <a:off x="457200" y="-495300"/>
            <a:ext cx="38100" cy="8229600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"/>
          <p:cNvSpPr/>
          <p:nvPr/>
        </p:nvSpPr>
        <p:spPr>
          <a:xfrm>
            <a:off x="-57150" y="4133850"/>
            <a:ext cx="1028700" cy="7010400"/>
          </a:xfrm>
          <a:prstGeom prst="rect">
            <a:avLst/>
          </a:prstGeom>
          <a:solidFill>
            <a:srgbClr val="B1E6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2064975" y="911875"/>
            <a:ext cx="13515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202020"/>
                </a:solidFill>
                <a:latin typeface="Montserrat"/>
                <a:ea typeface="Montserrat"/>
                <a:cs typeface="Montserrat"/>
                <a:sym typeface="Montserrat"/>
              </a:rPr>
              <a:t>TRƯỜNG ĐẠI HỌC CÔNG NGHIỆP THÀNH PHỐ HỒ CHÍ MINH</a:t>
            </a:r>
            <a:endParaRPr/>
          </a:p>
        </p:txBody>
      </p:sp>
      <p:grpSp>
        <p:nvGrpSpPr>
          <p:cNvPr id="88" name="Google Shape;88;p1"/>
          <p:cNvGrpSpPr/>
          <p:nvPr/>
        </p:nvGrpSpPr>
        <p:grpSpPr>
          <a:xfrm>
            <a:off x="1877274" y="2208525"/>
            <a:ext cx="12441375" cy="7978174"/>
            <a:chOff x="-364563" y="-2367286"/>
            <a:chExt cx="16588500" cy="10637567"/>
          </a:xfrm>
        </p:grpSpPr>
        <p:sp>
          <p:nvSpPr>
            <p:cNvPr id="89" name="Google Shape;89;p1"/>
            <p:cNvSpPr txBox="1"/>
            <p:nvPr/>
          </p:nvSpPr>
          <p:spPr>
            <a:xfrm>
              <a:off x="-364563" y="-2367286"/>
              <a:ext cx="16588500" cy="527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575" b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ỨNG DỤNG XEM HỢP ÂM BÀI HÁT TRÊN NỀN TẢNG ANDROID</a:t>
              </a:r>
              <a:endParaRPr sz="1000"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90" name="Google Shape;90;p1"/>
            <p:cNvSpPr txBox="1"/>
            <p:nvPr/>
          </p:nvSpPr>
          <p:spPr>
            <a:xfrm>
              <a:off x="-364561" y="3800280"/>
              <a:ext cx="12984600" cy="44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300">
                  <a:latin typeface="Comfortaa"/>
                  <a:ea typeface="Comfortaa"/>
                  <a:cs typeface="Comfortaa"/>
                  <a:sym typeface="Comfortaa"/>
                </a:rPr>
                <a:t>GV: TS. Nguyễn Chí Kiên,</a:t>
              </a:r>
              <a:endParaRPr sz="3300">
                <a:latin typeface="Comfortaa"/>
                <a:ea typeface="Comfortaa"/>
                <a:cs typeface="Comfortaa"/>
                <a:sym typeface="Comfortaa"/>
              </a:endParaRPr>
            </a:p>
            <a:p>
              <a:pPr marL="457200" marR="0" lvl="0" indent="45720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300">
                  <a:latin typeface="Comfortaa"/>
                  <a:ea typeface="Comfortaa"/>
                  <a:cs typeface="Comfortaa"/>
                  <a:sym typeface="Comfortaa"/>
                </a:rPr>
                <a:t>Th.S Trương Vĩnh Linh, </a:t>
              </a:r>
              <a:endParaRPr sz="3300">
                <a:latin typeface="Comfortaa"/>
                <a:ea typeface="Comfortaa"/>
                <a:cs typeface="Comfortaa"/>
                <a:sym typeface="Comfortaa"/>
              </a:endParaRPr>
            </a:p>
            <a:p>
              <a:pPr marL="457200" marR="0" lvl="0" indent="45720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300">
                  <a:latin typeface="Comfortaa"/>
                  <a:ea typeface="Comfortaa"/>
                  <a:cs typeface="Comfortaa"/>
                  <a:sym typeface="Comfortaa"/>
                </a:rPr>
                <a:t>ThS. Lê Phúc Lữ</a:t>
              </a:r>
              <a:endParaRPr sz="3300">
                <a:latin typeface="Comfortaa"/>
                <a:ea typeface="Comfortaa"/>
                <a:cs typeface="Comfortaa"/>
                <a:sym typeface="Comfortaa"/>
              </a:endParaRPr>
            </a:p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300">
                  <a:latin typeface="Comfortaa"/>
                  <a:ea typeface="Comfortaa"/>
                  <a:cs typeface="Comfortaa"/>
                  <a:sym typeface="Comfortaa"/>
                </a:rPr>
                <a:t>Nhóm: G05</a:t>
              </a:r>
              <a:endParaRPr sz="3300">
                <a:latin typeface="Comfortaa"/>
                <a:ea typeface="Comfortaa"/>
                <a:cs typeface="Comfortaa"/>
                <a:sym typeface="Comfortaa"/>
              </a:endParaRPr>
            </a:p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300"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318659" y="5750485"/>
            <a:ext cx="3273906" cy="32739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1"/>
          <p:cNvGrpSpPr/>
          <p:nvPr/>
        </p:nvGrpSpPr>
        <p:grpSpPr>
          <a:xfrm rot="5400000">
            <a:off x="16612927" y="580728"/>
            <a:ext cx="1292746" cy="1376638"/>
            <a:chOff x="0" y="0"/>
            <a:chExt cx="1723661" cy="1835518"/>
          </a:xfrm>
        </p:grpSpPr>
        <p:pic>
          <p:nvPicPr>
            <p:cNvPr id="93" name="Google Shape;93;p1"/>
            <p:cNvPicPr preferRelativeResize="0"/>
            <p:nvPr/>
          </p:nvPicPr>
          <p:blipFill rotWithShape="1">
            <a:blip r:embed="rId4">
              <a:alphaModFix/>
            </a:blip>
            <a:srcRect l="15609" t="39459" r="16458" b="39883"/>
            <a:stretch/>
          </p:blipFill>
          <p:spPr>
            <a:xfrm>
              <a:off x="0" y="0"/>
              <a:ext cx="1723661" cy="5241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1"/>
            <p:cNvPicPr preferRelativeResize="0"/>
            <p:nvPr/>
          </p:nvPicPr>
          <p:blipFill rotWithShape="1">
            <a:blip r:embed="rId4">
              <a:alphaModFix/>
            </a:blip>
            <a:srcRect l="15609" t="39459" r="16458" b="39883"/>
            <a:stretch/>
          </p:blipFill>
          <p:spPr>
            <a:xfrm>
              <a:off x="0" y="652935"/>
              <a:ext cx="1723661" cy="5241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1"/>
            <p:cNvPicPr preferRelativeResize="0"/>
            <p:nvPr/>
          </p:nvPicPr>
          <p:blipFill rotWithShape="1">
            <a:blip r:embed="rId4">
              <a:alphaModFix/>
            </a:blip>
            <a:srcRect l="15609" t="39459" r="16458" b="39883"/>
            <a:stretch/>
          </p:blipFill>
          <p:spPr>
            <a:xfrm>
              <a:off x="0" y="1311395"/>
              <a:ext cx="1723661" cy="52412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"/>
          <p:cNvSpPr txBox="1"/>
          <p:nvPr/>
        </p:nvSpPr>
        <p:spPr>
          <a:xfrm>
            <a:off x="9077100" y="2656225"/>
            <a:ext cx="10875300" cy="3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 b="1">
                <a:solidFill>
                  <a:srgbClr val="202020"/>
                </a:solidFill>
                <a:latin typeface="Montserrat"/>
                <a:ea typeface="Montserrat"/>
                <a:cs typeface="Montserrat"/>
                <a:sym typeface="Montserrat"/>
              </a:rPr>
              <a:t>4. Cấu trúc </a:t>
            </a:r>
            <a:endParaRPr sz="10000" b="1">
              <a:solidFill>
                <a:srgbClr val="20202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 b="1">
                <a:solidFill>
                  <a:srgbClr val="202020"/>
                </a:solidFill>
                <a:latin typeface="Montserrat"/>
                <a:ea typeface="Montserrat"/>
                <a:cs typeface="Montserrat"/>
                <a:sym typeface="Montserrat"/>
              </a:rPr>
              <a:t>ứng dụng</a:t>
            </a:r>
            <a:endParaRPr sz="10000"/>
          </a:p>
        </p:txBody>
      </p:sp>
      <p:sp>
        <p:nvSpPr>
          <p:cNvPr id="167" name="Google Shape;167;p6"/>
          <p:cNvSpPr/>
          <p:nvPr/>
        </p:nvSpPr>
        <p:spPr>
          <a:xfrm>
            <a:off x="17651200" y="1028700"/>
            <a:ext cx="38100" cy="8229600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9" name="Google Shape;16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48202" y="7983605"/>
            <a:ext cx="2948240" cy="294824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6"/>
          <p:cNvSpPr/>
          <p:nvPr/>
        </p:nvSpPr>
        <p:spPr>
          <a:xfrm>
            <a:off x="4314609" y="-706275"/>
            <a:ext cx="4762500" cy="2933700"/>
          </a:xfrm>
          <a:prstGeom prst="rect">
            <a:avLst/>
          </a:prstGeom>
          <a:solidFill>
            <a:srgbClr val="B1E6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 descr="Structure Icons - 17,735 free ic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42" y="2177409"/>
            <a:ext cx="5642753" cy="564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74527" y="7478556"/>
            <a:ext cx="3456144" cy="3456144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2"/>
          <p:cNvSpPr/>
          <p:nvPr/>
        </p:nvSpPr>
        <p:spPr>
          <a:xfrm>
            <a:off x="581025" y="-419100"/>
            <a:ext cx="38100" cy="113538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2"/>
          <p:cNvSpPr/>
          <p:nvPr/>
        </p:nvSpPr>
        <p:spPr>
          <a:xfrm>
            <a:off x="-304800" y="-990600"/>
            <a:ext cx="1676400" cy="3543300"/>
          </a:xfrm>
          <a:prstGeom prst="rect">
            <a:avLst/>
          </a:prstGeom>
          <a:solidFill>
            <a:srgbClr val="B1E6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2"/>
          <p:cNvSpPr txBox="1"/>
          <p:nvPr/>
        </p:nvSpPr>
        <p:spPr>
          <a:xfrm>
            <a:off x="1633555" y="8224838"/>
            <a:ext cx="10243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NHỮNG NGƯỜI CHÚNG TÔI PHỤC VỤ</a:t>
            </a:r>
            <a:endParaRPr/>
          </a:p>
        </p:txBody>
      </p:sp>
      <p:grpSp>
        <p:nvGrpSpPr>
          <p:cNvPr id="179" name="Google Shape;179;p12"/>
          <p:cNvGrpSpPr/>
          <p:nvPr/>
        </p:nvGrpSpPr>
        <p:grpSpPr>
          <a:xfrm rot="5400000">
            <a:off x="446050" y="589636"/>
            <a:ext cx="1165300" cy="1240921"/>
            <a:chOff x="0" y="0"/>
            <a:chExt cx="1553733" cy="1654562"/>
          </a:xfrm>
        </p:grpSpPr>
        <p:pic>
          <p:nvPicPr>
            <p:cNvPr id="180" name="Google Shape;180;p12"/>
            <p:cNvPicPr preferRelativeResize="0"/>
            <p:nvPr/>
          </p:nvPicPr>
          <p:blipFill rotWithShape="1">
            <a:blip r:embed="rId4">
              <a:alphaModFix/>
            </a:blip>
            <a:srcRect l="15609" t="39459" r="16458" b="39883"/>
            <a:stretch/>
          </p:blipFill>
          <p:spPr>
            <a:xfrm>
              <a:off x="0" y="0"/>
              <a:ext cx="1553733" cy="4724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1" name="Google Shape;181;p12"/>
            <p:cNvPicPr preferRelativeResize="0"/>
            <p:nvPr/>
          </p:nvPicPr>
          <p:blipFill rotWithShape="1">
            <a:blip r:embed="rId4">
              <a:alphaModFix/>
            </a:blip>
            <a:srcRect l="15609" t="39459" r="16458" b="39883"/>
            <a:stretch/>
          </p:blipFill>
          <p:spPr>
            <a:xfrm>
              <a:off x="0" y="588565"/>
              <a:ext cx="1553733" cy="4724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p12"/>
            <p:cNvPicPr preferRelativeResize="0"/>
            <p:nvPr/>
          </p:nvPicPr>
          <p:blipFill rotWithShape="1">
            <a:blip r:embed="rId4">
              <a:alphaModFix/>
            </a:blip>
            <a:srcRect l="15609" t="39459" r="16458" b="39883"/>
            <a:stretch/>
          </p:blipFill>
          <p:spPr>
            <a:xfrm>
              <a:off x="0" y="1182110"/>
              <a:ext cx="1553733" cy="47245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26" name="Picture 2" descr="https://f21-zpc.zdn.vn/8847899166865021694/ac9f5e255a05905bc91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420" y="0"/>
            <a:ext cx="14589672" cy="1030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96f7ad435_0_6"/>
          <p:cNvSpPr txBox="1"/>
          <p:nvPr/>
        </p:nvSpPr>
        <p:spPr>
          <a:xfrm>
            <a:off x="9077100" y="2656225"/>
            <a:ext cx="10875300" cy="3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 b="1">
                <a:solidFill>
                  <a:srgbClr val="202020"/>
                </a:solidFill>
                <a:latin typeface="Montserrat"/>
                <a:ea typeface="Montserrat"/>
                <a:cs typeface="Montserrat"/>
                <a:sym typeface="Montserrat"/>
              </a:rPr>
              <a:t>5. Kiến trúc </a:t>
            </a:r>
            <a:endParaRPr sz="10000" b="1">
              <a:solidFill>
                <a:srgbClr val="20202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 b="1">
                <a:solidFill>
                  <a:srgbClr val="202020"/>
                </a:solidFill>
                <a:latin typeface="Montserrat"/>
                <a:ea typeface="Montserrat"/>
                <a:cs typeface="Montserrat"/>
                <a:sym typeface="Montserrat"/>
              </a:rPr>
              <a:t>ứng dụng</a:t>
            </a:r>
            <a:endParaRPr sz="10000"/>
          </a:p>
        </p:txBody>
      </p:sp>
      <p:sp>
        <p:nvSpPr>
          <p:cNvPr id="188" name="Google Shape;188;g1096f7ad435_0_6"/>
          <p:cNvSpPr/>
          <p:nvPr/>
        </p:nvSpPr>
        <p:spPr>
          <a:xfrm>
            <a:off x="17651200" y="1028700"/>
            <a:ext cx="38100" cy="8229600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9" name="Google Shape;189;g1096f7ad435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" y="1028700"/>
            <a:ext cx="8367774" cy="8367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1096f7ad435_0_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848202" y="7983605"/>
            <a:ext cx="2948240" cy="294824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1096f7ad435_0_6"/>
          <p:cNvSpPr/>
          <p:nvPr/>
        </p:nvSpPr>
        <p:spPr>
          <a:xfrm>
            <a:off x="4314609" y="-706275"/>
            <a:ext cx="4762500" cy="2933700"/>
          </a:xfrm>
          <a:prstGeom prst="rect">
            <a:avLst/>
          </a:prstGeom>
          <a:solidFill>
            <a:srgbClr val="B1E6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g1096f7ad435_0_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02573" y="8816037"/>
            <a:ext cx="3456144" cy="345614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1096f7ad435_0_14"/>
          <p:cNvSpPr/>
          <p:nvPr/>
        </p:nvSpPr>
        <p:spPr>
          <a:xfrm>
            <a:off x="581025" y="-419100"/>
            <a:ext cx="38100" cy="113538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1096f7ad435_0_14"/>
          <p:cNvSpPr/>
          <p:nvPr/>
        </p:nvSpPr>
        <p:spPr>
          <a:xfrm>
            <a:off x="-381000" y="-1580865"/>
            <a:ext cx="1676400" cy="3543300"/>
          </a:xfrm>
          <a:prstGeom prst="rect">
            <a:avLst/>
          </a:prstGeom>
          <a:solidFill>
            <a:srgbClr val="B1E6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" name="Google Shape;189;g1096f7ad435_0_14"/>
          <p:cNvGrpSpPr/>
          <p:nvPr/>
        </p:nvGrpSpPr>
        <p:grpSpPr>
          <a:xfrm rot="5400000">
            <a:off x="417476" y="146721"/>
            <a:ext cx="1165300" cy="1240921"/>
            <a:chOff x="0" y="0"/>
            <a:chExt cx="1553733" cy="1654562"/>
          </a:xfrm>
        </p:grpSpPr>
        <p:pic>
          <p:nvPicPr>
            <p:cNvPr id="190" name="Google Shape;190;g1096f7ad435_0_14"/>
            <p:cNvPicPr preferRelativeResize="0"/>
            <p:nvPr/>
          </p:nvPicPr>
          <p:blipFill rotWithShape="1">
            <a:blip r:embed="rId4">
              <a:alphaModFix/>
            </a:blip>
            <a:srcRect l="15610" t="39458" r="16459" b="39884"/>
            <a:stretch/>
          </p:blipFill>
          <p:spPr>
            <a:xfrm>
              <a:off x="0" y="0"/>
              <a:ext cx="1553733" cy="4724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g1096f7ad435_0_14"/>
            <p:cNvPicPr preferRelativeResize="0"/>
            <p:nvPr/>
          </p:nvPicPr>
          <p:blipFill rotWithShape="1">
            <a:blip r:embed="rId4">
              <a:alphaModFix/>
            </a:blip>
            <a:srcRect l="15610" t="39458" r="16459" b="39884"/>
            <a:stretch/>
          </p:blipFill>
          <p:spPr>
            <a:xfrm>
              <a:off x="0" y="588565"/>
              <a:ext cx="1553733" cy="4724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2" name="Google Shape;192;g1096f7ad435_0_14"/>
            <p:cNvPicPr preferRelativeResize="0"/>
            <p:nvPr/>
          </p:nvPicPr>
          <p:blipFill rotWithShape="1">
            <a:blip r:embed="rId4">
              <a:alphaModFix/>
            </a:blip>
            <a:srcRect l="15610" t="39458" r="16459" b="39884"/>
            <a:stretch/>
          </p:blipFill>
          <p:spPr>
            <a:xfrm>
              <a:off x="0" y="1182110"/>
              <a:ext cx="1553733" cy="47245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Google Shape;166;p6"/>
          <p:cNvSpPr txBox="1"/>
          <p:nvPr/>
        </p:nvSpPr>
        <p:spPr>
          <a:xfrm>
            <a:off x="1964568" y="661031"/>
            <a:ext cx="8789867" cy="761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 dirty="0">
                <a:solidFill>
                  <a:srgbClr val="20202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500" b="1" dirty="0" err="1">
                <a:solidFill>
                  <a:srgbClr val="202020"/>
                </a:solidFill>
                <a:latin typeface="Montserrat"/>
                <a:ea typeface="Montserrat"/>
                <a:cs typeface="Montserrat"/>
                <a:sym typeface="Montserrat"/>
              </a:rPr>
              <a:t>Kiến</a:t>
            </a:r>
            <a:r>
              <a:rPr lang="en-US" sz="4500" b="1" dirty="0">
                <a:solidFill>
                  <a:srgbClr val="20202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500" b="1" dirty="0" err="1">
                <a:solidFill>
                  <a:srgbClr val="202020"/>
                </a:solidFill>
                <a:latin typeface="Montserrat"/>
                <a:ea typeface="Montserrat"/>
                <a:cs typeface="Montserrat"/>
                <a:sym typeface="Montserrat"/>
              </a:rPr>
              <a:t>trúc</a:t>
            </a:r>
            <a:r>
              <a:rPr lang="en-US" sz="4500" b="1" dirty="0">
                <a:solidFill>
                  <a:srgbClr val="202020"/>
                </a:solidFill>
                <a:latin typeface="Montserrat"/>
                <a:ea typeface="Montserrat"/>
                <a:cs typeface="Montserrat"/>
                <a:sym typeface="Montserrat"/>
              </a:rPr>
              <a:t> Client-Sever</a:t>
            </a:r>
            <a:endParaRPr sz="4500" dirty="0"/>
          </a:p>
        </p:txBody>
      </p:sp>
      <p:sp>
        <p:nvSpPr>
          <p:cNvPr id="3" name="Rounded Rectangle 2"/>
          <p:cNvSpPr/>
          <p:nvPr/>
        </p:nvSpPr>
        <p:spPr>
          <a:xfrm>
            <a:off x="1423689" y="2081738"/>
            <a:ext cx="3489960" cy="2895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53867" y1="21067" x2="53867" y2="21067"/>
                        <a14:foregroundMark x1="39867" y1="20200" x2="39867" y2="20200"/>
                        <a14:foregroundMark x1="45467" y1="18600" x2="45467" y2="18600"/>
                        <a14:foregroundMark x1="40333" y1="21400" x2="40333" y2="21400"/>
                        <a14:foregroundMark x1="67867" y1="49400" x2="67867" y2="49400"/>
                        <a14:foregroundMark x1="29933" y1="48867" x2="30333" y2="48600"/>
                        <a14:foregroundMark x1="46933" y1="22933" x2="46933" y2="22933"/>
                        <a14:foregroundMark x1="50267" y1="50667" x2="50267" y2="50667"/>
                        <a14:foregroundMark x1="51800" y1="50667" x2="51800" y2="50667"/>
                        <a14:foregroundMark x1="54533" y1="51933" x2="54867" y2="51933"/>
                        <a14:foregroundMark x1="57000" y1="51933" x2="57000" y2="51933"/>
                        <a14:foregroundMark x1="43467" y1="51867" x2="43467" y2="51867"/>
                        <a14:foregroundMark x1="45667" y1="51333" x2="45667" y2="51333"/>
                        <a14:foregroundMark x1="48200" y1="51267" x2="48200" y2="51267"/>
                        <a14:foregroundMark x1="45267" y1="66067" x2="45267" y2="66067"/>
                        <a14:foregroundMark x1="48067" y1="64000" x2="48067" y2="64000"/>
                        <a14:backgroundMark x1="54400" y1="21400" x2="54400" y2="21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046" y="2081738"/>
            <a:ext cx="2042160" cy="2042160"/>
          </a:xfrm>
          <a:prstGeom prst="rect">
            <a:avLst/>
          </a:prstGeom>
        </p:spPr>
      </p:pic>
      <p:sp>
        <p:nvSpPr>
          <p:cNvPr id="17" name="Google Shape;166;p6"/>
          <p:cNvSpPr txBox="1"/>
          <p:nvPr/>
        </p:nvSpPr>
        <p:spPr>
          <a:xfrm>
            <a:off x="1920669" y="3838803"/>
            <a:ext cx="2947260" cy="761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 dirty="0">
                <a:solidFill>
                  <a:srgbClr val="202020"/>
                </a:solidFill>
                <a:latin typeface="Montserrat"/>
                <a:ea typeface="Montserrat"/>
                <a:cs typeface="Montserrat"/>
                <a:sym typeface="Montserrat"/>
              </a:rPr>
              <a:t>Music R</a:t>
            </a:r>
            <a:endParaRPr sz="4500" dirty="0"/>
          </a:p>
        </p:txBody>
      </p:sp>
      <p:sp>
        <p:nvSpPr>
          <p:cNvPr id="9" name="Right Arrow 8"/>
          <p:cNvSpPr/>
          <p:nvPr/>
        </p:nvSpPr>
        <p:spPr>
          <a:xfrm>
            <a:off x="5279409" y="2889458"/>
            <a:ext cx="5410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Google Shape;166;p6"/>
          <p:cNvSpPr txBox="1"/>
          <p:nvPr/>
        </p:nvSpPr>
        <p:spPr>
          <a:xfrm>
            <a:off x="6248829" y="2097231"/>
            <a:ext cx="2947260" cy="761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Request</a:t>
            </a:r>
            <a:endParaRPr sz="4500" dirty="0">
              <a:solidFill>
                <a:schemeClr val="bg2"/>
              </a:solidFill>
            </a:endParaRPr>
          </a:p>
        </p:txBody>
      </p:sp>
      <p:sp>
        <p:nvSpPr>
          <p:cNvPr id="30" name="Google Shape;166;p6"/>
          <p:cNvSpPr txBox="1"/>
          <p:nvPr/>
        </p:nvSpPr>
        <p:spPr>
          <a:xfrm>
            <a:off x="11497303" y="4762410"/>
            <a:ext cx="5384978" cy="761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 dirty="0">
                <a:solidFill>
                  <a:srgbClr val="202020"/>
                </a:solidFill>
                <a:latin typeface="Montserrat"/>
                <a:ea typeface="Montserrat"/>
                <a:cs typeface="Montserrat"/>
                <a:sym typeface="Montserrat"/>
              </a:rPr>
              <a:t>Cloud </a:t>
            </a:r>
            <a:r>
              <a:rPr lang="en-US" sz="4500" b="1" dirty="0" err="1">
                <a:solidFill>
                  <a:srgbClr val="202020"/>
                </a:solidFill>
                <a:latin typeface="Montserrat"/>
                <a:ea typeface="Montserrat"/>
                <a:cs typeface="Montserrat"/>
                <a:sym typeface="Montserrat"/>
              </a:rPr>
              <a:t>Firestore</a:t>
            </a:r>
            <a:endParaRPr sz="4500" dirty="0"/>
          </a:p>
        </p:txBody>
      </p:sp>
      <p:sp>
        <p:nvSpPr>
          <p:cNvPr id="18" name="AutoShape 5" descr="Cloud Firestore - Querying and Pricing | by Binod Kafle | wesionaryTEAM | 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10800000">
            <a:off x="5268036" y="3273869"/>
            <a:ext cx="5410200" cy="30480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Google Shape;166;p6"/>
          <p:cNvSpPr txBox="1"/>
          <p:nvPr/>
        </p:nvSpPr>
        <p:spPr>
          <a:xfrm>
            <a:off x="6169217" y="3464282"/>
            <a:ext cx="2947260" cy="761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 dirty="0">
                <a:solidFill>
                  <a:schemeClr val="accent6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Response</a:t>
            </a:r>
            <a:endParaRPr sz="45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5439" y="1881685"/>
            <a:ext cx="2731257" cy="273125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250" b="100000" l="3849" r="35412">
                        <a14:foregroundMark x1="46882" y1="19000" x2="46882" y2="19000"/>
                        <a14:foregroundMark x1="51578" y1="30000" x2="51578" y2="30000"/>
                        <a14:foregroundMark x1="53965" y1="30000" x2="53965" y2="30000"/>
                        <a14:foregroundMark x1="59892" y1="32500" x2="59892" y2="32500"/>
                        <a14:foregroundMark x1="69130" y1="28500" x2="69130" y2="28500"/>
                        <a14:foregroundMark x1="78291" y1="74750" x2="78291" y2="74750"/>
                        <a14:foregroundMark x1="85604" y1="66500" x2="85604" y2="66500"/>
                        <a14:foregroundMark x1="72363" y1="68500" x2="72363" y2="68500"/>
                        <a14:foregroundMark x1="68283" y1="63750" x2="68283" y2="63750"/>
                        <a14:foregroundMark x1="64126" y1="66500" x2="64126" y2="66500"/>
                        <a14:foregroundMark x1="57121" y1="67250" x2="57121" y2="67250"/>
                        <a14:foregroundMark x1="53503" y1="66250" x2="53503" y2="66250"/>
                        <a14:foregroundMark x1="49038" y1="57500" x2="49038" y2="57500"/>
                        <a14:foregroundMark x1="49500" y1="68500" x2="49500" y2="68500"/>
                        <a14:foregroundMark x1="44958" y1="58000" x2="44958" y2="58000"/>
                        <a14:foregroundMark x1="31178" y1="67000" x2="31486" y2="66750"/>
                        <a14:foregroundMark x1="27098" y1="61750" x2="27175" y2="60500"/>
                        <a14:foregroundMark x1="23480" y1="74750" x2="23480" y2="74750"/>
                        <a14:foregroundMark x1="29869" y1="61250" x2="29869" y2="61250"/>
                        <a14:foregroundMark x1="31486" y1="68750" x2="31486" y2="68750"/>
                        <a14:foregroundMark x1="29484" y1="82500" x2="29484" y2="82500"/>
                        <a14:foregroundMark x1="23249" y1="80250" x2="23557" y2="79750"/>
                        <a14:foregroundMark x1="23557" y1="79750" x2="23557" y2="79750"/>
                        <a14:foregroundMark x1="28022" y1="68250" x2="28022" y2="68250"/>
                        <a14:foregroundMark x1="28791" y1="67750" x2="28791" y2="67750"/>
                        <a14:foregroundMark x1="29638" y1="67500" x2="29638" y2="67500"/>
                        <a14:foregroundMark x1="29330" y1="74750" x2="29330" y2="74750"/>
                        <a14:foregroundMark x1="12933" y1="23000" x2="12933" y2="23000"/>
                        <a14:foregroundMark x1="12625" y1="29500" x2="12625" y2="29500"/>
                        <a14:foregroundMark x1="12471" y1="32750" x2="12471" y2="32750"/>
                        <a14:backgroundMark x1="18399" y1="23250" x2="18399" y2="23250"/>
                        <a14:backgroundMark x1="23249" y1="32500" x2="23249" y2="32500"/>
                        <a14:backgroundMark x1="18322" y1="26000" x2="18322" y2="26000"/>
                        <a14:backgroundMark x1="29022" y1="53500" x2="29022" y2="53500"/>
                        <a14:backgroundMark x1="23095" y1="89500" x2="23095" y2="89500"/>
                        <a14:backgroundMark x1="17398" y1="90000" x2="17398" y2="90000"/>
                        <a14:backgroundMark x1="14165" y1="84250" x2="14165" y2="84250"/>
                        <a14:backgroundMark x1="12702" y1="81000" x2="12702" y2="81000"/>
                        <a14:backgroundMark x1="16474" y1="15000" x2="16474" y2="15000"/>
                        <a14:backgroundMark x1="16859" y1="18000" x2="16859" y2="18000"/>
                        <a14:backgroundMark x1="11008" y1="62000" x2="11008" y2="62000"/>
                        <a14:backgroundMark x1="15627" y1="11250" x2="15627" y2="11250"/>
                        <a14:backgroundMark x1="13164" y1="15750" x2="13164" y2="15750"/>
                        <a14:backgroundMark x1="20708" y1="18750" x2="21016" y2="18500"/>
                        <a14:backgroundMark x1="21786" y1="23500" x2="21786" y2="23500"/>
                        <a14:backgroundMark x1="39030" y1="19500" x2="73210" y2="30250"/>
                        <a14:backgroundMark x1="49577" y1="33250" x2="67513" y2="35250"/>
                        <a14:backgroundMark x1="53811" y1="27000" x2="60354" y2="29000"/>
                        <a14:backgroundMark x1="40647" y1="64500" x2="87914" y2="82500"/>
                        <a14:backgroundMark x1="43495" y1="55000" x2="43495" y2="55000"/>
                        <a14:backgroundMark x1="47190" y1="55500" x2="47190" y2="55500"/>
                        <a14:backgroundMark x1="47498" y1="58250" x2="47498" y2="58250"/>
                        <a14:backgroundMark x1="91917" y1="77500" x2="77829" y2="62500"/>
                        <a14:backgroundMark x1="87375" y1="63000" x2="84373" y2="71250"/>
                        <a14:backgroundMark x1="64896" y1="63750" x2="65589" y2="72000"/>
                        <a14:backgroundMark x1="48114" y1="53000" x2="56351" y2="70750"/>
                        <a14:backgroundMark x1="46805" y1="64500" x2="50423" y2="53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1" r="61142" b="-6917"/>
          <a:stretch/>
        </p:blipFill>
        <p:spPr>
          <a:xfrm>
            <a:off x="13604209" y="3257450"/>
            <a:ext cx="1954238" cy="1655744"/>
          </a:xfrm>
          <a:prstGeom prst="rect">
            <a:avLst/>
          </a:prstGeom>
        </p:spPr>
      </p:pic>
      <p:sp>
        <p:nvSpPr>
          <p:cNvPr id="23" name="Flowchart: Magnetic Disk 22"/>
          <p:cNvSpPr/>
          <p:nvPr/>
        </p:nvSpPr>
        <p:spPr>
          <a:xfrm>
            <a:off x="13538578" y="7710987"/>
            <a:ext cx="2579427" cy="1610436"/>
          </a:xfrm>
          <a:prstGeom prst="flowChartMagneticDisk">
            <a:avLst/>
          </a:prstGeom>
          <a:solidFill>
            <a:schemeClr val="accent4">
              <a:alpha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RAW DATA</a:t>
            </a:r>
          </a:p>
          <a:p>
            <a:pPr algn="ctr"/>
            <a:r>
              <a:rPr lang="en-US" sz="2000" b="1" dirty="0">
                <a:solidFill>
                  <a:schemeClr val="bg2"/>
                </a:solidFill>
              </a:rPr>
              <a:t>(hopamchuan.com)</a:t>
            </a:r>
          </a:p>
        </p:txBody>
      </p:sp>
      <p:sp>
        <p:nvSpPr>
          <p:cNvPr id="41" name="Right Arrow 40"/>
          <p:cNvSpPr/>
          <p:nvPr/>
        </p:nvSpPr>
        <p:spPr>
          <a:xfrm rot="10800000">
            <a:off x="10918211" y="8391781"/>
            <a:ext cx="2101755" cy="301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525"/>
          <a:stretch/>
        </p:blipFill>
        <p:spPr>
          <a:xfrm>
            <a:off x="7165075" y="7093426"/>
            <a:ext cx="3193576" cy="2282586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110483" y="7465326"/>
            <a:ext cx="3548418" cy="200622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Google Shape;166;p6"/>
          <p:cNvSpPr txBox="1"/>
          <p:nvPr/>
        </p:nvSpPr>
        <p:spPr>
          <a:xfrm>
            <a:off x="6668270" y="9582344"/>
            <a:ext cx="6556410" cy="423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rgbClr val="202020"/>
                </a:solidFill>
                <a:latin typeface="Montserrat"/>
                <a:ea typeface="Montserrat"/>
                <a:cs typeface="Montserrat"/>
                <a:sym typeface="Montserrat"/>
              </a:rPr>
              <a:t>Feature Engineering for ML</a:t>
            </a:r>
            <a:endParaRPr sz="2500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663" y="6999848"/>
            <a:ext cx="2383503" cy="238350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89912" l="4000" r="39375">
                        <a14:foregroundMark x1="22375" y1="24342" x2="22375" y2="24342"/>
                        <a14:foregroundMark x1="25500" y1="41228" x2="26125" y2="41228"/>
                        <a14:foregroundMark x1="26750" y1="37500" x2="26750" y2="37500"/>
                        <a14:foregroundMark x1="27375" y1="19518" x2="27375" y2="19518"/>
                        <a14:foregroundMark x1="24875" y1="12939" x2="24875" y2="12939"/>
                        <a14:foregroundMark x1="28375" y1="39254" x2="28375" y2="39254"/>
                        <a14:foregroundMark x1="28000" y1="50439" x2="28000" y2="50439"/>
                        <a14:foregroundMark x1="28125" y1="50000" x2="28125" y2="50000"/>
                        <a14:foregroundMark x1="28125" y1="50000" x2="28125" y2="50000"/>
                        <a14:foregroundMark x1="28125" y1="50000" x2="28125" y2="50000"/>
                        <a14:foregroundMark x1="27375" y1="62061" x2="28500" y2="5702"/>
                        <a14:foregroundMark x1="12750" y1="69518" x2="17250" y2="17105"/>
                        <a14:backgroundMark x1="22375" y1="25219" x2="22375" y2="25219"/>
                        <a14:backgroundMark x1="27250" y1="21053" x2="27250" y2="210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" r="59672" b="-314"/>
          <a:stretch/>
        </p:blipFill>
        <p:spPr>
          <a:xfrm>
            <a:off x="3057099" y="8616733"/>
            <a:ext cx="805217" cy="1141668"/>
          </a:xfrm>
          <a:prstGeom prst="rect">
            <a:avLst/>
          </a:prstGeom>
        </p:spPr>
      </p:pic>
      <p:sp>
        <p:nvSpPr>
          <p:cNvPr id="49" name="Google Shape;166;p6"/>
          <p:cNvSpPr txBox="1"/>
          <p:nvPr/>
        </p:nvSpPr>
        <p:spPr>
          <a:xfrm>
            <a:off x="1663889" y="9609892"/>
            <a:ext cx="2171133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err="1">
                <a:solidFill>
                  <a:srgbClr val="202020"/>
                </a:solidFill>
                <a:latin typeface="Montserrat"/>
                <a:ea typeface="Montserrat"/>
                <a:cs typeface="Montserrat"/>
                <a:sym typeface="Montserrat"/>
              </a:rPr>
              <a:t>Heroku</a:t>
            </a:r>
            <a:endParaRPr sz="4000" dirty="0"/>
          </a:p>
        </p:txBody>
      </p:sp>
      <p:sp>
        <p:nvSpPr>
          <p:cNvPr id="50" name="Right Arrow 49"/>
          <p:cNvSpPr/>
          <p:nvPr/>
        </p:nvSpPr>
        <p:spPr>
          <a:xfrm rot="10800000">
            <a:off x="4683459" y="8298522"/>
            <a:ext cx="2101755" cy="301843"/>
          </a:xfrm>
          <a:prstGeom prst="rightArrow">
            <a:avLst/>
          </a:prstGeom>
          <a:solidFill>
            <a:schemeClr val="accent3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/>
          <p:cNvSpPr/>
          <p:nvPr/>
        </p:nvSpPr>
        <p:spPr>
          <a:xfrm rot="5400000">
            <a:off x="1486025" y="5911065"/>
            <a:ext cx="1790808" cy="1772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Google Shape;166;p6"/>
          <p:cNvSpPr txBox="1"/>
          <p:nvPr/>
        </p:nvSpPr>
        <p:spPr>
          <a:xfrm rot="5400000">
            <a:off x="1284731" y="5894189"/>
            <a:ext cx="1654566" cy="423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Request</a:t>
            </a:r>
            <a:endParaRPr sz="2500" dirty="0">
              <a:solidFill>
                <a:schemeClr val="bg2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 rot="16200000">
            <a:off x="1928476" y="5924720"/>
            <a:ext cx="1782130" cy="179969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Google Shape;166;p6"/>
          <p:cNvSpPr txBox="1"/>
          <p:nvPr/>
        </p:nvSpPr>
        <p:spPr>
          <a:xfrm rot="16200000">
            <a:off x="2201406" y="5908974"/>
            <a:ext cx="1816064" cy="423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chemeClr val="accent6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Response</a:t>
            </a:r>
            <a:endParaRPr sz="25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98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/>
      <p:bldP spid="9" grpId="0" animBg="1"/>
      <p:bldP spid="24" grpId="0"/>
      <p:bldP spid="30" grpId="0"/>
      <p:bldP spid="34" grpId="0" animBg="1"/>
      <p:bldP spid="35" grpId="0"/>
      <p:bldP spid="23" grpId="0" animBg="1"/>
      <p:bldP spid="41" grpId="0" animBg="1"/>
      <p:bldP spid="29" grpId="0" animBg="1"/>
      <p:bldP spid="45" grpId="0"/>
      <p:bldP spid="49" grpId="0"/>
      <p:bldP spid="50" grpId="0" animBg="1"/>
      <p:bldP spid="51" grpId="0" animBg="1"/>
      <p:bldP spid="52" grpId="0"/>
      <p:bldP spid="53" grpId="0" animBg="1"/>
      <p:bldP spid="5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96f7ad435_4_5"/>
          <p:cNvSpPr txBox="1"/>
          <p:nvPr/>
        </p:nvSpPr>
        <p:spPr>
          <a:xfrm>
            <a:off x="9077100" y="2656225"/>
            <a:ext cx="10875300" cy="49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 b="1">
                <a:solidFill>
                  <a:srgbClr val="202020"/>
                </a:solidFill>
                <a:latin typeface="Montserrat"/>
                <a:ea typeface="Montserrat"/>
                <a:cs typeface="Montserrat"/>
                <a:sym typeface="Montserrat"/>
              </a:rPr>
              <a:t>6. Vòng đời </a:t>
            </a:r>
            <a:endParaRPr sz="10000" b="1">
              <a:solidFill>
                <a:srgbClr val="20202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 b="1">
                <a:solidFill>
                  <a:srgbClr val="202020"/>
                </a:solidFill>
                <a:latin typeface="Montserrat"/>
                <a:ea typeface="Montserrat"/>
                <a:cs typeface="Montserrat"/>
                <a:sym typeface="Montserrat"/>
              </a:rPr>
              <a:t>các hoạt </a:t>
            </a:r>
            <a:endParaRPr sz="10000" b="1">
              <a:solidFill>
                <a:srgbClr val="20202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 b="1">
                <a:solidFill>
                  <a:srgbClr val="202020"/>
                </a:solidFill>
                <a:latin typeface="Montserrat"/>
                <a:ea typeface="Montserrat"/>
                <a:cs typeface="Montserrat"/>
                <a:sym typeface="Montserrat"/>
              </a:rPr>
              <a:t>động</a:t>
            </a:r>
            <a:endParaRPr sz="10000"/>
          </a:p>
        </p:txBody>
      </p:sp>
      <p:sp>
        <p:nvSpPr>
          <p:cNvPr id="197" name="Google Shape;197;g1096f7ad435_4_5"/>
          <p:cNvSpPr/>
          <p:nvPr/>
        </p:nvSpPr>
        <p:spPr>
          <a:xfrm>
            <a:off x="17651200" y="1028700"/>
            <a:ext cx="38100" cy="8229600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8" name="Google Shape;198;g1096f7ad435_4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" y="1028700"/>
            <a:ext cx="8367774" cy="8367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1096f7ad435_4_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848202" y="7983605"/>
            <a:ext cx="2948240" cy="294824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1096f7ad435_4_5"/>
          <p:cNvSpPr/>
          <p:nvPr/>
        </p:nvSpPr>
        <p:spPr>
          <a:xfrm>
            <a:off x="4314609" y="-706275"/>
            <a:ext cx="4762500" cy="2933700"/>
          </a:xfrm>
          <a:prstGeom prst="rect">
            <a:avLst/>
          </a:prstGeom>
          <a:solidFill>
            <a:srgbClr val="B1E6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g1096f7ad435_0_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74527" y="7478556"/>
            <a:ext cx="3456144" cy="3456144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g1096f7ad435_0_14"/>
          <p:cNvSpPr/>
          <p:nvPr/>
        </p:nvSpPr>
        <p:spPr>
          <a:xfrm>
            <a:off x="581025" y="-419100"/>
            <a:ext cx="38100" cy="113538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1096f7ad435_0_14"/>
          <p:cNvSpPr/>
          <p:nvPr/>
        </p:nvSpPr>
        <p:spPr>
          <a:xfrm>
            <a:off x="-304800" y="-990600"/>
            <a:ext cx="1676400" cy="3543300"/>
          </a:xfrm>
          <a:prstGeom prst="rect">
            <a:avLst/>
          </a:prstGeom>
          <a:solidFill>
            <a:srgbClr val="B1E6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1096f7ad435_0_14"/>
          <p:cNvSpPr txBox="1"/>
          <p:nvPr/>
        </p:nvSpPr>
        <p:spPr>
          <a:xfrm rot="5400000">
            <a:off x="13876350" y="3954771"/>
            <a:ext cx="6242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 i="0" u="none" strike="noStrike" cap="none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Kế hoạch</a:t>
            </a:r>
            <a:endParaRPr/>
          </a:p>
        </p:txBody>
      </p:sp>
      <p:sp>
        <p:nvSpPr>
          <p:cNvPr id="209" name="Google Shape;209;g1096f7ad435_0_14"/>
          <p:cNvSpPr txBox="1"/>
          <p:nvPr/>
        </p:nvSpPr>
        <p:spPr>
          <a:xfrm>
            <a:off x="1633555" y="8224838"/>
            <a:ext cx="1024335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NHỮNG NGƯỜI CHÚNG TÔI PHỤC VỤ</a:t>
            </a:r>
            <a:endParaRPr/>
          </a:p>
        </p:txBody>
      </p:sp>
      <p:grpSp>
        <p:nvGrpSpPr>
          <p:cNvPr id="210" name="Google Shape;210;g1096f7ad435_0_14"/>
          <p:cNvGrpSpPr/>
          <p:nvPr/>
        </p:nvGrpSpPr>
        <p:grpSpPr>
          <a:xfrm rot="5400000">
            <a:off x="446050" y="589636"/>
            <a:ext cx="1165300" cy="1240921"/>
            <a:chOff x="0" y="0"/>
            <a:chExt cx="1553733" cy="1654562"/>
          </a:xfrm>
        </p:grpSpPr>
        <p:pic>
          <p:nvPicPr>
            <p:cNvPr id="211" name="Google Shape;211;g1096f7ad435_0_14"/>
            <p:cNvPicPr preferRelativeResize="0"/>
            <p:nvPr/>
          </p:nvPicPr>
          <p:blipFill rotWithShape="1">
            <a:blip r:embed="rId4">
              <a:alphaModFix/>
            </a:blip>
            <a:srcRect l="15610" t="39458" r="16459" b="39884"/>
            <a:stretch/>
          </p:blipFill>
          <p:spPr>
            <a:xfrm>
              <a:off x="0" y="0"/>
              <a:ext cx="1553733" cy="4724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" name="Google Shape;212;g1096f7ad435_0_14"/>
            <p:cNvPicPr preferRelativeResize="0"/>
            <p:nvPr/>
          </p:nvPicPr>
          <p:blipFill rotWithShape="1">
            <a:blip r:embed="rId4">
              <a:alphaModFix/>
            </a:blip>
            <a:srcRect l="15610" t="39458" r="16459" b="39884"/>
            <a:stretch/>
          </p:blipFill>
          <p:spPr>
            <a:xfrm>
              <a:off x="0" y="588565"/>
              <a:ext cx="1553733" cy="4724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3" name="Google Shape;213;g1096f7ad435_0_14"/>
            <p:cNvPicPr preferRelativeResize="0"/>
            <p:nvPr/>
          </p:nvPicPr>
          <p:blipFill rotWithShape="1">
            <a:blip r:embed="rId4">
              <a:alphaModFix/>
            </a:blip>
            <a:srcRect l="15610" t="39458" r="16459" b="39884"/>
            <a:stretch/>
          </p:blipFill>
          <p:spPr>
            <a:xfrm>
              <a:off x="0" y="1182110"/>
              <a:ext cx="1553733" cy="47245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14" name="Google Shape;214;g1096f7ad435_0_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5325" y="1255875"/>
            <a:ext cx="17094976" cy="803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/>
          <p:nvPr/>
        </p:nvSpPr>
        <p:spPr>
          <a:xfrm>
            <a:off x="8747652" y="2019300"/>
            <a:ext cx="39832" cy="8477250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3"/>
          <p:cNvSpPr/>
          <p:nvPr/>
        </p:nvSpPr>
        <p:spPr>
          <a:xfrm>
            <a:off x="8548605" y="4636770"/>
            <a:ext cx="436195" cy="438150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1E6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3"/>
          <p:cNvSpPr/>
          <p:nvPr/>
        </p:nvSpPr>
        <p:spPr>
          <a:xfrm>
            <a:off x="8548605" y="1581140"/>
            <a:ext cx="442517" cy="444500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1E6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3"/>
          <p:cNvSpPr/>
          <p:nvPr/>
        </p:nvSpPr>
        <p:spPr>
          <a:xfrm>
            <a:off x="8548605" y="7422175"/>
            <a:ext cx="436195" cy="438150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1E6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3" name="Google Shape;22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98619" y="-637798"/>
            <a:ext cx="3375628" cy="3375628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3"/>
          <p:cNvSpPr/>
          <p:nvPr/>
        </p:nvSpPr>
        <p:spPr>
          <a:xfrm>
            <a:off x="419100" y="2814906"/>
            <a:ext cx="25545" cy="5517657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3"/>
          <p:cNvSpPr/>
          <p:nvPr/>
        </p:nvSpPr>
        <p:spPr>
          <a:xfrm>
            <a:off x="-636266" y="8298475"/>
            <a:ext cx="2186932" cy="2537451"/>
          </a:xfrm>
          <a:prstGeom prst="rect">
            <a:avLst/>
          </a:prstGeom>
          <a:solidFill>
            <a:srgbClr val="B1E6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3"/>
          <p:cNvSpPr txBox="1"/>
          <p:nvPr/>
        </p:nvSpPr>
        <p:spPr>
          <a:xfrm>
            <a:off x="1028700" y="3369945"/>
            <a:ext cx="6635400" cy="21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9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725" b="1">
                <a:solidFill>
                  <a:srgbClr val="202020"/>
                </a:solidFill>
                <a:latin typeface="Montserrat"/>
                <a:ea typeface="Montserrat"/>
                <a:cs typeface="Montserrat"/>
                <a:sym typeface="Montserrat"/>
              </a:rPr>
              <a:t>7. Tính năng của ứng dụng</a:t>
            </a:r>
            <a:endParaRPr/>
          </a:p>
        </p:txBody>
      </p:sp>
      <p:grpSp>
        <p:nvGrpSpPr>
          <p:cNvPr id="227" name="Google Shape;227;p23"/>
          <p:cNvGrpSpPr/>
          <p:nvPr/>
        </p:nvGrpSpPr>
        <p:grpSpPr>
          <a:xfrm rot="5400000">
            <a:off x="968016" y="8756215"/>
            <a:ext cx="1165300" cy="1240921"/>
            <a:chOff x="0" y="0"/>
            <a:chExt cx="1553733" cy="1654562"/>
          </a:xfrm>
        </p:grpSpPr>
        <p:pic>
          <p:nvPicPr>
            <p:cNvPr id="228" name="Google Shape;228;p23"/>
            <p:cNvPicPr preferRelativeResize="0"/>
            <p:nvPr/>
          </p:nvPicPr>
          <p:blipFill rotWithShape="1">
            <a:blip r:embed="rId4">
              <a:alphaModFix/>
            </a:blip>
            <a:srcRect l="15609" t="39459" r="16458" b="39883"/>
            <a:stretch/>
          </p:blipFill>
          <p:spPr>
            <a:xfrm>
              <a:off x="0" y="0"/>
              <a:ext cx="1553733" cy="4724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9" name="Google Shape;229;p23"/>
            <p:cNvPicPr preferRelativeResize="0"/>
            <p:nvPr/>
          </p:nvPicPr>
          <p:blipFill rotWithShape="1">
            <a:blip r:embed="rId4">
              <a:alphaModFix/>
            </a:blip>
            <a:srcRect l="15609" t="39459" r="16458" b="39883"/>
            <a:stretch/>
          </p:blipFill>
          <p:spPr>
            <a:xfrm>
              <a:off x="0" y="588565"/>
              <a:ext cx="1553733" cy="4724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0" name="Google Shape;230;p23"/>
            <p:cNvPicPr preferRelativeResize="0"/>
            <p:nvPr/>
          </p:nvPicPr>
          <p:blipFill rotWithShape="1">
            <a:blip r:embed="rId4">
              <a:alphaModFix/>
            </a:blip>
            <a:srcRect l="15609" t="39459" r="16458" b="39883"/>
            <a:stretch/>
          </p:blipFill>
          <p:spPr>
            <a:xfrm>
              <a:off x="0" y="1182110"/>
              <a:ext cx="1553733" cy="47245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1" name="Google Shape;231;p23"/>
          <p:cNvSpPr txBox="1"/>
          <p:nvPr/>
        </p:nvSpPr>
        <p:spPr>
          <a:xfrm>
            <a:off x="9163800" y="1739925"/>
            <a:ext cx="7852500" cy="82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4191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000"/>
              <a:buFont typeface="Montserrat"/>
              <a:buAutoNum type="arabicPeriod"/>
            </a:pPr>
            <a:r>
              <a:rPr lang="en-US" sz="3000" dirty="0">
                <a:solidFill>
                  <a:srgbClr val="202020"/>
                </a:solidFill>
                <a:latin typeface="Montserrat"/>
                <a:ea typeface="Montserrat"/>
                <a:cs typeface="Montserrat"/>
                <a:sym typeface="Montserrat"/>
              </a:rPr>
              <a:t>Màn hình </a:t>
            </a:r>
            <a:r>
              <a:rPr lang="en-US" sz="3000" dirty="0" err="1">
                <a:solidFill>
                  <a:srgbClr val="202020"/>
                </a:solidFill>
                <a:latin typeface="Montserrat"/>
                <a:ea typeface="Montserrat"/>
                <a:cs typeface="Montserrat"/>
                <a:sym typeface="Montserrat"/>
              </a:rPr>
              <a:t>chờ</a:t>
            </a:r>
            <a:endParaRPr sz="3000" dirty="0">
              <a:solidFill>
                <a:srgbClr val="20202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000"/>
              <a:buFont typeface="Montserrat"/>
              <a:buAutoNum type="arabicPeriod"/>
            </a:pPr>
            <a:r>
              <a:rPr lang="en-US" sz="3000" dirty="0">
                <a:solidFill>
                  <a:srgbClr val="202020"/>
                </a:solidFill>
                <a:latin typeface="Montserrat"/>
                <a:ea typeface="Montserrat"/>
                <a:cs typeface="Montserrat"/>
                <a:sym typeface="Montserrat"/>
              </a:rPr>
              <a:t>Màn hình </a:t>
            </a:r>
            <a:r>
              <a:rPr lang="en-US" sz="3000" dirty="0" err="1">
                <a:solidFill>
                  <a:srgbClr val="202020"/>
                </a:solidFill>
                <a:latin typeface="Montserrat"/>
                <a:ea typeface="Montserrat"/>
                <a:cs typeface="Montserrat"/>
                <a:sym typeface="Montserrat"/>
              </a:rPr>
              <a:t>giới</a:t>
            </a:r>
            <a:r>
              <a:rPr lang="en-US" sz="3000" dirty="0">
                <a:solidFill>
                  <a:srgbClr val="20202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dirty="0" err="1">
                <a:solidFill>
                  <a:srgbClr val="202020"/>
                </a:solidFill>
                <a:latin typeface="Montserrat"/>
                <a:ea typeface="Montserrat"/>
                <a:cs typeface="Montserrat"/>
                <a:sym typeface="Montserrat"/>
              </a:rPr>
              <a:t>thiệu</a:t>
            </a:r>
            <a:r>
              <a:rPr lang="en-US" sz="3000" dirty="0">
                <a:solidFill>
                  <a:srgbClr val="20202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dirty="0" err="1">
                <a:solidFill>
                  <a:srgbClr val="202020"/>
                </a:solidFill>
                <a:latin typeface="Montserrat"/>
                <a:ea typeface="Montserrat"/>
                <a:cs typeface="Montserrat"/>
                <a:sym typeface="Montserrat"/>
              </a:rPr>
              <a:t>ứng</a:t>
            </a:r>
            <a:r>
              <a:rPr lang="en-US" sz="3000" dirty="0">
                <a:solidFill>
                  <a:srgbClr val="20202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dirty="0" err="1">
                <a:solidFill>
                  <a:srgbClr val="202020"/>
                </a:solidFill>
                <a:latin typeface="Montserrat"/>
                <a:ea typeface="Montserrat"/>
                <a:cs typeface="Montserrat"/>
                <a:sym typeface="Montserrat"/>
              </a:rPr>
              <a:t>dụng</a:t>
            </a:r>
            <a:endParaRPr sz="3000" dirty="0">
              <a:solidFill>
                <a:srgbClr val="20202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000"/>
              <a:buFont typeface="Montserrat"/>
              <a:buAutoNum type="arabicPeriod"/>
            </a:pPr>
            <a:r>
              <a:rPr lang="en-US" sz="3000" dirty="0">
                <a:solidFill>
                  <a:srgbClr val="202020"/>
                </a:solidFill>
                <a:latin typeface="Montserrat"/>
                <a:ea typeface="Montserrat"/>
                <a:cs typeface="Montserrat"/>
                <a:sym typeface="Montserrat"/>
              </a:rPr>
              <a:t>Đăng nhập, tạo </a:t>
            </a:r>
            <a:r>
              <a:rPr lang="en-US" sz="3000" dirty="0" err="1">
                <a:solidFill>
                  <a:srgbClr val="202020"/>
                </a:solidFill>
                <a:latin typeface="Montserrat"/>
                <a:ea typeface="Montserrat"/>
                <a:cs typeface="Montserrat"/>
                <a:sym typeface="Montserrat"/>
              </a:rPr>
              <a:t>tài</a:t>
            </a:r>
            <a:r>
              <a:rPr lang="en-US" sz="3000" dirty="0">
                <a:solidFill>
                  <a:srgbClr val="20202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dirty="0" err="1">
                <a:solidFill>
                  <a:srgbClr val="202020"/>
                </a:solidFill>
                <a:latin typeface="Montserrat"/>
                <a:ea typeface="Montserrat"/>
                <a:cs typeface="Montserrat"/>
                <a:sym typeface="Montserrat"/>
              </a:rPr>
              <a:t>khoản</a:t>
            </a:r>
            <a:r>
              <a:rPr lang="en-US" sz="3000" dirty="0">
                <a:solidFill>
                  <a:srgbClr val="202020"/>
                </a:solidFill>
                <a:latin typeface="Montserrat"/>
                <a:ea typeface="Montserrat"/>
                <a:cs typeface="Montserrat"/>
                <a:sym typeface="Montserrat"/>
              </a:rPr>
              <a:t>, đăng xuất</a:t>
            </a:r>
            <a:endParaRPr sz="3000" dirty="0">
              <a:solidFill>
                <a:srgbClr val="20202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000"/>
              <a:buFont typeface="Montserrat"/>
              <a:buAutoNum type="arabicPeriod"/>
            </a:pPr>
            <a:r>
              <a:rPr lang="en-US" sz="3000" dirty="0">
                <a:solidFill>
                  <a:srgbClr val="202020"/>
                </a:solidFill>
                <a:latin typeface="Montserrat"/>
                <a:ea typeface="Montserrat"/>
                <a:cs typeface="Montserrat"/>
                <a:sym typeface="Montserrat"/>
              </a:rPr>
              <a:t>Kết </a:t>
            </a:r>
            <a:r>
              <a:rPr lang="en-US" sz="3000" dirty="0" err="1">
                <a:solidFill>
                  <a:srgbClr val="202020"/>
                </a:solidFill>
                <a:latin typeface="Montserrat"/>
                <a:ea typeface="Montserrat"/>
                <a:cs typeface="Montserrat"/>
                <a:sym typeface="Montserrat"/>
              </a:rPr>
              <a:t>nối</a:t>
            </a:r>
            <a:r>
              <a:rPr lang="en-US" sz="3000" dirty="0">
                <a:solidFill>
                  <a:srgbClr val="202020"/>
                </a:solidFill>
                <a:latin typeface="Montserrat"/>
                <a:ea typeface="Montserrat"/>
                <a:cs typeface="Montserrat"/>
                <a:sym typeface="Montserrat"/>
              </a:rPr>
              <a:t> dữ </a:t>
            </a:r>
            <a:r>
              <a:rPr lang="en-US" sz="3000" dirty="0" err="1">
                <a:solidFill>
                  <a:srgbClr val="202020"/>
                </a:solidFill>
                <a:latin typeface="Montserrat"/>
                <a:ea typeface="Montserrat"/>
                <a:cs typeface="Montserrat"/>
                <a:sym typeface="Montserrat"/>
              </a:rPr>
              <a:t>liệu</a:t>
            </a:r>
            <a:r>
              <a:rPr lang="en-US" sz="3000" dirty="0">
                <a:solidFill>
                  <a:srgbClr val="202020"/>
                </a:solidFill>
                <a:latin typeface="Montserrat"/>
                <a:ea typeface="Montserrat"/>
                <a:cs typeface="Montserrat"/>
                <a:sym typeface="Montserrat"/>
              </a:rPr>
              <a:t> từ firebase</a:t>
            </a:r>
            <a:endParaRPr sz="3000" dirty="0">
              <a:solidFill>
                <a:srgbClr val="20202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000"/>
              <a:buFont typeface="Montserrat"/>
              <a:buAutoNum type="arabicPeriod"/>
            </a:pPr>
            <a:r>
              <a:rPr lang="en-US" sz="3000" dirty="0">
                <a:solidFill>
                  <a:srgbClr val="202020"/>
                </a:solidFill>
                <a:latin typeface="Montserrat"/>
                <a:ea typeface="Montserrat"/>
                <a:cs typeface="Montserrat"/>
                <a:sym typeface="Montserrat"/>
              </a:rPr>
              <a:t>Xem danh sách bài hát</a:t>
            </a:r>
            <a:endParaRPr sz="3000" dirty="0">
              <a:solidFill>
                <a:srgbClr val="20202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000"/>
              <a:buFont typeface="Montserrat"/>
              <a:buAutoNum type="arabicPeriod"/>
            </a:pPr>
            <a:r>
              <a:rPr lang="en-US" sz="3000" dirty="0" err="1">
                <a:solidFill>
                  <a:srgbClr val="202020"/>
                </a:solidFill>
                <a:latin typeface="Montserrat"/>
                <a:ea typeface="Montserrat"/>
                <a:cs typeface="Montserrat"/>
                <a:sym typeface="Montserrat"/>
              </a:rPr>
              <a:t>Hỗ</a:t>
            </a:r>
            <a:r>
              <a:rPr lang="en-US" sz="3000" dirty="0">
                <a:solidFill>
                  <a:srgbClr val="20202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dirty="0" err="1">
                <a:solidFill>
                  <a:srgbClr val="202020"/>
                </a:solidFill>
                <a:latin typeface="Montserrat"/>
                <a:ea typeface="Montserrat"/>
                <a:cs typeface="Montserrat"/>
                <a:sym typeface="Montserrat"/>
              </a:rPr>
              <a:t>trợ</a:t>
            </a:r>
            <a:r>
              <a:rPr lang="en-US" sz="3000" dirty="0">
                <a:solidFill>
                  <a:srgbClr val="202020"/>
                </a:solidFill>
                <a:latin typeface="Montserrat"/>
                <a:ea typeface="Montserrat"/>
                <a:cs typeface="Montserrat"/>
                <a:sym typeface="Montserrat"/>
              </a:rPr>
              <a:t> tìm kiếm bài hát</a:t>
            </a:r>
            <a:endParaRPr sz="3000" dirty="0">
              <a:solidFill>
                <a:srgbClr val="20202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000"/>
              <a:buFont typeface="Montserrat"/>
              <a:buAutoNum type="arabicPeriod"/>
            </a:pPr>
            <a:r>
              <a:rPr lang="en-US" sz="3000" dirty="0">
                <a:solidFill>
                  <a:srgbClr val="202020"/>
                </a:solidFill>
                <a:latin typeface="Montserrat"/>
                <a:ea typeface="Montserrat"/>
                <a:cs typeface="Montserrat"/>
                <a:sym typeface="Montserrat"/>
              </a:rPr>
              <a:t>Tạo, </a:t>
            </a:r>
            <a:r>
              <a:rPr lang="en-US" sz="3000" dirty="0" err="1">
                <a:solidFill>
                  <a:srgbClr val="202020"/>
                </a:solidFill>
                <a:latin typeface="Montserrat"/>
                <a:ea typeface="Montserrat"/>
                <a:cs typeface="Montserrat"/>
                <a:sym typeface="Montserrat"/>
              </a:rPr>
              <a:t>xóa</a:t>
            </a:r>
            <a:r>
              <a:rPr lang="en-US" sz="3000" dirty="0">
                <a:solidFill>
                  <a:srgbClr val="202020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3000" dirty="0" err="1">
                <a:solidFill>
                  <a:srgbClr val="202020"/>
                </a:solidFill>
                <a:latin typeface="Montserrat"/>
                <a:ea typeface="Montserrat"/>
                <a:cs typeface="Montserrat"/>
                <a:sym typeface="Montserrat"/>
              </a:rPr>
              <a:t>thêm</a:t>
            </a:r>
            <a:r>
              <a:rPr lang="en-US" sz="3000" dirty="0">
                <a:solidFill>
                  <a:srgbClr val="202020"/>
                </a:solidFill>
                <a:latin typeface="Montserrat"/>
                <a:ea typeface="Montserrat"/>
                <a:cs typeface="Montserrat"/>
                <a:sym typeface="Montserrat"/>
              </a:rPr>
              <a:t> danh sách bài hát yêu thích</a:t>
            </a:r>
            <a:endParaRPr sz="3000" dirty="0">
              <a:solidFill>
                <a:srgbClr val="20202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000"/>
              <a:buFont typeface="Montserrat"/>
              <a:buAutoNum type="arabicPeriod"/>
            </a:pPr>
            <a:r>
              <a:rPr lang="en-US" sz="3000" dirty="0" err="1">
                <a:solidFill>
                  <a:srgbClr val="202020"/>
                </a:solidFill>
                <a:latin typeface="Montserrat"/>
                <a:ea typeface="Montserrat"/>
                <a:cs typeface="Montserrat"/>
                <a:sym typeface="Montserrat"/>
              </a:rPr>
              <a:t>Hiển</a:t>
            </a:r>
            <a:r>
              <a:rPr lang="en-US" sz="3000" dirty="0">
                <a:solidFill>
                  <a:srgbClr val="20202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dirty="0" err="1">
                <a:solidFill>
                  <a:srgbClr val="202020"/>
                </a:solidFill>
                <a:latin typeface="Montserrat"/>
                <a:ea typeface="Montserrat"/>
                <a:cs typeface="Montserrat"/>
                <a:sym typeface="Montserrat"/>
              </a:rPr>
              <a:t>thị</a:t>
            </a:r>
            <a:r>
              <a:rPr lang="en-US" sz="3000" dirty="0">
                <a:solidFill>
                  <a:srgbClr val="202020"/>
                </a:solidFill>
                <a:latin typeface="Montserrat"/>
                <a:ea typeface="Montserrat"/>
                <a:cs typeface="Montserrat"/>
                <a:sym typeface="Montserrat"/>
              </a:rPr>
              <a:t> thông tin của bài hát, </a:t>
            </a:r>
            <a:r>
              <a:rPr lang="en-US" sz="3000" dirty="0" err="1">
                <a:solidFill>
                  <a:srgbClr val="202020"/>
                </a:solidFill>
                <a:latin typeface="Montserrat"/>
                <a:ea typeface="Montserrat"/>
                <a:cs typeface="Montserrat"/>
                <a:sym typeface="Montserrat"/>
              </a:rPr>
              <a:t>gợi</a:t>
            </a:r>
            <a:r>
              <a:rPr lang="en-US" sz="3000" dirty="0">
                <a:solidFill>
                  <a:srgbClr val="202020"/>
                </a:solidFill>
                <a:latin typeface="Montserrat"/>
                <a:ea typeface="Montserrat"/>
                <a:cs typeface="Montserrat"/>
                <a:sym typeface="Montserrat"/>
              </a:rPr>
              <a:t> ý bài hát </a:t>
            </a:r>
            <a:r>
              <a:rPr lang="en-US" sz="3000" dirty="0" err="1">
                <a:solidFill>
                  <a:srgbClr val="202020"/>
                </a:solidFill>
                <a:latin typeface="Montserrat"/>
                <a:ea typeface="Montserrat"/>
                <a:cs typeface="Montserrat"/>
                <a:sym typeface="Montserrat"/>
              </a:rPr>
              <a:t>tương</a:t>
            </a:r>
            <a:r>
              <a:rPr lang="en-US" sz="3000" dirty="0">
                <a:solidFill>
                  <a:srgbClr val="202020"/>
                </a:solidFill>
                <a:latin typeface="Montserrat"/>
                <a:ea typeface="Montserrat"/>
                <a:cs typeface="Montserrat"/>
                <a:sym typeface="Montserrat"/>
              </a:rPr>
              <a:t> tự</a:t>
            </a:r>
            <a:endParaRPr sz="3000" dirty="0">
              <a:solidFill>
                <a:srgbClr val="20202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000"/>
              <a:buFont typeface="Montserrat"/>
              <a:buAutoNum type="arabicPeriod"/>
            </a:pPr>
            <a:r>
              <a:rPr lang="en-US" sz="3000" dirty="0">
                <a:solidFill>
                  <a:srgbClr val="202020"/>
                </a:solidFill>
                <a:latin typeface="Montserrat"/>
                <a:ea typeface="Montserrat"/>
                <a:cs typeface="Montserrat"/>
                <a:sym typeface="Montserrat"/>
              </a:rPr>
              <a:t>Top bài hát </a:t>
            </a:r>
            <a:r>
              <a:rPr lang="en-US" sz="3000" dirty="0" err="1">
                <a:solidFill>
                  <a:srgbClr val="202020"/>
                </a:solidFill>
                <a:latin typeface="Montserrat"/>
                <a:ea typeface="Montserrat"/>
                <a:cs typeface="Montserrat"/>
                <a:sym typeface="Montserrat"/>
              </a:rPr>
              <a:t>theo</a:t>
            </a:r>
            <a:r>
              <a:rPr lang="en-US" sz="3000" dirty="0">
                <a:solidFill>
                  <a:srgbClr val="202020"/>
                </a:solidFill>
                <a:latin typeface="Montserrat"/>
                <a:ea typeface="Montserrat"/>
                <a:cs typeface="Montserrat"/>
                <a:sym typeface="Montserrat"/>
              </a:rPr>
              <a:t> rating </a:t>
            </a:r>
            <a:r>
              <a:rPr lang="en-US" sz="3000" dirty="0" err="1">
                <a:solidFill>
                  <a:srgbClr val="202020"/>
                </a:solidFill>
                <a:latin typeface="Montserrat"/>
                <a:ea typeface="Montserrat"/>
                <a:cs typeface="Montserrat"/>
                <a:sym typeface="Montserrat"/>
              </a:rPr>
              <a:t>và</a:t>
            </a:r>
            <a:r>
              <a:rPr lang="en-US" sz="3000" dirty="0">
                <a:solidFill>
                  <a:srgbClr val="20202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dirty="0" err="1">
                <a:solidFill>
                  <a:srgbClr val="202020"/>
                </a:solidFill>
                <a:latin typeface="Montserrat"/>
                <a:ea typeface="Montserrat"/>
                <a:cs typeface="Montserrat"/>
                <a:sym typeface="Montserrat"/>
              </a:rPr>
              <a:t>theo</a:t>
            </a:r>
            <a:r>
              <a:rPr lang="en-US" sz="3000" dirty="0">
                <a:solidFill>
                  <a:srgbClr val="202020"/>
                </a:solidFill>
                <a:latin typeface="Montserrat"/>
                <a:ea typeface="Montserrat"/>
                <a:cs typeface="Montserrat"/>
                <a:sym typeface="Montserrat"/>
              </a:rPr>
              <a:t> view</a:t>
            </a:r>
            <a:endParaRPr sz="3000" dirty="0">
              <a:solidFill>
                <a:srgbClr val="20202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000"/>
              <a:buFont typeface="Montserrat"/>
              <a:buAutoNum type="arabicPeriod"/>
            </a:pPr>
            <a:r>
              <a:rPr lang="en-US" sz="3000" dirty="0">
                <a:solidFill>
                  <a:srgbClr val="202020"/>
                </a:solidFill>
                <a:latin typeface="Montserrat"/>
                <a:ea typeface="Montserrat"/>
                <a:cs typeface="Montserrat"/>
                <a:sym typeface="Montserrat"/>
              </a:rPr>
              <a:t>Xem các </a:t>
            </a:r>
            <a:r>
              <a:rPr lang="en-US" sz="3000" dirty="0" err="1">
                <a:solidFill>
                  <a:srgbClr val="202020"/>
                </a:solidFill>
                <a:latin typeface="Montserrat"/>
                <a:ea typeface="Montserrat"/>
                <a:cs typeface="Montserrat"/>
                <a:sym typeface="Montserrat"/>
              </a:rPr>
              <a:t>hợp</a:t>
            </a:r>
            <a:r>
              <a:rPr lang="en-US" sz="3000" dirty="0">
                <a:solidFill>
                  <a:srgbClr val="20202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dirty="0" err="1">
                <a:solidFill>
                  <a:srgbClr val="202020"/>
                </a:solidFill>
                <a:latin typeface="Montserrat"/>
                <a:ea typeface="Montserrat"/>
                <a:cs typeface="Montserrat"/>
                <a:sym typeface="Montserrat"/>
              </a:rPr>
              <a:t>âm</a:t>
            </a:r>
            <a:r>
              <a:rPr lang="en-US" sz="3000" dirty="0">
                <a:solidFill>
                  <a:srgbClr val="202020"/>
                </a:solidFill>
                <a:latin typeface="Montserrat"/>
                <a:ea typeface="Montserrat"/>
                <a:cs typeface="Montserrat"/>
                <a:sym typeface="Montserrat"/>
              </a:rPr>
              <a:t> có </a:t>
            </a:r>
            <a:r>
              <a:rPr lang="en-US" sz="3000" dirty="0" err="1">
                <a:solidFill>
                  <a:srgbClr val="202020"/>
                </a:solidFill>
                <a:latin typeface="Montserrat"/>
                <a:ea typeface="Montserrat"/>
                <a:cs typeface="Montserrat"/>
                <a:sym typeface="Montserrat"/>
              </a:rPr>
              <a:t>sẵn</a:t>
            </a:r>
            <a:r>
              <a:rPr lang="en-US" sz="3000" dirty="0">
                <a:solidFill>
                  <a:srgbClr val="202020"/>
                </a:solidFill>
                <a:latin typeface="Montserrat"/>
                <a:ea typeface="Montserrat"/>
                <a:cs typeface="Montserrat"/>
                <a:sym typeface="Montserrat"/>
              </a:rPr>
              <a:t> trong </a:t>
            </a:r>
            <a:r>
              <a:rPr lang="en-US" sz="3000" dirty="0" err="1">
                <a:solidFill>
                  <a:srgbClr val="202020"/>
                </a:solidFill>
                <a:latin typeface="Montserrat"/>
                <a:ea typeface="Montserrat"/>
                <a:cs typeface="Montserrat"/>
                <a:sym typeface="Montserrat"/>
              </a:rPr>
              <a:t>ứng</a:t>
            </a:r>
            <a:r>
              <a:rPr lang="en-US" sz="3000" dirty="0">
                <a:solidFill>
                  <a:srgbClr val="20202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dirty="0" err="1">
                <a:solidFill>
                  <a:srgbClr val="202020"/>
                </a:solidFill>
                <a:latin typeface="Montserrat"/>
                <a:ea typeface="Montserrat"/>
                <a:cs typeface="Montserrat"/>
                <a:sym typeface="Montserrat"/>
              </a:rPr>
              <a:t>dụng</a:t>
            </a:r>
            <a:endParaRPr sz="3000" dirty="0">
              <a:solidFill>
                <a:srgbClr val="20202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7"/>
          <p:cNvSpPr/>
          <p:nvPr/>
        </p:nvSpPr>
        <p:spPr>
          <a:xfrm>
            <a:off x="876300" y="2552700"/>
            <a:ext cx="38100" cy="8229600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7"/>
          <p:cNvSpPr/>
          <p:nvPr/>
        </p:nvSpPr>
        <p:spPr>
          <a:xfrm>
            <a:off x="-261366" y="-438150"/>
            <a:ext cx="2552700" cy="4076700"/>
          </a:xfrm>
          <a:prstGeom prst="rect">
            <a:avLst/>
          </a:prstGeom>
          <a:solidFill>
            <a:srgbClr val="B1E6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7"/>
          <p:cNvSpPr/>
          <p:nvPr/>
        </p:nvSpPr>
        <p:spPr>
          <a:xfrm>
            <a:off x="17849850" y="-53801"/>
            <a:ext cx="1447800" cy="10378901"/>
          </a:xfrm>
          <a:prstGeom prst="rect">
            <a:avLst/>
          </a:prstGeom>
          <a:solidFill>
            <a:srgbClr val="B1E6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7"/>
          <p:cNvSpPr txBox="1"/>
          <p:nvPr/>
        </p:nvSpPr>
        <p:spPr>
          <a:xfrm>
            <a:off x="1842072" y="915511"/>
            <a:ext cx="12930000" cy="10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9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725" b="1">
                <a:solidFill>
                  <a:srgbClr val="202020"/>
                </a:solidFill>
                <a:latin typeface="Montserrat"/>
                <a:ea typeface="Montserrat"/>
                <a:cs typeface="Montserrat"/>
                <a:sym typeface="Montserrat"/>
              </a:rPr>
              <a:t>8. Demo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8"/>
          <p:cNvSpPr/>
          <p:nvPr/>
        </p:nvSpPr>
        <p:spPr>
          <a:xfrm>
            <a:off x="17640300" y="2438400"/>
            <a:ext cx="38100" cy="8229600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8"/>
          <p:cNvSpPr/>
          <p:nvPr/>
        </p:nvSpPr>
        <p:spPr>
          <a:xfrm>
            <a:off x="-704850" y="-342900"/>
            <a:ext cx="2264100" cy="11391900"/>
          </a:xfrm>
          <a:prstGeom prst="rect">
            <a:avLst/>
          </a:prstGeom>
          <a:solidFill>
            <a:srgbClr val="B1E6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8"/>
          <p:cNvSpPr txBox="1"/>
          <p:nvPr/>
        </p:nvSpPr>
        <p:spPr>
          <a:xfrm>
            <a:off x="2562632" y="1584163"/>
            <a:ext cx="124530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>
                <a:solidFill>
                  <a:srgbClr val="202020"/>
                </a:solidFill>
                <a:latin typeface="Montserrat"/>
                <a:ea typeface="Montserrat"/>
                <a:cs typeface="Montserrat"/>
                <a:sym typeface="Montserrat"/>
              </a:rPr>
              <a:t>9. Ưu điểm và nhược điểm</a:t>
            </a:r>
            <a:endParaRPr/>
          </a:p>
        </p:txBody>
      </p:sp>
      <p:grpSp>
        <p:nvGrpSpPr>
          <p:cNvPr id="247" name="Google Shape;247;p8"/>
          <p:cNvGrpSpPr/>
          <p:nvPr/>
        </p:nvGrpSpPr>
        <p:grpSpPr>
          <a:xfrm>
            <a:off x="2455482" y="2929758"/>
            <a:ext cx="5760025" cy="6624936"/>
            <a:chOff x="-142867" y="-1338067"/>
            <a:chExt cx="7680033" cy="8833248"/>
          </a:xfrm>
        </p:grpSpPr>
        <p:sp>
          <p:nvSpPr>
            <p:cNvPr id="248" name="Google Shape;248;p8"/>
            <p:cNvSpPr txBox="1"/>
            <p:nvPr/>
          </p:nvSpPr>
          <p:spPr>
            <a:xfrm>
              <a:off x="-71433" y="-508819"/>
              <a:ext cx="7608600" cy="800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7200" marR="0" lvl="0" indent="-39370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02020"/>
                </a:buClr>
                <a:buSzPts val="2600"/>
                <a:buFont typeface="Comfortaa"/>
                <a:buAutoNum type="arabicPeriod"/>
              </a:pPr>
              <a:r>
                <a:rPr lang="en-US" sz="26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Giao</a:t>
              </a:r>
              <a:r>
                <a:rPr lang="en-US" sz="26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</a:t>
              </a:r>
              <a:r>
                <a:rPr lang="en-US" sz="26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diện</a:t>
              </a:r>
              <a:r>
                <a:rPr lang="en-US" sz="26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dễ thương, thân </a:t>
              </a:r>
              <a:r>
                <a:rPr lang="en-US" sz="26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thiện</a:t>
              </a:r>
              <a:endParaRPr sz="26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endParaRPr>
            </a:p>
            <a:p>
              <a:pPr marL="457200" marR="0" lvl="0" indent="-39370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02020"/>
                </a:buClr>
                <a:buSzPts val="2600"/>
                <a:buFont typeface="Comfortaa"/>
                <a:buAutoNum type="arabicPeriod"/>
              </a:pPr>
              <a:r>
                <a:rPr lang="en-US" sz="26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Dễ sử </a:t>
              </a:r>
              <a:r>
                <a:rPr lang="en-US" sz="26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dụng</a:t>
              </a:r>
              <a:r>
                <a:rPr lang="en-US" sz="26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</a:t>
              </a:r>
              <a:r>
                <a:rPr lang="en-US" sz="26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và</a:t>
              </a:r>
              <a:r>
                <a:rPr lang="en-US" sz="26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dễ </a:t>
              </a:r>
              <a:r>
                <a:rPr lang="en-US" sz="26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dàng</a:t>
              </a:r>
              <a:r>
                <a:rPr lang="en-US" sz="26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</a:t>
              </a:r>
              <a:r>
                <a:rPr lang="en-US" sz="26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thao</a:t>
              </a:r>
              <a:r>
                <a:rPr lang="en-US" sz="26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</a:t>
              </a:r>
              <a:r>
                <a:rPr lang="en-US" sz="26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tác</a:t>
              </a:r>
              <a:r>
                <a:rPr lang="en-US" sz="26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, có </a:t>
              </a:r>
              <a:r>
                <a:rPr lang="en-US" sz="26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thể</a:t>
              </a:r>
              <a:r>
                <a:rPr lang="en-US" sz="26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</a:t>
              </a:r>
              <a:r>
                <a:rPr lang="en-US" sz="26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thêm</a:t>
              </a:r>
              <a:r>
                <a:rPr lang="en-US" sz="26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, </a:t>
              </a:r>
              <a:r>
                <a:rPr lang="en-US" sz="26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xóa</a:t>
              </a:r>
              <a:r>
                <a:rPr lang="en-US" sz="26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bài hát yêu thích chỉ cần </a:t>
              </a:r>
              <a:r>
                <a:rPr lang="en-US" sz="26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một</a:t>
              </a:r>
              <a:r>
                <a:rPr lang="en-US" sz="26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</a:t>
              </a:r>
              <a:r>
                <a:rPr lang="en-US" sz="26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ấn</a:t>
              </a:r>
              <a:r>
                <a:rPr lang="en-US" sz="26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click</a:t>
              </a:r>
              <a:endParaRPr sz="26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endParaRPr>
            </a:p>
            <a:p>
              <a:pPr marL="457200" marR="0" lvl="0" indent="-39370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02020"/>
                </a:buClr>
                <a:buSzPts val="2600"/>
                <a:buFont typeface="Comfortaa"/>
                <a:buAutoNum type="arabicPeriod"/>
              </a:pPr>
              <a:r>
                <a:rPr lang="en-US" sz="26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Gợi</a:t>
              </a:r>
              <a:r>
                <a:rPr lang="en-US" sz="26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ý bài hát </a:t>
              </a:r>
              <a:r>
                <a:rPr lang="en-US" sz="26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tương</a:t>
              </a:r>
              <a:r>
                <a:rPr lang="en-US" sz="26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tự dựa trên </a:t>
              </a:r>
              <a:r>
                <a:rPr lang="en-US" sz="26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chủ</a:t>
              </a:r>
              <a:r>
                <a:rPr lang="en-US" sz="26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đề của bài hát</a:t>
              </a:r>
              <a:endParaRPr sz="26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endParaRPr>
            </a:p>
            <a:p>
              <a:pPr marL="457200" marR="0" lvl="0" indent="-39370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02020"/>
                </a:buClr>
                <a:buSzPts val="2600"/>
                <a:buFont typeface="Comfortaa"/>
                <a:buAutoNum type="arabicPeriod"/>
              </a:pPr>
              <a:r>
                <a:rPr lang="en-US" sz="26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Hiển</a:t>
              </a:r>
              <a:r>
                <a:rPr lang="en-US" sz="26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</a:t>
              </a:r>
              <a:r>
                <a:rPr lang="en-US" sz="26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thị</a:t>
              </a:r>
              <a:r>
                <a:rPr lang="en-US" sz="26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danh sách bài hát </a:t>
              </a:r>
              <a:endParaRPr sz="26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endParaRPr>
            </a:p>
            <a:p>
              <a:pPr marL="457200" marR="0" lvl="0" indent="-39370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02020"/>
                </a:buClr>
                <a:buSzPts val="2600"/>
                <a:buFont typeface="Comfortaa"/>
                <a:buAutoNum type="arabicPeriod"/>
              </a:pPr>
              <a:r>
                <a:rPr lang="en-US" sz="26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Tìm kiếm bài hát</a:t>
              </a:r>
              <a:endParaRPr sz="26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endParaRPr>
            </a:p>
            <a:p>
              <a:pPr marL="457200" marR="0" lvl="0" indent="-39370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02020"/>
                </a:buClr>
                <a:buSzPts val="2600"/>
                <a:buFont typeface="Comfortaa"/>
                <a:buAutoNum type="arabicPeriod"/>
              </a:pPr>
              <a:r>
                <a:rPr lang="en-US" sz="26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Hiển</a:t>
              </a:r>
              <a:r>
                <a:rPr lang="en-US" sz="26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</a:t>
              </a:r>
              <a:r>
                <a:rPr lang="en-US" sz="26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thị</a:t>
              </a:r>
              <a:r>
                <a:rPr lang="en-US" sz="26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thông tin bài hát </a:t>
              </a:r>
              <a:r>
                <a:rPr lang="en-US" sz="26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và</a:t>
              </a:r>
              <a:r>
                <a:rPr lang="en-US" sz="26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nổi </a:t>
              </a:r>
              <a:r>
                <a:rPr lang="en-US" sz="26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bật</a:t>
              </a:r>
              <a:r>
                <a:rPr lang="en-US" sz="26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</a:t>
              </a:r>
              <a:r>
                <a:rPr lang="en-US" sz="26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hợp</a:t>
              </a:r>
              <a:r>
                <a:rPr lang="en-US" sz="26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</a:t>
              </a:r>
              <a:r>
                <a:rPr lang="en-US" sz="26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âm</a:t>
              </a:r>
              <a:r>
                <a:rPr lang="en-US" sz="26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của bài hát</a:t>
              </a:r>
              <a:endParaRPr sz="26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249" name="Google Shape;249;p8"/>
            <p:cNvSpPr txBox="1"/>
            <p:nvPr/>
          </p:nvSpPr>
          <p:spPr>
            <a:xfrm>
              <a:off x="-142867" y="-1338067"/>
              <a:ext cx="76086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rgbClr val="20202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ƯU ĐIỂM</a:t>
              </a:r>
              <a:endParaRPr/>
            </a:p>
          </p:txBody>
        </p:sp>
      </p:grpSp>
      <p:grpSp>
        <p:nvGrpSpPr>
          <p:cNvPr id="250" name="Google Shape;250;p8"/>
          <p:cNvGrpSpPr/>
          <p:nvPr/>
        </p:nvGrpSpPr>
        <p:grpSpPr>
          <a:xfrm>
            <a:off x="9542032" y="2929758"/>
            <a:ext cx="5706499" cy="6372419"/>
            <a:chOff x="-142933" y="-1338067"/>
            <a:chExt cx="7608666" cy="8496559"/>
          </a:xfrm>
        </p:grpSpPr>
        <p:sp>
          <p:nvSpPr>
            <p:cNvPr id="251" name="Google Shape;251;p8"/>
            <p:cNvSpPr txBox="1"/>
            <p:nvPr/>
          </p:nvSpPr>
          <p:spPr>
            <a:xfrm>
              <a:off x="-142933" y="-310219"/>
              <a:ext cx="7608601" cy="74687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7200" marR="0" lvl="0" indent="-39370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02020"/>
                </a:buClr>
                <a:buSzPts val="2600"/>
                <a:buFont typeface="Comfortaa"/>
                <a:buAutoNum type="arabicPeriod"/>
              </a:pPr>
              <a:r>
                <a:rPr lang="en-US" sz="26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Chưa</a:t>
              </a:r>
              <a:r>
                <a:rPr lang="en-US" sz="26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</a:t>
              </a:r>
              <a:r>
                <a:rPr lang="en-US" sz="26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xem</a:t>
              </a:r>
              <a:r>
                <a:rPr lang="en-US" sz="26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</a:t>
              </a:r>
              <a:r>
                <a:rPr lang="en-US" sz="26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hợp</a:t>
              </a:r>
              <a:r>
                <a:rPr lang="en-US" sz="26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</a:t>
              </a:r>
              <a:r>
                <a:rPr lang="en-US" sz="26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âm</a:t>
              </a:r>
              <a:r>
                <a:rPr lang="en-US" sz="26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</a:t>
              </a:r>
              <a:r>
                <a:rPr lang="en-US" sz="26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một</a:t>
              </a:r>
              <a:r>
                <a:rPr lang="en-US" sz="26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</a:t>
              </a:r>
              <a:r>
                <a:rPr lang="en-US" sz="26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cách</a:t>
              </a:r>
              <a:r>
                <a:rPr lang="en-US" sz="26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</a:t>
              </a:r>
              <a:r>
                <a:rPr lang="en-US" sz="26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trực</a:t>
              </a:r>
              <a:r>
                <a:rPr lang="en-US" sz="26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</a:t>
              </a:r>
              <a:r>
                <a:rPr lang="en-US" sz="26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tiếp</a:t>
              </a:r>
              <a:r>
                <a:rPr lang="en-US" sz="26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, </a:t>
              </a:r>
              <a:r>
                <a:rPr lang="en-US" sz="26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chưa</a:t>
              </a:r>
              <a:r>
                <a:rPr lang="en-US" sz="26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</a:t>
              </a:r>
              <a:r>
                <a:rPr lang="en-US" sz="26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tự</a:t>
              </a:r>
              <a:r>
                <a:rPr lang="en-US" sz="26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</a:t>
              </a:r>
              <a:r>
                <a:rPr lang="en-US" sz="26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động</a:t>
              </a:r>
              <a:r>
                <a:rPr lang="en-US" sz="26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</a:t>
              </a:r>
              <a:r>
                <a:rPr lang="en-US" sz="26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cuộn</a:t>
              </a:r>
              <a:r>
                <a:rPr lang="en-US" sz="26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</a:t>
              </a:r>
              <a:r>
                <a:rPr lang="en-US" sz="26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trang</a:t>
              </a:r>
              <a:endParaRPr sz="26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endParaRPr>
            </a:p>
            <a:p>
              <a:pPr marL="457200" marR="0" lvl="0" indent="-39370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02020"/>
                </a:buClr>
                <a:buSzPts val="2600"/>
                <a:buFont typeface="Comfortaa"/>
                <a:buAutoNum type="arabicPeriod"/>
              </a:pPr>
              <a:r>
                <a:rPr lang="en-US" sz="26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Còn</a:t>
              </a:r>
              <a:r>
                <a:rPr lang="en-US" sz="26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</a:t>
              </a:r>
              <a:r>
                <a:rPr lang="en-US" sz="26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giới</a:t>
              </a:r>
              <a:r>
                <a:rPr lang="en-US" sz="26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</a:t>
              </a:r>
              <a:r>
                <a:rPr lang="en-US" sz="26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hạn</a:t>
              </a:r>
              <a:r>
                <a:rPr lang="en-US" sz="26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</a:t>
              </a:r>
              <a:r>
                <a:rPr lang="en-US" sz="26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người</a:t>
              </a:r>
              <a:r>
                <a:rPr lang="en-US" sz="26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</a:t>
              </a:r>
              <a:r>
                <a:rPr lang="en-US" sz="26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dùng</a:t>
              </a:r>
              <a:endParaRPr sz="26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endParaRPr>
            </a:p>
            <a:p>
              <a:pPr marL="457200" marR="0" lvl="0" indent="-39370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02020"/>
                </a:buClr>
                <a:buSzPts val="2600"/>
                <a:buFont typeface="Comfortaa"/>
                <a:buAutoNum type="arabicPeriod"/>
              </a:pPr>
              <a:r>
                <a:rPr lang="en-US" sz="26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Cách</a:t>
              </a:r>
              <a:r>
                <a:rPr lang="en-US" sz="26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search </a:t>
              </a:r>
              <a:r>
                <a:rPr lang="en-US" sz="26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chưa</a:t>
              </a:r>
              <a:r>
                <a:rPr lang="en-US" sz="26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</a:t>
              </a:r>
              <a:r>
                <a:rPr lang="en-US" sz="26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tối</a:t>
              </a:r>
              <a:r>
                <a:rPr lang="en-US" sz="26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</a:t>
              </a:r>
              <a:r>
                <a:rPr lang="en-US" sz="26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ưu</a:t>
              </a:r>
              <a:r>
                <a:rPr lang="en-US" sz="26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, </a:t>
              </a:r>
              <a:r>
                <a:rPr lang="en-US" sz="26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độ</a:t>
              </a:r>
              <a:r>
                <a:rPr lang="en-US" sz="26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</a:t>
              </a:r>
              <a:r>
                <a:rPr lang="en-US" sz="26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phức</a:t>
              </a:r>
              <a:r>
                <a:rPr lang="en-US" sz="26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</a:t>
              </a:r>
              <a:r>
                <a:rPr lang="en-US" sz="26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tạp</a:t>
              </a:r>
              <a:r>
                <a:rPr lang="en-US" sz="26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</a:t>
              </a:r>
              <a:r>
                <a:rPr lang="en-US" sz="26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cao</a:t>
              </a:r>
              <a:r>
                <a:rPr lang="en-US" sz="26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, </a:t>
              </a:r>
              <a:r>
                <a:rPr lang="en-US" sz="26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dễ</a:t>
              </a:r>
              <a:r>
                <a:rPr lang="en-US" sz="26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</a:t>
              </a:r>
              <a:r>
                <a:rPr lang="en-US" sz="26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bị</a:t>
              </a:r>
              <a:r>
                <a:rPr lang="en-US" sz="26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</a:t>
              </a:r>
              <a:r>
                <a:rPr lang="en-US" sz="26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văng</a:t>
              </a:r>
              <a:r>
                <a:rPr lang="en-US" sz="26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</a:t>
              </a:r>
              <a:r>
                <a:rPr lang="en-US" sz="26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khỏi</a:t>
              </a:r>
              <a:r>
                <a:rPr lang="en-US" sz="26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</a:t>
              </a:r>
              <a:r>
                <a:rPr lang="en-US" sz="26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ứng</a:t>
              </a:r>
              <a:r>
                <a:rPr lang="en-US" sz="26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</a:t>
              </a:r>
              <a:r>
                <a:rPr lang="en-US" sz="26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dụng</a:t>
              </a:r>
              <a:endParaRPr lang="en-US" sz="26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endParaRPr>
            </a:p>
            <a:p>
              <a:pPr marL="457200" marR="0" lvl="0" indent="-39370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02020"/>
                </a:buClr>
                <a:buSzPts val="2600"/>
                <a:buFont typeface="Comfortaa"/>
                <a:buAutoNum type="arabicPeriod"/>
              </a:pPr>
              <a:r>
                <a:rPr lang="en-US" sz="26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Khi </a:t>
              </a:r>
              <a:r>
                <a:rPr lang="en-US" sz="26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đăng</a:t>
              </a:r>
              <a:r>
                <a:rPr lang="en-US" sz="26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</a:t>
              </a:r>
              <a:r>
                <a:rPr lang="en-US" sz="26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nhập</a:t>
              </a:r>
              <a:r>
                <a:rPr lang="en-US" sz="26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</a:t>
              </a:r>
              <a:r>
                <a:rPr lang="en-US" sz="26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bằng</a:t>
              </a:r>
              <a:r>
                <a:rPr lang="en-US" sz="26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</a:t>
              </a:r>
              <a:r>
                <a:rPr lang="en-US" sz="26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facebook</a:t>
              </a:r>
              <a:r>
                <a:rPr lang="en-US" sz="26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</a:t>
              </a:r>
              <a:r>
                <a:rPr lang="en-US" sz="26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nhưng</a:t>
              </a:r>
              <a:r>
                <a:rPr lang="en-US" sz="26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</a:t>
              </a:r>
              <a:r>
                <a:rPr lang="en-US" sz="26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chưa</a:t>
              </a:r>
              <a:r>
                <a:rPr lang="en-US" sz="26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</a:t>
              </a:r>
              <a:r>
                <a:rPr lang="en-US" sz="26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thao</a:t>
              </a:r>
              <a:r>
                <a:rPr lang="en-US" sz="26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</a:t>
              </a:r>
              <a:r>
                <a:rPr lang="en-US" sz="26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tác</a:t>
              </a:r>
              <a:r>
                <a:rPr lang="en-US" sz="26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</a:t>
              </a:r>
              <a:r>
                <a:rPr lang="en-US" sz="26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được</a:t>
              </a:r>
              <a:r>
                <a:rPr lang="en-US" sz="26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</a:t>
              </a:r>
              <a:r>
                <a:rPr lang="en-US" sz="26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với</a:t>
              </a:r>
              <a:r>
                <a:rPr lang="en-US" sz="26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</a:t>
              </a:r>
              <a:r>
                <a:rPr lang="en-US" sz="26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ứng</a:t>
              </a:r>
              <a:r>
                <a:rPr lang="en-US" sz="26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</a:t>
              </a:r>
              <a:r>
                <a:rPr lang="en-US" sz="26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dụng</a:t>
              </a:r>
              <a:endParaRPr sz="26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252" name="Google Shape;252;p8"/>
            <p:cNvSpPr txBox="1"/>
            <p:nvPr/>
          </p:nvSpPr>
          <p:spPr>
            <a:xfrm>
              <a:off x="-142867" y="-1338067"/>
              <a:ext cx="76086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 dirty="0">
                  <a:solidFill>
                    <a:srgbClr val="20202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NHƯỢC ĐIỂM</a:t>
              </a:r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0"/>
          <p:cNvSpPr/>
          <p:nvPr/>
        </p:nvSpPr>
        <p:spPr>
          <a:xfrm>
            <a:off x="495300" y="-533400"/>
            <a:ext cx="38100" cy="9791700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0"/>
          <p:cNvSpPr/>
          <p:nvPr/>
        </p:nvSpPr>
        <p:spPr>
          <a:xfrm>
            <a:off x="-628650" y="8648700"/>
            <a:ext cx="2590800" cy="2400300"/>
          </a:xfrm>
          <a:prstGeom prst="rect">
            <a:avLst/>
          </a:prstGeom>
          <a:solidFill>
            <a:srgbClr val="B1E6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0"/>
          <p:cNvSpPr txBox="1"/>
          <p:nvPr/>
        </p:nvSpPr>
        <p:spPr>
          <a:xfrm>
            <a:off x="1095935" y="5105400"/>
            <a:ext cx="5046300" cy="29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 dirty="0">
                <a:solidFill>
                  <a:srgbClr val="202020"/>
                </a:solidFill>
                <a:latin typeface="Montserrat"/>
                <a:ea typeface="Montserrat"/>
                <a:cs typeface="Montserrat"/>
                <a:sym typeface="Montserrat"/>
              </a:rPr>
              <a:t>10. </a:t>
            </a:r>
            <a:r>
              <a:rPr lang="en-US" sz="5500" b="1" dirty="0" err="1">
                <a:solidFill>
                  <a:srgbClr val="202020"/>
                </a:solidFill>
                <a:latin typeface="Montserrat"/>
                <a:ea typeface="Montserrat"/>
                <a:cs typeface="Montserrat"/>
                <a:sym typeface="Montserrat"/>
              </a:rPr>
              <a:t>Hướng</a:t>
            </a:r>
            <a:r>
              <a:rPr lang="en-US" sz="5500" b="1" dirty="0">
                <a:solidFill>
                  <a:srgbClr val="20202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5500" b="1" dirty="0" err="1">
                <a:solidFill>
                  <a:srgbClr val="202020"/>
                </a:solidFill>
                <a:latin typeface="Montserrat"/>
                <a:ea typeface="Montserrat"/>
                <a:cs typeface="Montserrat"/>
                <a:sym typeface="Montserrat"/>
              </a:rPr>
              <a:t>phát</a:t>
            </a:r>
            <a:r>
              <a:rPr lang="en-US" sz="5500" b="1" dirty="0">
                <a:solidFill>
                  <a:srgbClr val="20202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5500" b="1" dirty="0" err="1">
                <a:solidFill>
                  <a:srgbClr val="202020"/>
                </a:solidFill>
                <a:latin typeface="Montserrat"/>
                <a:ea typeface="Montserrat"/>
                <a:cs typeface="Montserrat"/>
                <a:sym typeface="Montserrat"/>
              </a:rPr>
              <a:t>triển</a:t>
            </a:r>
            <a:r>
              <a:rPr lang="en-US" sz="5500" b="1" dirty="0">
                <a:solidFill>
                  <a:srgbClr val="20202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5500" b="1" dirty="0" err="1">
                <a:solidFill>
                  <a:srgbClr val="202020"/>
                </a:solidFill>
                <a:latin typeface="Montserrat"/>
                <a:ea typeface="Montserrat"/>
                <a:cs typeface="Montserrat"/>
                <a:sym typeface="Montserrat"/>
              </a:rPr>
              <a:t>tương</a:t>
            </a:r>
            <a:r>
              <a:rPr lang="en-US" sz="5500" b="1" dirty="0">
                <a:solidFill>
                  <a:srgbClr val="20202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5500" b="1" dirty="0" err="1">
                <a:solidFill>
                  <a:srgbClr val="202020"/>
                </a:solidFill>
                <a:latin typeface="Montserrat"/>
                <a:ea typeface="Montserrat"/>
                <a:cs typeface="Montserrat"/>
                <a:sym typeface="Montserrat"/>
              </a:rPr>
              <a:t>lai</a:t>
            </a:r>
            <a:endParaRPr dirty="0"/>
          </a:p>
        </p:txBody>
      </p:sp>
      <p:pic>
        <p:nvPicPr>
          <p:cNvPr id="260" name="Google Shape;26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73303" y="-744408"/>
            <a:ext cx="2569396" cy="2569396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0"/>
          <p:cNvSpPr txBox="1"/>
          <p:nvPr/>
        </p:nvSpPr>
        <p:spPr>
          <a:xfrm>
            <a:off x="5754003" y="1403461"/>
            <a:ext cx="10869600" cy="8445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406400" algn="l" rtl="0">
              <a:lnSpc>
                <a:spcPct val="139964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2800"/>
              <a:buFont typeface="Comfortaa"/>
              <a:buAutoNum type="arabicPeriod"/>
            </a:pP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Clean lại code </a:t>
            </a: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nhằm</a:t>
            </a: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dễ bảo </a:t>
            </a: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trì</a:t>
            </a: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và</a:t>
            </a: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phát </a:t>
            </a: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triển</a:t>
            </a: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sz="2800" dirty="0">
              <a:solidFill>
                <a:srgbClr val="20202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marR="0" lvl="0" indent="-406400" algn="l" rtl="0">
              <a:lnSpc>
                <a:spcPct val="139964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2800"/>
              <a:buFont typeface="Comfortaa"/>
              <a:buAutoNum type="arabicPeriod"/>
            </a:pP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Mở </a:t>
            </a: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rộng</a:t>
            </a: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data các bài hát sang nhiều </a:t>
            </a: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thể</a:t>
            </a: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loại</a:t>
            </a: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khác nhau</a:t>
            </a:r>
            <a:endParaRPr sz="2800" dirty="0">
              <a:solidFill>
                <a:srgbClr val="20202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marR="0" lvl="0" indent="-406400" algn="l" rtl="0">
              <a:lnSpc>
                <a:spcPct val="139964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2800"/>
              <a:buFont typeface="Comfortaa"/>
              <a:buAutoNum type="arabicPeriod"/>
            </a:pP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Tăng</a:t>
            </a: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cường</a:t>
            </a: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thiết </a:t>
            </a: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kế</a:t>
            </a: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lại </a:t>
            </a: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giao</a:t>
            </a: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diện</a:t>
            </a: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nhằm</a:t>
            </a: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gây</a:t>
            </a: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ấn</a:t>
            </a: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tượng</a:t>
            </a: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cho</a:t>
            </a: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người dùng</a:t>
            </a:r>
            <a:endParaRPr sz="2800" dirty="0">
              <a:solidFill>
                <a:srgbClr val="20202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marR="0" lvl="0" indent="-406400" algn="l" rtl="0">
              <a:lnSpc>
                <a:spcPct val="139964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2800"/>
              <a:buFont typeface="Comfortaa"/>
              <a:buAutoNum type="arabicPeriod"/>
            </a:pP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Chỉnh</a:t>
            </a: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sửa lại cách </a:t>
            </a: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lưu</a:t>
            </a: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trữ</a:t>
            </a: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trạng</a:t>
            </a: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thái</a:t>
            </a: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yêu thích bài hát để có </a:t>
            </a: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thể</a:t>
            </a: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sử </a:t>
            </a: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dụng</a:t>
            </a: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cho</a:t>
            </a: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nhiều người dùng.</a:t>
            </a:r>
            <a:endParaRPr sz="2800" dirty="0">
              <a:solidFill>
                <a:srgbClr val="20202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marR="0" lvl="0" indent="-406400" algn="l" rtl="0">
              <a:lnSpc>
                <a:spcPct val="139964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2800"/>
              <a:buFont typeface="Comfortaa"/>
              <a:buAutoNum type="arabicPeriod"/>
            </a:pP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Tối </a:t>
            </a: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ưu</a:t>
            </a: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hóa</a:t>
            </a: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khả</a:t>
            </a: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năng</a:t>
            </a: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search để có </a:t>
            </a: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thể</a:t>
            </a: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search trên lượng dữ </a:t>
            </a: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liệu</a:t>
            </a: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lớn</a:t>
            </a: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bằng</a:t>
            </a: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cách</a:t>
            </a: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sử</a:t>
            </a: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dụng</a:t>
            </a: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thuật</a:t>
            </a: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toán</a:t>
            </a: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sz="2800" dirty="0">
              <a:solidFill>
                <a:srgbClr val="20202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marR="0" lvl="0" indent="-406400" algn="l" rtl="0">
              <a:lnSpc>
                <a:spcPct val="139964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2800"/>
              <a:buFont typeface="Comfortaa"/>
              <a:buAutoNum type="arabicPeriod"/>
            </a:pP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Xây</a:t>
            </a: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dựng</a:t>
            </a: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thêm</a:t>
            </a: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các </a:t>
            </a: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chức</a:t>
            </a: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năng</a:t>
            </a: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như Rating, Kho nhạc yêu thích, nghe nhạc trên app, tìm kiếm tra </a:t>
            </a: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cứu</a:t>
            </a: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theo</a:t>
            </a: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hợp</a:t>
            </a: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âm</a:t>
            </a: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,..</a:t>
            </a:r>
          </a:p>
          <a:p>
            <a:pPr marL="457200" marR="0" lvl="0" indent="-406400" algn="l" rtl="0">
              <a:lnSpc>
                <a:spcPct val="139964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2800"/>
              <a:buFont typeface="Comfortaa"/>
              <a:buAutoNum type="arabicPeriod"/>
            </a:pP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Thu </a:t>
            </a: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thập</a:t>
            </a: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dữ</a:t>
            </a: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liệu</a:t>
            </a: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người</a:t>
            </a: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dùng</a:t>
            </a: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để</a:t>
            </a: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khả</a:t>
            </a: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năng</a:t>
            </a: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gợi</a:t>
            </a: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ý </a:t>
            </a: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bài</a:t>
            </a: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hát</a:t>
            </a: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được</a:t>
            </a: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chính</a:t>
            </a: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xác</a:t>
            </a: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hơn</a:t>
            </a:r>
            <a:endParaRPr dirty="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96f7ad435_1_0"/>
          <p:cNvSpPr/>
          <p:nvPr/>
        </p:nvSpPr>
        <p:spPr>
          <a:xfrm>
            <a:off x="2743200" y="2552700"/>
            <a:ext cx="38100" cy="8229600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1096f7ad435_1_0"/>
          <p:cNvSpPr/>
          <p:nvPr/>
        </p:nvSpPr>
        <p:spPr>
          <a:xfrm>
            <a:off x="1028700" y="-1141095"/>
            <a:ext cx="3429000" cy="8839200"/>
          </a:xfrm>
          <a:prstGeom prst="rect">
            <a:avLst/>
          </a:prstGeom>
          <a:solidFill>
            <a:srgbClr val="B1E6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1096f7ad435_1_0"/>
          <p:cNvSpPr txBox="1"/>
          <p:nvPr/>
        </p:nvSpPr>
        <p:spPr>
          <a:xfrm>
            <a:off x="3548942" y="1190625"/>
            <a:ext cx="91383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>
                <a:solidFill>
                  <a:srgbClr val="202020"/>
                </a:solidFill>
                <a:latin typeface="Montserrat"/>
                <a:ea typeface="Montserrat"/>
                <a:cs typeface="Montserrat"/>
                <a:sym typeface="Montserrat"/>
              </a:rPr>
              <a:t>Thành viên</a:t>
            </a:r>
            <a:endParaRPr/>
          </a:p>
        </p:txBody>
      </p:sp>
      <p:sp>
        <p:nvSpPr>
          <p:cNvPr id="103" name="Google Shape;103;g1096f7ad435_1_0"/>
          <p:cNvSpPr txBox="1"/>
          <p:nvPr/>
        </p:nvSpPr>
        <p:spPr>
          <a:xfrm>
            <a:off x="5971403" y="3429000"/>
            <a:ext cx="7931100" cy="26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434975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50"/>
              <a:buFont typeface="Comfortaa"/>
              <a:buAutoNum type="arabicPeriod"/>
            </a:pPr>
            <a:r>
              <a:rPr lang="en-US" sz="325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Trịnh Thị Bảo Bảo - 19514491</a:t>
            </a:r>
            <a:endParaRPr sz="325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marR="0" lvl="0" indent="-434975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50"/>
              <a:buFont typeface="Comfortaa"/>
              <a:buAutoNum type="arabicPeriod"/>
            </a:pPr>
            <a:r>
              <a:rPr lang="en-US" sz="325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Nguyễn Thị Thanh Hòa - 19429041</a:t>
            </a:r>
            <a:endParaRPr sz="325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marR="0" lvl="0" indent="-434975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50"/>
              <a:buFont typeface="Comfortaa"/>
              <a:buAutoNum type="arabicPeriod"/>
            </a:pPr>
            <a:r>
              <a:rPr lang="en-US" sz="325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Phan Chí Trung - 19499041</a:t>
            </a:r>
            <a:endParaRPr sz="325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marR="0" lvl="0" indent="-434975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50"/>
              <a:buFont typeface="Comfortaa"/>
              <a:buAutoNum type="arabicPeriod"/>
            </a:pPr>
            <a:r>
              <a:rPr lang="en-US" sz="325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Đoàn Minh Trường - 19519011</a:t>
            </a:r>
            <a:endParaRPr sz="325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04" name="Google Shape;104;g1096f7ad435_1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122379" y="2832526"/>
            <a:ext cx="4865579" cy="48655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5" name="Google Shape;105;g1096f7ad435_1_0"/>
          <p:cNvGrpSpPr/>
          <p:nvPr/>
        </p:nvGrpSpPr>
        <p:grpSpPr>
          <a:xfrm rot="5400000">
            <a:off x="16612927" y="8569981"/>
            <a:ext cx="1292746" cy="1376638"/>
            <a:chOff x="0" y="0"/>
            <a:chExt cx="1723661" cy="1835518"/>
          </a:xfrm>
        </p:grpSpPr>
        <p:pic>
          <p:nvPicPr>
            <p:cNvPr id="106" name="Google Shape;106;g1096f7ad435_1_0"/>
            <p:cNvPicPr preferRelativeResize="0"/>
            <p:nvPr/>
          </p:nvPicPr>
          <p:blipFill rotWithShape="1">
            <a:blip r:embed="rId4">
              <a:alphaModFix/>
            </a:blip>
            <a:srcRect l="15610" t="39458" r="16459" b="39884"/>
            <a:stretch/>
          </p:blipFill>
          <p:spPr>
            <a:xfrm>
              <a:off x="0" y="0"/>
              <a:ext cx="1723661" cy="5241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g1096f7ad435_1_0"/>
            <p:cNvPicPr preferRelativeResize="0"/>
            <p:nvPr/>
          </p:nvPicPr>
          <p:blipFill rotWithShape="1">
            <a:blip r:embed="rId4">
              <a:alphaModFix/>
            </a:blip>
            <a:srcRect l="15610" t="39458" r="16459" b="39884"/>
            <a:stretch/>
          </p:blipFill>
          <p:spPr>
            <a:xfrm>
              <a:off x="0" y="652935"/>
              <a:ext cx="1723661" cy="5241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g1096f7ad435_1_0"/>
            <p:cNvPicPr preferRelativeResize="0"/>
            <p:nvPr/>
          </p:nvPicPr>
          <p:blipFill rotWithShape="1">
            <a:blip r:embed="rId4">
              <a:alphaModFix/>
            </a:blip>
            <a:srcRect l="15610" t="39458" r="16459" b="39884"/>
            <a:stretch/>
          </p:blipFill>
          <p:spPr>
            <a:xfrm>
              <a:off x="0" y="1311395"/>
              <a:ext cx="1723661" cy="52412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5"/>
          <p:cNvSpPr txBox="1"/>
          <p:nvPr/>
        </p:nvSpPr>
        <p:spPr>
          <a:xfrm>
            <a:off x="1843075" y="4137652"/>
            <a:ext cx="12965700" cy="317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999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9375" b="1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Cảm</a:t>
            </a:r>
            <a:r>
              <a:rPr lang="en-US" sz="9375" b="1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sz="9375" b="1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ơn</a:t>
            </a:r>
            <a:r>
              <a:rPr lang="en-US" sz="9375" b="1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sz="9375" b="1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mọi</a:t>
            </a:r>
            <a:r>
              <a:rPr lang="en-US" sz="9375" b="1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sz="9375" b="1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người</a:t>
            </a:r>
            <a:r>
              <a:rPr lang="en-US" sz="9375" b="1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sz="9375" b="1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đã</a:t>
            </a:r>
            <a:r>
              <a:rPr lang="en-US" sz="9375" b="1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sz="9375" b="1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lắng</a:t>
            </a:r>
            <a:r>
              <a:rPr lang="en-US" sz="9375" b="1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sz="9375" b="1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nghe</a:t>
            </a:r>
            <a:r>
              <a:rPr lang="en-US" sz="9375" b="1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!!</a:t>
            </a:r>
            <a:endParaRPr sz="8700" b="1" dirty="0">
              <a:solidFill>
                <a:srgbClr val="20202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67" name="Google Shape;267;p15"/>
          <p:cNvSpPr/>
          <p:nvPr/>
        </p:nvSpPr>
        <p:spPr>
          <a:xfrm>
            <a:off x="17935575" y="2490788"/>
            <a:ext cx="38100" cy="8229600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5"/>
          <p:cNvSpPr/>
          <p:nvPr/>
        </p:nvSpPr>
        <p:spPr>
          <a:xfrm>
            <a:off x="16811625" y="0"/>
            <a:ext cx="2247900" cy="3086100"/>
          </a:xfrm>
          <a:prstGeom prst="rect">
            <a:avLst/>
          </a:prstGeom>
          <a:solidFill>
            <a:srgbClr val="B1E6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5"/>
          <p:cNvSpPr txBox="1"/>
          <p:nvPr/>
        </p:nvSpPr>
        <p:spPr>
          <a:xfrm>
            <a:off x="9433419" y="8303102"/>
            <a:ext cx="6732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399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Nhóm: G05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270" name="Google Shape;270;p15"/>
          <p:cNvGrpSpPr/>
          <p:nvPr/>
        </p:nvGrpSpPr>
        <p:grpSpPr>
          <a:xfrm rot="5400000">
            <a:off x="16228975" y="990889"/>
            <a:ext cx="1165300" cy="1240921"/>
            <a:chOff x="0" y="0"/>
            <a:chExt cx="1553733" cy="1654562"/>
          </a:xfrm>
        </p:grpSpPr>
        <p:pic>
          <p:nvPicPr>
            <p:cNvPr id="271" name="Google Shape;271;p15"/>
            <p:cNvPicPr preferRelativeResize="0"/>
            <p:nvPr/>
          </p:nvPicPr>
          <p:blipFill rotWithShape="1">
            <a:blip r:embed="rId3">
              <a:alphaModFix/>
            </a:blip>
            <a:srcRect l="15609" t="39459" r="16458" b="39883"/>
            <a:stretch/>
          </p:blipFill>
          <p:spPr>
            <a:xfrm>
              <a:off x="0" y="0"/>
              <a:ext cx="1553733" cy="4724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2" name="Google Shape;272;p15"/>
            <p:cNvPicPr preferRelativeResize="0"/>
            <p:nvPr/>
          </p:nvPicPr>
          <p:blipFill rotWithShape="1">
            <a:blip r:embed="rId3">
              <a:alphaModFix/>
            </a:blip>
            <a:srcRect l="15609" t="39459" r="16458" b="39883"/>
            <a:stretch/>
          </p:blipFill>
          <p:spPr>
            <a:xfrm>
              <a:off x="0" y="588565"/>
              <a:ext cx="1553733" cy="4724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3" name="Google Shape;273;p15"/>
            <p:cNvPicPr preferRelativeResize="0"/>
            <p:nvPr/>
          </p:nvPicPr>
          <p:blipFill rotWithShape="1">
            <a:blip r:embed="rId3">
              <a:alphaModFix/>
            </a:blip>
            <a:srcRect l="15609" t="39459" r="16458" b="39883"/>
            <a:stretch/>
          </p:blipFill>
          <p:spPr>
            <a:xfrm>
              <a:off x="0" y="1182110"/>
              <a:ext cx="1553733" cy="47245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/>
          <p:nvPr/>
        </p:nvSpPr>
        <p:spPr>
          <a:xfrm>
            <a:off x="2743200" y="2552700"/>
            <a:ext cx="38100" cy="8229600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"/>
          <p:cNvSpPr/>
          <p:nvPr/>
        </p:nvSpPr>
        <p:spPr>
          <a:xfrm>
            <a:off x="1028700" y="-1141095"/>
            <a:ext cx="3429000" cy="8839200"/>
          </a:xfrm>
          <a:prstGeom prst="rect">
            <a:avLst/>
          </a:prstGeom>
          <a:solidFill>
            <a:srgbClr val="B1E6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"/>
          <p:cNvSpPr txBox="1"/>
          <p:nvPr/>
        </p:nvSpPr>
        <p:spPr>
          <a:xfrm>
            <a:off x="3548942" y="1190625"/>
            <a:ext cx="91383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>
                <a:solidFill>
                  <a:srgbClr val="202020"/>
                </a:solidFill>
                <a:latin typeface="Montserrat"/>
                <a:ea typeface="Montserrat"/>
                <a:cs typeface="Montserrat"/>
                <a:sym typeface="Montserrat"/>
              </a:rPr>
              <a:t>Nội dung</a:t>
            </a:r>
            <a:endParaRPr/>
          </a:p>
        </p:txBody>
      </p:sp>
      <p:sp>
        <p:nvSpPr>
          <p:cNvPr id="116" name="Google Shape;116;p2"/>
          <p:cNvSpPr txBox="1"/>
          <p:nvPr/>
        </p:nvSpPr>
        <p:spPr>
          <a:xfrm>
            <a:off x="4891532" y="3101275"/>
            <a:ext cx="10700400" cy="61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5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- Ý tưởng, mục đích của đồ án</a:t>
            </a:r>
            <a:endParaRPr sz="3250">
              <a:solidFill>
                <a:srgbClr val="20202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5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- Thực hiện hóa và giải pháp kĩ thuật </a:t>
            </a:r>
            <a:endParaRPr sz="3250">
              <a:solidFill>
                <a:srgbClr val="20202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5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- Cấu trúc của hệ thống backend và frontend</a:t>
            </a:r>
            <a:endParaRPr sz="3250">
              <a:solidFill>
                <a:srgbClr val="20202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5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- Kiến trúc phần mềm của backend và frontend</a:t>
            </a:r>
            <a:endParaRPr sz="3250">
              <a:solidFill>
                <a:srgbClr val="20202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25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- Khó khăn</a:t>
            </a:r>
            <a:endParaRPr sz="3250">
              <a:solidFill>
                <a:srgbClr val="20202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5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- Demo </a:t>
            </a:r>
            <a:endParaRPr sz="3250">
              <a:solidFill>
                <a:srgbClr val="20202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5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- Ưu điểm và nhược điểm của giải pháp</a:t>
            </a:r>
            <a:endParaRPr sz="3250">
              <a:solidFill>
                <a:srgbClr val="20202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5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- Hướng phát triển sắp tới của giải pháp</a:t>
            </a:r>
            <a:endParaRPr sz="3250">
              <a:solidFill>
                <a:srgbClr val="20202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50">
              <a:solidFill>
                <a:srgbClr val="20202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7" name="Google Shape;11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122379" y="2832526"/>
            <a:ext cx="4865579" cy="48655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8" name="Google Shape;118;p2"/>
          <p:cNvGrpSpPr/>
          <p:nvPr/>
        </p:nvGrpSpPr>
        <p:grpSpPr>
          <a:xfrm rot="5400000">
            <a:off x="16612927" y="8569981"/>
            <a:ext cx="1292746" cy="1376638"/>
            <a:chOff x="0" y="0"/>
            <a:chExt cx="1723661" cy="1835518"/>
          </a:xfrm>
        </p:grpSpPr>
        <p:pic>
          <p:nvPicPr>
            <p:cNvPr id="119" name="Google Shape;119;p2"/>
            <p:cNvPicPr preferRelativeResize="0"/>
            <p:nvPr/>
          </p:nvPicPr>
          <p:blipFill rotWithShape="1">
            <a:blip r:embed="rId4">
              <a:alphaModFix/>
            </a:blip>
            <a:srcRect l="15609" t="39459" r="16458" b="39883"/>
            <a:stretch/>
          </p:blipFill>
          <p:spPr>
            <a:xfrm>
              <a:off x="0" y="0"/>
              <a:ext cx="1723661" cy="5241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2"/>
            <p:cNvPicPr preferRelativeResize="0"/>
            <p:nvPr/>
          </p:nvPicPr>
          <p:blipFill rotWithShape="1">
            <a:blip r:embed="rId4">
              <a:alphaModFix/>
            </a:blip>
            <a:srcRect l="15609" t="39459" r="16458" b="39883"/>
            <a:stretch/>
          </p:blipFill>
          <p:spPr>
            <a:xfrm>
              <a:off x="0" y="652935"/>
              <a:ext cx="1723661" cy="5241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2"/>
            <p:cNvPicPr preferRelativeResize="0"/>
            <p:nvPr/>
          </p:nvPicPr>
          <p:blipFill rotWithShape="1">
            <a:blip r:embed="rId4">
              <a:alphaModFix/>
            </a:blip>
            <a:srcRect l="15609" t="39459" r="16458" b="39883"/>
            <a:stretch/>
          </p:blipFill>
          <p:spPr>
            <a:xfrm>
              <a:off x="0" y="1311395"/>
              <a:ext cx="1723661" cy="52412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/>
          <p:nvPr/>
        </p:nvSpPr>
        <p:spPr>
          <a:xfrm>
            <a:off x="457200" y="2400300"/>
            <a:ext cx="38100" cy="8229600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"/>
          <p:cNvSpPr/>
          <p:nvPr/>
        </p:nvSpPr>
        <p:spPr>
          <a:xfrm>
            <a:off x="-2631722" y="617855"/>
            <a:ext cx="10172700" cy="2019300"/>
          </a:xfrm>
          <a:prstGeom prst="rect">
            <a:avLst/>
          </a:prstGeom>
          <a:solidFill>
            <a:srgbClr val="B1E6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3"/>
          <p:cNvSpPr txBox="1"/>
          <p:nvPr/>
        </p:nvSpPr>
        <p:spPr>
          <a:xfrm>
            <a:off x="1485900" y="1104900"/>
            <a:ext cx="91383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736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8000"/>
              <a:buFont typeface="Montserrat"/>
              <a:buAutoNum type="arabicPeriod"/>
            </a:pPr>
            <a:r>
              <a:rPr lang="en-US" sz="8000" b="1">
                <a:solidFill>
                  <a:srgbClr val="202020"/>
                </a:solidFill>
                <a:latin typeface="Montserrat"/>
                <a:ea typeface="Montserrat"/>
                <a:cs typeface="Montserrat"/>
                <a:sym typeface="Montserrat"/>
              </a:rPr>
              <a:t>Ý tưởng</a:t>
            </a:r>
            <a:endParaRPr/>
          </a:p>
        </p:txBody>
      </p:sp>
      <p:pic>
        <p:nvPicPr>
          <p:cNvPr id="129" name="Google Shape;12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895064" y="9132642"/>
            <a:ext cx="3251922" cy="32519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0" name="Google Shape;130;p3"/>
          <p:cNvGrpSpPr/>
          <p:nvPr/>
        </p:nvGrpSpPr>
        <p:grpSpPr>
          <a:xfrm>
            <a:off x="4572000" y="3099711"/>
            <a:ext cx="8338275" cy="3628714"/>
            <a:chOff x="4114800" y="-2090052"/>
            <a:chExt cx="11117700" cy="4838284"/>
          </a:xfrm>
        </p:grpSpPr>
        <p:sp>
          <p:nvSpPr>
            <p:cNvPr id="131" name="Google Shape;131;p3"/>
            <p:cNvSpPr txBox="1"/>
            <p:nvPr/>
          </p:nvSpPr>
          <p:spPr>
            <a:xfrm>
              <a:off x="4114800" y="-2090052"/>
              <a:ext cx="111177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5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Tên ứng dụng: MUSIC R</a:t>
              </a:r>
              <a:endParaRPr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132" name="Google Shape;132;p3"/>
            <p:cNvSpPr txBox="1"/>
            <p:nvPr/>
          </p:nvSpPr>
          <p:spPr>
            <a:xfrm>
              <a:off x="4114800" y="-1273381"/>
              <a:ext cx="11117700" cy="40216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7200" marR="0" lvl="0" indent="-406400" algn="l" rtl="0">
                <a:lnSpc>
                  <a:spcPct val="139964"/>
                </a:lnSpc>
                <a:spcBef>
                  <a:spcPts val="0"/>
                </a:spcBef>
                <a:spcAft>
                  <a:spcPts val="0"/>
                </a:spcAft>
                <a:buClr>
                  <a:srgbClr val="202020"/>
                </a:buClr>
                <a:buSzPts val="2800"/>
                <a:buFont typeface="Comfortaa"/>
                <a:buChar char="-"/>
              </a:pPr>
              <a:r>
                <a:rPr lang="en-US" sz="28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Là </a:t>
              </a:r>
              <a:r>
                <a:rPr lang="en-US" sz="28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một</a:t>
              </a:r>
              <a:r>
                <a:rPr lang="en-US" sz="28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</a:t>
              </a:r>
              <a:r>
                <a:rPr lang="en-US" sz="28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ứng</a:t>
              </a:r>
              <a:r>
                <a:rPr lang="en-US" sz="28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</a:t>
              </a:r>
              <a:r>
                <a:rPr lang="en-US" sz="28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dụng</a:t>
              </a:r>
              <a:r>
                <a:rPr lang="en-US" sz="28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xem </a:t>
              </a:r>
              <a:r>
                <a:rPr lang="en-US" sz="28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hợp</a:t>
              </a:r>
              <a:r>
                <a:rPr lang="en-US" sz="28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</a:t>
              </a:r>
              <a:r>
                <a:rPr lang="en-US" sz="28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âm</a:t>
              </a:r>
              <a:r>
                <a:rPr lang="en-US" sz="28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</a:t>
              </a:r>
              <a:r>
                <a:rPr lang="en-US" sz="28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và</a:t>
              </a:r>
              <a:r>
                <a:rPr lang="en-US" sz="28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</a:t>
              </a:r>
              <a:r>
                <a:rPr lang="en-US" sz="28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gợi</a:t>
              </a:r>
              <a:r>
                <a:rPr lang="en-US" sz="28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ý </a:t>
              </a:r>
              <a:r>
                <a:rPr lang="en-US" sz="28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những</a:t>
              </a:r>
              <a:r>
                <a:rPr lang="en-US" sz="28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bài </a:t>
              </a:r>
              <a:r>
                <a:rPr lang="en-US" sz="28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tương</a:t>
              </a:r>
              <a:r>
                <a:rPr lang="en-US" sz="28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tự </a:t>
              </a:r>
              <a:r>
                <a:rPr lang="en-US" sz="28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cho</a:t>
              </a:r>
              <a:r>
                <a:rPr lang="en-US" sz="28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người chơi nhạc. </a:t>
              </a:r>
              <a:r>
                <a:rPr lang="en-US" sz="28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Cải</a:t>
              </a:r>
              <a:r>
                <a:rPr lang="en-US" sz="28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</a:t>
              </a:r>
              <a:r>
                <a:rPr lang="en-US" sz="28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thiện</a:t>
              </a:r>
              <a:r>
                <a:rPr lang="en-US" sz="28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từ </a:t>
              </a:r>
              <a:r>
                <a:rPr lang="en-US" sz="28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giao</a:t>
              </a:r>
              <a:r>
                <a:rPr lang="en-US" sz="28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</a:t>
              </a:r>
              <a:r>
                <a:rPr lang="en-US" sz="28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diện</a:t>
              </a:r>
              <a:r>
                <a:rPr lang="en-US" sz="28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đến tính </a:t>
              </a:r>
              <a:r>
                <a:rPr lang="en-US" sz="28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năng</a:t>
              </a:r>
              <a:r>
                <a:rPr lang="en-US" sz="28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nhầm </a:t>
              </a:r>
              <a:r>
                <a:rPr lang="en-US" sz="28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giúp</a:t>
              </a:r>
              <a:r>
                <a:rPr lang="en-US" sz="28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người chơi nhạc dễ </a:t>
              </a:r>
              <a:r>
                <a:rPr lang="en-US" sz="28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dàng</a:t>
              </a:r>
              <a:r>
                <a:rPr lang="en-US" sz="28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sử </a:t>
              </a:r>
              <a:r>
                <a:rPr lang="en-US" sz="28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dụng</a:t>
              </a:r>
              <a:r>
                <a:rPr lang="en-US" sz="28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</a:t>
              </a:r>
              <a:r>
                <a:rPr lang="en-US" sz="28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và</a:t>
              </a:r>
              <a:r>
                <a:rPr lang="en-US" sz="28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có </a:t>
              </a:r>
              <a:r>
                <a:rPr lang="en-US" sz="28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trải</a:t>
              </a:r>
              <a:r>
                <a:rPr lang="en-US" sz="28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</a:t>
              </a:r>
              <a:r>
                <a:rPr lang="en-US" sz="28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nghiệm</a:t>
              </a:r>
              <a:r>
                <a:rPr lang="en-US" sz="28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thật tốt.</a:t>
              </a:r>
              <a:endParaRPr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grpSp>
        <p:nvGrpSpPr>
          <p:cNvPr id="133" name="Google Shape;133;p3"/>
          <p:cNvGrpSpPr/>
          <p:nvPr/>
        </p:nvGrpSpPr>
        <p:grpSpPr>
          <a:xfrm rot="5400000">
            <a:off x="-370824" y="-468166"/>
            <a:ext cx="1292746" cy="1376639"/>
            <a:chOff x="0" y="0"/>
            <a:chExt cx="1723661" cy="1835518"/>
          </a:xfrm>
        </p:grpSpPr>
        <p:pic>
          <p:nvPicPr>
            <p:cNvPr id="134" name="Google Shape;134;p3"/>
            <p:cNvPicPr preferRelativeResize="0"/>
            <p:nvPr/>
          </p:nvPicPr>
          <p:blipFill rotWithShape="1">
            <a:blip r:embed="rId4">
              <a:alphaModFix/>
            </a:blip>
            <a:srcRect l="15609" t="39459" r="16458" b="39883"/>
            <a:stretch/>
          </p:blipFill>
          <p:spPr>
            <a:xfrm>
              <a:off x="0" y="0"/>
              <a:ext cx="1723661" cy="5241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Google Shape;135;p3"/>
            <p:cNvPicPr preferRelativeResize="0"/>
            <p:nvPr/>
          </p:nvPicPr>
          <p:blipFill rotWithShape="1">
            <a:blip r:embed="rId4">
              <a:alphaModFix/>
            </a:blip>
            <a:srcRect l="15609" t="39459" r="16458" b="39883"/>
            <a:stretch/>
          </p:blipFill>
          <p:spPr>
            <a:xfrm>
              <a:off x="0" y="652935"/>
              <a:ext cx="1723661" cy="5241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3"/>
            <p:cNvPicPr preferRelativeResize="0"/>
            <p:nvPr/>
          </p:nvPicPr>
          <p:blipFill rotWithShape="1">
            <a:blip r:embed="rId4">
              <a:alphaModFix/>
            </a:blip>
            <a:srcRect l="15609" t="39459" r="16458" b="39883"/>
            <a:stretch/>
          </p:blipFill>
          <p:spPr>
            <a:xfrm>
              <a:off x="0" y="1311395"/>
              <a:ext cx="1723661" cy="52412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/>
          <p:nvPr/>
        </p:nvSpPr>
        <p:spPr>
          <a:xfrm>
            <a:off x="457200" y="2400300"/>
            <a:ext cx="38100" cy="8229600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"/>
          <p:cNvSpPr/>
          <p:nvPr/>
        </p:nvSpPr>
        <p:spPr>
          <a:xfrm>
            <a:off x="-2631722" y="617855"/>
            <a:ext cx="10172700" cy="2019300"/>
          </a:xfrm>
          <a:prstGeom prst="rect">
            <a:avLst/>
          </a:prstGeom>
          <a:solidFill>
            <a:srgbClr val="B1E6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3"/>
          <p:cNvSpPr txBox="1"/>
          <p:nvPr/>
        </p:nvSpPr>
        <p:spPr>
          <a:xfrm>
            <a:off x="1485900" y="1104900"/>
            <a:ext cx="91383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736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8000"/>
              <a:buFont typeface="Montserrat"/>
              <a:buAutoNum type="arabicPeriod"/>
            </a:pPr>
            <a:r>
              <a:rPr lang="en-US" sz="8000" b="1" dirty="0">
                <a:solidFill>
                  <a:srgbClr val="202020"/>
                </a:solidFill>
                <a:latin typeface="Montserrat"/>
                <a:ea typeface="Montserrat"/>
                <a:cs typeface="Montserrat"/>
                <a:sym typeface="Montserrat"/>
              </a:rPr>
              <a:t>Ý tưởng</a:t>
            </a:r>
            <a:endParaRPr dirty="0"/>
          </a:p>
        </p:txBody>
      </p:sp>
      <p:pic>
        <p:nvPicPr>
          <p:cNvPr id="129" name="Google Shape;12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895064" y="9132642"/>
            <a:ext cx="3251922" cy="32519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3" name="Google Shape;133;p3"/>
          <p:cNvGrpSpPr/>
          <p:nvPr/>
        </p:nvGrpSpPr>
        <p:grpSpPr>
          <a:xfrm rot="5400000">
            <a:off x="-370824" y="-468166"/>
            <a:ext cx="1292746" cy="1376639"/>
            <a:chOff x="0" y="0"/>
            <a:chExt cx="1723661" cy="1835518"/>
          </a:xfrm>
        </p:grpSpPr>
        <p:pic>
          <p:nvPicPr>
            <p:cNvPr id="134" name="Google Shape;134;p3"/>
            <p:cNvPicPr preferRelativeResize="0"/>
            <p:nvPr/>
          </p:nvPicPr>
          <p:blipFill rotWithShape="1">
            <a:blip r:embed="rId4">
              <a:alphaModFix/>
            </a:blip>
            <a:srcRect l="15609" t="39459" r="16458" b="39883"/>
            <a:stretch/>
          </p:blipFill>
          <p:spPr>
            <a:xfrm>
              <a:off x="0" y="0"/>
              <a:ext cx="1723661" cy="5241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Google Shape;135;p3"/>
            <p:cNvPicPr preferRelativeResize="0"/>
            <p:nvPr/>
          </p:nvPicPr>
          <p:blipFill rotWithShape="1">
            <a:blip r:embed="rId4">
              <a:alphaModFix/>
            </a:blip>
            <a:srcRect l="15609" t="39459" r="16458" b="39883"/>
            <a:stretch/>
          </p:blipFill>
          <p:spPr>
            <a:xfrm>
              <a:off x="0" y="652935"/>
              <a:ext cx="1723661" cy="5241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3"/>
            <p:cNvPicPr preferRelativeResize="0"/>
            <p:nvPr/>
          </p:nvPicPr>
          <p:blipFill rotWithShape="1">
            <a:blip r:embed="rId4">
              <a:alphaModFix/>
            </a:blip>
            <a:srcRect l="15609" t="39459" r="16458" b="39883"/>
            <a:stretch/>
          </p:blipFill>
          <p:spPr>
            <a:xfrm>
              <a:off x="0" y="1311395"/>
              <a:ext cx="1723661" cy="52412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Google Shape;128;p3"/>
          <p:cNvSpPr txBox="1"/>
          <p:nvPr/>
        </p:nvSpPr>
        <p:spPr>
          <a:xfrm>
            <a:off x="1552575" y="2921169"/>
            <a:ext cx="9138300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8000"/>
            </a:pPr>
            <a:r>
              <a:rPr lang="en-US" sz="3000" dirty="0" err="1"/>
              <a:t>Giao</a:t>
            </a:r>
            <a:r>
              <a:rPr lang="en-US" sz="3000" dirty="0"/>
              <a:t> </a:t>
            </a:r>
            <a:r>
              <a:rPr lang="en-US" sz="3000" dirty="0" err="1"/>
              <a:t>diện</a:t>
            </a:r>
            <a:r>
              <a:rPr lang="en-US" sz="3000" dirty="0"/>
              <a:t> đăng nhập</a:t>
            </a:r>
            <a:endParaRPr sz="3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9699" y="3429000"/>
            <a:ext cx="15283035" cy="673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097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/>
          <p:nvPr/>
        </p:nvSpPr>
        <p:spPr>
          <a:xfrm>
            <a:off x="457200" y="2400300"/>
            <a:ext cx="38100" cy="8229600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"/>
          <p:cNvSpPr/>
          <p:nvPr/>
        </p:nvSpPr>
        <p:spPr>
          <a:xfrm>
            <a:off x="-2717447" y="0"/>
            <a:ext cx="10172700" cy="2019300"/>
          </a:xfrm>
          <a:prstGeom prst="rect">
            <a:avLst/>
          </a:prstGeom>
          <a:solidFill>
            <a:srgbClr val="B1E6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3"/>
          <p:cNvSpPr txBox="1"/>
          <p:nvPr/>
        </p:nvSpPr>
        <p:spPr>
          <a:xfrm>
            <a:off x="1443037" y="261937"/>
            <a:ext cx="91383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736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8000"/>
              <a:buFont typeface="Montserrat"/>
              <a:buAutoNum type="arabicPeriod"/>
            </a:pPr>
            <a:r>
              <a:rPr lang="en-US" sz="8000" b="1" dirty="0">
                <a:solidFill>
                  <a:srgbClr val="202020"/>
                </a:solidFill>
                <a:latin typeface="Montserrat"/>
                <a:ea typeface="Montserrat"/>
                <a:cs typeface="Montserrat"/>
                <a:sym typeface="Montserrat"/>
              </a:rPr>
              <a:t>Ý tưởng</a:t>
            </a:r>
            <a:endParaRPr dirty="0"/>
          </a:p>
        </p:txBody>
      </p:sp>
      <p:pic>
        <p:nvPicPr>
          <p:cNvPr id="129" name="Google Shape;12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895064" y="9132642"/>
            <a:ext cx="3251922" cy="32519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3" name="Google Shape;133;p3"/>
          <p:cNvGrpSpPr/>
          <p:nvPr/>
        </p:nvGrpSpPr>
        <p:grpSpPr>
          <a:xfrm rot="5400000">
            <a:off x="-370824" y="-468166"/>
            <a:ext cx="1292746" cy="1376639"/>
            <a:chOff x="0" y="0"/>
            <a:chExt cx="1723661" cy="1835518"/>
          </a:xfrm>
        </p:grpSpPr>
        <p:pic>
          <p:nvPicPr>
            <p:cNvPr id="134" name="Google Shape;134;p3"/>
            <p:cNvPicPr preferRelativeResize="0"/>
            <p:nvPr/>
          </p:nvPicPr>
          <p:blipFill rotWithShape="1">
            <a:blip r:embed="rId4">
              <a:alphaModFix/>
            </a:blip>
            <a:srcRect l="15609" t="39459" r="16458" b="39883"/>
            <a:stretch/>
          </p:blipFill>
          <p:spPr>
            <a:xfrm>
              <a:off x="0" y="0"/>
              <a:ext cx="1723661" cy="5241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Google Shape;135;p3"/>
            <p:cNvPicPr preferRelativeResize="0"/>
            <p:nvPr/>
          </p:nvPicPr>
          <p:blipFill rotWithShape="1">
            <a:blip r:embed="rId4">
              <a:alphaModFix/>
            </a:blip>
            <a:srcRect l="15609" t="39459" r="16458" b="39883"/>
            <a:stretch/>
          </p:blipFill>
          <p:spPr>
            <a:xfrm>
              <a:off x="0" y="652935"/>
              <a:ext cx="1723661" cy="5241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3"/>
            <p:cNvPicPr preferRelativeResize="0"/>
            <p:nvPr/>
          </p:nvPicPr>
          <p:blipFill rotWithShape="1">
            <a:blip r:embed="rId4">
              <a:alphaModFix/>
            </a:blip>
            <a:srcRect l="15609" t="39459" r="16458" b="39883"/>
            <a:stretch/>
          </p:blipFill>
          <p:spPr>
            <a:xfrm>
              <a:off x="0" y="1311395"/>
              <a:ext cx="1723661" cy="52412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2761" y="1362972"/>
            <a:ext cx="4814887" cy="8792999"/>
          </a:xfrm>
          <a:prstGeom prst="rect">
            <a:avLst/>
          </a:prstGeom>
        </p:spPr>
      </p:pic>
      <p:sp>
        <p:nvSpPr>
          <p:cNvPr id="14" name="Google Shape;128;p3"/>
          <p:cNvSpPr txBox="1"/>
          <p:nvPr/>
        </p:nvSpPr>
        <p:spPr>
          <a:xfrm>
            <a:off x="2438400" y="2986088"/>
            <a:ext cx="9138300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71500" marR="0" lvl="0" indent="-5715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8000"/>
              <a:buFont typeface="Wingdings" panose="05000000000000000000" pitchFamily="2" charset="2"/>
              <a:buChar char="Ø"/>
            </a:pPr>
            <a:r>
              <a:rPr lang="en-US" sz="4000" dirty="0" err="1"/>
              <a:t>Giao</a:t>
            </a:r>
            <a:r>
              <a:rPr lang="en-US" sz="4000" dirty="0"/>
              <a:t> </a:t>
            </a:r>
            <a:r>
              <a:rPr lang="en-US" sz="4000" dirty="0" err="1"/>
              <a:t>diện</a:t>
            </a:r>
            <a:r>
              <a:rPr lang="en-US" sz="4000" dirty="0"/>
              <a:t> </a:t>
            </a:r>
            <a:r>
              <a:rPr lang="en-US" sz="4000" dirty="0" err="1"/>
              <a:t>trang</a:t>
            </a:r>
            <a:r>
              <a:rPr lang="en-US" sz="4000" dirty="0"/>
              <a:t> </a:t>
            </a:r>
            <a:r>
              <a:rPr lang="en-US" sz="4000" dirty="0" err="1"/>
              <a:t>chủ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80783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/>
          <p:nvPr/>
        </p:nvSpPr>
        <p:spPr>
          <a:xfrm>
            <a:off x="457200" y="2400300"/>
            <a:ext cx="38100" cy="8229600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"/>
          <p:cNvSpPr/>
          <p:nvPr/>
        </p:nvSpPr>
        <p:spPr>
          <a:xfrm>
            <a:off x="-2717447" y="0"/>
            <a:ext cx="10172700" cy="2019300"/>
          </a:xfrm>
          <a:prstGeom prst="rect">
            <a:avLst/>
          </a:prstGeom>
          <a:solidFill>
            <a:srgbClr val="B1E6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3"/>
          <p:cNvSpPr txBox="1"/>
          <p:nvPr/>
        </p:nvSpPr>
        <p:spPr>
          <a:xfrm>
            <a:off x="1443037" y="261937"/>
            <a:ext cx="91383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736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8000"/>
              <a:buFont typeface="Montserrat"/>
              <a:buAutoNum type="arabicPeriod"/>
            </a:pPr>
            <a:r>
              <a:rPr lang="en-US" sz="8000" b="1" dirty="0">
                <a:solidFill>
                  <a:srgbClr val="202020"/>
                </a:solidFill>
                <a:latin typeface="Montserrat"/>
                <a:ea typeface="Montserrat"/>
                <a:cs typeface="Montserrat"/>
                <a:sym typeface="Montserrat"/>
              </a:rPr>
              <a:t>Ý tưởng</a:t>
            </a:r>
            <a:endParaRPr dirty="0"/>
          </a:p>
        </p:txBody>
      </p:sp>
      <p:pic>
        <p:nvPicPr>
          <p:cNvPr id="129" name="Google Shape;12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895064" y="9132642"/>
            <a:ext cx="3251922" cy="32519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3" name="Google Shape;133;p3"/>
          <p:cNvGrpSpPr/>
          <p:nvPr/>
        </p:nvGrpSpPr>
        <p:grpSpPr>
          <a:xfrm rot="5400000">
            <a:off x="-370824" y="-468166"/>
            <a:ext cx="1292746" cy="1376639"/>
            <a:chOff x="0" y="0"/>
            <a:chExt cx="1723661" cy="1835518"/>
          </a:xfrm>
        </p:grpSpPr>
        <p:pic>
          <p:nvPicPr>
            <p:cNvPr id="134" name="Google Shape;134;p3"/>
            <p:cNvPicPr preferRelativeResize="0"/>
            <p:nvPr/>
          </p:nvPicPr>
          <p:blipFill rotWithShape="1">
            <a:blip r:embed="rId4">
              <a:alphaModFix/>
            </a:blip>
            <a:srcRect l="15609" t="39459" r="16458" b="39883"/>
            <a:stretch/>
          </p:blipFill>
          <p:spPr>
            <a:xfrm>
              <a:off x="0" y="0"/>
              <a:ext cx="1723661" cy="5241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Google Shape;135;p3"/>
            <p:cNvPicPr preferRelativeResize="0"/>
            <p:nvPr/>
          </p:nvPicPr>
          <p:blipFill rotWithShape="1">
            <a:blip r:embed="rId4">
              <a:alphaModFix/>
            </a:blip>
            <a:srcRect l="15609" t="39459" r="16458" b="39883"/>
            <a:stretch/>
          </p:blipFill>
          <p:spPr>
            <a:xfrm>
              <a:off x="0" y="652935"/>
              <a:ext cx="1723661" cy="5241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3"/>
            <p:cNvPicPr preferRelativeResize="0"/>
            <p:nvPr/>
          </p:nvPicPr>
          <p:blipFill rotWithShape="1">
            <a:blip r:embed="rId4">
              <a:alphaModFix/>
            </a:blip>
            <a:srcRect l="15609" t="39459" r="16458" b="39883"/>
            <a:stretch/>
          </p:blipFill>
          <p:spPr>
            <a:xfrm>
              <a:off x="0" y="1311395"/>
              <a:ext cx="1723661" cy="52412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" name="Google Shape;128;p3"/>
          <p:cNvSpPr txBox="1"/>
          <p:nvPr/>
        </p:nvSpPr>
        <p:spPr>
          <a:xfrm>
            <a:off x="1352550" y="2914651"/>
            <a:ext cx="9138300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71500" marR="0" lvl="0" indent="-5715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8000"/>
              <a:buFont typeface="Wingdings" panose="05000000000000000000" pitchFamily="2" charset="2"/>
              <a:buChar char="Ø"/>
            </a:pPr>
            <a:r>
              <a:rPr lang="en-US" sz="4000" dirty="0" err="1"/>
              <a:t>Giao</a:t>
            </a:r>
            <a:r>
              <a:rPr lang="en-US" sz="4000" dirty="0"/>
              <a:t> </a:t>
            </a:r>
            <a:r>
              <a:rPr lang="en-US" sz="4000" dirty="0" err="1"/>
              <a:t>diện</a:t>
            </a:r>
            <a:r>
              <a:rPr lang="en-US" sz="4000" dirty="0"/>
              <a:t> khi tìm kiếm bài hát</a:t>
            </a:r>
            <a:endParaRPr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8838" y="1400175"/>
            <a:ext cx="4850162" cy="801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801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96f7ad435_1_15"/>
          <p:cNvSpPr/>
          <p:nvPr/>
        </p:nvSpPr>
        <p:spPr>
          <a:xfrm>
            <a:off x="457200" y="2400300"/>
            <a:ext cx="38100" cy="8229600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1096f7ad435_1_15"/>
          <p:cNvSpPr/>
          <p:nvPr/>
        </p:nvSpPr>
        <p:spPr>
          <a:xfrm>
            <a:off x="-2631722" y="617855"/>
            <a:ext cx="10172700" cy="2019300"/>
          </a:xfrm>
          <a:prstGeom prst="rect">
            <a:avLst/>
          </a:prstGeom>
          <a:solidFill>
            <a:srgbClr val="B1E6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1096f7ad435_1_15"/>
          <p:cNvSpPr txBox="1"/>
          <p:nvPr/>
        </p:nvSpPr>
        <p:spPr>
          <a:xfrm>
            <a:off x="1485900" y="1104900"/>
            <a:ext cx="91383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>
                <a:solidFill>
                  <a:srgbClr val="202020"/>
                </a:solidFill>
                <a:latin typeface="Montserrat"/>
                <a:ea typeface="Montserrat"/>
                <a:cs typeface="Montserrat"/>
                <a:sym typeface="Montserrat"/>
              </a:rPr>
              <a:t>2. Mục đích</a:t>
            </a:r>
            <a:endParaRPr/>
          </a:p>
        </p:txBody>
      </p:sp>
      <p:pic>
        <p:nvPicPr>
          <p:cNvPr id="144" name="Google Shape;144;g1096f7ad435_1_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33339" y="7812192"/>
            <a:ext cx="3251922" cy="32519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5" name="Google Shape;145;g1096f7ad435_1_15"/>
          <p:cNvGrpSpPr/>
          <p:nvPr/>
        </p:nvGrpSpPr>
        <p:grpSpPr>
          <a:xfrm>
            <a:off x="1485888" y="3767526"/>
            <a:ext cx="9988487" cy="4653675"/>
            <a:chOff x="-17" y="-1199631"/>
            <a:chExt cx="13317983" cy="6204900"/>
          </a:xfrm>
        </p:grpSpPr>
        <p:sp>
          <p:nvSpPr>
            <p:cNvPr id="146" name="Google Shape;146;g1096f7ad435_1_15"/>
            <p:cNvSpPr txBox="1"/>
            <p:nvPr/>
          </p:nvSpPr>
          <p:spPr>
            <a:xfrm>
              <a:off x="2200267" y="-1199631"/>
              <a:ext cx="11117700" cy="62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7200" marR="0" lvl="0" indent="-406400" algn="l" rtl="0">
                <a:lnSpc>
                  <a:spcPct val="139964"/>
                </a:lnSpc>
                <a:spcBef>
                  <a:spcPts val="0"/>
                </a:spcBef>
                <a:spcAft>
                  <a:spcPts val="0"/>
                </a:spcAft>
                <a:buClr>
                  <a:srgbClr val="202020"/>
                </a:buClr>
                <a:buSzPts val="2800"/>
                <a:buFont typeface="Comfortaa"/>
                <a:buChar char="❏"/>
              </a:pPr>
              <a:r>
                <a:rPr lang="en-US" sz="28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Nghiên</a:t>
              </a:r>
              <a:r>
                <a:rPr lang="en-US" sz="28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</a:t>
              </a:r>
              <a:r>
                <a:rPr lang="en-US" sz="28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cứu</a:t>
              </a:r>
              <a:r>
                <a:rPr lang="en-US" sz="28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các </a:t>
              </a:r>
              <a:r>
                <a:rPr lang="en-US" sz="28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công</a:t>
              </a:r>
              <a:r>
                <a:rPr lang="en-US" sz="28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nghệ </a:t>
              </a:r>
              <a:r>
                <a:rPr lang="en-US" sz="28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lập</a:t>
              </a:r>
              <a:r>
                <a:rPr lang="en-US" sz="28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trình android</a:t>
              </a:r>
              <a:endParaRPr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endParaRPr>
            </a:p>
            <a:p>
              <a:pPr marL="457200" marR="0" lvl="0" indent="-406400" algn="l" rtl="0">
                <a:lnSpc>
                  <a:spcPct val="139964"/>
                </a:lnSpc>
                <a:spcBef>
                  <a:spcPts val="0"/>
                </a:spcBef>
                <a:spcAft>
                  <a:spcPts val="0"/>
                </a:spcAft>
                <a:buClr>
                  <a:srgbClr val="202020"/>
                </a:buClr>
                <a:buSzPts val="2800"/>
                <a:buFont typeface="Comfortaa"/>
                <a:buChar char="❏"/>
              </a:pPr>
              <a:r>
                <a:rPr lang="en-US" sz="28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Phát </a:t>
              </a:r>
              <a:r>
                <a:rPr lang="en-US" sz="28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triển</a:t>
              </a:r>
              <a:r>
                <a:rPr lang="en-US" sz="28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</a:t>
              </a:r>
              <a:r>
                <a:rPr lang="en-US" sz="28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ứng</a:t>
              </a:r>
              <a:r>
                <a:rPr lang="en-US" sz="28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</a:t>
              </a:r>
              <a:r>
                <a:rPr lang="en-US" sz="28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dụng</a:t>
              </a:r>
              <a:r>
                <a:rPr lang="en-US" sz="28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xem </a:t>
              </a:r>
              <a:r>
                <a:rPr lang="en-US" sz="28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hợp</a:t>
              </a:r>
              <a:r>
                <a:rPr lang="en-US" sz="28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</a:t>
              </a:r>
              <a:r>
                <a:rPr lang="en-US" sz="28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âm</a:t>
              </a:r>
              <a:r>
                <a:rPr lang="en-US" sz="28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, </a:t>
              </a:r>
              <a:r>
                <a:rPr lang="en-US" sz="28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hỗ</a:t>
              </a:r>
              <a:r>
                <a:rPr lang="en-US" sz="28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</a:t>
              </a:r>
              <a:r>
                <a:rPr lang="en-US" sz="28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trợ</a:t>
              </a:r>
              <a:r>
                <a:rPr lang="en-US" sz="28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</a:t>
              </a:r>
              <a:r>
                <a:rPr lang="en-US" sz="28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cho</a:t>
              </a:r>
              <a:r>
                <a:rPr lang="en-US" sz="28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người chơi nhạc dễ </a:t>
              </a:r>
              <a:r>
                <a:rPr lang="en-US" sz="28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dàng</a:t>
              </a:r>
              <a:r>
                <a:rPr lang="en-US" sz="28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sử </a:t>
              </a:r>
              <a:r>
                <a:rPr lang="en-US" sz="28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dụng</a:t>
              </a:r>
              <a:r>
                <a:rPr lang="en-US" sz="28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mà không cần tra </a:t>
              </a:r>
              <a:r>
                <a:rPr lang="en-US" sz="28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cứu</a:t>
              </a:r>
              <a:r>
                <a:rPr lang="en-US" sz="28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website</a:t>
              </a:r>
              <a:endParaRPr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endParaRPr>
            </a:p>
            <a:p>
              <a:pPr marL="457200" marR="0" lvl="0" indent="-406400" algn="l" rtl="0">
                <a:lnSpc>
                  <a:spcPct val="139964"/>
                </a:lnSpc>
                <a:spcBef>
                  <a:spcPts val="0"/>
                </a:spcBef>
                <a:spcAft>
                  <a:spcPts val="0"/>
                </a:spcAft>
                <a:buClr>
                  <a:srgbClr val="202020"/>
                </a:buClr>
                <a:buSzPts val="2800"/>
                <a:buFont typeface="Comfortaa"/>
                <a:buChar char="❏"/>
              </a:pPr>
              <a:r>
                <a:rPr lang="en-US" sz="28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Giao</a:t>
              </a:r>
              <a:r>
                <a:rPr lang="en-US" sz="28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</a:t>
              </a:r>
              <a:r>
                <a:rPr lang="en-US" sz="28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diện</a:t>
              </a:r>
              <a:r>
                <a:rPr lang="en-US" sz="28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app cũng như các </a:t>
              </a:r>
              <a:r>
                <a:rPr lang="en-US" sz="28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chức</a:t>
              </a:r>
              <a:r>
                <a:rPr lang="en-US" sz="28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</a:t>
              </a:r>
              <a:r>
                <a:rPr lang="en-US" sz="28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năng</a:t>
              </a:r>
              <a:r>
                <a:rPr lang="en-US" sz="28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được đề xuất </a:t>
              </a:r>
              <a:r>
                <a:rPr lang="en-US" sz="28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hỗ</a:t>
              </a:r>
              <a:r>
                <a:rPr lang="en-US" sz="28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</a:t>
              </a:r>
              <a:r>
                <a:rPr lang="en-US" sz="28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trợ</a:t>
              </a:r>
              <a:r>
                <a:rPr lang="en-US" sz="28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người dùng </a:t>
              </a:r>
              <a:r>
                <a:rPr lang="en-US" sz="28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thao</a:t>
              </a:r>
              <a:r>
                <a:rPr lang="en-US" sz="28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</a:t>
              </a:r>
              <a:r>
                <a:rPr lang="en-US" sz="28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tác</a:t>
              </a:r>
              <a:r>
                <a:rPr lang="en-US" sz="28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dễ </a:t>
              </a:r>
              <a:r>
                <a:rPr lang="en-US" sz="28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dàng</a:t>
              </a:r>
              <a:r>
                <a:rPr lang="en-US" sz="28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</a:t>
              </a:r>
              <a:r>
                <a:rPr lang="en-US" sz="28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và</a:t>
              </a:r>
              <a:r>
                <a:rPr lang="en-US" sz="28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</a:t>
              </a:r>
              <a:r>
                <a:rPr lang="en-US" sz="2800" dirty="0" err="1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tiện</a:t>
              </a:r>
              <a:r>
                <a:rPr lang="en-US" sz="2800" dirty="0">
                  <a:solidFill>
                    <a:srgbClr val="202020"/>
                  </a:solidFill>
                  <a:latin typeface="Comfortaa"/>
                  <a:ea typeface="Comfortaa"/>
                  <a:cs typeface="Comfortaa"/>
                  <a:sym typeface="Comfortaa"/>
                </a:rPr>
                <a:t> lợi hơn</a:t>
              </a:r>
              <a:endParaRPr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147" name="Google Shape;147;g1096f7ad435_1_15"/>
            <p:cNvSpPr txBox="1"/>
            <p:nvPr/>
          </p:nvSpPr>
          <p:spPr>
            <a:xfrm>
              <a:off x="-17" y="1910502"/>
              <a:ext cx="11117700" cy="57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996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"/>
          <p:cNvSpPr txBox="1"/>
          <p:nvPr/>
        </p:nvSpPr>
        <p:spPr>
          <a:xfrm>
            <a:off x="10828807" y="8147122"/>
            <a:ext cx="5099758" cy="910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25" b="0" i="0" u="none" strike="noStrike" cap="none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KHÔNG PHẢI AI CŨNG LÀM VIỆC Ở VĂN PHÒNG!</a:t>
            </a:r>
            <a:endParaRPr/>
          </a:p>
        </p:txBody>
      </p:sp>
      <p:sp>
        <p:nvSpPr>
          <p:cNvPr id="153" name="Google Shape;153;p4"/>
          <p:cNvSpPr/>
          <p:nvPr/>
        </p:nvSpPr>
        <p:spPr>
          <a:xfrm>
            <a:off x="17164050" y="-114300"/>
            <a:ext cx="2247900" cy="10401300"/>
          </a:xfrm>
          <a:prstGeom prst="rect">
            <a:avLst/>
          </a:prstGeom>
          <a:solidFill>
            <a:srgbClr val="B1E6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4"/>
          <p:cNvSpPr txBox="1"/>
          <p:nvPr/>
        </p:nvSpPr>
        <p:spPr>
          <a:xfrm>
            <a:off x="1080901" y="1006475"/>
            <a:ext cx="122922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3. Thực hiện hóa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5" name="Google Shape;155;p4"/>
          <p:cNvSpPr/>
          <p:nvPr/>
        </p:nvSpPr>
        <p:spPr>
          <a:xfrm>
            <a:off x="495300" y="-266700"/>
            <a:ext cx="38100" cy="7467595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6" name="Google Shape;15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937350" y="6596362"/>
            <a:ext cx="2941500" cy="2941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7" name="Google Shape;157;p4"/>
          <p:cNvGrpSpPr/>
          <p:nvPr/>
        </p:nvGrpSpPr>
        <p:grpSpPr>
          <a:xfrm rot="5400000">
            <a:off x="16517677" y="773502"/>
            <a:ext cx="1292746" cy="1376638"/>
            <a:chOff x="0" y="0"/>
            <a:chExt cx="1723661" cy="1835518"/>
          </a:xfrm>
        </p:grpSpPr>
        <p:pic>
          <p:nvPicPr>
            <p:cNvPr id="158" name="Google Shape;158;p4"/>
            <p:cNvPicPr preferRelativeResize="0"/>
            <p:nvPr/>
          </p:nvPicPr>
          <p:blipFill rotWithShape="1">
            <a:blip r:embed="rId4">
              <a:alphaModFix/>
            </a:blip>
            <a:srcRect l="15609" t="39459" r="16458" b="39883"/>
            <a:stretch/>
          </p:blipFill>
          <p:spPr>
            <a:xfrm>
              <a:off x="0" y="0"/>
              <a:ext cx="1723661" cy="5241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4"/>
            <p:cNvPicPr preferRelativeResize="0"/>
            <p:nvPr/>
          </p:nvPicPr>
          <p:blipFill rotWithShape="1">
            <a:blip r:embed="rId4">
              <a:alphaModFix/>
            </a:blip>
            <a:srcRect l="15609" t="39459" r="16458" b="39883"/>
            <a:stretch/>
          </p:blipFill>
          <p:spPr>
            <a:xfrm>
              <a:off x="0" y="652935"/>
              <a:ext cx="1723661" cy="5241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p4"/>
            <p:cNvPicPr preferRelativeResize="0"/>
            <p:nvPr/>
          </p:nvPicPr>
          <p:blipFill rotWithShape="1">
            <a:blip r:embed="rId4">
              <a:alphaModFix/>
            </a:blip>
            <a:srcRect l="15609" t="39459" r="16458" b="39883"/>
            <a:stretch/>
          </p:blipFill>
          <p:spPr>
            <a:xfrm>
              <a:off x="0" y="1311395"/>
              <a:ext cx="1723661" cy="52412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1" name="Google Shape;161;p4"/>
          <p:cNvSpPr txBox="1"/>
          <p:nvPr/>
        </p:nvSpPr>
        <p:spPr>
          <a:xfrm>
            <a:off x="3093250" y="2632575"/>
            <a:ext cx="10601400" cy="58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406400" algn="l" rtl="0">
              <a:lnSpc>
                <a:spcPct val="139964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2800"/>
              <a:buFont typeface="Comfortaa"/>
              <a:buChar char="❏"/>
            </a:pP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Sử </a:t>
            </a: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dụng</a:t>
            </a: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firebase để </a:t>
            </a: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rút</a:t>
            </a: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ngắn</a:t>
            </a: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thời </a:t>
            </a: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gian</a:t>
            </a: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triển</a:t>
            </a: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khai</a:t>
            </a: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và</a:t>
            </a: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phát </a:t>
            </a: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triển</a:t>
            </a: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ứng</a:t>
            </a: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dụng</a:t>
            </a: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: </a:t>
            </a: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Lưu</a:t>
            </a: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trữ</a:t>
            </a: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dữ </a:t>
            </a: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liệu</a:t>
            </a: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, cloud storage để </a:t>
            </a: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lưu</a:t>
            </a: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trữ</a:t>
            </a: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dữ </a:t>
            </a: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liệu</a:t>
            </a: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và</a:t>
            </a: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authentication để </a:t>
            </a: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quản</a:t>
            </a: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lý</a:t>
            </a: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người dùng thông qua </a:t>
            </a: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phương</a:t>
            </a: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pháp</a:t>
            </a: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xác</a:t>
            </a: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thực email </a:t>
            </a: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và</a:t>
            </a: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mật</a:t>
            </a: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khẩu</a:t>
            </a:r>
            <a:endParaRPr sz="2800" dirty="0">
              <a:solidFill>
                <a:srgbClr val="20202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marR="0" lvl="0" indent="-406400" algn="l" rtl="0">
              <a:lnSpc>
                <a:spcPct val="139964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2800"/>
              <a:buFont typeface="Comfortaa"/>
              <a:buChar char="❏"/>
            </a:pP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Sử </a:t>
            </a: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dụng</a:t>
            </a: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BS4 để </a:t>
            </a: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thu</a:t>
            </a: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thập</a:t>
            </a: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dữ </a:t>
            </a: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liệu</a:t>
            </a: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từ website hopamchuan.com</a:t>
            </a:r>
            <a:endParaRPr sz="2800" dirty="0">
              <a:solidFill>
                <a:srgbClr val="20202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marR="0" lvl="0" indent="-406400" algn="l" rtl="0">
              <a:lnSpc>
                <a:spcPct val="139964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2800"/>
              <a:buFont typeface="Comfortaa"/>
              <a:buChar char="❏"/>
            </a:pP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Sử </a:t>
            </a: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dụng</a:t>
            </a: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giải</a:t>
            </a: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thuật phân </a:t>
            </a: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cụm</a:t>
            </a: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phân </a:t>
            </a: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cấp</a:t>
            </a: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trong </a:t>
            </a: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thư</a:t>
            </a: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viện </a:t>
            </a: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scipy</a:t>
            </a: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của python để phân nhóm dữ </a:t>
            </a: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liệu</a:t>
            </a: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bài hát </a:t>
            </a: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phục</a:t>
            </a: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vụ</a:t>
            </a: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cho</a:t>
            </a: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mục</a:t>
            </a: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đích</a:t>
            </a: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sz="2800" dirty="0" err="1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gợi</a:t>
            </a:r>
            <a:r>
              <a:rPr lang="en-US" sz="2800" dirty="0">
                <a:solidFill>
                  <a:srgbClr val="202020"/>
                </a:solidFill>
                <a:latin typeface="Comfortaa"/>
                <a:ea typeface="Comfortaa"/>
                <a:cs typeface="Comfortaa"/>
                <a:sym typeface="Comfortaa"/>
              </a:rPr>
              <a:t> ý bài hát.</a:t>
            </a:r>
            <a:endParaRPr sz="2800" dirty="0">
              <a:solidFill>
                <a:srgbClr val="20202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778</Words>
  <Application>Microsoft Office PowerPoint</Application>
  <PresentationFormat>Tùy chỉnh</PresentationFormat>
  <Paragraphs>94</Paragraphs>
  <Slides>20</Slides>
  <Notes>20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20</vt:i4>
      </vt:variant>
    </vt:vector>
  </HeadingPairs>
  <TitlesOfParts>
    <vt:vector size="26" baseType="lpstr">
      <vt:lpstr>Comfortaa</vt:lpstr>
      <vt:lpstr>Arial</vt:lpstr>
      <vt:lpstr>Wingdings</vt:lpstr>
      <vt:lpstr>Calibri</vt:lpstr>
      <vt:lpstr>Montserrat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Trịnh Thị Bảo Bảo</cp:lastModifiedBy>
  <cp:revision>7</cp:revision>
  <dcterms:created xsi:type="dcterms:W3CDTF">2006-08-16T00:00:00Z</dcterms:created>
  <dcterms:modified xsi:type="dcterms:W3CDTF">2021-12-22T08:23:14Z</dcterms:modified>
</cp:coreProperties>
</file>