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5" r:id="rId5"/>
    <p:sldId id="259"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89A3A0-DC86-44EF-87D1-70ED573DDFEC}">
          <p14:sldIdLst>
            <p14:sldId id="256"/>
            <p14:sldId id="257"/>
            <p14:sldId id="258"/>
            <p14:sldId id="265"/>
            <p14:sldId id="259"/>
            <p14:sldId id="262"/>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6596"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5D0AC-7146-4A69-A194-6FD74368B420}" type="datetimeFigureOut">
              <a:rPr lang="vi-VN" smtClean="0"/>
              <a:t>17/09/2016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3697-F889-4B72-B7FC-E1D60107EA17}" type="slidenum">
              <a:rPr lang="vi-VN" smtClean="0"/>
              <a:t>‹#›</a:t>
            </a:fld>
            <a:endParaRPr lang="vi-VN"/>
          </a:p>
        </p:txBody>
      </p:sp>
    </p:spTree>
    <p:extLst>
      <p:ext uri="{BB962C8B-B14F-4D97-AF65-F5344CB8AC3E}">
        <p14:creationId xmlns:p14="http://schemas.microsoft.com/office/powerpoint/2010/main" val="22962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760"/>
            <a:endParaRPr lang="vi-VN" sz="14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5023697-F889-4B72-B7FC-E1D60107EA17}" type="slidenum">
              <a:rPr lang="vi-VN" smtClean="0"/>
              <a:t>3</a:t>
            </a:fld>
            <a:endParaRPr lang="vi-VN"/>
          </a:p>
        </p:txBody>
      </p:sp>
    </p:spTree>
    <p:extLst>
      <p:ext uri="{BB962C8B-B14F-4D97-AF65-F5344CB8AC3E}">
        <p14:creationId xmlns:p14="http://schemas.microsoft.com/office/powerpoint/2010/main" val="322385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5023697-F889-4B72-B7FC-E1D60107EA17}" type="slidenum">
              <a:rPr lang="vi-VN" smtClean="0"/>
              <a:t>5</a:t>
            </a:fld>
            <a:endParaRPr lang="vi-VN"/>
          </a:p>
        </p:txBody>
      </p:sp>
    </p:spTree>
    <p:extLst>
      <p:ext uri="{BB962C8B-B14F-4D97-AF65-F5344CB8AC3E}">
        <p14:creationId xmlns:p14="http://schemas.microsoft.com/office/powerpoint/2010/main" val="47103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825" y="0"/>
            <a:ext cx="8911687" cy="2436590"/>
          </a:xfrm>
        </p:spPr>
        <p:txBody>
          <a:bodyPr>
            <a:normAutofit fontScale="90000"/>
          </a:bodyPr>
          <a:lstStyle/>
          <a:p>
            <a:pPr algn="ctr">
              <a:lnSpc>
                <a:spcPct val="150000"/>
              </a:lnSpc>
            </a:pPr>
            <a:r>
              <a:rPr lang="vi-VN" sz="7200" noProof="1" smtClean="0">
                <a:latin typeface="Times New Roman" panose="02020603050405020304" pitchFamily="18" charset="0"/>
                <a:cs typeface="Times New Roman" panose="02020603050405020304" pitchFamily="18" charset="0"/>
              </a:rPr>
              <a:t>Giới thiệu Angular 2</a:t>
            </a:r>
            <a:br>
              <a:rPr lang="vi-VN" sz="7200" noProof="1" smtClean="0">
                <a:latin typeface="Times New Roman" panose="02020603050405020304" pitchFamily="18" charset="0"/>
                <a:cs typeface="Times New Roman" panose="02020603050405020304" pitchFamily="18" charset="0"/>
              </a:rPr>
            </a:br>
            <a:r>
              <a:rPr lang="vi-VN" sz="4000" noProof="1" smtClean="0">
                <a:latin typeface="Times New Roman" panose="02020603050405020304" pitchFamily="18" charset="0"/>
                <a:cs typeface="Times New Roman" panose="02020603050405020304" pitchFamily="18" charset="0"/>
              </a:rPr>
              <a:t>Môn: Các vấn đề hiện đại của CNTT</a:t>
            </a:r>
            <a:endParaRPr lang="vi-VN" sz="4000" noProof="1">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xfrm>
            <a:off x="2068512" y="2953378"/>
            <a:ext cx="8915400" cy="3777622"/>
          </a:xfrm>
        </p:spPr>
        <p:txBody>
          <a:bodyPr>
            <a:noAutofit/>
          </a:bodyPr>
          <a:lstStyle/>
          <a:p>
            <a:pPr marL="0" indent="0">
              <a:buNone/>
            </a:pPr>
            <a:r>
              <a:rPr lang="vi-VN" sz="2600" dirty="0" smtClean="0">
                <a:solidFill>
                  <a:schemeClr val="tx1"/>
                </a:solidFill>
                <a:latin typeface="Times New Roman" panose="02020603050405020304" pitchFamily="18" charset="0"/>
                <a:cs typeface="Times New Roman" panose="02020603050405020304" pitchFamily="18" charset="0"/>
              </a:rPr>
              <a:t>Nhóm A2:								Giảng viên:</a:t>
            </a:r>
          </a:p>
          <a:p>
            <a:pPr marL="0" indent="0">
              <a:buNone/>
            </a:pPr>
            <a:r>
              <a:rPr lang="vi-VN" sz="2600" dirty="0" smtClean="0">
                <a:solidFill>
                  <a:schemeClr val="tx1"/>
                </a:solidFill>
                <a:latin typeface="Times New Roman" panose="02020603050405020304" pitchFamily="18" charset="0"/>
                <a:cs typeface="Times New Roman" panose="02020603050405020304" pitchFamily="18" charset="0"/>
              </a:rPr>
              <a:t>	Hoàng Giang								Trương Anh Hoàng</a:t>
            </a:r>
          </a:p>
          <a:p>
            <a:pPr marL="0" indent="0">
              <a:buNone/>
            </a:pPr>
            <a:r>
              <a:rPr lang="vi-VN" sz="2600" dirty="0" smtClean="0">
                <a:solidFill>
                  <a:schemeClr val="tx1"/>
                </a:solidFill>
                <a:latin typeface="Times New Roman" panose="02020603050405020304" pitchFamily="18" charset="0"/>
                <a:cs typeface="Times New Roman" panose="02020603050405020304" pitchFamily="18" charset="0"/>
              </a:rPr>
              <a:t>	Phan Thị Thanh Hải</a:t>
            </a:r>
          </a:p>
          <a:p>
            <a:pPr marL="0" indent="0">
              <a:buNone/>
            </a:pPr>
            <a:r>
              <a:rPr lang="vi-VN" sz="2600" dirty="0" smtClean="0">
                <a:solidFill>
                  <a:schemeClr val="tx1"/>
                </a:solidFill>
                <a:latin typeface="Times New Roman" panose="02020603050405020304" pitchFamily="18" charset="0"/>
                <a:cs typeface="Times New Roman" panose="02020603050405020304" pitchFamily="18" charset="0"/>
              </a:rPr>
              <a:t>	Đào Thị Thanh Huyền</a:t>
            </a:r>
          </a:p>
          <a:p>
            <a:pPr marL="0" indent="0">
              <a:buNone/>
            </a:pPr>
            <a:r>
              <a:rPr lang="vi-VN" sz="2600" dirty="0" smtClean="0">
                <a:solidFill>
                  <a:schemeClr val="tx1"/>
                </a:solidFill>
                <a:latin typeface="Times New Roman" panose="02020603050405020304" pitchFamily="18" charset="0"/>
                <a:cs typeface="Times New Roman" panose="02020603050405020304" pitchFamily="18" charset="0"/>
              </a:rPr>
              <a:t>	Ngụy Khắc Quân</a:t>
            </a:r>
          </a:p>
        </p:txBody>
      </p:sp>
    </p:spTree>
    <p:extLst>
      <p:ext uri="{BB962C8B-B14F-4D97-AF65-F5344CB8AC3E}">
        <p14:creationId xmlns:p14="http://schemas.microsoft.com/office/powerpoint/2010/main" val="27521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300" y="484410"/>
            <a:ext cx="7821612" cy="937990"/>
          </a:xfrm>
        </p:spPr>
        <p:txBody>
          <a:bodyPr>
            <a:normAutofit/>
          </a:bodyPr>
          <a:lstStyle/>
          <a:p>
            <a:r>
              <a:rPr lang="vi-VN" sz="4800" dirty="0" smtClean="0">
                <a:latin typeface="Times New Roman" panose="02020603050405020304" pitchFamily="18" charset="0"/>
                <a:cs typeface="Times New Roman" panose="02020603050405020304" pitchFamily="18" charset="0"/>
              </a:rPr>
              <a:t>Nội dung</a:t>
            </a:r>
            <a:endParaRPr lang="vi-V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9900" y="1765300"/>
            <a:ext cx="9015412" cy="4470400"/>
          </a:xfrm>
        </p:spPr>
        <p:txBody>
          <a:bodyPr>
            <a:normAutofit/>
          </a:bodyPr>
          <a:lstStyle/>
          <a:p>
            <a:pPr>
              <a:lnSpc>
                <a:spcPct val="150000"/>
              </a:lnSpc>
              <a:buClrTx/>
              <a:buFont typeface="Wingdings 3" panose="05040102010807070707" pitchFamily="18" charset="2"/>
              <a:buChar char=""/>
            </a:pPr>
            <a:r>
              <a:rPr lang="vi-VN" sz="3200" dirty="0" smtClean="0">
                <a:solidFill>
                  <a:schemeClr val="tx1"/>
                </a:solidFill>
                <a:latin typeface="Times New Roman" panose="02020603050405020304" pitchFamily="18" charset="0"/>
                <a:cs typeface="Times New Roman" panose="02020603050405020304" pitchFamily="18" charset="0"/>
              </a:rPr>
              <a:t>Giới thiệu Angular</a:t>
            </a:r>
          </a:p>
          <a:p>
            <a:pPr>
              <a:lnSpc>
                <a:spcPct val="150000"/>
              </a:lnSpc>
              <a:buClrTx/>
              <a:buFont typeface="Wingdings 3" panose="05040102010807070707" pitchFamily="18" charset="2"/>
              <a:buChar char=""/>
            </a:pPr>
            <a:r>
              <a:rPr lang="vi-VN" sz="3200" dirty="0" smtClean="0">
                <a:solidFill>
                  <a:schemeClr val="tx1"/>
                </a:solidFill>
                <a:latin typeface="Times New Roman" panose="02020603050405020304" pitchFamily="18" charset="0"/>
                <a:cs typeface="Times New Roman" panose="02020603050405020304" pitchFamily="18" charset="0"/>
              </a:rPr>
              <a:t>Sự thay đổi trên Angular 2</a:t>
            </a:r>
          </a:p>
          <a:p>
            <a:pPr>
              <a:lnSpc>
                <a:spcPct val="150000"/>
              </a:lnSpc>
              <a:buClrTx/>
              <a:buFont typeface="Wingdings 3" panose="05040102010807070707" pitchFamily="18" charset="2"/>
              <a:buChar char=""/>
            </a:pPr>
            <a:r>
              <a:rPr lang="vi-VN" sz="3200" dirty="0" smtClean="0">
                <a:solidFill>
                  <a:schemeClr val="tx1"/>
                </a:solidFill>
                <a:latin typeface="Times New Roman" panose="02020603050405020304" pitchFamily="18" charset="0"/>
                <a:cs typeface="Times New Roman" panose="02020603050405020304" pitchFamily="18" charset="0"/>
              </a:rPr>
              <a:t>Demo app angular2 HelloWorld</a:t>
            </a:r>
          </a:p>
          <a:p>
            <a:pPr>
              <a:lnSpc>
                <a:spcPct val="150000"/>
              </a:lnSpc>
              <a:buClrTx/>
              <a:buFont typeface="Wingdings 3" panose="05040102010807070707" pitchFamily="18" charset="2"/>
              <a:buChar char=""/>
            </a:pPr>
            <a:r>
              <a:rPr lang="vi-VN" sz="3200" dirty="0" smtClean="0">
                <a:solidFill>
                  <a:schemeClr val="tx1"/>
                </a:solidFill>
                <a:latin typeface="Times New Roman" panose="02020603050405020304" pitchFamily="18" charset="0"/>
                <a:cs typeface="Times New Roman" panose="02020603050405020304" pitchFamily="18" charset="0"/>
              </a:rPr>
              <a:t>Hỏi đáp</a:t>
            </a:r>
            <a:endParaRPr lang="vi-V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40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730" y="624110"/>
            <a:ext cx="8911687" cy="1280890"/>
          </a:xfrm>
        </p:spPr>
        <p:txBody>
          <a:bodyPr>
            <a:normAutofit/>
          </a:bodyPr>
          <a:lstStyle/>
          <a:p>
            <a:r>
              <a:rPr lang="vi-VN" sz="4800" dirty="0" smtClean="0">
                <a:latin typeface="Times New Roman" panose="02020603050405020304" pitchFamily="18" charset="0"/>
                <a:cs typeface="Times New Roman" panose="02020603050405020304" pitchFamily="18" charset="0"/>
              </a:rPr>
              <a:t>Giới thiệu Angular</a:t>
            </a:r>
            <a:endParaRPr lang="vi-VN" sz="48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1738517" y="1905000"/>
            <a:ext cx="5681062" cy="4481052"/>
          </a:xfrm>
        </p:spPr>
        <p:txBody>
          <a:bodyPr>
            <a:noAutofit/>
          </a:bodyPr>
          <a:lstStyle/>
          <a:p>
            <a:pPr marL="365760"/>
            <a:r>
              <a:rPr lang="vi-VN" sz="2200" dirty="0" smtClean="0">
                <a:solidFill>
                  <a:schemeClr val="tx1"/>
                </a:solidFill>
                <a:latin typeface="Times New Roman" panose="02020603050405020304" pitchFamily="18" charset="0"/>
                <a:cs typeface="Times New Roman" panose="02020603050405020304" pitchFamily="18" charset="0"/>
              </a:rPr>
              <a:t>Angular là một framework ứng dụng web mã nguồn mở dựa trên </a:t>
            </a:r>
            <a:r>
              <a:rPr lang="en-US" sz="2200" dirty="0" smtClean="0">
                <a:solidFill>
                  <a:schemeClr val="tx1"/>
                </a:solidFill>
                <a:latin typeface="Times New Roman" panose="02020603050405020304" pitchFamily="18" charset="0"/>
                <a:cs typeface="Times New Roman" panose="02020603050405020304" pitchFamily="18" charset="0"/>
              </a:rPr>
              <a:t>JavaScript</a:t>
            </a:r>
            <a:endParaRPr lang="en-US" sz="2200" dirty="0" smtClean="0">
              <a:solidFill>
                <a:schemeClr val="tx1"/>
              </a:solidFill>
              <a:latin typeface="Times New Roman" panose="02020603050405020304" pitchFamily="18" charset="0"/>
              <a:cs typeface="Times New Roman" panose="02020603050405020304" pitchFamily="18" charset="0"/>
            </a:endParaRPr>
          </a:p>
          <a:p>
            <a:pPr marL="365760"/>
            <a:r>
              <a:rPr lang="vi-VN" sz="2200" dirty="0" smtClean="0">
                <a:solidFill>
                  <a:schemeClr val="tx1"/>
                </a:solidFill>
                <a:latin typeface="Times New Roman" panose="02020603050405020304" pitchFamily="18" charset="0"/>
                <a:cs typeface="Times New Roman" panose="02020603050405020304" pitchFamily="18" charset="0"/>
              </a:rPr>
              <a:t>AngularJS </a:t>
            </a:r>
            <a:r>
              <a:rPr lang="vi-VN" sz="2200" dirty="0">
                <a:solidFill>
                  <a:schemeClr val="tx1"/>
                </a:solidFill>
                <a:latin typeface="Times New Roman" panose="02020603050405020304" pitchFamily="18" charset="0"/>
                <a:cs typeface="Times New Roman" panose="02020603050405020304" pitchFamily="18" charset="0"/>
              </a:rPr>
              <a:t>thường dùng để phát triển </a:t>
            </a:r>
            <a:r>
              <a:rPr lang="vi-VN" sz="2200" dirty="0" smtClean="0">
                <a:solidFill>
                  <a:schemeClr val="tx1"/>
                </a:solidFill>
                <a:latin typeface="Times New Roman" panose="02020603050405020304" pitchFamily="18" charset="0"/>
                <a:cs typeface="Times New Roman" panose="02020603050405020304" pitchFamily="18" charset="0"/>
              </a:rPr>
              <a:t>front</a:t>
            </a:r>
            <a:r>
              <a:rPr lang="en-US" sz="2200" dirty="0" smtClean="0">
                <a:solidFill>
                  <a:schemeClr val="tx1"/>
                </a:solidFill>
                <a:latin typeface="Times New Roman" panose="02020603050405020304" pitchFamily="18" charset="0"/>
                <a:cs typeface="Times New Roman" panose="02020603050405020304" pitchFamily="18" charset="0"/>
              </a:rPr>
              <a:t>-</a:t>
            </a:r>
            <a:r>
              <a:rPr lang="vi-VN" sz="2200" dirty="0" smtClean="0">
                <a:solidFill>
                  <a:schemeClr val="tx1"/>
                </a:solidFill>
                <a:latin typeface="Times New Roman" panose="02020603050405020304" pitchFamily="18" charset="0"/>
                <a:cs typeface="Times New Roman" panose="02020603050405020304" pitchFamily="18" charset="0"/>
              </a:rPr>
              <a:t>end thông </a:t>
            </a:r>
            <a:r>
              <a:rPr lang="vi-VN" sz="2200" dirty="0">
                <a:solidFill>
                  <a:schemeClr val="tx1"/>
                </a:solidFill>
                <a:latin typeface="Times New Roman" panose="02020603050405020304" pitchFamily="18" charset="0"/>
                <a:cs typeface="Times New Roman" panose="02020603050405020304" pitchFamily="18" charset="0"/>
              </a:rPr>
              <a:t>qua các API để gọi data, </a:t>
            </a:r>
            <a:r>
              <a:rPr lang="vi-VN" sz="2200" dirty="0" smtClean="0">
                <a:solidFill>
                  <a:schemeClr val="tx1"/>
                </a:solidFill>
                <a:latin typeface="Times New Roman" panose="02020603050405020304" pitchFamily="18" charset="0"/>
                <a:cs typeface="Times New Roman" panose="02020603050405020304" pitchFamily="18" charset="0"/>
              </a:rPr>
              <a:t>tạo các ứng dụng client-side theo mô hình MVC.</a:t>
            </a:r>
          </a:p>
          <a:p>
            <a:pPr marL="365760"/>
            <a:r>
              <a:rPr lang="en-US" sz="2200" dirty="0" smtClean="0">
                <a:solidFill>
                  <a:schemeClr val="tx1"/>
                </a:solidFill>
                <a:latin typeface="Times New Roman" panose="02020603050405020304" pitchFamily="18" charset="0"/>
                <a:cs typeface="Times New Roman" panose="02020603050405020304" pitchFamily="18" charset="0"/>
              </a:rPr>
              <a:t>T</a:t>
            </a:r>
            <a:r>
              <a:rPr lang="vi-VN" sz="2200" dirty="0" smtClean="0">
                <a:solidFill>
                  <a:schemeClr val="tx1"/>
                </a:solidFill>
                <a:latin typeface="Times New Roman" panose="02020603050405020304" pitchFamily="18" charset="0"/>
                <a:cs typeface="Times New Roman" panose="02020603050405020304" pitchFamily="18" charset="0"/>
              </a:rPr>
              <a:t>hường </a:t>
            </a:r>
            <a:r>
              <a:rPr lang="vi-VN" sz="2200" dirty="0">
                <a:solidFill>
                  <a:schemeClr val="tx1"/>
                </a:solidFill>
                <a:latin typeface="Times New Roman" panose="02020603050405020304" pitchFamily="18" charset="0"/>
                <a:cs typeface="Times New Roman" panose="02020603050405020304" pitchFamily="18" charset="0"/>
              </a:rPr>
              <a:t>được sử dụng </a:t>
            </a:r>
            <a:r>
              <a:rPr lang="vi-VN" sz="2200" dirty="0" smtClean="0">
                <a:solidFill>
                  <a:schemeClr val="tx1"/>
                </a:solidFill>
                <a:latin typeface="Times New Roman" panose="02020603050405020304" pitchFamily="18" charset="0"/>
                <a:cs typeface="Times New Roman" panose="02020603050405020304" pitchFamily="18" charset="0"/>
              </a:rPr>
              <a:t>để</a:t>
            </a:r>
            <a:r>
              <a:rPr lang="en-US" sz="2200" dirty="0" smtClean="0">
                <a:solidFill>
                  <a:schemeClr val="tx1"/>
                </a:solidFill>
                <a:latin typeface="Times New Roman" panose="02020603050405020304" pitchFamily="18" charset="0"/>
                <a:cs typeface="Times New Roman" panose="02020603050405020304" pitchFamily="18" charset="0"/>
              </a:rPr>
              <a:t> </a:t>
            </a:r>
            <a:r>
              <a:rPr lang="vi-VN" sz="2200" dirty="0" smtClean="0">
                <a:solidFill>
                  <a:schemeClr val="tx1"/>
                </a:solidFill>
                <a:latin typeface="Times New Roman" panose="02020603050405020304" pitchFamily="18" charset="0"/>
                <a:cs typeface="Times New Roman" panose="02020603050405020304" pitchFamily="18" charset="0"/>
              </a:rPr>
              <a:t>xây dựng </a:t>
            </a:r>
            <a:r>
              <a:rPr lang="en-US" sz="2200" b="1" dirty="0" smtClean="0">
                <a:solidFill>
                  <a:schemeClr val="tx1"/>
                </a:solidFill>
                <a:latin typeface="Times New Roman" panose="02020603050405020304" pitchFamily="18" charset="0"/>
                <a:cs typeface="Times New Roman" panose="02020603050405020304" pitchFamily="18" charset="0"/>
              </a:rPr>
              <a:t>Single </a:t>
            </a:r>
            <a:r>
              <a:rPr lang="en-US" sz="2200" b="1" dirty="0">
                <a:solidFill>
                  <a:schemeClr val="tx1"/>
                </a:solidFill>
                <a:latin typeface="Times New Roman" panose="02020603050405020304" pitchFamily="18" charset="0"/>
                <a:cs typeface="Times New Roman" panose="02020603050405020304" pitchFamily="18" charset="0"/>
              </a:rPr>
              <a:t>Page </a:t>
            </a:r>
            <a:r>
              <a:rPr lang="en-US" sz="2200" b="1" dirty="0" smtClean="0">
                <a:solidFill>
                  <a:schemeClr val="tx1"/>
                </a:solidFill>
                <a:latin typeface="Times New Roman" panose="02020603050405020304" pitchFamily="18" charset="0"/>
                <a:cs typeface="Times New Roman" panose="02020603050405020304" pitchFamily="18" charset="0"/>
              </a:rPr>
              <a:t>Application – </a:t>
            </a:r>
            <a:r>
              <a:rPr lang="vi-VN" sz="2200" dirty="0" smtClean="0">
                <a:solidFill>
                  <a:schemeClr val="tx1"/>
                </a:solidFill>
                <a:latin typeface="Times New Roman" panose="02020603050405020304" pitchFamily="18" charset="0"/>
                <a:cs typeface="Times New Roman" panose="02020603050405020304" pitchFamily="18" charset="0"/>
              </a:rPr>
              <a:t>thao </a:t>
            </a:r>
            <a:r>
              <a:rPr lang="vi-VN" sz="2200" dirty="0">
                <a:solidFill>
                  <a:schemeClr val="tx1"/>
                </a:solidFill>
                <a:latin typeface="Times New Roman" panose="02020603050405020304" pitchFamily="18" charset="0"/>
                <a:cs typeface="Times New Roman" panose="02020603050405020304" pitchFamily="18" charset="0"/>
              </a:rPr>
              <a:t>tác xử lý của trang web đều được diễn ra trên một trang duy </a:t>
            </a:r>
            <a:r>
              <a:rPr lang="vi-VN" sz="2200" dirty="0" smtClean="0">
                <a:solidFill>
                  <a:schemeClr val="tx1"/>
                </a:solidFill>
                <a:latin typeface="Times New Roman" panose="02020603050405020304" pitchFamily="18" charset="0"/>
                <a:cs typeface="Times New Roman" panose="02020603050405020304" pitchFamily="18" charset="0"/>
              </a:rPr>
              <a:t>nhất</a:t>
            </a:r>
            <a:r>
              <a:rPr lang="en-US" sz="2200" dirty="0" smtClean="0">
                <a:solidFill>
                  <a:schemeClr val="tx1"/>
                </a:solidFill>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54413" y="786343"/>
            <a:ext cx="4333793" cy="5784064"/>
          </a:xfrm>
        </p:spPr>
      </p:pic>
    </p:spTree>
    <p:extLst>
      <p:ext uri="{BB962C8B-B14F-4D97-AF65-F5344CB8AC3E}">
        <p14:creationId xmlns:p14="http://schemas.microsoft.com/office/powerpoint/2010/main" val="132780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523" y="417632"/>
            <a:ext cx="8911687" cy="1280890"/>
          </a:xfrm>
        </p:spPr>
        <p:txBody>
          <a:bodyPr>
            <a:normAutofit/>
          </a:bodyPr>
          <a:lstStyle/>
          <a:p>
            <a:r>
              <a:rPr lang="vi-VN" sz="4800" dirty="0" smtClean="0">
                <a:latin typeface="Times New Roman" panose="02020603050405020304" pitchFamily="18" charset="0"/>
                <a:cs typeface="Times New Roman" panose="02020603050405020304" pitchFamily="18" charset="0"/>
              </a:rPr>
              <a:t>Đặc điểm của Angular</a:t>
            </a:r>
            <a:endParaRPr lang="vi-VN" sz="4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477730" y="1698522"/>
            <a:ext cx="8672051" cy="4262284"/>
          </a:xfrm>
        </p:spPr>
        <p:txBody>
          <a:bodyPr>
            <a:normAutofit/>
          </a:bodyPr>
          <a:lstStyle/>
          <a:p>
            <a:pPr marL="365760"/>
            <a:r>
              <a:rPr lang="vi-VN" sz="2200" dirty="0" smtClean="0">
                <a:latin typeface="Times New Roman" panose="02020603050405020304" pitchFamily="18" charset="0"/>
                <a:cs typeface="Times New Roman" panose="02020603050405020304" pitchFamily="18" charset="0"/>
              </a:rPr>
              <a:t>AngularJS mở rộng HTML với các thuộc tính mới</a:t>
            </a:r>
            <a:endParaRPr lang="vi-VN" sz="2200" dirty="0" smtClean="0">
              <a:solidFill>
                <a:schemeClr val="tx1"/>
              </a:solidFill>
              <a:latin typeface="Times New Roman" panose="02020603050405020304" pitchFamily="18" charset="0"/>
              <a:cs typeface="Times New Roman" panose="02020603050405020304" pitchFamily="18" charset="0"/>
            </a:endParaRPr>
          </a:p>
          <a:p>
            <a:pPr marL="365760"/>
            <a:r>
              <a:rPr lang="vi-VN" sz="2200" dirty="0" smtClean="0">
                <a:solidFill>
                  <a:schemeClr val="tx1"/>
                </a:solidFill>
                <a:latin typeface="Times New Roman" panose="02020603050405020304" pitchFamily="18" charset="0"/>
                <a:cs typeface="Times New Roman" panose="02020603050405020304" pitchFamily="18" charset="0"/>
              </a:rPr>
              <a:t>Cung </a:t>
            </a:r>
            <a:r>
              <a:rPr lang="vi-VN" sz="2200" dirty="0">
                <a:solidFill>
                  <a:schemeClr val="tx1"/>
                </a:solidFill>
                <a:latin typeface="Times New Roman" panose="02020603050405020304" pitchFamily="18" charset="0"/>
                <a:cs typeface="Times New Roman" panose="02020603050405020304" pitchFamily="18" charset="0"/>
              </a:rPr>
              <a:t>cấp khả năng data binding tới HTML, data bạn cập nhật sẽ được hiển thị ngay tại chỗ chứ không cần thiết phải reload page</a:t>
            </a:r>
            <a:r>
              <a:rPr lang="en-US" sz="2200" dirty="0">
                <a:solidFill>
                  <a:schemeClr val="tx1"/>
                </a:solidFill>
                <a:latin typeface="Times New Roman" panose="02020603050405020304" pitchFamily="18" charset="0"/>
                <a:cs typeface="Times New Roman" panose="02020603050405020304" pitchFamily="18" charset="0"/>
              </a:rPr>
              <a:t>.</a:t>
            </a:r>
          </a:p>
          <a:p>
            <a:pPr marL="365760"/>
            <a:r>
              <a:rPr lang="vi-VN" sz="2200" dirty="0" smtClean="0">
                <a:solidFill>
                  <a:schemeClr val="tx1"/>
                </a:solidFill>
                <a:latin typeface="Times New Roman" panose="02020603050405020304" pitchFamily="18" charset="0"/>
                <a:cs typeface="Times New Roman" panose="02020603050405020304" pitchFamily="18" charset="0"/>
              </a:rPr>
              <a:t>Khả </a:t>
            </a:r>
            <a:r>
              <a:rPr lang="vi-VN" sz="2200" dirty="0">
                <a:solidFill>
                  <a:schemeClr val="tx1"/>
                </a:solidFill>
                <a:latin typeface="Times New Roman" panose="02020603050405020304" pitchFamily="18" charset="0"/>
                <a:cs typeface="Times New Roman" panose="02020603050405020304" pitchFamily="18" charset="0"/>
              </a:rPr>
              <a:t>năng tương thích cao,</a:t>
            </a:r>
            <a:r>
              <a:rPr lang="en-US" sz="2200" dirty="0">
                <a:solidFill>
                  <a:schemeClr val="tx1"/>
                </a:solidFill>
                <a:latin typeface="Times New Roman" panose="02020603050405020304" pitchFamily="18" charset="0"/>
                <a:cs typeface="Times New Roman" panose="02020603050405020304" pitchFamily="18" charset="0"/>
              </a:rPr>
              <a:t> </a:t>
            </a:r>
            <a:r>
              <a:rPr lang="vi-VN" sz="2200" dirty="0">
                <a:solidFill>
                  <a:schemeClr val="tx1"/>
                </a:solidFill>
                <a:latin typeface="Times New Roman" panose="02020603050405020304" pitchFamily="18" charset="0"/>
                <a:cs typeface="Times New Roman" panose="02020603050405020304" pitchFamily="18" charset="0"/>
              </a:rPr>
              <a:t>có thể chạy trên tất cả các trình duyệt và trên 2 nền tảng di động được nhiều người dùng đó là Android và IOS.</a:t>
            </a:r>
            <a:endParaRPr lang="en-US" sz="2200" dirty="0">
              <a:solidFill>
                <a:schemeClr val="tx1"/>
              </a:solidFill>
              <a:latin typeface="Times New Roman" panose="02020603050405020304" pitchFamily="18" charset="0"/>
              <a:cs typeface="Times New Roman" panose="02020603050405020304" pitchFamily="18" charset="0"/>
            </a:endParaRPr>
          </a:p>
          <a:p>
            <a:pPr marL="365760"/>
            <a:r>
              <a:rPr lang="vi-VN" sz="2200" dirty="0" smtClean="0">
                <a:solidFill>
                  <a:schemeClr val="tx1"/>
                </a:solidFill>
                <a:latin typeface="Times New Roman" panose="02020603050405020304" pitchFamily="18" charset="0"/>
                <a:cs typeface="Times New Roman" panose="02020603050405020304" pitchFamily="18" charset="0"/>
              </a:rPr>
              <a:t>Code rất dễ để debug, viết unit-test, tái sử dụng lại component</a:t>
            </a:r>
          </a:p>
          <a:p>
            <a:pPr marL="365760"/>
            <a:r>
              <a:rPr lang="vi-VN" sz="2400" dirty="0" smtClean="0">
                <a:latin typeface="Times New Roman" panose="02020603050405020304" pitchFamily="18" charset="0"/>
                <a:cs typeface="Times New Roman" panose="02020603050405020304" pitchFamily="18" charset="0"/>
              </a:rPr>
              <a:t>Mã </a:t>
            </a:r>
            <a:r>
              <a:rPr lang="vi-VN" sz="2400" dirty="0">
                <a:latin typeface="Times New Roman" panose="02020603050405020304" pitchFamily="18" charset="0"/>
                <a:cs typeface="Times New Roman" panose="02020603050405020304" pitchFamily="18" charset="0"/>
              </a:rPr>
              <a:t>nguồn mở, miễn phí hoàn toàn và được sủ dụng rộng rãi.</a:t>
            </a:r>
            <a:endParaRPr lang="vi-V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34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247" y="240652"/>
            <a:ext cx="8911687" cy="1280890"/>
          </a:xfrm>
        </p:spPr>
        <p:txBody>
          <a:bodyPr>
            <a:normAutofit/>
          </a:bodyPr>
          <a:lstStyle/>
          <a:p>
            <a:r>
              <a:rPr lang="en-US" sz="4800" dirty="0" err="1" smtClean="0">
                <a:latin typeface="Times New Roman" panose="02020603050405020304" pitchFamily="18" charset="0"/>
                <a:cs typeface="Times New Roman" panose="02020603050405020304" pitchFamily="18" charset="0"/>
              </a:rPr>
              <a:t>Sự</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thay</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đổi</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trên</a:t>
            </a:r>
            <a:r>
              <a:rPr lang="en-US" sz="4800" dirty="0" smtClean="0">
                <a:latin typeface="Times New Roman" panose="02020603050405020304" pitchFamily="18" charset="0"/>
                <a:cs typeface="Times New Roman" panose="02020603050405020304" pitchFamily="18" charset="0"/>
              </a:rPr>
              <a:t> Angular 2</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6489290" y="1194619"/>
            <a:ext cx="5702710" cy="5560142"/>
          </a:xfrm>
        </p:spPr>
        <p:txBody>
          <a:bodyPr>
            <a:noAutofit/>
          </a:bodyPr>
          <a:lstStyle/>
          <a:p>
            <a:r>
              <a:rPr lang="vi-VN" sz="2000" dirty="0">
                <a:latin typeface="Times New Roman" panose="02020603050405020304" pitchFamily="18" charset="0"/>
                <a:cs typeface="Times New Roman" panose="02020603050405020304" pitchFamily="18" charset="0"/>
              </a:rPr>
              <a:t>Tạm biệt Controller và $scope, những thứ quen thuộc trong Angular 1. Angular 2 hoàn toàn là các Component và Directive</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Xây dựng trên nền ES6, chuẩn công nghệ javascript mới nhất được thông qua, khiến javascript trở nên mạnh và quen thuộc hơn với nhiều lập trình viên với việc bổ xung class, kế </a:t>
            </a:r>
            <a:r>
              <a:rPr lang="vi-VN" sz="2000" dirty="0" smtClean="0">
                <a:latin typeface="Times New Roman" panose="02020603050405020304" pitchFamily="18" charset="0"/>
                <a:cs typeface="Times New Roman" panose="02020603050405020304" pitchFamily="18" charset="0"/>
              </a:rPr>
              <a:t>thừa, </a:t>
            </a:r>
            <a:r>
              <a:rPr lang="vi-VN" sz="2000" dirty="0">
                <a:latin typeface="Times New Roman" panose="02020603050405020304" pitchFamily="18" charset="0"/>
                <a:cs typeface="Times New Roman" panose="02020603050405020304" pitchFamily="18" charset="0"/>
              </a:rPr>
              <a:t>hay hỗ trợ một số cấu trúc dữ liệu phổ biến như map, set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vi-VN" sz="2000" noProof="1" smtClean="0">
                <a:latin typeface="Times New Roman" panose="02020603050405020304" pitchFamily="18" charset="0"/>
                <a:cs typeface="Times New Roman" panose="02020603050405020304" pitchFamily="18" charset="0"/>
              </a:rPr>
              <a:t>Nâng cao hiệu năng:  </a:t>
            </a:r>
            <a:r>
              <a:rPr lang="vi-VN" sz="2000" dirty="0" smtClean="0">
                <a:latin typeface="Times New Roman" panose="02020603050405020304" pitchFamily="18" charset="0"/>
                <a:cs typeface="Times New Roman" panose="02020603050405020304" pitchFamily="18" charset="0"/>
              </a:rPr>
              <a:t>là </a:t>
            </a:r>
            <a:r>
              <a:rPr lang="vi-VN" sz="2000" dirty="0">
                <a:latin typeface="Times New Roman" panose="02020603050405020304" pitchFamily="18" charset="0"/>
                <a:cs typeface="Times New Roman" panose="02020603050405020304" pitchFamily="18" charset="0"/>
              </a:rPr>
              <a:t>một nhiệm vụ trọng tâm dẫn đến nhiều thay đổi như về cách binding dữ liệu, nghe nói performance tốt hơn 5- 10 lần. NG1 $watch nhiều quá do binding tự động 2 chiều, điều này đã được điều chỉnh trong NG2.</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Mobility: hỗ trợ mạnh hơn cho việc xây dựng các ứng dụng mobile.</a:t>
            </a:r>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14400" y="1521542"/>
            <a:ext cx="5574890" cy="4495800"/>
          </a:xfrm>
        </p:spPr>
      </p:pic>
    </p:spTree>
    <p:extLst>
      <p:ext uri="{BB962C8B-B14F-4D97-AF65-F5344CB8AC3E}">
        <p14:creationId xmlns:p14="http://schemas.microsoft.com/office/powerpoint/2010/main" val="58566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342" y="303331"/>
            <a:ext cx="9431233" cy="1658203"/>
          </a:xfrm>
        </p:spPr>
        <p:txBody>
          <a:bodyPr>
            <a:normAutofit/>
          </a:bodyPr>
          <a:lstStyle/>
          <a:p>
            <a:pPr algn="ctr"/>
            <a:r>
              <a:rPr lang="en-US" sz="4800" dirty="0" smtClean="0">
                <a:latin typeface="Times New Roman" panose="02020603050405020304" pitchFamily="18" charset="0"/>
                <a:cs typeface="Times New Roman" panose="02020603050405020304" pitchFamily="18" charset="0"/>
              </a:rPr>
              <a:t>Demo </a:t>
            </a:r>
            <a:r>
              <a:rPr lang="vi-VN" sz="4800" dirty="0" smtClean="0">
                <a:latin typeface="Times New Roman" panose="02020603050405020304" pitchFamily="18" charset="0"/>
                <a:cs typeface="Times New Roman" panose="02020603050405020304" pitchFamily="18" charset="0"/>
              </a:rPr>
              <a:t>ứng dụng </a:t>
            </a:r>
            <a:r>
              <a:rPr lang="en-US" sz="4800" dirty="0" smtClean="0">
                <a:latin typeface="Times New Roman" panose="02020603050405020304" pitchFamily="18" charset="0"/>
                <a:cs typeface="Times New Roman" panose="02020603050405020304" pitchFamily="18" charset="0"/>
              </a:rPr>
              <a:t>Angular2</a:t>
            </a:r>
            <a:br>
              <a:rPr lang="en-US" sz="4800"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HelloWorld</a:t>
            </a:r>
            <a:endParaRPr lang="en-US" sz="4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526582" y="1961534"/>
            <a:ext cx="7930024" cy="4360050"/>
          </a:xfrm>
          <a:prstGeom prst="rect">
            <a:avLst/>
          </a:prstGeom>
        </p:spPr>
      </p:pic>
    </p:spTree>
    <p:extLst>
      <p:ext uri="{BB962C8B-B14F-4D97-AF65-F5344CB8AC3E}">
        <p14:creationId xmlns:p14="http://schemas.microsoft.com/office/powerpoint/2010/main" val="3522837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25" y="497110"/>
            <a:ext cx="8911687" cy="976090"/>
          </a:xfrm>
        </p:spPr>
        <p:txBody>
          <a:bodyPr>
            <a:normAutofit/>
          </a:bodyPr>
          <a:lstStyle/>
          <a:p>
            <a:r>
              <a:rPr lang="vi-VN" sz="4800" dirty="0" smtClean="0">
                <a:latin typeface="Times New Roman" panose="02020603050405020304" pitchFamily="18" charset="0"/>
                <a:cs typeface="Times New Roman" panose="02020603050405020304" pitchFamily="18" charset="0"/>
              </a:rPr>
              <a:t>Hỏi đáp thắc mắc</a:t>
            </a:r>
            <a:endParaRPr lang="vi-VN"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6500" y="1879812"/>
            <a:ext cx="5778500" cy="3852334"/>
          </a:xfrm>
        </p:spPr>
      </p:pic>
    </p:spTree>
    <p:extLst>
      <p:ext uri="{BB962C8B-B14F-4D97-AF65-F5344CB8AC3E}">
        <p14:creationId xmlns:p14="http://schemas.microsoft.com/office/powerpoint/2010/main" val="3863709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1000" y="2641600"/>
            <a:ext cx="9866311" cy="1689100"/>
          </a:xfrm>
        </p:spPr>
        <p:txBody>
          <a:bodyPr>
            <a:noAutofit/>
          </a:bodyPr>
          <a:lstStyle/>
          <a:p>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vi-VN" sz="4000" dirty="0" smtClean="0">
                <a:latin typeface="Times New Roman" panose="02020603050405020304" pitchFamily="18" charset="0"/>
                <a:cs typeface="Times New Roman" panose="02020603050405020304" pitchFamily="18" charset="0"/>
              </a:rPr>
              <a:t>Cảm ơn thầy cô và các bạn đã chú ý lắng nghe</a:t>
            </a:r>
            <a:endParaRPr lang="vi-VN"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3362855" y="1049635"/>
            <a:ext cx="5274201" cy="1323439"/>
          </a:xfrm>
          <a:prstGeom prst="rect">
            <a:avLst/>
          </a:prstGeom>
          <a:noFill/>
        </p:spPr>
        <p:txBody>
          <a:bodyPr wrap="none" lIns="91440" tIns="45720" rIns="91440" bIns="45720">
            <a:spAutoFit/>
          </a:bodyPr>
          <a:lstStyle/>
          <a:p>
            <a:pPr algn="ctr"/>
            <a:r>
              <a:rPr lang="en-U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47858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343</TotalTime>
  <Words>364</Words>
  <Application>Microsoft Office PowerPoint</Application>
  <PresentationFormat>Widescreen</PresentationFormat>
  <Paragraphs>32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Wisp</vt:lpstr>
      <vt:lpstr>Giới thiệu Angular 2 Môn: Các vấn đề hiện đại của CNTT</vt:lpstr>
      <vt:lpstr>Nội dung</vt:lpstr>
      <vt:lpstr>Giới thiệu Angular</vt:lpstr>
      <vt:lpstr>Đặc điểm của Angular</vt:lpstr>
      <vt:lpstr>Sự thay đổi trên Angular 2</vt:lpstr>
      <vt:lpstr>Demo ứng dụng Angular2 HelloWorld</vt:lpstr>
      <vt:lpstr>Hỏi đáp thắc mắc</vt:lpstr>
      <vt:lpstr> Cảm ơn thầy cô và các bạn đã chú ý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AngularJs 2 Môn: Các vấn đề hiện đại của CNTT</dc:title>
  <dc:creator>Huyền Đào</dc:creator>
  <cp:lastModifiedBy>Huyền Đào</cp:lastModifiedBy>
  <cp:revision>31</cp:revision>
  <dcterms:created xsi:type="dcterms:W3CDTF">2016-09-13T01:09:18Z</dcterms:created>
  <dcterms:modified xsi:type="dcterms:W3CDTF">2016-09-17T15:05:04Z</dcterms:modified>
</cp:coreProperties>
</file>