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8D9AB91A-1D14-4DB4-9273-30F2729838B4}" type="datetimeFigureOut">
              <a:rPr lang="en-US" smtClean="0"/>
              <a:t>9/26/2016</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8C3282D-EAAE-405B-BB78-10BF9B76695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9AB91A-1D14-4DB4-9273-30F2729838B4}"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3282D-EAAE-405B-BB78-10BF9B7669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9AB91A-1D14-4DB4-9273-30F2729838B4}"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3282D-EAAE-405B-BB78-10BF9B7669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8D9AB91A-1D14-4DB4-9273-30F2729838B4}" type="datetimeFigureOut">
              <a:rPr lang="en-US" smtClean="0"/>
              <a:t>9/26/2016</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F8C3282D-EAAE-405B-BB78-10BF9B76695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8D9AB91A-1D14-4DB4-9273-30F2729838B4}" type="datetimeFigureOut">
              <a:rPr lang="en-US" smtClean="0"/>
              <a:t>9/26/2016</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F8C3282D-EAAE-405B-BB78-10BF9B76695C}"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8D9AB91A-1D14-4DB4-9273-30F2729838B4}" type="datetimeFigureOut">
              <a:rPr lang="en-US" smtClean="0"/>
              <a:t>9/26/2016</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F8C3282D-EAAE-405B-BB78-10BF9B76695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8D9AB91A-1D14-4DB4-9273-30F2729838B4}" type="datetimeFigureOut">
              <a:rPr lang="en-US" smtClean="0"/>
              <a:t>9/26/2016</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F8C3282D-EAAE-405B-BB78-10BF9B76695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9AB91A-1D14-4DB4-9273-30F2729838B4}" type="datetimeFigureOut">
              <a:rPr lang="en-US" smtClean="0"/>
              <a:t>9/26/2016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C3282D-EAAE-405B-BB78-10BF9B76695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8D9AB91A-1D14-4DB4-9273-30F2729838B4}" type="datetimeFigureOut">
              <a:rPr lang="en-US" smtClean="0"/>
              <a:t>9/26/2016</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F8C3282D-EAAE-405B-BB78-10BF9B7669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8D9AB91A-1D14-4DB4-9273-30F2729838B4}" type="datetimeFigureOut">
              <a:rPr lang="en-US" smtClean="0"/>
              <a:t>9/26/2016</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F8C3282D-EAAE-405B-BB78-10BF9B76695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8D9AB91A-1D14-4DB4-9273-30F2729838B4}" type="datetimeFigureOut">
              <a:rPr lang="en-US" smtClean="0"/>
              <a:t>9/26/2016</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F8C3282D-EAAE-405B-BB78-10BF9B76695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8D9AB91A-1D14-4DB4-9273-30F2729838B4}" type="datetimeFigureOut">
              <a:rPr lang="en-US" smtClean="0"/>
              <a:t>9/26/2016</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8C3282D-EAAE-405B-BB78-10BF9B76695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8062912" cy="646113"/>
          </a:xfrm>
        </p:spPr>
        <p:txBody>
          <a:bodyPr>
            <a:normAutofit/>
          </a:bodyPr>
          <a:lstStyle/>
          <a:p>
            <a:pPr algn="l"/>
            <a:r>
              <a:rPr lang="en-US" sz="3600" smtClean="0"/>
              <a:t>Tìm hiểu về </a:t>
            </a:r>
            <a:r>
              <a:rPr lang="en-US" sz="3600">
                <a:effectLst/>
              </a:rPr>
              <a:t>server-communication</a:t>
            </a:r>
            <a:endParaRPr lang="en-US" sz="3600"/>
          </a:p>
        </p:txBody>
      </p:sp>
      <p:sp>
        <p:nvSpPr>
          <p:cNvPr id="3" name="Subtitle 2"/>
          <p:cNvSpPr>
            <a:spLocks noGrp="1"/>
          </p:cNvSpPr>
          <p:nvPr>
            <p:ph type="subTitle" idx="1"/>
          </p:nvPr>
        </p:nvSpPr>
        <p:spPr>
          <a:xfrm>
            <a:off x="4648200" y="2895600"/>
            <a:ext cx="4107656" cy="2626520"/>
          </a:xfrm>
        </p:spPr>
        <p:txBody>
          <a:bodyPr>
            <a:noAutofit/>
          </a:bodyPr>
          <a:lstStyle/>
          <a:p>
            <a:pPr algn="l"/>
            <a:r>
              <a:rPr lang="en-US" sz="3200" smtClean="0"/>
              <a:t>Nhóm PATH</a:t>
            </a:r>
          </a:p>
          <a:p>
            <a:pPr algn="l"/>
            <a:r>
              <a:rPr lang="en-US" sz="3200" smtClean="0"/>
              <a:t>Thành viên:</a:t>
            </a:r>
            <a:endParaRPr lang="en-US" sz="3200"/>
          </a:p>
          <a:p>
            <a:pPr marL="457200" indent="-457200" algn="l">
              <a:buFontTx/>
              <a:buChar char="-"/>
            </a:pPr>
            <a:r>
              <a:rPr lang="en-US" sz="3200" smtClean="0"/>
              <a:t>Lê Đức Anh</a:t>
            </a:r>
          </a:p>
          <a:p>
            <a:pPr marL="457200" indent="-457200" algn="l">
              <a:buFontTx/>
              <a:buChar char="-"/>
            </a:pPr>
            <a:r>
              <a:rPr lang="en-US" sz="3200" smtClean="0"/>
              <a:t>Nguyễn Hữu Tiến</a:t>
            </a:r>
          </a:p>
          <a:p>
            <a:pPr marL="457200" indent="-457200" algn="l">
              <a:buFontTx/>
              <a:buChar char="-"/>
            </a:pPr>
            <a:r>
              <a:rPr lang="en-US" sz="3200" smtClean="0"/>
              <a:t>Ngô Thị Phượng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752600"/>
            <a:ext cx="4286250" cy="3657600"/>
          </a:xfrm>
          <a:prstGeom prst="rect">
            <a:avLst/>
          </a:prstGeom>
        </p:spPr>
      </p:pic>
    </p:spTree>
    <p:extLst>
      <p:ext uri="{BB962C8B-B14F-4D97-AF65-F5344CB8AC3E}">
        <p14:creationId xmlns:p14="http://schemas.microsoft.com/office/powerpoint/2010/main" val="3963958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a:latin typeface="Times New Roman" pitchFamily="18" charset="0"/>
                <a:cs typeface="Times New Roman" pitchFamily="18" charset="0"/>
              </a:rPr>
              <a:t>Error handling</a:t>
            </a:r>
          </a:p>
        </p:txBody>
      </p:sp>
      <p:sp>
        <p:nvSpPr>
          <p:cNvPr id="3" name="Content Placeholder 2"/>
          <p:cNvSpPr>
            <a:spLocks noGrp="1"/>
          </p:cNvSpPr>
          <p:nvPr>
            <p:ph idx="1"/>
          </p:nvPr>
        </p:nvSpPr>
        <p:spPr/>
        <p:txBody>
          <a:bodyPr>
            <a:normAutofit/>
          </a:bodyPr>
          <a:lstStyle/>
          <a:p>
            <a:r>
              <a:rPr lang="en-US" sz="2400"/>
              <a:t>Chúng ta phải bắt được lỗi ở mỗi object, ở trong một component khi mà chúng ta </a:t>
            </a:r>
            <a:r>
              <a:rPr lang="en-US" sz="2400"/>
              <a:t>lấy </a:t>
            </a:r>
            <a:r>
              <a:rPr lang="en-US" sz="2400" smtClean="0"/>
              <a:t>object </a:t>
            </a:r>
            <a:r>
              <a:rPr lang="en-US" sz="2400"/>
              <a:t>đó</a:t>
            </a:r>
            <a:r>
              <a:rPr lang="en-US" sz="2400" smtClean="0"/>
              <a:t>.</a:t>
            </a:r>
            <a:r>
              <a:rPr lang="en-US" sz="2400">
                <a:latin typeface="Times New Roman" pitchFamily="18" charset="0"/>
                <a:cs typeface="Times New Roman" pitchFamily="18" charset="0"/>
              </a:rPr>
              <a:t> </a:t>
            </a:r>
            <a:r>
              <a:rPr lang="en-US" sz="2400" smtClean="0">
                <a:latin typeface="Times New Roman" pitchFamily="18" charset="0"/>
                <a:cs typeface="Times New Roman" pitchFamily="18" charset="0"/>
              </a:rPr>
              <a:t>Ví dụ như: </a:t>
            </a:r>
            <a:endParaRPr lang="en-US" sz="240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066800" y="2888674"/>
            <a:ext cx="6629400" cy="3131126"/>
          </a:xfrm>
          <a:prstGeom prst="rect">
            <a:avLst/>
          </a:prstGeom>
        </p:spPr>
      </p:pic>
    </p:spTree>
    <p:extLst>
      <p:ext uri="{BB962C8B-B14F-4D97-AF65-F5344CB8AC3E}">
        <p14:creationId xmlns:p14="http://schemas.microsoft.com/office/powerpoint/2010/main" val="1996857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a:latin typeface="Times New Roman" pitchFamily="18" charset="0"/>
                <a:cs typeface="Times New Roman" pitchFamily="18" charset="0"/>
              </a:rPr>
              <a:t>Send data to the server</a:t>
            </a:r>
            <a:endParaRPr lang="en-US" sz="4400">
              <a:latin typeface="Times New Roman" pitchFamily="18" charset="0"/>
              <a:cs typeface="Times New Roman" pitchFamily="18" charset="0"/>
            </a:endParaRPr>
          </a:p>
        </p:txBody>
      </p:sp>
      <p:sp>
        <p:nvSpPr>
          <p:cNvPr id="3" name="Content Placeholder 2"/>
          <p:cNvSpPr>
            <a:spLocks noGrp="1"/>
          </p:cNvSpPr>
          <p:nvPr>
            <p:ph idx="1"/>
          </p:nvPr>
        </p:nvSpPr>
        <p:spPr>
          <a:xfrm>
            <a:off x="457200" y="1882808"/>
            <a:ext cx="8229600" cy="4746964"/>
          </a:xfrm>
        </p:spPr>
        <p:txBody>
          <a:bodyPr>
            <a:normAutofit/>
          </a:bodyPr>
          <a:lstStyle/>
          <a:p>
            <a:pPr>
              <a:buFont typeface="Wingdings" pitchFamily="2" charset="2"/>
              <a:buChar char="v"/>
            </a:pPr>
            <a:r>
              <a:rPr lang="en-US" sz="2000">
                <a:latin typeface="Times New Roman" pitchFamily="18" charset="0"/>
                <a:cs typeface="Times New Roman" pitchFamily="18" charset="0"/>
              </a:rPr>
              <a:t>Để làm được việc này, dĩ nhiên chúng ta phải dùng phương thức post, là phương thức đẩy dữ liệu lên server. Và nó được dùng như sau.</a:t>
            </a:r>
          </a:p>
          <a:p>
            <a:pPr marL="64008" indent="0">
              <a:buNone/>
            </a:pPr>
            <a:r>
              <a:rPr lang="en-US" sz="2000">
                <a:latin typeface="Times New Roman" pitchFamily="18" charset="0"/>
                <a:cs typeface="Times New Roman" pitchFamily="18" charset="0"/>
              </a:rPr>
              <a:t>	</a:t>
            </a:r>
            <a:r>
              <a:rPr lang="en-US" sz="2000" smtClean="0">
                <a:solidFill>
                  <a:srgbClr val="FF0000"/>
                </a:solidFill>
                <a:latin typeface="Times New Roman" pitchFamily="18" charset="0"/>
                <a:cs typeface="Times New Roman" pitchFamily="18" charset="0"/>
              </a:rPr>
              <a:t> </a:t>
            </a:r>
            <a:r>
              <a:rPr lang="en-US" sz="2000">
                <a:solidFill>
                  <a:srgbClr val="FF0000"/>
                </a:solidFill>
                <a:latin typeface="Times New Roman" pitchFamily="18" charset="0"/>
                <a:cs typeface="Times New Roman" pitchFamily="18" charset="0"/>
              </a:rPr>
              <a:t>this.http.post(this.exampleUrl, data, </a:t>
            </a:r>
            <a:r>
              <a:rPr lang="en-US" sz="2000">
                <a:solidFill>
                  <a:srgbClr val="FF0000"/>
                </a:solidFill>
                <a:latin typeface="Times New Roman" pitchFamily="18" charset="0"/>
                <a:cs typeface="Times New Roman" pitchFamily="18" charset="0"/>
              </a:rPr>
              <a:t>options</a:t>
            </a:r>
            <a:r>
              <a:rPr lang="en-US" sz="2000" smtClean="0">
                <a:solidFill>
                  <a:srgbClr val="FF0000"/>
                </a:solidFill>
                <a:latin typeface="Times New Roman" pitchFamily="18" charset="0"/>
                <a:cs typeface="Times New Roman" pitchFamily="18" charset="0"/>
              </a:rPr>
              <a:t>)…</a:t>
            </a:r>
          </a:p>
          <a:p>
            <a:pPr>
              <a:buFont typeface="Wingdings" pitchFamily="2" charset="2"/>
              <a:buChar char="v"/>
            </a:pPr>
            <a:r>
              <a:rPr lang="en-US" sz="2000">
                <a:latin typeface="Times New Roman" pitchFamily="18" charset="0"/>
                <a:cs typeface="Times New Roman" pitchFamily="18" charset="0"/>
              </a:rPr>
              <a:t>đối tượng mà chúng ta truyền vào ở đây là url, data ở dạng string và các </a:t>
            </a:r>
            <a:r>
              <a:rPr lang="en-US" sz="2000">
                <a:latin typeface="Times New Roman" pitchFamily="18" charset="0"/>
                <a:cs typeface="Times New Roman" pitchFamily="18" charset="0"/>
              </a:rPr>
              <a:t>options</a:t>
            </a:r>
            <a:r>
              <a:rPr lang="en-US" sz="2000" smtClean="0">
                <a:latin typeface="Times New Roman" pitchFamily="18" charset="0"/>
                <a:cs typeface="Times New Roman" pitchFamily="18" charset="0"/>
              </a:rPr>
              <a:t>.</a:t>
            </a:r>
          </a:p>
          <a:p>
            <a:pPr marL="64008" indent="0">
              <a:buNone/>
            </a:pPr>
            <a:r>
              <a:rPr lang="en-US" sz="2000" smtClean="0">
                <a:latin typeface="Times New Roman" pitchFamily="18" charset="0"/>
                <a:cs typeface="Times New Roman" pitchFamily="18" charset="0"/>
              </a:rPr>
              <a:t>Ví dụ như ta có một phương thức post 1 object có tên là Hero.</a:t>
            </a:r>
          </a:p>
          <a:p>
            <a:pPr marL="64008" indent="0">
              <a:buNone/>
            </a:pPr>
            <a:endParaRPr lang="en-US" sz="2000" smtClean="0">
              <a:latin typeface="Times New Roman" pitchFamily="18" charset="0"/>
              <a:cs typeface="Times New Roman" pitchFamily="18" charset="0"/>
            </a:endParaRPr>
          </a:p>
          <a:p>
            <a:pPr>
              <a:buFont typeface="Wingdings" pitchFamily="2" charset="2"/>
              <a:buChar char="v"/>
            </a:pPr>
            <a:endParaRPr lang="en-US" sz="2800">
              <a:solidFill>
                <a:srgbClr val="FF0000"/>
              </a:solidFill>
              <a:latin typeface="Times New Roman" pitchFamily="18" charset="0"/>
              <a:cs typeface="Times New Roman" pitchFamily="18" charset="0"/>
            </a:endParaRPr>
          </a:p>
          <a:p>
            <a:endParaRPr lang="en-US" sz="24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114800"/>
            <a:ext cx="7772400" cy="2514972"/>
          </a:xfrm>
          <a:prstGeom prst="rect">
            <a:avLst/>
          </a:prstGeom>
        </p:spPr>
      </p:pic>
    </p:spTree>
    <p:extLst>
      <p:ext uri="{BB962C8B-B14F-4D97-AF65-F5344CB8AC3E}">
        <p14:creationId xmlns:p14="http://schemas.microsoft.com/office/powerpoint/2010/main" val="85887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Nội dung chính</a:t>
            </a:r>
            <a:endParaRPr lang="en-US"/>
          </a:p>
        </p:txBody>
      </p:sp>
      <p:sp>
        <p:nvSpPr>
          <p:cNvPr id="3" name="Content Placeholder 2"/>
          <p:cNvSpPr>
            <a:spLocks noGrp="1"/>
          </p:cNvSpPr>
          <p:nvPr>
            <p:ph idx="1"/>
          </p:nvPr>
        </p:nvSpPr>
        <p:spPr/>
        <p:txBody>
          <a:bodyPr>
            <a:normAutofit/>
          </a:bodyPr>
          <a:lstStyle/>
          <a:p>
            <a:r>
              <a:rPr lang="en-US" sz="4000" smtClean="0">
                <a:latin typeface="Times New Roman" pitchFamily="18" charset="0"/>
                <a:cs typeface="Times New Roman" pitchFamily="18" charset="0"/>
              </a:rPr>
              <a:t>Fetch </a:t>
            </a:r>
            <a:r>
              <a:rPr lang="en-US" sz="4000">
                <a:latin typeface="Times New Roman" pitchFamily="18" charset="0"/>
                <a:cs typeface="Times New Roman" pitchFamily="18" charset="0"/>
              </a:rPr>
              <a:t>data with </a:t>
            </a:r>
            <a:r>
              <a:rPr lang="en-US" sz="4000" smtClean="0">
                <a:latin typeface="Times New Roman" pitchFamily="18" charset="0"/>
                <a:cs typeface="Times New Roman" pitchFamily="18" charset="0"/>
              </a:rPr>
              <a:t>http.get .</a:t>
            </a:r>
          </a:p>
          <a:p>
            <a:r>
              <a:rPr lang="en-US" sz="4000">
                <a:latin typeface="Times New Roman" pitchFamily="18" charset="0"/>
                <a:cs typeface="Times New Roman" pitchFamily="18" charset="0"/>
              </a:rPr>
              <a:t>RxJS Observale of HTTP Response </a:t>
            </a:r>
            <a:r>
              <a:rPr lang="en-US" sz="4000" smtClean="0">
                <a:latin typeface="Times New Roman" pitchFamily="18" charset="0"/>
                <a:cs typeface="Times New Roman" pitchFamily="18" charset="0"/>
              </a:rPr>
              <a:t>.</a:t>
            </a:r>
          </a:p>
          <a:p>
            <a:r>
              <a:rPr lang="en-US" sz="4000">
                <a:latin typeface="Times New Roman" pitchFamily="18" charset="0"/>
                <a:cs typeface="Times New Roman" pitchFamily="18" charset="0"/>
              </a:rPr>
              <a:t>Enabing RxJS </a:t>
            </a:r>
            <a:r>
              <a:rPr lang="en-US" sz="4000" smtClean="0">
                <a:latin typeface="Times New Roman" pitchFamily="18" charset="0"/>
                <a:cs typeface="Times New Roman" pitchFamily="18" charset="0"/>
              </a:rPr>
              <a:t>Operators .</a:t>
            </a:r>
          </a:p>
          <a:p>
            <a:r>
              <a:rPr lang="en-US" sz="4000">
                <a:latin typeface="Times New Roman" pitchFamily="18" charset="0"/>
                <a:cs typeface="Times New Roman" pitchFamily="18" charset="0"/>
              </a:rPr>
              <a:t>Extract JSON </a:t>
            </a:r>
            <a:r>
              <a:rPr lang="en-US" sz="4000" smtClean="0">
                <a:latin typeface="Times New Roman" pitchFamily="18" charset="0"/>
                <a:cs typeface="Times New Roman" pitchFamily="18" charset="0"/>
              </a:rPr>
              <a:t>data.</a:t>
            </a:r>
          </a:p>
          <a:p>
            <a:r>
              <a:rPr lang="en-US" sz="4000">
                <a:latin typeface="Times New Roman" pitchFamily="18" charset="0"/>
                <a:cs typeface="Times New Roman" pitchFamily="18" charset="0"/>
              </a:rPr>
              <a:t>Error </a:t>
            </a:r>
            <a:r>
              <a:rPr lang="en-US" sz="4000" smtClean="0">
                <a:latin typeface="Times New Roman" pitchFamily="18" charset="0"/>
                <a:cs typeface="Times New Roman" pitchFamily="18" charset="0"/>
              </a:rPr>
              <a:t>handling .</a:t>
            </a:r>
          </a:p>
          <a:p>
            <a:r>
              <a:rPr lang="en-US" sz="4000">
                <a:latin typeface="Times New Roman" pitchFamily="18" charset="0"/>
                <a:cs typeface="Times New Roman" pitchFamily="18" charset="0"/>
              </a:rPr>
              <a:t>Send data to the </a:t>
            </a:r>
            <a:r>
              <a:rPr lang="en-US" sz="4000" smtClean="0">
                <a:latin typeface="Times New Roman" pitchFamily="18" charset="0"/>
                <a:cs typeface="Times New Roman" pitchFamily="18" charset="0"/>
              </a:rPr>
              <a:t>server .</a:t>
            </a:r>
          </a:p>
        </p:txBody>
      </p:sp>
    </p:spTree>
    <p:extLst>
      <p:ext uri="{BB962C8B-B14F-4D97-AF65-F5344CB8AC3E}">
        <p14:creationId xmlns:p14="http://schemas.microsoft.com/office/powerpoint/2010/main" val="2213202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a:latin typeface="Times New Roman" pitchFamily="18" charset="0"/>
                <a:cs typeface="Times New Roman" pitchFamily="18" charset="0"/>
              </a:rPr>
              <a:t>Fetch data with http.get</a:t>
            </a:r>
            <a:endParaRPr lang="en-US"/>
          </a:p>
        </p:txBody>
      </p:sp>
      <p:sp>
        <p:nvSpPr>
          <p:cNvPr id="3" name="Content Placeholder 2"/>
          <p:cNvSpPr>
            <a:spLocks noGrp="1"/>
          </p:cNvSpPr>
          <p:nvPr>
            <p:ph idx="1"/>
          </p:nvPr>
        </p:nvSpPr>
        <p:spPr/>
        <p:txBody>
          <a:bodyPr>
            <a:normAutofit/>
          </a:bodyPr>
          <a:lstStyle/>
          <a:p>
            <a:pPr marL="64008" indent="0">
              <a:buNone/>
            </a:pPr>
            <a:r>
              <a:rPr lang="en-US" sz="2000">
                <a:latin typeface="Times New Roman" pitchFamily="18" charset="0"/>
                <a:cs typeface="Times New Roman" pitchFamily="18" charset="0"/>
              </a:rPr>
              <a:t>Giả sử chúng ta có một đường link, trong API là app/heroes</a:t>
            </a:r>
            <a:r>
              <a:rPr lang="en-US" sz="2000" smtClean="0">
                <a:latin typeface="Times New Roman" pitchFamily="18" charset="0"/>
                <a:cs typeface="Times New Roman" pitchFamily="18" charset="0"/>
              </a:rPr>
              <a:t>.</a:t>
            </a:r>
          </a:p>
          <a:p>
            <a:pPr marL="64008" indent="0">
              <a:buNone/>
            </a:pPr>
            <a:r>
              <a:rPr lang="en-US" sz="2000">
                <a:latin typeface="Times New Roman" pitchFamily="18" charset="0"/>
                <a:cs typeface="Times New Roman" pitchFamily="18" charset="0"/>
              </a:rPr>
              <a:t>Phương thức http.get sẽ thực hiện việc lấy data thông qua giao thức http. Nó trông như sau</a:t>
            </a:r>
            <a:r>
              <a:rPr lang="en-US" sz="2000" smtClean="0">
                <a:latin typeface="Times New Roman" pitchFamily="18" charset="0"/>
                <a:cs typeface="Times New Roman" pitchFamily="18" charset="0"/>
              </a:rPr>
              <a:t>:</a:t>
            </a:r>
          </a:p>
          <a:p>
            <a:pPr marL="64008" indent="0">
              <a:buNone/>
            </a:pPr>
            <a:endParaRPr lang="en-US" sz="2000">
              <a:latin typeface="Times New Roman" pitchFamily="18" charset="0"/>
              <a:cs typeface="Times New Roman" pitchFamily="18" charset="0"/>
            </a:endParaRPr>
          </a:p>
          <a:p>
            <a:pPr marL="64008" indent="0">
              <a:buNone/>
            </a:pPr>
            <a:endParaRPr lang="en-US" sz="2000" smtClean="0">
              <a:latin typeface="Times New Roman" pitchFamily="18" charset="0"/>
              <a:cs typeface="Times New Roman" pitchFamily="18" charset="0"/>
            </a:endParaRPr>
          </a:p>
          <a:p>
            <a:pPr marL="64008" indent="0">
              <a:buNone/>
            </a:pPr>
            <a:endParaRPr lang="en-US" sz="2000">
              <a:latin typeface="Times New Roman" pitchFamily="18" charset="0"/>
              <a:cs typeface="Times New Roman" pitchFamily="18" charset="0"/>
            </a:endParaRPr>
          </a:p>
          <a:p>
            <a:pPr marL="64008" indent="0">
              <a:buNone/>
            </a:pPr>
            <a:endParaRPr lang="en-US" sz="2000" smtClean="0">
              <a:latin typeface="Times New Roman" pitchFamily="18" charset="0"/>
              <a:cs typeface="Times New Roman" pitchFamily="18" charset="0"/>
            </a:endParaRPr>
          </a:p>
          <a:p>
            <a:pPr marL="64008" indent="0">
              <a:buNone/>
            </a:pPr>
            <a:endParaRPr lang="en-US" sz="2000">
              <a:latin typeface="Times New Roman" pitchFamily="18" charset="0"/>
              <a:cs typeface="Times New Roman" pitchFamily="18" charset="0"/>
            </a:endParaRPr>
          </a:p>
          <a:p>
            <a:pPr marL="64008" indent="0">
              <a:buNone/>
            </a:pPr>
            <a:endParaRPr lang="en-US" sz="2000" smtClean="0">
              <a:latin typeface="Times New Roman" pitchFamily="18" charset="0"/>
              <a:cs typeface="Times New Roman" pitchFamily="18" charset="0"/>
            </a:endParaRPr>
          </a:p>
          <a:p>
            <a:pPr marL="64008" indent="0">
              <a:buNone/>
            </a:pPr>
            <a:endParaRPr lang="en-US" sz="2000">
              <a:latin typeface="Times New Roman" pitchFamily="18" charset="0"/>
              <a:cs typeface="Times New Roman" pitchFamily="18" charset="0"/>
            </a:endParaRPr>
          </a:p>
          <a:p>
            <a:pPr marL="64008" indent="0">
              <a:buNone/>
            </a:pPr>
            <a:r>
              <a:rPr lang="en-US" sz="2000">
                <a:latin typeface="Times New Roman" pitchFamily="18" charset="0"/>
                <a:cs typeface="Times New Roman" pitchFamily="18" charset="0"/>
              </a:rPr>
              <a:t>Nó sẽ gọi lên server và trả về heroes (là đối tượng).</a:t>
            </a:r>
          </a:p>
          <a:p>
            <a:pPr marL="64008" indent="0">
              <a:buNone/>
            </a:pPr>
            <a:endParaRPr lang="en-US" sz="200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048000"/>
            <a:ext cx="4724400" cy="2133600"/>
          </a:xfrm>
          <a:prstGeom prst="rect">
            <a:avLst/>
          </a:prstGeom>
        </p:spPr>
      </p:pic>
    </p:spTree>
    <p:extLst>
      <p:ext uri="{BB962C8B-B14F-4D97-AF65-F5344CB8AC3E}">
        <p14:creationId xmlns:p14="http://schemas.microsoft.com/office/powerpoint/2010/main" val="2356901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smtClean="0">
                <a:latin typeface="Times New Roman" pitchFamily="18" charset="0"/>
                <a:cs typeface="Times New Roman" pitchFamily="18" charset="0"/>
              </a:rPr>
              <a:t>RxJS là gì?</a:t>
            </a:r>
            <a:endParaRPr lang="en-US"/>
          </a:p>
        </p:txBody>
      </p:sp>
      <p:sp>
        <p:nvSpPr>
          <p:cNvPr id="3" name="Content Placeholder 2"/>
          <p:cNvSpPr>
            <a:spLocks noGrp="1"/>
          </p:cNvSpPr>
          <p:nvPr>
            <p:ph idx="1"/>
          </p:nvPr>
        </p:nvSpPr>
        <p:spPr/>
        <p:txBody>
          <a:bodyPr>
            <a:normAutofit/>
          </a:bodyPr>
          <a:lstStyle/>
          <a:p>
            <a:pPr>
              <a:buFont typeface="Wingdings" pitchFamily="2" charset="2"/>
              <a:buChar char="v"/>
            </a:pPr>
            <a:r>
              <a:rPr lang="en-US" sz="2000"/>
              <a:t>RX (Reactive Extensions) là một project C# do microsoft phát triển còn RxJS là version JS tương ứng</a:t>
            </a:r>
            <a:r>
              <a:rPr lang="en-US" sz="2000" smtClean="0"/>
              <a:t>.</a:t>
            </a:r>
          </a:p>
          <a:p>
            <a:pPr>
              <a:buFont typeface="Wingdings" pitchFamily="2" charset="2"/>
              <a:buChar char="v"/>
            </a:pPr>
            <a:r>
              <a:rPr lang="en-US" sz="2000"/>
              <a:t>Cho đến thời điểm hiện tại thì có rất nhiều version cho các ngôn ngữ khác như Java, JavaScript, Scala, C++, Ruby, Python, Groovy, JRuby, </a:t>
            </a:r>
            <a:r>
              <a:rPr lang="en-US" sz="2000" smtClean="0"/>
              <a:t>Kotlin.</a:t>
            </a:r>
          </a:p>
          <a:p>
            <a:pPr marL="64008" indent="0">
              <a:buNone/>
            </a:pPr>
            <a:endParaRPr lang="en-US" sz="2000" smtClean="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36" y="3581400"/>
            <a:ext cx="6076950" cy="2657475"/>
          </a:xfrm>
          <a:prstGeom prst="rect">
            <a:avLst/>
          </a:prstGeom>
        </p:spPr>
      </p:pic>
    </p:spTree>
    <p:extLst>
      <p:ext uri="{BB962C8B-B14F-4D97-AF65-F5344CB8AC3E}">
        <p14:creationId xmlns:p14="http://schemas.microsoft.com/office/powerpoint/2010/main" val="618598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a:latin typeface="Times New Roman" pitchFamily="18" charset="0"/>
                <a:cs typeface="Times New Roman" pitchFamily="18" charset="0"/>
              </a:rPr>
              <a:t>Enabing RxJS Operators</a:t>
            </a:r>
            <a:endParaRPr lang="en-US"/>
          </a:p>
        </p:txBody>
      </p:sp>
      <p:sp>
        <p:nvSpPr>
          <p:cNvPr id="3" name="Content Placeholder 2"/>
          <p:cNvSpPr>
            <a:spLocks noGrp="1"/>
          </p:cNvSpPr>
          <p:nvPr>
            <p:ph idx="1"/>
          </p:nvPr>
        </p:nvSpPr>
        <p:spPr/>
        <p:txBody>
          <a:bodyPr>
            <a:normAutofit/>
          </a:bodyPr>
          <a:lstStyle/>
          <a:p>
            <a:pPr>
              <a:buFont typeface="Wingdings" pitchFamily="2" charset="2"/>
              <a:buChar char="v"/>
            </a:pPr>
            <a:r>
              <a:rPr lang="en-US" sz="2400">
                <a:latin typeface="Times New Roman" pitchFamily="18" charset="0"/>
                <a:cs typeface="Times New Roman" pitchFamily="18" charset="0"/>
              </a:rPr>
              <a:t>Thư viện RxJS rất rộng, nó bao gồm nhiều thư viện con khác. Nói đến đây chúng ta có thể hình dung về vấn đề dung lượng khi mà chúng ta build một ứng dụng và deploy nó vào thiết bị di động. Do vậy chúng ta chỉ nên add một vài thư viện mà chúng ta thực sự cảm thất cần thiết.</a:t>
            </a:r>
          </a:p>
          <a:p>
            <a:pPr>
              <a:buFont typeface="Wingdings" pitchFamily="2" charset="2"/>
              <a:buChar char="v"/>
            </a:pPr>
            <a:r>
              <a:rPr lang="en-US" sz="2400">
                <a:latin typeface="Times New Roman" pitchFamily="18" charset="0"/>
                <a:cs typeface="Times New Roman" pitchFamily="18" charset="0"/>
              </a:rPr>
              <a:t>Theo đó, angular cung cấp các version nhỏ hơn của Observable trong rxjs/Observable module. </a:t>
            </a:r>
          </a:p>
          <a:p>
            <a:pPr>
              <a:buFont typeface="Wingdings" pitchFamily="2" charset="2"/>
              <a:buChar char="v"/>
            </a:pPr>
            <a:r>
              <a:rPr lang="en-US" sz="2400">
                <a:latin typeface="Times New Roman" pitchFamily="18" charset="0"/>
                <a:cs typeface="Times New Roman" pitchFamily="18" charset="0"/>
              </a:rPr>
              <a:t>Cú pháp để import các thư viện nhỏ đó vào được đặt trong file app/rxjs-operators.ts.</a:t>
            </a:r>
          </a:p>
          <a:p>
            <a:pPr marL="64008" indent="0">
              <a:buNone/>
            </a:pPr>
            <a:endParaRPr lang="en-US" sz="2400" smtClean="0">
              <a:latin typeface="Times New Roman" pitchFamily="18" charset="0"/>
              <a:cs typeface="Times New Roman" pitchFamily="18" charset="0"/>
            </a:endParaRPr>
          </a:p>
        </p:txBody>
      </p:sp>
    </p:spTree>
    <p:extLst>
      <p:ext uri="{BB962C8B-B14F-4D97-AF65-F5344CB8AC3E}">
        <p14:creationId xmlns:p14="http://schemas.microsoft.com/office/powerpoint/2010/main" val="2986989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a:latin typeface="Times New Roman" pitchFamily="18" charset="0"/>
                <a:cs typeface="Times New Roman" pitchFamily="18" charset="0"/>
              </a:rPr>
              <a:t>Enabing RxJS Operators</a:t>
            </a:r>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90600" y="1524000"/>
            <a:ext cx="7239000" cy="4800600"/>
          </a:xfrm>
          <a:prstGeom prst="rect">
            <a:avLst/>
          </a:prstGeom>
        </p:spPr>
      </p:pic>
    </p:spTree>
    <p:extLst>
      <p:ext uri="{BB962C8B-B14F-4D97-AF65-F5344CB8AC3E}">
        <p14:creationId xmlns:p14="http://schemas.microsoft.com/office/powerpoint/2010/main" val="1231542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a:latin typeface="Times New Roman" pitchFamily="18" charset="0"/>
                <a:cs typeface="Times New Roman" pitchFamily="18" charset="0"/>
              </a:rPr>
              <a:t>Enabing RxJS Operators</a:t>
            </a:r>
            <a:endParaRPr lang="en-US"/>
          </a:p>
        </p:txBody>
      </p:sp>
      <p:sp>
        <p:nvSpPr>
          <p:cNvPr id="3" name="Content Placeholder 2"/>
          <p:cNvSpPr>
            <a:spLocks noGrp="1"/>
          </p:cNvSpPr>
          <p:nvPr>
            <p:ph idx="1"/>
          </p:nvPr>
        </p:nvSpPr>
        <p:spPr/>
        <p:txBody>
          <a:bodyPr>
            <a:normAutofit/>
          </a:bodyPr>
          <a:lstStyle/>
          <a:p>
            <a:pPr marL="64008" indent="0">
              <a:buNone/>
            </a:pPr>
            <a:r>
              <a:rPr lang="en-US" sz="2400">
                <a:latin typeface="Times New Roman" pitchFamily="18" charset="0"/>
                <a:cs typeface="Times New Roman" pitchFamily="18" charset="0"/>
              </a:rPr>
              <a:t>Và sau đó chúng ta import rxjs/operators vào app.component.ts.</a:t>
            </a:r>
          </a:p>
          <a:p>
            <a:pPr marL="64008" indent="0">
              <a:buNone/>
            </a:pPr>
            <a:endParaRPr lang="en-US" sz="2400" smtClean="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2971800"/>
            <a:ext cx="7315200" cy="2133600"/>
          </a:xfrm>
          <a:prstGeom prst="rect">
            <a:avLst/>
          </a:prstGeom>
        </p:spPr>
      </p:pic>
    </p:spTree>
    <p:extLst>
      <p:ext uri="{BB962C8B-B14F-4D97-AF65-F5344CB8AC3E}">
        <p14:creationId xmlns:p14="http://schemas.microsoft.com/office/powerpoint/2010/main" val="243338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a:latin typeface="Times New Roman" pitchFamily="18" charset="0"/>
                <a:cs typeface="Times New Roman" pitchFamily="18" charset="0"/>
              </a:rPr>
              <a:t>Extract JSON data.</a:t>
            </a:r>
          </a:p>
        </p:txBody>
      </p:sp>
      <p:sp>
        <p:nvSpPr>
          <p:cNvPr id="3" name="Content Placeholder 2"/>
          <p:cNvSpPr>
            <a:spLocks noGrp="1"/>
          </p:cNvSpPr>
          <p:nvPr>
            <p:ph idx="1"/>
          </p:nvPr>
        </p:nvSpPr>
        <p:spPr/>
        <p:txBody>
          <a:bodyPr>
            <a:normAutofit/>
          </a:bodyPr>
          <a:lstStyle/>
          <a:p>
            <a:pPr marL="64008" indent="0">
              <a:buNone/>
            </a:pPr>
            <a:r>
              <a:rPr lang="en-US" sz="2400" smtClean="0">
                <a:latin typeface="Times New Roman" pitchFamily="18" charset="0"/>
                <a:cs typeface="Times New Roman" pitchFamily="18" charset="0"/>
              </a:rPr>
              <a:t>Bình thường dữ liệu trả về nó không ở dạng mà chúng ta có thể dễ sử dụng, và để có thể tiện lợi cho việc sử dụng thì chúng ta nên ép nó sang kiểu json. Cú pháp để làm việc đó, là hàm .json().</a:t>
            </a:r>
          </a:p>
          <a:p>
            <a:pPr marL="64008" indent="0">
              <a:buNone/>
            </a:pPr>
            <a:r>
              <a:rPr lang="en-US" sz="2400" smtClean="0">
                <a:latin typeface="Times New Roman" pitchFamily="18" charset="0"/>
                <a:cs typeface="Times New Roman" pitchFamily="18" charset="0"/>
              </a:rPr>
              <a:t>Ví dụ:</a:t>
            </a:r>
          </a:p>
          <a:p>
            <a:pPr marL="64008" indent="0">
              <a:buNone/>
            </a:pPr>
            <a:endParaRPr lang="en-US" sz="2400" smtClean="0">
              <a:latin typeface="Times New Roman" pitchFamily="18" charset="0"/>
              <a:cs typeface="Times New Roman" pitchFamily="18" charset="0"/>
            </a:endParaRPr>
          </a:p>
          <a:p>
            <a:pPr marL="64008" indent="0">
              <a:buNone/>
            </a:pPr>
            <a:endParaRPr lang="en-US" sz="2400">
              <a:latin typeface="Times New Roman" pitchFamily="18" charset="0"/>
              <a:cs typeface="Times New Roman" pitchFamily="18" charset="0"/>
            </a:endParaRPr>
          </a:p>
          <a:p>
            <a:pPr marL="64008" indent="0">
              <a:buNone/>
            </a:pPr>
            <a:endParaRPr lang="en-US" sz="2400" smtClean="0">
              <a:latin typeface="Times New Roman" pitchFamily="18" charset="0"/>
              <a:cs typeface="Times New Roman" pitchFamily="18" charset="0"/>
            </a:endParaRPr>
          </a:p>
          <a:p>
            <a:pPr marL="64008" indent="0">
              <a:buNone/>
            </a:pPr>
            <a:endParaRPr lang="en-US" sz="2400">
              <a:latin typeface="Times New Roman" pitchFamily="18" charset="0"/>
              <a:cs typeface="Times New Roman" pitchFamily="18" charset="0"/>
            </a:endParaRPr>
          </a:p>
          <a:p>
            <a:pPr marL="64008" indent="0">
              <a:buNone/>
            </a:pPr>
            <a:endParaRPr lang="en-US" sz="2400" smtClean="0">
              <a:latin typeface="Times New Roman" pitchFamily="18" charset="0"/>
              <a:cs typeface="Times New Roman" pitchFamily="18" charset="0"/>
            </a:endParaRPr>
          </a:p>
          <a:p>
            <a:pPr marL="64008" indent="0">
              <a:buNone/>
            </a:pPr>
            <a:r>
              <a:rPr lang="en-US" sz="2400" smtClean="0">
                <a:latin typeface="Times New Roman" pitchFamily="18" charset="0"/>
                <a:cs typeface="Times New Roman" pitchFamily="18" charset="0"/>
              </a:rPr>
              <a:t>Dữ liệu body trả về sẽ được chuyển sang kiểu json dễ sử dụng.</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85800" y="3581400"/>
            <a:ext cx="4800600" cy="1828800"/>
          </a:xfrm>
          <a:prstGeom prst="rect">
            <a:avLst/>
          </a:prstGeom>
        </p:spPr>
      </p:pic>
    </p:spTree>
    <p:extLst>
      <p:ext uri="{BB962C8B-B14F-4D97-AF65-F5344CB8AC3E}">
        <p14:creationId xmlns:p14="http://schemas.microsoft.com/office/powerpoint/2010/main" val="394849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a:latin typeface="Times New Roman" pitchFamily="18" charset="0"/>
                <a:cs typeface="Times New Roman" pitchFamily="18" charset="0"/>
              </a:rPr>
              <a:t>Error handling</a:t>
            </a:r>
          </a:p>
        </p:txBody>
      </p:sp>
      <p:sp>
        <p:nvSpPr>
          <p:cNvPr id="3" name="Content Placeholder 2"/>
          <p:cNvSpPr>
            <a:spLocks noGrp="1"/>
          </p:cNvSpPr>
          <p:nvPr>
            <p:ph idx="1"/>
          </p:nvPr>
        </p:nvSpPr>
        <p:spPr/>
        <p:txBody>
          <a:bodyPr>
            <a:normAutofit/>
          </a:bodyPr>
          <a:lstStyle/>
          <a:p>
            <a:r>
              <a:rPr lang="en-US" sz="2000">
                <a:latin typeface="Times New Roman" pitchFamily="18" charset="0"/>
                <a:cs typeface="Times New Roman" pitchFamily="18" charset="0"/>
              </a:rPr>
              <a:t>Khi nào đấy chúng ta bị vấn đê trục trặc về input hay output, nó được gọi là ngoại lệ, thì chúng ta phải bắt và xử lí ngoại lệ đấy.</a:t>
            </a:r>
          </a:p>
          <a:p>
            <a:r>
              <a:rPr lang="en-US" sz="2000">
                <a:latin typeface="Times New Roman" pitchFamily="18" charset="0"/>
                <a:cs typeface="Times New Roman" pitchFamily="18" charset="0"/>
              </a:rPr>
              <a:t>Phương thức để là việc này là Observable.throw(obj</a:t>
            </a:r>
            <a:r>
              <a:rPr lang="en-US" sz="2000" smtClean="0">
                <a:latin typeface="Times New Roman" pitchFamily="18" charset="0"/>
                <a:cs typeface="Times New Roman" pitchFamily="18" charset="0"/>
              </a:rPr>
              <a:t>).</a:t>
            </a:r>
          </a:p>
          <a:p>
            <a:r>
              <a:rPr lang="en-US" sz="2000">
                <a:latin typeface="Times New Roman" pitchFamily="18" charset="0"/>
                <a:cs typeface="Times New Roman" pitchFamily="18" charset="0"/>
              </a:rPr>
              <a:t>Chúng ta viết một phương thức private, có tên là handleError như ví dụ sau:</a:t>
            </a:r>
          </a:p>
          <a:p>
            <a:pPr marL="64008" indent="0">
              <a:buNone/>
            </a:pPr>
            <a:endParaRPr lang="en-US" sz="240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733800"/>
            <a:ext cx="6553200" cy="2514600"/>
          </a:xfrm>
          <a:prstGeom prst="rect">
            <a:avLst/>
          </a:prstGeom>
        </p:spPr>
      </p:pic>
    </p:spTree>
    <p:extLst>
      <p:ext uri="{BB962C8B-B14F-4D97-AF65-F5344CB8AC3E}">
        <p14:creationId xmlns:p14="http://schemas.microsoft.com/office/powerpoint/2010/main" val="4337036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32</TotalTime>
  <Words>462</Words>
  <Application>Microsoft Office PowerPoint</Application>
  <PresentationFormat>On-screen Show (4:3)</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Verve</vt:lpstr>
      <vt:lpstr>Tìm hiểu về server-communication</vt:lpstr>
      <vt:lpstr>Nội dung chính</vt:lpstr>
      <vt:lpstr>Fetch data with http.get</vt:lpstr>
      <vt:lpstr>RxJS là gì?</vt:lpstr>
      <vt:lpstr>Enabing RxJS Operators</vt:lpstr>
      <vt:lpstr>Enabing RxJS Operators</vt:lpstr>
      <vt:lpstr>Enabing RxJS Operators</vt:lpstr>
      <vt:lpstr>Extract JSON data.</vt:lpstr>
      <vt:lpstr>Error handling</vt:lpstr>
      <vt:lpstr>Error handling</vt:lpstr>
      <vt:lpstr>Send data to the server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server-communication</dc:title>
  <dc:creator>TienNguyen</dc:creator>
  <cp:lastModifiedBy>TienNguyen</cp:lastModifiedBy>
  <cp:revision>15</cp:revision>
  <dcterms:created xsi:type="dcterms:W3CDTF">2016-09-25T23:06:23Z</dcterms:created>
  <dcterms:modified xsi:type="dcterms:W3CDTF">2016-09-26T00:19:30Z</dcterms:modified>
</cp:coreProperties>
</file>