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7"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A9C2C11E-8239-423C-A5CF-00FE915BC7F2}" type="datetimeFigureOut">
              <a:rPr lang="vi-VN" smtClean="0"/>
              <a:t>02/10/2016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354375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9C2C11E-8239-423C-A5CF-00FE915BC7F2}" type="datetimeFigureOut">
              <a:rPr lang="vi-VN" smtClean="0"/>
              <a:t>02/10/2016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27821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9C2C11E-8239-423C-A5CF-00FE915BC7F2}" type="datetimeFigureOut">
              <a:rPr lang="vi-VN" smtClean="0"/>
              <a:t>02/10/2016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107971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9C2C11E-8239-423C-A5CF-00FE915BC7F2}" type="datetimeFigureOut">
              <a:rPr lang="vi-VN" smtClean="0"/>
              <a:t>02/10/2016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162217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C2C11E-8239-423C-A5CF-00FE915BC7F2}" type="datetimeFigureOut">
              <a:rPr lang="vi-VN" smtClean="0"/>
              <a:t>02/10/2016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334262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A9C2C11E-8239-423C-A5CF-00FE915BC7F2}" type="datetimeFigureOut">
              <a:rPr lang="vi-VN" smtClean="0"/>
              <a:t>02/10/2016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370871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A9C2C11E-8239-423C-A5CF-00FE915BC7F2}" type="datetimeFigureOut">
              <a:rPr lang="vi-VN" smtClean="0"/>
              <a:t>02/10/2016</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28550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9C2C11E-8239-423C-A5CF-00FE915BC7F2}" type="datetimeFigureOut">
              <a:rPr lang="vi-VN" smtClean="0"/>
              <a:t>02/10/2016</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371234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2C11E-8239-423C-A5CF-00FE915BC7F2}" type="datetimeFigureOut">
              <a:rPr lang="vi-VN" smtClean="0"/>
              <a:t>02/10/2016</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293517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C2C11E-8239-423C-A5CF-00FE915BC7F2}" type="datetimeFigureOut">
              <a:rPr lang="vi-VN" smtClean="0"/>
              <a:t>02/10/2016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8840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C2C11E-8239-423C-A5CF-00FE915BC7F2}" type="datetimeFigureOut">
              <a:rPr lang="vi-VN" smtClean="0"/>
              <a:t>02/10/2016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3995F87-94D1-4C9F-884A-7C6F0E697786}" type="slidenum">
              <a:rPr lang="vi-VN" smtClean="0"/>
              <a:t>‹#›</a:t>
            </a:fld>
            <a:endParaRPr lang="vi-VN"/>
          </a:p>
        </p:txBody>
      </p:sp>
    </p:spTree>
    <p:extLst>
      <p:ext uri="{BB962C8B-B14F-4D97-AF65-F5344CB8AC3E}">
        <p14:creationId xmlns:p14="http://schemas.microsoft.com/office/powerpoint/2010/main" val="264989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2C11E-8239-423C-A5CF-00FE915BC7F2}" type="datetimeFigureOut">
              <a:rPr lang="vi-VN" smtClean="0"/>
              <a:t>02/10/2016</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95F87-94D1-4C9F-884A-7C6F0E697786}" type="slidenum">
              <a:rPr lang="vi-VN" smtClean="0"/>
              <a:t>‹#›</a:t>
            </a:fld>
            <a:endParaRPr lang="vi-VN"/>
          </a:p>
        </p:txBody>
      </p:sp>
    </p:spTree>
    <p:extLst>
      <p:ext uri="{BB962C8B-B14F-4D97-AF65-F5344CB8AC3E}">
        <p14:creationId xmlns:p14="http://schemas.microsoft.com/office/powerpoint/2010/main" val="122153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smtClean="0"/>
              <a:t>Tìm hiểu về </a:t>
            </a:r>
            <a:r>
              <a:rPr lang="en-US" sz="6600" b="1" smtClean="0">
                <a:solidFill>
                  <a:srgbClr val="FF0000"/>
                </a:solidFill>
              </a:rPr>
              <a:t>AngularJS</a:t>
            </a:r>
            <a:endParaRPr lang="vi-VN" sz="6600" b="1">
              <a:solidFill>
                <a:srgbClr val="FF0000"/>
              </a:solidFill>
            </a:endParaRPr>
          </a:p>
        </p:txBody>
      </p:sp>
      <p:sp>
        <p:nvSpPr>
          <p:cNvPr id="3" name="Subtitle 2"/>
          <p:cNvSpPr>
            <a:spLocks noGrp="1"/>
          </p:cNvSpPr>
          <p:nvPr>
            <p:ph type="subTitle" idx="1"/>
          </p:nvPr>
        </p:nvSpPr>
        <p:spPr>
          <a:xfrm>
            <a:off x="3239587" y="5391647"/>
            <a:ext cx="6500948" cy="813207"/>
          </a:xfrm>
        </p:spPr>
        <p:txBody>
          <a:bodyPr>
            <a:normAutofit lnSpcReduction="10000"/>
          </a:bodyPr>
          <a:lstStyle/>
          <a:p>
            <a:pPr algn="r"/>
            <a:r>
              <a:rPr lang="en-US" b="1" smtClean="0">
                <a:latin typeface="+mj-lt"/>
              </a:rPr>
              <a:t>Kiều Trọng Vĩnh</a:t>
            </a:r>
          </a:p>
          <a:p>
            <a:pPr algn="r"/>
            <a:r>
              <a:rPr lang="en-US" b="1" err="1" smtClean="0">
                <a:latin typeface="+mj-lt"/>
              </a:rPr>
              <a:t>Nguyễn</a:t>
            </a:r>
            <a:r>
              <a:rPr lang="en-US" b="1" smtClean="0">
                <a:latin typeface="+mj-lt"/>
              </a:rPr>
              <a:t> Mạnh Cường</a:t>
            </a:r>
            <a:endParaRPr lang="vi-VN" b="1">
              <a:latin typeface="+mj-lt"/>
            </a:endParaRPr>
          </a:p>
        </p:txBody>
      </p:sp>
    </p:spTree>
    <p:extLst>
      <p:ext uri="{BB962C8B-B14F-4D97-AF65-F5344CB8AC3E}">
        <p14:creationId xmlns:p14="http://schemas.microsoft.com/office/powerpoint/2010/main" val="2751677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Tạo Directive mới</a:t>
            </a:r>
            <a:endParaRPr lang="vi-VN"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059" y="1542771"/>
            <a:ext cx="7808259" cy="4761133"/>
          </a:xfrm>
        </p:spPr>
      </p:pic>
    </p:spTree>
    <p:extLst>
      <p:ext uri="{BB962C8B-B14F-4D97-AF65-F5344CB8AC3E}">
        <p14:creationId xmlns:p14="http://schemas.microsoft.com/office/powerpoint/2010/main" val="381615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2"/>
            <a:ext cx="10515600" cy="1325563"/>
          </a:xfrm>
        </p:spPr>
        <p:txBody>
          <a:bodyPr/>
          <a:lstStyle/>
          <a:p>
            <a:pPr algn="just"/>
            <a:r>
              <a:rPr lang="vi-VN" b="1">
                <a:latin typeface="Calibri Light" panose="020F0302020204030204" pitchFamily="34" charset="0"/>
                <a:cs typeface="Calibri Light" panose="020F0302020204030204" pitchFamily="34" charset="0"/>
              </a:rPr>
              <a:t>Dependency Injection</a:t>
            </a:r>
          </a:p>
        </p:txBody>
      </p:sp>
      <p:sp>
        <p:nvSpPr>
          <p:cNvPr id="3" name="Content Placeholder 2"/>
          <p:cNvSpPr>
            <a:spLocks noGrp="1"/>
          </p:cNvSpPr>
          <p:nvPr>
            <p:ph idx="1"/>
          </p:nvPr>
        </p:nvSpPr>
        <p:spPr>
          <a:xfrm>
            <a:off x="838200" y="1185543"/>
            <a:ext cx="10515600" cy="5385073"/>
          </a:xfrm>
        </p:spPr>
        <p:txBody>
          <a:bodyPr>
            <a:noAutofit/>
          </a:bodyPr>
          <a:lstStyle/>
          <a:p>
            <a:pPr algn="just"/>
            <a:r>
              <a:rPr lang="vi-VN" sz="2400">
                <a:solidFill>
                  <a:srgbClr val="FF0000"/>
                </a:solidFill>
                <a:latin typeface="Calibri Light" panose="020F0302020204030204" pitchFamily="34" charset="0"/>
                <a:cs typeface="Calibri Light" panose="020F0302020204030204" pitchFamily="34" charset="0"/>
              </a:rPr>
              <a:t>Dependency Injection </a:t>
            </a:r>
            <a:r>
              <a:rPr lang="vi-VN" sz="2400">
                <a:latin typeface="Calibri Light" panose="020F0302020204030204" pitchFamily="34" charset="0"/>
                <a:cs typeface="Calibri Light" panose="020F0302020204030204" pitchFamily="34" charset="0"/>
              </a:rPr>
              <a:t>là một mô hình thiết kế phần mềm mà trong đó các thành phần được đưa ra từ những phần phụ thuộc nó - dependencies thay cho việc </a:t>
            </a:r>
            <a:r>
              <a:rPr lang="vi-VN" sz="2400" i="1">
                <a:latin typeface="Calibri Light" panose="020F0302020204030204" pitchFamily="34" charset="0"/>
                <a:cs typeface="Calibri Light" panose="020F0302020204030204" pitchFamily="34" charset="0"/>
              </a:rPr>
              <a:t>hard </a:t>
            </a:r>
            <a:r>
              <a:rPr lang="vi-VN" sz="2400" i="1" smtClean="0">
                <a:latin typeface="Calibri Light" panose="020F0302020204030204" pitchFamily="34" charset="0"/>
                <a:cs typeface="Calibri Light" panose="020F0302020204030204" pitchFamily="34" charset="0"/>
              </a:rPr>
              <a:t>coding </a:t>
            </a:r>
            <a:r>
              <a:rPr lang="vi-VN" sz="2400" smtClean="0">
                <a:latin typeface="Calibri Light" panose="020F0302020204030204" pitchFamily="34" charset="0"/>
                <a:cs typeface="Calibri Light" panose="020F0302020204030204" pitchFamily="34" charset="0"/>
              </a:rPr>
              <a:t>chúng </a:t>
            </a:r>
            <a:r>
              <a:rPr lang="vi-VN" sz="2400">
                <a:latin typeface="Calibri Light" panose="020F0302020204030204" pitchFamily="34" charset="0"/>
                <a:cs typeface="Calibri Light" panose="020F0302020204030204" pitchFamily="34" charset="0"/>
              </a:rPr>
              <a:t>trong các thành phần. Điều này làm cho cách thành phần phụ thuộc nhau trong phần cấu hình. </a:t>
            </a:r>
            <a:r>
              <a:rPr lang="vi-VN" sz="2400">
                <a:latin typeface="Calibri Light" panose="020F0302020204030204" pitchFamily="34" charset="0"/>
                <a:cs typeface="Calibri Light" panose="020F0302020204030204" pitchFamily="34" charset="0"/>
              </a:rPr>
              <a:t>C</a:t>
            </a:r>
            <a:r>
              <a:rPr lang="vi-VN" sz="2400" smtClean="0">
                <a:latin typeface="Calibri Light" panose="020F0302020204030204" pitchFamily="34" charset="0"/>
                <a:cs typeface="Calibri Light" panose="020F0302020204030204" pitchFamily="34" charset="0"/>
              </a:rPr>
              <a:t>ó tính </a:t>
            </a:r>
            <a:r>
              <a:rPr lang="vi-VN" sz="2400">
                <a:latin typeface="Calibri Light" panose="020F0302020204030204" pitchFamily="34" charset="0"/>
                <a:cs typeface="Calibri Light" panose="020F0302020204030204" pitchFamily="34" charset="0"/>
              </a:rPr>
              <a:t>tái sử dụng </a:t>
            </a:r>
            <a:r>
              <a:rPr lang="vi-VN" sz="2400" smtClean="0">
                <a:latin typeface="Calibri Light" panose="020F0302020204030204" pitchFamily="34" charset="0"/>
                <a:cs typeface="Calibri Light" panose="020F0302020204030204" pitchFamily="34" charset="0"/>
              </a:rPr>
              <a:t>cao, </a:t>
            </a:r>
            <a:r>
              <a:rPr lang="vi-VN" sz="2400">
                <a:latin typeface="Calibri Light" panose="020F0302020204030204" pitchFamily="34" charset="0"/>
                <a:cs typeface="Calibri Light" panose="020F0302020204030204" pitchFamily="34" charset="0"/>
              </a:rPr>
              <a:t>dễ bảo dưỡng và kiểm thử</a:t>
            </a:r>
            <a:r>
              <a:rPr lang="vi-VN" sz="2400" smtClean="0">
                <a:latin typeface="Calibri Light" panose="020F0302020204030204" pitchFamily="34" charset="0"/>
                <a:cs typeface="Calibri Light" panose="020F0302020204030204" pitchFamily="34" charset="0"/>
              </a:rPr>
              <a:t>.</a:t>
            </a:r>
          </a:p>
          <a:p>
            <a:pPr algn="just"/>
            <a:r>
              <a:rPr lang="vi-VN" sz="2400">
                <a:latin typeface="Calibri Light" panose="020F0302020204030204" pitchFamily="34" charset="0"/>
                <a:cs typeface="Calibri Light" panose="020F0302020204030204" pitchFamily="34" charset="0"/>
              </a:rPr>
              <a:t>AngularJS cung cấp kỹ thuật </a:t>
            </a:r>
            <a:r>
              <a:rPr lang="vi-VN" sz="2400" i="1">
                <a:latin typeface="Calibri Light" panose="020F0302020204030204" pitchFamily="34" charset="0"/>
                <a:cs typeface="Calibri Light" panose="020F0302020204030204" pitchFamily="34" charset="0"/>
              </a:rPr>
              <a:t>Dependency Injection</a:t>
            </a:r>
            <a:r>
              <a:rPr lang="vi-VN" sz="2400">
                <a:latin typeface="Calibri Light" panose="020F0302020204030204" pitchFamily="34" charset="0"/>
                <a:cs typeface="Calibri Light" panose="020F0302020204030204" pitchFamily="34" charset="0"/>
              </a:rPr>
              <a:t>, cho phép các thành phần lõi của AngularJS có thể được </a:t>
            </a:r>
            <a:r>
              <a:rPr lang="vi-VN" sz="2400">
                <a:solidFill>
                  <a:srgbClr val="FF0000"/>
                </a:solidFill>
                <a:latin typeface="Calibri Light" panose="020F0302020204030204" pitchFamily="34" charset="0"/>
                <a:cs typeface="Calibri Light" panose="020F0302020204030204" pitchFamily="34" charset="0"/>
              </a:rPr>
              <a:t>inject</a:t>
            </a:r>
            <a:r>
              <a:rPr lang="vi-VN" sz="2400">
                <a:latin typeface="Calibri Light" panose="020F0302020204030204" pitchFamily="34" charset="0"/>
                <a:cs typeface="Calibri Light" panose="020F0302020204030204" pitchFamily="34" charset="0"/>
              </a:rPr>
              <a:t> tới các thành phần phụ thuộc khác</a:t>
            </a:r>
            <a:r>
              <a:rPr lang="vi-VN" sz="2400" smtClean="0">
                <a:latin typeface="Calibri Light" panose="020F0302020204030204" pitchFamily="34" charset="0"/>
                <a:cs typeface="Calibri Light" panose="020F0302020204030204" pitchFamily="34" charset="0"/>
              </a:rPr>
              <a:t>.</a:t>
            </a:r>
          </a:p>
          <a:p>
            <a:pPr lvl="1" algn="just"/>
            <a:r>
              <a:rPr lang="en-US" sz="2000" smtClean="0">
                <a:solidFill>
                  <a:srgbClr val="FF0000"/>
                </a:solidFill>
                <a:latin typeface="Calibri Light" panose="020F0302020204030204" pitchFamily="34" charset="0"/>
                <a:cs typeface="Calibri Light" panose="020F0302020204030204" pitchFamily="34" charset="0"/>
              </a:rPr>
              <a:t>Value: </a:t>
            </a:r>
            <a:r>
              <a:rPr lang="vi-VN" sz="2000">
                <a:latin typeface="Calibri Light" panose="020F0302020204030204" pitchFamily="34" charset="0"/>
                <a:cs typeface="Calibri Light" panose="020F0302020204030204" pitchFamily="34" charset="0"/>
              </a:rPr>
              <a:t>là đối tượng JavaScript đơn giản và được sử dụng để thiết lập các giá trị tới controller trong các bước cấu hình.</a:t>
            </a:r>
            <a:endParaRPr lang="en-US" sz="2000">
              <a:latin typeface="Calibri Light" panose="020F0302020204030204" pitchFamily="34" charset="0"/>
              <a:cs typeface="Calibri Light" panose="020F0302020204030204" pitchFamily="34" charset="0"/>
            </a:endParaRPr>
          </a:p>
          <a:p>
            <a:pPr lvl="1" algn="just"/>
            <a:r>
              <a:rPr lang="en-US" sz="2000" smtClean="0">
                <a:solidFill>
                  <a:srgbClr val="FF0000"/>
                </a:solidFill>
                <a:latin typeface="Calibri Light" panose="020F0302020204030204" pitchFamily="34" charset="0"/>
                <a:cs typeface="Calibri Light" panose="020F0302020204030204" pitchFamily="34" charset="0"/>
              </a:rPr>
              <a:t>Factory: </a:t>
            </a:r>
            <a:r>
              <a:rPr lang="vi-VN" sz="2000">
                <a:latin typeface="Calibri Light" panose="020F0302020204030204" pitchFamily="34" charset="0"/>
                <a:cs typeface="Calibri Light" panose="020F0302020204030204" pitchFamily="34" charset="0"/>
              </a:rPr>
              <a:t>factory là một hàm để sử dụng trả về giá trị. Nó tạo ra giá trị theo yêu cầu mỗi khi service hoặc controller yêu cầu. Ta thường dùng các hàm factory để tính và trả về giá trị.</a:t>
            </a:r>
            <a:endParaRPr lang="en-US" sz="2000">
              <a:latin typeface="Calibri Light" panose="020F0302020204030204" pitchFamily="34" charset="0"/>
              <a:cs typeface="Calibri Light" panose="020F0302020204030204" pitchFamily="34" charset="0"/>
            </a:endParaRPr>
          </a:p>
          <a:p>
            <a:pPr lvl="1" algn="just"/>
            <a:r>
              <a:rPr lang="en-US" sz="2000" smtClean="0">
                <a:solidFill>
                  <a:srgbClr val="FF0000"/>
                </a:solidFill>
                <a:latin typeface="Calibri Light" panose="020F0302020204030204" pitchFamily="34" charset="0"/>
                <a:cs typeface="Calibri Light" panose="020F0302020204030204" pitchFamily="34" charset="0"/>
              </a:rPr>
              <a:t>Service: </a:t>
            </a:r>
            <a:r>
              <a:rPr lang="vi-VN" sz="2000">
                <a:latin typeface="Calibri Light" panose="020F0302020204030204" pitchFamily="34" charset="0"/>
                <a:cs typeface="Calibri Light" panose="020F0302020204030204" pitchFamily="34" charset="0"/>
              </a:rPr>
              <a:t>là một đối tượng </a:t>
            </a:r>
            <a:r>
              <a:rPr lang="vi-VN" sz="2000" i="1">
                <a:latin typeface="Calibri Light" panose="020F0302020204030204" pitchFamily="34" charset="0"/>
                <a:cs typeface="Calibri Light" panose="020F0302020204030204" pitchFamily="34" charset="0"/>
              </a:rPr>
              <a:t>singleton javascript</a:t>
            </a:r>
            <a:r>
              <a:rPr lang="vi-VN" sz="2000">
                <a:latin typeface="Calibri Light" panose="020F0302020204030204" pitchFamily="34" charset="0"/>
                <a:cs typeface="Calibri Light" panose="020F0302020204030204" pitchFamily="34" charset="0"/>
              </a:rPr>
              <a:t> chứa tập các hàm cho các mục đích cụ thể. Service được định nghĩa sử dụng hàm service() và sau đó inject nó đến controller.</a:t>
            </a:r>
            <a:endParaRPr lang="en-US" sz="2000">
              <a:latin typeface="Calibri Light" panose="020F0302020204030204" pitchFamily="34" charset="0"/>
              <a:cs typeface="Calibri Light" panose="020F0302020204030204" pitchFamily="34" charset="0"/>
            </a:endParaRPr>
          </a:p>
          <a:p>
            <a:pPr lvl="1" algn="just"/>
            <a:r>
              <a:rPr lang="en-US" sz="2000" smtClean="0">
                <a:solidFill>
                  <a:srgbClr val="FF0000"/>
                </a:solidFill>
                <a:latin typeface="Calibri Light" panose="020F0302020204030204" pitchFamily="34" charset="0"/>
                <a:cs typeface="Calibri Light" panose="020F0302020204030204" pitchFamily="34" charset="0"/>
              </a:rPr>
              <a:t>Provider: </a:t>
            </a:r>
            <a:r>
              <a:rPr lang="vi-VN" sz="2000">
                <a:latin typeface="Calibri Light" panose="020F0302020204030204" pitchFamily="34" charset="0"/>
                <a:cs typeface="Calibri Light" panose="020F0302020204030204" pitchFamily="34" charset="0"/>
              </a:rPr>
              <a:t>được sử dụng bởi trong nội bộ AngularJS để tạo </a:t>
            </a:r>
            <a:r>
              <a:rPr lang="vi-VN" sz="2000" i="1">
                <a:latin typeface="Calibri Light" panose="020F0302020204030204" pitchFamily="34" charset="0"/>
                <a:cs typeface="Calibri Light" panose="020F0302020204030204" pitchFamily="34" charset="0"/>
              </a:rPr>
              <a:t>service, factory …</a:t>
            </a:r>
            <a:r>
              <a:rPr lang="vi-VN" sz="2000">
                <a:latin typeface="Calibri Light" panose="020F0302020204030204" pitchFamily="34" charset="0"/>
                <a:cs typeface="Calibri Light" panose="020F0302020204030204" pitchFamily="34" charset="0"/>
              </a:rPr>
              <a:t> trong quá trình cài đặt (quá trình mà AngularJS khởi tạo chính nó). </a:t>
            </a:r>
            <a:endParaRPr lang="en-US" sz="2000">
              <a:latin typeface="Calibri Light" panose="020F0302020204030204" pitchFamily="34" charset="0"/>
              <a:cs typeface="Calibri Light" panose="020F0302020204030204" pitchFamily="34" charset="0"/>
            </a:endParaRPr>
          </a:p>
          <a:p>
            <a:pPr lvl="1" algn="just"/>
            <a:r>
              <a:rPr lang="en-US" sz="2000" smtClean="0">
                <a:solidFill>
                  <a:srgbClr val="FF0000"/>
                </a:solidFill>
                <a:latin typeface="Calibri Light" panose="020F0302020204030204" pitchFamily="34" charset="0"/>
                <a:cs typeface="Calibri Light" panose="020F0302020204030204" pitchFamily="34" charset="0"/>
              </a:rPr>
              <a:t>Constant: </a:t>
            </a:r>
            <a:r>
              <a:rPr lang="vi-VN" sz="2000">
                <a:latin typeface="Calibri Light" panose="020F0302020204030204" pitchFamily="34" charset="0"/>
                <a:cs typeface="Calibri Light" panose="020F0302020204030204" pitchFamily="34" charset="0"/>
              </a:rPr>
              <a:t>được sử dụng </a:t>
            </a:r>
            <a:r>
              <a:rPr lang="vi-VN" sz="2000" smtClean="0">
                <a:latin typeface="Calibri Light" panose="020F0302020204030204" pitchFamily="34" charset="0"/>
                <a:cs typeface="Calibri Light" panose="020F0302020204030204" pitchFamily="34" charset="0"/>
              </a:rPr>
              <a:t>để </a:t>
            </a:r>
            <a:r>
              <a:rPr lang="vi-VN" sz="2000">
                <a:latin typeface="Calibri Light" panose="020F0302020204030204" pitchFamily="34" charset="0"/>
                <a:cs typeface="Calibri Light" panose="020F0302020204030204" pitchFamily="34" charset="0"/>
              </a:rPr>
              <a:t>truyền các giá trị trong tại giai đoạn cấu hình.</a:t>
            </a:r>
            <a:endParaRPr lang="en-US" sz="2000" smtClean="0">
              <a:latin typeface="Calibri Light" panose="020F0302020204030204" pitchFamily="34" charset="0"/>
              <a:cs typeface="Calibri Light" panose="020F0302020204030204" pitchFamily="34" charset="0"/>
            </a:endParaRPr>
          </a:p>
          <a:p>
            <a:pPr algn="just"/>
            <a:endParaRPr lang="en-US" sz="2000">
              <a:latin typeface="Calibri Light" panose="020F0302020204030204" pitchFamily="34" charset="0"/>
              <a:cs typeface="Calibri Light" panose="020F0302020204030204" pitchFamily="34" charset="0"/>
            </a:endParaRPr>
          </a:p>
          <a:p>
            <a:pPr lvl="1" algn="just"/>
            <a:endParaRPr lang="vi-VN" sz="2000" smtClean="0">
              <a:latin typeface="Calibri Light" panose="020F0302020204030204" pitchFamily="34" charset="0"/>
              <a:cs typeface="Calibri Light" panose="020F0302020204030204" pitchFamily="34" charset="0"/>
            </a:endParaRPr>
          </a:p>
          <a:p>
            <a:pPr algn="just"/>
            <a:endParaRPr lang="vi-VN" sz="20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363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Khái niệm</a:t>
            </a:r>
            <a:endParaRPr lang="vi-VN" b="1"/>
          </a:p>
        </p:txBody>
      </p:sp>
      <p:sp>
        <p:nvSpPr>
          <p:cNvPr id="3" name="Content Placeholder 2"/>
          <p:cNvSpPr>
            <a:spLocks noGrp="1"/>
          </p:cNvSpPr>
          <p:nvPr>
            <p:ph idx="1"/>
          </p:nvPr>
        </p:nvSpPr>
        <p:spPr/>
        <p:txBody>
          <a:bodyPr/>
          <a:lstStyle/>
          <a:p>
            <a:pPr algn="just"/>
            <a:r>
              <a:rPr lang="vi-VN">
                <a:solidFill>
                  <a:srgbClr val="FF0000"/>
                </a:solidFill>
                <a:latin typeface="Calibri Light" panose="020F0302020204030204" pitchFamily="34" charset="0"/>
                <a:cs typeface="Calibri Light" panose="020F0302020204030204" pitchFamily="34" charset="0"/>
              </a:rPr>
              <a:t>AngularJS</a:t>
            </a:r>
            <a:r>
              <a:rPr lang="vi-VN">
                <a:latin typeface="Calibri Light" panose="020F0302020204030204" pitchFamily="34" charset="0"/>
                <a:cs typeface="Calibri Light" panose="020F0302020204030204" pitchFamily="34" charset="0"/>
              </a:rPr>
              <a:t> là một </a:t>
            </a:r>
            <a:r>
              <a:rPr lang="vi-VN" smtClean="0">
                <a:solidFill>
                  <a:srgbClr val="FF0000"/>
                </a:solidFill>
                <a:latin typeface="Calibri Light" panose="020F0302020204030204" pitchFamily="34" charset="0"/>
                <a:cs typeface="Calibri Light" panose="020F0302020204030204" pitchFamily="34" charset="0"/>
              </a:rPr>
              <a:t>framework</a:t>
            </a:r>
            <a:r>
              <a:rPr lang="vi-VN" smtClean="0">
                <a:latin typeface="Calibri Light" panose="020F0302020204030204" pitchFamily="34" charset="0"/>
                <a:cs typeface="Calibri Light" panose="020F0302020204030204" pitchFamily="34" charset="0"/>
              </a:rPr>
              <a:t> ứng </a:t>
            </a:r>
            <a:r>
              <a:rPr lang="vi-VN">
                <a:latin typeface="Calibri Light" panose="020F0302020204030204" pitchFamily="34" charset="0"/>
                <a:cs typeface="Calibri Light" panose="020F0302020204030204" pitchFamily="34" charset="0"/>
              </a:rPr>
              <a:t>dụng </a:t>
            </a:r>
            <a:r>
              <a:rPr lang="vi-VN" smtClean="0">
                <a:latin typeface="Calibri Light" panose="020F0302020204030204" pitchFamily="34" charset="0"/>
                <a:cs typeface="Calibri Light" panose="020F0302020204030204" pitchFamily="34" charset="0"/>
              </a:rPr>
              <a:t>web </a:t>
            </a:r>
            <a:r>
              <a:rPr lang="vi-VN">
                <a:latin typeface="Calibri Light" panose="020F0302020204030204" pitchFamily="34" charset="0"/>
                <a:cs typeface="Calibri Light" panose="020F0302020204030204" pitchFamily="34" charset="0"/>
              </a:rPr>
              <a:t>mã nguồn mở. Nó được phát triển lần đầu năm </a:t>
            </a:r>
            <a:r>
              <a:rPr lang="vi-VN">
                <a:solidFill>
                  <a:srgbClr val="FF0000"/>
                </a:solidFill>
                <a:latin typeface="Calibri Light" panose="020F0302020204030204" pitchFamily="34" charset="0"/>
                <a:cs typeface="Calibri Light" panose="020F0302020204030204" pitchFamily="34" charset="0"/>
              </a:rPr>
              <a:t>2009</a:t>
            </a:r>
            <a:r>
              <a:rPr lang="vi-VN">
                <a:latin typeface="Calibri Light" panose="020F0302020204030204" pitchFamily="34" charset="0"/>
                <a:cs typeface="Calibri Light" panose="020F0302020204030204" pitchFamily="34" charset="0"/>
              </a:rPr>
              <a:t> bởi Misko Hevery và Adam Abrons. Hiện tại nó được duy trì bởi Google</a:t>
            </a:r>
            <a:r>
              <a:rPr lang="vi-VN" smtClean="0">
                <a:latin typeface="Calibri Light" panose="020F0302020204030204" pitchFamily="34" charset="0"/>
                <a:cs typeface="Calibri Light" panose="020F0302020204030204" pitchFamily="34" charset="0"/>
              </a:rPr>
              <a:t>.</a:t>
            </a:r>
          </a:p>
          <a:p>
            <a:pPr algn="just"/>
            <a:r>
              <a:rPr lang="vi-VN">
                <a:latin typeface="Calibri Light" panose="020F0302020204030204" pitchFamily="34" charset="0"/>
                <a:cs typeface="Calibri Light" panose="020F0302020204030204" pitchFamily="34" charset="0"/>
              </a:rPr>
              <a:t>Nó cho phép bạn sử dụng HTML như là ngôn ngữ mẫu và cho phép bạn mở rộng cú pháp của HTML để diễn đạt các thành phần ứng dụng của bạn một cách rõ ràng và súc tích</a:t>
            </a:r>
            <a:r>
              <a:rPr lang="vi-VN" smtClean="0">
                <a:latin typeface="Calibri Light" panose="020F0302020204030204" pitchFamily="34" charset="0"/>
                <a:cs typeface="Calibri Light" panose="020F0302020204030204" pitchFamily="34" charset="0"/>
              </a:rPr>
              <a:t>.</a:t>
            </a:r>
          </a:p>
          <a:p>
            <a:pPr algn="just"/>
            <a:r>
              <a:rPr lang="vi-VN">
                <a:latin typeface="Calibri Light" panose="020F0302020204030204" pitchFamily="34" charset="0"/>
                <a:cs typeface="Calibri Light" panose="020F0302020204030204" pitchFamily="34" charset="0"/>
              </a:rPr>
              <a:t>Hai tính năng cốt lõi: </a:t>
            </a:r>
            <a:r>
              <a:rPr lang="vi-VN" b="1">
                <a:solidFill>
                  <a:srgbClr val="FF0000"/>
                </a:solidFill>
                <a:latin typeface="Calibri Light" panose="020F0302020204030204" pitchFamily="34" charset="0"/>
                <a:cs typeface="Calibri Light" panose="020F0302020204030204" pitchFamily="34" charset="0"/>
              </a:rPr>
              <a:t>Data binding</a:t>
            </a:r>
            <a:r>
              <a:rPr lang="vi-VN">
                <a:latin typeface="Calibri Light" panose="020F0302020204030204" pitchFamily="34" charset="0"/>
                <a:cs typeface="Calibri Light" panose="020F0302020204030204" pitchFamily="34" charset="0"/>
              </a:rPr>
              <a:t> và </a:t>
            </a:r>
            <a:r>
              <a:rPr lang="vi-VN" b="1">
                <a:solidFill>
                  <a:srgbClr val="FF0000"/>
                </a:solidFill>
                <a:latin typeface="Calibri Light" panose="020F0302020204030204" pitchFamily="34" charset="0"/>
                <a:cs typeface="Calibri Light" panose="020F0302020204030204" pitchFamily="34" charset="0"/>
              </a:rPr>
              <a:t>Dependency injection</a:t>
            </a:r>
            <a:r>
              <a:rPr lang="vi-VN">
                <a:latin typeface="Calibri Light" panose="020F0302020204030204" pitchFamily="34" charset="0"/>
                <a:cs typeface="Calibri Light" panose="020F0302020204030204" pitchFamily="34" charset="0"/>
              </a:rPr>
              <a:t> của AngularJS loại bỏ phần lớn code mà bạn thường phải viết. Nó xảy ra trong </a:t>
            </a:r>
            <a:r>
              <a:rPr lang="vi-VN">
                <a:solidFill>
                  <a:srgbClr val="FF0000"/>
                </a:solidFill>
                <a:latin typeface="Calibri Light" panose="020F0302020204030204" pitchFamily="34" charset="0"/>
                <a:cs typeface="Calibri Light" panose="020F0302020204030204" pitchFamily="34" charset="0"/>
              </a:rPr>
              <a:t>tất cả các trình duyệt</a:t>
            </a:r>
            <a:r>
              <a:rPr lang="vi-VN">
                <a:latin typeface="Calibri Light" panose="020F0302020204030204" pitchFamily="34" charset="0"/>
                <a:cs typeface="Calibri Light" panose="020F0302020204030204" pitchFamily="34" charset="0"/>
              </a:rPr>
              <a:t>, làm cho nó trở thành đối tác lý tưởng của bất kỳ công nghệ Server nào.</a:t>
            </a:r>
          </a:p>
        </p:txBody>
      </p:sp>
    </p:spTree>
    <p:extLst>
      <p:ext uri="{BB962C8B-B14F-4D97-AF65-F5344CB8AC3E}">
        <p14:creationId xmlns:p14="http://schemas.microsoft.com/office/powerpoint/2010/main" val="2835223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Calibri Light" panose="020F0302020204030204" pitchFamily="34" charset="0"/>
                <a:cs typeface="Calibri Light" panose="020F0302020204030204" pitchFamily="34" charset="0"/>
              </a:rPr>
              <a:t>2. </a:t>
            </a:r>
            <a:r>
              <a:rPr lang="vi-VN" b="1">
                <a:latin typeface="Calibri Light" panose="020F0302020204030204" pitchFamily="34" charset="0"/>
                <a:cs typeface="Calibri Light" panose="020F0302020204030204" pitchFamily="34" charset="0"/>
              </a:rPr>
              <a:t>Các tính năng chung của </a:t>
            </a:r>
            <a:r>
              <a:rPr lang="vi-VN" b="1" smtClean="0">
                <a:latin typeface="Calibri Light" panose="020F0302020204030204" pitchFamily="34" charset="0"/>
                <a:cs typeface="Calibri Light" panose="020F0302020204030204" pitchFamily="34" charset="0"/>
              </a:rPr>
              <a:t>AngularJS</a:t>
            </a:r>
            <a:endParaRPr lang="vi-VN"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lnSpcReduction="10000"/>
          </a:bodyPr>
          <a:lstStyle/>
          <a:p>
            <a:pPr algn="just"/>
            <a:r>
              <a:rPr lang="vi-VN">
                <a:latin typeface="Calibri Light" panose="020F0302020204030204" pitchFamily="34" charset="0"/>
                <a:cs typeface="Calibri Light" panose="020F0302020204030204" pitchFamily="34" charset="0"/>
              </a:rPr>
              <a:t>AngularJS là một Framework phát triển mạnh mẽ dựa trên </a:t>
            </a:r>
            <a:r>
              <a:rPr lang="vi-VN">
                <a:solidFill>
                  <a:srgbClr val="FF0000"/>
                </a:solidFill>
                <a:latin typeface="Calibri Light" panose="020F0302020204030204" pitchFamily="34" charset="0"/>
                <a:cs typeface="Calibri Light" panose="020F0302020204030204" pitchFamily="34" charset="0"/>
              </a:rPr>
              <a:t>JavaScript</a:t>
            </a:r>
            <a:r>
              <a:rPr lang="vi-VN">
                <a:latin typeface="Calibri Light" panose="020F0302020204030204" pitchFamily="34" charset="0"/>
                <a:cs typeface="Calibri Light" panose="020F0302020204030204" pitchFamily="34" charset="0"/>
              </a:rPr>
              <a:t> để tạo các ứng dụng </a:t>
            </a:r>
            <a:r>
              <a:rPr lang="vi-VN">
                <a:solidFill>
                  <a:srgbClr val="FF0000"/>
                </a:solidFill>
                <a:latin typeface="Calibri Light" panose="020F0302020204030204" pitchFamily="34" charset="0"/>
                <a:cs typeface="Calibri Light" panose="020F0302020204030204" pitchFamily="34" charset="0"/>
              </a:rPr>
              <a:t>RICH Internet Application </a:t>
            </a:r>
            <a:r>
              <a:rPr lang="vi-VN">
                <a:latin typeface="Calibri Light" panose="020F0302020204030204" pitchFamily="34" charset="0"/>
                <a:cs typeface="Calibri Light" panose="020F0302020204030204" pitchFamily="34" charset="0"/>
              </a:rPr>
              <a:t>(RIA</a:t>
            </a:r>
            <a:r>
              <a:rPr lang="vi-VN" smtClean="0">
                <a:latin typeface="Calibri Light" panose="020F0302020204030204" pitchFamily="34" charset="0"/>
                <a:cs typeface="Calibri Light" panose="020F0302020204030204" pitchFamily="34" charset="0"/>
              </a:rPr>
              <a:t>).</a:t>
            </a:r>
          </a:p>
          <a:p>
            <a:pPr algn="just"/>
            <a:r>
              <a:rPr lang="vi-VN">
                <a:latin typeface="Calibri Light" panose="020F0302020204030204" pitchFamily="34" charset="0"/>
                <a:cs typeface="Calibri Light" panose="020F0302020204030204" pitchFamily="34" charset="0"/>
              </a:rPr>
              <a:t>AngularJS cung cấp cho lập trình viên những tùy chọn để viết các ứng dụng </a:t>
            </a:r>
            <a:r>
              <a:rPr lang="vi-VN">
                <a:solidFill>
                  <a:srgbClr val="FF0000"/>
                </a:solidFill>
                <a:latin typeface="Calibri Light" panose="020F0302020204030204" pitchFamily="34" charset="0"/>
                <a:cs typeface="Calibri Light" panose="020F0302020204030204" pitchFamily="34" charset="0"/>
              </a:rPr>
              <a:t>client-side</a:t>
            </a:r>
            <a:r>
              <a:rPr lang="vi-VN">
                <a:latin typeface="Calibri Light" panose="020F0302020204030204" pitchFamily="34" charset="0"/>
                <a:cs typeface="Calibri Light" panose="020F0302020204030204" pitchFamily="34" charset="0"/>
              </a:rPr>
              <a:t> trong mô hình </a:t>
            </a:r>
            <a:r>
              <a:rPr lang="vi-VN">
                <a:solidFill>
                  <a:srgbClr val="FF0000"/>
                </a:solidFill>
                <a:latin typeface="Calibri Light" panose="020F0302020204030204" pitchFamily="34" charset="0"/>
                <a:cs typeface="Calibri Light" panose="020F0302020204030204" pitchFamily="34" charset="0"/>
              </a:rPr>
              <a:t>MVC</a:t>
            </a:r>
            <a:r>
              <a:rPr lang="vi-VN">
                <a:latin typeface="Calibri Light" panose="020F0302020204030204" pitchFamily="34" charset="0"/>
                <a:cs typeface="Calibri Light" panose="020F0302020204030204" pitchFamily="34" charset="0"/>
              </a:rPr>
              <a:t> (Model View Controller) một cách rõ ràng</a:t>
            </a:r>
            <a:r>
              <a:rPr lang="vi-VN" smtClean="0">
                <a:latin typeface="Calibri Light" panose="020F0302020204030204" pitchFamily="34" charset="0"/>
                <a:cs typeface="Calibri Light" panose="020F0302020204030204" pitchFamily="34" charset="0"/>
              </a:rPr>
              <a:t>.</a:t>
            </a:r>
          </a:p>
          <a:p>
            <a:pPr algn="just"/>
            <a:r>
              <a:rPr lang="vi-VN">
                <a:latin typeface="Calibri Light" panose="020F0302020204030204" pitchFamily="34" charset="0"/>
                <a:cs typeface="Calibri Light" panose="020F0302020204030204" pitchFamily="34" charset="0"/>
              </a:rPr>
              <a:t>Các ứng dụng được viết bởi AngularJS tương thích với nhiều phiên bản trình duyệt web. AngularJS tự động xử lý mã JavaScript để phù hợp với mỗi trình duyệt</a:t>
            </a:r>
            <a:r>
              <a:rPr lang="vi-VN" smtClean="0">
                <a:latin typeface="Calibri Light" panose="020F0302020204030204" pitchFamily="34" charset="0"/>
                <a:cs typeface="Calibri Light" panose="020F0302020204030204" pitchFamily="34" charset="0"/>
              </a:rPr>
              <a:t>.</a:t>
            </a:r>
          </a:p>
          <a:p>
            <a:pPr algn="just"/>
            <a:r>
              <a:rPr lang="vi-VN">
                <a:latin typeface="Calibri Light" panose="020F0302020204030204" pitchFamily="34" charset="0"/>
                <a:cs typeface="Calibri Light" panose="020F0302020204030204" pitchFamily="34" charset="0"/>
              </a:rPr>
              <a:t>AngularJS có </a:t>
            </a:r>
            <a:r>
              <a:rPr lang="vi-VN">
                <a:solidFill>
                  <a:srgbClr val="FF0000"/>
                </a:solidFill>
                <a:latin typeface="Calibri Light" panose="020F0302020204030204" pitchFamily="34" charset="0"/>
                <a:cs typeface="Calibri Light" panose="020F0302020204030204" pitchFamily="34" charset="0"/>
              </a:rPr>
              <a:t>mã nguồn mở</a:t>
            </a:r>
            <a:r>
              <a:rPr lang="vi-VN">
                <a:latin typeface="Calibri Light" panose="020F0302020204030204" pitchFamily="34" charset="0"/>
                <a:cs typeface="Calibri Light" panose="020F0302020204030204" pitchFamily="34" charset="0"/>
              </a:rPr>
              <a:t>, miễn phí hoàn toàn, được sử dụng bởi hàng ngàn lập trình viên trên thế giới. Nó hoạt động dưới giấy phép Apache License version 2.0.</a:t>
            </a:r>
          </a:p>
        </p:txBody>
      </p:sp>
    </p:spTree>
    <p:extLst>
      <p:ext uri="{BB962C8B-B14F-4D97-AF65-F5344CB8AC3E}">
        <p14:creationId xmlns:p14="http://schemas.microsoft.com/office/powerpoint/2010/main" val="3262349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Calibri Light" panose="020F0302020204030204" pitchFamily="34" charset="0"/>
                <a:cs typeface="Calibri Light" panose="020F0302020204030204" pitchFamily="34" charset="0"/>
              </a:rPr>
              <a:t>3. </a:t>
            </a:r>
            <a:r>
              <a:rPr lang="vi-VN" b="1">
                <a:latin typeface="Calibri Light" panose="020F0302020204030204" pitchFamily="34" charset="0"/>
                <a:cs typeface="Calibri Light" panose="020F0302020204030204" pitchFamily="34" charset="0"/>
              </a:rPr>
              <a:t>Các tính năng cốt lõi của </a:t>
            </a:r>
            <a:r>
              <a:rPr lang="vi-VN" b="1" smtClean="0">
                <a:latin typeface="Calibri Light" panose="020F0302020204030204" pitchFamily="34" charset="0"/>
                <a:cs typeface="Calibri Light" panose="020F0302020204030204" pitchFamily="34" charset="0"/>
              </a:rPr>
              <a:t>AngularJS</a:t>
            </a:r>
            <a:endParaRPr lang="vi-VN"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690688"/>
            <a:ext cx="10515600" cy="4734469"/>
          </a:xfrm>
        </p:spPr>
        <p:txBody>
          <a:bodyPr>
            <a:normAutofit fontScale="85000" lnSpcReduction="10000"/>
          </a:bodyPr>
          <a:lstStyle/>
          <a:p>
            <a:pPr algn="just"/>
            <a:r>
              <a:rPr lang="vi-VN" b="1">
                <a:solidFill>
                  <a:srgbClr val="FF0000"/>
                </a:solidFill>
                <a:latin typeface="Calibri Light" panose="020F0302020204030204" pitchFamily="34" charset="0"/>
                <a:cs typeface="Calibri Light" panose="020F0302020204030204" pitchFamily="34" charset="0"/>
              </a:rPr>
              <a:t>Data-binding:</a:t>
            </a:r>
            <a:r>
              <a:rPr lang="vi-VN">
                <a:latin typeface="Calibri Light" panose="020F0302020204030204" pitchFamily="34" charset="0"/>
                <a:cs typeface="Calibri Light" panose="020F0302020204030204" pitchFamily="34" charset="0"/>
              </a:rPr>
              <a:t> Nó tự động đồng bộ hóa dữ liệu giữa thành phần </a:t>
            </a:r>
            <a:r>
              <a:rPr lang="vi-VN" i="1">
                <a:latin typeface="Calibri Light" panose="020F0302020204030204" pitchFamily="34" charset="0"/>
                <a:cs typeface="Calibri Light" panose="020F0302020204030204" pitchFamily="34" charset="0"/>
              </a:rPr>
              <a:t>model</a:t>
            </a:r>
            <a:r>
              <a:rPr lang="vi-VN">
                <a:latin typeface="Calibri Light" panose="020F0302020204030204" pitchFamily="34" charset="0"/>
                <a:cs typeface="Calibri Light" panose="020F0302020204030204" pitchFamily="34" charset="0"/>
              </a:rPr>
              <a:t> và </a:t>
            </a:r>
            <a:r>
              <a:rPr lang="vi-VN" i="1">
                <a:latin typeface="Calibri Light" panose="020F0302020204030204" pitchFamily="34" charset="0"/>
                <a:cs typeface="Calibri Light" panose="020F0302020204030204" pitchFamily="34" charset="0"/>
              </a:rPr>
              <a:t>view</a:t>
            </a:r>
            <a:r>
              <a:rPr lang="vi-VN" smtClean="0">
                <a:latin typeface="Calibri Light" panose="020F0302020204030204" pitchFamily="34" charset="0"/>
                <a:cs typeface="Calibri Light" panose="020F0302020204030204" pitchFamily="34" charset="0"/>
              </a:rPr>
              <a:t>.</a:t>
            </a:r>
          </a:p>
          <a:p>
            <a:pPr algn="just"/>
            <a:r>
              <a:rPr lang="vi-VN" b="1">
                <a:solidFill>
                  <a:srgbClr val="FF0000"/>
                </a:solidFill>
                <a:latin typeface="Calibri Light" panose="020F0302020204030204" pitchFamily="34" charset="0"/>
                <a:cs typeface="Calibri Light" panose="020F0302020204030204" pitchFamily="34" charset="0"/>
              </a:rPr>
              <a:t>Scope:</a:t>
            </a:r>
            <a:r>
              <a:rPr lang="vi-VN">
                <a:latin typeface="Calibri Light" panose="020F0302020204030204" pitchFamily="34" charset="0"/>
                <a:cs typeface="Calibri Light" panose="020F0302020204030204" pitchFamily="34" charset="0"/>
              </a:rPr>
              <a:t> Là những đối tượng hướng đến </a:t>
            </a:r>
            <a:r>
              <a:rPr lang="vi-VN" i="1">
                <a:latin typeface="Calibri Light" panose="020F0302020204030204" pitchFamily="34" charset="0"/>
                <a:cs typeface="Calibri Light" panose="020F0302020204030204" pitchFamily="34" charset="0"/>
              </a:rPr>
              <a:t>model</a:t>
            </a:r>
            <a:r>
              <a:rPr lang="vi-VN">
                <a:latin typeface="Calibri Light" panose="020F0302020204030204" pitchFamily="34" charset="0"/>
                <a:cs typeface="Calibri Light" panose="020F0302020204030204" pitchFamily="34" charset="0"/>
              </a:rPr>
              <a:t>, nó hoạt động như là cầu nối giữa</a:t>
            </a:r>
            <a:r>
              <a:rPr lang="vi-VN" i="1">
                <a:latin typeface="Calibri Light" panose="020F0302020204030204" pitchFamily="34" charset="0"/>
                <a:cs typeface="Calibri Light" panose="020F0302020204030204" pitchFamily="34" charset="0"/>
              </a:rPr>
              <a:t>controller</a:t>
            </a:r>
            <a:r>
              <a:rPr lang="vi-VN">
                <a:latin typeface="Calibri Light" panose="020F0302020204030204" pitchFamily="34" charset="0"/>
                <a:cs typeface="Calibri Light" panose="020F0302020204030204" pitchFamily="34" charset="0"/>
              </a:rPr>
              <a:t> và </a:t>
            </a:r>
            <a:r>
              <a:rPr lang="vi-VN" i="1">
                <a:latin typeface="Calibri Light" panose="020F0302020204030204" pitchFamily="34" charset="0"/>
                <a:cs typeface="Calibri Light" panose="020F0302020204030204" pitchFamily="34" charset="0"/>
              </a:rPr>
              <a:t>view</a:t>
            </a:r>
            <a:r>
              <a:rPr lang="vi-VN">
                <a:latin typeface="Calibri Light" panose="020F0302020204030204" pitchFamily="34" charset="0"/>
                <a:cs typeface="Calibri Light" panose="020F0302020204030204" pitchFamily="34" charset="0"/>
              </a:rPr>
              <a:t>.</a:t>
            </a:r>
          </a:p>
          <a:p>
            <a:pPr algn="just"/>
            <a:r>
              <a:rPr lang="vi-VN" b="1">
                <a:solidFill>
                  <a:srgbClr val="FF0000"/>
                </a:solidFill>
                <a:latin typeface="Calibri Light" panose="020F0302020204030204" pitchFamily="34" charset="0"/>
                <a:cs typeface="Calibri Light" panose="020F0302020204030204" pitchFamily="34" charset="0"/>
              </a:rPr>
              <a:t>Controller:</a:t>
            </a:r>
            <a:r>
              <a:rPr lang="vi-VN">
                <a:latin typeface="Calibri Light" panose="020F0302020204030204" pitchFamily="34" charset="0"/>
                <a:cs typeface="Calibri Light" panose="020F0302020204030204" pitchFamily="34" charset="0"/>
              </a:rPr>
              <a:t> Đây là những tính năng của AngularJS mà được giới hạn tới một</a:t>
            </a:r>
            <a:r>
              <a:rPr lang="vi-VN" i="1">
                <a:latin typeface="Calibri Light" panose="020F0302020204030204" pitchFamily="34" charset="0"/>
                <a:cs typeface="Calibri Light" panose="020F0302020204030204" pitchFamily="34" charset="0"/>
              </a:rPr>
              <a:t>scope</a:t>
            </a:r>
            <a:r>
              <a:rPr lang="vi-VN">
                <a:latin typeface="Calibri Light" panose="020F0302020204030204" pitchFamily="34" charset="0"/>
                <a:cs typeface="Calibri Light" panose="020F0302020204030204" pitchFamily="34" charset="0"/>
              </a:rPr>
              <a:t> cụ thể.</a:t>
            </a:r>
          </a:p>
          <a:p>
            <a:pPr algn="just"/>
            <a:r>
              <a:rPr lang="vi-VN" b="1">
                <a:solidFill>
                  <a:srgbClr val="FF0000"/>
                </a:solidFill>
                <a:latin typeface="Calibri Light" panose="020F0302020204030204" pitchFamily="34" charset="0"/>
                <a:cs typeface="Calibri Light" panose="020F0302020204030204" pitchFamily="34" charset="0"/>
              </a:rPr>
              <a:t>Service:</a:t>
            </a:r>
            <a:r>
              <a:rPr lang="vi-VN">
                <a:latin typeface="Calibri Light" panose="020F0302020204030204" pitchFamily="34" charset="0"/>
                <a:cs typeface="Calibri Light" panose="020F0302020204030204" pitchFamily="34" charset="0"/>
              </a:rPr>
              <a:t> AngularJS hoạt động với một vài dịch vụ (service) có sẵn , ví dụ </a:t>
            </a:r>
            <a:r>
              <a:rPr lang="vi-VN" i="1">
                <a:latin typeface="Calibri Light" panose="020F0302020204030204" pitchFamily="34" charset="0"/>
                <a:cs typeface="Calibri Light" panose="020F0302020204030204" pitchFamily="34" charset="0"/>
              </a:rPr>
              <a:t>$http</a:t>
            </a:r>
            <a:r>
              <a:rPr lang="vi-VN">
                <a:latin typeface="Calibri Light" panose="020F0302020204030204" pitchFamily="34" charset="0"/>
                <a:cs typeface="Calibri Light" panose="020F0302020204030204" pitchFamily="34" charset="0"/>
              </a:rPr>
              <a:t> để tạo </a:t>
            </a:r>
            <a:r>
              <a:rPr lang="vi-VN" i="1">
                <a:latin typeface="Calibri Light" panose="020F0302020204030204" pitchFamily="34" charset="0"/>
                <a:cs typeface="Calibri Light" panose="020F0302020204030204" pitchFamily="34" charset="0"/>
              </a:rPr>
              <a:t>XMLHttpRequests</a:t>
            </a:r>
            <a:r>
              <a:rPr lang="vi-VN">
                <a:latin typeface="Calibri Light" panose="020F0302020204030204" pitchFamily="34" charset="0"/>
                <a:cs typeface="Calibri Light" panose="020F0302020204030204" pitchFamily="34" charset="0"/>
              </a:rPr>
              <a:t>. Nó là các </a:t>
            </a:r>
            <a:r>
              <a:rPr lang="vi-VN">
                <a:solidFill>
                  <a:srgbClr val="FF0000"/>
                </a:solidFill>
                <a:latin typeface="Calibri Light" panose="020F0302020204030204" pitchFamily="34" charset="0"/>
                <a:cs typeface="Calibri Light" panose="020F0302020204030204" pitchFamily="34" charset="0"/>
              </a:rPr>
              <a:t>singleton object</a:t>
            </a:r>
            <a:r>
              <a:rPr lang="vi-VN">
                <a:latin typeface="Calibri Light" panose="020F0302020204030204" pitchFamily="34" charset="0"/>
                <a:cs typeface="Calibri Light" panose="020F0302020204030204" pitchFamily="34" charset="0"/>
              </a:rPr>
              <a:t> mà được khởi tạo duy nhất một lần trong ứng dụng.</a:t>
            </a:r>
          </a:p>
          <a:p>
            <a:pPr algn="just"/>
            <a:r>
              <a:rPr lang="vi-VN" b="1">
                <a:solidFill>
                  <a:srgbClr val="FF0000"/>
                </a:solidFill>
                <a:latin typeface="Calibri Light" panose="020F0302020204030204" pitchFamily="34" charset="0"/>
                <a:cs typeface="Calibri Light" panose="020F0302020204030204" pitchFamily="34" charset="0"/>
              </a:rPr>
              <a:t>Filter:</a:t>
            </a:r>
            <a:r>
              <a:rPr lang="vi-VN">
                <a:latin typeface="Calibri Light" panose="020F0302020204030204" pitchFamily="34" charset="0"/>
                <a:cs typeface="Calibri Light" panose="020F0302020204030204" pitchFamily="34" charset="0"/>
              </a:rPr>
              <a:t> Nó lựa chọn (hay là lọc) các tập con từ tập item trong các mảng và trả về các mảng mới.</a:t>
            </a:r>
          </a:p>
          <a:p>
            <a:pPr algn="just"/>
            <a:r>
              <a:rPr lang="vi-VN" b="1">
                <a:solidFill>
                  <a:srgbClr val="FF0000"/>
                </a:solidFill>
                <a:latin typeface="Calibri Light" panose="020F0302020204030204" pitchFamily="34" charset="0"/>
                <a:cs typeface="Calibri Light" panose="020F0302020204030204" pitchFamily="34" charset="0"/>
              </a:rPr>
              <a:t>Directive:</a:t>
            </a:r>
            <a:r>
              <a:rPr lang="vi-VN">
                <a:latin typeface="Calibri Light" panose="020F0302020204030204" pitchFamily="34" charset="0"/>
                <a:cs typeface="Calibri Light" panose="020F0302020204030204" pitchFamily="34" charset="0"/>
              </a:rPr>
              <a:t> Directive là các </a:t>
            </a:r>
            <a:r>
              <a:rPr lang="vi-VN" i="1">
                <a:solidFill>
                  <a:srgbClr val="FF0000"/>
                </a:solidFill>
                <a:latin typeface="Calibri Light" panose="020F0302020204030204" pitchFamily="34" charset="0"/>
                <a:cs typeface="Calibri Light" panose="020F0302020204030204" pitchFamily="34" charset="0"/>
              </a:rPr>
              <a:t>marker</a:t>
            </a:r>
            <a:r>
              <a:rPr lang="vi-VN">
                <a:latin typeface="Calibri Light" panose="020F0302020204030204" pitchFamily="34" charset="0"/>
                <a:cs typeface="Calibri Light" panose="020F0302020204030204" pitchFamily="34" charset="0"/>
              </a:rPr>
              <a:t> trong các phần tử DOM (như các phần tử, thuộc tính, css và nhiều hơn thế). Nó có thể dùng để tạo các thẻ HTML riêng phục vụ những mục đích riêng. AngularJS có những directive có sẵn như ngBind,ngModel</a:t>
            </a:r>
            <a:r>
              <a:rPr lang="vi-VN" smtClean="0">
                <a:latin typeface="Calibri Light" panose="020F0302020204030204" pitchFamily="34" charset="0"/>
                <a:cs typeface="Calibri Light" panose="020F0302020204030204" pitchFamily="34" charset="0"/>
              </a:rPr>
              <a:t>…</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83515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7" y="627017"/>
            <a:ext cx="10515600" cy="5995852"/>
          </a:xfrm>
        </p:spPr>
        <p:txBody>
          <a:bodyPr>
            <a:normAutofit fontScale="92500" lnSpcReduction="10000"/>
          </a:bodyPr>
          <a:lstStyle/>
          <a:p>
            <a:pPr algn="just"/>
            <a:r>
              <a:rPr lang="vi-VN" b="1" smtClean="0">
                <a:solidFill>
                  <a:srgbClr val="FF0000"/>
                </a:solidFill>
                <a:latin typeface="Calibri Light" panose="020F0302020204030204" pitchFamily="34" charset="0"/>
                <a:cs typeface="Calibri Light" panose="020F0302020204030204" pitchFamily="34" charset="0"/>
              </a:rPr>
              <a:t>Template: </a:t>
            </a:r>
            <a:r>
              <a:rPr lang="vi-VN" smtClean="0">
                <a:latin typeface="Calibri Light" panose="020F0302020204030204" pitchFamily="34" charset="0"/>
                <a:cs typeface="Calibri Light" panose="020F0302020204030204" pitchFamily="34" charset="0"/>
              </a:rPr>
              <a:t>Là các </a:t>
            </a:r>
            <a:r>
              <a:rPr lang="vi-VN" i="1" smtClean="0">
                <a:latin typeface="Calibri Light" panose="020F0302020204030204" pitchFamily="34" charset="0"/>
                <a:cs typeface="Calibri Light" panose="020F0302020204030204" pitchFamily="34" charset="0"/>
              </a:rPr>
              <a:t>rendered view</a:t>
            </a:r>
            <a:r>
              <a:rPr lang="vi-VN" smtClean="0">
                <a:latin typeface="Calibri Light" panose="020F0302020204030204" pitchFamily="34" charset="0"/>
                <a:cs typeface="Calibri Light" panose="020F0302020204030204" pitchFamily="34" charset="0"/>
              </a:rPr>
              <a:t> với các thông tin từ </a:t>
            </a:r>
            <a:r>
              <a:rPr lang="vi-VN" i="1" smtClean="0">
                <a:latin typeface="Calibri Light" panose="020F0302020204030204" pitchFamily="34" charset="0"/>
                <a:cs typeface="Calibri Light" panose="020F0302020204030204" pitchFamily="34" charset="0"/>
              </a:rPr>
              <a:t>controller</a:t>
            </a:r>
            <a:r>
              <a:rPr lang="vi-VN" smtClean="0">
                <a:latin typeface="Calibri Light" panose="020F0302020204030204" pitchFamily="34" charset="0"/>
                <a:cs typeface="Calibri Light" panose="020F0302020204030204" pitchFamily="34" charset="0"/>
              </a:rPr>
              <a:t> và </a:t>
            </a:r>
            <a:r>
              <a:rPr lang="vi-VN" i="1" smtClean="0">
                <a:latin typeface="Calibri Light" panose="020F0302020204030204" pitchFamily="34" charset="0"/>
                <a:cs typeface="Calibri Light" panose="020F0302020204030204" pitchFamily="34" charset="0"/>
              </a:rPr>
              <a:t>model</a:t>
            </a:r>
            <a:r>
              <a:rPr lang="vi-VN" smtClean="0">
                <a:latin typeface="Calibri Light" panose="020F0302020204030204" pitchFamily="34" charset="0"/>
                <a:cs typeface="Calibri Light" panose="020F0302020204030204" pitchFamily="34" charset="0"/>
              </a:rPr>
              <a:t>. Nó có thể được sử dụng trong các file riêng rẽ (ví dụ như index.jsp) hoặc nhiều view với một trang sử dụng "</a:t>
            </a:r>
            <a:r>
              <a:rPr lang="vi-VN" i="1" smtClean="0">
                <a:latin typeface="Calibri Light" panose="020F0302020204030204" pitchFamily="34" charset="0"/>
                <a:cs typeface="Calibri Light" panose="020F0302020204030204" pitchFamily="34" charset="0"/>
              </a:rPr>
              <a:t>partials</a:t>
            </a:r>
            <a:r>
              <a:rPr lang="vi-VN" smtClean="0">
                <a:latin typeface="Calibri Light" panose="020F0302020204030204" pitchFamily="34" charset="0"/>
                <a:cs typeface="Calibri Light" panose="020F0302020204030204" pitchFamily="34" charset="0"/>
              </a:rPr>
              <a:t>".</a:t>
            </a:r>
          </a:p>
          <a:p>
            <a:pPr algn="just"/>
            <a:r>
              <a:rPr lang="vi-VN" b="1" smtClean="0">
                <a:solidFill>
                  <a:srgbClr val="FF0000"/>
                </a:solidFill>
                <a:latin typeface="Calibri Light" panose="020F0302020204030204" pitchFamily="34" charset="0"/>
                <a:cs typeface="Calibri Light" panose="020F0302020204030204" pitchFamily="34" charset="0"/>
              </a:rPr>
              <a:t>Routing:</a:t>
            </a:r>
            <a:r>
              <a:rPr lang="vi-VN" smtClean="0">
                <a:latin typeface="Calibri Light" panose="020F0302020204030204" pitchFamily="34" charset="0"/>
                <a:cs typeface="Calibri Light" panose="020F0302020204030204" pitchFamily="34" charset="0"/>
              </a:rPr>
              <a:t> Là khái niệm của sự chuyển dịch qua lại các </a:t>
            </a:r>
            <a:r>
              <a:rPr lang="vi-VN" i="1" smtClean="0">
                <a:latin typeface="Calibri Light" panose="020F0302020204030204" pitchFamily="34" charset="0"/>
                <a:cs typeface="Calibri Light" panose="020F0302020204030204" pitchFamily="34" charset="0"/>
              </a:rPr>
              <a:t>view</a:t>
            </a:r>
            <a:r>
              <a:rPr lang="vi-VN" smtClean="0">
                <a:latin typeface="Calibri Light" panose="020F0302020204030204" pitchFamily="34" charset="0"/>
                <a:cs typeface="Calibri Light" panose="020F0302020204030204" pitchFamily="34" charset="0"/>
              </a:rPr>
              <a:t>.</a:t>
            </a:r>
          </a:p>
          <a:p>
            <a:pPr algn="just"/>
            <a:r>
              <a:rPr lang="vi-VN" b="1" smtClean="0">
                <a:solidFill>
                  <a:srgbClr val="FF0000"/>
                </a:solidFill>
                <a:latin typeface="Calibri Light" panose="020F0302020204030204" pitchFamily="34" charset="0"/>
                <a:cs typeface="Calibri Light" panose="020F0302020204030204" pitchFamily="34" charset="0"/>
              </a:rPr>
              <a:t>Model View Whatever:</a:t>
            </a:r>
            <a:r>
              <a:rPr lang="vi-VN" smtClean="0">
                <a:latin typeface="Calibri Light" panose="020F0302020204030204" pitchFamily="34" charset="0"/>
                <a:cs typeface="Calibri Light" panose="020F0302020204030204" pitchFamily="34" charset="0"/>
              </a:rPr>
              <a:t> MVC là một mô hình thiết kế để phân chia các ứng dụng thành nhiều phần khác nhau (gọi là Model, View và Controller), một phần sử dụng với một nhiệm vụ nhất định. AngularJS không triển khai MVC theo cách truyền thống, mà gắn liền hơn với </a:t>
            </a:r>
            <a:r>
              <a:rPr lang="vi-VN" i="1" smtClean="0">
                <a:latin typeface="Calibri Light" panose="020F0302020204030204" pitchFamily="34" charset="0"/>
                <a:cs typeface="Calibri Light" panose="020F0302020204030204" pitchFamily="34" charset="0"/>
              </a:rPr>
              <a:t>Model-View-ViewModel</a:t>
            </a:r>
            <a:r>
              <a:rPr lang="vi-VN" smtClean="0">
                <a:latin typeface="Calibri Light" panose="020F0302020204030204" pitchFamily="34" charset="0"/>
                <a:cs typeface="Calibri Light" panose="020F0302020204030204" pitchFamily="34" charset="0"/>
              </a:rPr>
              <a:t>. Nhóm phát triển AngularJS đã đặt tên vui cho mô hình này là </a:t>
            </a:r>
            <a:r>
              <a:rPr lang="vi-VN" i="1" smtClean="0">
                <a:latin typeface="Calibri Light" panose="020F0302020204030204" pitchFamily="34" charset="0"/>
                <a:cs typeface="Calibri Light" panose="020F0302020204030204" pitchFamily="34" charset="0"/>
              </a:rPr>
              <a:t>Model View Whatever</a:t>
            </a:r>
            <a:r>
              <a:rPr lang="vi-VN" smtClean="0">
                <a:latin typeface="Calibri Light" panose="020F0302020204030204" pitchFamily="34" charset="0"/>
                <a:cs typeface="Calibri Light" panose="020F0302020204030204" pitchFamily="34" charset="0"/>
              </a:rPr>
              <a:t>.</a:t>
            </a:r>
          </a:p>
          <a:p>
            <a:pPr algn="just"/>
            <a:r>
              <a:rPr lang="vi-VN" b="1" smtClean="0">
                <a:solidFill>
                  <a:srgbClr val="FF0000"/>
                </a:solidFill>
                <a:latin typeface="Calibri Light" panose="020F0302020204030204" pitchFamily="34" charset="0"/>
                <a:cs typeface="Calibri Light" panose="020F0302020204030204" pitchFamily="34" charset="0"/>
              </a:rPr>
              <a:t>Deep Linking:</a:t>
            </a:r>
            <a:r>
              <a:rPr lang="vi-VN" smtClean="0">
                <a:latin typeface="Calibri Light" panose="020F0302020204030204" pitchFamily="34" charset="0"/>
                <a:cs typeface="Calibri Light" panose="020F0302020204030204" pitchFamily="34" charset="0"/>
              </a:rPr>
              <a:t> Cho phép bạn mã hóa trạng thái các ứng dụng trên địa chỉ URL để nó có thể được </a:t>
            </a:r>
            <a:r>
              <a:rPr lang="vi-VN" i="1" smtClean="0">
                <a:latin typeface="Calibri Light" panose="020F0302020204030204" pitchFamily="34" charset="0"/>
                <a:cs typeface="Calibri Light" panose="020F0302020204030204" pitchFamily="34" charset="0"/>
              </a:rPr>
              <a:t>bookmark</a:t>
            </a:r>
            <a:r>
              <a:rPr lang="vi-VN" smtClean="0">
                <a:latin typeface="Calibri Light" panose="020F0302020204030204" pitchFamily="34" charset="0"/>
                <a:cs typeface="Calibri Light" panose="020F0302020204030204" pitchFamily="34" charset="0"/>
              </a:rPr>
              <a:t>. Các ứng dụng có thể được phục hồi lại từ các địa chỉ URL với cùng một trạng thái.</a:t>
            </a:r>
          </a:p>
          <a:p>
            <a:pPr algn="just"/>
            <a:r>
              <a:rPr lang="vi-VN" b="1" smtClean="0">
                <a:solidFill>
                  <a:srgbClr val="FF0000"/>
                </a:solidFill>
                <a:latin typeface="Calibri Light" panose="020F0302020204030204" pitchFamily="34" charset="0"/>
                <a:cs typeface="Calibri Light" panose="020F0302020204030204" pitchFamily="34" charset="0"/>
              </a:rPr>
              <a:t>Dependency Injection:</a:t>
            </a:r>
            <a:r>
              <a:rPr lang="vi-VN" smtClean="0">
                <a:latin typeface="Calibri Light" panose="020F0302020204030204" pitchFamily="34" charset="0"/>
                <a:cs typeface="Calibri Light" panose="020F0302020204030204" pitchFamily="34" charset="0"/>
              </a:rPr>
              <a:t> AngularJS có sẵn một hệ thống con </a:t>
            </a:r>
            <a:r>
              <a:rPr lang="vi-VN" i="1" smtClean="0">
                <a:latin typeface="Calibri Light" panose="020F0302020204030204" pitchFamily="34" charset="0"/>
                <a:cs typeface="Calibri Light" panose="020F0302020204030204" pitchFamily="34" charset="0"/>
              </a:rPr>
              <a:t>dependency injection</a:t>
            </a:r>
            <a:r>
              <a:rPr lang="vi-VN" smtClean="0">
                <a:latin typeface="Calibri Light" panose="020F0302020204030204" pitchFamily="34" charset="0"/>
                <a:cs typeface="Calibri Light" panose="020F0302020204030204" pitchFamily="34" charset="0"/>
              </a:rPr>
              <a:t> để giúp các lập trình viên tạo ra các ứng dụng dễ phát triển, dễ hiểu và kiểm tra.</a:t>
            </a:r>
          </a:p>
          <a:p>
            <a:pPr algn="just"/>
            <a:endParaRPr lang="vi-VN" smtClean="0">
              <a:latin typeface="Calibri Light" panose="020F0302020204030204" pitchFamily="34" charset="0"/>
              <a:cs typeface="Calibri Light" panose="020F0302020204030204" pitchFamily="34" charset="0"/>
            </a:endParaRPr>
          </a:p>
          <a:p>
            <a:pPr algn="just"/>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04610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Calibri Light" panose="020F0302020204030204" pitchFamily="34" charset="0"/>
                <a:cs typeface="Calibri Light" panose="020F0302020204030204" pitchFamily="34" charset="0"/>
              </a:rPr>
              <a:t>4. </a:t>
            </a:r>
            <a:r>
              <a:rPr lang="vi-VN" b="1">
                <a:latin typeface="Calibri Light" panose="020F0302020204030204" pitchFamily="34" charset="0"/>
                <a:cs typeface="Calibri Light" panose="020F0302020204030204" pitchFamily="34" charset="0"/>
              </a:rPr>
              <a:t>Ưu điểm của </a:t>
            </a:r>
            <a:r>
              <a:rPr lang="vi-VN" b="1" smtClean="0">
                <a:latin typeface="Calibri Light" panose="020F0302020204030204" pitchFamily="34" charset="0"/>
                <a:cs typeface="Calibri Light" panose="020F0302020204030204" pitchFamily="34" charset="0"/>
              </a:rPr>
              <a:t>AngularJS</a:t>
            </a:r>
            <a:endParaRPr lang="vi-VN"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683205"/>
            <a:ext cx="10515600" cy="4579483"/>
          </a:xfrm>
        </p:spPr>
        <p:txBody>
          <a:bodyPr>
            <a:normAutofit fontScale="92500"/>
          </a:bodyPr>
          <a:lstStyle/>
          <a:p>
            <a:pPr algn="just"/>
            <a:r>
              <a:rPr lang="vi-VN">
                <a:latin typeface="Calibri Light" panose="020F0302020204030204" pitchFamily="34" charset="0"/>
                <a:cs typeface="Calibri Light" panose="020F0302020204030204" pitchFamily="34" charset="0"/>
              </a:rPr>
              <a:t>AngularJS cung cấp khả năng tạo ra các </a:t>
            </a:r>
            <a:r>
              <a:rPr lang="vi-VN">
                <a:solidFill>
                  <a:srgbClr val="FF0000"/>
                </a:solidFill>
                <a:latin typeface="Calibri Light" panose="020F0302020204030204" pitchFamily="34" charset="0"/>
                <a:cs typeface="Calibri Light" panose="020F0302020204030204" pitchFamily="34" charset="0"/>
              </a:rPr>
              <a:t>Single Page Application</a:t>
            </a:r>
            <a:r>
              <a:rPr lang="vi-VN">
                <a:latin typeface="Calibri Light" panose="020F0302020204030204" pitchFamily="34" charset="0"/>
                <a:cs typeface="Calibri Light" panose="020F0302020204030204" pitchFamily="34" charset="0"/>
              </a:rPr>
              <a:t> một cách rất rõ ràng và dễ dàng để duy trì.</a:t>
            </a:r>
          </a:p>
          <a:p>
            <a:pPr algn="just"/>
            <a:r>
              <a:rPr lang="vi-VN">
                <a:latin typeface="Calibri Light" panose="020F0302020204030204" pitchFamily="34" charset="0"/>
                <a:cs typeface="Calibri Light" panose="020F0302020204030204" pitchFamily="34" charset="0"/>
              </a:rPr>
              <a:t>AngularJS cung cấp khả năng </a:t>
            </a:r>
            <a:r>
              <a:rPr lang="vi-VN">
                <a:solidFill>
                  <a:srgbClr val="FF0000"/>
                </a:solidFill>
                <a:latin typeface="Calibri Light" panose="020F0302020204030204" pitchFamily="34" charset="0"/>
                <a:cs typeface="Calibri Light" panose="020F0302020204030204" pitchFamily="34" charset="0"/>
              </a:rPr>
              <a:t>Data binding</a:t>
            </a:r>
            <a:r>
              <a:rPr lang="vi-VN">
                <a:latin typeface="Calibri Light" panose="020F0302020204030204" pitchFamily="34" charset="0"/>
                <a:cs typeface="Calibri Light" panose="020F0302020204030204" pitchFamily="34" charset="0"/>
              </a:rPr>
              <a:t> tới HTML do đó giúp người dùng cảm giác linh hoạt, thân thiện.</a:t>
            </a:r>
          </a:p>
          <a:p>
            <a:pPr algn="just"/>
            <a:r>
              <a:rPr lang="vi-VN">
                <a:latin typeface="Calibri Light" panose="020F0302020204030204" pitchFamily="34" charset="0"/>
                <a:cs typeface="Calibri Light" panose="020F0302020204030204" pitchFamily="34" charset="0"/>
              </a:rPr>
              <a:t>AngularJS code dễ dàng khi </a:t>
            </a:r>
            <a:r>
              <a:rPr lang="vi-VN">
                <a:solidFill>
                  <a:srgbClr val="FF0000"/>
                </a:solidFill>
                <a:latin typeface="Calibri Light" panose="020F0302020204030204" pitchFamily="34" charset="0"/>
                <a:cs typeface="Calibri Light" panose="020F0302020204030204" pitchFamily="34" charset="0"/>
              </a:rPr>
              <a:t>unit test.</a:t>
            </a:r>
          </a:p>
          <a:p>
            <a:pPr algn="just"/>
            <a:r>
              <a:rPr lang="vi-VN">
                <a:latin typeface="Calibri Light" panose="020F0302020204030204" pitchFamily="34" charset="0"/>
                <a:cs typeface="Calibri Light" panose="020F0302020204030204" pitchFamily="34" charset="0"/>
              </a:rPr>
              <a:t>AngularJS sử dụng </a:t>
            </a:r>
            <a:r>
              <a:rPr lang="vi-VN">
                <a:solidFill>
                  <a:srgbClr val="FF0000"/>
                </a:solidFill>
                <a:latin typeface="Calibri Light" panose="020F0302020204030204" pitchFamily="34" charset="0"/>
                <a:cs typeface="Calibri Light" panose="020F0302020204030204" pitchFamily="34" charset="0"/>
              </a:rPr>
              <a:t>dependency injection.</a:t>
            </a:r>
          </a:p>
          <a:p>
            <a:pPr algn="just"/>
            <a:r>
              <a:rPr lang="vi-VN">
                <a:latin typeface="Calibri Light" panose="020F0302020204030204" pitchFamily="34" charset="0"/>
                <a:cs typeface="Calibri Light" panose="020F0302020204030204" pitchFamily="34" charset="0"/>
              </a:rPr>
              <a:t>AngularJS cung cấp khả năng tái sử dụng các </a:t>
            </a:r>
            <a:r>
              <a:rPr lang="vi-VN">
                <a:solidFill>
                  <a:srgbClr val="FF0000"/>
                </a:solidFill>
                <a:latin typeface="Calibri Light" panose="020F0302020204030204" pitchFamily="34" charset="0"/>
                <a:cs typeface="Calibri Light" panose="020F0302020204030204" pitchFamily="34" charset="0"/>
              </a:rPr>
              <a:t>component</a:t>
            </a:r>
            <a:r>
              <a:rPr lang="vi-VN" i="1">
                <a:latin typeface="Calibri Light" panose="020F0302020204030204" pitchFamily="34" charset="0"/>
                <a:cs typeface="Calibri Light" panose="020F0302020204030204" pitchFamily="34" charset="0"/>
              </a:rPr>
              <a:t> (thành phần)</a:t>
            </a:r>
            <a:r>
              <a:rPr lang="vi-VN">
                <a:latin typeface="Calibri Light" panose="020F0302020204030204" pitchFamily="34" charset="0"/>
                <a:cs typeface="Calibri Light" panose="020F0302020204030204" pitchFamily="34" charset="0"/>
              </a:rPr>
              <a:t>.</a:t>
            </a:r>
          </a:p>
          <a:p>
            <a:pPr algn="just"/>
            <a:r>
              <a:rPr lang="vi-VN">
                <a:latin typeface="Calibri Light" panose="020F0302020204030204" pitchFamily="34" charset="0"/>
                <a:cs typeface="Calibri Light" panose="020F0302020204030204" pitchFamily="34" charset="0"/>
              </a:rPr>
              <a:t>Với AngularJS, lập trình viên sẽ viết </a:t>
            </a:r>
            <a:r>
              <a:rPr lang="vi-VN">
                <a:solidFill>
                  <a:srgbClr val="FF0000"/>
                </a:solidFill>
                <a:latin typeface="Calibri Light" panose="020F0302020204030204" pitchFamily="34" charset="0"/>
                <a:cs typeface="Calibri Light" panose="020F0302020204030204" pitchFamily="34" charset="0"/>
              </a:rPr>
              <a:t>ít code hơn</a:t>
            </a:r>
            <a:r>
              <a:rPr lang="vi-VN">
                <a:latin typeface="Calibri Light" panose="020F0302020204030204" pitchFamily="34" charset="0"/>
                <a:cs typeface="Calibri Light" panose="020F0302020204030204" pitchFamily="34" charset="0"/>
              </a:rPr>
              <a:t>, với </a:t>
            </a:r>
            <a:r>
              <a:rPr lang="vi-VN">
                <a:solidFill>
                  <a:srgbClr val="FF0000"/>
                </a:solidFill>
                <a:latin typeface="Calibri Light" panose="020F0302020204030204" pitchFamily="34" charset="0"/>
                <a:cs typeface="Calibri Light" panose="020F0302020204030204" pitchFamily="34" charset="0"/>
              </a:rPr>
              <a:t>nhiều chức năng hơn</a:t>
            </a:r>
            <a:r>
              <a:rPr lang="vi-VN">
                <a:latin typeface="Calibri Light" panose="020F0302020204030204" pitchFamily="34" charset="0"/>
                <a:cs typeface="Calibri Light" panose="020F0302020204030204" pitchFamily="34" charset="0"/>
              </a:rPr>
              <a:t>.</a:t>
            </a:r>
          </a:p>
          <a:p>
            <a:pPr algn="just"/>
            <a:r>
              <a:rPr lang="vi-VN">
                <a:latin typeface="Calibri Light" panose="020F0302020204030204" pitchFamily="34" charset="0"/>
                <a:cs typeface="Calibri Light" panose="020F0302020204030204" pitchFamily="34" charset="0"/>
              </a:rPr>
              <a:t>Với AngularJS, </a:t>
            </a:r>
            <a:r>
              <a:rPr lang="vi-VN">
                <a:solidFill>
                  <a:srgbClr val="FF0000"/>
                </a:solidFill>
                <a:latin typeface="Calibri Light" panose="020F0302020204030204" pitchFamily="34" charset="0"/>
                <a:cs typeface="Calibri Light" panose="020F0302020204030204" pitchFamily="34" charset="0"/>
              </a:rPr>
              <a:t>view</a:t>
            </a:r>
            <a:r>
              <a:rPr lang="vi-VN">
                <a:latin typeface="Calibri Light" panose="020F0302020204030204" pitchFamily="34" charset="0"/>
                <a:cs typeface="Calibri Light" panose="020F0302020204030204" pitchFamily="34" charset="0"/>
              </a:rPr>
              <a:t> là thành phần trong trang HTML thuần, trong khi</a:t>
            </a:r>
            <a:r>
              <a:rPr lang="vi-VN">
                <a:solidFill>
                  <a:srgbClr val="FF0000"/>
                </a:solidFill>
                <a:latin typeface="Calibri Light" panose="020F0302020204030204" pitchFamily="34" charset="0"/>
                <a:cs typeface="Calibri Light" panose="020F0302020204030204" pitchFamily="34" charset="0"/>
              </a:rPr>
              <a:t> </a:t>
            </a:r>
            <a:r>
              <a:rPr lang="vi-VN" smtClean="0">
                <a:solidFill>
                  <a:srgbClr val="FF0000"/>
                </a:solidFill>
                <a:latin typeface="Calibri Light" panose="020F0302020204030204" pitchFamily="34" charset="0"/>
                <a:cs typeface="Calibri Light" panose="020F0302020204030204" pitchFamily="34" charset="0"/>
              </a:rPr>
              <a:t>controller </a:t>
            </a:r>
            <a:r>
              <a:rPr lang="vi-VN" smtClean="0">
                <a:latin typeface="Calibri Light" panose="020F0302020204030204" pitchFamily="34" charset="0"/>
                <a:cs typeface="Calibri Light" panose="020F0302020204030204" pitchFamily="34" charset="0"/>
              </a:rPr>
              <a:t>được </a:t>
            </a:r>
            <a:r>
              <a:rPr lang="vi-VN">
                <a:latin typeface="Calibri Light" panose="020F0302020204030204" pitchFamily="34" charset="0"/>
                <a:cs typeface="Calibri Light" panose="020F0302020204030204" pitchFamily="34" charset="0"/>
              </a:rPr>
              <a:t>viết bởi JavaScript với quá trình xử lý nghiệp vụ.</a:t>
            </a:r>
          </a:p>
          <a:p>
            <a:pPr algn="just"/>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553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Calibri Light" panose="020F0302020204030204" pitchFamily="34" charset="0"/>
                <a:cs typeface="Calibri Light" panose="020F0302020204030204" pitchFamily="34" charset="0"/>
              </a:rPr>
              <a:t>5. </a:t>
            </a:r>
            <a:r>
              <a:rPr lang="vi-VN" b="1">
                <a:latin typeface="Calibri Light" panose="020F0302020204030204" pitchFamily="34" charset="0"/>
                <a:cs typeface="Calibri Light" panose="020F0302020204030204" pitchFamily="34" charset="0"/>
              </a:rPr>
              <a:t>Nhược điểm của </a:t>
            </a:r>
            <a:r>
              <a:rPr lang="vi-VN" b="1" smtClean="0">
                <a:latin typeface="Calibri Light" panose="020F0302020204030204" pitchFamily="34" charset="0"/>
                <a:cs typeface="Calibri Light" panose="020F0302020204030204" pitchFamily="34" charset="0"/>
              </a:rPr>
              <a:t>AngularJS</a:t>
            </a:r>
            <a:endParaRPr lang="vi-VN"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2073819"/>
            <a:ext cx="10515600" cy="4351338"/>
          </a:xfrm>
        </p:spPr>
        <p:txBody>
          <a:bodyPr/>
          <a:lstStyle/>
          <a:p>
            <a:pPr algn="just"/>
            <a:r>
              <a:rPr lang="vi-VN" b="1">
                <a:solidFill>
                  <a:srgbClr val="FF0000"/>
                </a:solidFill>
                <a:latin typeface="Calibri Light" panose="020F0302020204030204" pitchFamily="34" charset="0"/>
                <a:cs typeface="Calibri Light" panose="020F0302020204030204" pitchFamily="34" charset="0"/>
              </a:rPr>
              <a:t>Không an toàn</a:t>
            </a:r>
            <a:r>
              <a:rPr lang="vi-VN">
                <a:solidFill>
                  <a:srgbClr val="FF0000"/>
                </a:solidFill>
                <a:latin typeface="Calibri Light" panose="020F0302020204030204" pitchFamily="34" charset="0"/>
                <a:cs typeface="Calibri Light" panose="020F0302020204030204" pitchFamily="34" charset="0"/>
              </a:rPr>
              <a:t> : </a:t>
            </a:r>
            <a:r>
              <a:rPr lang="vi-VN">
                <a:latin typeface="Calibri Light" panose="020F0302020204030204" pitchFamily="34" charset="0"/>
                <a:cs typeface="Calibri Light" panose="020F0302020204030204" pitchFamily="34" charset="0"/>
              </a:rPr>
              <a:t>Là một JavaScript framework, ứng dụng được viết bởi AngularJS không an toàn. Phải có các tính năng bảo mật và xác thực phía server sẽ giúp ứng dụng trở nên an toàn hơn.</a:t>
            </a:r>
          </a:p>
          <a:p>
            <a:pPr algn="just"/>
            <a:r>
              <a:rPr lang="vi-VN">
                <a:latin typeface="Calibri Light" panose="020F0302020204030204" pitchFamily="34" charset="0"/>
                <a:cs typeface="Calibri Light" panose="020F0302020204030204" pitchFamily="34" charset="0"/>
              </a:rPr>
              <a:t>Nếu người sử dụng ứng dụng của bạn vô hiệu hóa JavaScript thì họ chỉ nhìn được trang cơ bản, không thấy gì thêm</a:t>
            </a:r>
            <a:r>
              <a:rPr lang="vi-VN" smtClean="0">
                <a:latin typeface="Calibri Light" panose="020F0302020204030204" pitchFamily="34" charset="0"/>
                <a:cs typeface="Calibri Light" panose="020F0302020204030204" pitchFamily="34" charset="0"/>
              </a:rPr>
              <a:t>.</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05529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Calibri Light" panose="020F0302020204030204" pitchFamily="34" charset="0"/>
                <a:cs typeface="Calibri Light" panose="020F0302020204030204" pitchFamily="34" charset="0"/>
              </a:rPr>
              <a:t>6. </a:t>
            </a:r>
            <a:r>
              <a:rPr lang="vi-VN" b="1">
                <a:latin typeface="Calibri Light" panose="020F0302020204030204" pitchFamily="34" charset="0"/>
                <a:cs typeface="Calibri Light" panose="020F0302020204030204" pitchFamily="34" charset="0"/>
              </a:rPr>
              <a:t>Các thành phần của </a:t>
            </a:r>
            <a:r>
              <a:rPr lang="vi-VN" b="1" smtClean="0">
                <a:latin typeface="Calibri Light" panose="020F0302020204030204" pitchFamily="34" charset="0"/>
                <a:cs typeface="Calibri Light" panose="020F0302020204030204" pitchFamily="34" charset="0"/>
              </a:rPr>
              <a:t>AngularJS</a:t>
            </a:r>
            <a:endParaRPr lang="vi-VN" b="1">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890939"/>
            <a:ext cx="10515600" cy="4351338"/>
          </a:xfrm>
        </p:spPr>
        <p:txBody>
          <a:bodyPr/>
          <a:lstStyle/>
          <a:p>
            <a:pPr marL="0" indent="0" algn="just">
              <a:buNone/>
            </a:pPr>
            <a:r>
              <a:rPr lang="vi-VN">
                <a:latin typeface="Calibri Light" panose="020F0302020204030204" pitchFamily="34" charset="0"/>
                <a:cs typeface="Calibri Light" panose="020F0302020204030204" pitchFamily="34" charset="0"/>
              </a:rPr>
              <a:t>AngularJS framework có thể được chia thành ba phần chính sau</a:t>
            </a:r>
            <a:r>
              <a:rPr lang="vi-VN" smtClean="0">
                <a:latin typeface="Calibri Light" panose="020F0302020204030204" pitchFamily="34" charset="0"/>
                <a:cs typeface="Calibri Light" panose="020F0302020204030204" pitchFamily="34" charset="0"/>
              </a:rPr>
              <a:t>:</a:t>
            </a:r>
          </a:p>
          <a:p>
            <a:pPr algn="just"/>
            <a:r>
              <a:rPr lang="vi-VN" b="1">
                <a:solidFill>
                  <a:srgbClr val="FF0000"/>
                </a:solidFill>
                <a:latin typeface="Calibri Light" panose="020F0302020204030204" pitchFamily="34" charset="0"/>
                <a:cs typeface="Calibri Light" panose="020F0302020204030204" pitchFamily="34" charset="0"/>
              </a:rPr>
              <a:t>ng-app</a:t>
            </a:r>
            <a:r>
              <a:rPr lang="vi-VN">
                <a:solidFill>
                  <a:srgbClr val="FF0000"/>
                </a:solidFill>
                <a:latin typeface="Calibri Light" panose="020F0302020204030204" pitchFamily="34" charset="0"/>
                <a:cs typeface="Calibri Light" panose="020F0302020204030204" pitchFamily="34" charset="0"/>
              </a:rPr>
              <a:t>: </a:t>
            </a:r>
            <a:r>
              <a:rPr lang="vi-VN">
                <a:latin typeface="Calibri Light" panose="020F0302020204030204" pitchFamily="34" charset="0"/>
                <a:cs typeface="Calibri Light" panose="020F0302020204030204" pitchFamily="34" charset="0"/>
              </a:rPr>
              <a:t>directive này định nghĩa và liên kết một ứng dụng AngularJS tới HTML.</a:t>
            </a:r>
          </a:p>
          <a:p>
            <a:pPr algn="just"/>
            <a:r>
              <a:rPr lang="vi-VN" b="1">
                <a:solidFill>
                  <a:srgbClr val="FF0000"/>
                </a:solidFill>
                <a:latin typeface="Calibri Light" panose="020F0302020204030204" pitchFamily="34" charset="0"/>
                <a:cs typeface="Calibri Light" panose="020F0302020204030204" pitchFamily="34" charset="0"/>
              </a:rPr>
              <a:t>ng-model</a:t>
            </a:r>
            <a:r>
              <a:rPr lang="vi-VN">
                <a:solidFill>
                  <a:srgbClr val="FF0000"/>
                </a:solidFill>
                <a:latin typeface="Calibri Light" panose="020F0302020204030204" pitchFamily="34" charset="0"/>
                <a:cs typeface="Calibri Light" panose="020F0302020204030204" pitchFamily="34" charset="0"/>
              </a:rPr>
              <a:t>: </a:t>
            </a:r>
            <a:r>
              <a:rPr lang="vi-VN">
                <a:latin typeface="Calibri Light" panose="020F0302020204030204" pitchFamily="34" charset="0"/>
                <a:cs typeface="Calibri Light" panose="020F0302020204030204" pitchFamily="34" charset="0"/>
              </a:rPr>
              <a:t>directive này gắn kết giá trị của dữ liệu ứng dụng AngularJS đến các điều khiển đầu vào HTML.</a:t>
            </a:r>
          </a:p>
          <a:p>
            <a:pPr algn="just"/>
            <a:r>
              <a:rPr lang="vi-VN" b="1">
                <a:solidFill>
                  <a:srgbClr val="FF0000"/>
                </a:solidFill>
                <a:latin typeface="Calibri Light" panose="020F0302020204030204" pitchFamily="34" charset="0"/>
                <a:cs typeface="Calibri Light" panose="020F0302020204030204" pitchFamily="34" charset="0"/>
              </a:rPr>
              <a:t>ng-bind</a:t>
            </a:r>
            <a:r>
              <a:rPr lang="vi-VN">
                <a:solidFill>
                  <a:srgbClr val="FF0000"/>
                </a:solidFill>
                <a:latin typeface="Calibri Light" panose="020F0302020204030204" pitchFamily="34" charset="0"/>
                <a:cs typeface="Calibri Light" panose="020F0302020204030204" pitchFamily="34" charset="0"/>
              </a:rPr>
              <a:t>: </a:t>
            </a:r>
            <a:r>
              <a:rPr lang="vi-VN">
                <a:latin typeface="Calibri Light" panose="020F0302020204030204" pitchFamily="34" charset="0"/>
                <a:cs typeface="Calibri Light" panose="020F0302020204030204" pitchFamily="34" charset="0"/>
              </a:rPr>
              <a:t>directive này gắn kết dữ liệu ứng dụng AngularJS đến các thẻ HTML</a:t>
            </a:r>
            <a:r>
              <a:rPr lang="vi-VN" smtClean="0">
                <a:latin typeface="Calibri Light" panose="020F0302020204030204" pitchFamily="34" charset="0"/>
                <a:cs typeface="Calibri Light" panose="020F0302020204030204" pitchFamily="34" charset="0"/>
              </a:rPr>
              <a:t>.</a:t>
            </a:r>
            <a:endParaRPr lang="vi-VN">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16023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75"/>
            <a:ext cx="10515600" cy="1325563"/>
          </a:xfrm>
        </p:spPr>
        <p:txBody>
          <a:bodyPr/>
          <a:lstStyle/>
          <a:p>
            <a:r>
              <a:rPr lang="en-US" b="1" smtClean="0"/>
              <a:t>Directive</a:t>
            </a:r>
            <a:endParaRPr lang="vi-VN" b="1"/>
          </a:p>
        </p:txBody>
      </p:sp>
      <p:sp>
        <p:nvSpPr>
          <p:cNvPr id="3" name="Content Placeholder 2"/>
          <p:cNvSpPr>
            <a:spLocks noGrp="1"/>
          </p:cNvSpPr>
          <p:nvPr>
            <p:ph idx="1"/>
          </p:nvPr>
        </p:nvSpPr>
        <p:spPr>
          <a:xfrm>
            <a:off x="838200" y="1185543"/>
            <a:ext cx="10515600" cy="5189131"/>
          </a:xfrm>
        </p:spPr>
        <p:txBody>
          <a:bodyPr>
            <a:noAutofit/>
          </a:bodyPr>
          <a:lstStyle/>
          <a:p>
            <a:pPr algn="just"/>
            <a:r>
              <a:rPr lang="en-US" smtClean="0">
                <a:latin typeface="Calibri Light" panose="020F0302020204030204" pitchFamily="34" charset="0"/>
                <a:cs typeface="Calibri Light" panose="020F0302020204030204" pitchFamily="34" charset="0"/>
              </a:rPr>
              <a:t>Directives giúp bạn mở rộng HTML bởi các thuộc tính mới, cung cấp các chức năng cho ứng dụng. </a:t>
            </a:r>
            <a:endParaRPr lang="vi-VN" smtClean="0">
              <a:latin typeface="Calibri Light" panose="020F0302020204030204" pitchFamily="34" charset="0"/>
              <a:cs typeface="Calibri Light" panose="020F0302020204030204" pitchFamily="34" charset="0"/>
            </a:endParaRPr>
          </a:p>
          <a:p>
            <a:pPr algn="just"/>
            <a:r>
              <a:rPr lang="vi-VN" smtClean="0">
                <a:latin typeface="Calibri Light" panose="020F0302020204030204" pitchFamily="34" charset="0"/>
                <a:cs typeface="Calibri Light" panose="020F0302020204030204" pitchFamily="34" charset="0"/>
              </a:rPr>
              <a:t>Directives được </a:t>
            </a:r>
            <a:r>
              <a:rPr lang="vi-VN">
                <a:latin typeface="Calibri Light" panose="020F0302020204030204" pitchFamily="34" charset="0"/>
                <a:cs typeface="Calibri Light" panose="020F0302020204030204" pitchFamily="34" charset="0"/>
              </a:rPr>
              <a:t>sử dụng để </a:t>
            </a:r>
            <a:r>
              <a:rPr lang="vi-VN">
                <a:solidFill>
                  <a:srgbClr val="FF0000"/>
                </a:solidFill>
                <a:latin typeface="Calibri Light" panose="020F0302020204030204" pitchFamily="34" charset="0"/>
                <a:cs typeface="Calibri Light" panose="020F0302020204030204" pitchFamily="34" charset="0"/>
              </a:rPr>
              <a:t>kế thừa HTML.</a:t>
            </a:r>
            <a:endParaRPr lang="vi-VN" smtClean="0">
              <a:solidFill>
                <a:srgbClr val="FF0000"/>
              </a:solidFill>
              <a:latin typeface="Calibri Light" panose="020F0302020204030204" pitchFamily="34" charset="0"/>
              <a:cs typeface="Calibri Light" panose="020F0302020204030204" pitchFamily="34" charset="0"/>
            </a:endParaRPr>
          </a:p>
          <a:p>
            <a:pPr algn="just"/>
            <a:r>
              <a:rPr lang="en-US" smtClean="0">
                <a:latin typeface="Calibri Light" panose="020F0302020204030204" pitchFamily="34" charset="0"/>
                <a:cs typeface="Calibri Light" panose="020F0302020204030204" pitchFamily="34" charset="0"/>
              </a:rPr>
              <a:t>Nó cũng cho phép  tạo các directive riêng của bạn.</a:t>
            </a:r>
            <a:endParaRPr lang="vi-VN" smtClean="0">
              <a:latin typeface="Calibri Light" panose="020F0302020204030204" pitchFamily="34" charset="0"/>
              <a:cs typeface="Calibri Light" panose="020F0302020204030204" pitchFamily="34" charset="0"/>
            </a:endParaRPr>
          </a:p>
          <a:p>
            <a:pPr algn="just"/>
            <a:r>
              <a:rPr lang="en-US" smtClean="0">
                <a:latin typeface="Calibri Light" panose="020F0302020204030204" pitchFamily="34" charset="0"/>
                <a:cs typeface="Calibri Light" panose="020F0302020204030204" pitchFamily="34" charset="0"/>
              </a:rPr>
              <a:t>Directives </a:t>
            </a:r>
            <a:r>
              <a:rPr lang="en-US" err="1" smtClean="0">
                <a:latin typeface="Calibri Light" panose="020F0302020204030204" pitchFamily="34" charset="0"/>
                <a:cs typeface="Calibri Light" panose="020F0302020204030204" pitchFamily="34" charset="0"/>
              </a:rPr>
              <a:t>đc</a:t>
            </a:r>
            <a:r>
              <a:rPr lang="en-US" smtClean="0">
                <a:latin typeface="Calibri Light" panose="020F0302020204030204" pitchFamily="34" charset="0"/>
                <a:cs typeface="Calibri Light" panose="020F0302020204030204" pitchFamily="34" charset="0"/>
              </a:rPr>
              <a:t> mở rộng với các tiền tố </a:t>
            </a:r>
            <a:r>
              <a:rPr lang="en-US" smtClean="0">
                <a:solidFill>
                  <a:srgbClr val="FF0000"/>
                </a:solidFill>
                <a:latin typeface="Calibri Light" panose="020F0302020204030204" pitchFamily="34" charset="0"/>
                <a:cs typeface="Calibri Light" panose="020F0302020204030204" pitchFamily="34" charset="0"/>
              </a:rPr>
              <a:t>ng-</a:t>
            </a:r>
          </a:p>
          <a:p>
            <a:pPr algn="just"/>
            <a:r>
              <a:rPr lang="en-US" smtClean="0">
                <a:latin typeface="Calibri Light" panose="020F0302020204030204" pitchFamily="34" charset="0"/>
                <a:cs typeface="Calibri Light" panose="020F0302020204030204" pitchFamily="34" charset="0"/>
              </a:rPr>
              <a:t>Ví dụ như:</a:t>
            </a:r>
          </a:p>
          <a:p>
            <a:pPr lvl="1" algn="just"/>
            <a:r>
              <a:rPr lang="en-US" smtClean="0">
                <a:solidFill>
                  <a:srgbClr val="FF0000"/>
                </a:solidFill>
                <a:latin typeface="Calibri Light" panose="020F0302020204030204" pitchFamily="34" charset="0"/>
                <a:cs typeface="Calibri Light" panose="020F0302020204030204" pitchFamily="34" charset="0"/>
              </a:rPr>
              <a:t>Ng-app : </a:t>
            </a:r>
            <a:r>
              <a:rPr lang="vi-VN" smtClean="0">
                <a:latin typeface="Calibri Light" panose="020F0302020204030204" pitchFamily="34" charset="0"/>
                <a:cs typeface="Calibri Light" panose="020F0302020204030204" pitchFamily="34" charset="0"/>
              </a:rPr>
              <a:t>nếu Angular nó nhận thấy ta khai báo</a:t>
            </a:r>
            <a:r>
              <a:rPr lang="vi-VN" smtClean="0">
                <a:solidFill>
                  <a:srgbClr val="FF0000"/>
                </a:solidFill>
                <a:latin typeface="Calibri Light" panose="020F0302020204030204" pitchFamily="34" charset="0"/>
                <a:cs typeface="Calibri Light" panose="020F0302020204030204" pitchFamily="34" charset="0"/>
              </a:rPr>
              <a:t> ng-app </a:t>
            </a:r>
            <a:r>
              <a:rPr lang="vi-VN" smtClean="0">
                <a:latin typeface="Calibri Light" panose="020F0302020204030204" pitchFamily="34" charset="0"/>
                <a:cs typeface="Calibri Light" panose="020F0302020204030204" pitchFamily="34" charset="0"/>
              </a:rPr>
              <a:t>ngay tại vị trí nào thì nó sẽ tự hiểu là tất cả các thẻ con bên trong sẽ sử dụng AngularJS</a:t>
            </a:r>
            <a:r>
              <a:rPr lang="en-US" smtClean="0">
                <a:latin typeface="Calibri Light" panose="020F0302020204030204" pitchFamily="34" charset="0"/>
                <a:cs typeface="Calibri Light" panose="020F0302020204030204" pitchFamily="34" charset="0"/>
              </a:rPr>
              <a:t>.</a:t>
            </a:r>
          </a:p>
          <a:p>
            <a:pPr lvl="1" algn="just"/>
            <a:r>
              <a:rPr lang="en-US" smtClean="0">
                <a:solidFill>
                  <a:srgbClr val="FF0000"/>
                </a:solidFill>
                <a:latin typeface="Calibri Light" panose="020F0302020204030204" pitchFamily="34" charset="0"/>
                <a:cs typeface="Calibri Light" panose="020F0302020204030204" pitchFamily="34" charset="0"/>
              </a:rPr>
              <a:t>Ng-</a:t>
            </a:r>
            <a:r>
              <a:rPr lang="en-US" err="1" smtClean="0">
                <a:solidFill>
                  <a:srgbClr val="FF0000"/>
                </a:solidFill>
                <a:latin typeface="Calibri Light" panose="020F0302020204030204" pitchFamily="34" charset="0"/>
                <a:cs typeface="Calibri Light" panose="020F0302020204030204" pitchFamily="34" charset="0"/>
              </a:rPr>
              <a:t>init</a:t>
            </a:r>
            <a:r>
              <a:rPr lang="en-US" smtClean="0">
                <a:solidFill>
                  <a:srgbClr val="FF0000"/>
                </a:solidFill>
                <a:latin typeface="Calibri Light" panose="020F0302020204030204" pitchFamily="34" charset="0"/>
                <a:cs typeface="Calibri Light" panose="020F0302020204030204" pitchFamily="34" charset="0"/>
              </a:rPr>
              <a:t>: </a:t>
            </a:r>
            <a:r>
              <a:rPr lang="en-US" smtClean="0">
                <a:latin typeface="Calibri Light" panose="020F0302020204030204" pitchFamily="34" charset="0"/>
                <a:cs typeface="Calibri Light" panose="020F0302020204030204" pitchFamily="34" charset="0"/>
              </a:rPr>
              <a:t>Xác định </a:t>
            </a:r>
            <a:r>
              <a:rPr lang="en-US" smtClean="0">
                <a:solidFill>
                  <a:srgbClr val="FF0000"/>
                </a:solidFill>
                <a:latin typeface="Calibri Light" panose="020F0302020204030204" pitchFamily="34" charset="0"/>
                <a:cs typeface="Calibri Light" panose="020F0302020204030204" pitchFamily="34" charset="0"/>
              </a:rPr>
              <a:t>giá trị ban đầu </a:t>
            </a:r>
            <a:r>
              <a:rPr lang="en-US" smtClean="0">
                <a:latin typeface="Calibri Light" panose="020F0302020204030204" pitchFamily="34" charset="0"/>
                <a:cs typeface="Calibri Light" panose="020F0302020204030204" pitchFamily="34" charset="0"/>
              </a:rPr>
              <a:t>cho ứng dụng. Nhưng ít khi sử dụng, mà ta thường sử dụng Controller.</a:t>
            </a:r>
            <a:endParaRPr lang="vi-VN" smtClean="0">
              <a:latin typeface="Calibri Light" panose="020F0302020204030204" pitchFamily="34" charset="0"/>
              <a:cs typeface="Calibri Light" panose="020F0302020204030204" pitchFamily="34" charset="0"/>
            </a:endParaRPr>
          </a:p>
          <a:p>
            <a:pPr lvl="1" algn="just"/>
            <a:r>
              <a:rPr lang="en-US" smtClean="0">
                <a:solidFill>
                  <a:srgbClr val="FF0000"/>
                </a:solidFill>
                <a:latin typeface="Calibri Light" panose="020F0302020204030204" pitchFamily="34" charset="0"/>
                <a:cs typeface="Calibri Light" panose="020F0302020204030204" pitchFamily="34" charset="0"/>
              </a:rPr>
              <a:t>Ng-model: liên kết </a:t>
            </a:r>
            <a:r>
              <a:rPr lang="en-US" smtClean="0">
                <a:latin typeface="Calibri Light" panose="020F0302020204030204" pitchFamily="34" charset="0"/>
                <a:cs typeface="Calibri Light" panose="020F0302020204030204" pitchFamily="34" charset="0"/>
              </a:rPr>
              <a:t>với các giá trị của HTML Controls, hoạt động như 1 </a:t>
            </a:r>
            <a:r>
              <a:rPr lang="en-US" smtClean="0">
                <a:solidFill>
                  <a:srgbClr val="FF0000"/>
                </a:solidFill>
                <a:latin typeface="Calibri Light" panose="020F0302020204030204" pitchFamily="34" charset="0"/>
                <a:cs typeface="Calibri Light" panose="020F0302020204030204" pitchFamily="34" charset="0"/>
              </a:rPr>
              <a:t>biến</a:t>
            </a:r>
            <a:r>
              <a:rPr lang="en-US" smtClean="0">
                <a:latin typeface="Calibri Light" panose="020F0302020204030204" pitchFamily="34" charset="0"/>
                <a:cs typeface="Calibri Light" panose="020F0302020204030204" pitchFamily="34" charset="0"/>
              </a:rPr>
              <a:t>.</a:t>
            </a:r>
          </a:p>
          <a:p>
            <a:pPr lvl="1" algn="just"/>
            <a:r>
              <a:rPr lang="vi-VN" smtClean="0">
                <a:solidFill>
                  <a:srgbClr val="FF0000"/>
                </a:solidFill>
                <a:latin typeface="Calibri Light" panose="020F0302020204030204" pitchFamily="34" charset="0"/>
                <a:cs typeface="Calibri Light" panose="020F0302020204030204" pitchFamily="34" charset="0"/>
              </a:rPr>
              <a:t>ng-repeat : </a:t>
            </a:r>
            <a:r>
              <a:rPr lang="vi-VN" smtClean="0">
                <a:latin typeface="Calibri Light" panose="020F0302020204030204" pitchFamily="34" charset="0"/>
                <a:cs typeface="Calibri Light" panose="020F0302020204030204" pitchFamily="34" charset="0"/>
              </a:rPr>
              <a:t>Directive </a:t>
            </a:r>
            <a:r>
              <a:rPr lang="vi-VN" smtClean="0">
                <a:solidFill>
                  <a:srgbClr val="FF0000"/>
                </a:solidFill>
                <a:latin typeface="Calibri Light" panose="020F0302020204030204" pitchFamily="34" charset="0"/>
                <a:cs typeface="Calibri Light" panose="020F0302020204030204" pitchFamily="34" charset="0"/>
              </a:rPr>
              <a:t>lặp lại </a:t>
            </a:r>
            <a:r>
              <a:rPr lang="vi-VN" smtClean="0">
                <a:latin typeface="Calibri Light" panose="020F0302020204030204" pitchFamily="34" charset="0"/>
                <a:cs typeface="Calibri Light" panose="020F0302020204030204" pitchFamily="34" charset="0"/>
              </a:rPr>
              <a:t>các phần tử HTML cho mỗi item trong một tập hợp.</a:t>
            </a:r>
            <a:endParaRPr lang="en-US"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58193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449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Tìm hiểu về AngularJS</vt:lpstr>
      <vt:lpstr>1. Khái niệm</vt:lpstr>
      <vt:lpstr>2. Các tính năng chung của AngularJS</vt:lpstr>
      <vt:lpstr>3. Các tính năng cốt lõi của AngularJS</vt:lpstr>
      <vt:lpstr>PowerPoint Presentation</vt:lpstr>
      <vt:lpstr>4. Ưu điểm của AngularJS</vt:lpstr>
      <vt:lpstr>5. Nhược điểm của AngularJS</vt:lpstr>
      <vt:lpstr>6. Các thành phần của AngularJS</vt:lpstr>
      <vt:lpstr>Directive</vt:lpstr>
      <vt:lpstr>Tạo Directive mới</vt:lpstr>
      <vt:lpstr>Dependency Injection</vt:lpstr>
    </vt:vector>
  </TitlesOfParts>
  <Company>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AngularJS</dc:title>
  <dc:creator>Vinh Kieu</dc:creator>
  <cp:lastModifiedBy>Vinh Kieu</cp:lastModifiedBy>
  <cp:revision>14</cp:revision>
  <dcterms:created xsi:type="dcterms:W3CDTF">2016-09-25T15:28:28Z</dcterms:created>
  <dcterms:modified xsi:type="dcterms:W3CDTF">2016-10-02T17:29:28Z</dcterms:modified>
</cp:coreProperties>
</file>