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7" r:id="rId7"/>
    <p:sldId id="266" r:id="rId8"/>
    <p:sldId id="258" r:id="rId9"/>
    <p:sldId id="259" r:id="rId10"/>
    <p:sldId id="260" r:id="rId11"/>
    <p:sldId id="261" r:id="rId12"/>
    <p:sldId id="269" r:id="rId13"/>
    <p:sldId id="270" r:id="rId14"/>
    <p:sldId id="271" r:id="rId15"/>
    <p:sldId id="268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EDC"/>
    <a:srgbClr val="FC0480"/>
    <a:srgbClr val="E31DB9"/>
    <a:srgbClr val="DE22D1"/>
    <a:srgbClr val="F010D0"/>
    <a:srgbClr val="FBBFF2"/>
    <a:srgbClr val="DA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F991-FED1-4A2F-A4D7-03611E26D692}" type="datetimeFigureOut">
              <a:rPr lang="en-US" smtClean="0"/>
              <a:t>18/09/2016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396-6CEE-4E42-8D64-FB406151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2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F991-FED1-4A2F-A4D7-03611E26D692}" type="datetimeFigureOut">
              <a:rPr lang="en-US" smtClean="0"/>
              <a:t>18/09/2016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396-6CEE-4E42-8D64-FB406151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F991-FED1-4A2F-A4D7-03611E26D692}" type="datetimeFigureOut">
              <a:rPr lang="en-US" smtClean="0"/>
              <a:t>18/09/2016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396-6CEE-4E42-8D64-FB406151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F991-FED1-4A2F-A4D7-03611E26D692}" type="datetimeFigureOut">
              <a:rPr lang="en-US" smtClean="0"/>
              <a:t>18/09/2016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396-6CEE-4E42-8D64-FB406151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6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F991-FED1-4A2F-A4D7-03611E26D692}" type="datetimeFigureOut">
              <a:rPr lang="en-US" smtClean="0"/>
              <a:t>18/09/2016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396-6CEE-4E42-8D64-FB406151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F991-FED1-4A2F-A4D7-03611E26D692}" type="datetimeFigureOut">
              <a:rPr lang="en-US" smtClean="0"/>
              <a:t>18/09/2016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396-6CEE-4E42-8D64-FB406151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F991-FED1-4A2F-A4D7-03611E26D692}" type="datetimeFigureOut">
              <a:rPr lang="en-US" smtClean="0"/>
              <a:t>18/09/2016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396-6CEE-4E42-8D64-FB406151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F991-FED1-4A2F-A4D7-03611E26D692}" type="datetimeFigureOut">
              <a:rPr lang="en-US" smtClean="0"/>
              <a:t>18/09/2016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396-6CEE-4E42-8D64-FB406151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F991-FED1-4A2F-A4D7-03611E26D692}" type="datetimeFigureOut">
              <a:rPr lang="en-US" smtClean="0"/>
              <a:t>18/09/2016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396-6CEE-4E42-8D64-FB406151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0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F991-FED1-4A2F-A4D7-03611E26D692}" type="datetimeFigureOut">
              <a:rPr lang="en-US" smtClean="0"/>
              <a:t>18/09/2016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396-6CEE-4E42-8D64-FB406151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2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F991-FED1-4A2F-A4D7-03611E26D692}" type="datetimeFigureOut">
              <a:rPr lang="en-US" smtClean="0"/>
              <a:t>18/09/2016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4396-6CEE-4E42-8D64-FB406151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5F991-FED1-4A2F-A4D7-03611E26D692}" type="datetimeFigureOut">
              <a:rPr lang="en-US" smtClean="0"/>
              <a:t>18/09/2016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4396-6CEE-4E42-8D64-FB406151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829" y="2859314"/>
            <a:ext cx="10451851" cy="3393942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60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Nirmala UI" panose="020B0502040204020203" pitchFamily="34" charset="0"/>
              </a:rPr>
              <a:t>Nguyễn</a:t>
            </a:r>
            <a:r>
              <a:rPr lang="en-US" sz="6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Nirmala UI" panose="020B0502040204020203" pitchFamily="34" charset="0"/>
              </a:rPr>
              <a:t> </a:t>
            </a:r>
            <a:r>
              <a:rPr lang="en-US" sz="60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Nirmala UI" panose="020B0502040204020203" pitchFamily="34" charset="0"/>
              </a:rPr>
              <a:t>Tiến</a:t>
            </a:r>
            <a:r>
              <a:rPr lang="en-US" sz="6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cs typeface="Nirmala UI" panose="020B0502040204020203" pitchFamily="34" charset="0"/>
              </a:rPr>
              <a:t> Nam*</a:t>
            </a:r>
            <a:endParaRPr lang="en-US" sz="6000" b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cs typeface="Nirmala UI" panose="020B0502040204020203" pitchFamily="34" charset="0"/>
            </a:endParaRPr>
          </a:p>
          <a:p>
            <a:pPr>
              <a:defRPr/>
            </a:pPr>
            <a:r>
              <a:rPr lang="en-US" sz="6000" dirty="0" err="1">
                <a:solidFill>
                  <a:schemeClr val="bg1"/>
                </a:solidFill>
                <a:effectLst>
                  <a:glow rad="228600">
                    <a:srgbClr val="FC0480">
                      <a:alpha val="40000"/>
                    </a:srgbClr>
                  </a:glow>
                </a:effectLst>
              </a:rPr>
              <a:t>Trương</a:t>
            </a:r>
            <a:r>
              <a:rPr lang="en-US" sz="6000" dirty="0">
                <a:solidFill>
                  <a:schemeClr val="bg1"/>
                </a:solidFill>
                <a:effectLst>
                  <a:glow rad="228600">
                    <a:srgbClr val="FC0480">
                      <a:alpha val="40000"/>
                    </a:srgbClr>
                  </a:glow>
                </a:effectLst>
              </a:rPr>
              <a:t> </a:t>
            </a:r>
            <a:r>
              <a:rPr lang="en-US" sz="6000" dirty="0" err="1">
                <a:solidFill>
                  <a:schemeClr val="bg1"/>
                </a:solidFill>
                <a:effectLst>
                  <a:glow rad="228600">
                    <a:srgbClr val="FC0480">
                      <a:alpha val="40000"/>
                    </a:srgbClr>
                  </a:glow>
                </a:effectLst>
              </a:rPr>
              <a:t>Thị</a:t>
            </a:r>
            <a:r>
              <a:rPr lang="en-US" sz="6000" dirty="0">
                <a:solidFill>
                  <a:schemeClr val="bg1"/>
                </a:solidFill>
                <a:effectLst>
                  <a:glow rad="228600">
                    <a:srgbClr val="FC0480">
                      <a:alpha val="40000"/>
                    </a:srgbClr>
                  </a:glow>
                </a:effectLst>
              </a:rPr>
              <a:t> </a:t>
            </a:r>
            <a:r>
              <a:rPr lang="en-US" sz="6000" dirty="0" err="1">
                <a:solidFill>
                  <a:schemeClr val="bg1"/>
                </a:solidFill>
                <a:effectLst>
                  <a:glow rad="228600">
                    <a:srgbClr val="FC0480">
                      <a:alpha val="40000"/>
                    </a:srgbClr>
                  </a:glow>
                </a:effectLst>
              </a:rPr>
              <a:t>Hồng</a:t>
            </a:r>
            <a:r>
              <a:rPr lang="en-US" sz="6000" dirty="0">
                <a:solidFill>
                  <a:schemeClr val="bg1"/>
                </a:solidFill>
                <a:effectLst>
                  <a:glow rad="228600">
                    <a:srgbClr val="FC0480">
                      <a:alpha val="40000"/>
                    </a:srgbClr>
                  </a:glow>
                </a:effectLst>
              </a:rPr>
              <a:t> </a:t>
            </a:r>
            <a:r>
              <a:rPr lang="en-US" sz="6000" dirty="0" err="1">
                <a:solidFill>
                  <a:schemeClr val="bg1"/>
                </a:solidFill>
                <a:effectLst>
                  <a:glow rad="228600">
                    <a:srgbClr val="FC0480">
                      <a:alpha val="40000"/>
                    </a:srgbClr>
                  </a:glow>
                </a:effectLst>
              </a:rPr>
              <a:t>Nhung</a:t>
            </a:r>
            <a:endParaRPr lang="en-US" sz="6000" dirty="0">
              <a:solidFill>
                <a:schemeClr val="bg1"/>
              </a:solidFill>
              <a:effectLst>
                <a:glow rad="228600">
                  <a:srgbClr val="FC0480">
                    <a:alpha val="40000"/>
                  </a:srgbClr>
                </a:glow>
              </a:effectLst>
            </a:endParaRPr>
          </a:p>
          <a:p>
            <a:pPr>
              <a:defRPr/>
            </a:pP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Lê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Văn</a:t>
            </a:r>
            <a:r>
              <a:rPr lang="en-US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6000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Quang</a:t>
            </a:r>
            <a:endParaRPr lang="en-US" sz="6000" dirty="0">
              <a:effectLst>
                <a:glow rad="228600">
                  <a:srgbClr val="FC0480">
                    <a:alpha val="40000"/>
                  </a:srgbClr>
                </a:glow>
              </a:effectLst>
            </a:endParaRPr>
          </a:p>
          <a:p>
            <a:pPr>
              <a:defRPr/>
            </a:pPr>
            <a:r>
              <a:rPr lang="en-US" sz="60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Lương</a:t>
            </a:r>
            <a:r>
              <a:rPr lang="en-US" sz="60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60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Thị</a:t>
            </a:r>
            <a:r>
              <a:rPr lang="en-US" sz="60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Trang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56" y="524021"/>
            <a:ext cx="5832599" cy="15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1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75" y="184275"/>
            <a:ext cx="10823646" cy="924185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ĐA NỀN TẢNG</a:t>
            </a:r>
          </a:p>
        </p:txBody>
      </p:sp>
      <p:pic>
        <p:nvPicPr>
          <p:cNvPr id="6" name="Picture 12" descr="http://blogs.msdn.com/cfs-filesystemfile.ashx/__key/communityserver-blogs-components-weblogfiles/00-00-01-44-28-metablogapi/3124.image_5F00_1332938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75" y="3887614"/>
            <a:ext cx="1306531" cy="130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urved Connector 10"/>
          <p:cNvCxnSpPr/>
          <p:nvPr/>
        </p:nvCxnSpPr>
        <p:spPr>
          <a:xfrm rot="5400000" flipH="1" flipV="1">
            <a:off x="1685018" y="2178260"/>
            <a:ext cx="1245108" cy="2117735"/>
          </a:xfrm>
          <a:prstGeom prst="curved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20"/>
          <p:cNvCxnSpPr>
            <a:stCxn id="6" idx="3"/>
          </p:cNvCxnSpPr>
          <p:nvPr/>
        </p:nvCxnSpPr>
        <p:spPr>
          <a:xfrm>
            <a:off x="1931406" y="4538101"/>
            <a:ext cx="1946208" cy="939691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9"/>
          <p:cNvCxnSpPr/>
          <p:nvPr/>
        </p:nvCxnSpPr>
        <p:spPr>
          <a:xfrm flipV="1">
            <a:off x="1902552" y="3921620"/>
            <a:ext cx="2426410" cy="336337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79" y="4892576"/>
            <a:ext cx="2196124" cy="14973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18" y="3106920"/>
            <a:ext cx="3261594" cy="1141900"/>
          </a:xfrm>
          <a:prstGeom prst="rect">
            <a:avLst/>
          </a:prstGeom>
        </p:spPr>
      </p:pic>
      <p:cxnSp>
        <p:nvCxnSpPr>
          <p:cNvPr id="15" name="Curved Connector 19"/>
          <p:cNvCxnSpPr/>
          <p:nvPr/>
        </p:nvCxnSpPr>
        <p:spPr>
          <a:xfrm flipV="1">
            <a:off x="6846989" y="3697809"/>
            <a:ext cx="1393129" cy="20038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32" y="4851576"/>
            <a:ext cx="2000250" cy="1638300"/>
          </a:xfrm>
          <a:prstGeom prst="rect">
            <a:avLst/>
          </a:prstGeom>
        </p:spPr>
      </p:pic>
      <p:cxnSp>
        <p:nvCxnSpPr>
          <p:cNvPr id="18" name="Curved Connector 19"/>
          <p:cNvCxnSpPr/>
          <p:nvPr/>
        </p:nvCxnSpPr>
        <p:spPr>
          <a:xfrm>
            <a:off x="5343695" y="5687692"/>
            <a:ext cx="1694053" cy="107027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79" y="1805720"/>
            <a:ext cx="1465411" cy="146541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65" y="2873403"/>
            <a:ext cx="1834696" cy="18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0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1" y="1716252"/>
            <a:ext cx="10402689" cy="4956575"/>
          </a:xfrm>
          <a:prstGeom prst="rect">
            <a:avLst/>
          </a:prstGeom>
        </p:spPr>
      </p:pic>
      <p:sp>
        <p:nvSpPr>
          <p:cNvPr id="23" name="Rounded Rectangle 6"/>
          <p:cNvSpPr/>
          <p:nvPr/>
        </p:nvSpPr>
        <p:spPr>
          <a:xfrm>
            <a:off x="1010524" y="2133695"/>
            <a:ext cx="6004192" cy="6529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819447" y="1454642"/>
            <a:ext cx="812685" cy="688208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0"/>
          <p:cNvSpPr/>
          <p:nvPr/>
        </p:nvSpPr>
        <p:spPr>
          <a:xfrm>
            <a:off x="982711" y="2868070"/>
            <a:ext cx="1890637" cy="38047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988958" y="5495007"/>
            <a:ext cx="354399" cy="70526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3"/>
          <p:cNvSpPr/>
          <p:nvPr/>
        </p:nvSpPr>
        <p:spPr>
          <a:xfrm>
            <a:off x="9475391" y="2968282"/>
            <a:ext cx="1882234" cy="213828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982183" y="1719417"/>
            <a:ext cx="267416" cy="970773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19"/>
          <p:cNvSpPr/>
          <p:nvPr/>
        </p:nvSpPr>
        <p:spPr>
          <a:xfrm>
            <a:off x="9475391" y="5106572"/>
            <a:ext cx="1882234" cy="15662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83902" y="5706228"/>
            <a:ext cx="675879" cy="5665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5115822" y="5495007"/>
            <a:ext cx="428110" cy="5665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62709" y="1196269"/>
            <a:ext cx="1273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Toolbar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49644" y="1193032"/>
            <a:ext cx="24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Projects/Layers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05486" y="601111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Objects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78616" y="6021622"/>
            <a:ext cx="1156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Layout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97107" y="6190309"/>
            <a:ext cx="1692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Properties</a:t>
            </a:r>
          </a:p>
        </p:txBody>
      </p:sp>
      <p:sp>
        <p:nvSpPr>
          <p:cNvPr id="37" name="Rounded Rectangle 17"/>
          <p:cNvSpPr/>
          <p:nvPr/>
        </p:nvSpPr>
        <p:spPr>
          <a:xfrm>
            <a:off x="2901122" y="2786667"/>
            <a:ext cx="3457475" cy="1399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838358" y="3049093"/>
            <a:ext cx="428110" cy="5665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60898" y="3377686"/>
            <a:ext cx="4791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Tabs for Layouts &amp; Event Sheets</a:t>
            </a:r>
          </a:p>
        </p:txBody>
      </p:sp>
      <p:sp useBgFill="1"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982711" y="184276"/>
            <a:ext cx="10374914" cy="74590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IDE Construct 2</a:t>
            </a:r>
          </a:p>
        </p:txBody>
      </p:sp>
    </p:spTree>
    <p:extLst>
      <p:ext uri="{BB962C8B-B14F-4D97-AF65-F5344CB8AC3E}">
        <p14:creationId xmlns:p14="http://schemas.microsoft.com/office/powerpoint/2010/main" val="29981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9" grpId="0" animBg="1"/>
      <p:bldP spid="32" grpId="0"/>
      <p:bldP spid="33" grpId="0"/>
      <p:bldP spid="34" grpId="0"/>
      <p:bldP spid="35" grpId="0"/>
      <p:bldP spid="36" grpId="0"/>
      <p:bldP spid="37" grpId="0" animBg="1"/>
      <p:bldP spid="39" grpId="0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99" y="1441829"/>
            <a:ext cx="5514975" cy="4838700"/>
          </a:xfrm>
          <a:prstGeom prst="rect">
            <a:avLst/>
          </a:prstGeom>
        </p:spPr>
      </p:pic>
      <p:sp useBgFill="1"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28871" y="1441830"/>
            <a:ext cx="4969564" cy="48387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Người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dùng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có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thể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tự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tạo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các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object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và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định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nghĩa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chúng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Hoặc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người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dùng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có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thể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tạo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các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đối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tượng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được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định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nghĩa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6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sẵn</a:t>
            </a:r>
            <a:r>
              <a:rPr lang="en-US" sz="36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</p:txBody>
      </p:sp>
      <p:sp useBgFill="1"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8870" y="184276"/>
            <a:ext cx="10770704" cy="74590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75185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61" y="1197674"/>
            <a:ext cx="4468355" cy="5270836"/>
          </a:xfrm>
        </p:spPr>
      </p:pic>
      <p:sp useBgFill="1">
        <p:nvSpPr>
          <p:cNvPr id="5" name="Content Placeholder 2"/>
          <p:cNvSpPr txBox="1">
            <a:spLocks/>
          </p:cNvSpPr>
          <p:nvPr/>
        </p:nvSpPr>
        <p:spPr>
          <a:xfrm>
            <a:off x="838199" y="1291664"/>
            <a:ext cx="5628862" cy="508285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Xây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dựng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logic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cho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các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Object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+ 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Bullet 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– di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chuyển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một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góc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nhất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định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+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Scoll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To 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– focus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vào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tâm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điểm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các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object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có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behavior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 useBgFill="1"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157772"/>
            <a:ext cx="10374914" cy="74590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Behavior</a:t>
            </a:r>
          </a:p>
        </p:txBody>
      </p:sp>
    </p:spTree>
    <p:extLst>
      <p:ext uri="{BB962C8B-B14F-4D97-AF65-F5344CB8AC3E}">
        <p14:creationId xmlns:p14="http://schemas.microsoft.com/office/powerpoint/2010/main" val="37129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82711" y="184276"/>
            <a:ext cx="10374914" cy="74590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Event Sheet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832" y="1245705"/>
            <a:ext cx="6622794" cy="5221356"/>
          </a:xfrm>
          <a:prstGeom prst="rect">
            <a:avLst/>
          </a:prstGeom>
        </p:spPr>
      </p:pic>
      <p:sp useBgFill="1"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4671" y="1245705"/>
            <a:ext cx="3474320" cy="5221356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Các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sự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kiện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được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định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nghĩa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là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các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logic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của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Game.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- Ở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mỗi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sự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kiện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là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một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list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các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Action.</a:t>
            </a:r>
          </a:p>
        </p:txBody>
      </p:sp>
    </p:spTree>
    <p:extLst>
      <p:ext uri="{BB962C8B-B14F-4D97-AF65-F5344CB8AC3E}">
        <p14:creationId xmlns:p14="http://schemas.microsoft.com/office/powerpoint/2010/main" val="275984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732" y="2644726"/>
            <a:ext cx="8679766" cy="1659988"/>
          </a:xfrm>
          <a:effectLst>
            <a:glow rad="342900">
              <a:srgbClr val="F44EDC">
                <a:alpha val="70000"/>
              </a:srgbClr>
            </a:glow>
          </a:effectLst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glow rad="228600">
                    <a:srgbClr val="FC0480">
                      <a:alpha val="40000"/>
                    </a:srgbClr>
                  </a:glow>
                </a:effectLst>
              </a:rPr>
              <a:t>III. DEMO  –  HELLO WORLD</a:t>
            </a:r>
            <a:endParaRPr lang="en-US" sz="6600" b="1" dirty="0">
              <a:solidFill>
                <a:schemeClr val="bg1"/>
              </a:solidFill>
              <a:effectLst>
                <a:glow rad="228600">
                  <a:srgbClr val="FC0480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655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06768" y="2250830"/>
            <a:ext cx="9762980" cy="1659988"/>
          </a:xfrm>
          <a:effectLst>
            <a:glow rad="609600">
              <a:schemeClr val="accent6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5800" b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III. </a:t>
            </a:r>
            <a:r>
              <a:rPr lang="en-US" sz="5800" b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Khó</a:t>
            </a:r>
            <a:r>
              <a:rPr lang="en-US" sz="5800" b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5800" b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khăn</a:t>
            </a:r>
            <a:r>
              <a:rPr lang="en-US" sz="5800" b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&amp; </a:t>
            </a:r>
            <a:r>
              <a:rPr lang="en-US" sz="5800" b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Hướng</a:t>
            </a:r>
            <a:r>
              <a:rPr lang="en-US" sz="5800" b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5800" b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phát</a:t>
            </a:r>
            <a:r>
              <a:rPr lang="en-US" sz="5800" b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5800" b="1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triển</a:t>
            </a:r>
            <a:endParaRPr lang="en-US" sz="5800" b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996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141" y="1573835"/>
            <a:ext cx="10666938" cy="435133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Các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thành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viên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trong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nhóm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không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có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kinh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nghiệm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thiết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kế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design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đồ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họa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gây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khó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khăn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trong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công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việc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xây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dựng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dự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án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>
              <a:buFontTx/>
              <a:buChar char="-"/>
            </a:pP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Chưa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có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nhiều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kinh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nghiệm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làm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game.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Khả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năng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xây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dựng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kịch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bản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game </a:t>
            </a:r>
            <a:r>
              <a:rPr lang="en-US" sz="3400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kém</a:t>
            </a:r>
            <a:r>
              <a:rPr lang="en-US" sz="34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</p:txBody>
      </p:sp>
      <p:sp useBgFill="1">
        <p:nvSpPr>
          <p:cNvPr id="4" name="Title 1"/>
          <p:cNvSpPr txBox="1">
            <a:spLocks/>
          </p:cNvSpPr>
          <p:nvPr/>
        </p:nvSpPr>
        <p:spPr>
          <a:xfrm>
            <a:off x="859141" y="514312"/>
            <a:ext cx="10666938" cy="87085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KHÓ KHĂN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198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141" y="1573835"/>
            <a:ext cx="10666938" cy="435133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buFontTx/>
              <a:buChar char="-"/>
            </a:pPr>
            <a:endParaRPr lang="en-US" dirty="0"/>
          </a:p>
        </p:txBody>
      </p:sp>
      <p:sp useBgFill="1">
        <p:nvSpPr>
          <p:cNvPr id="4" name="Title 1"/>
          <p:cNvSpPr txBox="1">
            <a:spLocks/>
          </p:cNvSpPr>
          <p:nvPr/>
        </p:nvSpPr>
        <p:spPr>
          <a:xfrm>
            <a:off x="859141" y="514312"/>
            <a:ext cx="10666938" cy="87085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HƯỚNG PHÁT TRIỂN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81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63" y="91929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</a:rPr>
              <a:t>SÁNG TẠO VÀ PHÁT TRIỂN GAME</a:t>
            </a:r>
            <a:br>
              <a:rPr lang="en-US" sz="480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</a:rPr>
            </a:br>
            <a:r>
              <a:rPr lang="en-US" sz="480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</a:rPr>
              <a:t>BẰNG </a:t>
            </a:r>
            <a:r>
              <a:rPr lang="en-US" sz="4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+mn-lt"/>
              </a:rPr>
              <a:t>CONSTRUCT 2</a:t>
            </a:r>
            <a:r>
              <a:rPr lang="en-US" sz="480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</a:rPr>
              <a:t> VÀ </a:t>
            </a:r>
            <a:r>
              <a:rPr lang="en-US" sz="4800" b="1" dirty="0">
                <a:solidFill>
                  <a:schemeClr val="bg1"/>
                </a:solidFill>
                <a:effectLst>
                  <a:glow rad="228600">
                    <a:srgbClr val="FC0480">
                      <a:alpha val="40000"/>
                    </a:srgbClr>
                  </a:glow>
                </a:effectLst>
                <a:latin typeface="+mn-lt"/>
              </a:rPr>
              <a:t>HTML5</a:t>
            </a:r>
            <a:r>
              <a:rPr lang="en-US" sz="480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483" y="2821873"/>
            <a:ext cx="2888975" cy="2888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28" y="3120573"/>
            <a:ext cx="2307772" cy="230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/>
        </p:nvSpPr>
        <p:spPr>
          <a:xfrm>
            <a:off x="1709216" y="3322415"/>
            <a:ext cx="9179178" cy="769441"/>
          </a:xfrm>
          <a:prstGeom prst="rect">
            <a:avLst/>
          </a:prstGeom>
          <a:effectLst>
            <a:glow rad="228600">
              <a:srgbClr val="F44EDC">
                <a:alpha val="40000"/>
              </a:srgbClr>
            </a:glo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glow rad="215900">
                    <a:srgbClr val="F44EDC">
                      <a:alpha val="59000"/>
                    </a:srgbClr>
                  </a:glow>
                </a:effectLst>
              </a:rPr>
              <a:t>III. DEMO – HELLO WORLD</a:t>
            </a:r>
          </a:p>
        </p:txBody>
      </p:sp>
      <p:sp useBgFill="1">
        <p:nvSpPr>
          <p:cNvPr id="3" name="Rectangle 2"/>
          <p:cNvSpPr/>
          <p:nvPr/>
        </p:nvSpPr>
        <p:spPr>
          <a:xfrm>
            <a:off x="1709216" y="4798396"/>
            <a:ext cx="9179178" cy="76944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IV. KHÓ KHĂN  &amp; HƯỚNG PHÁT TRIỂN</a:t>
            </a:r>
            <a:endParaRPr lang="en-US" sz="44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 useBgFill="1">
        <p:nvSpPr>
          <p:cNvPr id="5" name="Rectangle 4"/>
          <p:cNvSpPr/>
          <p:nvPr/>
        </p:nvSpPr>
        <p:spPr>
          <a:xfrm>
            <a:off x="1709214" y="591800"/>
            <a:ext cx="9179180" cy="76944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I. GAME MAKING</a:t>
            </a:r>
            <a:endParaRPr lang="en-US" sz="4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 useBgFill="1">
        <p:nvSpPr>
          <p:cNvPr id="6" name="Rectangle 5"/>
          <p:cNvSpPr/>
          <p:nvPr/>
        </p:nvSpPr>
        <p:spPr>
          <a:xfrm>
            <a:off x="1709215" y="1957107"/>
            <a:ext cx="9179179" cy="76944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II. GIỚI THIỆU CONSTRUCT 2</a:t>
            </a:r>
            <a:endParaRPr lang="en-US" sz="4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94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/>
          <p:cNvSpPr/>
          <p:nvPr/>
        </p:nvSpPr>
        <p:spPr>
          <a:xfrm>
            <a:off x="1667013" y="2772291"/>
            <a:ext cx="9179180" cy="1015663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I. GAME MAKING</a:t>
            </a:r>
            <a:endParaRPr lang="en-US" sz="6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03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GAME &amp; DEVICES EVERYWHERE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39" y="2036809"/>
            <a:ext cx="6810950" cy="37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6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72" y="4170748"/>
            <a:ext cx="4457107" cy="2417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72" y="1442621"/>
            <a:ext cx="4457107" cy="2728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9" y="1433837"/>
            <a:ext cx="4423327" cy="2736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9" y="4179532"/>
            <a:ext cx="4423326" cy="2424992"/>
          </a:xfrm>
          <a:prstGeom prst="rect">
            <a:avLst/>
          </a:prstGeom>
        </p:spPr>
      </p:pic>
      <p:sp useBgFill="1">
        <p:nvSpPr>
          <p:cNvPr id="9" name="Title 1"/>
          <p:cNvSpPr txBox="1">
            <a:spLocks/>
          </p:cNvSpPr>
          <p:nvPr/>
        </p:nvSpPr>
        <p:spPr>
          <a:xfrm>
            <a:off x="901354" y="219351"/>
            <a:ext cx="10230265" cy="81656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000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GAME PHỔ BIẾN</a:t>
            </a:r>
          </a:p>
        </p:txBody>
      </p:sp>
    </p:spTree>
    <p:extLst>
      <p:ext uri="{BB962C8B-B14F-4D97-AF65-F5344CB8AC3E}">
        <p14:creationId xmlns:p14="http://schemas.microsoft.com/office/powerpoint/2010/main" val="23113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/>
          <p:nvPr/>
        </p:nvSpPr>
        <p:spPr>
          <a:xfrm>
            <a:off x="1012874" y="2546252"/>
            <a:ext cx="10269416" cy="92333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II. GIỚI THIỆU CONSTRUCT 2</a:t>
            </a:r>
            <a:endParaRPr lang="en-US" sz="5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30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139" y="275772"/>
            <a:ext cx="10516548" cy="870858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Construct 2 </a:t>
            </a:r>
            <a:r>
              <a:rPr lang="en-US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là</a:t>
            </a:r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gì</a:t>
            </a:r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?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915" y="5064369"/>
            <a:ext cx="10435772" cy="142351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indent="0">
              <a:buNone/>
            </a:pPr>
            <a:r>
              <a:rPr lang="vi-VN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Construct 2 </a:t>
            </a:r>
            <a:r>
              <a:rPr lang="vi-VN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là phần mềm làm game </a:t>
            </a:r>
            <a:r>
              <a:rPr lang="vi-VN" dirty="0">
                <a:solidFill>
                  <a:schemeClr val="bg1"/>
                </a:solidFill>
                <a:effectLst>
                  <a:glow rad="228600">
                    <a:srgbClr val="FC0480">
                      <a:alpha val="40000"/>
                    </a:srgb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HTML5</a:t>
            </a:r>
            <a:r>
              <a:rPr lang="vi-VN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được thiết kế dành riêng cho game 2D. Nó cho phép người dùng tự xây dựng game của riêng mình mà </a:t>
            </a:r>
            <a:r>
              <a:rPr lang="en-US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chút</a:t>
            </a:r>
            <a:r>
              <a:rPr lang="en-US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về code.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34" y="1310781"/>
            <a:ext cx="8546003" cy="35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671" y="1261082"/>
            <a:ext cx="10666938" cy="4351338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  <a:effectLst>
                <a:glow rad="241300">
                  <a:schemeClr val="accent3">
                    <a:satMod val="175000"/>
                  </a:schemeClr>
                </a:glow>
              </a:effectLst>
            </a:endParaRPr>
          </a:p>
          <a:p>
            <a:pPr>
              <a:buFontTx/>
              <a:buChar char="-"/>
            </a:pP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Được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phát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triển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bởi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Scirra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với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tên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gọi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 </a:t>
            </a:r>
            <a:r>
              <a:rPr lang="en-US" sz="320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Construct Classic</a:t>
            </a:r>
            <a:r>
              <a:rPr lang="en-US" sz="3200" b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dưới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dạng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mã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nguồn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mở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 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và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được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phát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hành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lần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đầu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tiên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vào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27/10/ 2007.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Đây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là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người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tiền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nhiệm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của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Construct 2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 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Đến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20/04/2013, </a:t>
            </a:r>
            <a:r>
              <a:rPr lang="en-US" sz="320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Construct Classic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được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dừng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phát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triển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để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Scirra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tập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trung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vào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Construct 2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Lúc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này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Construct 2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được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cải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tiến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khi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xây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dựng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thêm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bởi</a:t>
            </a:r>
            <a:r>
              <a:rPr lang="en-US" sz="3200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 </a:t>
            </a:r>
            <a:r>
              <a:rPr lang="en-US" sz="3200" b="1" dirty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Java Script.</a:t>
            </a:r>
          </a:p>
        </p:txBody>
      </p:sp>
      <p:sp useBgFill="1">
        <p:nvSpPr>
          <p:cNvPr id="4" name="Title 1"/>
          <p:cNvSpPr txBox="1">
            <a:spLocks/>
          </p:cNvSpPr>
          <p:nvPr/>
        </p:nvSpPr>
        <p:spPr>
          <a:xfrm>
            <a:off x="1044671" y="275772"/>
            <a:ext cx="10666938" cy="87085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Lịch</a:t>
            </a:r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sử</a:t>
            </a:r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phát</a:t>
            </a:r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triển</a:t>
            </a:r>
            <a:endParaRPr 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640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292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Nirmala UI</vt:lpstr>
      <vt:lpstr>Office Theme</vt:lpstr>
      <vt:lpstr>PowerPoint Presentation</vt:lpstr>
      <vt:lpstr>SÁNG TẠO VÀ PHÁT TRIỂN GAME BẰNG CONSTRUCT 2 VÀ HTML5 </vt:lpstr>
      <vt:lpstr>PowerPoint Presentation</vt:lpstr>
      <vt:lpstr>PowerPoint Presentation</vt:lpstr>
      <vt:lpstr> GAME &amp; DEVICES EVERYWHERE</vt:lpstr>
      <vt:lpstr>PowerPoint Presentation</vt:lpstr>
      <vt:lpstr>PowerPoint Presentation</vt:lpstr>
      <vt:lpstr> Construct 2 là gì ?</vt:lpstr>
      <vt:lpstr>PowerPoint Presentation</vt:lpstr>
      <vt:lpstr>ĐA NỀN TẢNG</vt:lpstr>
      <vt:lpstr> IDE Construct 2</vt:lpstr>
      <vt:lpstr> Object</vt:lpstr>
      <vt:lpstr> Behavior</vt:lpstr>
      <vt:lpstr>Event Sheet</vt:lpstr>
      <vt:lpstr>III. DEMO  –  HELLO WORLD</vt:lpstr>
      <vt:lpstr>III. Khó khăn &amp; Hướng phát triển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Franky</dc:creator>
  <cp:lastModifiedBy>Franky</cp:lastModifiedBy>
  <cp:revision>55</cp:revision>
  <dcterms:created xsi:type="dcterms:W3CDTF">2016-09-16T16:23:12Z</dcterms:created>
  <dcterms:modified xsi:type="dcterms:W3CDTF">2016-09-18T15:12:15Z</dcterms:modified>
</cp:coreProperties>
</file>