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37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C898-9162-4AE9-B6AC-6D83CAAE6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D5359-B3B6-48F5-87C9-8E107FE55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57D4-6FEC-4C58-9835-D6AF7C1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AFA7-9E17-4C26-8534-6A4B502A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FB8D-79E8-4FC8-8F59-7BEAA732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9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26A6-C5F6-4DE0-9B8E-ABE71A40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519E7-26BA-4AE2-B042-AA072CF16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AE988-71C7-4065-AB7A-4D502605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F4D4-752A-4E24-87AA-E31108AD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5100-A3B2-4AD1-9E77-23466A5C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4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EA5E9-7FA6-4112-BABF-7B9D41D34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2723-A628-43E2-B292-43DB90738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DADC-1842-4285-91A6-97AD2BC0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6A8E-6CE1-4700-BAD6-1BF59008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1045-9186-4CA3-A856-55260E80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3BA1-5D3E-4FD3-81F0-00FB5416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21E5-BCE4-4FA1-BA1C-4115DA6B0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9957-6718-49DB-8290-BFDC65CF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631CD-3D68-4695-B21E-7BD8DA0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C018-F76F-4BEC-B3C1-8D1EC3F4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C4BE-42DF-400C-8980-F123BB0D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B66F5-6F75-4AA7-BF7F-A81EDB5E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57417-5229-480C-9AB0-E804CE2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9BAC-4E01-47D3-B370-0841AC44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C1C-97FE-4723-9DF6-9CBB6E51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D3C6-3646-4572-B40D-F11567D8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91BA7-C352-4C25-B75E-F44A103BE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C7B4-9A58-42B2-AFDA-32748FE7C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9C7C-AEF3-4930-B5A5-22D029E2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3496-860D-408F-BCC8-3EA4C288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8BD2-DA05-416E-95E7-25C4116F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0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CDC-9ECE-4C9A-8031-86D41CB1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152CC-F931-4784-86C8-59B7651A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ED457-5AFB-4515-B135-E629CC54E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1775F-330B-4B86-B1F7-75C291893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BAB60-40A0-4D7E-9025-4EF73A72C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D4FE4-C520-453A-8C88-E7DFD11E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A0329-424F-4854-A39A-BB60EB79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78F22-95DC-4B11-A7AE-3D0EAAD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DD06-7E41-404D-A722-2BEB354C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FA2BC-CF06-4055-A293-68A39D50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C001-EB7F-495F-A755-63CEF52C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32C22-664B-45B1-97E8-741857C2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915E88-7F13-443B-AC11-2543554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C3D27-6EE8-4DC9-8C92-7934749F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470BC-4696-4712-A0BF-9FAA4790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280F-4F51-4C56-998C-3A6C472E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77B5-6A81-411E-903D-5AE6860C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BD8B9-600D-456D-9A61-5F25529BA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DDF12-BBC9-457E-843F-1F1CD56D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5BAF8-E213-417E-BDA2-7C335C1B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9342-E3F2-45E1-9367-E284A54A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8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5CA2-E1B8-4C74-8EC3-433B4B50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3C4DD-9E3D-4F23-BCDC-CC96B9C62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634E0-638A-4F99-A099-34B739AA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9A56-54E7-426B-8DE7-40E3B752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2749-2F9B-4050-BCAA-68EFF576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63329-7FD0-4499-9D3D-96A1BF5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24231-6EB8-47B5-8C89-2A756109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64DB-C95F-4903-8380-34C89C90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BFCB0-5DBC-47A4-BE34-2DD09033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0CCA-74EF-4F6C-A9B9-78CE22A64441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C404-B998-44F4-A2E1-5F2B3E0D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ED85-5614-4FAA-9166-CE8A93948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DB4A7-D890-4497-A066-7395B614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31FD99D-610D-41D5-AF22-7F32BBBFF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" t="11077" r="12750" b="22817"/>
          <a:stretch/>
        </p:blipFill>
        <p:spPr>
          <a:xfrm>
            <a:off x="438518" y="-161926"/>
            <a:ext cx="20918749" cy="79978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80A2D25-2699-4123-8484-7A9F07600A5F}"/>
              </a:ext>
            </a:extLst>
          </p:cNvPr>
          <p:cNvSpPr/>
          <p:nvPr/>
        </p:nvSpPr>
        <p:spPr>
          <a:xfrm>
            <a:off x="15507893" y="2781300"/>
            <a:ext cx="600074" cy="266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FD336F-6E8D-4A54-8006-8C02EBFE8A95}"/>
              </a:ext>
            </a:extLst>
          </p:cNvPr>
          <p:cNvSpPr/>
          <p:nvPr/>
        </p:nvSpPr>
        <p:spPr>
          <a:xfrm>
            <a:off x="17644083" y="4260777"/>
            <a:ext cx="763435" cy="2667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B4D1DFA-E121-4C80-BB27-8CFA71846C62}"/>
              </a:ext>
            </a:extLst>
          </p:cNvPr>
          <p:cNvCxnSpPr>
            <a:cxnSpLocks/>
            <a:stCxn id="19" idx="2"/>
            <a:endCxn id="25" idx="2"/>
          </p:cNvCxnSpPr>
          <p:nvPr/>
        </p:nvCxnSpPr>
        <p:spPr>
          <a:xfrm rot="16200000" flipH="1">
            <a:off x="16177127" y="2678802"/>
            <a:ext cx="1479477" cy="2217871"/>
          </a:xfrm>
          <a:prstGeom prst="bentConnector3">
            <a:avLst>
              <a:gd name="adj1" fmla="val 115451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979164-D52A-4D65-9FE9-47472FE9B06B}"/>
              </a:ext>
            </a:extLst>
          </p:cNvPr>
          <p:cNvCxnSpPr>
            <a:cxnSpLocks/>
            <a:stCxn id="22" idx="1"/>
            <a:endCxn id="19" idx="2"/>
          </p:cNvCxnSpPr>
          <p:nvPr/>
        </p:nvCxnSpPr>
        <p:spPr>
          <a:xfrm rot="10800000">
            <a:off x="15807930" y="3048000"/>
            <a:ext cx="478552" cy="2958954"/>
          </a:xfrm>
          <a:prstGeom prst="bentConnector2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DAB67A8-82BB-49E3-8C30-9CEF1F6BA642}"/>
              </a:ext>
            </a:extLst>
          </p:cNvPr>
          <p:cNvSpPr/>
          <p:nvPr/>
        </p:nvSpPr>
        <p:spPr>
          <a:xfrm>
            <a:off x="13595926" y="789710"/>
            <a:ext cx="461818" cy="1662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24BEC8-8FDD-4DA5-8B0A-742D2409146F}"/>
              </a:ext>
            </a:extLst>
          </p:cNvPr>
          <p:cNvSpPr/>
          <p:nvPr/>
        </p:nvSpPr>
        <p:spPr>
          <a:xfrm>
            <a:off x="14268796" y="6649605"/>
            <a:ext cx="591127" cy="1754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58DE61-6C60-4B0B-BD73-72B5BD2B2F60}"/>
              </a:ext>
            </a:extLst>
          </p:cNvPr>
          <p:cNvSpPr/>
          <p:nvPr/>
        </p:nvSpPr>
        <p:spPr>
          <a:xfrm>
            <a:off x="13235708" y="6964686"/>
            <a:ext cx="591127" cy="224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3122FC-3255-42A4-A020-DA9CC4F66501}"/>
              </a:ext>
            </a:extLst>
          </p:cNvPr>
          <p:cNvSpPr/>
          <p:nvPr/>
        </p:nvSpPr>
        <p:spPr>
          <a:xfrm>
            <a:off x="13432636" y="3302404"/>
            <a:ext cx="1250216" cy="334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1E4CFA-3E9D-4857-887E-015C5C5846B8}"/>
              </a:ext>
            </a:extLst>
          </p:cNvPr>
          <p:cNvCxnSpPr>
            <a:cxnSpLocks/>
            <a:stCxn id="43" idx="1"/>
            <a:endCxn id="62" idx="3"/>
          </p:cNvCxnSpPr>
          <p:nvPr/>
        </p:nvCxnSpPr>
        <p:spPr>
          <a:xfrm rot="10800000">
            <a:off x="11910182" y="359400"/>
            <a:ext cx="1325526" cy="671766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4A8CF68-1119-4E38-9ADC-5BD97D85CCE1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12572946" y="6737350"/>
            <a:ext cx="1695851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F895E0E-4FFD-4DC0-84B1-57324F79E4E2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13060271" y="468638"/>
            <a:ext cx="279238" cy="125389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CD665B9-8D4E-4BAC-BBB1-DBED0F0D975B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2572945" y="3469885"/>
            <a:ext cx="8596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6D881A9-8AC5-4B35-8FA0-0A4FFFC12B28}"/>
              </a:ext>
            </a:extLst>
          </p:cNvPr>
          <p:cNvSpPr/>
          <p:nvPr/>
        </p:nvSpPr>
        <p:spPr>
          <a:xfrm>
            <a:off x="16303645" y="4891958"/>
            <a:ext cx="4604492" cy="28446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Table from Phung Hoang AAR 24993208053.pdf page 2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1970E2A-3A58-4A27-8CA3-04AE0CB61A18}"/>
              </a:ext>
            </a:extLst>
          </p:cNvPr>
          <p:cNvGrpSpPr/>
          <p:nvPr/>
        </p:nvGrpSpPr>
        <p:grpSpPr>
          <a:xfrm>
            <a:off x="4761836" y="217168"/>
            <a:ext cx="7148346" cy="1294900"/>
            <a:chOff x="1872342" y="405765"/>
            <a:chExt cx="7148346" cy="12949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7B10B38-C1B4-4EA8-9B1B-84E8CA1791B4}"/>
                </a:ext>
              </a:extLst>
            </p:cNvPr>
            <p:cNvSpPr/>
            <p:nvPr/>
          </p:nvSpPr>
          <p:spPr>
            <a:xfrm>
              <a:off x="1872342" y="685001"/>
              <a:ext cx="7148344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15598D5-6B5E-42D0-97E7-100C366BB3F9}"/>
                </a:ext>
              </a:extLst>
            </p:cNvPr>
            <p:cNvGrpSpPr/>
            <p:nvPr/>
          </p:nvGrpSpPr>
          <p:grpSpPr>
            <a:xfrm>
              <a:off x="1872343" y="405765"/>
              <a:ext cx="7148345" cy="1294900"/>
              <a:chOff x="1872343" y="405765"/>
              <a:chExt cx="7148345" cy="12949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2BBD8AF-A268-413D-AEFF-709895D5B500}"/>
                  </a:ext>
                </a:extLst>
              </p:cNvPr>
              <p:cNvSpPr/>
              <p:nvPr/>
            </p:nvSpPr>
            <p:spPr>
              <a:xfrm>
                <a:off x="1872343" y="405765"/>
                <a:ext cx="7148345" cy="284461"/>
              </a:xfrm>
              <a:prstGeom prst="rect">
                <a:avLst/>
              </a:prstGeom>
              <a:solidFill>
                <a:schemeClr val="tx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1400" dirty="0"/>
                  <a:t>Summary description  from COMNAVFORV 13120201001d.pdf</a:t>
                </a:r>
              </a:p>
            </p:txBody>
          </p:sp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C6F94C88-BCFF-4283-85CF-63531AD15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344" y="685002"/>
                <a:ext cx="7055756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15888"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024688" algn="r"/>
                  </a:tabLst>
                </a:pPr>
                <a:r>
                  <a:rPr lang="en-US" altLang="en-US" sz="1100" dirty="0">
                    <a:latin typeface="Roboto Mono"/>
                  </a:rPr>
                  <a:t>…the night of 31 </a:t>
                </a:r>
                <a:r>
                  <a:rPr lang="en-US" altLang="en-US" sz="1100" dirty="0">
                    <a:solidFill>
                      <a:schemeClr val="accent6"/>
                    </a:solidFill>
                    <a:latin typeface="Roboto Mono"/>
                  </a:rPr>
                  <a:t>January</a:t>
                </a:r>
                <a:r>
                  <a:rPr lang="en-US" altLang="en-US" sz="1100" dirty="0">
                    <a:latin typeface="Roboto Mono"/>
                  </a:rPr>
                  <a:t> the Area were </a:t>
                </a:r>
                <a:r>
                  <a:rPr lang="en-US" altLang="en-US" sz="1100" dirty="0" err="1">
                    <a:latin typeface="Roboto Mono"/>
                  </a:rPr>
                  <a:t>eng</a:t>
                </a:r>
                <a:r>
                  <a:rPr lang="en-US" altLang="en-US" sz="1100" dirty="0">
                    <a:latin typeface="Roboto Mono"/>
                  </a:rPr>
                  <a:t> </a:t>
                </a:r>
                <a:r>
                  <a:rPr lang="en-US" altLang="en-US" sz="1100" dirty="0" err="1">
                    <a:latin typeface="Roboto Mono"/>
                  </a:rPr>
                  <a:t>ged</a:t>
                </a:r>
                <a:r>
                  <a:rPr lang="en-US" altLang="en-US" sz="1100" dirty="0">
                    <a:latin typeface="Roboto Mono"/>
                  </a:rPr>
                  <a:t> in troop lifts evacuation and logistic lifts in support of the cities of </a:t>
                </a:r>
                <a:r>
                  <a:rPr lang="en-US" altLang="en-US" sz="1100" dirty="0">
                    <a:solidFill>
                      <a:schemeClr val="accent2"/>
                    </a:solidFill>
                    <a:latin typeface="Roboto Mono"/>
                  </a:rPr>
                  <a:t>Can </a:t>
                </a:r>
                <a:r>
                  <a:rPr lang="en-US" altLang="en-US" sz="1100" dirty="0" err="1">
                    <a:solidFill>
                      <a:schemeClr val="accent2"/>
                    </a:solidFill>
                    <a:latin typeface="Roboto Mono"/>
                  </a:rPr>
                  <a:t>Tho</a:t>
                </a:r>
                <a:r>
                  <a:rPr lang="en-US" altLang="en-US" sz="1100" dirty="0">
                    <a:solidFill>
                      <a:schemeClr val="accent2"/>
                    </a:solidFill>
                    <a:latin typeface="Roboto Mono"/>
                  </a:rPr>
                  <a:t> </a:t>
                </a:r>
                <a:r>
                  <a:rPr lang="en-US" altLang="en-US" sz="1100" dirty="0" err="1">
                    <a:latin typeface="Roboto Mono"/>
                  </a:rPr>
                  <a:t>Tho</a:t>
                </a:r>
                <a:r>
                  <a:rPr lang="en-US" altLang="en-US" sz="1100" dirty="0">
                    <a:latin typeface="Roboto Mono"/>
                  </a:rPr>
                  <a:t> </a:t>
                </a:r>
                <a:r>
                  <a:rPr lang="en-US" altLang="en-US" sz="1100" dirty="0" err="1">
                    <a:latin typeface="Roboto Mono"/>
                  </a:rPr>
                  <a:t>Vir</a:t>
                </a:r>
                <a:r>
                  <a:rPr lang="en-US" altLang="en-US" sz="1100" dirty="0">
                    <a:latin typeface="Roboto Mono"/>
                  </a:rPr>
                  <a:t> Long and </a:t>
                </a:r>
                <a:r>
                  <a:rPr lang="en-US" altLang="en-US" sz="1100" dirty="0">
                    <a:solidFill>
                      <a:schemeClr val="accent2"/>
                    </a:solidFill>
                    <a:latin typeface="Roboto Mono"/>
                  </a:rPr>
                  <a:t>Chau Doc</a:t>
                </a:r>
                <a:r>
                  <a:rPr lang="en-US" altLang="en-US" sz="1100" dirty="0">
                    <a:latin typeface="Roboto Mono"/>
                  </a:rPr>
                  <a:t>. Of course part of the real joy of this ministry is to meet and work with the young children of this war </a:t>
                </a:r>
                <a:r>
                  <a:rPr lang="en-US" altLang="en-US" sz="1100" dirty="0" err="1">
                    <a:latin typeface="Roboto Mono"/>
                  </a:rPr>
                  <a:t>rn</a:t>
                </a:r>
                <a:r>
                  <a:rPr lang="en-US" altLang="en-US" sz="1100" dirty="0">
                    <a:latin typeface="Roboto Mono"/>
                  </a:rPr>
                  <a:t> land and see them given fresh start in the </a:t>
                </a:r>
                <a:r>
                  <a:rPr lang="en-US" altLang="en-US" sz="1100" dirty="0" err="1">
                    <a:latin typeface="Roboto Mono"/>
                  </a:rPr>
                  <a:t>wc</a:t>
                </a:r>
                <a:r>
                  <a:rPr lang="en-US" altLang="en-US" sz="1100" dirty="0">
                    <a:latin typeface="Roboto Mono"/>
                  </a:rPr>
                  <a:t> </a:t>
                </a:r>
                <a:r>
                  <a:rPr lang="en-US" altLang="en-US" sz="1100" dirty="0" err="1">
                    <a:latin typeface="Roboto Mono"/>
                  </a:rPr>
                  <a:t>rld</a:t>
                </a:r>
                <a:r>
                  <a:rPr lang="en-US" altLang="en-US" sz="1100" dirty="0">
                    <a:latin typeface="Roboto Mono"/>
                  </a:rPr>
                  <a:t>. force made up of </a:t>
                </a:r>
                <a:r>
                  <a:rPr lang="en-US" altLang="en-US" sz="1100" dirty="0">
                    <a:solidFill>
                      <a:schemeClr val="accent1"/>
                    </a:solidFill>
                    <a:latin typeface="Roboto Mono"/>
                  </a:rPr>
                  <a:t>Navy</a:t>
                </a:r>
                <a:r>
                  <a:rPr lang="en-US" altLang="en-US" sz="1100" dirty="0">
                    <a:latin typeface="Roboto Mono"/>
                  </a:rPr>
                  <a:t> craft and Army units designed and trained for amphibious assaults in the Mekong Delta and the RSSZ.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This operation in the vicinity of the lam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Roboto Mono"/>
                  </a:rPr>
                  <a:t>Co Dong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river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Roboto Mono"/>
                  </a:rPr>
                  <a:t>15 miles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southwest of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Roboto Mono"/>
                  </a:rPr>
                  <a:t>Saigon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resulted in three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Roboto Mono"/>
                  </a:rPr>
                  <a:t>Viet Cong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killed one captured and nine suspects detained.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effectLst/>
                  </a:rPr>
                  <a:t>..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CBC93E6-F0AC-48A0-B610-4FB1FF3D1B05}"/>
              </a:ext>
            </a:extLst>
          </p:cNvPr>
          <p:cNvGrpSpPr/>
          <p:nvPr/>
        </p:nvGrpSpPr>
        <p:grpSpPr>
          <a:xfrm>
            <a:off x="613065" y="6019156"/>
            <a:ext cx="7148345" cy="1300124"/>
            <a:chOff x="1474195" y="6106014"/>
            <a:chExt cx="7148345" cy="1300124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EED619-302F-462E-848A-9F6C6DCAB9FA}"/>
                </a:ext>
              </a:extLst>
            </p:cNvPr>
            <p:cNvSpPr/>
            <p:nvPr/>
          </p:nvSpPr>
          <p:spPr>
            <a:xfrm>
              <a:off x="1474195" y="6106014"/>
              <a:ext cx="7148345" cy="284461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Summary description  from CHECO F031100020271.pdf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3E8385C-41D7-4E11-BE15-355BB2962626}"/>
                </a:ext>
              </a:extLst>
            </p:cNvPr>
            <p:cNvGrpSpPr/>
            <p:nvPr/>
          </p:nvGrpSpPr>
          <p:grpSpPr>
            <a:xfrm>
              <a:off x="1474195" y="6390475"/>
              <a:ext cx="7148344" cy="1015663"/>
              <a:chOff x="-1767914" y="7441020"/>
              <a:chExt cx="7148344" cy="1015663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CE2685E-033A-4EF8-A6DE-D39D3C01E42F}"/>
                  </a:ext>
                </a:extLst>
              </p:cNvPr>
              <p:cNvSpPr/>
              <p:nvPr/>
            </p:nvSpPr>
            <p:spPr>
              <a:xfrm>
                <a:off x="-1767914" y="7441020"/>
                <a:ext cx="7148344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2">
                <a:extLst>
                  <a:ext uri="{FF2B5EF4-FFF2-40B4-BE49-F238E27FC236}">
                    <a16:creationId xmlns:a16="http://schemas.microsoft.com/office/drawing/2014/main" id="{180068FC-01A2-45DD-A12D-61D81D285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675326" y="7545411"/>
                <a:ext cx="7055756" cy="8463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…On the 4th and 5th of March the 2nd Brigade moved from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Roboto Mono"/>
                  </a:rPr>
                  <a:t>Bong Son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back to he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effectLst/>
                    <a:latin typeface="Roboto Mono"/>
                  </a:rPr>
                  <a:t>ase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camp at An </a:t>
                </a:r>
                <a:r>
                  <a:rPr kumimoji="0" lang="en-US" altLang="en-US" sz="1100" b="0" i="0" u="none" strike="noStrike" cap="none" normalizeH="0" baseline="0" dirty="0" err="1">
                    <a:ln>
                      <a:noFill/>
                    </a:ln>
                    <a:effectLst/>
                    <a:latin typeface="Roboto Mono"/>
                  </a:rPr>
                  <a:t>Khe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thus completing the movement of the 11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Roboto Mono"/>
                  </a:rPr>
                  <a:t>1st Air Cavalry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out of the area of operation. Prior to the initiation of the operation the. responsible for destroying the 18th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Roboto Mono"/>
                  </a:rPr>
                  <a:t>Regiment Command Post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and routing the enemy Captain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Roboto Mono"/>
                  </a:rPr>
                  <a:t>David Brown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the FAC for 12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Roboto Mono"/>
                  </a:rPr>
                  <a:t>Cavalry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 gave the following 25 accounts of air support for the battalion On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Roboto Mono"/>
                  </a:rPr>
                  <a:t>22 February 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TAC Air was called in to support Company which was engaged by an unknown number of </a:t>
                </a:r>
                <a:r>
                  <a:rPr kumimoji="0" lang="en-US" altLang="en-US" sz="1100" b="1" i="0" u="none" strike="noStrike" cap="none" normalizeH="0" baseline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latin typeface="Roboto Mono"/>
                  </a:rPr>
                  <a:t>Viet Cong</a:t>
                </a: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Roboto Mono"/>
                  </a:rPr>
                  <a:t>…</a:t>
                </a:r>
                <a:r>
                  <a:rPr kumimoji="0" lang="en-US" altLang="en-US" sz="800" b="0" i="0" u="none" strike="noStrike" cap="none" normalizeH="0" baseline="0" dirty="0">
                    <a:ln>
                      <a:noFill/>
                    </a:ln>
                    <a:effectLst/>
                  </a:rPr>
                  <a:t> </a:t>
                </a:r>
                <a:endParaRPr kumimoji="0" lang="en-US" alt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240433F9-990E-4C58-96B5-BC66E29EA87E}"/>
              </a:ext>
            </a:extLst>
          </p:cNvPr>
          <p:cNvSpPr/>
          <p:nvPr/>
        </p:nvSpPr>
        <p:spPr>
          <a:xfrm>
            <a:off x="622126" y="2451220"/>
            <a:ext cx="2159174" cy="29970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4584A4F-D3A7-4398-9240-BDC9984C1A42}"/>
              </a:ext>
            </a:extLst>
          </p:cNvPr>
          <p:cNvCxnSpPr>
            <a:cxnSpLocks/>
            <a:stCxn id="97" idx="3"/>
            <a:endCxn id="92" idx="0"/>
          </p:cNvCxnSpPr>
          <p:nvPr/>
        </p:nvCxnSpPr>
        <p:spPr>
          <a:xfrm>
            <a:off x="2781300" y="3949760"/>
            <a:ext cx="1405938" cy="2069396"/>
          </a:xfrm>
          <a:prstGeom prst="bentConnector2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7D82DB2-0A11-466A-8644-E5DF9589D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45813"/>
              </p:ext>
            </p:extLst>
          </p:nvPr>
        </p:nvGraphicFramePr>
        <p:xfrm>
          <a:off x="16303645" y="5177744"/>
          <a:ext cx="4604492" cy="189932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19328">
                  <a:extLst>
                    <a:ext uri="{9D8B030D-6E8A-4147-A177-3AD203B41FA5}">
                      <a16:colId xmlns:a16="http://schemas.microsoft.com/office/drawing/2014/main" val="2459179835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3108250853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4074963671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409468890"/>
                    </a:ext>
                  </a:extLst>
                </a:gridCol>
              </a:tblGrid>
              <a:tr h="189932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TOTAL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4832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498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4501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95856"/>
                  </a:ext>
                </a:extLst>
              </a:tr>
              <a:tr h="37986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CORPS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t 1007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K_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97802"/>
                  </a:ext>
                </a:extLst>
              </a:tr>
              <a:tr h="189932">
                <a:tc rowSpan="5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QUANG NAM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QUANG NGAI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QUANG TIN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QUANG TR I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THUA THIEN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939847"/>
                  </a:ext>
                </a:extLst>
              </a:tr>
              <a:tr h="189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338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348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937733"/>
                  </a:ext>
                </a:extLst>
              </a:tr>
              <a:tr h="189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44021"/>
                  </a:ext>
                </a:extLst>
              </a:tr>
              <a:tr h="189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188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668348"/>
                  </a:ext>
                </a:extLst>
              </a:tr>
              <a:tr h="189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121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91526"/>
                  </a:ext>
                </a:extLst>
              </a:tr>
              <a:tr h="189932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I CORPS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825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417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70588"/>
                  </a:ext>
                </a:extLst>
              </a:tr>
              <a:tr h="189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791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97" marR="9497" marT="949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058566"/>
                  </a:ext>
                </a:extLst>
              </a:tr>
            </a:tbl>
          </a:graphicData>
        </a:graphic>
      </p:graphicFrame>
      <p:pic>
        <p:nvPicPr>
          <p:cNvPr id="117" name="Picture 116">
            <a:extLst>
              <a:ext uri="{FF2B5EF4-FFF2-40B4-BE49-F238E27FC236}">
                <a16:creationId xmlns:a16="http://schemas.microsoft.com/office/drawing/2014/main" id="{C707A450-E208-421B-8A8E-0F8B961B6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29" t="23246" r="38472" b="-36"/>
          <a:stretch/>
        </p:blipFill>
        <p:spPr>
          <a:xfrm>
            <a:off x="613065" y="7972903"/>
            <a:ext cx="7148344" cy="68405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DEA1C32-3649-4DD6-9BDD-FD3CA860B3D6}"/>
              </a:ext>
            </a:extLst>
          </p:cNvPr>
          <p:cNvSpPr/>
          <p:nvPr/>
        </p:nvSpPr>
        <p:spPr>
          <a:xfrm>
            <a:off x="16286482" y="5907894"/>
            <a:ext cx="2992898" cy="1981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863FBD7-02D9-472B-ABAD-B14AD11FF8C7}"/>
              </a:ext>
            </a:extLst>
          </p:cNvPr>
          <p:cNvCxnSpPr>
            <a:cxnSpLocks/>
            <a:stCxn id="117" idx="3"/>
            <a:endCxn id="93" idx="3"/>
          </p:cNvCxnSpPr>
          <p:nvPr/>
        </p:nvCxnSpPr>
        <p:spPr>
          <a:xfrm flipV="1">
            <a:off x="7761409" y="6811449"/>
            <a:ext cx="12700" cy="4581730"/>
          </a:xfrm>
          <a:prstGeom prst="bentConnector3">
            <a:avLst>
              <a:gd name="adj1" fmla="val 12314283"/>
            </a:avLst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132">
            <a:extLst>
              <a:ext uri="{FF2B5EF4-FFF2-40B4-BE49-F238E27FC236}">
                <a16:creationId xmlns:a16="http://schemas.microsoft.com/office/drawing/2014/main" id="{FC397A06-10DB-44CE-A90C-B3728F944E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76" t="14886" r="42811" b="25327"/>
          <a:stretch/>
        </p:blipFill>
        <p:spPr>
          <a:xfrm>
            <a:off x="14525271" y="7983705"/>
            <a:ext cx="6752034" cy="682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277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Mono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ngan</dc:creator>
  <cp:lastModifiedBy>nguyen ngan</cp:lastModifiedBy>
  <cp:revision>29</cp:revision>
  <dcterms:created xsi:type="dcterms:W3CDTF">2019-04-02T20:01:45Z</dcterms:created>
  <dcterms:modified xsi:type="dcterms:W3CDTF">2019-04-03T02:22:05Z</dcterms:modified>
</cp:coreProperties>
</file>