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
      <p:font typeface="Montserrat Black"/>
      <p:bold r:id="rId33"/>
      <p:boldItalic r:id="rId34"/>
    </p:embeddedFont>
    <p:embeddedFont>
      <p:font typeface="Montserrat Medium"/>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3pfAb4cUu/tYg/nHeRHZyvWTA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MontserratBlack-bold.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MontserratMedium-regular.fntdata"/><Relationship Id="rId12" Type="http://schemas.openxmlformats.org/officeDocument/2006/relationships/slide" Target="slides/slide8.xml"/><Relationship Id="rId34" Type="http://schemas.openxmlformats.org/officeDocument/2006/relationships/font" Target="fonts/MontserratBlack-boldItalic.fntdata"/><Relationship Id="rId15" Type="http://schemas.openxmlformats.org/officeDocument/2006/relationships/slide" Target="slides/slide11.xml"/><Relationship Id="rId37" Type="http://schemas.openxmlformats.org/officeDocument/2006/relationships/font" Target="fonts/MontserratMedium-italic.fntdata"/><Relationship Id="rId14" Type="http://schemas.openxmlformats.org/officeDocument/2006/relationships/slide" Target="slides/slide10.xml"/><Relationship Id="rId36" Type="http://schemas.openxmlformats.org/officeDocument/2006/relationships/font" Target="fonts/MontserratMedium-bold.fntdata"/><Relationship Id="rId17" Type="http://schemas.openxmlformats.org/officeDocument/2006/relationships/slide" Target="slides/slide13.xml"/><Relationship Id="rId39" Type="http://schemas.openxmlformats.org/officeDocument/2006/relationships/font" Target="fonts/MontserratExtraBold-bold.fntdata"/><Relationship Id="rId16" Type="http://schemas.openxmlformats.org/officeDocument/2006/relationships/slide" Target="slides/slide12.xml"/><Relationship Id="rId38" Type="http://schemas.openxmlformats.org/officeDocument/2006/relationships/font" Target="fonts/Montserrat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dba437200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dba437200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dba437200_1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dba437200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dba437200_1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4dba437200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dba437200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dba437200_1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4dba437200_1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dba437200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dba437200_1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4dba437200_1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dba437200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4dba437200_1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4dba437200_1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dba437200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dba437200_1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4dba437200_1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dba437200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dba437200_1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4dba437200_1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dba437200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dba437200_1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4dba437200_1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dba437200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dba437200_1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4dba437200_1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dba437200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dba437200_1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4dba437200_1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dba437200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dba437200_1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4dba437200_1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dba437200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dba437200_1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4dba437200_1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0eac944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0eac944e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90eac944e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dba437200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dba437200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4dba437200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dba437200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dba437200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4dba437200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dba437200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dba437200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4dba437200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dba437200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dba437200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4dba437200_1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dba437200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dba437200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4dba437200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dba437200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dba437200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4dba437200_1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8080/"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presentation/d/1YFAZV90rXZGgDEvDU6KduhctKp35gmBv/edit#slide=id.g15c79584e42_0_1" TargetMode="External"/><Relationship Id="rId4" Type="http://schemas.openxmlformats.org/officeDocument/2006/relationships/hyperlink" Target="https://topdev.vn/blog/restful-api-la-g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Ứng dụng Typescript với NodeJS</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Phiên bản: 1.0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12</a:t>
            </a:r>
            <a:r>
              <a:rPr lang="en-US" sz="3000"/>
              <a:t>:</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dba437200_1_66"/>
          <p:cNvSpPr txBox="1"/>
          <p:nvPr>
            <p:ph idx="1" type="body"/>
          </p:nvPr>
        </p:nvSpPr>
        <p:spPr>
          <a:xfrm>
            <a:off x="838200" y="1454750"/>
            <a:ext cx="10640700" cy="478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800"/>
              <a:t>Cấu trúc trên dựa vào mô hình hoạt động sau:</a:t>
            </a:r>
            <a:endParaRPr b="1" sz="1800"/>
          </a:p>
          <a:p>
            <a:pPr indent="0" lvl="0" marL="0" rtl="0" algn="l">
              <a:spcBef>
                <a:spcPts val="1000"/>
              </a:spcBef>
              <a:spcAft>
                <a:spcPts val="0"/>
              </a:spcAft>
              <a:buNone/>
            </a:pPr>
            <a:r>
              <a:t/>
            </a:r>
            <a:endParaRPr/>
          </a:p>
        </p:txBody>
      </p:sp>
      <p:sp>
        <p:nvSpPr>
          <p:cNvPr id="248" name="Google Shape;248;g24dba437200_1_66"/>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49" name="Google Shape;249;g24dba437200_1_66"/>
          <p:cNvPicPr preferRelativeResize="0"/>
          <p:nvPr/>
        </p:nvPicPr>
        <p:blipFill>
          <a:blip r:embed="rId3">
            <a:alphaModFix/>
          </a:blip>
          <a:stretch>
            <a:fillRect/>
          </a:stretch>
        </p:blipFill>
        <p:spPr>
          <a:xfrm>
            <a:off x="1015050" y="1997038"/>
            <a:ext cx="10287000" cy="433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4dba437200_1_75"/>
          <p:cNvSpPr txBox="1"/>
          <p:nvPr>
            <p:ph idx="1" type="body"/>
          </p:nvPr>
        </p:nvSpPr>
        <p:spPr>
          <a:xfrm>
            <a:off x="838200" y="1454750"/>
            <a:ext cx="10213800" cy="44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t>3.1. </a:t>
            </a:r>
            <a:r>
              <a:rPr b="1" lang="en-US" sz="2000"/>
              <a:t>Kết nối với MySQL</a:t>
            </a:r>
            <a:endParaRPr b="1" sz="2000"/>
          </a:p>
        </p:txBody>
      </p:sp>
      <p:sp>
        <p:nvSpPr>
          <p:cNvPr id="256" name="Google Shape;256;g24dba437200_1_75"/>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
        <p:nvSpPr>
          <p:cNvPr id="257" name="Google Shape;257;g24dba437200_1_75"/>
          <p:cNvSpPr txBox="1"/>
          <p:nvPr/>
        </p:nvSpPr>
        <p:spPr>
          <a:xfrm>
            <a:off x="838200" y="1987300"/>
            <a:ext cx="1057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Montserrat"/>
                <a:ea typeface="Montserrat"/>
                <a:cs typeface="Montserrat"/>
                <a:sym typeface="Montserrat"/>
              </a:rPr>
              <a:t>Cài đặt thư viện mysql2 bằng câu lệnh:</a:t>
            </a:r>
            <a:endParaRPr sz="1800">
              <a:latin typeface="Montserrat"/>
              <a:ea typeface="Montserrat"/>
              <a:cs typeface="Montserrat"/>
              <a:sym typeface="Montserrat"/>
            </a:endParaRPr>
          </a:p>
        </p:txBody>
      </p:sp>
      <p:sp>
        <p:nvSpPr>
          <p:cNvPr id="258" name="Google Shape;258;g24dba437200_1_75"/>
          <p:cNvSpPr/>
          <p:nvPr/>
        </p:nvSpPr>
        <p:spPr>
          <a:xfrm>
            <a:off x="2760000" y="2733975"/>
            <a:ext cx="5715000" cy="6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ontserrat"/>
                <a:ea typeface="Montserrat"/>
                <a:cs typeface="Montserrat"/>
                <a:sym typeface="Montserrat"/>
              </a:rPr>
              <a:t>npm install mysql2</a:t>
            </a:r>
            <a:endParaRPr sz="1800">
              <a:latin typeface="Montserrat"/>
              <a:ea typeface="Montserrat"/>
              <a:cs typeface="Montserrat"/>
              <a:sym typeface="Montserrat"/>
            </a:endParaRPr>
          </a:p>
        </p:txBody>
      </p:sp>
      <p:sp>
        <p:nvSpPr>
          <p:cNvPr id="259" name="Google Shape;259;g24dba437200_1_75"/>
          <p:cNvSpPr txBox="1"/>
          <p:nvPr/>
        </p:nvSpPr>
        <p:spPr>
          <a:xfrm>
            <a:off x="838200" y="3922775"/>
            <a:ext cx="95586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latin typeface="Montserrat"/>
                <a:ea typeface="Montserrat"/>
                <a:cs typeface="Montserrat"/>
                <a:sym typeface="Montserrat"/>
              </a:rPr>
              <a:t>Tại thư mục config, tạo một file đặt tên là </a:t>
            </a:r>
            <a:r>
              <a:rPr b="1" lang="en-US" sz="1800">
                <a:latin typeface="Montserrat"/>
                <a:ea typeface="Montserrat"/>
                <a:cs typeface="Montserrat"/>
                <a:sym typeface="Montserrat"/>
              </a:rPr>
              <a:t>database.ts. </a:t>
            </a:r>
            <a:r>
              <a:rPr lang="en-US" sz="1800">
                <a:latin typeface="Montserrat"/>
                <a:ea typeface="Montserrat"/>
                <a:cs typeface="Montserrat"/>
                <a:sym typeface="Montserrat"/>
              </a:rPr>
              <a:t>Sau đó import đoạn mã sau để thực hiện kết nối đến Mysql</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4dba437200_1_85"/>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66" name="Google Shape;266;g24dba437200_1_85"/>
          <p:cNvPicPr preferRelativeResize="0"/>
          <p:nvPr/>
        </p:nvPicPr>
        <p:blipFill>
          <a:blip r:embed="rId3">
            <a:alphaModFix/>
          </a:blip>
          <a:stretch>
            <a:fillRect/>
          </a:stretch>
        </p:blipFill>
        <p:spPr>
          <a:xfrm>
            <a:off x="1633725" y="2078725"/>
            <a:ext cx="8884926" cy="4191000"/>
          </a:xfrm>
          <a:prstGeom prst="rect">
            <a:avLst/>
          </a:prstGeom>
          <a:noFill/>
          <a:ln>
            <a:noFill/>
          </a:ln>
        </p:spPr>
      </p:pic>
      <p:sp>
        <p:nvSpPr>
          <p:cNvPr id="267" name="Google Shape;267;g24dba437200_1_85"/>
          <p:cNvSpPr txBox="1"/>
          <p:nvPr/>
        </p:nvSpPr>
        <p:spPr>
          <a:xfrm>
            <a:off x="838200" y="1453900"/>
            <a:ext cx="83547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3.1. Kết nối với MySQL</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4dba437200_1_94"/>
          <p:cNvSpPr txBox="1"/>
          <p:nvPr>
            <p:ph idx="1" type="body"/>
          </p:nvPr>
        </p:nvSpPr>
        <p:spPr>
          <a:xfrm>
            <a:off x="838200" y="1454750"/>
            <a:ext cx="9604200" cy="502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t>3.2. T</a:t>
            </a:r>
            <a:r>
              <a:rPr b="1" lang="en-US" sz="2000"/>
              <a:t>ạo cơ sở dữ liệu và tạo bảng </a:t>
            </a:r>
            <a:endParaRPr b="1" sz="2000"/>
          </a:p>
        </p:txBody>
      </p:sp>
      <p:sp>
        <p:nvSpPr>
          <p:cNvPr id="274" name="Google Shape;274;g24dba437200_1_94"/>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
        <p:nvSpPr>
          <p:cNvPr id="275" name="Google Shape;275;g24dba437200_1_94"/>
          <p:cNvSpPr/>
          <p:nvPr/>
        </p:nvSpPr>
        <p:spPr>
          <a:xfrm>
            <a:off x="2731000" y="2033025"/>
            <a:ext cx="6324600" cy="42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276" name="Google Shape;276;g24dba437200_1_94"/>
          <p:cNvPicPr preferRelativeResize="0"/>
          <p:nvPr/>
        </p:nvPicPr>
        <p:blipFill>
          <a:blip r:embed="rId3">
            <a:alphaModFix/>
          </a:blip>
          <a:stretch>
            <a:fillRect/>
          </a:stretch>
        </p:blipFill>
        <p:spPr>
          <a:xfrm>
            <a:off x="2731000" y="2033025"/>
            <a:ext cx="6324600" cy="422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4dba437200_1_110"/>
          <p:cNvSpPr txBox="1"/>
          <p:nvPr>
            <p:ph idx="1" type="body"/>
          </p:nvPr>
        </p:nvSpPr>
        <p:spPr>
          <a:xfrm>
            <a:off x="838200" y="1560575"/>
            <a:ext cx="9863400" cy="46176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2000"/>
              <a:t>3.3. </a:t>
            </a:r>
            <a:r>
              <a:rPr b="1" lang="en-US" sz="2000"/>
              <a:t>Định tuyến các router</a:t>
            </a:r>
            <a:endParaRPr b="1" sz="2000"/>
          </a:p>
          <a:p>
            <a:pPr indent="0" lvl="0" marL="0" rtl="0" algn="l">
              <a:lnSpc>
                <a:spcPct val="150000"/>
              </a:lnSpc>
              <a:spcBef>
                <a:spcPts val="1000"/>
              </a:spcBef>
              <a:spcAft>
                <a:spcPts val="0"/>
              </a:spcAft>
              <a:buNone/>
            </a:pPr>
            <a:r>
              <a:rPr lang="en-US" sz="1800"/>
              <a:t>Trong thư mục routes, tạo một file đặt tên là: </a:t>
            </a:r>
            <a:r>
              <a:rPr b="1" lang="en-US" sz="1800"/>
              <a:t>product.routes.ts </a:t>
            </a:r>
            <a:endParaRPr b="1" sz="1800"/>
          </a:p>
          <a:p>
            <a:pPr indent="0" lvl="0" marL="0" rtl="0" algn="l">
              <a:lnSpc>
                <a:spcPct val="150000"/>
              </a:lnSpc>
              <a:spcBef>
                <a:spcPts val="1000"/>
              </a:spcBef>
              <a:spcAft>
                <a:spcPts val="0"/>
              </a:spcAft>
              <a:buNone/>
            </a:pPr>
            <a:r>
              <a:rPr lang="en-US" sz="1800"/>
              <a:t>Trong file </a:t>
            </a:r>
            <a:r>
              <a:rPr b="1" lang="en-US" sz="1800"/>
              <a:t>product.routes.ts, </a:t>
            </a:r>
            <a:r>
              <a:rPr lang="en-US" sz="1800"/>
              <a:t>k</a:t>
            </a:r>
            <a:r>
              <a:rPr lang="en-US" sz="1800"/>
              <a:t>hởi tạo router cho product và export ra bên ngoài</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283" name="Google Shape;283;g24dba437200_1_110"/>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84" name="Google Shape;284;g24dba437200_1_110"/>
          <p:cNvPicPr preferRelativeResize="0"/>
          <p:nvPr/>
        </p:nvPicPr>
        <p:blipFill>
          <a:blip r:embed="rId3">
            <a:alphaModFix/>
          </a:blip>
          <a:stretch>
            <a:fillRect/>
          </a:stretch>
        </p:blipFill>
        <p:spPr>
          <a:xfrm>
            <a:off x="3105150" y="3360100"/>
            <a:ext cx="5981700" cy="257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4dba437200_1_118"/>
          <p:cNvSpPr txBox="1"/>
          <p:nvPr>
            <p:ph idx="1" type="body"/>
          </p:nvPr>
        </p:nvSpPr>
        <p:spPr>
          <a:xfrm>
            <a:off x="838200" y="1454750"/>
            <a:ext cx="10899600" cy="639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sz="1800"/>
              <a:t>Bên trong file </a:t>
            </a:r>
            <a:r>
              <a:rPr b="1" lang="en-US" sz="1800"/>
              <a:t>server.ts</a:t>
            </a:r>
            <a:r>
              <a:rPr lang="en-US" sz="1800"/>
              <a:t>, import router của product và sử dụng nó</a:t>
            </a:r>
            <a:endParaRPr sz="1800"/>
          </a:p>
          <a:p>
            <a:pPr indent="0" lvl="0" marL="0" rtl="0" algn="l">
              <a:spcBef>
                <a:spcPts val="1000"/>
              </a:spcBef>
              <a:spcAft>
                <a:spcPts val="0"/>
              </a:spcAft>
              <a:buNone/>
            </a:pPr>
            <a:r>
              <a:t/>
            </a:r>
            <a:endParaRPr sz="1800"/>
          </a:p>
        </p:txBody>
      </p:sp>
      <p:sp>
        <p:nvSpPr>
          <p:cNvPr id="291" name="Google Shape;291;g24dba437200_1_11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92" name="Google Shape;292;g24dba437200_1_118"/>
          <p:cNvPicPr preferRelativeResize="0"/>
          <p:nvPr/>
        </p:nvPicPr>
        <p:blipFill>
          <a:blip r:embed="rId3">
            <a:alphaModFix/>
          </a:blip>
          <a:stretch>
            <a:fillRect/>
          </a:stretch>
        </p:blipFill>
        <p:spPr>
          <a:xfrm>
            <a:off x="2458750" y="1987300"/>
            <a:ext cx="7274500" cy="4306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4dba437200_1_103"/>
          <p:cNvSpPr txBox="1"/>
          <p:nvPr>
            <p:ph idx="1" type="body"/>
          </p:nvPr>
        </p:nvSpPr>
        <p:spPr>
          <a:xfrm>
            <a:off x="838200" y="1454750"/>
            <a:ext cx="10482300" cy="47235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sz="1800"/>
              <a:t>Định tuyến các HTTP request cho product router. Khi ta truy cập vào đường dẫn API với phương thức GET thì sẽ chuyển vào Controller để xử lý (Dựa vào sơ đồ ở trên)</a:t>
            </a:r>
            <a:endParaRPr sz="1800"/>
          </a:p>
          <a:p>
            <a:pPr indent="0" lvl="0" marL="0" rtl="0" algn="l">
              <a:spcBef>
                <a:spcPts val="1000"/>
              </a:spcBef>
              <a:spcAft>
                <a:spcPts val="0"/>
              </a:spcAft>
              <a:buNone/>
            </a:pPr>
            <a:r>
              <a:t/>
            </a:r>
            <a:endParaRPr sz="1800"/>
          </a:p>
        </p:txBody>
      </p:sp>
      <p:sp>
        <p:nvSpPr>
          <p:cNvPr id="299" name="Google Shape;299;g24dba437200_1_103"/>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00" name="Google Shape;300;g24dba437200_1_103"/>
          <p:cNvPicPr preferRelativeResize="0"/>
          <p:nvPr/>
        </p:nvPicPr>
        <p:blipFill>
          <a:blip r:embed="rId3">
            <a:alphaModFix/>
          </a:blip>
          <a:stretch>
            <a:fillRect/>
          </a:stretch>
        </p:blipFill>
        <p:spPr>
          <a:xfrm>
            <a:off x="871525" y="2534613"/>
            <a:ext cx="10448925" cy="334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4dba437200_1_127"/>
          <p:cNvSpPr txBox="1"/>
          <p:nvPr>
            <p:ph idx="1" type="body"/>
          </p:nvPr>
        </p:nvSpPr>
        <p:spPr>
          <a:xfrm>
            <a:off x="838200" y="1545325"/>
            <a:ext cx="9883200" cy="40233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sz="1800"/>
              <a:t>Trong folder controllers, </a:t>
            </a:r>
            <a:r>
              <a:rPr lang="en-US" sz="1800"/>
              <a:t>tạo một file đặt tên </a:t>
            </a:r>
            <a:r>
              <a:rPr b="1" lang="en-US" sz="1800"/>
              <a:t>product.controller.ts</a:t>
            </a:r>
            <a:endParaRPr b="1" sz="1800"/>
          </a:p>
          <a:p>
            <a:pPr indent="0" lvl="0" marL="0" rtl="0" algn="l">
              <a:lnSpc>
                <a:spcPct val="150000"/>
              </a:lnSpc>
              <a:spcBef>
                <a:spcPts val="1000"/>
              </a:spcBef>
              <a:spcAft>
                <a:spcPts val="0"/>
              </a:spcAft>
              <a:buNone/>
            </a:pPr>
            <a:r>
              <a:rPr lang="en-US" sz="1800"/>
              <a:t>Controller là nơi đón nhận tất cả các request từ </a:t>
            </a:r>
            <a:endParaRPr sz="1800"/>
          </a:p>
          <a:p>
            <a:pPr indent="0" lvl="0" marL="0" rtl="0" algn="l">
              <a:lnSpc>
                <a:spcPct val="150000"/>
              </a:lnSpc>
              <a:spcBef>
                <a:spcPts val="1000"/>
              </a:spcBef>
              <a:spcAft>
                <a:spcPts val="0"/>
              </a:spcAft>
              <a:buNone/>
            </a:pPr>
            <a:r>
              <a:rPr lang="en-US" sz="1800"/>
              <a:t>phía client , nhận dữ liệu trả về từ service và trả về</a:t>
            </a:r>
            <a:endParaRPr sz="1800"/>
          </a:p>
          <a:p>
            <a:pPr indent="0" lvl="0" marL="0" rtl="0" algn="l">
              <a:lnSpc>
                <a:spcPct val="150000"/>
              </a:lnSpc>
              <a:spcBef>
                <a:spcPts val="1000"/>
              </a:spcBef>
              <a:spcAft>
                <a:spcPts val="0"/>
              </a:spcAft>
              <a:buNone/>
            </a:pPr>
            <a:r>
              <a:rPr lang="en-US" sz="1800"/>
              <a:t> dữ liệu cho phía client</a:t>
            </a:r>
            <a:endParaRPr sz="1800"/>
          </a:p>
          <a:p>
            <a:pPr indent="0" lvl="0" marL="0" rtl="0" algn="l">
              <a:lnSpc>
                <a:spcPct val="150000"/>
              </a:lnSpc>
              <a:spcBef>
                <a:spcPts val="1000"/>
              </a:spcBef>
              <a:spcAft>
                <a:spcPts val="0"/>
              </a:spcAft>
              <a:buNone/>
            </a:pPr>
            <a:r>
              <a:rPr lang="en-US" sz="1800"/>
              <a:t>Trong folder </a:t>
            </a:r>
            <a:r>
              <a:rPr b="1" lang="en-US" sz="1800"/>
              <a:t>services</a:t>
            </a:r>
            <a:r>
              <a:rPr lang="en-US" sz="1800"/>
              <a:t>, tạo file đặt tên là </a:t>
            </a:r>
            <a:r>
              <a:rPr b="1" lang="en-US" sz="1800"/>
              <a:t>product.service.ts</a:t>
            </a:r>
            <a:endParaRPr b="1" sz="1800"/>
          </a:p>
          <a:p>
            <a:pPr indent="0" lvl="0" marL="0" rtl="0" algn="l">
              <a:lnSpc>
                <a:spcPct val="150000"/>
              </a:lnSpc>
              <a:spcBef>
                <a:spcPts val="1000"/>
              </a:spcBef>
              <a:spcAft>
                <a:spcPts val="0"/>
              </a:spcAft>
              <a:buNone/>
            </a:pPr>
            <a:r>
              <a:rPr lang="en-US" sz="1800"/>
              <a:t>Service là nơi lấy dữ liệu từ trong cơ sở dữ liệu và</a:t>
            </a:r>
            <a:endParaRPr sz="1800"/>
          </a:p>
          <a:p>
            <a:pPr indent="0" lvl="0" marL="0" rtl="0" algn="l">
              <a:lnSpc>
                <a:spcPct val="150000"/>
              </a:lnSpc>
              <a:spcBef>
                <a:spcPts val="1000"/>
              </a:spcBef>
              <a:spcAft>
                <a:spcPts val="0"/>
              </a:spcAft>
              <a:buNone/>
            </a:pPr>
            <a:r>
              <a:rPr lang="en-US" sz="1800"/>
              <a:t>trả về dữ liệu cho </a:t>
            </a:r>
            <a:r>
              <a:rPr b="1" lang="en-US" sz="1800"/>
              <a:t>Controller</a:t>
            </a:r>
            <a:endParaRPr b="1" sz="1800"/>
          </a:p>
        </p:txBody>
      </p:sp>
      <p:sp>
        <p:nvSpPr>
          <p:cNvPr id="307" name="Google Shape;307;g24dba437200_1_127"/>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08" name="Google Shape;308;g24dba437200_1_127"/>
          <p:cNvPicPr preferRelativeResize="0"/>
          <p:nvPr/>
        </p:nvPicPr>
        <p:blipFill>
          <a:blip r:embed="rId3">
            <a:alphaModFix/>
          </a:blip>
          <a:stretch>
            <a:fillRect/>
          </a:stretch>
        </p:blipFill>
        <p:spPr>
          <a:xfrm>
            <a:off x="7025600" y="1956725"/>
            <a:ext cx="3695700" cy="914400"/>
          </a:xfrm>
          <a:prstGeom prst="rect">
            <a:avLst/>
          </a:prstGeom>
          <a:noFill/>
          <a:ln>
            <a:noFill/>
          </a:ln>
        </p:spPr>
      </p:pic>
      <p:pic>
        <p:nvPicPr>
          <p:cNvPr id="309" name="Google Shape;309;g24dba437200_1_127"/>
          <p:cNvPicPr preferRelativeResize="0"/>
          <p:nvPr/>
        </p:nvPicPr>
        <p:blipFill>
          <a:blip r:embed="rId4">
            <a:alphaModFix/>
          </a:blip>
          <a:stretch>
            <a:fillRect/>
          </a:stretch>
        </p:blipFill>
        <p:spPr>
          <a:xfrm>
            <a:off x="7025600" y="4318950"/>
            <a:ext cx="3695700" cy="9136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4dba437200_1_134"/>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16" name="Google Shape;316;g24dba437200_1_134"/>
          <p:cNvPicPr preferRelativeResize="0"/>
          <p:nvPr/>
        </p:nvPicPr>
        <p:blipFill>
          <a:blip r:embed="rId3">
            <a:alphaModFix/>
          </a:blip>
          <a:stretch>
            <a:fillRect/>
          </a:stretch>
        </p:blipFill>
        <p:spPr>
          <a:xfrm>
            <a:off x="4726200" y="1454750"/>
            <a:ext cx="6767800" cy="4953000"/>
          </a:xfrm>
          <a:prstGeom prst="rect">
            <a:avLst/>
          </a:prstGeom>
          <a:noFill/>
          <a:ln>
            <a:noFill/>
          </a:ln>
        </p:spPr>
      </p:pic>
      <p:sp>
        <p:nvSpPr>
          <p:cNvPr id="317" name="Google Shape;317;g24dba437200_1_134"/>
          <p:cNvSpPr/>
          <p:nvPr/>
        </p:nvSpPr>
        <p:spPr>
          <a:xfrm>
            <a:off x="838200" y="3115050"/>
            <a:ext cx="28500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Montserrat"/>
                <a:ea typeface="Montserrat"/>
                <a:cs typeface="Montserrat"/>
                <a:sym typeface="Montserrat"/>
              </a:rPr>
              <a:t>product.controller.ts</a:t>
            </a:r>
            <a:endParaRPr>
              <a:latin typeface="Montserrat"/>
              <a:ea typeface="Montserrat"/>
              <a:cs typeface="Montserrat"/>
              <a:sym typeface="Montserrat"/>
            </a:endParaRPr>
          </a:p>
        </p:txBody>
      </p:sp>
      <p:sp>
        <p:nvSpPr>
          <p:cNvPr id="318" name="Google Shape;318;g24dba437200_1_134"/>
          <p:cNvSpPr/>
          <p:nvPr/>
        </p:nvSpPr>
        <p:spPr>
          <a:xfrm>
            <a:off x="4009050" y="3336150"/>
            <a:ext cx="396300" cy="350400"/>
          </a:xfrm>
          <a:prstGeom prst="rightArrow">
            <a:avLst>
              <a:gd fmla="val 50000" name="adj1"/>
              <a:gd fmla="val 476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4dba437200_1_144"/>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25" name="Google Shape;325;g24dba437200_1_144"/>
          <p:cNvPicPr preferRelativeResize="0"/>
          <p:nvPr/>
        </p:nvPicPr>
        <p:blipFill>
          <a:blip r:embed="rId3">
            <a:alphaModFix/>
          </a:blip>
          <a:stretch>
            <a:fillRect/>
          </a:stretch>
        </p:blipFill>
        <p:spPr>
          <a:xfrm>
            <a:off x="4626950" y="1820525"/>
            <a:ext cx="6897551" cy="3092850"/>
          </a:xfrm>
          <a:prstGeom prst="rect">
            <a:avLst/>
          </a:prstGeom>
          <a:noFill/>
          <a:ln>
            <a:noFill/>
          </a:ln>
        </p:spPr>
      </p:pic>
      <p:sp>
        <p:nvSpPr>
          <p:cNvPr id="326" name="Google Shape;326;g24dba437200_1_144"/>
          <p:cNvSpPr/>
          <p:nvPr/>
        </p:nvSpPr>
        <p:spPr>
          <a:xfrm>
            <a:off x="749800" y="3116250"/>
            <a:ext cx="2469000" cy="6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800">
                <a:solidFill>
                  <a:schemeClr val="dk1"/>
                </a:solidFill>
                <a:latin typeface="Montserrat"/>
                <a:ea typeface="Montserrat"/>
                <a:cs typeface="Montserrat"/>
                <a:sym typeface="Montserrat"/>
              </a:rPr>
              <a:t>product.service.ts</a:t>
            </a:r>
            <a:endParaRPr>
              <a:latin typeface="Montserrat"/>
              <a:ea typeface="Montserrat"/>
              <a:cs typeface="Montserrat"/>
              <a:sym typeface="Montserrat"/>
            </a:endParaRPr>
          </a:p>
        </p:txBody>
      </p:sp>
      <p:sp>
        <p:nvSpPr>
          <p:cNvPr id="327" name="Google Shape;327;g24dba437200_1_144"/>
          <p:cNvSpPr/>
          <p:nvPr/>
        </p:nvSpPr>
        <p:spPr>
          <a:xfrm>
            <a:off x="3505275" y="3276600"/>
            <a:ext cx="835200" cy="30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AutoNum type="arabicPeriod"/>
            </a:pPr>
            <a:r>
              <a:rPr lang="en-US" sz="2400">
                <a:solidFill>
                  <a:srgbClr val="333333"/>
                </a:solidFill>
              </a:rPr>
              <a:t>Cài đặt môi trường phát triển NodeJS với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Khởi tạo server với NodeJS và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Xây dựng API với NodeJS và Typescript</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4dba437200_1_158"/>
          <p:cNvSpPr txBox="1"/>
          <p:nvPr>
            <p:ph idx="1" type="body"/>
          </p:nvPr>
        </p:nvSpPr>
        <p:spPr>
          <a:xfrm>
            <a:off x="838200" y="1575825"/>
            <a:ext cx="9436500" cy="48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t>Test API với postman</a:t>
            </a:r>
            <a:endParaRPr b="1" sz="2000"/>
          </a:p>
        </p:txBody>
      </p:sp>
      <p:sp>
        <p:nvSpPr>
          <p:cNvPr id="334" name="Google Shape;334;g24dba437200_1_15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35" name="Google Shape;335;g24dba437200_1_158"/>
          <p:cNvPicPr preferRelativeResize="0"/>
          <p:nvPr/>
        </p:nvPicPr>
        <p:blipFill>
          <a:blip r:embed="rId3">
            <a:alphaModFix/>
          </a:blip>
          <a:stretch>
            <a:fillRect/>
          </a:stretch>
        </p:blipFill>
        <p:spPr>
          <a:xfrm>
            <a:off x="4868438" y="1575825"/>
            <a:ext cx="5593076" cy="822825"/>
          </a:xfrm>
          <a:prstGeom prst="rect">
            <a:avLst/>
          </a:prstGeom>
          <a:noFill/>
          <a:ln>
            <a:noFill/>
          </a:ln>
        </p:spPr>
      </p:pic>
      <p:sp>
        <p:nvSpPr>
          <p:cNvPr id="336" name="Google Shape;336;g24dba437200_1_158"/>
          <p:cNvSpPr/>
          <p:nvPr/>
        </p:nvSpPr>
        <p:spPr>
          <a:xfrm>
            <a:off x="838200" y="3907525"/>
            <a:ext cx="1463100" cy="6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Montserrat"/>
                <a:ea typeface="Montserrat"/>
                <a:cs typeface="Montserrat"/>
                <a:sym typeface="Montserrat"/>
              </a:rPr>
              <a:t>Kết quả</a:t>
            </a:r>
            <a:endParaRPr b="1" sz="1800">
              <a:latin typeface="Montserrat"/>
              <a:ea typeface="Montserrat"/>
              <a:cs typeface="Montserrat"/>
              <a:sym typeface="Montserrat"/>
            </a:endParaRPr>
          </a:p>
        </p:txBody>
      </p:sp>
      <p:sp>
        <p:nvSpPr>
          <p:cNvPr id="337" name="Google Shape;337;g24dba437200_1_158"/>
          <p:cNvSpPr/>
          <p:nvPr/>
        </p:nvSpPr>
        <p:spPr>
          <a:xfrm>
            <a:off x="3096775" y="4067575"/>
            <a:ext cx="1463100" cy="35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38" name="Google Shape;338;g24dba437200_1_158"/>
          <p:cNvSpPr/>
          <p:nvPr/>
        </p:nvSpPr>
        <p:spPr>
          <a:xfrm>
            <a:off x="4887425" y="2642625"/>
            <a:ext cx="5555100" cy="37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339" name="Google Shape;339;g24dba437200_1_158"/>
          <p:cNvPicPr preferRelativeResize="0"/>
          <p:nvPr/>
        </p:nvPicPr>
        <p:blipFill>
          <a:blip r:embed="rId4">
            <a:alphaModFix/>
          </a:blip>
          <a:stretch>
            <a:fillRect/>
          </a:stretch>
        </p:blipFill>
        <p:spPr>
          <a:xfrm>
            <a:off x="4986550" y="2671175"/>
            <a:ext cx="5417925" cy="3689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4dba437200_1_171"/>
          <p:cNvSpPr txBox="1"/>
          <p:nvPr>
            <p:ph idx="1" type="body"/>
          </p:nvPr>
        </p:nvSpPr>
        <p:spPr>
          <a:xfrm>
            <a:off x="838200" y="1667250"/>
            <a:ext cx="10381500" cy="43308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2000"/>
              <a:t>Lưu ý: </a:t>
            </a:r>
            <a:endParaRPr b="1" sz="2000"/>
          </a:p>
          <a:p>
            <a:pPr indent="0" lvl="0" marL="0" rtl="0" algn="l">
              <a:lnSpc>
                <a:spcPct val="150000"/>
              </a:lnSpc>
              <a:spcBef>
                <a:spcPts val="1000"/>
              </a:spcBef>
              <a:spcAft>
                <a:spcPts val="0"/>
              </a:spcAft>
              <a:buNone/>
            </a:pPr>
            <a:r>
              <a:rPr lang="en-US" sz="1800"/>
              <a:t>Để có thể lấy dữ liệu từ trong database thì bạn cần phải thay đổi các thông tin trong file database.ts như: tên database, password, user, port, host cho phù hợp với máy của bạn</a:t>
            </a:r>
            <a:endParaRPr sz="1800"/>
          </a:p>
          <a:p>
            <a:pPr indent="0" lvl="0" marL="0" rtl="0" algn="l">
              <a:lnSpc>
                <a:spcPct val="150000"/>
              </a:lnSpc>
              <a:spcBef>
                <a:spcPts val="1000"/>
              </a:spcBef>
              <a:spcAft>
                <a:spcPts val="0"/>
              </a:spcAft>
              <a:buNone/>
            </a:pPr>
            <a:r>
              <a:rPr lang="en-US" sz="1800"/>
              <a:t>Thêm vào trong database dữ liệu cho bảng để có thể hiển thị được những thông tin</a:t>
            </a:r>
            <a:endParaRPr sz="1800"/>
          </a:p>
        </p:txBody>
      </p:sp>
      <p:sp>
        <p:nvSpPr>
          <p:cNvPr id="346" name="Google Shape;346;g24dba437200_1_171"/>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90eac944ec_0_0"/>
          <p:cNvSpPr txBox="1"/>
          <p:nvPr>
            <p:ph idx="1" type="body"/>
          </p:nvPr>
        </p:nvSpPr>
        <p:spPr>
          <a:xfrm>
            <a:off x="838200" y="1789175"/>
            <a:ext cx="10152900" cy="42090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sz="1800"/>
              <a:t>Bên cạnh API lấy thông tin tất cả bản ghi, chúng ta có thể dựa vào mô hình hình ở trên để xây dựng các API còn lại như: </a:t>
            </a:r>
            <a:endParaRPr sz="1800"/>
          </a:p>
          <a:p>
            <a:pPr indent="-403860" lvl="0" marL="457200" rtl="0" algn="l">
              <a:lnSpc>
                <a:spcPct val="150000"/>
              </a:lnSpc>
              <a:spcBef>
                <a:spcPts val="1000"/>
              </a:spcBef>
              <a:spcAft>
                <a:spcPts val="0"/>
              </a:spcAft>
              <a:buClr>
                <a:schemeClr val="dk1"/>
              </a:buClr>
              <a:buSzPts val="2760"/>
              <a:buChar char="•"/>
            </a:pPr>
            <a:r>
              <a:rPr lang="en-US" sz="1800"/>
              <a:t>Lấy thông tin một bản ghi theo id,</a:t>
            </a:r>
            <a:endParaRPr sz="1800"/>
          </a:p>
          <a:p>
            <a:pPr indent="-403860" lvl="0" marL="457200" rtl="0" algn="l">
              <a:lnSpc>
                <a:spcPct val="150000"/>
              </a:lnSpc>
              <a:spcBef>
                <a:spcPts val="0"/>
              </a:spcBef>
              <a:spcAft>
                <a:spcPts val="0"/>
              </a:spcAft>
              <a:buClr>
                <a:schemeClr val="dk1"/>
              </a:buClr>
              <a:buSzPts val="2760"/>
              <a:buChar char="•"/>
            </a:pPr>
            <a:r>
              <a:rPr lang="en-US" sz="1800"/>
              <a:t>Thêm mới bản ghi</a:t>
            </a:r>
            <a:endParaRPr sz="1800"/>
          </a:p>
          <a:p>
            <a:pPr indent="-403860" lvl="0" marL="457200" rtl="0" algn="l">
              <a:lnSpc>
                <a:spcPct val="150000"/>
              </a:lnSpc>
              <a:spcBef>
                <a:spcPts val="0"/>
              </a:spcBef>
              <a:spcAft>
                <a:spcPts val="0"/>
              </a:spcAft>
              <a:buClr>
                <a:schemeClr val="dk1"/>
              </a:buClr>
              <a:buSzPts val="2760"/>
              <a:buChar char="•"/>
            </a:pPr>
            <a:r>
              <a:rPr lang="en-US" sz="1800"/>
              <a:t>Cập nhật thông tin một bản ghi theo id</a:t>
            </a:r>
            <a:endParaRPr sz="1800"/>
          </a:p>
          <a:p>
            <a:pPr indent="-403860" lvl="0" marL="457200" rtl="0" algn="l">
              <a:lnSpc>
                <a:spcPct val="150000"/>
              </a:lnSpc>
              <a:spcBef>
                <a:spcPts val="0"/>
              </a:spcBef>
              <a:spcAft>
                <a:spcPts val="0"/>
              </a:spcAft>
              <a:buClr>
                <a:schemeClr val="dk1"/>
              </a:buClr>
              <a:buSzPts val="2760"/>
              <a:buChar char="•"/>
            </a:pPr>
            <a:r>
              <a:rPr lang="en-US" sz="1800"/>
              <a:t>Xóa thông tin một bản ghi theo id …</a:t>
            </a:r>
            <a:endParaRPr sz="1800"/>
          </a:p>
        </p:txBody>
      </p:sp>
      <p:sp>
        <p:nvSpPr>
          <p:cNvPr id="353" name="Google Shape;353;g290eac944ec_0_0"/>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59" name="Google Shape;359;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60" name="Google Shape;360;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Biết cách cài đặt môi trường làm việc giữa NodeJS và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kết nối giữa NodeJS, Typescript với MySQL</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cấu trúc trúc thư mục làm việc hiệu  quả khi xây dựng các API</a:t>
            </a:r>
            <a:endParaRPr sz="2400">
              <a:solidFill>
                <a:srgbClr val="33333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66" name="Google Shape;366;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a:t>
            </a:r>
            <a:r>
              <a:rPr lang="en-US"/>
              <a:t>Cài đặt môi trường </a:t>
            </a:r>
            <a:endParaRPr/>
          </a:p>
        </p:txBody>
      </p:sp>
      <p:sp>
        <p:nvSpPr>
          <p:cNvPr id="192" name="Google Shape;192;g11bac9ab7f9_1_876"/>
          <p:cNvSpPr txBox="1"/>
          <p:nvPr/>
        </p:nvSpPr>
        <p:spPr>
          <a:xfrm>
            <a:off x="742500" y="1454750"/>
            <a:ext cx="1067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lang="en-US" sz="2000">
                <a:latin typeface="Montserrat"/>
                <a:ea typeface="Montserrat"/>
                <a:cs typeface="Montserrat"/>
                <a:sym typeface="Montserrat"/>
              </a:rPr>
              <a:t>Cài đặt các package cần thiết:  </a:t>
            </a:r>
            <a:endParaRPr b="1" i="0" sz="1600" u="none" cap="none" strike="noStrike">
              <a:solidFill>
                <a:srgbClr val="000000"/>
              </a:solidFill>
            </a:endParaRPr>
          </a:p>
        </p:txBody>
      </p:sp>
      <p:sp>
        <p:nvSpPr>
          <p:cNvPr id="193" name="Google Shape;193;g11bac9ab7f9_1_876"/>
          <p:cNvSpPr/>
          <p:nvPr/>
        </p:nvSpPr>
        <p:spPr>
          <a:xfrm>
            <a:off x="742500" y="2124450"/>
            <a:ext cx="10671300" cy="102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ontserrat"/>
                <a:ea typeface="Montserrat"/>
                <a:cs typeface="Montserrat"/>
                <a:sym typeface="Montserrat"/>
              </a:rPr>
              <a:t>npm install express nodemon typescript @types/node ts-lib ts-node </a:t>
            </a:r>
            <a:r>
              <a:rPr lang="en-US" sz="1800">
                <a:solidFill>
                  <a:schemeClr val="dk1"/>
                </a:solidFill>
                <a:latin typeface="Montserrat"/>
                <a:ea typeface="Montserrat"/>
                <a:cs typeface="Montserrat"/>
                <a:sym typeface="Montserrat"/>
              </a:rPr>
              <a:t>@types/express</a:t>
            </a:r>
            <a:r>
              <a:rPr lang="en-US" sz="1800">
                <a:latin typeface="Montserrat"/>
                <a:ea typeface="Montserrat"/>
                <a:cs typeface="Montserrat"/>
                <a:sym typeface="Montserrat"/>
              </a:rPr>
              <a:t> -D</a:t>
            </a:r>
            <a:endParaRPr sz="1800">
              <a:latin typeface="Montserrat"/>
              <a:ea typeface="Montserrat"/>
              <a:cs typeface="Montserrat"/>
              <a:sym typeface="Montserrat"/>
            </a:endParaRPr>
          </a:p>
        </p:txBody>
      </p:sp>
      <p:sp>
        <p:nvSpPr>
          <p:cNvPr id="194" name="Google Shape;194;g11bac9ab7f9_1_876"/>
          <p:cNvSpPr txBox="1"/>
          <p:nvPr/>
        </p:nvSpPr>
        <p:spPr>
          <a:xfrm>
            <a:off x="838200" y="3435100"/>
            <a:ext cx="10274700" cy="25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800">
                <a:latin typeface="Montserrat"/>
                <a:ea typeface="Montserrat"/>
                <a:cs typeface="Montserrat"/>
                <a:sym typeface="Montserrat"/>
              </a:rPr>
              <a:t>Lưu ý</a:t>
            </a:r>
            <a:r>
              <a:rPr lang="en-US" sz="1800">
                <a:latin typeface="Montserrat"/>
                <a:ea typeface="Montserrat"/>
                <a:cs typeface="Montserrat"/>
                <a:sym typeface="Montserrat"/>
              </a:rPr>
              <a:t>: Đây chỉ là những </a:t>
            </a:r>
            <a:r>
              <a:rPr b="1" lang="en-US" sz="1800">
                <a:latin typeface="Montserrat"/>
                <a:ea typeface="Montserrat"/>
                <a:cs typeface="Montserrat"/>
                <a:sym typeface="Montserrat"/>
              </a:rPr>
              <a:t>package </a:t>
            </a:r>
            <a:r>
              <a:rPr lang="en-US" sz="1800">
                <a:latin typeface="Montserrat"/>
                <a:ea typeface="Montserrat"/>
                <a:cs typeface="Montserrat"/>
                <a:sym typeface="Montserrat"/>
              </a:rPr>
              <a:t>cơ bản để chúng ta có thể tạo ra một ứng dụng Nodejs trên nền tảng Typescript. Sau này khi phát triển các tính năng như viết API thì đòi hỏi chúng ta phải cài thêm một số package để hỗ trợ cho chúng ta có thể viết code Typescript. Tuy nhiên chúng ta cũng không cần lo lắng vì công cụ hiện nay (visual studio code) có thể giúp cho chúng ta có thể phát hiện và gợi ý package cần thiết mà dự án của chúng ta đang thiếu.</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4dba437200_1_2"/>
          <p:cNvSpPr txBox="1"/>
          <p:nvPr>
            <p:ph idx="1" type="body"/>
          </p:nvPr>
        </p:nvSpPr>
        <p:spPr>
          <a:xfrm>
            <a:off x="838200" y="1301500"/>
            <a:ext cx="10412100" cy="5059800"/>
          </a:xfrm>
          <a:prstGeom prst="rect">
            <a:avLst/>
          </a:prstGeom>
        </p:spPr>
        <p:txBody>
          <a:bodyPr anchorCtr="0" anchor="t" bIns="45700" lIns="91425" spcFirstLastPara="1" rIns="91425" wrap="square" tIns="45700">
            <a:normAutofit lnSpcReduction="10000"/>
          </a:bodyPr>
          <a:lstStyle/>
          <a:p>
            <a:pPr indent="0" lvl="0" marL="0" rtl="0" algn="l">
              <a:lnSpc>
                <a:spcPct val="160000"/>
              </a:lnSpc>
              <a:spcBef>
                <a:spcPts val="0"/>
              </a:spcBef>
              <a:spcAft>
                <a:spcPts val="0"/>
              </a:spcAft>
              <a:buNone/>
            </a:pPr>
            <a:r>
              <a:rPr b="1" lang="en-US" sz="2000">
                <a:solidFill>
                  <a:srgbClr val="000000"/>
                </a:solidFill>
              </a:rPr>
              <a:t>Các bước thực hiện:</a:t>
            </a:r>
            <a:endParaRPr b="1" sz="2000">
              <a:solidFill>
                <a:srgbClr val="000000"/>
              </a:solidFill>
            </a:endParaRPr>
          </a:p>
          <a:p>
            <a:pPr indent="0" lvl="0" marL="0" rtl="0" algn="l">
              <a:lnSpc>
                <a:spcPct val="160000"/>
              </a:lnSpc>
              <a:spcBef>
                <a:spcPts val="0"/>
              </a:spcBef>
              <a:spcAft>
                <a:spcPts val="0"/>
              </a:spcAft>
              <a:buNone/>
            </a:pPr>
            <a:r>
              <a:rPr lang="en-US" sz="1800">
                <a:solidFill>
                  <a:srgbClr val="000000"/>
                </a:solidFill>
              </a:rPr>
              <a:t>Bước 1: Khởi tạo một folder đặt tên là: </a:t>
            </a:r>
            <a:r>
              <a:rPr b="1" lang="en-US" sz="1800">
                <a:solidFill>
                  <a:srgbClr val="000000"/>
                </a:solidFill>
              </a:rPr>
              <a:t>nodejs_typescript_demo</a:t>
            </a:r>
            <a:endParaRPr b="1" sz="1800">
              <a:solidFill>
                <a:srgbClr val="000000"/>
              </a:solidFill>
            </a:endParaRPr>
          </a:p>
          <a:p>
            <a:pPr indent="0" lvl="0" marL="0" rtl="0" algn="l">
              <a:lnSpc>
                <a:spcPct val="160000"/>
              </a:lnSpc>
              <a:spcBef>
                <a:spcPts val="0"/>
              </a:spcBef>
              <a:spcAft>
                <a:spcPts val="0"/>
              </a:spcAft>
              <a:buNone/>
            </a:pPr>
            <a:r>
              <a:rPr lang="en-US" sz="1800">
                <a:solidFill>
                  <a:srgbClr val="000000"/>
                </a:solidFill>
              </a:rPr>
              <a:t>Bước 2: Mở terminal của thư mục </a:t>
            </a:r>
            <a:r>
              <a:rPr b="1" lang="en-US" sz="1800"/>
              <a:t>nodejs_typescript_demo </a:t>
            </a:r>
            <a:r>
              <a:rPr lang="en-US" sz="1800"/>
              <a:t>và gõ câu lệnh </a:t>
            </a:r>
            <a:r>
              <a:rPr b="1" lang="en-US" sz="1800"/>
              <a:t>npm init –y</a:t>
            </a:r>
            <a:r>
              <a:rPr lang="en-US" sz="1800"/>
              <a:t> để tạo file </a:t>
            </a:r>
            <a:r>
              <a:rPr b="1" lang="en-US" sz="1800"/>
              <a:t>package.json</a:t>
            </a:r>
            <a:endParaRPr b="1" sz="1800"/>
          </a:p>
          <a:p>
            <a:pPr indent="0" lvl="0" marL="0" rtl="0" algn="l">
              <a:lnSpc>
                <a:spcPct val="160000"/>
              </a:lnSpc>
              <a:spcBef>
                <a:spcPts val="0"/>
              </a:spcBef>
              <a:spcAft>
                <a:spcPts val="0"/>
              </a:spcAft>
              <a:buNone/>
            </a:pPr>
            <a:r>
              <a:rPr lang="en-US" sz="1800"/>
              <a:t>Bước 3: Cài đặt các package trên trong terminal</a:t>
            </a:r>
            <a:endParaRPr sz="1800"/>
          </a:p>
          <a:p>
            <a:pPr indent="0" lvl="0" marL="0" rtl="0" algn="l">
              <a:lnSpc>
                <a:spcPct val="160000"/>
              </a:lnSpc>
              <a:spcBef>
                <a:spcPts val="0"/>
              </a:spcBef>
              <a:spcAft>
                <a:spcPts val="0"/>
              </a:spcAft>
              <a:buNone/>
            </a:pPr>
            <a:r>
              <a:rPr lang="en-US" sz="1800"/>
              <a:t>Bước 4: Trong terminal gõ câu lệnh: </a:t>
            </a:r>
            <a:r>
              <a:rPr b="1" lang="en-US" sz="1800"/>
              <a:t>tsc –init</a:t>
            </a:r>
            <a:r>
              <a:rPr lang="en-US" sz="1800"/>
              <a:t> để tạo file tsconfig.json (Nơi chứa các thành phần cấu hình quan trọng của dự án với Typescript)</a:t>
            </a:r>
            <a:endParaRPr sz="1800"/>
          </a:p>
          <a:p>
            <a:pPr indent="0" lvl="0" marL="0" rtl="0" algn="l">
              <a:lnSpc>
                <a:spcPct val="160000"/>
              </a:lnSpc>
              <a:spcBef>
                <a:spcPts val="0"/>
              </a:spcBef>
              <a:spcAft>
                <a:spcPts val="0"/>
              </a:spcAft>
              <a:buNone/>
            </a:pPr>
            <a:r>
              <a:rPr lang="en-US" sz="1800"/>
              <a:t>Bước 5: Trong thư mục </a:t>
            </a:r>
            <a:r>
              <a:rPr b="1" lang="en-US" sz="1800"/>
              <a:t>nodejs_typescript_demo, </a:t>
            </a:r>
            <a:r>
              <a:rPr lang="en-US" sz="1800"/>
              <a:t>tạo một folder đặt tên </a:t>
            </a:r>
            <a:r>
              <a:rPr b="1" lang="en-US" sz="1800"/>
              <a:t>src </a:t>
            </a:r>
            <a:r>
              <a:rPr lang="en-US" sz="1800"/>
              <a:t>(nơi chứa tất cả source code của toàn bộ dự án)</a:t>
            </a:r>
            <a:endParaRPr sz="1800"/>
          </a:p>
          <a:p>
            <a:pPr indent="0" lvl="0" marL="0" rtl="0" algn="l">
              <a:lnSpc>
                <a:spcPct val="160000"/>
              </a:lnSpc>
              <a:spcBef>
                <a:spcPts val="0"/>
              </a:spcBef>
              <a:spcAft>
                <a:spcPts val="0"/>
              </a:spcAft>
              <a:buNone/>
            </a:pPr>
            <a:r>
              <a:rPr lang="en-US" sz="1800"/>
              <a:t>Bước 6: Trong thư mục src, tạo một file đặt tên là server.ts (Lưu ý là tất cả các file sau này phải đuôi là </a:t>
            </a:r>
            <a:r>
              <a:rPr lang="en-US" sz="1800" u="sng"/>
              <a:t>.ts</a:t>
            </a:r>
            <a:r>
              <a:rPr lang="en-US" sz="1800"/>
              <a:t> chứ không phải là </a:t>
            </a:r>
            <a:r>
              <a:rPr lang="en-US" sz="1800" u="sng"/>
              <a:t>.js</a:t>
            </a:r>
            <a:r>
              <a:rPr lang="en-US" sz="1800"/>
              <a:t>)</a:t>
            </a:r>
            <a:endParaRPr sz="1800"/>
          </a:p>
          <a:p>
            <a:pPr indent="0" lvl="0" marL="0" rtl="0" algn="l">
              <a:lnSpc>
                <a:spcPct val="160000"/>
              </a:lnSpc>
              <a:spcBef>
                <a:spcPts val="0"/>
              </a:spcBef>
              <a:spcAft>
                <a:spcPts val="0"/>
              </a:spcAft>
              <a:buNone/>
            </a:pPr>
            <a:r>
              <a:t/>
            </a:r>
            <a:endParaRPr/>
          </a:p>
        </p:txBody>
      </p:sp>
      <p:sp>
        <p:nvSpPr>
          <p:cNvPr id="201" name="Google Shape;201;g24dba437200_1_2"/>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Cài đặt môi trường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dba437200_1_10"/>
          <p:cNvSpPr txBox="1"/>
          <p:nvPr>
            <p:ph idx="1" type="body"/>
          </p:nvPr>
        </p:nvSpPr>
        <p:spPr>
          <a:xfrm>
            <a:off x="658375" y="1530100"/>
            <a:ext cx="11353800" cy="4468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00"/>
              <a:t>Sau các bước trên thì cấu trúc thư mục của chúng ta như sau:</a:t>
            </a:r>
            <a:endParaRPr sz="1800"/>
          </a:p>
          <a:p>
            <a:pPr indent="0" lvl="0" marL="0" rtl="0" algn="l">
              <a:spcBef>
                <a:spcPts val="1000"/>
              </a:spcBef>
              <a:spcAft>
                <a:spcPts val="0"/>
              </a:spcAft>
              <a:buNone/>
            </a:pPr>
            <a:r>
              <a:t/>
            </a:r>
            <a:endParaRPr sz="1800"/>
          </a:p>
        </p:txBody>
      </p:sp>
      <p:sp>
        <p:nvSpPr>
          <p:cNvPr id="208" name="Google Shape;208;g24dba437200_1_10"/>
          <p:cNvSpPr txBox="1"/>
          <p:nvPr>
            <p:ph type="title"/>
          </p:nvPr>
        </p:nvSpPr>
        <p:spPr>
          <a:xfrm>
            <a:off x="762000" y="509145"/>
            <a:ext cx="8463600" cy="9456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Cài đặt môi trường</a:t>
            </a:r>
            <a:endParaRPr/>
          </a:p>
        </p:txBody>
      </p:sp>
      <p:pic>
        <p:nvPicPr>
          <p:cNvPr id="209" name="Google Shape;209;g24dba437200_1_10"/>
          <p:cNvPicPr preferRelativeResize="0"/>
          <p:nvPr/>
        </p:nvPicPr>
        <p:blipFill>
          <a:blip r:embed="rId3">
            <a:alphaModFix/>
          </a:blip>
          <a:stretch>
            <a:fillRect/>
          </a:stretch>
        </p:blipFill>
        <p:spPr>
          <a:xfrm>
            <a:off x="3043438" y="2246375"/>
            <a:ext cx="6583676" cy="344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4dba437200_1_19"/>
          <p:cNvSpPr txBox="1"/>
          <p:nvPr>
            <p:ph idx="1" type="body"/>
          </p:nvPr>
        </p:nvSpPr>
        <p:spPr>
          <a:xfrm>
            <a:off x="838200" y="1454750"/>
            <a:ext cx="10244400" cy="454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00"/>
              <a:t>Trong file server.ts, chúng ta khởi tạo một server với cú pháp như sau:</a:t>
            </a:r>
            <a:endParaRPr sz="1800"/>
          </a:p>
          <a:p>
            <a:pPr indent="0" lvl="0" marL="0" rtl="0" algn="l">
              <a:spcBef>
                <a:spcPts val="1000"/>
              </a:spcBef>
              <a:spcAft>
                <a:spcPts val="0"/>
              </a:spcAft>
              <a:buNone/>
            </a:pPr>
            <a:r>
              <a:t/>
            </a:r>
            <a:endParaRPr sz="1800"/>
          </a:p>
        </p:txBody>
      </p:sp>
      <p:sp>
        <p:nvSpPr>
          <p:cNvPr id="216" name="Google Shape;216;g24dba437200_1_19"/>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a:t>
            </a:r>
            <a:r>
              <a:rPr lang="en-US"/>
              <a:t>Khởi tạo server với NodeJS và Typescript</a:t>
            </a:r>
            <a:endParaRPr/>
          </a:p>
        </p:txBody>
      </p:sp>
      <p:pic>
        <p:nvPicPr>
          <p:cNvPr id="217" name="Google Shape;217;g24dba437200_1_19"/>
          <p:cNvPicPr preferRelativeResize="0"/>
          <p:nvPr/>
        </p:nvPicPr>
        <p:blipFill>
          <a:blip r:embed="rId3">
            <a:alphaModFix/>
          </a:blip>
          <a:stretch>
            <a:fillRect/>
          </a:stretch>
        </p:blipFill>
        <p:spPr>
          <a:xfrm>
            <a:off x="1950375" y="2112050"/>
            <a:ext cx="8020050"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dba437200_1_39"/>
          <p:cNvSpPr txBox="1"/>
          <p:nvPr>
            <p:ph idx="1" type="body"/>
          </p:nvPr>
        </p:nvSpPr>
        <p:spPr>
          <a:xfrm>
            <a:off x="838200" y="1667250"/>
            <a:ext cx="10381500" cy="461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00"/>
              <a:t>Để chạy được server, chúng ta cần phải config bên trong file package.json với câu lệnh: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50000"/>
              </a:lnSpc>
              <a:spcBef>
                <a:spcPts val="1000"/>
              </a:spcBef>
              <a:spcAft>
                <a:spcPts val="0"/>
              </a:spcAft>
              <a:buNone/>
            </a:pPr>
            <a:r>
              <a:rPr lang="en-US" sz="1800"/>
              <a:t>Cuối cùng, ta chạy câu lệnh </a:t>
            </a:r>
            <a:r>
              <a:rPr b="1" lang="en-US" sz="1800"/>
              <a:t>npm start</a:t>
            </a:r>
            <a:r>
              <a:rPr lang="en-US" sz="1800"/>
              <a:t> ở dưới terminal và ra ngoài trình duyệt truy cập đường dẫn : </a:t>
            </a:r>
            <a:r>
              <a:rPr lang="en-US" sz="1800" u="sng">
                <a:solidFill>
                  <a:schemeClr val="hlink"/>
                </a:solidFill>
                <a:hlinkClick r:id="rId3"/>
              </a:rPr>
              <a:t>http://localhost:8080/</a:t>
            </a:r>
            <a:r>
              <a:rPr lang="en-US" sz="1800"/>
              <a:t> </a:t>
            </a:r>
            <a:endParaRPr sz="1800"/>
          </a:p>
        </p:txBody>
      </p:sp>
      <p:sp>
        <p:nvSpPr>
          <p:cNvPr id="224" name="Google Shape;224;g24dba437200_1_39"/>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a:t>
            </a:r>
            <a:r>
              <a:rPr lang="en-US"/>
              <a:t>Khởi tạo server với NodeJS và Typescript</a:t>
            </a:r>
            <a:endParaRPr/>
          </a:p>
        </p:txBody>
      </p:sp>
      <p:pic>
        <p:nvPicPr>
          <p:cNvPr id="225" name="Google Shape;225;g24dba437200_1_39"/>
          <p:cNvPicPr preferRelativeResize="0"/>
          <p:nvPr/>
        </p:nvPicPr>
        <p:blipFill>
          <a:blip r:embed="rId4">
            <a:alphaModFix/>
          </a:blip>
          <a:stretch>
            <a:fillRect/>
          </a:stretch>
        </p:blipFill>
        <p:spPr>
          <a:xfrm>
            <a:off x="1552575" y="2293600"/>
            <a:ext cx="908685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4dba437200_1_48"/>
          <p:cNvSpPr txBox="1"/>
          <p:nvPr>
            <p:ph idx="1" type="body"/>
          </p:nvPr>
        </p:nvSpPr>
        <p:spPr>
          <a:xfrm>
            <a:off x="838200" y="1454750"/>
            <a:ext cx="10473000" cy="4543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2000"/>
              <a:t>Lý thuyết tổng quan về API tại đường dẫn: </a:t>
            </a:r>
            <a:r>
              <a:rPr lang="en-US" sz="1800" u="sng">
                <a:solidFill>
                  <a:schemeClr val="hlink"/>
                </a:solidFill>
                <a:hlinkClick r:id="rId3"/>
              </a:rPr>
              <a:t>https://docs.google.com/presentation/d/1YFAZV90rXZGgDEvDU6KduhctKp35gmBv/edit#slide=id.g15c79584e42_0_1</a:t>
            </a:r>
            <a:r>
              <a:rPr lang="en-US" sz="1800"/>
              <a:t> </a:t>
            </a:r>
            <a:endParaRPr sz="1800"/>
          </a:p>
          <a:p>
            <a:pPr indent="0" lvl="0" marL="0" rtl="0" algn="l">
              <a:lnSpc>
                <a:spcPct val="150000"/>
              </a:lnSpc>
              <a:spcBef>
                <a:spcPts val="1000"/>
              </a:spcBef>
              <a:spcAft>
                <a:spcPts val="0"/>
              </a:spcAft>
              <a:buNone/>
            </a:pPr>
            <a:r>
              <a:rPr lang="en-US" sz="1800"/>
              <a:t>Trong quá trình phát triển phần mềm, chúng ta sẽ hay gặp gặp các API liên quan đến thao tác dữ liệu như: </a:t>
            </a:r>
            <a:r>
              <a:rPr b="1" lang="en-US" sz="1800"/>
              <a:t>GET</a:t>
            </a:r>
            <a:r>
              <a:rPr lang="en-US" sz="1800"/>
              <a:t>(Lấy dữ liệu), </a:t>
            </a:r>
            <a:r>
              <a:rPr b="1" lang="en-US" sz="1800"/>
              <a:t>POST</a:t>
            </a:r>
            <a:r>
              <a:rPr lang="en-US" sz="1800"/>
              <a:t>(Thêm mới dữ liệu), </a:t>
            </a:r>
            <a:r>
              <a:rPr b="1" lang="en-US" sz="1800"/>
              <a:t>PUT</a:t>
            </a:r>
            <a:r>
              <a:rPr lang="en-US" sz="1800"/>
              <a:t>(Cập nhật tất cả các trường), </a:t>
            </a:r>
            <a:r>
              <a:rPr b="1" lang="en-US" sz="1800"/>
              <a:t>PATCH</a:t>
            </a:r>
            <a:r>
              <a:rPr lang="en-US" sz="1800"/>
              <a:t>(Cập nhật một hoặc nhiều trường), </a:t>
            </a:r>
            <a:r>
              <a:rPr b="1" lang="en-US" sz="1800"/>
              <a:t>DELETE</a:t>
            </a:r>
            <a:r>
              <a:rPr lang="en-US" sz="1800"/>
              <a:t>(Xóa dữ liệu) . Tất cả các HTTP request trên đều theo quy chuẩn của </a:t>
            </a:r>
            <a:r>
              <a:rPr b="1" lang="en-US" sz="1800"/>
              <a:t>RESTful API</a:t>
            </a:r>
            <a:r>
              <a:rPr lang="en-US" sz="1800"/>
              <a:t> (Tìm hiểu hiểu thêm tại: </a:t>
            </a:r>
            <a:r>
              <a:rPr lang="en-US" sz="1800" u="sng">
                <a:solidFill>
                  <a:schemeClr val="hlink"/>
                </a:solidFill>
                <a:hlinkClick r:id="rId4"/>
              </a:rPr>
              <a:t>https://topdev.vn/blog/restful-api-la-gi/</a:t>
            </a:r>
            <a:r>
              <a:rPr lang="en-US" sz="1800"/>
              <a:t> ), thực tế chúng ta có thể dùng bất cứ HTTP request để thực hiện nhiều tính năng. Ví dụ: Phương thức GET không chỉ dùng để “Lấy dữ liệu” mà còn có thể dùng để “</a:t>
            </a:r>
            <a:r>
              <a:rPr lang="en-US" sz="1800" u="sng"/>
              <a:t>Thêm mới, Sửa, Xóa</a:t>
            </a:r>
            <a:r>
              <a:rPr lang="en-US" sz="1800"/>
              <a:t>,...” dữ liệu.</a:t>
            </a:r>
            <a:endParaRPr sz="1800"/>
          </a:p>
        </p:txBody>
      </p:sp>
      <p:sp>
        <p:nvSpPr>
          <p:cNvPr id="232" name="Google Shape;232;g24dba437200_1_4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lang="en-US"/>
              <a:t>3. </a:t>
            </a:r>
            <a:r>
              <a:rPr lang="en-US"/>
              <a:t>Xây dựng API với NodeJS và Typescript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dba437200_1_57"/>
          <p:cNvSpPr txBox="1"/>
          <p:nvPr>
            <p:ph idx="1" type="body"/>
          </p:nvPr>
        </p:nvSpPr>
        <p:spPr>
          <a:xfrm>
            <a:off x="643125" y="1331975"/>
            <a:ext cx="10942200" cy="4666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1800"/>
              <a:t>Cấu trúc thư mục sử dụng để xây dựng API bằng NodeJS và Typescript kết nối với MySQL</a:t>
            </a:r>
            <a:endParaRPr b="1" sz="1800"/>
          </a:p>
        </p:txBody>
      </p:sp>
      <p:sp>
        <p:nvSpPr>
          <p:cNvPr id="239" name="Google Shape;239;g24dba437200_1_57"/>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40" name="Google Shape;240;g24dba437200_1_57"/>
          <p:cNvPicPr preferRelativeResize="0"/>
          <p:nvPr/>
        </p:nvPicPr>
        <p:blipFill>
          <a:blip r:embed="rId3">
            <a:alphaModFix/>
          </a:blip>
          <a:stretch>
            <a:fillRect/>
          </a:stretch>
        </p:blipFill>
        <p:spPr>
          <a:xfrm>
            <a:off x="7059175" y="1926325"/>
            <a:ext cx="4282325" cy="4373524"/>
          </a:xfrm>
          <a:prstGeom prst="rect">
            <a:avLst/>
          </a:prstGeom>
          <a:noFill/>
          <a:ln>
            <a:noFill/>
          </a:ln>
        </p:spPr>
      </p:pic>
      <p:sp>
        <p:nvSpPr>
          <p:cNvPr id="241" name="Google Shape;241;g24dba437200_1_57"/>
          <p:cNvSpPr txBox="1"/>
          <p:nvPr/>
        </p:nvSpPr>
        <p:spPr>
          <a:xfrm>
            <a:off x="643125" y="1926325"/>
            <a:ext cx="6233100" cy="386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latin typeface="Montserrat"/>
                <a:ea typeface="Montserrat"/>
                <a:cs typeface="Montserrat"/>
                <a:sym typeface="Montserrat"/>
              </a:rPr>
              <a:t>Trong đó:</a:t>
            </a:r>
            <a:endParaRPr b="1" sz="18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configs</a:t>
            </a:r>
            <a:r>
              <a:rPr lang="en-US" sz="1600">
                <a:latin typeface="Montserrat"/>
                <a:ea typeface="Montserrat"/>
                <a:cs typeface="Montserrat"/>
                <a:sym typeface="Montserrat"/>
              </a:rPr>
              <a:t>: Nơi chứa file kết nối đến cơ sở dữ liệu</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controllers</a:t>
            </a:r>
            <a:r>
              <a:rPr lang="en-US" sz="1600">
                <a:latin typeface="Montserrat"/>
                <a:ea typeface="Montserrat"/>
                <a:cs typeface="Montserrat"/>
                <a:sym typeface="Montserrat"/>
              </a:rPr>
              <a:t>: Nơi tiếp nhận tất cả request gửi lên từ client và trả về những response cho client</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middlewares</a:t>
            </a:r>
            <a:r>
              <a:rPr lang="en-US" sz="1600">
                <a:latin typeface="Montserrat"/>
                <a:ea typeface="Montserrat"/>
                <a:cs typeface="Montserrat"/>
                <a:sym typeface="Montserrat"/>
              </a:rPr>
              <a:t>: Chứa các middlewares của ứng dụng</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routes</a:t>
            </a:r>
            <a:r>
              <a:rPr lang="en-US" sz="1600">
                <a:latin typeface="Montserrat"/>
                <a:ea typeface="Montserrat"/>
                <a:cs typeface="Montserrat"/>
                <a:sym typeface="Montserrat"/>
              </a:rPr>
              <a:t>: Chứa các đường dẫn định tuyến cho các request</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services</a:t>
            </a:r>
            <a:r>
              <a:rPr lang="en-US" sz="1600">
                <a:latin typeface="Montserrat"/>
                <a:ea typeface="Montserrat"/>
                <a:cs typeface="Montserrat"/>
                <a:sym typeface="Montserrat"/>
              </a:rPr>
              <a:t>: Nơi chứa dữ liệu được lấy ra từ database</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utils</a:t>
            </a:r>
            <a:r>
              <a:rPr lang="en-US" sz="1600">
                <a:latin typeface="Montserrat"/>
                <a:ea typeface="Montserrat"/>
                <a:cs typeface="Montserrat"/>
                <a:sym typeface="Montserrat"/>
              </a:rPr>
              <a:t>: Nơi chứa các file dùng để định nghĩa các hàm dùng chung cho toàn bộ ứng dụng</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server.js</a:t>
            </a:r>
            <a:r>
              <a:rPr lang="en-US" sz="1600">
                <a:latin typeface="Montserrat"/>
                <a:ea typeface="Montserrat"/>
                <a:cs typeface="Montserrat"/>
                <a:sym typeface="Montserrat"/>
              </a:rPr>
              <a:t>: Là file được trình biên dịch ra từ file server.ts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b="1" lang="en-US" sz="1600">
                <a:solidFill>
                  <a:srgbClr val="C00000"/>
                </a:solidFill>
                <a:latin typeface="Montserrat"/>
                <a:ea typeface="Montserrat"/>
                <a:cs typeface="Montserrat"/>
                <a:sym typeface="Montserrat"/>
              </a:rPr>
              <a:t>server.ts</a:t>
            </a:r>
            <a:r>
              <a:rPr lang="en-US" sz="1600">
                <a:latin typeface="Montserrat"/>
                <a:ea typeface="Montserrat"/>
                <a:cs typeface="Montserrat"/>
                <a:sym typeface="Montserrat"/>
              </a:rPr>
              <a:t>: Là file được thực thi đầu tiên khi ứng dụng được khởi chạy.</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