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88" r:id="rId16"/>
    <p:sldId id="274" r:id="rId17"/>
    <p:sldId id="268" r:id="rId18"/>
    <p:sldId id="275" r:id="rId19"/>
    <p:sldId id="269" r:id="rId20"/>
    <p:sldId id="279" r:id="rId21"/>
    <p:sldId id="281" r:id="rId22"/>
    <p:sldId id="283" r:id="rId23"/>
    <p:sldId id="278" r:id="rId24"/>
    <p:sldId id="289" r:id="rId25"/>
    <p:sldId id="290" r:id="rId26"/>
    <p:sldId id="291" r:id="rId27"/>
    <p:sldId id="282" r:id="rId28"/>
    <p:sldId id="286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E5CA-8DA5-4217-88FE-26979409C9DA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6981-BDC2-4540-BE64-B0A0907CB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5A0-99C2-4BEC-997F-0AEAFC1A0C9C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k-cores-grap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coloring-set-2-greedy-algorithm/" TargetMode="External"/><Relationship Id="rId2" Type="http://schemas.openxmlformats.org/officeDocument/2006/relationships/hyperlink" Target="https://en.wikipedia.org/wiki/Branch_and_bou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each line, you should output two integers</a:t>
            </a:r>
          </a:p>
          <a:p>
            <a:r>
              <a:rPr lang="en-US" altLang="zh-TW" dirty="0"/>
              <a:t>They are the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pPr lvl="1"/>
            <a:r>
              <a:rPr lang="en-US" altLang="zh-TW" dirty="0"/>
              <a:t>[Vertex ID] [</a:t>
            </a:r>
            <a:r>
              <a:rPr lang="en-US" altLang="zh-TW" dirty="0" err="1"/>
              <a:t>coreness</a:t>
            </a:r>
            <a:r>
              <a:rPr lang="en-US" altLang="zh-TW" dirty="0"/>
              <a:t>]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2" y="2048607"/>
            <a:ext cx="2309721" cy="45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should be interrupted after 3 minutes</a:t>
            </a:r>
            <a:br>
              <a:rPr lang="en-US" altLang="zh-TW" dirty="0"/>
            </a:br>
            <a:r>
              <a:rPr lang="en-US" altLang="zh-TW" dirty="0"/>
              <a:t>10 seconds after the interruption, a kill signal will be sent</a:t>
            </a:r>
          </a:p>
          <a:p>
            <a:r>
              <a:rPr lang="en-US" altLang="zh-TW" dirty="0"/>
              <a:t>Output the largest clique you can find</a:t>
            </a:r>
          </a:p>
          <a:p>
            <a:r>
              <a:rPr lang="en-US" altLang="zh-TW" dirty="0"/>
              <a:t>Each line is a vertex ID</a:t>
            </a:r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49" y="3091960"/>
            <a:ext cx="2230682" cy="31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CPU: i7-8700k</a:t>
            </a:r>
          </a:p>
          <a:p>
            <a:r>
              <a:rPr lang="en-US" altLang="zh-TW" dirty="0"/>
              <a:t>RAM: 64GB DDR4</a:t>
            </a:r>
          </a:p>
          <a:p>
            <a:r>
              <a:rPr lang="en-US" altLang="zh-TW" dirty="0"/>
              <a:t>DISK: 1TB</a:t>
            </a:r>
          </a:p>
          <a:p>
            <a:r>
              <a:rPr lang="en-US" altLang="zh-TW" dirty="0" err="1"/>
              <a:t>Gcc</a:t>
            </a:r>
            <a:r>
              <a:rPr lang="en-US" altLang="zh-TW" dirty="0"/>
              <a:t> version: 4.8.5 (C++ 11)</a:t>
            </a:r>
          </a:p>
          <a:p>
            <a:pPr lvl="1"/>
            <a:r>
              <a:rPr lang="en-US" altLang="zh-TW" dirty="0"/>
              <a:t>If you need other version of compiler, please let us know the reason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provide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Name of output executable file should be “</a:t>
            </a:r>
            <a:r>
              <a:rPr lang="en-US" altLang="zh-TW" dirty="0" err="1"/>
              <a:t>clique_find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Your code should take two arguments: input file name and k </a:t>
            </a:r>
          </a:p>
          <a:p>
            <a:r>
              <a:rPr lang="en-US" altLang="zh-TW" dirty="0"/>
              <a:t>TA will test your code as follow</a:t>
            </a:r>
          </a:p>
          <a:p>
            <a:pPr marL="0" indent="0">
              <a:buNone/>
            </a:pPr>
            <a:r>
              <a:rPr lang="en-US" altLang="zh-TW" dirty="0"/>
              <a:t> ./</a:t>
            </a:r>
            <a:r>
              <a:rPr lang="en-US" altLang="zh-TW" dirty="0" err="1"/>
              <a:t>clique_find</a:t>
            </a:r>
            <a:r>
              <a:rPr lang="en-US" altLang="zh-TW" dirty="0"/>
              <a:t> [</a:t>
            </a:r>
            <a:r>
              <a:rPr lang="en-US" altLang="zh-TW" dirty="0" err="1"/>
              <a:t>input_file_name</a:t>
            </a:r>
            <a:r>
              <a:rPr lang="en-US" altLang="zh-TW" dirty="0"/>
              <a:t>] k</a:t>
            </a:r>
          </a:p>
          <a:p>
            <a:r>
              <a:rPr lang="en-US" altLang="zh-TW" dirty="0"/>
              <a:t>Output file name should be</a:t>
            </a:r>
          </a:p>
          <a:p>
            <a:pPr lvl="1"/>
            <a:r>
              <a:rPr lang="en-US" altLang="zh-TW" dirty="0"/>
              <a:t>kcore.txt, for k-core problem</a:t>
            </a:r>
          </a:p>
          <a:p>
            <a:pPr lvl="1"/>
            <a:r>
              <a:rPr lang="en-US" altLang="zh-TW" dirty="0"/>
              <a:t>clique.txt, for maximum clique problem</a:t>
            </a:r>
          </a:p>
        </p:txBody>
      </p:sp>
    </p:spTree>
    <p:extLst>
      <p:ext uri="{BB962C8B-B14F-4D97-AF65-F5344CB8AC3E}">
        <p14:creationId xmlns:p14="http://schemas.microsoft.com/office/powerpoint/2010/main" val="279666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two </a:t>
            </a:r>
            <a:r>
              <a:rPr lang="en-US" altLang="zh-TW" dirty="0" err="1"/>
              <a:t>testcases</a:t>
            </a:r>
            <a:endParaRPr lang="en-US" altLang="zh-TW" dirty="0"/>
          </a:p>
          <a:p>
            <a:r>
              <a:rPr lang="en-US" altLang="zh-TW" dirty="0"/>
              <a:t>Public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82167 vertices, ID from 0 - 82166</a:t>
            </a:r>
          </a:p>
          <a:p>
            <a:pPr lvl="1"/>
            <a:r>
              <a:rPr lang="en-US" altLang="zh-TW" dirty="0"/>
              <a:t>2072442 edges</a:t>
            </a:r>
          </a:p>
          <a:p>
            <a:r>
              <a:rPr lang="en-US" altLang="zh-TW" dirty="0"/>
              <a:t>Private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82167 vertices, ID from 0 - 82166</a:t>
            </a:r>
          </a:p>
          <a:p>
            <a:pPr lvl="1"/>
            <a:r>
              <a:rPr lang="en-US" altLang="zh-TW" dirty="0"/>
              <a:t>2091140 edges</a:t>
            </a:r>
          </a:p>
        </p:txBody>
      </p:sp>
    </p:spTree>
    <p:extLst>
      <p:ext uri="{BB962C8B-B14F-4D97-AF65-F5344CB8AC3E}">
        <p14:creationId xmlns:p14="http://schemas.microsoft.com/office/powerpoint/2010/main" val="1705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public and private test cases. </a:t>
            </a:r>
            <a:br>
              <a:rPr lang="en-US" altLang="zh-TW" dirty="0"/>
            </a:br>
            <a:r>
              <a:rPr lang="en-US" altLang="zh-TW" dirty="0"/>
              <a:t>You also need to submit the project report</a:t>
            </a:r>
          </a:p>
          <a:p>
            <a:r>
              <a:rPr lang="en-US" altLang="zh-TW" dirty="0"/>
              <a:t>Public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Private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Report (10%)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73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the score of k-core problem, you need to output the correct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25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both the public and private test cases of the clique problem, the scores are given based on the clique size you found</a:t>
            </a:r>
          </a:p>
          <a:p>
            <a:pPr lvl="1"/>
            <a:r>
              <a:rPr lang="en-US" altLang="zh-TW" dirty="0"/>
              <a:t>Size = 1500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</a:p>
          <a:p>
            <a:pPr lvl="1"/>
            <a:r>
              <a:rPr lang="en-US" altLang="zh-TW" dirty="0"/>
              <a:t>Size &gt; 1400 : 54</a:t>
            </a:r>
          </a:p>
          <a:p>
            <a:pPr lvl="1"/>
            <a:r>
              <a:rPr lang="en-US" altLang="zh-TW" dirty="0"/>
              <a:t>Size &gt;= 800 : 42</a:t>
            </a:r>
          </a:p>
          <a:p>
            <a:pPr lvl="1"/>
            <a:r>
              <a:rPr lang="en-US" altLang="zh-TW" dirty="0"/>
              <a:t>Size &gt;= 500 : 36</a:t>
            </a:r>
          </a:p>
          <a:p>
            <a:pPr lvl="1"/>
            <a:r>
              <a:rPr lang="en-US" altLang="zh-TW" dirty="0"/>
              <a:t>Otherwise : 0</a:t>
            </a:r>
          </a:p>
        </p:txBody>
      </p:sp>
    </p:spTree>
    <p:extLst>
      <p:ext uri="{BB962C8B-B14F-4D97-AF65-F5344CB8AC3E}">
        <p14:creationId xmlns:p14="http://schemas.microsoft.com/office/powerpoint/2010/main" val="36997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both test cases, find clique size = 1400 on the public test case and clique size = 800 on the private test case, and write report properly</a:t>
            </a:r>
          </a:p>
          <a:p>
            <a:r>
              <a:rPr lang="en-US" altLang="zh-TW" dirty="0"/>
              <a:t>(40 + 54)*0.45 + (40 + 42)*0.45+10 = 89.2</a:t>
            </a:r>
          </a:p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public test case, but fail in the private test. Find clique size = 1433 on both test cases</a:t>
            </a:r>
          </a:p>
          <a:p>
            <a:r>
              <a:rPr lang="en-US" altLang="zh-TW" dirty="0"/>
              <a:t>(40 + 54 )*0.45 + ( 0 + 54 )*0.45 + 10 = 76.6</a:t>
            </a:r>
          </a:p>
        </p:txBody>
      </p:sp>
    </p:spTree>
    <p:extLst>
      <p:ext uri="{BB962C8B-B14F-4D97-AF65-F5344CB8AC3E}">
        <p14:creationId xmlns:p14="http://schemas.microsoft.com/office/powerpoint/2010/main" val="32912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report should contain</a:t>
            </a:r>
          </a:p>
          <a:p>
            <a:pPr lvl="1"/>
            <a:r>
              <a:rPr lang="en-US" altLang="zh-TW" dirty="0"/>
              <a:t>How you implement your code</a:t>
            </a:r>
          </a:p>
          <a:p>
            <a:pPr lvl="1"/>
            <a:r>
              <a:rPr lang="en-US" altLang="zh-TW" dirty="0"/>
              <a:t>Challenge you encounter in this project</a:t>
            </a:r>
          </a:p>
          <a:p>
            <a:pPr lvl="1"/>
            <a:r>
              <a:rPr lang="en-US" altLang="zh-TW" dirty="0"/>
              <a:t>Reference that give you idea (</a:t>
            </a:r>
            <a:r>
              <a:rPr lang="en-US" altLang="zh-TW" dirty="0" err="1"/>
              <a:t>github</a:t>
            </a:r>
            <a:r>
              <a:rPr lang="en-US" altLang="zh-TW" dirty="0"/>
              <a:t>/paper…)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No more than 3 pages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Given a vertex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An induced subgraph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graph whose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vertex set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and whose edge set consists of all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have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both endpoints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0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Report</a:t>
            </a:r>
          </a:p>
          <a:p>
            <a:r>
              <a:rPr lang="en-US" altLang="zh-TW" dirty="0"/>
              <a:t>Submit a zip file with filename “[</a:t>
            </a:r>
            <a:r>
              <a:rPr lang="en-US" altLang="zh-TW" dirty="0" err="1"/>
              <a:t>student_id</a:t>
            </a:r>
            <a:r>
              <a:rPr lang="en-US" altLang="zh-TW" dirty="0"/>
              <a:t>]_project”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" y="4792540"/>
            <a:ext cx="4146207" cy="808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4" y="4792540"/>
            <a:ext cx="74485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65" y="2568440"/>
            <a:ext cx="3457575" cy="111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r>
              <a:rPr lang="en-US" altLang="zh-TW" dirty="0"/>
              <a:t>After “make”, a executable file “</a:t>
            </a:r>
            <a:r>
              <a:rPr lang="en-US" altLang="zh-TW" dirty="0" err="1"/>
              <a:t>find_clique</a:t>
            </a:r>
            <a:r>
              <a:rPr lang="en-US" altLang="zh-TW" dirty="0"/>
              <a:t>” should be created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execute, kcore.txt and clique.txt should be created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4" y="2520828"/>
            <a:ext cx="4074502" cy="4635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" y="4656931"/>
            <a:ext cx="5927635" cy="30296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817459" y="2669184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359" y="5446638"/>
            <a:ext cx="4991100" cy="1076325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3652836" y="5397859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73550" y="5373470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0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</a:t>
            </a:r>
            <a:r>
              <a:rPr lang="en-US" altLang="zh-TW" dirty="0">
                <a:solidFill>
                  <a:schemeClr val="accent5"/>
                </a:solidFill>
              </a:rPr>
              <a:t>allowed </a:t>
            </a:r>
            <a:r>
              <a:rPr lang="en-US" altLang="zh-TW" dirty="0"/>
              <a:t>to use STL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use existing functions/libraries that directly compute </a:t>
            </a:r>
            <a:r>
              <a:rPr lang="en-US" altLang="zh-TW" dirty="0" err="1"/>
              <a:t>coreness</a:t>
            </a:r>
            <a:r>
              <a:rPr lang="en-US" altLang="zh-TW" dirty="0"/>
              <a:t>/find cliques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74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copy code from this website when you implement k-core </a:t>
            </a:r>
          </a:p>
          <a:p>
            <a:pPr lvl="1"/>
            <a:r>
              <a:rPr lang="en-US" altLang="zh-TW" dirty="0">
                <a:hlinkClick r:id="rId2"/>
              </a:rPr>
              <a:t>https://www.geeksforgeeks.org/find-k-cores-graph/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It’s wrong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include &lt;</a:t>
            </a:r>
            <a:r>
              <a:rPr lang="en-US" altLang="zh-TW" dirty="0" err="1"/>
              <a:t>signal.h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Define a function signal handler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3121879"/>
            <a:ext cx="4879759" cy="17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main function, specify the signal to handle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with timeout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3" y="2304317"/>
            <a:ext cx="3714750" cy="2724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4" y="5712985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method you may use to find maximum clique</a:t>
            </a:r>
          </a:p>
          <a:p>
            <a:endParaRPr lang="en-US" altLang="zh-TW" dirty="0"/>
          </a:p>
          <a:p>
            <a:r>
              <a:rPr lang="en-US" altLang="zh-TW" dirty="0"/>
              <a:t>Branch and bound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https://en.wikipedia.org/wiki/Branch_and_bound</a:t>
            </a:r>
            <a:endParaRPr lang="en-US" altLang="zh-TW" dirty="0"/>
          </a:p>
          <a:p>
            <a:r>
              <a:rPr lang="en-US" altLang="zh-TW" dirty="0"/>
              <a:t>Graph coloring</a:t>
            </a:r>
          </a:p>
          <a:p>
            <a:pPr lvl="1"/>
            <a:r>
              <a:rPr lang="en-US" altLang="zh-TW" dirty="0">
                <a:hlinkClick r:id="rId3"/>
              </a:rPr>
              <a:t>https://www.geeksforgeeks.org/graph-coloring-set-2-greedy-algorithm/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3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1-core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50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2-core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641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3-core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78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38200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25363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515209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92528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53763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8" idx="2"/>
            <a:endCxn id="4" idx="7"/>
          </p:cNvCxnSpPr>
          <p:nvPr/>
        </p:nvCxnSpPr>
        <p:spPr>
          <a:xfrm flipH="1">
            <a:off x="1386044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6" idx="0"/>
          </p:cNvCxnSpPr>
          <p:nvPr/>
        </p:nvCxnSpPr>
        <p:spPr>
          <a:xfrm flipH="1">
            <a:off x="1836129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1"/>
          </p:cNvCxnSpPr>
          <p:nvPr/>
        </p:nvCxnSpPr>
        <p:spPr>
          <a:xfrm>
            <a:off x="1386044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6"/>
            <a:endCxn id="5" idx="2"/>
          </p:cNvCxnSpPr>
          <p:nvPr/>
        </p:nvCxnSpPr>
        <p:spPr>
          <a:xfrm>
            <a:off x="1480039" y="3741129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7"/>
          </p:cNvCxnSpPr>
          <p:nvPr/>
        </p:nvCxnSpPr>
        <p:spPr>
          <a:xfrm flipH="1">
            <a:off x="3540372" y="4062048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6"/>
            <a:endCxn id="5" idx="1"/>
          </p:cNvCxnSpPr>
          <p:nvPr/>
        </p:nvCxnSpPr>
        <p:spPr>
          <a:xfrm>
            <a:off x="2895602" y="2819217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5" idx="2"/>
          </p:cNvCxnSpPr>
          <p:nvPr/>
        </p:nvCxnSpPr>
        <p:spPr>
          <a:xfrm flipV="1">
            <a:off x="2157048" y="3741129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={0,1,2,3,4}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6081346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58355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35674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496909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7" idx="2"/>
            <a:endCxn id="33" idx="7"/>
          </p:cNvCxnSpPr>
          <p:nvPr/>
        </p:nvCxnSpPr>
        <p:spPr>
          <a:xfrm flipH="1">
            <a:off x="6629190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7" idx="4"/>
            <a:endCxn id="35" idx="0"/>
          </p:cNvCxnSpPr>
          <p:nvPr/>
        </p:nvCxnSpPr>
        <p:spPr>
          <a:xfrm flipH="1">
            <a:off x="7079275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5"/>
            <a:endCxn id="35" idx="1"/>
          </p:cNvCxnSpPr>
          <p:nvPr/>
        </p:nvCxnSpPr>
        <p:spPr>
          <a:xfrm>
            <a:off x="6629190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method: brute force</a:t>
            </a:r>
          </a:p>
          <a:p>
            <a:r>
              <a:rPr lang="en-US" altLang="zh-TW" dirty="0"/>
              <a:t>For example</a:t>
            </a:r>
          </a:p>
          <a:p>
            <a:r>
              <a:rPr lang="en-US" altLang="zh-TW" dirty="0"/>
              <a:t>V = {0,1,2,3,4}</a:t>
            </a:r>
          </a:p>
          <a:p>
            <a:r>
              <a:rPr lang="en-US" altLang="zh-TW" dirty="0"/>
              <a:t>Try every possible combination </a:t>
            </a:r>
          </a:p>
          <a:p>
            <a:pPr lvl="1"/>
            <a:r>
              <a:rPr lang="en-US" altLang="zh-TW" dirty="0"/>
              <a:t>{0},{1},{2},{3},{4}</a:t>
            </a:r>
          </a:p>
          <a:p>
            <a:pPr lvl="1"/>
            <a:r>
              <a:rPr lang="en-US" altLang="zh-TW" dirty="0"/>
              <a:t>{0,1},{0,2},{0,3},{0,4}…</a:t>
            </a:r>
          </a:p>
          <a:p>
            <a:pPr lvl="1"/>
            <a:r>
              <a:rPr lang="en-US" altLang="zh-TW" dirty="0"/>
              <a:t>{0,1,2},{0,1,3}, … ,{0,3,4}…</a:t>
            </a:r>
          </a:p>
          <a:p>
            <a:pPr lvl="1"/>
            <a:r>
              <a:rPr lang="en-US" altLang="zh-TW" dirty="0"/>
              <a:t>{0,1,2,3,4}</a:t>
            </a:r>
          </a:p>
          <a:p>
            <a:r>
              <a:rPr lang="en-US" altLang="zh-TW" dirty="0"/>
              <a:t>Check which is the maximum size clique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397261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0184424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074270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51589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812824" y="231365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945105" y="2634579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395190" y="2955498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945105" y="3783415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8039100" y="3556491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10099433" y="3877410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454663" y="2634579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716109" y="3556491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brute force practical?</a:t>
            </a:r>
          </a:p>
          <a:p>
            <a:endParaRPr lang="en-US" altLang="zh-TW" dirty="0"/>
          </a:p>
          <a:p>
            <a:r>
              <a:rPr lang="en-US" altLang="zh-TW" dirty="0"/>
              <a:t>In this project, test case contain 82167 vertices</a:t>
            </a:r>
          </a:p>
          <a:p>
            <a:endParaRPr lang="en-US" altLang="zh-TW" dirty="0"/>
          </a:p>
          <a:p>
            <a:r>
              <a:rPr lang="en-US" altLang="zh-TW" dirty="0"/>
              <a:t>Trying out all combinations is </a:t>
            </a:r>
            <a:r>
              <a:rPr lang="en-US" altLang="zh-TW" dirty="0">
                <a:solidFill>
                  <a:srgbClr val="FF0000"/>
                </a:solidFill>
              </a:rPr>
              <a:t>impossible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complete graph, then every pair of vertices has an edge connect them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159869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947032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836878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314197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575432" y="346154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707713" y="3782462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157798" y="4103381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707713" y="4931298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7801708" y="4704374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9862041" y="5025293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217271" y="3782462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478717" y="4704374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2"/>
            <a:endCxn id="4" idx="6"/>
          </p:cNvCxnSpPr>
          <p:nvPr/>
        </p:nvCxnSpPr>
        <p:spPr>
          <a:xfrm flipH="1" flipV="1">
            <a:off x="7801708" y="4704374"/>
            <a:ext cx="1512489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4"/>
            <a:endCxn id="7" idx="0"/>
          </p:cNvCxnSpPr>
          <p:nvPr/>
        </p:nvCxnSpPr>
        <p:spPr>
          <a:xfrm>
            <a:off x="8896352" y="4103381"/>
            <a:ext cx="738765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6"/>
            <a:endCxn id="7" idx="2"/>
          </p:cNvCxnSpPr>
          <p:nvPr/>
        </p:nvCxnSpPr>
        <p:spPr>
          <a:xfrm>
            <a:off x="8478717" y="5990981"/>
            <a:ext cx="835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Clique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 clique is a subset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, whose </a:t>
                </a:r>
                <a:r>
                  <a:rPr lang="en-US" altLang="zh-TW" dirty="0">
                    <a:highlight>
                      <a:srgbClr val="FFFF00"/>
                    </a:highlight>
                  </a:rPr>
                  <a:t>induced subgraph is a </a:t>
                </a:r>
                <a:r>
                  <a:rPr lang="en-US" altLang="zh-TW" dirty="0">
                    <a:solidFill>
                      <a:schemeClr val="accent5"/>
                    </a:solidFill>
                    <a:highlight>
                      <a:srgbClr val="FFFF00"/>
                    </a:highlight>
                  </a:rPr>
                  <a:t>complete graph</a:t>
                </a:r>
              </a:p>
              <a:p>
                <a:endParaRPr lang="en-US" altLang="zh-TW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={0,3,4}</m:t>
                    </m:r>
                  </m:oMath>
                </a14:m>
                <a:r>
                  <a:rPr lang="en-US" altLang="zh-TW" dirty="0"/>
                  <a:t> is a clique</a:t>
                </a:r>
              </a:p>
              <a:p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428635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73518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336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440683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70191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483419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528428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483419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4928194" y="5154125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6988527" y="5475044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6343757" y="4232213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5605203" y="5154125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22541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0242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64097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20" idx="2"/>
            <a:endCxn id="16" idx="7"/>
          </p:cNvCxnSpPr>
          <p:nvPr/>
        </p:nvCxnSpPr>
        <p:spPr>
          <a:xfrm flipH="1">
            <a:off x="877325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0" idx="4"/>
            <a:endCxn id="18" idx="0"/>
          </p:cNvCxnSpPr>
          <p:nvPr/>
        </p:nvCxnSpPr>
        <p:spPr>
          <a:xfrm flipH="1">
            <a:off x="922334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6" idx="5"/>
            <a:endCxn id="18" idx="1"/>
          </p:cNvCxnSpPr>
          <p:nvPr/>
        </p:nvCxnSpPr>
        <p:spPr>
          <a:xfrm>
            <a:off x="877325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-core of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maximal connected 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 which all vertices have degree a least </a:t>
                </a:r>
                <a:r>
                  <a:rPr lang="en-US" altLang="zh-TW" i="1" dirty="0"/>
                  <a:t>k.</a:t>
                </a:r>
              </a:p>
              <a:p>
                <a:r>
                  <a:rPr lang="en-US" altLang="zh-TW" dirty="0"/>
                  <a:t>A vertex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 if it belongs to a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-core but not to any </a:t>
                </a:r>
                <a:r>
                  <a:rPr lang="en-US" altLang="zh-TW" i="1" dirty="0"/>
                  <a:t>(c+1)</a:t>
                </a:r>
                <a:r>
                  <a:rPr lang="en-US" altLang="zh-TW" dirty="0"/>
                  <a:t>-core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3543299"/>
            <a:ext cx="5164532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undirected graph, an integer k</a:t>
                </a:r>
              </a:p>
              <a:p>
                <a:r>
                  <a:rPr lang="en-US" altLang="zh-TW" dirty="0"/>
                  <a:t>Two tasks</a:t>
                </a:r>
              </a:p>
              <a:p>
                <a:pPr lvl="1"/>
                <a:r>
                  <a:rPr lang="en-US" altLang="zh-TW" dirty="0"/>
                  <a:t>Find all vertices that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 k</a:t>
                </a:r>
              </a:p>
              <a:p>
                <a:pPr lvl="1"/>
                <a:r>
                  <a:rPr lang="en-US" altLang="zh-TW" dirty="0"/>
                  <a:t>Output the maximum size of clique you can found</a:t>
                </a:r>
              </a:p>
              <a:p>
                <a:r>
                  <a:rPr lang="en-US" altLang="zh-TW" dirty="0"/>
                  <a:t>Both tasks should be done in 3 minutes</a:t>
                </a:r>
              </a:p>
              <a:p>
                <a:pPr lvl="1"/>
                <a:r>
                  <a:rPr lang="en-US" altLang="zh-TW" dirty="0"/>
                  <a:t>Every two vertices in the clique exists an edge</a:t>
                </a:r>
              </a:p>
              <a:p>
                <a:pPr lvl="1"/>
                <a:r>
                  <a:rPr lang="en-US" altLang="zh-TW" dirty="0"/>
                  <a:t>Output the largest size you can find, if you find a clique of size 700 and a clique of size 800, output the clique of size 800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7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Requirements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with C/C++, with your own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Strictly follow the input/output formats</a:t>
            </a:r>
          </a:p>
          <a:p>
            <a:endParaRPr lang="en-US" altLang="zh-TW" dirty="0"/>
          </a:p>
          <a:p>
            <a:pPr indent="-342900"/>
            <a:r>
              <a:rPr lang="en-US" altLang="zh-TW" dirty="0">
                <a:ea typeface="微軟正黑體" panose="020B0604030504040204" pitchFamily="34" charset="-120"/>
              </a:rPr>
              <a:t>Do not copy/paste others’ codes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You can refer to the codes on GitHub or anywhere else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But you need to write your own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4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consists of two integers u and v, means there exist an edge between u and v</a:t>
            </a:r>
          </a:p>
          <a:p>
            <a:endParaRPr lang="en-US" altLang="zh-TW" dirty="0"/>
          </a:p>
          <a:p>
            <a:r>
              <a:rPr lang="en-US" altLang="zh-TW" dirty="0"/>
              <a:t>u and v are separated by a space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01" y="2417884"/>
            <a:ext cx="1200540" cy="40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1055</Words>
  <Application>Microsoft Office PowerPoint</Application>
  <PresentationFormat>寬螢幕</PresentationFormat>
  <Paragraphs>226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Project</vt:lpstr>
      <vt:lpstr>Induced subgraph</vt:lpstr>
      <vt:lpstr>Induced subgraph</vt:lpstr>
      <vt:lpstr>Complete graph</vt:lpstr>
      <vt:lpstr>Clique</vt:lpstr>
      <vt:lpstr>K-core</vt:lpstr>
      <vt:lpstr>Project</vt:lpstr>
      <vt:lpstr>Requirements </vt:lpstr>
      <vt:lpstr>Input file format</vt:lpstr>
      <vt:lpstr>Output file format – k-core</vt:lpstr>
      <vt:lpstr>Output file format -- clique</vt:lpstr>
      <vt:lpstr>Testing environment</vt:lpstr>
      <vt:lpstr>Testing </vt:lpstr>
      <vt:lpstr>Testcases</vt:lpstr>
      <vt:lpstr>Scoring</vt:lpstr>
      <vt:lpstr>Scoring – k-core</vt:lpstr>
      <vt:lpstr>Scoring -- clique</vt:lpstr>
      <vt:lpstr>Scoring -- example</vt:lpstr>
      <vt:lpstr>Report</vt:lpstr>
      <vt:lpstr>Submission </vt:lpstr>
      <vt:lpstr>Submission</vt:lpstr>
      <vt:lpstr>Note</vt:lpstr>
      <vt:lpstr>Warning</vt:lpstr>
      <vt:lpstr>Appendix – how to handle interrupt signal</vt:lpstr>
      <vt:lpstr>Appendix – how to handle interrupt signal</vt:lpstr>
      <vt:lpstr>Appendix </vt:lpstr>
      <vt:lpstr>Appendix – how to find k-core</vt:lpstr>
      <vt:lpstr>Appendix – how to find k-core</vt:lpstr>
      <vt:lpstr>Appendix – how to find k-core</vt:lpstr>
      <vt:lpstr>Appendix – how to find clique</vt:lpstr>
      <vt:lpstr>Appendix – how to find clique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寶萱 黃</cp:lastModifiedBy>
  <cp:revision>575</cp:revision>
  <dcterms:created xsi:type="dcterms:W3CDTF">2019-11-04T06:38:27Z</dcterms:created>
  <dcterms:modified xsi:type="dcterms:W3CDTF">2020-01-15T06:38:35Z</dcterms:modified>
</cp:coreProperties>
</file>