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54"/>
  </p:notesMasterIdLst>
  <p:handoutMasterIdLst>
    <p:handoutMasterId r:id="rId55"/>
  </p:handoutMasterIdLst>
  <p:sldIdLst>
    <p:sldId id="615" r:id="rId2"/>
    <p:sldId id="553" r:id="rId3"/>
    <p:sldId id="554" r:id="rId4"/>
    <p:sldId id="616" r:id="rId5"/>
    <p:sldId id="555" r:id="rId6"/>
    <p:sldId id="556" r:id="rId7"/>
    <p:sldId id="557" r:id="rId8"/>
    <p:sldId id="558" r:id="rId9"/>
    <p:sldId id="562" r:id="rId10"/>
    <p:sldId id="617" r:id="rId11"/>
    <p:sldId id="559" r:id="rId12"/>
    <p:sldId id="561" r:id="rId13"/>
    <p:sldId id="563" r:id="rId14"/>
    <p:sldId id="564" r:id="rId15"/>
    <p:sldId id="566" r:id="rId16"/>
    <p:sldId id="613" r:id="rId17"/>
    <p:sldId id="568" r:id="rId18"/>
    <p:sldId id="569" r:id="rId19"/>
    <p:sldId id="570" r:id="rId20"/>
    <p:sldId id="572" r:id="rId21"/>
    <p:sldId id="573" r:id="rId22"/>
    <p:sldId id="575" r:id="rId23"/>
    <p:sldId id="576" r:id="rId24"/>
    <p:sldId id="577" r:id="rId25"/>
    <p:sldId id="578" r:id="rId26"/>
    <p:sldId id="579" r:id="rId27"/>
    <p:sldId id="581" r:id="rId28"/>
    <p:sldId id="580" r:id="rId29"/>
    <p:sldId id="582" r:id="rId30"/>
    <p:sldId id="584" r:id="rId31"/>
    <p:sldId id="586" r:id="rId32"/>
    <p:sldId id="587" r:id="rId33"/>
    <p:sldId id="589" r:id="rId34"/>
    <p:sldId id="611" r:id="rId35"/>
    <p:sldId id="591" r:id="rId36"/>
    <p:sldId id="592" r:id="rId37"/>
    <p:sldId id="593" r:id="rId38"/>
    <p:sldId id="594" r:id="rId39"/>
    <p:sldId id="595" r:id="rId40"/>
    <p:sldId id="597" r:id="rId41"/>
    <p:sldId id="598" r:id="rId42"/>
    <p:sldId id="599" r:id="rId43"/>
    <p:sldId id="600" r:id="rId44"/>
    <p:sldId id="601" r:id="rId45"/>
    <p:sldId id="602" r:id="rId46"/>
    <p:sldId id="603" r:id="rId47"/>
    <p:sldId id="604" r:id="rId48"/>
    <p:sldId id="605" r:id="rId49"/>
    <p:sldId id="612" r:id="rId50"/>
    <p:sldId id="607" r:id="rId51"/>
    <p:sldId id="608" r:id="rId52"/>
    <p:sldId id="609" r:id="rId5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79771" autoAdjust="0"/>
  </p:normalViewPr>
  <p:slideViewPr>
    <p:cSldViewPr>
      <p:cViewPr varScale="1">
        <p:scale>
          <a:sx n="92" d="100"/>
          <a:sy n="92" d="100"/>
        </p:scale>
        <p:origin x="1434" y="8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D6DFB-B483-4E85-9999-0E4EA5B89B62}" type="datetimeFigureOut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204E6-19B5-46A4-9AF5-EFD25F20C5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816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E57DB-8F5C-4D8B-BCBA-B432D7B332FC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ECE07-C2FA-49DC-BEB1-3CD08689F9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05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00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</a:t>
            </a:r>
            <a:r>
              <a:rPr lang="en-US" altLang="zh-TW" baseline="30000" dirty="0" smtClean="0"/>
              <a:t>4 </a:t>
            </a:r>
            <a:r>
              <a:rPr lang="en-US" altLang="zh-TW" dirty="0" smtClean="0"/>
              <a:t>+ 1000 n</a:t>
            </a:r>
            <a:r>
              <a:rPr lang="en-US" altLang="zh-TW" baseline="30000" dirty="0" smtClean="0"/>
              <a:t>3 </a:t>
            </a:r>
            <a:r>
              <a:rPr lang="en-US" altLang="zh-TW" dirty="0" smtClean="0"/>
              <a:t>+ 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= </a:t>
            </a:r>
            <a:r>
              <a:rPr lang="en-US" altLang="zh-TW" dirty="0" smtClean="0">
                <a:solidFill>
                  <a:srgbClr val="0000FF"/>
                </a:solidFill>
              </a:rPr>
              <a:t>O(n</a:t>
            </a:r>
            <a:r>
              <a:rPr lang="en-US" altLang="zh-TW" baseline="30000" dirty="0" smtClean="0">
                <a:solidFill>
                  <a:srgbClr val="0000FF"/>
                </a:solidFill>
              </a:rPr>
              <a:t>5</a:t>
            </a:r>
            <a:r>
              <a:rPr lang="en-US" altLang="zh-TW" dirty="0" smtClean="0">
                <a:solidFill>
                  <a:srgbClr val="0000FF"/>
                </a:solidFill>
              </a:rPr>
              <a:t>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zh-TW" dirty="0" smtClean="0">
                <a:solidFill>
                  <a:srgbClr val="0000FF"/>
                </a:solidFill>
              </a:rPr>
              <a:t>f(n) = </a:t>
            </a:r>
            <a:r>
              <a:rPr lang="en-US" altLang="zh-TW" dirty="0" smtClean="0"/>
              <a:t>n</a:t>
            </a:r>
            <a:r>
              <a:rPr lang="en-US" altLang="zh-TW" baseline="30000" dirty="0" smtClean="0"/>
              <a:t>4 </a:t>
            </a:r>
            <a:r>
              <a:rPr lang="en-US" altLang="zh-TW" dirty="0" smtClean="0"/>
              <a:t>+ 1000 n</a:t>
            </a:r>
            <a:r>
              <a:rPr lang="en-US" altLang="zh-TW" baseline="30000" dirty="0" smtClean="0"/>
              <a:t>3 </a:t>
            </a:r>
            <a:r>
              <a:rPr lang="en-US" altLang="zh-TW" dirty="0" smtClean="0"/>
              <a:t>+ n</a:t>
            </a:r>
            <a:r>
              <a:rPr lang="en-US" altLang="zh-TW" baseline="30000" dirty="0" smtClean="0"/>
              <a:t>2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zh-TW" baseline="0" dirty="0" smtClean="0"/>
              <a:t>g(n) = </a:t>
            </a:r>
            <a:r>
              <a:rPr lang="en-US" altLang="zh-TW" dirty="0" smtClean="0">
                <a:solidFill>
                  <a:srgbClr val="0000FF"/>
                </a:solidFill>
              </a:rPr>
              <a:t>n</a:t>
            </a:r>
            <a:r>
              <a:rPr lang="en-US" altLang="zh-TW" baseline="30000" dirty="0" smtClean="0">
                <a:solidFill>
                  <a:srgbClr val="0000FF"/>
                </a:solidFill>
              </a:rPr>
              <a:t>5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zh-TW" baseline="0" dirty="0" smtClean="0">
                <a:solidFill>
                  <a:srgbClr val="0000FF"/>
                </a:solidFill>
              </a:rPr>
              <a:t>c=1, n0=11</a:t>
            </a:r>
            <a:endParaRPr lang="zh-TW" altLang="en-US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391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4AF148-94A7-4F85-8F71-6A4DDD385C43}" type="slidenum">
              <a:rPr lang="zh-TW" altLang="en-US" smtClean="0"/>
              <a:pPr>
                <a:defRPr/>
              </a:pPr>
              <a:t>41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523171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645CFE-66B6-45C7-8425-947D1C45D1C7}" type="slidenum">
              <a:rPr lang="zh-TW" altLang="en-US" smtClean="0"/>
              <a:pPr>
                <a:defRPr/>
              </a:pPr>
              <a:t>44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963259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A0A649-DA05-4321-AD20-F51CA4F8A019}" type="slidenum">
              <a:rPr lang="zh-TW" altLang="en-US" smtClean="0"/>
              <a:pPr>
                <a:defRPr/>
              </a:pPr>
              <a:t>45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976823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97AA80-53B1-4249-B566-9C30D84139DC}" type="slidenum">
              <a:rPr lang="zh-TW" altLang="en-US" smtClean="0"/>
              <a:pPr>
                <a:defRPr/>
              </a:pPr>
              <a:t>47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842651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5BEE6C-DA07-47EA-A224-98D90AB1D5C9}" type="slidenum">
              <a:rPr lang="zh-TW" altLang="en-US" smtClean="0"/>
              <a:pPr>
                <a:defRPr/>
              </a:pPr>
              <a:t>48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151869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5BEE6C-DA07-47EA-A224-98D90AB1D5C9}" type="slidenum">
              <a:rPr lang="zh-TW" altLang="en-US" smtClean="0"/>
              <a:pPr>
                <a:defRPr/>
              </a:pPr>
              <a:t>49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241271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1F23EC-0F3F-459D-9290-0F1C58F32C8F}" type="slidenum">
              <a:rPr lang="zh-TW" altLang="en-US" smtClean="0"/>
              <a:pPr>
                <a:defRPr/>
              </a:pPr>
              <a:t>50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679027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2486F0-7F21-4653-A259-542FFBB9A2AA}" type="slidenum">
              <a:rPr lang="zh-TW" altLang="en-US" smtClean="0"/>
              <a:pPr>
                <a:defRPr/>
              </a:pPr>
              <a:t>51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742624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0AB8DA-9831-47E0-8F25-AEFAAFC315F0}" type="slidenum">
              <a:rPr lang="zh-TW" altLang="en-US" smtClean="0"/>
              <a:pPr>
                <a:defRPr/>
              </a:pPr>
              <a:t>52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65308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74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120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97AFB-38A1-408C-9293-79EE687EB7C0}" type="slidenum">
              <a:rPr lang="zh-TW" altLang="en-US" smtClean="0"/>
              <a:pPr>
                <a:defRPr/>
              </a:pPr>
              <a:t>10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996730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120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97AFB-38A1-408C-9293-79EE687EB7C0}" type="slidenum">
              <a:rPr lang="zh-TW" altLang="en-US" smtClean="0"/>
              <a:pPr>
                <a:defRPr/>
              </a:pPr>
              <a:t>12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43048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2228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A61E40-404F-4301-82D4-AC0AD12DD9E3}" type="slidenum">
              <a:rPr lang="zh-TW" altLang="en-US" smtClean="0"/>
              <a:pPr>
                <a:defRPr/>
              </a:pPr>
              <a:t>14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659359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4276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3F1EB2-568C-4ED0-86E2-F92893A44160}" type="slidenum">
              <a:rPr lang="zh-TW" altLang="en-US" smtClean="0"/>
              <a:pPr>
                <a:defRPr/>
              </a:pPr>
              <a:t>15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962724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356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input and output</a:t>
            </a:r>
            <a:r>
              <a:rPr lang="en-US" altLang="zh-TW" baseline="0" dirty="0" smtClean="0"/>
              <a:t> sizes do not change with different inputs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451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05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24E7-DA56-447A-BE3C-D2047C94F1C3}" type="datetime1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888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028E-C79E-4609-9921-A1577375B7F0}" type="datetime1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816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D85C-0C1B-4BF0-B3C2-8F33FA929A09}" type="datetime1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452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131840" y="6358059"/>
            <a:ext cx="2133600" cy="365125"/>
          </a:xfrm>
        </p:spPr>
        <p:txBody>
          <a:bodyPr/>
          <a:lstStyle/>
          <a:p>
            <a:fld id="{63158C5A-6258-4D52-B7A1-723D5CC96768}" type="datetime1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791200" y="6356349"/>
            <a:ext cx="28956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-1404664" y="6356348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34063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ADA1-8B3B-4930-BFFE-EFBBB6B96EE4}" type="datetime1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36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A2F8-9FC1-4931-B73A-57103D747A9B}" type="datetime1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186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EAF2-6A8A-4499-8B78-A41B1A785EBC}" type="datetime1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990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60F8-3967-4373-AEF7-6C045123338A}" type="datetime1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975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5684-5C13-477E-AEA6-0D5CE33BDD39}" type="datetime1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317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30DCD-B28F-4ABB-8B8D-A95C6FA92BEF}" type="datetime1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499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D36D-C58F-4236-8495-FA72DCC20236}" type="datetime1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274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60"/>
            <a:ext cx="9143999" cy="6776680"/>
          </a:xfrm>
          <a:prstGeom prst="rect">
            <a:avLst/>
          </a:prstGeom>
        </p:spPr>
      </p:pic>
      <p:grpSp>
        <p:nvGrpSpPr>
          <p:cNvPr id="15" name="群組 14"/>
          <p:cNvGrpSpPr/>
          <p:nvPr userDrawn="1"/>
        </p:nvGrpSpPr>
        <p:grpSpPr>
          <a:xfrm>
            <a:off x="7668344" y="5877272"/>
            <a:ext cx="1391012" cy="926572"/>
            <a:chOff x="3563888" y="4221088"/>
            <a:chExt cx="1391012" cy="926572"/>
          </a:xfrm>
        </p:grpSpPr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James\Downloads\GIF\清大LOGO(鳥).gif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版面配置區 1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 userDrawn="1"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 userDrawn="1"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C742E-7F68-4978-A080-43D772D8B7BF}" type="datetime1">
              <a:rPr lang="zh-TW" altLang="en-US" smtClean="0"/>
              <a:t>2019/9/12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 userDrawn="1"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 userDrawn="1"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95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2736304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00B050"/>
                </a:solidFill>
              </a:rPr>
              <a:t>Data Structures</a:t>
            </a:r>
            <a:br>
              <a:rPr lang="en-US" altLang="zh-TW" dirty="0" smtClean="0">
                <a:solidFill>
                  <a:srgbClr val="00B050"/>
                </a:solidFill>
              </a:rPr>
            </a:br>
            <a:r>
              <a:rPr lang="zh-TW" altLang="en-US" dirty="0"/>
              <a:t> 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資料結構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5085184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TW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 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 Computer Science</a:t>
            </a:r>
          </a:p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National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Tsing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Hua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University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505648" y="3235623"/>
            <a:ext cx="61327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b="1" dirty="0"/>
              <a:t>Introduction to algorithm</a:t>
            </a:r>
          </a:p>
        </p:txBody>
      </p:sp>
    </p:spTree>
    <p:extLst>
      <p:ext uri="{BB962C8B-B14F-4D97-AF65-F5344CB8AC3E}">
        <p14:creationId xmlns:p14="http://schemas.microsoft.com/office/powerpoint/2010/main" val="259969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2708920"/>
            <a:ext cx="9144000" cy="2049091"/>
          </a:xfrm>
        </p:spPr>
        <p:txBody>
          <a:bodyPr>
            <a:normAutofit fontScale="70000" lnSpcReduction="20000"/>
          </a:bodyPr>
          <a:lstStyle/>
          <a:p>
            <a:pPr marL="0" indent="0" algn="ctr" eaLnBrk="1" hangingPunct="1">
              <a:buNone/>
              <a:defRPr/>
            </a:pPr>
            <a:r>
              <a:rPr lang="en-US" altLang="zh-TW" sz="5400" b="1" i="1" dirty="0" smtClean="0">
                <a:latin typeface="Castellar" panose="020A0402060406010301" pitchFamily="18" charset="0"/>
                <a:ea typeface="微軟正黑體" panose="020B0604030504040204" pitchFamily="34" charset="-120"/>
              </a:rPr>
              <a:t>To Iterate is Human. Recursion, Divine.</a:t>
            </a:r>
          </a:p>
          <a:p>
            <a:pPr marL="0" indent="0" algn="ctr" eaLnBrk="1" hangingPunct="1">
              <a:buNone/>
              <a:defRPr/>
            </a:pPr>
            <a:endParaRPr lang="en-US" altLang="zh-TW" sz="40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 eaLnBrk="1" hangingPunct="1">
              <a:buNone/>
              <a:defRPr/>
            </a:pPr>
            <a:r>
              <a:rPr lang="zh-TW" altLang="en-US" sz="4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遞迴只應天上有，凡人該當用迴圈</a:t>
            </a:r>
            <a:endParaRPr lang="en-US" altLang="zh-TW" sz="40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223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 Recursively Defined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 smtClean="0">
                <a:ea typeface="新細明體" pitchFamily="18" charset="-120"/>
              </a:rPr>
              <a:t>Binomial </a:t>
            </a:r>
            <a:r>
              <a:rPr lang="en-US" altLang="zh-TW" dirty="0">
                <a:ea typeface="新細明體" pitchFamily="18" charset="-120"/>
              </a:rPr>
              <a:t>coefficient</a:t>
            </a:r>
          </a:p>
          <a:p>
            <a:pPr>
              <a:buNone/>
              <a:defRPr/>
            </a:pPr>
            <a:r>
              <a:rPr lang="en-US" altLang="zh-TW" dirty="0">
                <a:ea typeface="新細明體" pitchFamily="18" charset="-120"/>
              </a:rPr>
              <a:t>                         </a:t>
            </a:r>
          </a:p>
          <a:p>
            <a:pPr>
              <a:buNone/>
              <a:defRPr/>
            </a:pPr>
            <a:r>
              <a:rPr lang="en-US" altLang="zh-TW" dirty="0">
                <a:ea typeface="新細明體" pitchFamily="18" charset="-120"/>
              </a:rPr>
              <a:t>             </a:t>
            </a:r>
            <a:r>
              <a:rPr lang="en-US" altLang="zh-TW" dirty="0">
                <a:solidFill>
                  <a:srgbClr val="C00000"/>
                </a:solidFill>
                <a:ea typeface="新細明體" pitchFamily="18" charset="-120"/>
              </a:rPr>
              <a:t>C(n, m)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=</a:t>
            </a:r>
            <a:r>
              <a:rPr lang="en-US" altLang="zh-TW" dirty="0">
                <a:solidFill>
                  <a:srgbClr val="C00000"/>
                </a:solidFill>
                <a:ea typeface="新細明體" pitchFamily="18" charset="-120"/>
              </a:rPr>
              <a:t> </a:t>
            </a:r>
          </a:p>
          <a:p>
            <a:pPr>
              <a:buNone/>
              <a:defRPr/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  </a:t>
            </a:r>
          </a:p>
          <a:p>
            <a:pPr>
              <a:buNone/>
              <a:defRPr/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    </a:t>
            </a:r>
            <a:r>
              <a:rPr lang="en-US" altLang="zh-TW" dirty="0">
                <a:ea typeface="新細明體" pitchFamily="18" charset="-120"/>
              </a:rPr>
              <a:t>can be computed by the recursive formula:</a:t>
            </a:r>
          </a:p>
          <a:p>
            <a:pPr>
              <a:buNone/>
              <a:defRPr/>
            </a:pPr>
            <a:endParaRPr lang="en-US" altLang="zh-TW" dirty="0">
              <a:ea typeface="新細明體" pitchFamily="18" charset="-120"/>
            </a:endParaRPr>
          </a:p>
          <a:p>
            <a:pPr>
              <a:buNone/>
              <a:defRPr/>
            </a:pPr>
            <a:r>
              <a:rPr lang="en-US" altLang="zh-TW" dirty="0">
                <a:ea typeface="新細明體" pitchFamily="18" charset="-120"/>
              </a:rPr>
              <a:t>             </a:t>
            </a:r>
            <a:r>
              <a:rPr lang="en-US" altLang="zh-TW" dirty="0">
                <a:solidFill>
                  <a:srgbClr val="C00000"/>
                </a:solidFill>
                <a:ea typeface="新細明體" pitchFamily="18" charset="-120"/>
              </a:rPr>
              <a:t>C(n, m) = C(n-1, m) + C(n-1, m-1)</a:t>
            </a:r>
          </a:p>
          <a:p>
            <a:pPr>
              <a:buNone/>
              <a:defRPr/>
            </a:pPr>
            <a:r>
              <a:rPr lang="en-US" altLang="zh-TW" dirty="0">
                <a:ea typeface="新細明體" pitchFamily="18" charset="-120"/>
              </a:rPr>
              <a:t>    </a:t>
            </a:r>
          </a:p>
          <a:p>
            <a:pPr>
              <a:buNone/>
              <a:defRPr/>
            </a:pPr>
            <a:r>
              <a:rPr lang="en-US" altLang="zh-TW" dirty="0">
                <a:ea typeface="新細明體" pitchFamily="18" charset="-120"/>
              </a:rPr>
              <a:t>    where C(0, 0) = C(n, n) = 1.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3419872" y="2348880"/>
            <a:ext cx="2223120" cy="1230382"/>
            <a:chOff x="3429000" y="1844824"/>
            <a:chExt cx="1357313" cy="1230382"/>
          </a:xfrm>
        </p:grpSpPr>
        <p:cxnSp>
          <p:nvCxnSpPr>
            <p:cNvPr id="4" name="直線接點 5"/>
            <p:cNvCxnSpPr>
              <a:cxnSpLocks noChangeShapeType="1"/>
            </p:cNvCxnSpPr>
            <p:nvPr/>
          </p:nvCxnSpPr>
          <p:spPr bwMode="auto">
            <a:xfrm>
              <a:off x="3429000" y="2428875"/>
              <a:ext cx="1357313" cy="0"/>
            </a:xfrm>
            <a:prstGeom prst="line">
              <a:avLst/>
            </a:prstGeom>
            <a:noFill/>
            <a:ln w="127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" name="文字方塊 4"/>
            <p:cNvSpPr txBox="1"/>
            <p:nvPr/>
          </p:nvSpPr>
          <p:spPr>
            <a:xfrm>
              <a:off x="3429000" y="2428875"/>
              <a:ext cx="1357313" cy="6463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3600" dirty="0">
                  <a:solidFill>
                    <a:srgbClr val="0000FF"/>
                  </a:solidFill>
                  <a:latin typeface="+mj-lt"/>
                  <a:ea typeface="新細明體" pitchFamily="18" charset="-120"/>
                </a:rPr>
                <a:t>m! (n-m)!</a:t>
              </a:r>
              <a:endParaRPr lang="zh-TW" altLang="en-US" sz="36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857625" y="1844824"/>
              <a:ext cx="428625" cy="64633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3600" dirty="0">
                  <a:solidFill>
                    <a:srgbClr val="0000FF"/>
                  </a:solidFill>
                  <a:latin typeface="+mj-lt"/>
                </a:rPr>
                <a:t>n!</a:t>
              </a:r>
              <a:endParaRPr lang="zh-TW" altLang="en-US" sz="3600" dirty="0">
                <a:solidFill>
                  <a:srgbClr val="0000FF"/>
                </a:solidFill>
                <a:latin typeface="+mj-lt"/>
              </a:endParaRPr>
            </a:p>
          </p:txBody>
        </p:sp>
      </p:grp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643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Hints for Recursive Algorithms</a:t>
            </a:r>
          </a:p>
        </p:txBody>
      </p:sp>
      <p:sp>
        <p:nvSpPr>
          <p:cNvPr id="2458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</a:rPr>
              <a:t>To ensure a feasible recursive algorithm, you must stick the following principles:</a:t>
            </a:r>
          </a:p>
          <a:p>
            <a:pPr>
              <a:defRPr/>
            </a:pPr>
            <a:r>
              <a:rPr lang="en-US" altLang="zh-TW" dirty="0" smtClean="0">
                <a:solidFill>
                  <a:srgbClr val="C00000"/>
                </a:solidFill>
                <a:latin typeface="+mj-lt"/>
              </a:rPr>
              <a:t>Termination conditions</a:t>
            </a:r>
            <a:r>
              <a:rPr lang="en-US" altLang="zh-TW" dirty="0">
                <a:latin typeface="+mj-lt"/>
              </a:rPr>
              <a:t>:</a:t>
            </a:r>
            <a:endParaRPr lang="en-US" altLang="zh-TW" dirty="0" smtClean="0">
              <a:latin typeface="+mj-lt"/>
            </a:endParaRPr>
          </a:p>
          <a:p>
            <a:pPr lvl="1">
              <a:defRPr/>
            </a:pPr>
            <a:r>
              <a:rPr lang="en-US" altLang="zh-TW" dirty="0" smtClean="0">
                <a:latin typeface="+mj-lt"/>
              </a:rPr>
              <a:t>Your function should return a value or stop at certain condition and stop calling itself. </a:t>
            </a:r>
          </a:p>
          <a:p>
            <a:pPr>
              <a:defRPr/>
            </a:pPr>
            <a:r>
              <a:rPr lang="en-US" altLang="zh-TW" dirty="0" smtClean="0">
                <a:solidFill>
                  <a:srgbClr val="C00000"/>
                </a:solidFill>
                <a:latin typeface="+mj-lt"/>
              </a:rPr>
              <a:t>Decreased Parameters </a:t>
            </a:r>
          </a:p>
          <a:p>
            <a:pPr lvl="1">
              <a:defRPr/>
            </a:pPr>
            <a:r>
              <a:rPr lang="en-US" altLang="zh-TW" dirty="0">
                <a:latin typeface="+mj-lt"/>
              </a:rPr>
              <a:t>S</a:t>
            </a:r>
            <a:r>
              <a:rPr lang="en-US" altLang="zh-TW" dirty="0" smtClean="0">
                <a:latin typeface="+mj-lt"/>
              </a:rPr>
              <a:t>o that each call brings us one step closer to a termination condition.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067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There is a “While” statement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Replace with if-else and recursion</a:t>
            </a:r>
          </a:p>
          <a:p>
            <a:r>
              <a:rPr lang="en-US" altLang="zh-TW" dirty="0" smtClean="0"/>
              <a:t>In Binary Search problem…</a:t>
            </a:r>
            <a:endParaRPr lang="zh-TW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5488" y="2852936"/>
            <a:ext cx="8494983" cy="381642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22400" rIns="54000" bIns="12240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200" b="1" dirty="0" err="1" smtClean="0">
                <a:latin typeface="Courier New" pitchFamily="49" charset="0"/>
                <a:ea typeface="新細明體" charset="-120"/>
              </a:rPr>
              <a:t>BinarySearch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(</a:t>
            </a:r>
            <a:r>
              <a:rPr lang="en-US" altLang="zh-TW" sz="22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 *</a:t>
            </a:r>
            <a:r>
              <a:rPr lang="en-US" altLang="zh-TW" sz="2200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A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sz="2200" b="1" dirty="0" err="1" smtClean="0">
                <a:latin typeface="Courier New" pitchFamily="49" charset="0"/>
                <a:ea typeface="新細明體" charset="-120"/>
              </a:rPr>
              <a:t>const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2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200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x, </a:t>
            </a:r>
            <a:r>
              <a:rPr lang="en-US" altLang="zh-TW" sz="2200" b="1" dirty="0" err="1" smtClean="0">
                <a:latin typeface="Courier New" pitchFamily="49" charset="0"/>
                <a:ea typeface="新細明體" charset="-120"/>
              </a:rPr>
              <a:t>const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2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200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n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)</a:t>
            </a:r>
            <a:endParaRPr lang="en-US" altLang="zh-TW" sz="22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{ </a:t>
            </a:r>
            <a:r>
              <a:rPr lang="en-US" altLang="zh-TW" sz="2200" b="1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left=0, 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right=n-1;</a:t>
            </a:r>
            <a:endParaRPr lang="en-US" altLang="zh-TW" sz="22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endParaRPr lang="en-US" altLang="zh-TW" sz="14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22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while (left &lt;= right) </a:t>
            </a:r>
            <a:endParaRPr lang="en-US" altLang="zh-TW" sz="2200" b="1" dirty="0" smtClean="0">
              <a:solidFill>
                <a:srgbClr val="C0000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2200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{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   …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200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}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 return 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-1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}</a:t>
            </a:r>
            <a:endParaRPr lang="en-US" altLang="zh-TW" sz="2200" b="1" dirty="0">
              <a:latin typeface="Courier New" pitchFamily="49" charset="0"/>
              <a:ea typeface="新細明體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679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Recursive Binary Search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0" y="1268760"/>
            <a:ext cx="9144000" cy="558924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22400" rIns="54000" bIns="12240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400" b="1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400" b="1" dirty="0" err="1" smtClean="0">
                <a:latin typeface="Courier New" pitchFamily="49" charset="0"/>
                <a:ea typeface="新細明體" charset="-120"/>
              </a:rPr>
              <a:t>BinarySearch</a:t>
            </a:r>
            <a:r>
              <a:rPr lang="en-US" altLang="zh-TW" sz="2400" b="1" dirty="0" smtClean="0">
                <a:latin typeface="Courier New" pitchFamily="49" charset="0"/>
                <a:ea typeface="新細明體" charset="-120"/>
              </a:rPr>
              <a:t>(</a:t>
            </a:r>
            <a:r>
              <a:rPr lang="en-US" altLang="zh-TW" sz="24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400" b="1" dirty="0" smtClean="0">
                <a:latin typeface="Courier New" pitchFamily="49" charset="0"/>
                <a:ea typeface="新細明體" charset="-120"/>
              </a:rPr>
              <a:t> *A, </a:t>
            </a:r>
            <a:r>
              <a:rPr lang="en-US" altLang="zh-TW" sz="2400" b="1" dirty="0" err="1" smtClean="0">
                <a:latin typeface="Courier New" pitchFamily="49" charset="0"/>
                <a:ea typeface="新細明體" charset="-120"/>
              </a:rPr>
              <a:t>const</a:t>
            </a:r>
            <a:r>
              <a:rPr lang="en-US" altLang="zh-TW" sz="24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4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400" b="1" dirty="0" smtClean="0">
                <a:latin typeface="Courier New" pitchFamily="49" charset="0"/>
                <a:ea typeface="新細明體" charset="-120"/>
              </a:rPr>
              <a:t> x</a:t>
            </a: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sz="2400" b="1" dirty="0" err="1" smtClean="0">
                <a:latin typeface="Courier New" pitchFamily="49" charset="0"/>
                <a:ea typeface="新細明體" charset="-120"/>
              </a:rPr>
              <a:t>const</a:t>
            </a:r>
            <a:r>
              <a:rPr lang="en-US" altLang="zh-TW" sz="24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400" b="1" dirty="0" err="1" smtClean="0">
                <a:latin typeface="Courier New" pitchFamily="49" charset="0"/>
                <a:ea typeface="新細明體" charset="-120"/>
              </a:rPr>
              <a:t>int</a:t>
            </a:r>
            <a:endParaRPr lang="en-US" altLang="zh-TW" sz="2400" b="1" dirty="0" smtClean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400" b="1" dirty="0" smtClean="0">
                <a:latin typeface="Courier New" pitchFamily="49" charset="0"/>
                <a:ea typeface="新細明體" charset="-120"/>
              </a:rPr>
              <a:t>                   left</a:t>
            </a: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sz="2400" b="1" dirty="0" err="1" smtClean="0">
                <a:latin typeface="Courier New" pitchFamily="49" charset="0"/>
                <a:ea typeface="新細明體" charset="-120"/>
              </a:rPr>
              <a:t>const</a:t>
            </a:r>
            <a:r>
              <a:rPr lang="en-US" altLang="zh-TW" sz="24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4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400" b="1" dirty="0" smtClean="0">
                <a:latin typeface="Courier New" pitchFamily="49" charset="0"/>
                <a:ea typeface="新細明體" charset="-120"/>
              </a:rPr>
              <a:t> right )</a:t>
            </a:r>
            <a:endParaRPr lang="en-US" altLang="zh-TW" sz="24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{ </a:t>
            </a:r>
            <a:r>
              <a:rPr lang="en-US" altLang="zh-TW" sz="24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Search the A[left],..,A[right] for x</a:t>
            </a:r>
            <a:endParaRPr lang="en-US" altLang="zh-TW" sz="24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  if (left &lt;= right) { </a:t>
            </a:r>
            <a:r>
              <a:rPr lang="en-US" altLang="zh-TW" sz="24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more </a:t>
            </a:r>
            <a:r>
              <a:rPr lang="en-US" altLang="zh-TW" sz="24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integers to </a:t>
            </a:r>
            <a:r>
              <a:rPr lang="en-US" altLang="zh-TW" sz="24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check</a:t>
            </a:r>
            <a:endParaRPr lang="en-US" altLang="zh-TW" sz="24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    </a:t>
            </a:r>
            <a:r>
              <a:rPr lang="en-US" altLang="zh-TW" sz="24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400" b="1" dirty="0" smtClean="0">
                <a:latin typeface="Courier New" pitchFamily="49" charset="0"/>
                <a:ea typeface="新細明體" charset="-120"/>
              </a:rPr>
              <a:t> middle </a:t>
            </a: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= (</a:t>
            </a:r>
            <a:r>
              <a:rPr lang="en-US" altLang="zh-TW" sz="2400" b="1" dirty="0" err="1">
                <a:latin typeface="Courier New" pitchFamily="49" charset="0"/>
                <a:ea typeface="新細明體" charset="-120"/>
              </a:rPr>
              <a:t>left+right</a:t>
            </a: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)/2</a:t>
            </a:r>
            <a:r>
              <a:rPr lang="en-US" altLang="zh-TW" sz="2400" b="1" dirty="0" smtClean="0">
                <a:latin typeface="Courier New" pitchFamily="49" charset="0"/>
                <a:ea typeface="新細明體" charset="-120"/>
              </a:rPr>
              <a:t>;</a:t>
            </a:r>
            <a:endParaRPr lang="en-US" altLang="zh-TW" sz="24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    if (x &lt; </a:t>
            </a:r>
            <a:r>
              <a:rPr lang="en-US" altLang="zh-TW" sz="2400" b="1" dirty="0" smtClean="0">
                <a:latin typeface="Courier New" pitchFamily="49" charset="0"/>
                <a:ea typeface="新細明體" charset="-120"/>
              </a:rPr>
              <a:t>A[middle]) </a:t>
            </a:r>
            <a:endParaRPr lang="en-US" altLang="zh-TW" sz="24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       return </a:t>
            </a:r>
            <a:r>
              <a:rPr lang="en-US" altLang="zh-TW" sz="2400" b="1" dirty="0" err="1" smtClean="0">
                <a:latin typeface="Courier New" pitchFamily="49" charset="0"/>
                <a:ea typeface="新細明體" charset="-120"/>
              </a:rPr>
              <a:t>BinarySearch</a:t>
            </a:r>
            <a:r>
              <a:rPr lang="en-US" altLang="zh-TW" sz="2400" b="1" dirty="0" smtClean="0">
                <a:latin typeface="Courier New" pitchFamily="49" charset="0"/>
                <a:ea typeface="新細明體" charset="-120"/>
              </a:rPr>
              <a:t>(A, </a:t>
            </a: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x,</a:t>
            </a:r>
            <a:r>
              <a:rPr lang="en-US" altLang="zh-TW" sz="24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left, </a:t>
            </a:r>
            <a:r>
              <a:rPr lang="en-US" altLang="zh-TW" sz="2400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middle-1</a:t>
            </a:r>
            <a:r>
              <a:rPr lang="en-US" altLang="zh-TW" sz="2400" b="1" dirty="0" smtClean="0">
                <a:latin typeface="Courier New" pitchFamily="49" charset="0"/>
                <a:ea typeface="新細明體" charset="-120"/>
              </a:rPr>
              <a:t>);</a:t>
            </a:r>
            <a:endParaRPr lang="en-US" altLang="zh-TW" sz="24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    </a:t>
            </a:r>
            <a:r>
              <a:rPr lang="en-US" altLang="zh-TW" sz="2400" b="1" dirty="0" smtClean="0">
                <a:latin typeface="Courier New" pitchFamily="49" charset="0"/>
                <a:ea typeface="新細明體" charset="-120"/>
              </a:rPr>
              <a:t>else if </a:t>
            </a: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(x &gt; </a:t>
            </a:r>
            <a:r>
              <a:rPr lang="en-US" altLang="zh-TW" sz="2400" b="1" dirty="0" smtClean="0">
                <a:latin typeface="Courier New" pitchFamily="49" charset="0"/>
                <a:ea typeface="新細明體" charset="-120"/>
              </a:rPr>
              <a:t>A[</a:t>
            </a: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middle</a:t>
            </a:r>
            <a:r>
              <a:rPr lang="en-US" altLang="zh-TW" sz="2400" b="1" dirty="0" smtClean="0">
                <a:latin typeface="Courier New" pitchFamily="49" charset="0"/>
                <a:ea typeface="新細明體" charset="-120"/>
              </a:rPr>
              <a:t>]) </a:t>
            </a:r>
            <a:endParaRPr lang="en-US" altLang="zh-TW" sz="24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       return </a:t>
            </a:r>
            <a:r>
              <a:rPr lang="en-US" altLang="zh-TW" sz="2400" b="1" dirty="0" err="1" smtClean="0">
                <a:latin typeface="Courier New" pitchFamily="49" charset="0"/>
                <a:ea typeface="新細明體" charset="-120"/>
              </a:rPr>
              <a:t>BinarySearch</a:t>
            </a:r>
            <a:r>
              <a:rPr lang="en-US" altLang="zh-TW" sz="2400" b="1" dirty="0" smtClean="0">
                <a:latin typeface="Courier New" pitchFamily="49" charset="0"/>
                <a:ea typeface="新細明體" charset="-120"/>
              </a:rPr>
              <a:t>(A</a:t>
            </a: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, x,</a:t>
            </a:r>
            <a:r>
              <a:rPr lang="en-US" altLang="zh-TW" sz="24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middle+1</a:t>
            </a:r>
            <a:r>
              <a:rPr lang="en-US" altLang="zh-TW" sz="24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, right</a:t>
            </a:r>
            <a:r>
              <a:rPr lang="en-US" altLang="zh-TW" sz="2400" b="1" dirty="0" smtClean="0">
                <a:latin typeface="Courier New" pitchFamily="49" charset="0"/>
                <a:ea typeface="新細明體" charset="-12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400" b="1" dirty="0" smtClean="0">
                <a:latin typeface="Courier New" pitchFamily="49" charset="0"/>
                <a:ea typeface="新細明體" charset="-120"/>
              </a:rPr>
              <a:t>   return middle; </a:t>
            </a:r>
            <a:endParaRPr lang="en-US" altLang="zh-TW" sz="24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2400" b="1" dirty="0" smtClean="0">
                <a:latin typeface="Courier New" pitchFamily="49" charset="0"/>
                <a:ea typeface="新細明體" charset="-120"/>
              </a:rPr>
              <a:t>} </a:t>
            </a:r>
            <a:r>
              <a:rPr lang="en-US" altLang="zh-TW" sz="24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end of if</a:t>
            </a:r>
            <a:endParaRPr lang="en-US" altLang="zh-TW" sz="24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  return -1</a:t>
            </a:r>
            <a:r>
              <a:rPr lang="en-US" altLang="zh-TW" sz="2400" b="1" dirty="0" smtClean="0">
                <a:latin typeface="Courier New" pitchFamily="49" charset="0"/>
                <a:ea typeface="新細明體" charset="-120"/>
              </a:rPr>
              <a:t>; </a:t>
            </a:r>
            <a:r>
              <a:rPr lang="en-US" altLang="zh-TW" sz="24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not found</a:t>
            </a:r>
            <a:endParaRPr lang="en-US" altLang="zh-TW" sz="24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400" b="1" dirty="0">
                <a:latin typeface="Courier New" pitchFamily="49" charset="0"/>
                <a:ea typeface="新細明體" charset="-120"/>
              </a:rPr>
              <a:t>} 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078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A Running Example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7499"/>
            <a:ext cx="8229600" cy="5081861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新細明體" pitchFamily="18" charset="-120"/>
              </a:rPr>
              <a:t>Search for </a:t>
            </a:r>
            <a:r>
              <a:rPr lang="en-US" altLang="zh-TW" dirty="0" smtClean="0">
                <a:solidFill>
                  <a:srgbClr val="C00000"/>
                </a:solidFill>
                <a:latin typeface="+mj-lt"/>
                <a:ea typeface="新細明體" pitchFamily="18" charset="-120"/>
              </a:rPr>
              <a:t>x=9</a:t>
            </a:r>
            <a:r>
              <a:rPr lang="en-US" altLang="zh-TW" dirty="0" smtClean="0">
                <a:latin typeface="+mj-lt"/>
                <a:ea typeface="新細明體" pitchFamily="18" charset="-120"/>
              </a:rPr>
              <a:t> in array </a:t>
            </a:r>
            <a:r>
              <a:rPr lang="en-US" altLang="zh-TW" dirty="0" smtClean="0">
                <a:solidFill>
                  <a:srgbClr val="C00000"/>
                </a:solidFill>
                <a:latin typeface="+mj-lt"/>
                <a:ea typeface="新細明體" pitchFamily="18" charset="-120"/>
              </a:rPr>
              <a:t>A[0]…[7]</a:t>
            </a:r>
            <a:r>
              <a:rPr lang="en-US" altLang="zh-TW" dirty="0" smtClean="0">
                <a:latin typeface="+mj-lt"/>
                <a:ea typeface="新細明體" pitchFamily="18" charset="-120"/>
              </a:rPr>
              <a:t> :</a:t>
            </a:r>
          </a:p>
          <a:p>
            <a:pPr>
              <a:buNone/>
              <a:defRPr/>
            </a:pPr>
            <a:r>
              <a:rPr lang="en-US" altLang="zh-TW" dirty="0" smtClean="0">
                <a:latin typeface="+mj-lt"/>
                <a:ea typeface="新細明體" pitchFamily="18" charset="-120"/>
              </a:rPr>
              <a:t>    </a:t>
            </a:r>
            <a:r>
              <a:rPr lang="en-US" altLang="zh-TW" dirty="0" smtClean="0">
                <a:solidFill>
                  <a:srgbClr val="000000"/>
                </a:solidFill>
                <a:latin typeface="+mj-lt"/>
                <a:ea typeface="新細明體" pitchFamily="18" charset="-120"/>
              </a:rPr>
              <a:t>        </a:t>
            </a:r>
            <a:endParaRPr lang="en-US" altLang="zh-TW" sz="5400" dirty="0">
              <a:ea typeface="新細明體" pitchFamily="18" charset="-12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TW" dirty="0">
              <a:latin typeface="+mj-lt"/>
              <a:ea typeface="新細明體" pitchFamily="18" charset="-12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TW" dirty="0" smtClean="0">
              <a:latin typeface="+mj-lt"/>
              <a:ea typeface="新細明體" pitchFamily="18" charset="-120"/>
            </a:endParaRPr>
          </a:p>
          <a:p>
            <a:pPr eaLnBrk="1" hangingPunct="1">
              <a:defRPr/>
            </a:pPr>
            <a:endParaRPr lang="en-US" altLang="zh-TW" dirty="0" smtClean="0">
              <a:solidFill>
                <a:srgbClr val="0000FF"/>
              </a:solidFill>
              <a:latin typeface="+mj-lt"/>
              <a:ea typeface="新細明體" pitchFamily="18" charset="-120"/>
            </a:endParaRPr>
          </a:p>
          <a:p>
            <a:pPr eaLnBrk="1" hangingPunct="1">
              <a:defRPr/>
            </a:pPr>
            <a:r>
              <a:rPr lang="en-US" altLang="zh-TW" dirty="0" smtClean="0">
                <a:solidFill>
                  <a:srgbClr val="0000FF"/>
                </a:solidFill>
                <a:latin typeface="+mj-lt"/>
                <a:ea typeface="新細明體" pitchFamily="18" charset="-120"/>
              </a:rPr>
              <a:t>1</a:t>
            </a:r>
            <a:r>
              <a:rPr lang="en-US" altLang="zh-TW" baseline="30000" dirty="0" smtClean="0">
                <a:solidFill>
                  <a:srgbClr val="0000FF"/>
                </a:solidFill>
                <a:latin typeface="+mj-lt"/>
                <a:ea typeface="新細明體" pitchFamily="18" charset="-120"/>
              </a:rPr>
              <a:t>st</a:t>
            </a:r>
            <a:r>
              <a:rPr lang="en-US" altLang="zh-TW" dirty="0" smtClean="0">
                <a:solidFill>
                  <a:srgbClr val="0000FF"/>
                </a:solidFill>
                <a:latin typeface="+mj-lt"/>
                <a:ea typeface="新細明體" pitchFamily="18" charset="-120"/>
              </a:rPr>
              <a:t> call: 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BinarySearch</a:t>
            </a:r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(A, 9, 0, 7)</a:t>
            </a:r>
            <a:endParaRPr lang="en-US" altLang="zh-TW" b="1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altLang="zh-TW" dirty="0" smtClean="0">
                <a:latin typeface="+mj-lt"/>
                <a:ea typeface="新細明體" pitchFamily="18" charset="-120"/>
              </a:rPr>
              <a:t>    </a:t>
            </a:r>
            <a:r>
              <a:rPr lang="en-US" altLang="zh-TW" dirty="0" smtClean="0">
                <a:solidFill>
                  <a:srgbClr val="008A3E"/>
                </a:solidFill>
                <a:latin typeface="+mj-lt"/>
                <a:ea typeface="新細明體" pitchFamily="18" charset="-120"/>
              </a:rPr>
              <a:t>2</a:t>
            </a:r>
            <a:r>
              <a:rPr lang="en-US" altLang="zh-TW" baseline="30000" dirty="0" smtClean="0">
                <a:solidFill>
                  <a:srgbClr val="008A3E"/>
                </a:solidFill>
                <a:latin typeface="+mj-lt"/>
                <a:ea typeface="新細明體" pitchFamily="18" charset="-120"/>
              </a:rPr>
              <a:t>nd</a:t>
            </a:r>
            <a:r>
              <a:rPr lang="en-US" altLang="zh-TW" dirty="0" smtClean="0">
                <a:solidFill>
                  <a:srgbClr val="008A3E"/>
                </a:solidFill>
                <a:latin typeface="+mj-lt"/>
                <a:ea typeface="新細明體" pitchFamily="18" charset="-120"/>
              </a:rPr>
              <a:t> call: </a:t>
            </a:r>
            <a:r>
              <a:rPr lang="en-US" altLang="zh-TW" sz="2400" b="1" dirty="0" err="1" smtClean="0">
                <a:solidFill>
                  <a:srgbClr val="008A3E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BinarySearch</a:t>
            </a:r>
            <a:r>
              <a:rPr lang="en-US" altLang="zh-TW" sz="2400" b="1" dirty="0" smtClean="0">
                <a:solidFill>
                  <a:srgbClr val="008A3E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(A, 9, 4, 7)</a:t>
            </a:r>
            <a:endParaRPr lang="en-US" altLang="zh-TW" b="1" dirty="0" smtClean="0">
              <a:solidFill>
                <a:srgbClr val="008A3E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altLang="zh-TW" dirty="0" smtClean="0">
                <a:latin typeface="+mj-lt"/>
                <a:ea typeface="新細明體" pitchFamily="18" charset="-120"/>
              </a:rPr>
              <a:t>    </a:t>
            </a:r>
            <a:r>
              <a:rPr lang="en-US" altLang="zh-TW" dirty="0" smtClean="0">
                <a:solidFill>
                  <a:srgbClr val="7030A0"/>
                </a:solidFill>
                <a:latin typeface="+mj-lt"/>
                <a:ea typeface="新細明體" pitchFamily="18" charset="-120"/>
              </a:rPr>
              <a:t>3</a:t>
            </a:r>
            <a:r>
              <a:rPr lang="en-US" altLang="zh-TW" baseline="30000" dirty="0" smtClean="0">
                <a:solidFill>
                  <a:srgbClr val="7030A0"/>
                </a:solidFill>
                <a:latin typeface="+mj-lt"/>
                <a:ea typeface="新細明體" pitchFamily="18" charset="-120"/>
              </a:rPr>
              <a:t>rd</a:t>
            </a:r>
            <a:r>
              <a:rPr lang="en-US" altLang="zh-TW" dirty="0" smtClean="0">
                <a:solidFill>
                  <a:srgbClr val="7030A0"/>
                </a:solidFill>
                <a:latin typeface="+mj-lt"/>
                <a:ea typeface="新細明體" pitchFamily="18" charset="-120"/>
              </a:rPr>
              <a:t> call: </a:t>
            </a:r>
            <a:r>
              <a:rPr lang="en-US" altLang="zh-TW" sz="2400" b="1" dirty="0" err="1" smtClean="0">
                <a:solidFill>
                  <a:srgbClr val="7030A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BinarySearch</a:t>
            </a:r>
            <a:r>
              <a:rPr lang="en-US" altLang="zh-TW" sz="2400" b="1" dirty="0" smtClean="0">
                <a:solidFill>
                  <a:srgbClr val="7030A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(A, 9, 4, 4)</a:t>
            </a:r>
            <a:endParaRPr lang="en-US" altLang="zh-TW" b="1" dirty="0" smtClean="0">
              <a:solidFill>
                <a:srgbClr val="7030A0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 smtClean="0">
                <a:solidFill>
                  <a:srgbClr val="7030A0"/>
                </a:solidFill>
                <a:latin typeface="+mj-lt"/>
                <a:ea typeface="新細明體" pitchFamily="18" charset="-120"/>
              </a:rPr>
              <a:t>                 return index </a:t>
            </a:r>
            <a:r>
              <a:rPr lang="en-US" altLang="zh-TW" dirty="0" smtClean="0">
                <a:solidFill>
                  <a:srgbClr val="C00000"/>
                </a:solidFill>
                <a:latin typeface="+mj-lt"/>
                <a:ea typeface="新細明體" pitchFamily="18" charset="-120"/>
              </a:rPr>
              <a:t>4</a:t>
            </a:r>
            <a:r>
              <a:rPr lang="en-US" altLang="zh-TW" dirty="0" smtClean="0">
                <a:solidFill>
                  <a:srgbClr val="7030A0"/>
                </a:solidFill>
                <a:latin typeface="+mj-lt"/>
                <a:ea typeface="新細明體" pitchFamily="18" charset="-120"/>
              </a:rPr>
              <a:t>.</a:t>
            </a:r>
          </a:p>
        </p:txBody>
      </p:sp>
      <p:cxnSp>
        <p:nvCxnSpPr>
          <p:cNvPr id="14344" name="直線接點 34"/>
          <p:cNvCxnSpPr>
            <a:cxnSpLocks noChangeShapeType="1"/>
          </p:cNvCxnSpPr>
          <p:nvPr/>
        </p:nvCxnSpPr>
        <p:spPr bwMode="auto">
          <a:xfrm rot="16200000" flipH="1">
            <a:off x="4464844" y="3464719"/>
            <a:ext cx="985837" cy="7715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14349" name="向上箭號 30"/>
          <p:cNvSpPr>
            <a:spLocks noChangeArrowheads="1"/>
          </p:cNvSpPr>
          <p:nvPr/>
        </p:nvSpPr>
        <p:spPr bwMode="auto">
          <a:xfrm>
            <a:off x="4722835" y="3284985"/>
            <a:ext cx="192087" cy="395287"/>
          </a:xfrm>
          <a:prstGeom prst="upArrow">
            <a:avLst>
              <a:gd name="adj1" fmla="val 50000"/>
              <a:gd name="adj2" fmla="val 50006"/>
            </a:avLst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3936917" y="3660675"/>
            <a:ext cx="563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rgbClr val="0000FF"/>
                </a:solidFill>
                <a:latin typeface="+mj-lt"/>
              </a:rPr>
              <a:t>1</a:t>
            </a:r>
            <a:r>
              <a:rPr lang="en-US" altLang="zh-TW" sz="2800" baseline="30000" dirty="0">
                <a:solidFill>
                  <a:srgbClr val="0000FF"/>
                </a:solidFill>
                <a:latin typeface="+mj-lt"/>
              </a:rPr>
              <a:t>st</a:t>
            </a:r>
            <a:endParaRPr lang="en-US" altLang="zh-TW" sz="28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5170702" y="3660675"/>
            <a:ext cx="64293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rgbClr val="008A3E"/>
                </a:solidFill>
                <a:latin typeface="+mj-lt"/>
              </a:rPr>
              <a:t>2</a:t>
            </a:r>
            <a:r>
              <a:rPr lang="en-US" altLang="zh-TW" sz="2800" baseline="30000" dirty="0">
                <a:solidFill>
                  <a:srgbClr val="008A3E"/>
                </a:solidFill>
                <a:latin typeface="+mj-lt"/>
              </a:rPr>
              <a:t>nd</a:t>
            </a:r>
            <a:endParaRPr lang="en-US" altLang="zh-TW" sz="2800" dirty="0">
              <a:solidFill>
                <a:srgbClr val="008A3E"/>
              </a:solidFill>
              <a:latin typeface="+mj-lt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508522" y="3660675"/>
            <a:ext cx="5715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rgbClr val="7030A0"/>
                </a:solidFill>
                <a:latin typeface="+mj-lt"/>
              </a:rPr>
              <a:t>3</a:t>
            </a:r>
            <a:r>
              <a:rPr lang="en-US" altLang="zh-TW" sz="2800" baseline="30000" dirty="0">
                <a:solidFill>
                  <a:srgbClr val="7030A0"/>
                </a:solidFill>
                <a:latin typeface="+mj-lt"/>
              </a:rPr>
              <a:t>rd</a:t>
            </a:r>
            <a:endParaRPr lang="en-US" altLang="zh-TW" sz="2800" dirty="0">
              <a:solidFill>
                <a:srgbClr val="7030A0"/>
              </a:solidFill>
              <a:latin typeface="+mj-lt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768690" y="2268057"/>
            <a:ext cx="5107566" cy="969407"/>
            <a:chOff x="1706513" y="2027545"/>
            <a:chExt cx="5107566" cy="969407"/>
          </a:xfrm>
        </p:grpSpPr>
        <p:grpSp>
          <p:nvGrpSpPr>
            <p:cNvPr id="14341" name="群組 4"/>
            <p:cNvGrpSpPr>
              <a:grpSpLocks/>
            </p:cNvGrpSpPr>
            <p:nvPr/>
          </p:nvGrpSpPr>
          <p:grpSpPr bwMode="auto">
            <a:xfrm>
              <a:off x="1706513" y="2396875"/>
              <a:ext cx="5025727" cy="600077"/>
              <a:chOff x="903559" y="3786188"/>
              <a:chExt cx="5025763" cy="600166"/>
            </a:xfrm>
          </p:grpSpPr>
          <p:grpSp>
            <p:nvGrpSpPr>
              <p:cNvPr id="14351" name="群組 48"/>
              <p:cNvGrpSpPr>
                <a:grpSpLocks/>
              </p:cNvGrpSpPr>
              <p:nvPr/>
            </p:nvGrpSpPr>
            <p:grpSpPr bwMode="auto">
              <a:xfrm>
                <a:off x="903559" y="3786188"/>
                <a:ext cx="5025763" cy="600166"/>
                <a:chOff x="903559" y="3214684"/>
                <a:chExt cx="5025763" cy="600166"/>
              </a:xfrm>
            </p:grpSpPr>
            <p:sp>
              <p:nvSpPr>
                <p:cNvPr id="14360" name="矩形 14"/>
                <p:cNvSpPr>
                  <a:spLocks noChangeArrowheads="1"/>
                </p:cNvSpPr>
                <p:nvPr/>
              </p:nvSpPr>
              <p:spPr bwMode="auto">
                <a:xfrm>
                  <a:off x="1357290" y="3214686"/>
                  <a:ext cx="4572032" cy="600164"/>
                </a:xfrm>
                <a:prstGeom prst="rect">
                  <a:avLst/>
                </a:prstGeom>
                <a:solidFill>
                  <a:schemeClr val="accent1"/>
                </a:solidFill>
                <a:ln w="31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16" name="文字方塊 15"/>
                <p:cNvSpPr txBox="1"/>
                <p:nvPr/>
              </p:nvSpPr>
              <p:spPr>
                <a:xfrm>
                  <a:off x="903559" y="3214684"/>
                  <a:ext cx="421913" cy="58486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TW" sz="3200" dirty="0">
                      <a:solidFill>
                        <a:srgbClr val="C00000"/>
                      </a:solidFill>
                      <a:latin typeface="+mj-lt"/>
                    </a:rPr>
                    <a:t>A</a:t>
                  </a:r>
                  <a:endParaRPr lang="zh-TW" altLang="en-US" sz="3200" dirty="0">
                    <a:solidFill>
                      <a:srgbClr val="C00000"/>
                    </a:solidFill>
                    <a:latin typeface="+mj-lt"/>
                  </a:endParaRPr>
                </a:p>
              </p:txBody>
            </p:sp>
            <p:sp>
              <p:nvSpPr>
                <p:cNvPr id="14362" name="文字方塊 16"/>
                <p:cNvSpPr txBox="1">
                  <a:spLocks noChangeArrowheads="1"/>
                </p:cNvSpPr>
                <p:nvPr/>
              </p:nvSpPr>
              <p:spPr bwMode="auto">
                <a:xfrm>
                  <a:off x="1500166" y="3286124"/>
                  <a:ext cx="357190" cy="4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/>
                    <a:t>1</a:t>
                  </a:r>
                  <a:endParaRPr lang="zh-TW" altLang="en-US"/>
                </a:p>
              </p:txBody>
            </p:sp>
            <p:sp>
              <p:nvSpPr>
                <p:cNvPr id="14363" name="文字方塊 17"/>
                <p:cNvSpPr txBox="1">
                  <a:spLocks noChangeArrowheads="1"/>
                </p:cNvSpPr>
                <p:nvPr/>
              </p:nvSpPr>
              <p:spPr bwMode="auto">
                <a:xfrm>
                  <a:off x="2000232" y="3286124"/>
                  <a:ext cx="357190" cy="4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/>
                    <a:t>3</a:t>
                  </a:r>
                  <a:endParaRPr lang="zh-TW" altLang="en-US"/>
                </a:p>
              </p:txBody>
            </p:sp>
            <p:sp>
              <p:nvSpPr>
                <p:cNvPr id="14364" name="文字方塊 18"/>
                <p:cNvSpPr txBox="1">
                  <a:spLocks noChangeArrowheads="1"/>
                </p:cNvSpPr>
                <p:nvPr/>
              </p:nvSpPr>
              <p:spPr bwMode="auto">
                <a:xfrm>
                  <a:off x="2643174" y="3286124"/>
                  <a:ext cx="357190" cy="4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/>
                    <a:t>5</a:t>
                  </a:r>
                  <a:endParaRPr lang="zh-TW" altLang="en-US"/>
                </a:p>
              </p:txBody>
            </p:sp>
            <p:sp>
              <p:nvSpPr>
                <p:cNvPr id="14365" name="文字方塊 19"/>
                <p:cNvSpPr txBox="1">
                  <a:spLocks noChangeArrowheads="1"/>
                </p:cNvSpPr>
                <p:nvPr/>
              </p:nvSpPr>
              <p:spPr bwMode="auto">
                <a:xfrm>
                  <a:off x="3214678" y="3286124"/>
                  <a:ext cx="357190" cy="4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/>
                    <a:t>8</a:t>
                  </a:r>
                  <a:endParaRPr lang="zh-TW" altLang="en-US"/>
                </a:p>
              </p:txBody>
            </p:sp>
            <p:sp>
              <p:nvSpPr>
                <p:cNvPr id="14366" name="文字方塊 20"/>
                <p:cNvSpPr txBox="1">
                  <a:spLocks noChangeArrowheads="1"/>
                </p:cNvSpPr>
                <p:nvPr/>
              </p:nvSpPr>
              <p:spPr bwMode="auto">
                <a:xfrm>
                  <a:off x="3786182" y="3286124"/>
                  <a:ext cx="357190" cy="4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/>
                    <a:t>9</a:t>
                  </a:r>
                  <a:endParaRPr lang="zh-TW" altLang="en-US"/>
                </a:p>
              </p:txBody>
            </p:sp>
            <p:sp>
              <p:nvSpPr>
                <p:cNvPr id="14367" name="文字方塊 21"/>
                <p:cNvSpPr txBox="1">
                  <a:spLocks noChangeArrowheads="1"/>
                </p:cNvSpPr>
                <p:nvPr/>
              </p:nvSpPr>
              <p:spPr bwMode="auto">
                <a:xfrm>
                  <a:off x="4286248" y="3286124"/>
                  <a:ext cx="500066" cy="4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/>
                    <a:t>17</a:t>
                  </a:r>
                  <a:endParaRPr lang="zh-TW" altLang="en-US"/>
                </a:p>
              </p:txBody>
            </p:sp>
            <p:sp>
              <p:nvSpPr>
                <p:cNvPr id="14368" name="文字方塊 22"/>
                <p:cNvSpPr txBox="1">
                  <a:spLocks noChangeArrowheads="1"/>
                </p:cNvSpPr>
                <p:nvPr/>
              </p:nvSpPr>
              <p:spPr bwMode="auto">
                <a:xfrm>
                  <a:off x="5429256" y="3286124"/>
                  <a:ext cx="500066" cy="4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 dirty="0"/>
                    <a:t>50</a:t>
                  </a:r>
                  <a:endParaRPr lang="zh-TW" altLang="en-US" dirty="0"/>
                </a:p>
              </p:txBody>
            </p:sp>
            <p:sp>
              <p:nvSpPr>
                <p:cNvPr id="14369" name="文字方塊 23"/>
                <p:cNvSpPr txBox="1">
                  <a:spLocks noChangeArrowheads="1"/>
                </p:cNvSpPr>
                <p:nvPr/>
              </p:nvSpPr>
              <p:spPr bwMode="auto">
                <a:xfrm>
                  <a:off x="4857752" y="3286124"/>
                  <a:ext cx="500066" cy="4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1pPr>
                  <a:lvl2pPr marL="742950" indent="-28575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2pPr>
                  <a:lvl3pPr marL="11430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3pPr>
                  <a:lvl4pPr marL="16002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4pPr>
                  <a:lvl5pPr marL="2057400" indent="-228600" eaLnBrk="0" hangingPunct="0"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charset="0"/>
                      <a:ea typeface="標楷體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/>
                    <a:t>32</a:t>
                  </a:r>
                  <a:endParaRPr lang="zh-TW" altLang="en-US"/>
                </a:p>
              </p:txBody>
            </p:sp>
          </p:grpSp>
          <p:grpSp>
            <p:nvGrpSpPr>
              <p:cNvPr id="14352" name="群組 49"/>
              <p:cNvGrpSpPr>
                <a:grpSpLocks/>
              </p:cNvGrpSpPr>
              <p:nvPr/>
            </p:nvGrpSpPr>
            <p:grpSpPr bwMode="auto">
              <a:xfrm>
                <a:off x="1928794" y="3786190"/>
                <a:ext cx="3429024" cy="571504"/>
                <a:chOff x="1928794" y="3214686"/>
                <a:chExt cx="3429024" cy="571504"/>
              </a:xfrm>
            </p:grpSpPr>
            <p:cxnSp>
              <p:nvCxnSpPr>
                <p:cNvPr id="14353" name="直線接點 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643042" y="3500438"/>
                  <a:ext cx="571504" cy="0"/>
                </a:xfrm>
                <a:prstGeom prst="line">
                  <a:avLst/>
                </a:prstGeom>
                <a:noFill/>
                <a:ln w="31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354" name="直線接點 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214546" y="3500438"/>
                  <a:ext cx="571504" cy="0"/>
                </a:xfrm>
                <a:prstGeom prst="line">
                  <a:avLst/>
                </a:prstGeom>
                <a:noFill/>
                <a:ln w="31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355" name="直線接點 9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786050" y="3500438"/>
                  <a:ext cx="571504" cy="0"/>
                </a:xfrm>
                <a:prstGeom prst="line">
                  <a:avLst/>
                </a:prstGeom>
                <a:noFill/>
                <a:ln w="31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356" name="直線接點 1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357554" y="3500438"/>
                  <a:ext cx="571504" cy="0"/>
                </a:xfrm>
                <a:prstGeom prst="line">
                  <a:avLst/>
                </a:prstGeom>
                <a:noFill/>
                <a:ln w="31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357" name="直線接點 1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929058" y="3500438"/>
                  <a:ext cx="571504" cy="0"/>
                </a:xfrm>
                <a:prstGeom prst="line">
                  <a:avLst/>
                </a:prstGeom>
                <a:noFill/>
                <a:ln w="31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358" name="直線接點 12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500562" y="3500438"/>
                  <a:ext cx="571504" cy="0"/>
                </a:xfrm>
                <a:prstGeom prst="line">
                  <a:avLst/>
                </a:prstGeom>
                <a:noFill/>
                <a:ln w="31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359" name="直線接點 1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072066" y="3500438"/>
                  <a:ext cx="571504" cy="0"/>
                </a:xfrm>
                <a:prstGeom prst="line">
                  <a:avLst/>
                </a:prstGeom>
                <a:noFill/>
                <a:ln w="31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2" name="文字方塊 1"/>
            <p:cNvSpPr txBox="1"/>
            <p:nvPr/>
          </p:nvSpPr>
          <p:spPr>
            <a:xfrm>
              <a:off x="2160241" y="2027545"/>
              <a:ext cx="46538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C00000"/>
                  </a:solidFill>
                  <a:ea typeface="新細明體" pitchFamily="18" charset="-120"/>
                </a:rPr>
                <a:t>A[0]  A[1]   A[2]   A[3]  A[4]  A[5]   A[6]  A[7</a:t>
              </a:r>
              <a:r>
                <a:rPr lang="en-US" altLang="zh-TW" sz="2000" dirty="0" smtClean="0">
                  <a:solidFill>
                    <a:srgbClr val="C00000"/>
                  </a:solidFill>
                  <a:ea typeface="新細明體" pitchFamily="18" charset="-120"/>
                </a:rPr>
                <a:t>]</a:t>
              </a:r>
              <a:endParaRPr lang="en-US" altLang="zh-TW" sz="4000" dirty="0">
                <a:ea typeface="新細明體" pitchFamily="18" charset="-120"/>
              </a:endParaRPr>
            </a:p>
          </p:txBody>
        </p:sp>
      </p:grpSp>
      <p:sp>
        <p:nvSpPr>
          <p:cNvPr id="36" name="向上箭號 30"/>
          <p:cNvSpPr>
            <a:spLocks noChangeArrowheads="1"/>
          </p:cNvSpPr>
          <p:nvPr/>
        </p:nvSpPr>
        <p:spPr bwMode="auto">
          <a:xfrm>
            <a:off x="4122695" y="3271961"/>
            <a:ext cx="192087" cy="395287"/>
          </a:xfrm>
          <a:prstGeom prst="upArrow">
            <a:avLst>
              <a:gd name="adj1" fmla="val 50000"/>
              <a:gd name="adj2" fmla="val 50006"/>
            </a:avLst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7" name="向上箭號 30"/>
          <p:cNvSpPr>
            <a:spLocks noChangeArrowheads="1"/>
          </p:cNvSpPr>
          <p:nvPr/>
        </p:nvSpPr>
        <p:spPr bwMode="auto">
          <a:xfrm>
            <a:off x="5305342" y="3271961"/>
            <a:ext cx="192087" cy="395287"/>
          </a:xfrm>
          <a:prstGeom prst="upArrow">
            <a:avLst>
              <a:gd name="adj1" fmla="val 50000"/>
              <a:gd name="adj2" fmla="val 50006"/>
            </a:avLst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7715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9" grpId="0" animBg="1"/>
      <p:bldP spid="46" grpId="0"/>
      <p:bldP spid="47" grpId="0"/>
      <p:bldP spid="48" grpId="0"/>
      <p:bldP spid="36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Computing Binomial Coefficients</a:t>
            </a:r>
            <a:endParaRPr lang="zh-TW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71500" y="1428750"/>
            <a:ext cx="7929563" cy="43576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22400" rIns="54000" bIns="12240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Compute binomial coefficient C(</a:t>
            </a:r>
            <a:r>
              <a:rPr lang="en-US" altLang="zh-TW" sz="2000" b="1" dirty="0" err="1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n,m</a:t>
            </a:r>
            <a:r>
              <a:rPr lang="en-US" altLang="zh-TW" sz="20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) recursively.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200" b="1" dirty="0" err="1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BinoCoeff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(</a:t>
            </a:r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000" b="1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n, </a:t>
            </a:r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000" b="1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m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{</a:t>
            </a:r>
            <a:endParaRPr lang="en-US" altLang="zh-TW" sz="20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22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termination conditions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 if (m==n) then return 1;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 else if (m==0) then return 1;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endParaRPr lang="en-US" altLang="zh-TW" sz="22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22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recursive step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 else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   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return </a:t>
            </a:r>
            <a:r>
              <a:rPr lang="en-US" altLang="zh-TW" sz="2000" b="1" dirty="0" err="1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BinoCoeff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(</a:t>
            </a:r>
            <a:r>
              <a:rPr lang="en-US" altLang="zh-TW" sz="2000" b="1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n-1,m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)+ </a:t>
            </a:r>
            <a:r>
              <a:rPr lang="en-US" altLang="zh-TW" sz="2000" b="1" dirty="0" err="1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BinoCoeff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(</a:t>
            </a:r>
            <a:r>
              <a:rPr lang="en-US" altLang="zh-TW" sz="2000" b="1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n-1,m-1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);</a:t>
            </a:r>
            <a:endParaRPr lang="en-US" altLang="zh-TW" sz="22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} 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457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Criteria of a “</a:t>
            </a:r>
            <a:r>
              <a:rPr lang="en-US" altLang="zh-TW" dirty="0" smtClean="0">
                <a:solidFill>
                  <a:srgbClr val="C00000"/>
                </a:solidFill>
              </a:rPr>
              <a:t>Good</a:t>
            </a:r>
            <a:r>
              <a:rPr lang="en-US" altLang="zh-TW" dirty="0" smtClean="0"/>
              <a:t>”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Dose it do what you want to do?</a:t>
            </a:r>
          </a:p>
          <a:p>
            <a:r>
              <a:rPr lang="en-US" altLang="zh-TW" dirty="0" smtClean="0"/>
              <a:t>Dose it work correctly?</a:t>
            </a:r>
          </a:p>
          <a:p>
            <a:r>
              <a:rPr lang="en-US" altLang="zh-TW" dirty="0" smtClean="0"/>
              <a:t>Any documentation about how to use it?</a:t>
            </a:r>
          </a:p>
          <a:p>
            <a:r>
              <a:rPr lang="en-US" altLang="zh-TW" dirty="0" smtClean="0"/>
              <a:t>Are functions created logically?</a:t>
            </a:r>
          </a:p>
          <a:p>
            <a:r>
              <a:rPr lang="en-US" altLang="zh-TW" dirty="0" smtClean="0"/>
              <a:t>Is the code readable?</a:t>
            </a:r>
          </a:p>
          <a:p>
            <a:r>
              <a:rPr lang="en-US" altLang="zh-TW" dirty="0" smtClean="0"/>
              <a:t>However, the above questions are </a:t>
            </a:r>
            <a:r>
              <a:rPr lang="en-US" altLang="zh-TW" b="1" dirty="0" smtClean="0">
                <a:solidFill>
                  <a:srgbClr val="C00000"/>
                </a:solidFill>
              </a:rPr>
              <a:t>HARD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/>
              <a:t>to achieve (at least when only DS is taught).</a:t>
            </a:r>
          </a:p>
          <a:p>
            <a:r>
              <a:rPr lang="en-US" altLang="zh-TW" dirty="0" smtClean="0"/>
              <a:t>So, we focus on the “</a:t>
            </a:r>
            <a:r>
              <a:rPr lang="en-US" altLang="zh-TW" b="1" dirty="0" smtClean="0">
                <a:solidFill>
                  <a:srgbClr val="C00000"/>
                </a:solidFill>
              </a:rPr>
              <a:t>Performance</a:t>
            </a:r>
            <a:r>
              <a:rPr lang="en-US" altLang="zh-TW" dirty="0" smtClean="0"/>
              <a:t>” of the program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7651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Performance Evaluation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Two criteria:</a:t>
            </a:r>
          </a:p>
          <a:p>
            <a:pPr lvl="1"/>
            <a:r>
              <a:rPr lang="en-US" altLang="zh-TW" sz="3200" b="1" dirty="0" smtClean="0"/>
              <a:t>Space Complexity</a:t>
            </a:r>
          </a:p>
          <a:p>
            <a:pPr lvl="2"/>
            <a:r>
              <a:rPr lang="en-US" altLang="zh-TW" sz="2800" dirty="0"/>
              <a:t>How much memory space is </a:t>
            </a:r>
            <a:r>
              <a:rPr lang="en-US" altLang="zh-TW" sz="2800" dirty="0" smtClean="0"/>
              <a:t>used?</a:t>
            </a:r>
          </a:p>
          <a:p>
            <a:pPr lvl="1"/>
            <a:r>
              <a:rPr lang="en-US" altLang="zh-TW" sz="3200" b="1" dirty="0" smtClean="0"/>
              <a:t>Time Complexity</a:t>
            </a:r>
          </a:p>
          <a:p>
            <a:pPr lvl="2"/>
            <a:r>
              <a:rPr lang="en-US" altLang="zh-TW" sz="2800" dirty="0"/>
              <a:t>How </a:t>
            </a:r>
            <a:r>
              <a:rPr lang="en-US" altLang="zh-TW" sz="2800" dirty="0" smtClean="0"/>
              <a:t>much running time </a:t>
            </a:r>
            <a:r>
              <a:rPr lang="en-US" altLang="zh-TW" sz="2800" dirty="0"/>
              <a:t>is </a:t>
            </a:r>
            <a:r>
              <a:rPr lang="en-US" altLang="zh-TW" sz="2800" dirty="0" smtClean="0"/>
              <a:t>needed?</a:t>
            </a:r>
          </a:p>
          <a:p>
            <a:r>
              <a:rPr lang="en-US" altLang="zh-TW" dirty="0" smtClean="0"/>
              <a:t>Two approaches:</a:t>
            </a:r>
          </a:p>
          <a:p>
            <a:pPr lvl="1"/>
            <a:r>
              <a:rPr lang="en-US" altLang="zh-TW" sz="3200" b="1" dirty="0"/>
              <a:t>Performance </a:t>
            </a:r>
            <a:r>
              <a:rPr lang="en-US" altLang="zh-TW" sz="3200" b="1" dirty="0" smtClean="0"/>
              <a:t>Analysis</a:t>
            </a:r>
          </a:p>
          <a:p>
            <a:pPr lvl="2"/>
            <a:r>
              <a:rPr lang="en-US" altLang="zh-TW" sz="3000" dirty="0"/>
              <a:t>machine independent</a:t>
            </a:r>
          </a:p>
          <a:p>
            <a:pPr lvl="2"/>
            <a:r>
              <a:rPr lang="en-US" altLang="zh-TW" sz="3000" dirty="0"/>
              <a:t>a prior </a:t>
            </a:r>
            <a:r>
              <a:rPr lang="en-US" altLang="zh-TW" sz="3000" dirty="0" smtClean="0"/>
              <a:t>estimate</a:t>
            </a:r>
            <a:endParaRPr lang="en-US" altLang="zh-TW" sz="3000" dirty="0"/>
          </a:p>
          <a:p>
            <a:pPr lvl="1"/>
            <a:r>
              <a:rPr lang="en-US" altLang="zh-TW" sz="3200" b="1" dirty="0"/>
              <a:t>Performance </a:t>
            </a:r>
            <a:r>
              <a:rPr lang="en-US" altLang="zh-TW" sz="3200" b="1" dirty="0" smtClean="0"/>
              <a:t>Measurement</a:t>
            </a:r>
          </a:p>
          <a:p>
            <a:pPr lvl="2"/>
            <a:r>
              <a:rPr lang="en-US" altLang="zh-TW" sz="3000" dirty="0"/>
              <a:t>machine </a:t>
            </a:r>
            <a:r>
              <a:rPr lang="en-US" altLang="zh-TW" sz="3000" dirty="0" smtClean="0"/>
              <a:t>dependent</a:t>
            </a:r>
            <a:endParaRPr lang="en-US" altLang="zh-TW" sz="3000" dirty="0"/>
          </a:p>
          <a:p>
            <a:pPr lvl="2"/>
            <a:r>
              <a:rPr lang="en-US" altLang="zh-TW" sz="3000" dirty="0"/>
              <a:t>a posterior </a:t>
            </a:r>
            <a:r>
              <a:rPr lang="en-US" altLang="zh-TW" sz="3000" dirty="0" smtClean="0"/>
              <a:t>testing</a:t>
            </a:r>
            <a:endParaRPr lang="en-US" altLang="zh-TW" sz="3200" b="1" dirty="0"/>
          </a:p>
          <a:p>
            <a:pPr lvl="2"/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987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Performance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 smtClean="0"/>
              <a:t>Space complexity : </a:t>
            </a:r>
            <a:r>
              <a:rPr lang="en-US" altLang="zh-TW" sz="4400" dirty="0"/>
              <a:t>S(P) </a:t>
            </a:r>
            <a:r>
              <a:rPr lang="en-US" altLang="zh-TW" sz="4400" dirty="0" smtClean="0"/>
              <a:t>=</a:t>
            </a:r>
            <a:r>
              <a:rPr lang="en-US" altLang="zh-TW" sz="4400" dirty="0" smtClean="0">
                <a:solidFill>
                  <a:srgbClr val="0000FF"/>
                </a:solidFill>
              </a:rPr>
              <a:t> </a:t>
            </a:r>
            <a:r>
              <a:rPr lang="en-US" altLang="zh-TW" sz="4400" dirty="0">
                <a:solidFill>
                  <a:srgbClr val="00B050"/>
                </a:solidFill>
              </a:rPr>
              <a:t>C</a:t>
            </a:r>
            <a:r>
              <a:rPr lang="en-US" altLang="zh-TW" sz="4400" dirty="0">
                <a:solidFill>
                  <a:srgbClr val="0000FF"/>
                </a:solidFill>
              </a:rPr>
              <a:t> </a:t>
            </a:r>
            <a:r>
              <a:rPr lang="en-US" altLang="zh-TW" sz="4400" dirty="0"/>
              <a:t>+</a:t>
            </a:r>
            <a:r>
              <a:rPr lang="en-US" altLang="zh-TW" sz="4400" dirty="0">
                <a:solidFill>
                  <a:srgbClr val="0000FF"/>
                </a:solidFill>
              </a:rPr>
              <a:t> </a:t>
            </a:r>
            <a:r>
              <a:rPr lang="en-US" altLang="zh-TW" sz="4400" dirty="0">
                <a:solidFill>
                  <a:srgbClr val="C00000"/>
                </a:solidFill>
              </a:rPr>
              <a:t>S</a:t>
            </a:r>
            <a:r>
              <a:rPr lang="en-US" altLang="zh-TW" sz="4400" baseline="-25000" dirty="0">
                <a:solidFill>
                  <a:srgbClr val="C00000"/>
                </a:solidFill>
              </a:rPr>
              <a:t>P</a:t>
            </a:r>
            <a:r>
              <a:rPr lang="en-US" altLang="zh-TW" sz="4400" dirty="0">
                <a:solidFill>
                  <a:srgbClr val="C00000"/>
                </a:solidFill>
              </a:rPr>
              <a:t>(I)</a:t>
            </a:r>
            <a:endParaRPr lang="en-US" altLang="zh-TW" sz="4400" dirty="0">
              <a:solidFill>
                <a:srgbClr val="C00000"/>
              </a:solidFill>
              <a:ea typeface="新細明體" pitchFamily="18" charset="-120"/>
            </a:endParaRPr>
          </a:p>
          <a:p>
            <a:r>
              <a:rPr lang="en-US" altLang="zh-TW" dirty="0" smtClean="0">
                <a:solidFill>
                  <a:srgbClr val="00B050"/>
                </a:solidFill>
              </a:rPr>
              <a:t>C </a:t>
            </a:r>
            <a:r>
              <a:rPr lang="en-US" altLang="zh-TW" dirty="0" smtClean="0"/>
              <a:t>is a </a:t>
            </a:r>
            <a:r>
              <a:rPr lang="en-US" altLang="zh-TW" b="1" dirty="0" smtClean="0"/>
              <a:t>fixed</a:t>
            </a:r>
            <a:r>
              <a:rPr lang="en-US" altLang="zh-TW" dirty="0" smtClean="0"/>
              <a:t> part:</a:t>
            </a:r>
          </a:p>
          <a:p>
            <a:pPr lvl="1"/>
            <a:r>
              <a:rPr lang="en-US" altLang="zh-TW" dirty="0" smtClean="0"/>
              <a:t>Independent </a:t>
            </a:r>
            <a:r>
              <a:rPr lang="en-US" altLang="zh-TW" dirty="0"/>
              <a:t>of the no. and the size of input and outputs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lvl="1"/>
            <a:r>
              <a:rPr lang="en-US" altLang="zh-TW" dirty="0"/>
              <a:t>I</a:t>
            </a:r>
            <a:r>
              <a:rPr lang="en-US" altLang="zh-TW" dirty="0" smtClean="0"/>
              <a:t>nstruction </a:t>
            </a:r>
            <a:r>
              <a:rPr lang="en-US" altLang="zh-TW" dirty="0"/>
              <a:t>space, space for simple variables, fixed-size structured variables, constants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S</a:t>
            </a:r>
            <a:r>
              <a:rPr lang="en-US" altLang="zh-TW" baseline="-25000" dirty="0" smtClean="0">
                <a:solidFill>
                  <a:srgbClr val="C00000"/>
                </a:solidFill>
              </a:rPr>
              <a:t>P</a:t>
            </a:r>
            <a:r>
              <a:rPr lang="en-US" altLang="zh-TW" dirty="0" smtClean="0">
                <a:solidFill>
                  <a:srgbClr val="C00000"/>
                </a:solidFill>
              </a:rPr>
              <a:t>(I) </a:t>
            </a:r>
            <a:r>
              <a:rPr lang="en-US" altLang="zh-TW" dirty="0" smtClean="0"/>
              <a:t>is a </a:t>
            </a:r>
            <a:r>
              <a:rPr lang="en-US" altLang="zh-TW" b="1" dirty="0" smtClean="0"/>
              <a:t>variable</a:t>
            </a:r>
            <a:r>
              <a:rPr lang="en-US" altLang="zh-TW" dirty="0" smtClean="0"/>
              <a:t> part:</a:t>
            </a:r>
          </a:p>
          <a:p>
            <a:pPr lvl="1"/>
            <a:r>
              <a:rPr lang="en-US" altLang="zh-TW" dirty="0" smtClean="0"/>
              <a:t>Depends </a:t>
            </a:r>
            <a:r>
              <a:rPr lang="en-US" altLang="zh-TW" dirty="0"/>
              <a:t>on the particular </a:t>
            </a:r>
            <a:r>
              <a:rPr lang="en-US" altLang="zh-TW" dirty="0" smtClean="0"/>
              <a:t>problem </a:t>
            </a:r>
            <a:r>
              <a:rPr lang="en-US" altLang="zh-TW" dirty="0" smtClean="0"/>
              <a:t>instance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i="1" dirty="0" smtClean="0">
                <a:solidFill>
                  <a:srgbClr val="C00000"/>
                </a:solidFill>
              </a:rPr>
              <a:t>I</a:t>
            </a:r>
            <a:r>
              <a:rPr lang="en-US" altLang="zh-TW" dirty="0" smtClean="0"/>
              <a:t>).</a:t>
            </a:r>
            <a:endParaRPr lang="en-US" altLang="zh-TW" dirty="0"/>
          </a:p>
          <a:p>
            <a:pPr lvl="1"/>
            <a:r>
              <a:rPr lang="en-US" altLang="zh-TW" dirty="0" smtClean="0"/>
              <a:t>Space of </a:t>
            </a:r>
            <a:r>
              <a:rPr lang="en-US" altLang="zh-TW" dirty="0" smtClean="0">
                <a:solidFill>
                  <a:srgbClr val="FF0000"/>
                </a:solidFill>
              </a:rPr>
              <a:t>referenced variable </a:t>
            </a:r>
            <a:r>
              <a:rPr lang="en-US" altLang="zh-TW" dirty="0" smtClean="0"/>
              <a:t>and </a:t>
            </a:r>
            <a:r>
              <a:rPr lang="en-US" altLang="zh-TW" dirty="0">
                <a:solidFill>
                  <a:srgbClr val="FF0000"/>
                </a:solidFill>
              </a:rPr>
              <a:t>recursion stack </a:t>
            </a:r>
            <a:r>
              <a:rPr lang="en-US" altLang="zh-TW" dirty="0" smtClean="0">
                <a:solidFill>
                  <a:srgbClr val="FF0000"/>
                </a:solidFill>
              </a:rPr>
              <a:t>space</a:t>
            </a:r>
            <a:r>
              <a:rPr lang="en-US" altLang="zh-TW" dirty="0" smtClean="0"/>
              <a:t> (</a:t>
            </a:r>
            <a:r>
              <a:rPr lang="en-US" altLang="zh-TW" b="1" dirty="0" smtClean="0"/>
              <a:t>Instance Characteristics</a:t>
            </a:r>
            <a:r>
              <a:rPr lang="en-US" altLang="zh-TW" dirty="0" smtClean="0"/>
              <a:t>).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618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Definition of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An </a:t>
            </a:r>
            <a:r>
              <a:rPr lang="en-US" altLang="zh-TW" b="1" i="1" dirty="0" smtClean="0"/>
              <a:t>algorithm</a:t>
            </a:r>
            <a:r>
              <a:rPr lang="en-US" altLang="zh-TW" dirty="0" smtClean="0"/>
              <a:t> is a finite set of instructions that accomplishes a particular task (problem) and satisfies the following criteria:</a:t>
            </a:r>
          </a:p>
          <a:p>
            <a:r>
              <a:rPr lang="en-US" altLang="zh-TW" dirty="0" smtClean="0"/>
              <a:t>Input</a:t>
            </a:r>
          </a:p>
          <a:p>
            <a:pPr lvl="1"/>
            <a:r>
              <a:rPr lang="en-US" altLang="zh-TW" dirty="0"/>
              <a:t>Zero/more quantities are externally supplied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Output</a:t>
            </a:r>
          </a:p>
          <a:p>
            <a:pPr lvl="1"/>
            <a:r>
              <a:rPr lang="en-US" altLang="zh-TW" dirty="0"/>
              <a:t>At least one quantity is produced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Definiteness</a:t>
            </a:r>
          </a:p>
          <a:p>
            <a:pPr lvl="1"/>
            <a:r>
              <a:rPr lang="en-US" altLang="zh-TW" dirty="0"/>
              <a:t>Each instruction is clear and unambiguous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Finiteness</a:t>
            </a:r>
          </a:p>
          <a:p>
            <a:pPr lvl="1"/>
            <a:r>
              <a:rPr lang="en-US" altLang="zh-TW" dirty="0"/>
              <a:t>Terminate after a finite </a:t>
            </a:r>
            <a:r>
              <a:rPr lang="en-US" altLang="zh-TW" dirty="0" smtClean="0"/>
              <a:t>number </a:t>
            </a:r>
            <a:r>
              <a:rPr lang="en-US" altLang="zh-TW" dirty="0"/>
              <a:t>of steps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Effectiveness:</a:t>
            </a:r>
          </a:p>
          <a:p>
            <a:pPr lvl="1"/>
            <a:r>
              <a:rPr lang="en-US" altLang="zh-TW" dirty="0" smtClean="0"/>
              <a:t>Every </a:t>
            </a:r>
            <a:r>
              <a:rPr lang="en-US" altLang="zh-TW" dirty="0"/>
              <a:t>instruction </a:t>
            </a:r>
            <a:r>
              <a:rPr lang="en-US" altLang="zh-TW" dirty="0" smtClean="0"/>
              <a:t>must be </a:t>
            </a:r>
            <a:r>
              <a:rPr lang="en-US" altLang="zh-TW" dirty="0"/>
              <a:t>basic and </a:t>
            </a:r>
            <a:r>
              <a:rPr lang="en-US" altLang="zh-TW" dirty="0" smtClean="0"/>
              <a:t>easy </a:t>
            </a:r>
            <a:r>
              <a:rPr lang="en-US" altLang="zh-TW" dirty="0"/>
              <a:t>to be </a:t>
            </a:r>
            <a:r>
              <a:rPr lang="en-US" altLang="zh-TW" dirty="0" smtClean="0"/>
              <a:t>computed.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746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Instance </a:t>
            </a:r>
            <a:r>
              <a:rPr lang="en-US" altLang="zh-TW" dirty="0" smtClean="0"/>
              <a:t>Characteristics </a:t>
            </a:r>
            <a:r>
              <a:rPr lang="en-US" altLang="zh-TW" dirty="0"/>
              <a:t>(I)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Commonly used characteristics (I) include the </a:t>
            </a:r>
            <a:r>
              <a:rPr lang="en-US" altLang="zh-TW" dirty="0" smtClean="0"/>
              <a:t>number and magnitude of the </a:t>
            </a:r>
            <a:r>
              <a:rPr lang="en-US" altLang="zh-TW" b="1" dirty="0" smtClean="0"/>
              <a:t>input</a:t>
            </a:r>
            <a:r>
              <a:rPr lang="en-US" altLang="zh-TW" dirty="0" smtClean="0"/>
              <a:t> and </a:t>
            </a:r>
            <a:r>
              <a:rPr lang="en-US" altLang="zh-TW" b="1" dirty="0" smtClean="0"/>
              <a:t>output</a:t>
            </a:r>
            <a:r>
              <a:rPr lang="en-US" altLang="zh-TW" dirty="0" smtClean="0"/>
              <a:t> of the problem.</a:t>
            </a:r>
          </a:p>
          <a:p>
            <a:r>
              <a:rPr lang="en-US" altLang="zh-TW" dirty="0" smtClean="0"/>
              <a:t>We shall concentrate solely on estimating the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part, </a:t>
            </a:r>
            <a:r>
              <a:rPr lang="en-US" altLang="zh-TW" dirty="0" smtClean="0">
                <a:solidFill>
                  <a:srgbClr val="C00000"/>
                </a:solidFill>
              </a:rPr>
              <a:t>S</a:t>
            </a:r>
            <a:r>
              <a:rPr lang="en-US" altLang="zh-TW" baseline="-25000" dirty="0" smtClean="0">
                <a:solidFill>
                  <a:srgbClr val="C00000"/>
                </a:solidFill>
              </a:rPr>
              <a:t>P</a:t>
            </a:r>
            <a:r>
              <a:rPr lang="en-US" altLang="zh-TW" dirty="0" smtClean="0">
                <a:solidFill>
                  <a:srgbClr val="C00000"/>
                </a:solidFill>
              </a:rPr>
              <a:t>(I)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04248" y="40770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871700" y="4426126"/>
            <a:ext cx="59406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Ex1. </a:t>
            </a:r>
            <a:r>
              <a:rPr lang="en-US" altLang="zh-TW" sz="2800" dirty="0"/>
              <a:t>sorting(A[], n)</a:t>
            </a:r>
            <a:br>
              <a:rPr lang="en-US" altLang="zh-TW" sz="2800" dirty="0"/>
            </a:br>
            <a:r>
              <a:rPr lang="en-US" altLang="zh-TW" sz="2800" dirty="0"/>
              <a:t>Then </a:t>
            </a:r>
            <a:r>
              <a:rPr lang="en-US" altLang="zh-TW" sz="2800" dirty="0">
                <a:solidFill>
                  <a:srgbClr val="C00000"/>
                </a:solidFill>
              </a:rPr>
              <a:t>I= number of integers = n</a:t>
            </a:r>
            <a:r>
              <a:rPr lang="en-US" altLang="zh-TW" sz="2800" dirty="0"/>
              <a:t>.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Ex2. </a:t>
            </a:r>
            <a:r>
              <a:rPr lang="en-US" altLang="zh-TW" sz="2800" dirty="0"/>
              <a:t>Summing 1 to n, i.e., 1+2+3+… n</a:t>
            </a:r>
            <a:br>
              <a:rPr lang="en-US" altLang="zh-TW" sz="2800" dirty="0"/>
            </a:br>
            <a:r>
              <a:rPr lang="en-US" altLang="zh-TW" sz="2800" dirty="0"/>
              <a:t>Then </a:t>
            </a:r>
            <a:r>
              <a:rPr lang="en-US" altLang="zh-TW" sz="2800" dirty="0">
                <a:solidFill>
                  <a:srgbClr val="C00000"/>
                </a:solidFill>
              </a:rPr>
              <a:t>I= value of n = n</a:t>
            </a:r>
            <a:r>
              <a:rPr lang="en-US" altLang="zh-TW" sz="2800" dirty="0" smtClean="0"/>
              <a:t>.</a:t>
            </a:r>
            <a:endParaRPr lang="en-US" altLang="zh-TW" sz="28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369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Space </a:t>
            </a:r>
            <a:r>
              <a:rPr lang="en-US" altLang="zh-TW" dirty="0" smtClean="0"/>
              <a:t>Complexity: Simple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3239566"/>
            <a:ext cx="8229600" cy="292573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a,b,c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00B050"/>
                </a:solidFill>
              </a:rPr>
              <a:t>C</a:t>
            </a:r>
            <a:r>
              <a:rPr lang="en-US" altLang="zh-TW" dirty="0" smtClean="0"/>
              <a:t> </a:t>
            </a:r>
            <a:r>
              <a:rPr lang="en-US" altLang="zh-TW" dirty="0"/>
              <a:t>= space for the program + </a:t>
            </a:r>
            <a:r>
              <a:rPr lang="en-US" altLang="zh-TW" dirty="0" smtClean="0"/>
              <a:t>space </a:t>
            </a:r>
            <a:r>
              <a:rPr lang="en-US" altLang="zh-TW" dirty="0"/>
              <a:t>for variables a, </a:t>
            </a:r>
            <a:r>
              <a:rPr lang="en-US" altLang="zh-TW" dirty="0" smtClean="0"/>
              <a:t>b</a:t>
            </a:r>
            <a:r>
              <a:rPr lang="en-US" altLang="zh-TW" dirty="0"/>
              <a:t>, c, </a:t>
            </a:r>
            <a:r>
              <a:rPr lang="en-US" altLang="zh-TW" dirty="0" err="1"/>
              <a:t>A</a:t>
            </a:r>
            <a:r>
              <a:rPr lang="en-US" altLang="zh-TW" dirty="0" err="1" smtClean="0"/>
              <a:t>bc</a:t>
            </a:r>
            <a:r>
              <a:rPr lang="en-US" altLang="zh-TW" dirty="0" smtClean="0"/>
              <a:t> = </a:t>
            </a:r>
            <a:r>
              <a:rPr lang="en-US" altLang="zh-TW" dirty="0"/>
              <a:t>constant</a:t>
            </a:r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S</a:t>
            </a:r>
            <a:r>
              <a:rPr lang="en-US" altLang="zh-TW" baseline="-25000" dirty="0" err="1" smtClean="0">
                <a:solidFill>
                  <a:srgbClr val="C00000"/>
                </a:solidFill>
              </a:rPr>
              <a:t>Abc</a:t>
            </a:r>
            <a:r>
              <a:rPr lang="en-US" altLang="zh-TW" dirty="0" smtClean="0">
                <a:solidFill>
                  <a:srgbClr val="C00000"/>
                </a:solidFill>
              </a:rPr>
              <a:t>(I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smtClean="0"/>
              <a:t>0 (only fixed space requirements)</a:t>
            </a:r>
            <a:endParaRPr lang="en-US" altLang="zh-TW" dirty="0"/>
          </a:p>
          <a:p>
            <a:r>
              <a:rPr lang="en-US" altLang="zh-TW" dirty="0" smtClean="0"/>
              <a:t>S(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) 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C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+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 err="1" smtClean="0">
                <a:solidFill>
                  <a:srgbClr val="C00000"/>
                </a:solidFill>
              </a:rPr>
              <a:t>S</a:t>
            </a:r>
            <a:r>
              <a:rPr lang="en-US" altLang="zh-TW" baseline="-25000" dirty="0" err="1" smtClean="0">
                <a:solidFill>
                  <a:srgbClr val="C00000"/>
                </a:solidFill>
              </a:rPr>
              <a:t>Abc</a:t>
            </a:r>
            <a:r>
              <a:rPr lang="en-US" altLang="zh-TW" dirty="0" smtClean="0">
                <a:solidFill>
                  <a:srgbClr val="C00000"/>
                </a:solidFill>
              </a:rPr>
              <a:t>(I)</a:t>
            </a:r>
            <a:r>
              <a:rPr lang="en-US" altLang="zh-TW" dirty="0" smtClean="0">
                <a:solidFill>
                  <a:srgbClr val="C00000"/>
                </a:solidFill>
                <a:ea typeface="新細明體" pitchFamily="18" charset="-120"/>
              </a:rPr>
              <a:t> </a:t>
            </a:r>
            <a:r>
              <a:rPr lang="en-US" altLang="zh-TW" dirty="0" smtClean="0"/>
              <a:t>= </a:t>
            </a:r>
            <a:r>
              <a:rPr lang="en-US" altLang="zh-TW" dirty="0"/>
              <a:t>constant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7544" y="1628800"/>
            <a:ext cx="8208912" cy="15716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22400" rIns="54000" bIns="12240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float </a:t>
            </a:r>
            <a:r>
              <a:rPr lang="en-US" altLang="zh-TW" sz="2200" b="1" dirty="0" err="1" smtClean="0">
                <a:latin typeface="Courier New" pitchFamily="49" charset="0"/>
                <a:ea typeface="新細明體" charset="-120"/>
              </a:rPr>
              <a:t>Abc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(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float </a:t>
            </a:r>
            <a:r>
              <a:rPr lang="en-US" altLang="zh-TW" sz="2000" b="1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a, b, c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{</a:t>
            </a:r>
            <a:endParaRPr lang="en-US" altLang="zh-TW" sz="20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 return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</a:rPr>
              <a:t>a+b+b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*c+(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</a:rPr>
              <a:t>a+b-c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)/(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</a:rPr>
              <a:t>a+b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)+4.00;</a:t>
            </a:r>
            <a:endParaRPr lang="en-US" altLang="zh-TW" sz="22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} 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211960" y="2996952"/>
            <a:ext cx="4474840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input and output sizes do not change </a:t>
            </a:r>
            <a:r>
              <a:rPr lang="en-US" altLang="zh-TW" sz="2400" dirty="0" smtClean="0"/>
              <a:t>for </a:t>
            </a:r>
            <a:r>
              <a:rPr lang="en-US" altLang="zh-TW" sz="2400" dirty="0"/>
              <a:t>different </a:t>
            </a:r>
            <a:r>
              <a:rPr lang="en-US" altLang="zh-TW" sz="2400" dirty="0" smtClean="0"/>
              <a:t>instances</a:t>
            </a:r>
            <a:endParaRPr lang="zh-TW" altLang="en-US" sz="2400" dirty="0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5364088" y="3827949"/>
            <a:ext cx="1080120" cy="118522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2178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Space </a:t>
            </a:r>
            <a:r>
              <a:rPr lang="en-US" altLang="zh-TW" dirty="0" smtClean="0"/>
              <a:t>Complexity : Iterative Summing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227766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 </a:t>
            </a:r>
            <a:r>
              <a:rPr lang="en-US" altLang="zh-TW" dirty="0" smtClean="0"/>
              <a:t>= n (number of elements to be summed)</a:t>
            </a:r>
          </a:p>
          <a:p>
            <a:r>
              <a:rPr lang="en-US" altLang="zh-TW" dirty="0" smtClean="0">
                <a:solidFill>
                  <a:srgbClr val="00B050"/>
                </a:solidFill>
              </a:rPr>
              <a:t>C</a:t>
            </a:r>
            <a:r>
              <a:rPr lang="en-US" altLang="zh-TW" dirty="0" smtClean="0"/>
              <a:t> = </a:t>
            </a:r>
            <a:r>
              <a:rPr lang="en-US" altLang="zh-TW" dirty="0"/>
              <a:t>constant</a:t>
            </a:r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S</a:t>
            </a:r>
            <a:r>
              <a:rPr lang="en-US" altLang="zh-TW" baseline="-25000" dirty="0" err="1" smtClean="0">
                <a:solidFill>
                  <a:srgbClr val="C00000"/>
                </a:solidFill>
              </a:rPr>
              <a:t>Sum</a:t>
            </a:r>
            <a:r>
              <a:rPr lang="en-US" altLang="zh-TW" dirty="0" smtClean="0">
                <a:solidFill>
                  <a:srgbClr val="C00000"/>
                </a:solidFill>
              </a:rPr>
              <a:t>(I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smtClean="0"/>
              <a:t>0 (</a:t>
            </a:r>
            <a:r>
              <a:rPr lang="en-US" altLang="zh-TW" dirty="0" smtClean="0">
                <a:solidFill>
                  <a:srgbClr val="0000FF"/>
                </a:solidFill>
              </a:rPr>
              <a:t>A</a:t>
            </a:r>
            <a:r>
              <a:rPr lang="en-US" altLang="zh-TW" dirty="0" smtClean="0"/>
              <a:t> stores only the address of array)</a:t>
            </a:r>
            <a:endParaRPr lang="en-US" altLang="zh-TW" dirty="0"/>
          </a:p>
          <a:p>
            <a:r>
              <a:rPr lang="en-US" altLang="zh-TW" dirty="0" smtClean="0"/>
              <a:t>S(Sum) 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C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+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 err="1" smtClean="0">
                <a:solidFill>
                  <a:srgbClr val="C00000"/>
                </a:solidFill>
              </a:rPr>
              <a:t>S</a:t>
            </a:r>
            <a:r>
              <a:rPr lang="en-US" altLang="zh-TW" baseline="-25000" dirty="0" err="1" smtClean="0">
                <a:solidFill>
                  <a:srgbClr val="C00000"/>
                </a:solidFill>
              </a:rPr>
              <a:t>Sum</a:t>
            </a:r>
            <a:r>
              <a:rPr lang="en-US" altLang="zh-TW" dirty="0" smtClean="0">
                <a:solidFill>
                  <a:srgbClr val="C00000"/>
                </a:solidFill>
              </a:rPr>
              <a:t>(I)</a:t>
            </a:r>
            <a:r>
              <a:rPr lang="en-US" altLang="zh-TW" dirty="0" smtClean="0">
                <a:solidFill>
                  <a:srgbClr val="C00000"/>
                </a:solidFill>
                <a:ea typeface="新細明體" pitchFamily="18" charset="-120"/>
              </a:rPr>
              <a:t> </a:t>
            </a:r>
            <a:r>
              <a:rPr lang="en-US" altLang="zh-TW" dirty="0" smtClean="0"/>
              <a:t>= </a:t>
            </a:r>
            <a:r>
              <a:rPr lang="en-US" altLang="zh-TW" dirty="0"/>
              <a:t>constant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7544" y="1628800"/>
            <a:ext cx="8208912" cy="252028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22400" rIns="54000" bIns="12240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float </a:t>
            </a:r>
            <a:r>
              <a:rPr lang="en-US" altLang="zh-TW" sz="2200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Sum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(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float *</a:t>
            </a:r>
            <a:r>
              <a:rPr lang="en-US" altLang="zh-TW" sz="2000" b="1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A, </a:t>
            </a:r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const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000" b="1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n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{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float 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s 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= 0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;</a:t>
            </a:r>
            <a:endParaRPr lang="en-US" altLang="zh-TW" sz="22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for(</a:t>
            </a:r>
            <a:r>
              <a:rPr lang="en-US" altLang="zh-TW" sz="22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200" b="1" dirty="0" err="1" smtClean="0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=0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; </a:t>
            </a:r>
            <a:r>
              <a:rPr lang="en-US" altLang="zh-TW" sz="22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&lt;</a:t>
            </a:r>
            <a:r>
              <a:rPr lang="en-US" altLang="zh-TW" sz="2200" b="1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n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; </a:t>
            </a:r>
            <a:r>
              <a:rPr lang="en-US" altLang="zh-TW" sz="22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++)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	   s 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+= </a:t>
            </a:r>
            <a:r>
              <a:rPr lang="en-US" altLang="zh-TW" sz="2200" b="1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A[</a:t>
            </a:r>
            <a:r>
              <a:rPr lang="en-US" altLang="zh-TW" sz="2200" b="1" dirty="0" err="1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200" b="1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]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;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 return 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s;</a:t>
            </a:r>
            <a:endParaRPr lang="en-US" altLang="zh-TW" sz="22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} 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977480" y="3020759"/>
            <a:ext cx="5698976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input and output sizes do not change </a:t>
            </a:r>
            <a:r>
              <a:rPr lang="en-US" altLang="zh-TW" sz="2400" dirty="0" smtClean="0"/>
              <a:t>for </a:t>
            </a:r>
            <a:r>
              <a:rPr lang="en-US" altLang="zh-TW" sz="2400" dirty="0"/>
              <a:t>different </a:t>
            </a:r>
            <a:r>
              <a:rPr lang="en-US" altLang="zh-TW" sz="2400" dirty="0" smtClean="0"/>
              <a:t>instances, because C/C++ passes the array A with a pointer</a:t>
            </a:r>
            <a:endParaRPr lang="zh-TW" altLang="en-US" sz="2400" dirty="0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4932040" y="4221088"/>
            <a:ext cx="1080120" cy="118522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4340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8356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Space </a:t>
            </a:r>
            <a:r>
              <a:rPr lang="en-US" altLang="zh-TW" dirty="0" smtClean="0"/>
              <a:t>Complexity : Recursive Summing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3573016"/>
            <a:ext cx="8219256" cy="316835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 </a:t>
            </a:r>
            <a:r>
              <a:rPr lang="en-US" altLang="zh-TW" dirty="0" smtClean="0"/>
              <a:t>= n (number of elements to be summed)</a:t>
            </a:r>
          </a:p>
          <a:p>
            <a:r>
              <a:rPr lang="en-US" altLang="zh-TW" dirty="0" smtClean="0">
                <a:solidFill>
                  <a:srgbClr val="00B050"/>
                </a:solidFill>
              </a:rPr>
              <a:t>C</a:t>
            </a:r>
            <a:r>
              <a:rPr lang="en-US" altLang="zh-TW" dirty="0" smtClean="0"/>
              <a:t> = constant</a:t>
            </a:r>
          </a:p>
          <a:p>
            <a:r>
              <a:rPr lang="en-US" altLang="zh-TW" sz="3100" dirty="0" smtClean="0"/>
              <a:t>Each recursive call “</a:t>
            </a:r>
            <a:r>
              <a:rPr lang="en-US" altLang="zh-TW" sz="3100" dirty="0" err="1" smtClean="0"/>
              <a:t>Rsum</a:t>
            </a:r>
            <a:r>
              <a:rPr lang="en-US" altLang="zh-TW" sz="3100" dirty="0" smtClean="0"/>
              <a:t>” requires</a:t>
            </a:r>
            <a:r>
              <a:rPr lang="en-US" altLang="zh-TW" sz="3100" dirty="0"/>
              <a:t> </a:t>
            </a:r>
            <a:r>
              <a:rPr lang="en-US" altLang="zh-TW" sz="3100" dirty="0" smtClean="0"/>
              <a:t>4 </a:t>
            </a:r>
            <a:r>
              <a:rPr lang="en-US" altLang="zh-TW" sz="3100" dirty="0"/>
              <a:t>∙ ( 1  +  1  +  </a:t>
            </a:r>
            <a:r>
              <a:rPr lang="en-US" altLang="zh-TW" sz="3100" dirty="0" smtClean="0"/>
              <a:t>1)  </a:t>
            </a:r>
            <a:r>
              <a:rPr lang="en-US" altLang="zh-TW" sz="3100" dirty="0"/>
              <a:t>= </a:t>
            </a:r>
            <a:r>
              <a:rPr lang="en-US" altLang="zh-TW" sz="3100" dirty="0" smtClean="0"/>
              <a:t>12 </a:t>
            </a:r>
            <a:r>
              <a:rPr lang="en-US" altLang="zh-TW" sz="3100" dirty="0" smtClean="0"/>
              <a:t>bytes.</a:t>
            </a:r>
          </a:p>
          <a:p>
            <a:r>
              <a:rPr lang="en-US" altLang="zh-TW" sz="3100" dirty="0" smtClean="0"/>
              <a:t>Number of calls:</a:t>
            </a:r>
            <a:r>
              <a:rPr lang="en-US" altLang="zh-TW" sz="3100" dirty="0"/>
              <a:t> </a:t>
            </a:r>
            <a:r>
              <a:rPr lang="en-US" altLang="zh-TW" sz="3100" dirty="0" err="1"/>
              <a:t>R</a:t>
            </a:r>
            <a:r>
              <a:rPr lang="en-US" altLang="zh-TW" sz="3100" dirty="0" err="1" smtClean="0"/>
              <a:t>sum</a:t>
            </a:r>
            <a:r>
              <a:rPr lang="en-US" altLang="zh-TW" sz="3100" dirty="0" smtClean="0"/>
              <a:t>(A</a:t>
            </a:r>
            <a:r>
              <a:rPr lang="en-US" altLang="zh-TW" sz="3100" dirty="0"/>
              <a:t>, n) </a:t>
            </a:r>
            <a:r>
              <a:rPr lang="en-US" altLang="zh-TW" sz="3100" dirty="0">
                <a:sym typeface="Wingdings" pitchFamily="2" charset="2"/>
              </a:rPr>
              <a:t> </a:t>
            </a:r>
            <a:r>
              <a:rPr lang="en-US" altLang="zh-TW" sz="3100" dirty="0" err="1">
                <a:sym typeface="Wingdings" pitchFamily="2" charset="2"/>
              </a:rPr>
              <a:t>R</a:t>
            </a:r>
            <a:r>
              <a:rPr lang="en-US" altLang="zh-TW" sz="3100" dirty="0" err="1" smtClean="0"/>
              <a:t>sum</a:t>
            </a:r>
            <a:r>
              <a:rPr lang="en-US" altLang="zh-TW" sz="3100" dirty="0" smtClean="0"/>
              <a:t>(A,n-1</a:t>
            </a:r>
            <a:r>
              <a:rPr lang="en-US" altLang="zh-TW" sz="3100" dirty="0"/>
              <a:t>) </a:t>
            </a:r>
            <a:r>
              <a:rPr lang="en-US" altLang="zh-TW" sz="3100" dirty="0">
                <a:sym typeface="Wingdings" pitchFamily="2" charset="2"/>
              </a:rPr>
              <a:t> …  </a:t>
            </a:r>
            <a:r>
              <a:rPr lang="en-US" altLang="zh-TW" sz="3100" dirty="0" err="1">
                <a:sym typeface="Wingdings" pitchFamily="2" charset="2"/>
              </a:rPr>
              <a:t>R</a:t>
            </a:r>
            <a:r>
              <a:rPr lang="en-US" altLang="zh-TW" sz="3100" dirty="0" err="1" smtClean="0">
                <a:sym typeface="Wingdings" pitchFamily="2" charset="2"/>
              </a:rPr>
              <a:t>sum</a:t>
            </a:r>
            <a:r>
              <a:rPr lang="en-US" altLang="zh-TW" sz="3100" dirty="0" smtClean="0">
                <a:sym typeface="Wingdings" pitchFamily="2" charset="2"/>
              </a:rPr>
              <a:t>(A</a:t>
            </a:r>
            <a:r>
              <a:rPr lang="en-US" altLang="zh-TW" sz="3100" dirty="0">
                <a:sym typeface="Wingdings" pitchFamily="2" charset="2"/>
              </a:rPr>
              <a:t>, 0</a:t>
            </a:r>
            <a:r>
              <a:rPr lang="en-US" altLang="zh-TW" sz="3100" dirty="0" smtClean="0">
                <a:sym typeface="Wingdings" pitchFamily="2" charset="2"/>
              </a:rPr>
              <a:t>) ==&gt; </a:t>
            </a:r>
            <a:r>
              <a:rPr lang="en-US" altLang="zh-TW" sz="3100" dirty="0">
                <a:sym typeface="Wingdings" pitchFamily="2" charset="2"/>
              </a:rPr>
              <a:t>n+1 calls </a:t>
            </a:r>
            <a:endParaRPr lang="en-US" altLang="zh-TW" sz="3100" dirty="0" smtClean="0">
              <a:sym typeface="Wingdings" pitchFamily="2" charset="2"/>
            </a:endParaRPr>
          </a:p>
          <a:p>
            <a:r>
              <a:rPr lang="en-US" altLang="zh-TW" sz="3100" dirty="0" smtClean="0"/>
              <a:t>S(</a:t>
            </a:r>
            <a:r>
              <a:rPr lang="en-US" altLang="zh-TW" sz="3100" dirty="0" err="1" smtClean="0"/>
              <a:t>Rsum</a:t>
            </a:r>
            <a:r>
              <a:rPr lang="en-US" altLang="zh-TW" sz="3100" dirty="0" smtClean="0"/>
              <a:t>) </a:t>
            </a:r>
            <a:r>
              <a:rPr lang="en-US" altLang="zh-TW" sz="3100" dirty="0"/>
              <a:t>=</a:t>
            </a:r>
            <a:r>
              <a:rPr lang="en-US" altLang="zh-TW" sz="3100" dirty="0">
                <a:solidFill>
                  <a:srgbClr val="0000FF"/>
                </a:solidFill>
              </a:rPr>
              <a:t> </a:t>
            </a:r>
            <a:r>
              <a:rPr lang="en-US" altLang="zh-TW" sz="3100" dirty="0">
                <a:solidFill>
                  <a:srgbClr val="00B050"/>
                </a:solidFill>
              </a:rPr>
              <a:t>C</a:t>
            </a:r>
            <a:r>
              <a:rPr lang="en-US" altLang="zh-TW" sz="3100" dirty="0">
                <a:solidFill>
                  <a:srgbClr val="0000FF"/>
                </a:solidFill>
              </a:rPr>
              <a:t> </a:t>
            </a:r>
            <a:r>
              <a:rPr lang="en-US" altLang="zh-TW" sz="3100" dirty="0"/>
              <a:t>+</a:t>
            </a:r>
            <a:r>
              <a:rPr lang="en-US" altLang="zh-TW" sz="3100" dirty="0">
                <a:solidFill>
                  <a:srgbClr val="0000FF"/>
                </a:solidFill>
              </a:rPr>
              <a:t> </a:t>
            </a:r>
            <a:r>
              <a:rPr lang="en-US" altLang="zh-TW" sz="3100" dirty="0" err="1" smtClean="0">
                <a:solidFill>
                  <a:srgbClr val="C00000"/>
                </a:solidFill>
              </a:rPr>
              <a:t>S</a:t>
            </a:r>
            <a:r>
              <a:rPr lang="en-US" altLang="zh-TW" sz="3100" baseline="-25000" dirty="0" err="1" smtClean="0">
                <a:solidFill>
                  <a:srgbClr val="C00000"/>
                </a:solidFill>
              </a:rPr>
              <a:t>Rsum</a:t>
            </a:r>
            <a:r>
              <a:rPr lang="en-US" altLang="zh-TW" sz="3100" dirty="0" smtClean="0">
                <a:solidFill>
                  <a:srgbClr val="C00000"/>
                </a:solidFill>
              </a:rPr>
              <a:t>(n)</a:t>
            </a:r>
            <a:r>
              <a:rPr lang="en-US" altLang="zh-TW" sz="3100" dirty="0" smtClean="0"/>
              <a:t> </a:t>
            </a:r>
            <a:r>
              <a:rPr lang="en-US" altLang="zh-TW" sz="3100" dirty="0"/>
              <a:t>= </a:t>
            </a:r>
            <a:r>
              <a:rPr lang="en-US" altLang="zh-TW" sz="3100" dirty="0" err="1" smtClean="0"/>
              <a:t>const</a:t>
            </a:r>
            <a:r>
              <a:rPr lang="en-US" altLang="zh-TW" sz="3100" dirty="0" smtClean="0"/>
              <a:t> + </a:t>
            </a:r>
            <a:r>
              <a:rPr lang="en-US" altLang="zh-TW" sz="3100" dirty="0" smtClean="0"/>
              <a:t>12 </a:t>
            </a:r>
            <a:r>
              <a:rPr lang="en-US" altLang="zh-TW" sz="3100" dirty="0"/>
              <a:t>∙ (</a:t>
            </a:r>
            <a:r>
              <a:rPr lang="en-US" altLang="zh-TW" sz="3100" dirty="0">
                <a:solidFill>
                  <a:srgbClr val="0000FF"/>
                </a:solidFill>
                <a:sym typeface="Wingdings" pitchFamily="2" charset="2"/>
              </a:rPr>
              <a:t>n+1</a:t>
            </a:r>
            <a:r>
              <a:rPr lang="en-US" altLang="zh-TW" sz="3100" dirty="0">
                <a:sym typeface="Wingdings" pitchFamily="2" charset="2"/>
              </a:rPr>
              <a:t>)</a:t>
            </a:r>
            <a:endParaRPr lang="en-US" altLang="zh-TW" sz="31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7544" y="1412776"/>
            <a:ext cx="8208912" cy="208823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22400" rIns="54000" bIns="12240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float </a:t>
            </a:r>
            <a:r>
              <a:rPr lang="en-US" altLang="zh-TW" sz="2200" b="1" dirty="0" err="1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Rsum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(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float *</a:t>
            </a:r>
            <a:r>
              <a:rPr lang="en-US" altLang="zh-TW" sz="2000" b="1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A, </a:t>
            </a:r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const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000" b="1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n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{ 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 if (</a:t>
            </a:r>
            <a:r>
              <a:rPr lang="en-US" altLang="zh-TW" sz="2200" b="1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n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&lt;=0) 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return </a:t>
            </a:r>
            <a:r>
              <a:rPr lang="en-US" altLang="zh-TW" sz="2200" b="1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A[0</a:t>
            </a:r>
            <a:r>
              <a:rPr lang="en-US" altLang="zh-TW" sz="2200" b="1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]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;</a:t>
            </a:r>
            <a:endParaRPr lang="en-US" altLang="zh-TW" sz="2200" b="1" dirty="0" smtClean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 else return (</a:t>
            </a:r>
            <a:r>
              <a:rPr lang="en-US" altLang="zh-TW" sz="2200" b="1" dirty="0" err="1" smtClean="0">
                <a:latin typeface="Courier New" pitchFamily="49" charset="0"/>
                <a:ea typeface="新細明體" charset="-120"/>
              </a:rPr>
              <a:t>Rsum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(</a:t>
            </a:r>
            <a:r>
              <a:rPr lang="en-US" altLang="zh-TW" sz="2200" b="1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A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sz="2200" b="1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n-1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) + </a:t>
            </a:r>
            <a:r>
              <a:rPr lang="en-US" altLang="zh-TW" sz="2200" b="1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A[n-1]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);</a:t>
            </a:r>
            <a:endParaRPr lang="en-US" altLang="zh-TW" sz="22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} </a:t>
            </a:r>
          </a:p>
        </p:txBody>
      </p:sp>
      <p:cxnSp>
        <p:nvCxnSpPr>
          <p:cNvPr id="6" name="直線單箭頭接點 5"/>
          <p:cNvCxnSpPr/>
          <p:nvPr/>
        </p:nvCxnSpPr>
        <p:spPr>
          <a:xfrm flipH="1" flipV="1">
            <a:off x="1907704" y="1844824"/>
            <a:ext cx="5004556" cy="2592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 flipV="1">
            <a:off x="3563888" y="1844824"/>
            <a:ext cx="4032448" cy="2592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 flipV="1">
            <a:off x="5508104" y="1844824"/>
            <a:ext cx="2808312" cy="2592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7603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Performance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dirty="0" smtClean="0"/>
              <a:t>Time complexity : </a:t>
            </a:r>
            <a:r>
              <a:rPr lang="en-US" altLang="zh-TW" sz="4400" dirty="0"/>
              <a:t>T</a:t>
            </a:r>
            <a:r>
              <a:rPr lang="en-US" altLang="zh-TW" sz="4400" dirty="0" smtClean="0"/>
              <a:t>(P</a:t>
            </a:r>
            <a:r>
              <a:rPr lang="en-US" altLang="zh-TW" sz="4400" dirty="0"/>
              <a:t>) </a:t>
            </a:r>
            <a:r>
              <a:rPr lang="en-US" altLang="zh-TW" sz="4400" dirty="0" smtClean="0"/>
              <a:t>=</a:t>
            </a:r>
            <a:r>
              <a:rPr lang="en-US" altLang="zh-TW" sz="4400" dirty="0" smtClean="0">
                <a:solidFill>
                  <a:srgbClr val="0000FF"/>
                </a:solidFill>
              </a:rPr>
              <a:t> </a:t>
            </a:r>
            <a:r>
              <a:rPr lang="en-US" altLang="zh-TW" sz="4400" dirty="0">
                <a:solidFill>
                  <a:srgbClr val="00B050"/>
                </a:solidFill>
              </a:rPr>
              <a:t>C</a:t>
            </a:r>
            <a:r>
              <a:rPr lang="en-US" altLang="zh-TW" sz="4400" dirty="0">
                <a:solidFill>
                  <a:srgbClr val="0000FF"/>
                </a:solidFill>
              </a:rPr>
              <a:t> </a:t>
            </a:r>
            <a:r>
              <a:rPr lang="en-US" altLang="zh-TW" sz="4400" dirty="0"/>
              <a:t>+</a:t>
            </a:r>
            <a:r>
              <a:rPr lang="en-US" altLang="zh-TW" sz="4400" dirty="0">
                <a:solidFill>
                  <a:srgbClr val="0000FF"/>
                </a:solidFill>
              </a:rPr>
              <a:t> </a:t>
            </a:r>
            <a:r>
              <a:rPr lang="en-US" altLang="zh-TW" sz="4400" dirty="0" smtClean="0">
                <a:solidFill>
                  <a:srgbClr val="C00000"/>
                </a:solidFill>
              </a:rPr>
              <a:t>T</a:t>
            </a:r>
            <a:r>
              <a:rPr lang="en-US" altLang="zh-TW" sz="4400" baseline="-25000" dirty="0" smtClean="0">
                <a:solidFill>
                  <a:srgbClr val="C00000"/>
                </a:solidFill>
              </a:rPr>
              <a:t>P</a:t>
            </a:r>
            <a:r>
              <a:rPr lang="en-US" altLang="zh-TW" sz="4400" dirty="0" smtClean="0">
                <a:solidFill>
                  <a:srgbClr val="C00000"/>
                </a:solidFill>
              </a:rPr>
              <a:t>(I</a:t>
            </a:r>
            <a:r>
              <a:rPr lang="en-US" altLang="zh-TW" sz="4400" dirty="0">
                <a:solidFill>
                  <a:srgbClr val="C00000"/>
                </a:solidFill>
              </a:rPr>
              <a:t>)</a:t>
            </a:r>
            <a:endParaRPr lang="en-US" altLang="zh-TW" sz="4400" dirty="0">
              <a:solidFill>
                <a:srgbClr val="C00000"/>
              </a:solidFill>
              <a:ea typeface="新細明體" pitchFamily="18" charset="-120"/>
            </a:endParaRPr>
          </a:p>
          <a:p>
            <a:r>
              <a:rPr lang="en-US" altLang="zh-TW" dirty="0" smtClean="0">
                <a:solidFill>
                  <a:srgbClr val="00B050"/>
                </a:solidFill>
              </a:rPr>
              <a:t>C </a:t>
            </a:r>
            <a:r>
              <a:rPr lang="en-US" altLang="zh-TW" dirty="0" smtClean="0"/>
              <a:t>is a </a:t>
            </a:r>
            <a:r>
              <a:rPr lang="en-US" altLang="zh-TW" b="1" dirty="0" smtClean="0"/>
              <a:t>constant</a:t>
            </a:r>
            <a:r>
              <a:rPr lang="en-US" altLang="zh-TW" dirty="0" smtClean="0"/>
              <a:t> part:</a:t>
            </a:r>
          </a:p>
          <a:p>
            <a:pPr lvl="1"/>
            <a:r>
              <a:rPr lang="en-US" altLang="zh-TW" dirty="0" smtClean="0"/>
              <a:t>Compile time.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T</a:t>
            </a:r>
            <a:r>
              <a:rPr lang="en-US" altLang="zh-TW" baseline="-25000" dirty="0" smtClean="0">
                <a:solidFill>
                  <a:srgbClr val="C00000"/>
                </a:solidFill>
              </a:rPr>
              <a:t>P</a:t>
            </a:r>
            <a:r>
              <a:rPr lang="en-US" altLang="zh-TW" dirty="0" smtClean="0">
                <a:solidFill>
                  <a:srgbClr val="C00000"/>
                </a:solidFill>
              </a:rPr>
              <a:t>(I) </a:t>
            </a:r>
            <a:r>
              <a:rPr lang="en-US" altLang="zh-TW" dirty="0" smtClean="0"/>
              <a:t>is a </a:t>
            </a:r>
            <a:r>
              <a:rPr lang="en-US" altLang="zh-TW" b="1" dirty="0" smtClean="0"/>
              <a:t>variable</a:t>
            </a:r>
            <a:r>
              <a:rPr lang="en-US" altLang="zh-TW" dirty="0" smtClean="0"/>
              <a:t> part:</a:t>
            </a:r>
          </a:p>
          <a:p>
            <a:pPr lvl="1"/>
            <a:r>
              <a:rPr lang="en-US" altLang="zh-TW" dirty="0" smtClean="0"/>
              <a:t>Running time.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886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How to evaluate </a:t>
            </a:r>
            <a:r>
              <a:rPr lang="en-US" altLang="zh-TW" dirty="0">
                <a:solidFill>
                  <a:srgbClr val="C00000"/>
                </a:solidFill>
              </a:rPr>
              <a:t>T</a:t>
            </a:r>
            <a:r>
              <a:rPr lang="en-US" altLang="zh-TW" baseline="-25000" dirty="0">
                <a:solidFill>
                  <a:srgbClr val="C00000"/>
                </a:solidFill>
              </a:rPr>
              <a:t>P</a:t>
            </a:r>
            <a:r>
              <a:rPr lang="en-US" altLang="zh-TW" dirty="0">
                <a:solidFill>
                  <a:srgbClr val="C00000"/>
                </a:solidFill>
              </a:rPr>
              <a:t>(I)</a:t>
            </a:r>
            <a:r>
              <a:rPr lang="en-US" altLang="zh-TW" dirty="0"/>
              <a:t> ?</a:t>
            </a:r>
          </a:p>
          <a:p>
            <a:pPr lvl="1"/>
            <a:r>
              <a:rPr lang="en-US" altLang="zh-TW" dirty="0"/>
              <a:t>Count every Add, Sub, Multiply, … etc.</a:t>
            </a:r>
          </a:p>
          <a:p>
            <a:pPr lvl="1"/>
            <a:r>
              <a:rPr lang="en-US" altLang="zh-TW" dirty="0"/>
              <a:t>Practically infeasible because each instruction takes different running time at different machine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Use </a:t>
            </a:r>
            <a:r>
              <a:rPr lang="en-US" altLang="zh-TW" dirty="0"/>
              <a:t>“</a:t>
            </a:r>
            <a:r>
              <a:rPr lang="en-US" altLang="zh-TW" b="1" dirty="0"/>
              <a:t>program step</a:t>
            </a:r>
            <a:r>
              <a:rPr lang="en-US" altLang="zh-TW" dirty="0"/>
              <a:t>” to estimate </a:t>
            </a:r>
            <a:r>
              <a:rPr lang="en-US" altLang="zh-TW" dirty="0">
                <a:solidFill>
                  <a:srgbClr val="C00000"/>
                </a:solidFill>
              </a:rPr>
              <a:t>T</a:t>
            </a:r>
            <a:r>
              <a:rPr lang="en-US" altLang="zh-TW" baseline="-25000" dirty="0">
                <a:solidFill>
                  <a:srgbClr val="C00000"/>
                </a:solidFill>
              </a:rPr>
              <a:t>P</a:t>
            </a:r>
            <a:r>
              <a:rPr lang="en-US" altLang="zh-TW" dirty="0">
                <a:solidFill>
                  <a:srgbClr val="C00000"/>
                </a:solidFill>
              </a:rPr>
              <a:t>(I)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“program step” = a statement whose execution time is </a:t>
            </a:r>
            <a:r>
              <a:rPr lang="en-US" altLang="zh-TW" b="1" i="1" dirty="0" smtClean="0"/>
              <a:t>independent</a:t>
            </a:r>
            <a:r>
              <a:rPr lang="en-US" altLang="zh-TW" dirty="0" smtClean="0"/>
              <a:t> of instance characteristics(I). 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259632" y="5301208"/>
            <a:ext cx="65838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TW" sz="3200" dirty="0" err="1"/>
              <a:t>abc</a:t>
            </a:r>
            <a:r>
              <a:rPr lang="en-US" altLang="zh-TW" sz="3200" dirty="0"/>
              <a:t>=</a:t>
            </a:r>
            <a:r>
              <a:rPr lang="en-US" altLang="zh-TW" sz="3200" dirty="0" err="1"/>
              <a:t>a+b+b</a:t>
            </a:r>
            <a:r>
              <a:rPr lang="en-US" altLang="zh-TW" sz="3200" dirty="0"/>
              <a:t>*c; </a:t>
            </a:r>
            <a:r>
              <a:rPr lang="en-US" altLang="zh-TW" sz="3200" dirty="0">
                <a:sym typeface="Wingdings" pitchFamily="2" charset="2"/>
              </a:rPr>
              <a:t> </a:t>
            </a:r>
            <a:r>
              <a:rPr lang="en-US" altLang="zh-TW" sz="3200" dirty="0"/>
              <a:t>one program step</a:t>
            </a:r>
          </a:p>
          <a:p>
            <a:pPr lvl="1"/>
            <a:r>
              <a:rPr lang="en-US" altLang="zh-TW" sz="3200" dirty="0" smtClean="0"/>
              <a:t>a=2</a:t>
            </a:r>
            <a:r>
              <a:rPr lang="en-US" altLang="zh-TW" sz="3200" dirty="0"/>
              <a:t>;                  </a:t>
            </a:r>
            <a:r>
              <a:rPr lang="en-US" altLang="zh-TW" sz="3200" dirty="0">
                <a:sym typeface="Wingdings" pitchFamily="2" charset="2"/>
              </a:rPr>
              <a:t> </a:t>
            </a:r>
            <a:r>
              <a:rPr lang="en-US" altLang="zh-TW" sz="3200" dirty="0"/>
              <a:t>one program step</a:t>
            </a:r>
            <a:endParaRPr lang="zh-TW" altLang="en-US" sz="3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873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Time Complexity : Iterative Summing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27766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 </a:t>
            </a:r>
            <a:r>
              <a:rPr lang="en-US" altLang="zh-TW" dirty="0" smtClean="0"/>
              <a:t>= n (number of elements to be summed)</a:t>
            </a:r>
          </a:p>
          <a:p>
            <a:r>
              <a:rPr lang="en-US" altLang="zh-TW" dirty="0" err="1">
                <a:solidFill>
                  <a:srgbClr val="C00000"/>
                </a:solidFill>
              </a:rPr>
              <a:t>T</a:t>
            </a:r>
            <a:r>
              <a:rPr lang="en-US" altLang="zh-TW" baseline="-25000" dirty="0" err="1" smtClean="0">
                <a:solidFill>
                  <a:srgbClr val="C00000"/>
                </a:solidFill>
              </a:rPr>
              <a:t>Sum</a:t>
            </a:r>
            <a:r>
              <a:rPr lang="en-US" altLang="zh-TW" dirty="0" smtClean="0">
                <a:solidFill>
                  <a:srgbClr val="C00000"/>
                </a:solidFill>
              </a:rPr>
              <a:t>(I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smtClean="0"/>
              <a:t>1 + n+1 + n + 1 = 2n+3</a:t>
            </a:r>
            <a:endParaRPr lang="en-US" altLang="zh-TW" dirty="0"/>
          </a:p>
          <a:p>
            <a:r>
              <a:rPr lang="en-US" altLang="zh-TW" dirty="0"/>
              <a:t>T</a:t>
            </a:r>
            <a:r>
              <a:rPr lang="en-US" altLang="zh-TW" dirty="0" smtClean="0"/>
              <a:t>(Sum) 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C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+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 err="1" smtClean="0">
                <a:solidFill>
                  <a:srgbClr val="C00000"/>
                </a:solidFill>
              </a:rPr>
              <a:t>T</a:t>
            </a:r>
            <a:r>
              <a:rPr lang="en-US" altLang="zh-TW" baseline="-25000" dirty="0" err="1" smtClean="0">
                <a:solidFill>
                  <a:srgbClr val="C00000"/>
                </a:solidFill>
              </a:rPr>
              <a:t>Sum</a:t>
            </a:r>
            <a:r>
              <a:rPr lang="en-US" altLang="zh-TW" dirty="0" smtClean="0">
                <a:solidFill>
                  <a:srgbClr val="C00000"/>
                </a:solidFill>
              </a:rPr>
              <a:t>(n)</a:t>
            </a:r>
            <a:r>
              <a:rPr lang="en-US" altLang="zh-TW" dirty="0" smtClean="0">
                <a:solidFill>
                  <a:srgbClr val="C00000"/>
                </a:solidFill>
                <a:ea typeface="新細明體" pitchFamily="18" charset="-120"/>
              </a:rPr>
              <a:t> </a:t>
            </a:r>
            <a:r>
              <a:rPr lang="en-US" altLang="zh-TW" dirty="0" smtClean="0"/>
              <a:t>= constant+ (</a:t>
            </a:r>
            <a:r>
              <a:rPr lang="en-US" altLang="zh-TW" dirty="0" smtClean="0">
                <a:solidFill>
                  <a:srgbClr val="0000FF"/>
                </a:solidFill>
              </a:rPr>
              <a:t>2n+3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7544" y="1628800"/>
            <a:ext cx="8208912" cy="237626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22400" rIns="54000" bIns="12240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float </a:t>
            </a:r>
            <a:r>
              <a:rPr lang="en-US" altLang="zh-TW" sz="2200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Sum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(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float *</a:t>
            </a:r>
            <a:r>
              <a:rPr lang="en-US" altLang="zh-TW" sz="2000" b="1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A, </a:t>
            </a:r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const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000" b="1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n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{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float 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s 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= 0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;			</a:t>
            </a:r>
            <a:r>
              <a:rPr lang="en-US" altLang="zh-TW" sz="22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1 step</a:t>
            </a:r>
            <a:endParaRPr lang="en-US" altLang="zh-TW" sz="22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for(</a:t>
            </a:r>
            <a:r>
              <a:rPr lang="en-US" altLang="zh-TW" sz="22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200" b="1" dirty="0" err="1" smtClean="0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=0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; </a:t>
            </a:r>
            <a:r>
              <a:rPr lang="en-US" altLang="zh-TW" sz="22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&lt;</a:t>
            </a:r>
            <a:r>
              <a:rPr lang="en-US" altLang="zh-TW" sz="2200" b="1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n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; </a:t>
            </a:r>
            <a:r>
              <a:rPr lang="en-US" altLang="zh-TW" sz="22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++) 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	</a:t>
            </a:r>
            <a:r>
              <a:rPr lang="en-US" altLang="zh-TW" sz="22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n+1 steps</a:t>
            </a:r>
            <a:endParaRPr lang="en-US" altLang="zh-TW" sz="22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	   s 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+= </a:t>
            </a:r>
            <a:r>
              <a:rPr lang="en-US" altLang="zh-TW" sz="2200" b="1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A[</a:t>
            </a:r>
            <a:r>
              <a:rPr lang="en-US" altLang="zh-TW" sz="2200" b="1" dirty="0" err="1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200" b="1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]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; 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			</a:t>
            </a:r>
            <a:r>
              <a:rPr lang="en-US" altLang="zh-TW" sz="22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n steps</a:t>
            </a:r>
            <a:endParaRPr lang="en-US" altLang="zh-TW" sz="22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 return 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s;			</a:t>
            </a:r>
            <a:r>
              <a:rPr lang="en-US" altLang="zh-TW" sz="22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1 step</a:t>
            </a:r>
            <a:endParaRPr lang="en-US" altLang="zh-TW" sz="22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} 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406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8356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Time Complexity : Recursive Summing</a:t>
            </a:r>
            <a:endParaRPr lang="zh-TW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7544" y="1412776"/>
            <a:ext cx="8208912" cy="223224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22400" rIns="54000" bIns="12240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float </a:t>
            </a:r>
            <a:r>
              <a:rPr lang="en-US" altLang="zh-TW" sz="2200" b="1" dirty="0" err="1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Rsum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(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float *</a:t>
            </a:r>
            <a:r>
              <a:rPr lang="en-US" altLang="zh-TW" sz="2000" b="1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A, </a:t>
            </a:r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const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000" b="1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n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{ 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 if (</a:t>
            </a:r>
            <a:r>
              <a:rPr lang="en-US" altLang="zh-TW" sz="2200" b="1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n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&lt;=0)			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          </a:t>
            </a:r>
            <a:r>
              <a:rPr lang="en-US" altLang="zh-TW" sz="22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</a:t>
            </a:r>
            <a:r>
              <a:rPr lang="en-US" altLang="zh-TW" sz="22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1 step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   return </a:t>
            </a:r>
            <a:r>
              <a:rPr lang="en-US" altLang="zh-TW" sz="2200" b="1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A[0</a:t>
            </a:r>
            <a:r>
              <a:rPr lang="en-US" altLang="zh-TW" sz="2200" b="1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]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;			 	      </a:t>
            </a:r>
            <a:r>
              <a:rPr lang="en-US" altLang="zh-TW" sz="22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</a:t>
            </a:r>
            <a:r>
              <a:rPr lang="en-US" altLang="zh-TW" sz="22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1 </a:t>
            </a:r>
            <a:r>
              <a:rPr lang="en-US" altLang="zh-TW" sz="22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step</a:t>
            </a:r>
            <a:endParaRPr lang="en-US" altLang="zh-TW" sz="2200" b="1" dirty="0" smtClean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 else return (</a:t>
            </a:r>
            <a:r>
              <a:rPr lang="en-US" altLang="zh-TW" sz="2200" b="1" dirty="0" err="1" smtClean="0">
                <a:latin typeface="Courier New" pitchFamily="49" charset="0"/>
                <a:ea typeface="新細明體" charset="-120"/>
              </a:rPr>
              <a:t>Rsum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(</a:t>
            </a:r>
            <a:r>
              <a:rPr lang="en-US" altLang="zh-TW" sz="2200" b="1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A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sz="2200" b="1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n-1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) + </a:t>
            </a:r>
            <a:r>
              <a:rPr lang="en-US" altLang="zh-TW" sz="2200" b="1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A[n-1]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); </a:t>
            </a:r>
            <a:r>
              <a:rPr lang="en-US" altLang="zh-TW" sz="22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1 step</a:t>
            </a:r>
            <a:endParaRPr lang="en-US" altLang="zh-TW" sz="22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} </a:t>
            </a: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3717032"/>
            <a:ext cx="8219256" cy="3168352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 </a:t>
            </a:r>
            <a:r>
              <a:rPr lang="en-US" altLang="zh-TW" dirty="0" smtClean="0"/>
              <a:t>= n (number of elements to be summed)</a:t>
            </a:r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T</a:t>
            </a:r>
            <a:r>
              <a:rPr lang="en-US" altLang="zh-TW" baseline="-25000" dirty="0" err="1" smtClean="0">
                <a:solidFill>
                  <a:srgbClr val="C00000"/>
                </a:solidFill>
              </a:rPr>
              <a:t>Rsum</a:t>
            </a:r>
            <a:r>
              <a:rPr lang="en-US" altLang="zh-TW" dirty="0" smtClean="0">
                <a:solidFill>
                  <a:srgbClr val="C00000"/>
                </a:solidFill>
              </a:rPr>
              <a:t>(n)</a:t>
            </a:r>
            <a:r>
              <a:rPr lang="pt-BR" altLang="zh-TW" dirty="0" smtClean="0"/>
              <a:t> </a:t>
            </a:r>
            <a:r>
              <a:rPr lang="pt-BR" altLang="zh-TW" dirty="0"/>
              <a:t>= </a:t>
            </a:r>
            <a:r>
              <a:rPr lang="pt-BR" altLang="zh-TW" dirty="0" smtClean="0"/>
              <a:t>?</a:t>
            </a:r>
            <a:endParaRPr lang="en-US" altLang="zh-TW" dirty="0" smtClean="0"/>
          </a:p>
        </p:txBody>
      </p:sp>
      <p:pic>
        <p:nvPicPr>
          <p:cNvPr id="2050" name="Picture 2" descr="C:\Users\James\Desktop\clipart019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527582"/>
            <a:ext cx="3568530" cy="21831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678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8356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Time Complexity : Recursive Summing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3717032"/>
            <a:ext cx="8219256" cy="316835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 </a:t>
            </a:r>
            <a:r>
              <a:rPr lang="en-US" altLang="zh-TW" dirty="0" smtClean="0"/>
              <a:t>= n (number of elements to be summed)</a:t>
            </a:r>
          </a:p>
          <a:p>
            <a:r>
              <a:rPr lang="pt-BR" altLang="zh-TW" dirty="0"/>
              <a:t>R</a:t>
            </a:r>
            <a:r>
              <a:rPr lang="pt-BR" altLang="zh-TW" dirty="0" smtClean="0"/>
              <a:t>elation </a:t>
            </a:r>
            <a:r>
              <a:rPr lang="pt-BR" altLang="zh-TW" dirty="0"/>
              <a:t>for </a:t>
            </a:r>
            <a:r>
              <a:rPr lang="en-US" altLang="zh-TW" dirty="0" err="1" smtClean="0">
                <a:solidFill>
                  <a:srgbClr val="C00000"/>
                </a:solidFill>
              </a:rPr>
              <a:t>T</a:t>
            </a:r>
            <a:r>
              <a:rPr lang="en-US" altLang="zh-TW" baseline="-25000" dirty="0" err="1" smtClean="0">
                <a:solidFill>
                  <a:srgbClr val="C00000"/>
                </a:solidFill>
              </a:rPr>
              <a:t>R</a:t>
            </a:r>
            <a:r>
              <a:rPr lang="en-US" altLang="zh-TW" baseline="-25000" dirty="0" err="1">
                <a:solidFill>
                  <a:srgbClr val="C00000"/>
                </a:solidFill>
              </a:rPr>
              <a:t>s</a:t>
            </a:r>
            <a:r>
              <a:rPr lang="en-US" altLang="zh-TW" baseline="-25000" dirty="0" err="1" smtClean="0">
                <a:solidFill>
                  <a:srgbClr val="C00000"/>
                </a:solidFill>
              </a:rPr>
              <a:t>um</a:t>
            </a:r>
            <a:r>
              <a:rPr lang="en-US" altLang="zh-TW" dirty="0" smtClean="0">
                <a:solidFill>
                  <a:srgbClr val="C00000"/>
                </a:solidFill>
              </a:rPr>
              <a:t>(n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r>
              <a:rPr lang="pt-BR" altLang="zh-TW" dirty="0" smtClean="0"/>
              <a:t> </a:t>
            </a:r>
            <a:r>
              <a:rPr lang="pt-BR" altLang="zh-TW" dirty="0"/>
              <a:t>:</a:t>
            </a:r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T</a:t>
            </a:r>
            <a:r>
              <a:rPr lang="en-US" altLang="zh-TW" baseline="-25000" dirty="0" err="1" smtClean="0">
                <a:solidFill>
                  <a:srgbClr val="C00000"/>
                </a:solidFill>
              </a:rPr>
              <a:t>Rsum</a:t>
            </a:r>
            <a:r>
              <a:rPr lang="en-US" altLang="zh-TW" dirty="0" smtClean="0">
                <a:solidFill>
                  <a:srgbClr val="C00000"/>
                </a:solidFill>
              </a:rPr>
              <a:t>(0)</a:t>
            </a:r>
            <a:r>
              <a:rPr lang="pt-BR" altLang="zh-TW" dirty="0" smtClean="0"/>
              <a:t> </a:t>
            </a:r>
            <a:r>
              <a:rPr lang="pt-BR" altLang="zh-TW" dirty="0"/>
              <a:t>= </a:t>
            </a:r>
            <a:r>
              <a:rPr lang="pt-BR" altLang="zh-TW" dirty="0">
                <a:solidFill>
                  <a:srgbClr val="0000FF"/>
                </a:solidFill>
              </a:rPr>
              <a:t>2</a:t>
            </a:r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T</a:t>
            </a:r>
            <a:r>
              <a:rPr lang="en-US" altLang="zh-TW" baseline="-25000" dirty="0" err="1" smtClean="0">
                <a:solidFill>
                  <a:srgbClr val="C00000"/>
                </a:solidFill>
              </a:rPr>
              <a:t>Rsum</a:t>
            </a:r>
            <a:r>
              <a:rPr lang="en-US" altLang="zh-TW" dirty="0" smtClean="0">
                <a:solidFill>
                  <a:srgbClr val="C00000"/>
                </a:solidFill>
              </a:rPr>
              <a:t>(n)</a:t>
            </a:r>
            <a:r>
              <a:rPr lang="pt-BR" altLang="zh-TW" dirty="0" smtClean="0"/>
              <a:t> </a:t>
            </a:r>
            <a:r>
              <a:rPr lang="pt-BR" altLang="zh-TW" dirty="0"/>
              <a:t>= </a:t>
            </a:r>
            <a:r>
              <a:rPr lang="pt-BR" altLang="zh-TW" dirty="0">
                <a:solidFill>
                  <a:srgbClr val="0000FF"/>
                </a:solidFill>
              </a:rPr>
              <a:t>2</a:t>
            </a:r>
            <a:r>
              <a:rPr lang="pt-BR" altLang="zh-TW" dirty="0"/>
              <a:t> + </a:t>
            </a:r>
            <a:r>
              <a:rPr lang="en-US" altLang="zh-TW" dirty="0" err="1" smtClean="0">
                <a:solidFill>
                  <a:srgbClr val="C00000"/>
                </a:solidFill>
              </a:rPr>
              <a:t>T</a:t>
            </a:r>
            <a:r>
              <a:rPr lang="en-US" altLang="zh-TW" baseline="-25000" dirty="0" err="1" smtClean="0">
                <a:solidFill>
                  <a:srgbClr val="C00000"/>
                </a:solidFill>
              </a:rPr>
              <a:t>Rsum</a:t>
            </a:r>
            <a:r>
              <a:rPr lang="en-US" altLang="zh-TW" dirty="0" smtClean="0">
                <a:solidFill>
                  <a:srgbClr val="C00000"/>
                </a:solidFill>
              </a:rPr>
              <a:t>(n-1)</a:t>
            </a:r>
            <a:r>
              <a:rPr lang="pt-BR" altLang="zh-TW" dirty="0" smtClean="0"/>
              <a:t/>
            </a:r>
            <a:br>
              <a:rPr lang="pt-BR" altLang="zh-TW" dirty="0" smtClean="0"/>
            </a:br>
            <a:r>
              <a:rPr lang="pt-BR" altLang="zh-TW" dirty="0" smtClean="0"/>
              <a:t>               = </a:t>
            </a:r>
            <a:r>
              <a:rPr lang="pt-BR" altLang="zh-TW" dirty="0">
                <a:solidFill>
                  <a:srgbClr val="0000FF"/>
                </a:solidFill>
              </a:rPr>
              <a:t>2</a:t>
            </a:r>
            <a:r>
              <a:rPr lang="pt-BR" altLang="zh-TW" dirty="0"/>
              <a:t> + ( </a:t>
            </a:r>
            <a:r>
              <a:rPr lang="pt-BR" altLang="zh-TW" dirty="0">
                <a:solidFill>
                  <a:srgbClr val="0000FF"/>
                </a:solidFill>
              </a:rPr>
              <a:t>2</a:t>
            </a:r>
            <a:r>
              <a:rPr lang="pt-BR" altLang="zh-TW" dirty="0"/>
              <a:t> + </a:t>
            </a:r>
            <a:r>
              <a:rPr lang="en-US" altLang="zh-TW" dirty="0" err="1" smtClean="0">
                <a:solidFill>
                  <a:srgbClr val="C00000"/>
                </a:solidFill>
              </a:rPr>
              <a:t>T</a:t>
            </a:r>
            <a:r>
              <a:rPr lang="en-US" altLang="zh-TW" baseline="-25000" dirty="0" err="1" smtClean="0">
                <a:solidFill>
                  <a:srgbClr val="C00000"/>
                </a:solidFill>
              </a:rPr>
              <a:t>Rsum</a:t>
            </a:r>
            <a:r>
              <a:rPr lang="en-US" altLang="zh-TW" dirty="0" smtClean="0">
                <a:solidFill>
                  <a:srgbClr val="C00000"/>
                </a:solidFill>
              </a:rPr>
              <a:t>(n-2)</a:t>
            </a:r>
            <a:r>
              <a:rPr lang="pt-BR" altLang="zh-TW" dirty="0" smtClean="0"/>
              <a:t> ) </a:t>
            </a:r>
            <a:br>
              <a:rPr lang="pt-BR" altLang="zh-TW" dirty="0" smtClean="0"/>
            </a:br>
            <a:r>
              <a:rPr lang="pt-BR" altLang="zh-TW" dirty="0" smtClean="0"/>
              <a:t>               = …</a:t>
            </a:r>
            <a:br>
              <a:rPr lang="pt-BR" altLang="zh-TW" dirty="0" smtClean="0"/>
            </a:br>
            <a:r>
              <a:rPr lang="pt-BR" altLang="zh-TW" dirty="0" smtClean="0"/>
              <a:t>               = </a:t>
            </a:r>
            <a:r>
              <a:rPr lang="pt-BR" altLang="zh-TW" dirty="0">
                <a:solidFill>
                  <a:srgbClr val="0000FF"/>
                </a:solidFill>
              </a:rPr>
              <a:t>2n</a:t>
            </a:r>
            <a:r>
              <a:rPr lang="pt-BR" altLang="zh-TW" dirty="0"/>
              <a:t> + </a:t>
            </a:r>
            <a:r>
              <a:rPr lang="en-US" altLang="zh-TW" dirty="0" err="1">
                <a:solidFill>
                  <a:srgbClr val="C00000"/>
                </a:solidFill>
              </a:rPr>
              <a:t>T</a:t>
            </a:r>
            <a:r>
              <a:rPr lang="en-US" altLang="zh-TW" baseline="-25000" dirty="0" err="1">
                <a:solidFill>
                  <a:srgbClr val="C00000"/>
                </a:solidFill>
              </a:rPr>
              <a:t>Rsum</a:t>
            </a:r>
            <a:r>
              <a:rPr lang="en-US" altLang="zh-TW" dirty="0">
                <a:solidFill>
                  <a:srgbClr val="C00000"/>
                </a:solidFill>
              </a:rPr>
              <a:t>(0)</a:t>
            </a:r>
            <a:r>
              <a:rPr lang="pt-BR" altLang="zh-TW" dirty="0" smtClean="0"/>
              <a:t>  </a:t>
            </a:r>
            <a:r>
              <a:rPr lang="pt-BR" altLang="zh-TW" dirty="0"/>
              <a:t>= </a:t>
            </a:r>
            <a:r>
              <a:rPr lang="pt-BR" altLang="zh-TW" dirty="0">
                <a:solidFill>
                  <a:srgbClr val="0000FF"/>
                </a:solidFill>
              </a:rPr>
              <a:t>2n + 2</a:t>
            </a:r>
          </a:p>
          <a:p>
            <a:endParaRPr lang="en-US" altLang="zh-TW" dirty="0" smtClean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7544" y="1412776"/>
            <a:ext cx="8208912" cy="223224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22400" rIns="54000" bIns="12240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float </a:t>
            </a:r>
            <a:r>
              <a:rPr lang="en-US" altLang="zh-TW" sz="2200" b="1" dirty="0" err="1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Rsum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(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float *</a:t>
            </a:r>
            <a:r>
              <a:rPr lang="en-US" altLang="zh-TW" sz="2000" b="1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A, </a:t>
            </a:r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const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000" b="1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n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{ 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 if (</a:t>
            </a:r>
            <a:r>
              <a:rPr lang="en-US" altLang="zh-TW" sz="2200" b="1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n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&lt;=0)			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          </a:t>
            </a:r>
            <a:r>
              <a:rPr lang="en-US" altLang="zh-TW" sz="22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</a:t>
            </a:r>
            <a:r>
              <a:rPr lang="en-US" altLang="zh-TW" sz="22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1 step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   return </a:t>
            </a:r>
            <a:r>
              <a:rPr lang="en-US" altLang="zh-TW" sz="2200" b="1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A[0</a:t>
            </a:r>
            <a:r>
              <a:rPr lang="en-US" altLang="zh-TW" sz="2200" b="1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]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;			 	      </a:t>
            </a:r>
            <a:r>
              <a:rPr lang="en-US" altLang="zh-TW" sz="22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</a:t>
            </a:r>
            <a:r>
              <a:rPr lang="en-US" altLang="zh-TW" sz="22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1 </a:t>
            </a:r>
            <a:r>
              <a:rPr lang="en-US" altLang="zh-TW" sz="22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step</a:t>
            </a:r>
            <a:endParaRPr lang="en-US" altLang="zh-TW" sz="2200" b="1" dirty="0" smtClean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 else return (</a:t>
            </a:r>
            <a:r>
              <a:rPr lang="en-US" altLang="zh-TW" sz="2200" b="1" dirty="0" err="1" smtClean="0">
                <a:latin typeface="Courier New" pitchFamily="49" charset="0"/>
                <a:ea typeface="新細明體" charset="-120"/>
              </a:rPr>
              <a:t>Rsum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(</a:t>
            </a:r>
            <a:r>
              <a:rPr lang="en-US" altLang="zh-TW" sz="2200" b="1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A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sz="2200" b="1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n-1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) + </a:t>
            </a:r>
            <a:r>
              <a:rPr lang="en-US" altLang="zh-TW" sz="2200" b="1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A[n-1]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); </a:t>
            </a:r>
            <a:r>
              <a:rPr lang="en-US" altLang="zh-TW" sz="22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1 step</a:t>
            </a:r>
            <a:endParaRPr lang="en-US" altLang="zh-TW" sz="22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} 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3550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Time Complexity : Matrix Addition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005064"/>
            <a:ext cx="8229600" cy="227766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 </a:t>
            </a:r>
            <a:r>
              <a:rPr lang="en-US" altLang="zh-TW" dirty="0" smtClean="0"/>
              <a:t>= m(rows), n (columns)</a:t>
            </a:r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T</a:t>
            </a:r>
            <a:r>
              <a:rPr lang="en-US" altLang="zh-TW" baseline="-25000" dirty="0" err="1" smtClean="0">
                <a:solidFill>
                  <a:srgbClr val="C00000"/>
                </a:solidFill>
              </a:rPr>
              <a:t>Add</a:t>
            </a:r>
            <a:r>
              <a:rPr lang="en-US" altLang="zh-TW" dirty="0" smtClean="0">
                <a:solidFill>
                  <a:srgbClr val="C00000"/>
                </a:solidFill>
              </a:rPr>
              <a:t>(I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r>
              <a:rPr lang="en-US" altLang="zh-TW" dirty="0" smtClean="0"/>
              <a:t> =m+1+mn+m+mn =</a:t>
            </a:r>
            <a:r>
              <a:rPr lang="en-US" altLang="zh-TW" dirty="0" smtClean="0">
                <a:solidFill>
                  <a:srgbClr val="0000FF"/>
                </a:solidFill>
              </a:rPr>
              <a:t>2mn + 2m +1</a:t>
            </a:r>
            <a:endParaRPr lang="en-US" altLang="zh-TW" dirty="0">
              <a:solidFill>
                <a:srgbClr val="0000FF"/>
              </a:solidFill>
            </a:endParaRPr>
          </a:p>
          <a:p>
            <a:r>
              <a:rPr lang="en-US" altLang="zh-TW" dirty="0" smtClean="0"/>
              <a:t>T(Add) 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C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+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 err="1" smtClean="0">
                <a:solidFill>
                  <a:srgbClr val="C00000"/>
                </a:solidFill>
              </a:rPr>
              <a:t>T</a:t>
            </a:r>
            <a:r>
              <a:rPr lang="en-US" altLang="zh-TW" baseline="-25000" dirty="0" err="1" smtClean="0">
                <a:solidFill>
                  <a:srgbClr val="C00000"/>
                </a:solidFill>
              </a:rPr>
              <a:t>Add</a:t>
            </a:r>
            <a:r>
              <a:rPr lang="en-US" altLang="zh-TW" dirty="0" smtClean="0">
                <a:solidFill>
                  <a:srgbClr val="C00000"/>
                </a:solidFill>
              </a:rPr>
              <a:t>(</a:t>
            </a:r>
            <a:r>
              <a:rPr lang="en-US" altLang="zh-TW" dirty="0" err="1" smtClean="0">
                <a:solidFill>
                  <a:srgbClr val="C00000"/>
                </a:solidFill>
              </a:rPr>
              <a:t>m,n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  <a:r>
              <a:rPr lang="en-US" altLang="zh-TW" dirty="0" smtClean="0">
                <a:solidFill>
                  <a:srgbClr val="C00000"/>
                </a:solidFill>
                <a:ea typeface="新細明體" pitchFamily="18" charset="-120"/>
              </a:rPr>
              <a:t> </a:t>
            </a:r>
            <a:r>
              <a:rPr lang="en-US" altLang="zh-TW" dirty="0" smtClean="0"/>
              <a:t>= constant+ (</a:t>
            </a:r>
            <a:r>
              <a:rPr lang="en-US" altLang="zh-TW" dirty="0">
                <a:solidFill>
                  <a:srgbClr val="0000FF"/>
                </a:solidFill>
              </a:rPr>
              <a:t>2mn + 2m +1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7544" y="1628800"/>
            <a:ext cx="8208912" cy="237626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22400" rIns="54000" bIns="12240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void </a:t>
            </a:r>
            <a:r>
              <a:rPr lang="en-US" altLang="zh-TW" sz="2200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Add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(</a:t>
            </a:r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 **</a:t>
            </a:r>
            <a:r>
              <a:rPr lang="en-US" altLang="zh-TW" sz="2000" b="1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a,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**</a:t>
            </a:r>
            <a:r>
              <a:rPr lang="en-US" altLang="zh-TW" sz="2000" b="1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b,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**</a:t>
            </a:r>
            <a:r>
              <a:rPr lang="en-US" altLang="zh-TW" sz="2000" b="1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c, </a:t>
            </a:r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000" b="1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m,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000" b="1" dirty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n</a:t>
            </a: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)</a:t>
            </a:r>
            <a:endParaRPr lang="en-US" altLang="zh-TW" sz="20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{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</a:t>
            </a:r>
            <a:endParaRPr lang="en-US" altLang="zh-TW" sz="22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for(</a:t>
            </a:r>
            <a:r>
              <a:rPr lang="en-US" altLang="zh-TW" sz="22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200" b="1" dirty="0" err="1" smtClean="0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=0; </a:t>
            </a:r>
            <a:r>
              <a:rPr lang="en-US" altLang="zh-TW" sz="2200" b="1" dirty="0" err="1" smtClean="0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&lt;</a:t>
            </a:r>
            <a:r>
              <a:rPr lang="en-US" altLang="zh-TW" sz="2200" b="1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m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; </a:t>
            </a:r>
            <a:r>
              <a:rPr lang="en-US" altLang="zh-TW" sz="2200" b="1" dirty="0" err="1" smtClean="0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++)		</a:t>
            </a:r>
            <a:r>
              <a:rPr lang="en-US" altLang="zh-TW" sz="22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m+1 steps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  for(</a:t>
            </a:r>
            <a:r>
              <a:rPr lang="en-US" altLang="zh-TW" sz="22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j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=0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; 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j&lt;</a:t>
            </a:r>
            <a:r>
              <a:rPr lang="en-US" altLang="zh-TW" sz="2200" b="1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n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; 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j++) 	</a:t>
            </a:r>
            <a:r>
              <a:rPr lang="en-US" altLang="zh-TW" sz="22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m*(n+1) steps</a:t>
            </a:r>
            <a:endParaRPr lang="en-US" altLang="zh-TW" sz="22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	   </a:t>
            </a:r>
            <a:r>
              <a:rPr lang="en-US" altLang="zh-TW" sz="2200" b="1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c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[</a:t>
            </a:r>
            <a:r>
              <a:rPr lang="en-US" altLang="zh-TW" sz="2200" b="1" dirty="0" err="1" smtClean="0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][j] = </a:t>
            </a:r>
            <a:r>
              <a:rPr lang="en-US" altLang="zh-TW" sz="2200" b="1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a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[</a:t>
            </a:r>
            <a:r>
              <a:rPr lang="en-US" altLang="zh-TW" sz="22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][j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]+</a:t>
            </a:r>
            <a:r>
              <a:rPr lang="en-US" altLang="zh-TW" sz="2200" b="1" dirty="0" smtClean="0">
                <a:solidFill>
                  <a:srgbClr val="0000FF"/>
                </a:solidFill>
                <a:latin typeface="Courier New" pitchFamily="49" charset="0"/>
                <a:ea typeface="新細明體" charset="-120"/>
              </a:rPr>
              <a:t>b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[</a:t>
            </a:r>
            <a:r>
              <a:rPr lang="en-US" altLang="zh-TW" sz="2200" b="1" dirty="0" err="1" smtClean="0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][j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]; </a:t>
            </a:r>
            <a:r>
              <a:rPr lang="en-US" altLang="zh-TW" sz="22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m*n steps</a:t>
            </a:r>
            <a:endParaRPr lang="en-US" altLang="zh-TW" sz="22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} 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717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Representation of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Natural languages</a:t>
            </a:r>
          </a:p>
          <a:p>
            <a:pPr lvl="1"/>
            <a:r>
              <a:rPr lang="en-US" altLang="zh-TW" dirty="0" smtClean="0"/>
              <a:t>English, Chinese, …etc.</a:t>
            </a:r>
          </a:p>
          <a:p>
            <a:pPr lvl="1"/>
            <a:r>
              <a:rPr lang="en-US" altLang="zh-TW" dirty="0" smtClean="0"/>
              <a:t>A lot of sentences…</a:t>
            </a:r>
          </a:p>
          <a:p>
            <a:r>
              <a:rPr lang="en-US" altLang="zh-TW" dirty="0" smtClean="0"/>
              <a:t>Graphic representation</a:t>
            </a:r>
          </a:p>
          <a:p>
            <a:pPr lvl="1"/>
            <a:r>
              <a:rPr lang="en-US" altLang="zh-TW" dirty="0" smtClean="0"/>
              <a:t>Flowchart.</a:t>
            </a:r>
          </a:p>
          <a:p>
            <a:pPr lvl="1"/>
            <a:r>
              <a:rPr lang="en-US" altLang="zh-TW" dirty="0" smtClean="0"/>
              <a:t>Feasible only if the algorithm is small and simple.</a:t>
            </a:r>
          </a:p>
          <a:p>
            <a:r>
              <a:rPr lang="en-US" altLang="zh-TW" dirty="0" smtClean="0"/>
              <a:t>Programming language + few English</a:t>
            </a:r>
          </a:p>
          <a:p>
            <a:pPr lvl="1"/>
            <a:r>
              <a:rPr lang="en-US" altLang="zh-TW" dirty="0" smtClean="0"/>
              <a:t>C++</a:t>
            </a:r>
          </a:p>
          <a:p>
            <a:pPr lvl="1"/>
            <a:r>
              <a:rPr lang="en-US" altLang="zh-TW" dirty="0" smtClean="0"/>
              <a:t>Concise and effective!</a:t>
            </a:r>
          </a:p>
          <a:p>
            <a:pPr lvl="1"/>
            <a:r>
              <a:rPr lang="en-US" altLang="zh-TW" dirty="0" smtClean="0"/>
              <a:t>Pseudo codes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443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on Step Counts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In the previous examples 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err="1" smtClean="0">
                <a:solidFill>
                  <a:srgbClr val="C00000"/>
                </a:solidFill>
              </a:rPr>
              <a:t>T</a:t>
            </a:r>
            <a:r>
              <a:rPr lang="en-US" altLang="zh-TW" baseline="-25000" dirty="0" err="1" smtClean="0">
                <a:solidFill>
                  <a:srgbClr val="C00000"/>
                </a:solidFill>
              </a:rPr>
              <a:t>Sum</a:t>
            </a:r>
            <a:r>
              <a:rPr lang="en-US" altLang="zh-TW" dirty="0" smtClean="0">
                <a:solidFill>
                  <a:srgbClr val="C00000"/>
                </a:solidFill>
              </a:rPr>
              <a:t>(n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r>
              <a:rPr lang="en-US" altLang="zh-TW" dirty="0" smtClean="0"/>
              <a:t> </a:t>
            </a:r>
            <a:r>
              <a:rPr lang="en-US" altLang="zh-TW" dirty="0"/>
              <a:t>= 2n + 3 </a:t>
            </a:r>
            <a:r>
              <a:rPr lang="en-US" altLang="zh-TW" dirty="0" smtClean="0"/>
              <a:t>steps</a:t>
            </a:r>
            <a:br>
              <a:rPr lang="en-US" altLang="zh-TW" dirty="0" smtClean="0"/>
            </a:br>
            <a:r>
              <a:rPr lang="en-US" altLang="zh-TW" dirty="0" err="1" smtClean="0">
                <a:solidFill>
                  <a:srgbClr val="C00000"/>
                </a:solidFill>
              </a:rPr>
              <a:t>T</a:t>
            </a:r>
            <a:r>
              <a:rPr lang="en-US" altLang="zh-TW" baseline="-25000" dirty="0" err="1" smtClean="0">
                <a:solidFill>
                  <a:srgbClr val="C00000"/>
                </a:solidFill>
              </a:rPr>
              <a:t>Rsum</a:t>
            </a:r>
            <a:r>
              <a:rPr lang="en-US" altLang="zh-TW" dirty="0" smtClean="0">
                <a:solidFill>
                  <a:srgbClr val="C00000"/>
                </a:solidFill>
              </a:rPr>
              <a:t>(n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r>
              <a:rPr lang="en-US" altLang="zh-TW" dirty="0" smtClean="0"/>
              <a:t> </a:t>
            </a:r>
            <a:r>
              <a:rPr lang="en-US" altLang="zh-TW" dirty="0"/>
              <a:t>= 2n + 2 </a:t>
            </a:r>
            <a:r>
              <a:rPr lang="en-US" altLang="zh-TW" dirty="0" smtClean="0"/>
              <a:t>steps</a:t>
            </a:r>
            <a:endParaRPr lang="en-US" altLang="zh-TW" dirty="0"/>
          </a:p>
          <a:p>
            <a:r>
              <a:rPr lang="en-US" altLang="zh-TW" dirty="0"/>
              <a:t>Can we say that </a:t>
            </a:r>
            <a:r>
              <a:rPr lang="en-US" altLang="zh-TW" dirty="0" err="1" smtClean="0">
                <a:solidFill>
                  <a:srgbClr val="C00000"/>
                </a:solidFill>
              </a:rPr>
              <a:t>Rsum</a:t>
            </a:r>
            <a:r>
              <a:rPr lang="en-US" altLang="zh-TW" dirty="0" smtClean="0"/>
              <a:t> </a:t>
            </a:r>
            <a:r>
              <a:rPr lang="en-US" altLang="zh-TW" dirty="0"/>
              <a:t>is faster than </a:t>
            </a:r>
            <a:r>
              <a:rPr lang="en-US" altLang="zh-TW" dirty="0" smtClean="0">
                <a:solidFill>
                  <a:srgbClr val="C00000"/>
                </a:solidFill>
              </a:rPr>
              <a:t>Sum</a:t>
            </a:r>
            <a:r>
              <a:rPr lang="en-US" altLang="zh-TW" dirty="0" smtClean="0"/>
              <a:t> </a:t>
            </a:r>
            <a:r>
              <a:rPr lang="en-US" altLang="zh-TW" dirty="0"/>
              <a:t>?</a:t>
            </a:r>
          </a:p>
          <a:p>
            <a:pPr lvl="1"/>
            <a:r>
              <a:rPr lang="en-US" altLang="zh-TW" b="1" dirty="0" smtClean="0">
                <a:solidFill>
                  <a:srgbClr val="C00000"/>
                </a:solidFill>
              </a:rPr>
              <a:t>No!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/>
              <a:t>execution time of each step is </a:t>
            </a:r>
            <a:r>
              <a:rPr lang="en-US" altLang="zh-TW" dirty="0" smtClean="0"/>
              <a:t>different.</a:t>
            </a:r>
            <a:endParaRPr lang="en-US" altLang="zh-TW" dirty="0"/>
          </a:p>
          <a:p>
            <a:r>
              <a:rPr lang="en-US" altLang="zh-TW" dirty="0" smtClean="0"/>
              <a:t>Instead, we are </a:t>
            </a:r>
            <a:r>
              <a:rPr lang="en-US" altLang="zh-TW" dirty="0" smtClean="0"/>
              <a:t>interested </a:t>
            </a:r>
            <a:r>
              <a:rPr lang="en-US" altLang="zh-TW" dirty="0" smtClean="0"/>
              <a:t>in “</a:t>
            </a:r>
            <a:r>
              <a:rPr lang="en-US" altLang="zh-TW" b="1" dirty="0" smtClean="0"/>
              <a:t>Growth Rate</a:t>
            </a:r>
            <a:r>
              <a:rPr lang="en-US" altLang="zh-TW" dirty="0" smtClean="0"/>
              <a:t>” of the program</a:t>
            </a:r>
          </a:p>
          <a:p>
            <a:pPr lvl="1"/>
            <a:r>
              <a:rPr lang="en-US" altLang="zh-TW" dirty="0" smtClean="0"/>
              <a:t>“</a:t>
            </a:r>
            <a:r>
              <a:rPr lang="en-US" altLang="zh-TW" i="1" dirty="0" smtClean="0"/>
              <a:t>How </a:t>
            </a:r>
            <a:r>
              <a:rPr lang="en-US" altLang="zh-TW" i="1" dirty="0"/>
              <a:t>the running time changes with changes in the instance </a:t>
            </a:r>
            <a:r>
              <a:rPr lang="en-US" altLang="zh-TW" i="1" dirty="0" smtClean="0"/>
              <a:t>characteristics?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6615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Growth Rate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In the </a:t>
            </a:r>
            <a:r>
              <a:rPr lang="en-US" altLang="zh-TW" dirty="0" smtClean="0">
                <a:solidFill>
                  <a:srgbClr val="C00000"/>
                </a:solidFill>
              </a:rPr>
              <a:t>Sum</a:t>
            </a:r>
            <a:r>
              <a:rPr lang="en-US" altLang="zh-TW" dirty="0" smtClean="0"/>
              <a:t> </a:t>
            </a:r>
            <a:r>
              <a:rPr lang="en-US" altLang="zh-TW" dirty="0"/>
              <a:t>program, </a:t>
            </a:r>
            <a:r>
              <a:rPr lang="en-US" altLang="zh-TW" dirty="0" err="1" smtClean="0">
                <a:solidFill>
                  <a:srgbClr val="C00000"/>
                </a:solidFill>
              </a:rPr>
              <a:t>T</a:t>
            </a:r>
            <a:r>
              <a:rPr lang="en-US" altLang="zh-TW" baseline="-25000" dirty="0" err="1" smtClean="0">
                <a:solidFill>
                  <a:srgbClr val="C00000"/>
                </a:solidFill>
              </a:rPr>
              <a:t>Sum</a:t>
            </a:r>
            <a:r>
              <a:rPr lang="en-US" altLang="zh-TW" dirty="0" smtClean="0">
                <a:solidFill>
                  <a:srgbClr val="C00000"/>
                </a:solidFill>
              </a:rPr>
              <a:t>(n)</a:t>
            </a:r>
            <a:r>
              <a:rPr lang="en-US" altLang="zh-TW" dirty="0" smtClean="0"/>
              <a:t> </a:t>
            </a:r>
            <a:r>
              <a:rPr lang="en-US" altLang="zh-TW" dirty="0"/>
              <a:t>= 2n + </a:t>
            </a:r>
            <a:r>
              <a:rPr lang="en-US" altLang="zh-TW" dirty="0" smtClean="0"/>
              <a:t>3 means when </a:t>
            </a:r>
            <a:r>
              <a:rPr lang="en-US" altLang="zh-TW" dirty="0"/>
              <a:t>n </a:t>
            </a:r>
            <a:r>
              <a:rPr lang="en-US" altLang="zh-TW" dirty="0" smtClean="0"/>
              <a:t>is tenfold(10X), the running time </a:t>
            </a:r>
            <a:r>
              <a:rPr lang="en-US" altLang="zh-TW" dirty="0" err="1">
                <a:solidFill>
                  <a:srgbClr val="C00000"/>
                </a:solidFill>
              </a:rPr>
              <a:t>T</a:t>
            </a:r>
            <a:r>
              <a:rPr lang="en-US" altLang="zh-TW" baseline="-25000" dirty="0" err="1">
                <a:solidFill>
                  <a:srgbClr val="C00000"/>
                </a:solidFill>
              </a:rPr>
              <a:t>Sum</a:t>
            </a:r>
            <a:r>
              <a:rPr lang="en-US" altLang="zh-TW" dirty="0">
                <a:solidFill>
                  <a:srgbClr val="C00000"/>
                </a:solidFill>
              </a:rPr>
              <a:t>(n</a:t>
            </a:r>
            <a:r>
              <a:rPr lang="en-US" altLang="zh-TW" dirty="0" smtClean="0">
                <a:solidFill>
                  <a:srgbClr val="C00000"/>
                </a:solidFill>
              </a:rPr>
              <a:t>) </a:t>
            </a:r>
            <a:r>
              <a:rPr lang="en-US" altLang="zh-TW" dirty="0" smtClean="0"/>
              <a:t>is tenfold(10X). 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We say that </a:t>
            </a:r>
            <a:r>
              <a:rPr lang="en-US" altLang="zh-TW" dirty="0" smtClean="0">
                <a:solidFill>
                  <a:srgbClr val="C00000"/>
                </a:solidFill>
              </a:rPr>
              <a:t>Sum</a:t>
            </a:r>
            <a:r>
              <a:rPr lang="en-US" altLang="zh-TW" dirty="0" smtClean="0"/>
              <a:t> </a:t>
            </a:r>
            <a:r>
              <a:rPr lang="en-US" altLang="zh-TW" dirty="0"/>
              <a:t>program runs in </a:t>
            </a:r>
            <a:r>
              <a:rPr lang="en-US" altLang="zh-TW" b="1" dirty="0"/>
              <a:t>linear</a:t>
            </a:r>
            <a:r>
              <a:rPr lang="en-US" altLang="zh-TW" dirty="0"/>
              <a:t> time</a:t>
            </a:r>
            <a:r>
              <a:rPr lang="en-US" altLang="zh-TW" dirty="0" smtClean="0"/>
              <a:t>.</a:t>
            </a: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T</a:t>
            </a:r>
            <a:r>
              <a:rPr lang="en-US" altLang="zh-TW" baseline="-25000" dirty="0" err="1" smtClean="0">
                <a:solidFill>
                  <a:srgbClr val="C00000"/>
                </a:solidFill>
              </a:rPr>
              <a:t>Rsum</a:t>
            </a:r>
            <a:r>
              <a:rPr lang="en-US" altLang="zh-TW" dirty="0" smtClean="0">
                <a:solidFill>
                  <a:srgbClr val="C00000"/>
                </a:solidFill>
              </a:rPr>
              <a:t>(n)</a:t>
            </a:r>
            <a:r>
              <a:rPr lang="en-US" altLang="zh-TW" dirty="0"/>
              <a:t> =</a:t>
            </a:r>
            <a:r>
              <a:rPr lang="en-US" altLang="zh-TW" dirty="0" smtClean="0"/>
              <a:t>2n </a:t>
            </a:r>
            <a:r>
              <a:rPr lang="en-US" altLang="zh-TW" dirty="0"/>
              <a:t>+ 2 </a:t>
            </a:r>
            <a:r>
              <a:rPr lang="en-US" altLang="zh-TW" dirty="0" smtClean="0"/>
              <a:t>also runs in </a:t>
            </a:r>
            <a:r>
              <a:rPr lang="en-US" altLang="zh-TW" b="1" dirty="0" smtClean="0"/>
              <a:t>linear</a:t>
            </a:r>
            <a:r>
              <a:rPr lang="en-US" altLang="zh-TW" dirty="0" smtClean="0"/>
              <a:t> time.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We say </a:t>
            </a:r>
            <a:r>
              <a:rPr lang="en-US" altLang="zh-TW" dirty="0" err="1" smtClean="0">
                <a:solidFill>
                  <a:srgbClr val="C00000"/>
                </a:solidFill>
              </a:rPr>
              <a:t>T</a:t>
            </a:r>
            <a:r>
              <a:rPr lang="en-US" altLang="zh-TW" baseline="-25000" dirty="0" err="1" smtClean="0">
                <a:solidFill>
                  <a:srgbClr val="C00000"/>
                </a:solidFill>
              </a:rPr>
              <a:t>Sum</a:t>
            </a:r>
            <a:r>
              <a:rPr lang="en-US" altLang="zh-TW" dirty="0" smtClean="0">
                <a:solidFill>
                  <a:srgbClr val="C00000"/>
                </a:solidFill>
              </a:rPr>
              <a:t>(n) </a:t>
            </a:r>
            <a:r>
              <a:rPr lang="en-US" altLang="zh-TW" dirty="0" smtClean="0"/>
              <a:t>and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en-US" altLang="zh-TW" dirty="0" err="1">
                <a:solidFill>
                  <a:srgbClr val="C00000"/>
                </a:solidFill>
              </a:rPr>
              <a:t>T</a:t>
            </a:r>
            <a:r>
              <a:rPr lang="en-US" altLang="zh-TW" baseline="-25000" dirty="0" err="1">
                <a:solidFill>
                  <a:srgbClr val="C00000"/>
                </a:solidFill>
              </a:rPr>
              <a:t>Rsum</a:t>
            </a:r>
            <a:r>
              <a:rPr lang="en-US" altLang="zh-TW" dirty="0">
                <a:solidFill>
                  <a:srgbClr val="C00000"/>
                </a:solidFill>
              </a:rPr>
              <a:t>(n</a:t>
            </a:r>
            <a:r>
              <a:rPr lang="en-US" altLang="zh-TW" dirty="0" smtClean="0">
                <a:solidFill>
                  <a:srgbClr val="C00000"/>
                </a:solidFill>
              </a:rPr>
              <a:t>) </a:t>
            </a:r>
            <a:r>
              <a:rPr lang="en-US" altLang="zh-TW" dirty="0" smtClean="0"/>
              <a:t>have the same growth rate, and are equal in time complexity!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017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Asymptotic Notation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</a:t>
            </a:r>
            <a:r>
              <a:rPr lang="en-US" altLang="zh-TW" dirty="0" smtClean="0"/>
              <a:t>make meaningful (but inexact) statements about the time and space complexities of a program.</a:t>
            </a:r>
          </a:p>
          <a:p>
            <a:pPr lvl="1"/>
            <a:r>
              <a:rPr lang="en-US" altLang="zh-TW" dirty="0" smtClean="0"/>
              <a:t>Predict the growth rate.</a:t>
            </a:r>
          </a:p>
          <a:p>
            <a:r>
              <a:rPr lang="en-US" altLang="zh-TW" dirty="0" smtClean="0"/>
              <a:t>Two programs with time complexity</a:t>
            </a:r>
          </a:p>
          <a:p>
            <a:pPr lvl="1"/>
            <a:r>
              <a:rPr lang="en-US" altLang="zh-TW" dirty="0" smtClean="0"/>
              <a:t>P1: </a:t>
            </a:r>
            <a:r>
              <a:rPr lang="en-US" altLang="zh-TW" sz="3200" dirty="0">
                <a:solidFill>
                  <a:srgbClr val="C00000"/>
                </a:solidFill>
              </a:rPr>
              <a:t>c</a:t>
            </a:r>
            <a:r>
              <a:rPr lang="en-US" altLang="zh-TW" sz="3200" baseline="-25000" dirty="0">
                <a:solidFill>
                  <a:srgbClr val="C00000"/>
                </a:solidFill>
              </a:rPr>
              <a:t>1</a:t>
            </a:r>
            <a:r>
              <a:rPr lang="en-US" altLang="zh-TW" sz="3200" dirty="0">
                <a:solidFill>
                  <a:srgbClr val="C00000"/>
                </a:solidFill>
              </a:rPr>
              <a:t> n</a:t>
            </a:r>
            <a:r>
              <a:rPr lang="en-US" altLang="zh-TW" sz="3200" baseline="30000" dirty="0">
                <a:solidFill>
                  <a:srgbClr val="C00000"/>
                </a:solidFill>
              </a:rPr>
              <a:t>2</a:t>
            </a:r>
            <a:r>
              <a:rPr lang="en-US" altLang="zh-TW" sz="3200" dirty="0">
                <a:solidFill>
                  <a:srgbClr val="C00000"/>
                </a:solidFill>
              </a:rPr>
              <a:t> + c</a:t>
            </a:r>
            <a:r>
              <a:rPr lang="en-US" altLang="zh-TW" sz="3200" baseline="-25000" dirty="0">
                <a:solidFill>
                  <a:srgbClr val="C00000"/>
                </a:solidFill>
              </a:rPr>
              <a:t>2</a:t>
            </a:r>
            <a:r>
              <a:rPr lang="en-US" altLang="zh-TW" sz="3200" dirty="0">
                <a:solidFill>
                  <a:srgbClr val="C00000"/>
                </a:solidFill>
              </a:rPr>
              <a:t> n</a:t>
            </a:r>
            <a:endParaRPr lang="en-US" altLang="zh-TW" sz="3200" baseline="30000" dirty="0">
              <a:solidFill>
                <a:srgbClr val="C00000"/>
              </a:solidFill>
            </a:endParaRPr>
          </a:p>
          <a:p>
            <a:pPr lvl="1"/>
            <a:r>
              <a:rPr lang="en-US" altLang="zh-TW" dirty="0" smtClean="0"/>
              <a:t>P2: </a:t>
            </a:r>
            <a:r>
              <a:rPr lang="en-US" altLang="zh-TW" sz="3200" dirty="0">
                <a:solidFill>
                  <a:srgbClr val="C00000"/>
                </a:solidFill>
              </a:rPr>
              <a:t>c</a:t>
            </a:r>
            <a:r>
              <a:rPr lang="en-US" altLang="zh-TW" sz="3200" baseline="-25000" dirty="0">
                <a:solidFill>
                  <a:srgbClr val="C00000"/>
                </a:solidFill>
              </a:rPr>
              <a:t>3</a:t>
            </a:r>
            <a:r>
              <a:rPr lang="en-US" altLang="zh-TW" sz="3200" dirty="0">
                <a:solidFill>
                  <a:srgbClr val="C00000"/>
                </a:solidFill>
              </a:rPr>
              <a:t> </a:t>
            </a:r>
            <a:r>
              <a:rPr lang="en-US" altLang="zh-TW" sz="3200" dirty="0" smtClean="0">
                <a:solidFill>
                  <a:srgbClr val="C00000"/>
                </a:solidFill>
              </a:rPr>
              <a:t>n</a:t>
            </a:r>
          </a:p>
          <a:p>
            <a:pPr lvl="1"/>
            <a:r>
              <a:rPr lang="en-US" altLang="zh-TW" sz="3200" dirty="0" smtClean="0"/>
              <a:t>Which one runs faster?</a:t>
            </a:r>
            <a:endParaRPr lang="en-US" altLang="zh-TW" sz="3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8318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Asymptotic Notation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Scenario 1: </a:t>
            </a:r>
            <a:r>
              <a:rPr lang="en-US" altLang="zh-TW" dirty="0">
                <a:solidFill>
                  <a:srgbClr val="C00000"/>
                </a:solidFill>
              </a:rPr>
              <a:t>c</a:t>
            </a:r>
            <a:r>
              <a:rPr lang="en-US" altLang="zh-TW" baseline="-25000" dirty="0">
                <a:solidFill>
                  <a:srgbClr val="C00000"/>
                </a:solidFill>
              </a:rPr>
              <a:t>1</a:t>
            </a:r>
            <a:r>
              <a:rPr lang="en-US" altLang="zh-TW" dirty="0"/>
              <a:t> =1, </a:t>
            </a:r>
            <a:r>
              <a:rPr lang="en-US" altLang="zh-TW" dirty="0">
                <a:solidFill>
                  <a:srgbClr val="C00000"/>
                </a:solidFill>
              </a:rPr>
              <a:t>c</a:t>
            </a:r>
            <a:r>
              <a:rPr lang="en-US" altLang="zh-TW" baseline="-25000" dirty="0">
                <a:solidFill>
                  <a:srgbClr val="C00000"/>
                </a:solidFill>
              </a:rPr>
              <a:t>2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=2, and </a:t>
            </a:r>
            <a:r>
              <a:rPr lang="en-US" altLang="zh-TW" dirty="0">
                <a:solidFill>
                  <a:srgbClr val="C00000"/>
                </a:solidFill>
              </a:rPr>
              <a:t>c</a:t>
            </a:r>
            <a:r>
              <a:rPr lang="en-US" altLang="zh-TW" baseline="-25000" dirty="0">
                <a:solidFill>
                  <a:srgbClr val="C00000"/>
                </a:solidFill>
              </a:rPr>
              <a:t>3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=100</a:t>
            </a:r>
          </a:p>
          <a:p>
            <a:pPr lvl="1"/>
            <a:r>
              <a:rPr lang="en-US" altLang="zh-TW" dirty="0"/>
              <a:t>P1(</a:t>
            </a:r>
            <a:r>
              <a:rPr lang="en-US" altLang="zh-TW" dirty="0">
                <a:solidFill>
                  <a:srgbClr val="C00000"/>
                </a:solidFill>
              </a:rPr>
              <a:t>n</a:t>
            </a:r>
            <a:r>
              <a:rPr lang="en-US" altLang="zh-TW" baseline="30000" dirty="0">
                <a:solidFill>
                  <a:srgbClr val="C00000"/>
                </a:solidFill>
              </a:rPr>
              <a:t>2</a:t>
            </a:r>
            <a:r>
              <a:rPr lang="en-US" altLang="zh-TW" dirty="0">
                <a:solidFill>
                  <a:srgbClr val="C00000"/>
                </a:solidFill>
              </a:rPr>
              <a:t> + 2n</a:t>
            </a:r>
            <a:r>
              <a:rPr lang="en-US" altLang="zh-TW" dirty="0"/>
              <a:t>)</a:t>
            </a:r>
            <a:r>
              <a:rPr lang="en-US" altLang="zh-TW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altLang="zh-TW" dirty="0"/>
              <a:t>≤ P2(</a:t>
            </a:r>
            <a:r>
              <a:rPr lang="en-US" altLang="zh-TW" dirty="0">
                <a:solidFill>
                  <a:srgbClr val="C00000"/>
                </a:solidFill>
              </a:rPr>
              <a:t>100n</a:t>
            </a:r>
            <a:r>
              <a:rPr lang="en-US" altLang="zh-TW" dirty="0"/>
              <a:t>) for n ≤ 98</a:t>
            </a:r>
            <a:r>
              <a:rPr lang="en-US" altLang="zh-TW" dirty="0">
                <a:latin typeface="Comic Sans MS"/>
              </a:rPr>
              <a:t>.</a:t>
            </a:r>
            <a:endParaRPr lang="en-US" altLang="zh-TW" dirty="0"/>
          </a:p>
          <a:p>
            <a:r>
              <a:rPr lang="en-US" altLang="zh-TW" dirty="0"/>
              <a:t>Scenario 2: </a:t>
            </a:r>
            <a:r>
              <a:rPr lang="en-US" altLang="zh-TW" dirty="0">
                <a:solidFill>
                  <a:srgbClr val="C00000"/>
                </a:solidFill>
              </a:rPr>
              <a:t>c</a:t>
            </a:r>
            <a:r>
              <a:rPr lang="en-US" altLang="zh-TW" baseline="-25000" dirty="0">
                <a:solidFill>
                  <a:srgbClr val="C00000"/>
                </a:solidFill>
              </a:rPr>
              <a:t>1</a:t>
            </a:r>
            <a:r>
              <a:rPr lang="en-US" altLang="zh-TW" dirty="0"/>
              <a:t> =1, </a:t>
            </a:r>
            <a:r>
              <a:rPr lang="en-US" altLang="zh-TW" dirty="0">
                <a:solidFill>
                  <a:srgbClr val="C00000"/>
                </a:solidFill>
              </a:rPr>
              <a:t>c</a:t>
            </a:r>
            <a:r>
              <a:rPr lang="en-US" altLang="zh-TW" baseline="-25000" dirty="0">
                <a:solidFill>
                  <a:srgbClr val="C00000"/>
                </a:solidFill>
              </a:rPr>
              <a:t>2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=2, and </a:t>
            </a:r>
            <a:r>
              <a:rPr lang="en-US" altLang="zh-TW" dirty="0">
                <a:solidFill>
                  <a:srgbClr val="C00000"/>
                </a:solidFill>
              </a:rPr>
              <a:t>c</a:t>
            </a:r>
            <a:r>
              <a:rPr lang="en-US" altLang="zh-TW" baseline="-25000" dirty="0">
                <a:solidFill>
                  <a:srgbClr val="C00000"/>
                </a:solidFill>
              </a:rPr>
              <a:t>3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=</a:t>
            </a:r>
            <a:r>
              <a:rPr lang="en-US" altLang="zh-TW" dirty="0" smtClean="0"/>
              <a:t>1000</a:t>
            </a:r>
            <a:endParaRPr lang="en-US" altLang="zh-TW" dirty="0"/>
          </a:p>
          <a:p>
            <a:pPr lvl="1"/>
            <a:r>
              <a:rPr lang="en-US" altLang="zh-TW" dirty="0"/>
              <a:t>P1(</a:t>
            </a:r>
            <a:r>
              <a:rPr lang="en-US" altLang="zh-TW" dirty="0">
                <a:solidFill>
                  <a:srgbClr val="C00000"/>
                </a:solidFill>
              </a:rPr>
              <a:t>n</a:t>
            </a:r>
            <a:r>
              <a:rPr lang="en-US" altLang="zh-TW" baseline="30000" dirty="0">
                <a:solidFill>
                  <a:srgbClr val="C00000"/>
                </a:solidFill>
              </a:rPr>
              <a:t>2</a:t>
            </a:r>
            <a:r>
              <a:rPr lang="en-US" altLang="zh-TW" dirty="0">
                <a:solidFill>
                  <a:srgbClr val="C00000"/>
                </a:solidFill>
              </a:rPr>
              <a:t> + 2n</a:t>
            </a:r>
            <a:r>
              <a:rPr lang="en-US" altLang="zh-TW" dirty="0"/>
              <a:t>)</a:t>
            </a:r>
            <a:r>
              <a:rPr lang="en-US" altLang="zh-TW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altLang="zh-TW" dirty="0"/>
              <a:t>≤ </a:t>
            </a:r>
            <a:r>
              <a:rPr lang="en-US" altLang="zh-TW" dirty="0" smtClean="0"/>
              <a:t>P2(</a:t>
            </a:r>
            <a:r>
              <a:rPr lang="en-US" altLang="zh-TW" dirty="0" smtClean="0">
                <a:solidFill>
                  <a:srgbClr val="C00000"/>
                </a:solidFill>
              </a:rPr>
              <a:t>1000n</a:t>
            </a:r>
            <a:r>
              <a:rPr lang="en-US" altLang="zh-TW" dirty="0"/>
              <a:t>) for n ≤ 998</a:t>
            </a:r>
            <a:r>
              <a:rPr lang="en-US" altLang="zh-TW" dirty="0" smtClean="0"/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dirty="0"/>
              <a:t>No matter what values </a:t>
            </a:r>
            <a:r>
              <a:rPr lang="en-US" altLang="zh-TW" dirty="0" smtClean="0">
                <a:solidFill>
                  <a:srgbClr val="C00000"/>
                </a:solidFill>
              </a:rPr>
              <a:t>c</a:t>
            </a:r>
            <a:r>
              <a:rPr lang="en-US" altLang="zh-TW" baseline="-25000" dirty="0" smtClean="0">
                <a:solidFill>
                  <a:srgbClr val="C00000"/>
                </a:solidFill>
              </a:rPr>
              <a:t>1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C00000"/>
                </a:solidFill>
              </a:rPr>
              <a:t>c</a:t>
            </a:r>
            <a:r>
              <a:rPr lang="en-US" altLang="zh-TW" baseline="-25000" dirty="0" smtClean="0">
                <a:solidFill>
                  <a:srgbClr val="C00000"/>
                </a:solidFill>
              </a:rPr>
              <a:t>2 </a:t>
            </a:r>
            <a:r>
              <a:rPr lang="en-US" altLang="zh-TW" dirty="0" smtClean="0"/>
              <a:t>and </a:t>
            </a:r>
            <a:r>
              <a:rPr lang="en-US" altLang="zh-TW" dirty="0">
                <a:solidFill>
                  <a:srgbClr val="C00000"/>
                </a:solidFill>
              </a:rPr>
              <a:t>c</a:t>
            </a:r>
            <a:r>
              <a:rPr lang="en-US" altLang="zh-TW" baseline="-25000" dirty="0">
                <a:solidFill>
                  <a:srgbClr val="C00000"/>
                </a:solidFill>
              </a:rPr>
              <a:t>3</a:t>
            </a:r>
            <a:r>
              <a:rPr lang="en-US" altLang="zh-TW" dirty="0" smtClean="0"/>
              <a:t> </a:t>
            </a:r>
            <a:r>
              <a:rPr lang="en-US" altLang="zh-TW" dirty="0"/>
              <a:t>are, </a:t>
            </a:r>
            <a:r>
              <a:rPr lang="en-US" altLang="zh-TW" dirty="0" smtClean="0"/>
              <a:t>there </a:t>
            </a:r>
            <a:r>
              <a:rPr lang="en-US" altLang="zh-TW" dirty="0"/>
              <a:t>will be </a:t>
            </a:r>
            <a:r>
              <a:rPr lang="en-US" altLang="zh-TW" dirty="0" smtClean="0"/>
              <a:t>an 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 </a:t>
            </a:r>
            <a:r>
              <a:rPr lang="en-US" altLang="zh-TW" dirty="0"/>
              <a:t>beyond </a:t>
            </a:r>
            <a:r>
              <a:rPr lang="en-US" altLang="zh-TW" dirty="0" smtClean="0"/>
              <a:t>which </a:t>
            </a:r>
            <a:r>
              <a:rPr lang="en-US" altLang="zh-TW" sz="3200" dirty="0">
                <a:solidFill>
                  <a:srgbClr val="C00000"/>
                </a:solidFill>
              </a:rPr>
              <a:t>c</a:t>
            </a:r>
            <a:r>
              <a:rPr lang="en-US" altLang="zh-TW" sz="3200" baseline="-25000" dirty="0">
                <a:solidFill>
                  <a:srgbClr val="C00000"/>
                </a:solidFill>
              </a:rPr>
              <a:t>1</a:t>
            </a:r>
            <a:r>
              <a:rPr lang="en-US" altLang="zh-TW" sz="3200" dirty="0">
                <a:solidFill>
                  <a:srgbClr val="C00000"/>
                </a:solidFill>
              </a:rPr>
              <a:t> n</a:t>
            </a:r>
            <a:r>
              <a:rPr lang="en-US" altLang="zh-TW" sz="3200" baseline="30000" dirty="0">
                <a:solidFill>
                  <a:srgbClr val="C00000"/>
                </a:solidFill>
              </a:rPr>
              <a:t>2</a:t>
            </a:r>
            <a:r>
              <a:rPr lang="en-US" altLang="zh-TW" sz="3200" dirty="0">
                <a:solidFill>
                  <a:srgbClr val="C00000"/>
                </a:solidFill>
              </a:rPr>
              <a:t> + c</a:t>
            </a:r>
            <a:r>
              <a:rPr lang="en-US" altLang="zh-TW" sz="3200" baseline="-25000" dirty="0">
                <a:solidFill>
                  <a:srgbClr val="C00000"/>
                </a:solidFill>
              </a:rPr>
              <a:t>2</a:t>
            </a:r>
            <a:r>
              <a:rPr lang="en-US" altLang="zh-TW" sz="3200" dirty="0">
                <a:solidFill>
                  <a:srgbClr val="C00000"/>
                </a:solidFill>
              </a:rPr>
              <a:t> </a:t>
            </a:r>
            <a:r>
              <a:rPr lang="en-US" altLang="zh-TW" sz="3200" dirty="0" smtClean="0">
                <a:solidFill>
                  <a:srgbClr val="C00000"/>
                </a:solidFill>
              </a:rPr>
              <a:t>n</a:t>
            </a:r>
            <a:r>
              <a:rPr lang="en-US" altLang="zh-TW" dirty="0" smtClean="0"/>
              <a:t> </a:t>
            </a:r>
            <a:r>
              <a:rPr lang="en-US" altLang="zh-TW" dirty="0"/>
              <a:t>&gt; </a:t>
            </a:r>
            <a:r>
              <a:rPr lang="en-US" altLang="zh-TW" sz="3200" dirty="0">
                <a:solidFill>
                  <a:srgbClr val="C00000"/>
                </a:solidFill>
              </a:rPr>
              <a:t>c</a:t>
            </a:r>
            <a:r>
              <a:rPr lang="en-US" altLang="zh-TW" sz="3200" baseline="-25000" dirty="0">
                <a:solidFill>
                  <a:srgbClr val="C00000"/>
                </a:solidFill>
              </a:rPr>
              <a:t>3</a:t>
            </a:r>
            <a:r>
              <a:rPr lang="en-US" altLang="zh-TW" sz="3200" dirty="0">
                <a:solidFill>
                  <a:srgbClr val="C00000"/>
                </a:solidFill>
              </a:rPr>
              <a:t> </a:t>
            </a:r>
            <a:r>
              <a:rPr lang="en-US" altLang="zh-TW" sz="3200" dirty="0" smtClean="0">
                <a:solidFill>
                  <a:srgbClr val="C00000"/>
                </a:solidFill>
              </a:rPr>
              <a:t>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sz="3200" dirty="0" smtClean="0"/>
              <a:t>Therefore, we should compare the complexity for a </a:t>
            </a:r>
            <a:r>
              <a:rPr lang="en-US" altLang="zh-TW" sz="3200" b="1" i="1" dirty="0" smtClean="0"/>
              <a:t>sufficiently large value </a:t>
            </a:r>
            <a:r>
              <a:rPr lang="en-US" altLang="zh-TW" sz="3200" dirty="0" smtClean="0"/>
              <a:t>of n!</a:t>
            </a:r>
            <a:endParaRPr lang="en-US" altLang="zh-TW" sz="3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774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Notation: Big-O (O)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Definition: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600" dirty="0"/>
              <a:t>f(n) = O(g(n)) </a:t>
            </a:r>
            <a:r>
              <a:rPr lang="en-US" altLang="zh-TW" sz="3600" dirty="0" err="1"/>
              <a:t>iff</a:t>
            </a:r>
            <a:r>
              <a:rPr lang="en-US" altLang="zh-TW" sz="3600" dirty="0"/>
              <a:t> these exist </a:t>
            </a:r>
            <a:r>
              <a:rPr lang="en-US" altLang="zh-TW" sz="3600" b="1" dirty="0">
                <a:solidFill>
                  <a:srgbClr val="C00000"/>
                </a:solidFill>
              </a:rPr>
              <a:t>c, </a:t>
            </a:r>
            <a:r>
              <a:rPr lang="en-US" altLang="zh-TW" sz="3600" b="1" dirty="0" smtClean="0">
                <a:solidFill>
                  <a:srgbClr val="C00000"/>
                </a:solidFill>
              </a:rPr>
              <a:t>n</a:t>
            </a:r>
            <a:r>
              <a:rPr lang="en-US" altLang="zh-TW" sz="3600" b="1" baseline="-25000" dirty="0" smtClean="0">
                <a:solidFill>
                  <a:srgbClr val="C00000"/>
                </a:solidFill>
              </a:rPr>
              <a:t>0</a:t>
            </a:r>
            <a:r>
              <a:rPr lang="en-US" altLang="zh-TW" sz="3600" b="1" dirty="0" smtClean="0">
                <a:solidFill>
                  <a:srgbClr val="C00000"/>
                </a:solidFill>
              </a:rPr>
              <a:t>&gt;0 </a:t>
            </a:r>
            <a:r>
              <a:rPr lang="en-US" altLang="zh-TW" sz="3600" dirty="0"/>
              <a:t>such </a:t>
            </a:r>
            <a:r>
              <a:rPr lang="en-US" altLang="zh-TW" sz="3600" dirty="0" smtClean="0"/>
              <a:t>that </a:t>
            </a:r>
            <a:r>
              <a:rPr lang="en-US" altLang="zh-TW" sz="3600" b="1" dirty="0" smtClean="0">
                <a:solidFill>
                  <a:srgbClr val="C00000"/>
                </a:solidFill>
              </a:rPr>
              <a:t>f(n</a:t>
            </a:r>
            <a:r>
              <a:rPr lang="en-US" altLang="zh-TW" sz="3600" b="1" dirty="0">
                <a:solidFill>
                  <a:srgbClr val="C00000"/>
                </a:solidFill>
              </a:rPr>
              <a:t>)  ≤ c g(n) </a:t>
            </a:r>
            <a:r>
              <a:rPr lang="en-US" altLang="zh-TW" sz="3600" dirty="0"/>
              <a:t>for </a:t>
            </a:r>
            <a:r>
              <a:rPr lang="en-US" altLang="zh-TW" sz="3600" b="1" dirty="0">
                <a:solidFill>
                  <a:srgbClr val="C00000"/>
                </a:solidFill>
              </a:rPr>
              <a:t>all n ≥ </a:t>
            </a:r>
            <a:r>
              <a:rPr lang="en-US" altLang="zh-TW" sz="3600" b="1" dirty="0" smtClean="0">
                <a:solidFill>
                  <a:srgbClr val="C00000"/>
                </a:solidFill>
              </a:rPr>
              <a:t>n</a:t>
            </a:r>
            <a:r>
              <a:rPr lang="en-US" altLang="zh-TW" b="1" baseline="-25000" dirty="0" smtClean="0">
                <a:solidFill>
                  <a:srgbClr val="C00000"/>
                </a:solidFill>
                <a:latin typeface="Comic Sans MS"/>
              </a:rPr>
              <a:t>0</a:t>
            </a:r>
            <a:r>
              <a:rPr lang="en-US" altLang="zh-TW" dirty="0" smtClean="0">
                <a:latin typeface="Comic Sans MS"/>
              </a:rPr>
              <a:t>.</a:t>
            </a:r>
          </a:p>
          <a:p>
            <a:r>
              <a:rPr lang="pt-BR" altLang="zh-TW" sz="2800" dirty="0" smtClean="0"/>
              <a:t>Eg1</a:t>
            </a:r>
            <a:r>
              <a:rPr lang="pt-BR" altLang="zh-TW" sz="2800" dirty="0"/>
              <a:t>. 3n + 2 = O(n) </a:t>
            </a:r>
            <a:endParaRPr lang="pt-BR" altLang="zh-TW" sz="2800" dirty="0" smtClean="0"/>
          </a:p>
          <a:p>
            <a:pPr lvl="1"/>
            <a:r>
              <a:rPr lang="pt-BR" altLang="zh-TW" sz="2400" dirty="0" smtClean="0"/>
              <a:t>3n+2 </a:t>
            </a:r>
            <a:r>
              <a:rPr lang="pt-BR" altLang="zh-TW" sz="2400" dirty="0"/>
              <a:t>≤ 4n   for all n  ≥ 2</a:t>
            </a:r>
          </a:p>
          <a:p>
            <a:r>
              <a:rPr lang="pt-BR" altLang="zh-TW" sz="2800" dirty="0" smtClean="0"/>
              <a:t>Eg2</a:t>
            </a:r>
            <a:r>
              <a:rPr lang="pt-BR" altLang="zh-TW" sz="2800" dirty="0"/>
              <a:t>. 100n + 6 = </a:t>
            </a:r>
            <a:r>
              <a:rPr lang="pt-BR" altLang="zh-TW" sz="2800" dirty="0" smtClean="0"/>
              <a:t>O(n)</a:t>
            </a:r>
          </a:p>
          <a:p>
            <a:pPr lvl="1"/>
            <a:r>
              <a:rPr lang="pt-BR" altLang="zh-TW" sz="2400" dirty="0" smtClean="0"/>
              <a:t>100n+6 </a:t>
            </a:r>
            <a:r>
              <a:rPr lang="pt-BR" altLang="zh-TW" sz="2400" dirty="0"/>
              <a:t>≤ 101n   for all n ≥ 6</a:t>
            </a:r>
            <a:r>
              <a:rPr lang="pt-BR" altLang="zh-TW" sz="2400" dirty="0" smtClean="0"/>
              <a:t>      </a:t>
            </a:r>
            <a:endParaRPr lang="pt-BR" altLang="zh-TW" sz="2400" dirty="0"/>
          </a:p>
          <a:p>
            <a:r>
              <a:rPr lang="pt-BR" altLang="zh-TW" sz="2800" dirty="0" smtClean="0"/>
              <a:t>Eg3</a:t>
            </a:r>
            <a:r>
              <a:rPr lang="pt-BR" altLang="zh-TW" sz="2800" dirty="0"/>
              <a:t>. 10n</a:t>
            </a:r>
            <a:r>
              <a:rPr lang="pt-BR" altLang="zh-TW" sz="2800" baseline="30000" dirty="0"/>
              <a:t>2</a:t>
            </a:r>
            <a:r>
              <a:rPr lang="pt-BR" altLang="zh-TW" sz="2800" dirty="0"/>
              <a:t> + 4n + 2 = </a:t>
            </a:r>
            <a:r>
              <a:rPr lang="pt-BR" altLang="zh-TW" sz="2800" dirty="0" smtClean="0"/>
              <a:t>O(n</a:t>
            </a:r>
            <a:r>
              <a:rPr lang="pt-BR" altLang="zh-TW" sz="2800" baseline="30000" dirty="0" smtClean="0"/>
              <a:t>2</a:t>
            </a:r>
            <a:r>
              <a:rPr lang="pt-BR" altLang="zh-TW" sz="2800" dirty="0" smtClean="0"/>
              <a:t>)</a:t>
            </a:r>
          </a:p>
          <a:p>
            <a:pPr lvl="1"/>
            <a:r>
              <a:rPr lang="pt-BR" altLang="zh-TW" sz="2400" dirty="0" smtClean="0"/>
              <a:t>10n</a:t>
            </a:r>
            <a:r>
              <a:rPr lang="pt-BR" altLang="zh-TW" sz="2400" baseline="30000" dirty="0" smtClean="0"/>
              <a:t>2</a:t>
            </a:r>
            <a:r>
              <a:rPr lang="pt-BR" altLang="zh-TW" sz="2400" dirty="0" smtClean="0"/>
              <a:t> </a:t>
            </a:r>
            <a:r>
              <a:rPr lang="pt-BR" altLang="zh-TW" sz="2400" dirty="0"/>
              <a:t>+ 4n + 2 ≤ 11 n</a:t>
            </a:r>
            <a:r>
              <a:rPr lang="pt-BR" altLang="zh-TW" sz="2400" baseline="30000" dirty="0"/>
              <a:t>2 </a:t>
            </a:r>
            <a:r>
              <a:rPr lang="pt-BR" altLang="zh-TW" sz="2400" dirty="0"/>
              <a:t>  for all n ≥</a:t>
            </a:r>
            <a:r>
              <a:rPr lang="pt-BR" altLang="zh-TW" sz="2400" dirty="0" smtClean="0"/>
              <a:t>5</a:t>
            </a:r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3732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Theorem 1.2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Theorem 1.2:</a:t>
            </a:r>
            <a:br>
              <a:rPr lang="en-US" altLang="zh-TW" dirty="0" smtClean="0"/>
            </a:br>
            <a:r>
              <a:rPr lang="pt-BR" altLang="zh-TW" dirty="0" smtClean="0"/>
              <a:t>If f(n) = a</a:t>
            </a:r>
            <a:r>
              <a:rPr lang="pt-BR" altLang="zh-TW" baseline="-25000" dirty="0" smtClean="0"/>
              <a:t>m</a:t>
            </a:r>
            <a:r>
              <a:rPr lang="pt-BR" altLang="zh-TW" dirty="0" smtClean="0"/>
              <a:t>n</a:t>
            </a:r>
            <a:r>
              <a:rPr lang="pt-BR" altLang="zh-TW" baseline="30000" dirty="0" smtClean="0"/>
              <a:t>m</a:t>
            </a:r>
            <a:r>
              <a:rPr lang="pt-BR" altLang="zh-TW" dirty="0" smtClean="0"/>
              <a:t> + … + a</a:t>
            </a:r>
            <a:r>
              <a:rPr lang="pt-BR" altLang="zh-TW" baseline="-25000" dirty="0" smtClean="0"/>
              <a:t>1</a:t>
            </a:r>
            <a:r>
              <a:rPr lang="pt-BR" altLang="zh-TW" dirty="0" smtClean="0"/>
              <a:t>n + a</a:t>
            </a:r>
            <a:r>
              <a:rPr lang="pt-BR" altLang="zh-TW" baseline="-25000" dirty="0" smtClean="0"/>
              <a:t>0</a:t>
            </a:r>
            <a:r>
              <a:rPr lang="pt-BR" altLang="zh-TW" dirty="0" smtClean="0"/>
              <a:t>, then f(n) = O(n</a:t>
            </a:r>
            <a:r>
              <a:rPr lang="pt-BR" altLang="zh-TW" baseline="30000" dirty="0" smtClean="0"/>
              <a:t>m</a:t>
            </a:r>
            <a:r>
              <a:rPr lang="pt-BR" altLang="zh-TW" dirty="0" smtClean="0"/>
              <a:t>).</a:t>
            </a:r>
          </a:p>
          <a:p>
            <a:pPr lvl="1"/>
            <a:r>
              <a:rPr lang="pt-BR" altLang="zh-TW" dirty="0" smtClean="0"/>
              <a:t>3</a:t>
            </a:r>
            <a:r>
              <a:rPr lang="pt-BR" altLang="zh-TW" dirty="0" smtClean="0">
                <a:solidFill>
                  <a:srgbClr val="C00000"/>
                </a:solidFill>
              </a:rPr>
              <a:t>n</a:t>
            </a:r>
            <a:r>
              <a:rPr lang="pt-BR" altLang="zh-TW" dirty="0" smtClean="0"/>
              <a:t> </a:t>
            </a:r>
            <a:r>
              <a:rPr lang="pt-BR" altLang="zh-TW" dirty="0"/>
              <a:t>+ 2 = O(</a:t>
            </a:r>
            <a:r>
              <a:rPr lang="pt-BR" altLang="zh-TW" dirty="0">
                <a:solidFill>
                  <a:srgbClr val="C00000"/>
                </a:solidFill>
              </a:rPr>
              <a:t>n</a:t>
            </a:r>
            <a:r>
              <a:rPr lang="pt-BR" altLang="zh-TW" dirty="0"/>
              <a:t>) </a:t>
            </a:r>
          </a:p>
          <a:p>
            <a:pPr lvl="1"/>
            <a:r>
              <a:rPr lang="pt-BR" altLang="zh-TW" dirty="0"/>
              <a:t>100</a:t>
            </a:r>
            <a:r>
              <a:rPr lang="pt-BR" altLang="zh-TW" dirty="0">
                <a:solidFill>
                  <a:srgbClr val="C00000"/>
                </a:solidFill>
              </a:rPr>
              <a:t>n</a:t>
            </a:r>
            <a:r>
              <a:rPr lang="pt-BR" altLang="zh-TW" dirty="0"/>
              <a:t> + 6 = O(</a:t>
            </a:r>
            <a:r>
              <a:rPr lang="pt-BR" altLang="zh-TW" dirty="0">
                <a:solidFill>
                  <a:srgbClr val="C00000"/>
                </a:solidFill>
              </a:rPr>
              <a:t>n</a:t>
            </a:r>
            <a:r>
              <a:rPr lang="pt-BR" altLang="zh-TW" dirty="0"/>
              <a:t>)</a:t>
            </a:r>
          </a:p>
          <a:p>
            <a:pPr lvl="1"/>
            <a:r>
              <a:rPr lang="pt-BR" altLang="zh-TW" dirty="0"/>
              <a:t>10</a:t>
            </a:r>
            <a:r>
              <a:rPr lang="pt-BR" altLang="zh-TW" dirty="0">
                <a:solidFill>
                  <a:srgbClr val="C00000"/>
                </a:solidFill>
              </a:rPr>
              <a:t>n</a:t>
            </a:r>
            <a:r>
              <a:rPr lang="pt-BR" altLang="zh-TW" baseline="30000" dirty="0">
                <a:solidFill>
                  <a:srgbClr val="C00000"/>
                </a:solidFill>
              </a:rPr>
              <a:t>2</a:t>
            </a:r>
            <a:r>
              <a:rPr lang="pt-BR" altLang="zh-TW" dirty="0"/>
              <a:t> + 4n + 2 = O(</a:t>
            </a:r>
            <a:r>
              <a:rPr lang="pt-BR" altLang="zh-TW" dirty="0">
                <a:solidFill>
                  <a:srgbClr val="C00000"/>
                </a:solidFill>
              </a:rPr>
              <a:t>n</a:t>
            </a:r>
            <a:r>
              <a:rPr lang="pt-BR" altLang="zh-TW" baseline="30000" dirty="0">
                <a:solidFill>
                  <a:srgbClr val="C00000"/>
                </a:solidFill>
              </a:rPr>
              <a:t>2</a:t>
            </a:r>
            <a:r>
              <a:rPr lang="pt-BR" altLang="zh-TW" dirty="0"/>
              <a:t>)</a:t>
            </a:r>
          </a:p>
          <a:p>
            <a:pPr lvl="1"/>
            <a:r>
              <a:rPr lang="pt-BR" altLang="zh-TW" dirty="0"/>
              <a:t>6</a:t>
            </a:r>
            <a:r>
              <a:rPr lang="pt-BR" altLang="zh-TW" dirty="0">
                <a:solidFill>
                  <a:srgbClr val="C00000"/>
                </a:solidFill>
              </a:rPr>
              <a:t>n</a:t>
            </a:r>
            <a:r>
              <a:rPr lang="pt-BR" altLang="zh-TW" baseline="30000" dirty="0">
                <a:solidFill>
                  <a:srgbClr val="C00000"/>
                </a:solidFill>
              </a:rPr>
              <a:t>4</a:t>
            </a:r>
            <a:r>
              <a:rPr lang="pt-BR" altLang="zh-TW" dirty="0"/>
              <a:t> + 1000 n</a:t>
            </a:r>
            <a:r>
              <a:rPr lang="pt-BR" altLang="zh-TW" baseline="30000" dirty="0"/>
              <a:t>3</a:t>
            </a:r>
            <a:r>
              <a:rPr lang="pt-BR" altLang="zh-TW" dirty="0"/>
              <a:t> + n</a:t>
            </a:r>
            <a:r>
              <a:rPr lang="pt-BR" altLang="zh-TW" baseline="30000" dirty="0"/>
              <a:t>2</a:t>
            </a:r>
            <a:r>
              <a:rPr lang="pt-BR" altLang="zh-TW" dirty="0"/>
              <a:t> = O(</a:t>
            </a:r>
            <a:r>
              <a:rPr lang="pt-BR" altLang="zh-TW" dirty="0">
                <a:solidFill>
                  <a:srgbClr val="C00000"/>
                </a:solidFill>
              </a:rPr>
              <a:t>n</a:t>
            </a:r>
            <a:r>
              <a:rPr lang="pt-BR" altLang="zh-TW" baseline="30000" dirty="0">
                <a:solidFill>
                  <a:srgbClr val="C00000"/>
                </a:solidFill>
              </a:rPr>
              <a:t>4</a:t>
            </a:r>
            <a:r>
              <a:rPr lang="pt-BR" altLang="zh-TW" dirty="0" smtClean="0"/>
              <a:t>)</a:t>
            </a:r>
            <a:endParaRPr lang="en-US" altLang="zh-TW" dirty="0" smtClean="0"/>
          </a:p>
          <a:p>
            <a:r>
              <a:rPr lang="en-US" altLang="zh-TW" sz="2800" b="1" i="1" dirty="0"/>
              <a:t>Leading constants </a:t>
            </a:r>
            <a:r>
              <a:rPr lang="en-US" altLang="zh-TW" sz="2800" dirty="0"/>
              <a:t>and </a:t>
            </a:r>
            <a:r>
              <a:rPr lang="en-US" altLang="zh-TW" sz="2800" b="1" i="1" dirty="0"/>
              <a:t>lower-order terms</a:t>
            </a:r>
            <a:r>
              <a:rPr lang="en-US" altLang="zh-TW" sz="2800" dirty="0"/>
              <a:t> do not matter</a:t>
            </a:r>
            <a:r>
              <a:rPr lang="en-US" altLang="zh-TW" sz="2800" dirty="0" smtClean="0"/>
              <a:t>.</a:t>
            </a:r>
            <a:endParaRPr lang="en-US" altLang="zh-TW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545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Theorem 1.2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4500"/>
              </a:lnSpc>
            </a:pPr>
            <a:r>
              <a:rPr lang="en-US" altLang="zh-TW" dirty="0" smtClean="0"/>
              <a:t>Proof:</a:t>
            </a:r>
          </a:p>
          <a:p>
            <a:pPr marL="0" indent="0">
              <a:lnSpc>
                <a:spcPts val="4500"/>
              </a:lnSpc>
              <a:buNone/>
            </a:pPr>
            <a:r>
              <a:rPr lang="pt-BR" altLang="zh-TW" dirty="0" smtClean="0"/>
              <a:t>        f(n</a:t>
            </a:r>
            <a:r>
              <a:rPr lang="pt-BR" altLang="zh-TW" dirty="0"/>
              <a:t>) = a</a:t>
            </a:r>
            <a:r>
              <a:rPr lang="pt-BR" altLang="zh-TW" baseline="-25000" dirty="0"/>
              <a:t>m</a:t>
            </a:r>
            <a:r>
              <a:rPr lang="pt-BR" altLang="zh-TW" dirty="0"/>
              <a:t>n</a:t>
            </a:r>
            <a:r>
              <a:rPr lang="pt-BR" altLang="zh-TW" baseline="30000" dirty="0"/>
              <a:t>m</a:t>
            </a:r>
            <a:r>
              <a:rPr lang="pt-BR" altLang="zh-TW" dirty="0"/>
              <a:t> + … + a</a:t>
            </a:r>
            <a:r>
              <a:rPr lang="pt-BR" altLang="zh-TW" baseline="-25000" dirty="0"/>
              <a:t>1</a:t>
            </a:r>
            <a:r>
              <a:rPr lang="pt-BR" altLang="zh-TW" dirty="0"/>
              <a:t>n + </a:t>
            </a:r>
            <a:r>
              <a:rPr lang="pt-BR" altLang="zh-TW" dirty="0" smtClean="0"/>
              <a:t>a</a:t>
            </a:r>
            <a:r>
              <a:rPr lang="pt-BR" altLang="zh-TW" baseline="-25000" dirty="0" smtClean="0"/>
              <a:t>0 </a:t>
            </a:r>
          </a:p>
          <a:p>
            <a:pPr marL="0" indent="0">
              <a:lnSpc>
                <a:spcPts val="4500"/>
              </a:lnSpc>
              <a:buNone/>
            </a:pPr>
            <a:r>
              <a:rPr lang="en-US" altLang="zh-TW" dirty="0" smtClean="0"/>
              <a:t>               ≤ |</a:t>
            </a:r>
            <a:r>
              <a:rPr lang="pt-BR" altLang="zh-TW" dirty="0" smtClean="0"/>
              <a:t>a</a:t>
            </a:r>
            <a:r>
              <a:rPr lang="pt-BR" altLang="zh-TW" baseline="-25000" dirty="0" smtClean="0"/>
              <a:t>m</a:t>
            </a:r>
            <a:r>
              <a:rPr lang="en-US" altLang="zh-TW" dirty="0" smtClean="0"/>
              <a:t>|</a:t>
            </a:r>
            <a:r>
              <a:rPr lang="pt-BR" altLang="zh-TW" dirty="0" smtClean="0"/>
              <a:t>n</a:t>
            </a:r>
            <a:r>
              <a:rPr lang="pt-BR" altLang="zh-TW" baseline="30000" dirty="0" smtClean="0"/>
              <a:t>m</a:t>
            </a:r>
            <a:r>
              <a:rPr lang="pt-BR" altLang="zh-TW" dirty="0" smtClean="0"/>
              <a:t> + … + </a:t>
            </a:r>
            <a:r>
              <a:rPr lang="en-US" altLang="zh-TW" dirty="0" smtClean="0"/>
              <a:t>|</a:t>
            </a:r>
            <a:r>
              <a:rPr lang="pt-BR" altLang="zh-TW" dirty="0" smtClean="0"/>
              <a:t>a</a:t>
            </a:r>
            <a:r>
              <a:rPr lang="pt-BR" altLang="zh-TW" baseline="-25000" dirty="0" smtClean="0"/>
              <a:t>1</a:t>
            </a:r>
            <a:r>
              <a:rPr lang="en-US" altLang="zh-TW" dirty="0" smtClean="0"/>
              <a:t>|</a:t>
            </a:r>
            <a:r>
              <a:rPr lang="pt-BR" altLang="zh-TW" dirty="0" smtClean="0"/>
              <a:t>n + </a:t>
            </a:r>
            <a:r>
              <a:rPr lang="en-US" altLang="zh-TW" dirty="0" smtClean="0"/>
              <a:t>|</a:t>
            </a:r>
            <a:r>
              <a:rPr lang="pt-BR" altLang="zh-TW" dirty="0" smtClean="0"/>
              <a:t>a</a:t>
            </a:r>
            <a:r>
              <a:rPr lang="pt-BR" altLang="zh-TW" baseline="-25000" dirty="0" smtClean="0"/>
              <a:t>0</a:t>
            </a:r>
            <a:r>
              <a:rPr lang="en-US" altLang="zh-TW" dirty="0" smtClean="0"/>
              <a:t>|</a:t>
            </a:r>
          </a:p>
          <a:p>
            <a:pPr marL="0" indent="0">
              <a:lnSpc>
                <a:spcPts val="4500"/>
              </a:lnSpc>
              <a:buNone/>
            </a:pPr>
            <a:r>
              <a:rPr lang="en-US" altLang="zh-TW" dirty="0" smtClean="0"/>
              <a:t>               ≤ </a:t>
            </a:r>
            <a:r>
              <a:rPr lang="pt-BR" altLang="zh-TW" dirty="0" smtClean="0"/>
              <a:t>n</a:t>
            </a:r>
            <a:r>
              <a:rPr lang="pt-BR" altLang="zh-TW" baseline="30000" dirty="0" smtClean="0"/>
              <a:t>m </a:t>
            </a:r>
            <a:r>
              <a:rPr lang="en-US" altLang="zh-TW" dirty="0" smtClean="0"/>
              <a:t>(|</a:t>
            </a:r>
            <a:r>
              <a:rPr lang="pt-BR" altLang="zh-TW" dirty="0" smtClean="0"/>
              <a:t>a</a:t>
            </a:r>
            <a:r>
              <a:rPr lang="pt-BR" altLang="zh-TW" baseline="-25000" dirty="0" smtClean="0"/>
              <a:t>m</a:t>
            </a:r>
            <a:r>
              <a:rPr lang="en-US" altLang="zh-TW" dirty="0" smtClean="0"/>
              <a:t>| </a:t>
            </a:r>
            <a:r>
              <a:rPr lang="pt-BR" altLang="zh-TW" dirty="0" smtClean="0"/>
              <a:t>+ … + </a:t>
            </a:r>
            <a:r>
              <a:rPr lang="en-US" altLang="zh-TW" dirty="0" smtClean="0"/>
              <a:t>|</a:t>
            </a:r>
            <a:r>
              <a:rPr lang="pt-BR" altLang="zh-TW" dirty="0" smtClean="0"/>
              <a:t>a</a:t>
            </a:r>
            <a:r>
              <a:rPr lang="pt-BR" altLang="zh-TW" baseline="-25000" dirty="0" smtClean="0"/>
              <a:t>1</a:t>
            </a:r>
            <a:r>
              <a:rPr lang="en-US" altLang="zh-TW" dirty="0" smtClean="0"/>
              <a:t>|</a:t>
            </a:r>
            <a:r>
              <a:rPr lang="pt-BR" altLang="zh-TW" dirty="0" smtClean="0"/>
              <a:t>+</a:t>
            </a:r>
            <a:r>
              <a:rPr lang="en-US" altLang="zh-TW" dirty="0" smtClean="0"/>
              <a:t>|</a:t>
            </a:r>
            <a:r>
              <a:rPr lang="pt-BR" altLang="zh-TW" dirty="0" smtClean="0"/>
              <a:t>a</a:t>
            </a:r>
            <a:r>
              <a:rPr lang="pt-BR" altLang="zh-TW" baseline="-25000" dirty="0" smtClean="0"/>
              <a:t>0</a:t>
            </a:r>
            <a:r>
              <a:rPr lang="en-US" altLang="zh-TW" dirty="0" smtClean="0"/>
              <a:t>|)</a:t>
            </a:r>
          </a:p>
          <a:p>
            <a:pPr marL="0" indent="0">
              <a:lnSpc>
                <a:spcPts val="4500"/>
              </a:lnSpc>
              <a:buNone/>
            </a:pPr>
            <a:r>
              <a:rPr lang="en-US" altLang="zh-TW" dirty="0" smtClean="0"/>
              <a:t>               ≤ </a:t>
            </a:r>
            <a:r>
              <a:rPr lang="pt-BR" altLang="zh-TW" dirty="0" smtClean="0"/>
              <a:t>n</a:t>
            </a:r>
            <a:r>
              <a:rPr lang="pt-BR" altLang="zh-TW" baseline="30000" dirty="0" smtClean="0"/>
              <a:t>m </a:t>
            </a:r>
            <a:r>
              <a:rPr lang="en-US" altLang="zh-TW" dirty="0" smtClean="0"/>
              <a:t>c  for n ≥ 1  </a:t>
            </a:r>
          </a:p>
          <a:p>
            <a:pPr marL="0" indent="0">
              <a:lnSpc>
                <a:spcPts val="4500"/>
              </a:lnSpc>
              <a:buNone/>
            </a:pPr>
            <a:r>
              <a:rPr lang="en-US" altLang="zh-TW" dirty="0" smtClean="0"/>
              <a:t>               So, f(n) = O(</a:t>
            </a:r>
            <a:r>
              <a:rPr lang="pt-BR" altLang="zh-TW" dirty="0" smtClean="0"/>
              <a:t>n</a:t>
            </a:r>
            <a:r>
              <a:rPr lang="pt-BR" altLang="zh-TW" baseline="30000" dirty="0" smtClean="0"/>
              <a:t>m</a:t>
            </a:r>
            <a:r>
              <a:rPr lang="en-US" altLang="zh-TW" dirty="0" smtClean="0"/>
              <a:t>).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8692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n</a:t>
            </a:r>
            <a:r>
              <a:rPr lang="en-US" altLang="zh-TW" sz="3600" baseline="30000" dirty="0"/>
              <a:t>2 </a:t>
            </a:r>
            <a:r>
              <a:rPr lang="en-US" altLang="zh-TW" sz="3600" dirty="0"/>
              <a:t>- 10n </a:t>
            </a:r>
            <a:r>
              <a:rPr lang="en-US" altLang="zh-TW" sz="3600" dirty="0" smtClean="0"/>
              <a:t>– 6 = O(?)</a:t>
            </a:r>
          </a:p>
          <a:p>
            <a:r>
              <a:rPr lang="en-US" altLang="zh-TW" sz="3600" dirty="0"/>
              <a:t>n + log n = </a:t>
            </a:r>
            <a:r>
              <a:rPr lang="en-US" altLang="zh-TW" sz="3600" dirty="0" smtClean="0"/>
              <a:t>O</a:t>
            </a:r>
            <a:r>
              <a:rPr lang="en-US" altLang="zh-TW" sz="3600" dirty="0"/>
              <a:t>(?)</a:t>
            </a:r>
          </a:p>
          <a:p>
            <a:r>
              <a:rPr lang="en-US" altLang="zh-TW" sz="3600" dirty="0"/>
              <a:t>n + n log n = </a:t>
            </a:r>
            <a:r>
              <a:rPr lang="en-US" altLang="zh-TW" sz="3600" dirty="0" smtClean="0"/>
              <a:t>O</a:t>
            </a:r>
            <a:r>
              <a:rPr lang="en-US" altLang="zh-TW" sz="3600" dirty="0"/>
              <a:t>(?)</a:t>
            </a:r>
            <a:endParaRPr lang="en-US" altLang="zh-TW" sz="3600" dirty="0" smtClean="0"/>
          </a:p>
          <a:p>
            <a:r>
              <a:rPr lang="en-US" altLang="zh-TW" sz="3600" dirty="0" smtClean="0"/>
              <a:t>n</a:t>
            </a:r>
            <a:r>
              <a:rPr lang="en-US" altLang="zh-TW" sz="3600" baseline="30000" dirty="0" smtClean="0"/>
              <a:t>2</a:t>
            </a:r>
            <a:r>
              <a:rPr lang="en-US" altLang="zh-TW" sz="3600" dirty="0" smtClean="0"/>
              <a:t> + log n = O</a:t>
            </a:r>
            <a:r>
              <a:rPr lang="en-US" altLang="zh-TW" sz="3600" dirty="0"/>
              <a:t>(?)</a:t>
            </a:r>
            <a:endParaRPr lang="en-US" altLang="zh-TW" sz="3600" dirty="0" smtClean="0"/>
          </a:p>
          <a:p>
            <a:r>
              <a:rPr lang="en-US" altLang="zh-TW" sz="3600" dirty="0" smtClean="0"/>
              <a:t>2</a:t>
            </a:r>
            <a:r>
              <a:rPr lang="en-US" altLang="zh-TW" sz="3600" baseline="30000" dirty="0" smtClean="0"/>
              <a:t>n</a:t>
            </a:r>
            <a:r>
              <a:rPr lang="en-US" altLang="zh-TW" sz="3600" dirty="0" smtClean="0"/>
              <a:t> </a:t>
            </a:r>
            <a:r>
              <a:rPr lang="en-US" altLang="zh-TW" sz="3600" dirty="0"/>
              <a:t>+ n</a:t>
            </a:r>
            <a:r>
              <a:rPr lang="en-US" altLang="zh-TW" sz="3600" baseline="30000" dirty="0"/>
              <a:t>10000</a:t>
            </a:r>
            <a:r>
              <a:rPr lang="en-US" altLang="zh-TW" sz="3600" dirty="0"/>
              <a:t> = </a:t>
            </a:r>
            <a:r>
              <a:rPr lang="en-US" altLang="zh-TW" sz="3600" dirty="0" smtClean="0"/>
              <a:t>O</a:t>
            </a:r>
            <a:r>
              <a:rPr lang="en-US" altLang="zh-TW" sz="3600" dirty="0"/>
              <a:t>(?)</a:t>
            </a:r>
          </a:p>
          <a:p>
            <a:r>
              <a:rPr lang="en-US" altLang="zh-TW" dirty="0"/>
              <a:t>n</a:t>
            </a:r>
            <a:r>
              <a:rPr lang="en-US" altLang="zh-TW" baseline="30000" dirty="0"/>
              <a:t>4 </a:t>
            </a:r>
            <a:r>
              <a:rPr lang="en-US" altLang="zh-TW" dirty="0"/>
              <a:t>+ 1000 n</a:t>
            </a:r>
            <a:r>
              <a:rPr lang="en-US" altLang="zh-TW" baseline="30000" dirty="0"/>
              <a:t>3 </a:t>
            </a:r>
            <a:r>
              <a:rPr lang="en-US" altLang="zh-TW" dirty="0"/>
              <a:t>+ n</a:t>
            </a:r>
            <a:r>
              <a:rPr lang="en-US" altLang="zh-TW" baseline="30000" dirty="0"/>
              <a:t>2</a:t>
            </a:r>
            <a:r>
              <a:rPr lang="en-US" altLang="zh-TW" dirty="0"/>
              <a:t> = 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4</a:t>
            </a:r>
            <a:r>
              <a:rPr lang="en-US" altLang="zh-TW" dirty="0"/>
              <a:t>), True or false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r>
              <a:rPr lang="en-US" altLang="zh-TW" dirty="0"/>
              <a:t>n</a:t>
            </a:r>
            <a:r>
              <a:rPr lang="en-US" altLang="zh-TW" baseline="30000" dirty="0"/>
              <a:t>4 </a:t>
            </a:r>
            <a:r>
              <a:rPr lang="en-US" altLang="zh-TW" dirty="0"/>
              <a:t>+ 1000 n</a:t>
            </a:r>
            <a:r>
              <a:rPr lang="en-US" altLang="zh-TW" baseline="30000" dirty="0"/>
              <a:t>3 </a:t>
            </a:r>
            <a:r>
              <a:rPr lang="en-US" altLang="zh-TW" dirty="0"/>
              <a:t>+ n</a:t>
            </a:r>
            <a:r>
              <a:rPr lang="en-US" altLang="zh-TW" baseline="30000" dirty="0"/>
              <a:t>2</a:t>
            </a:r>
            <a:r>
              <a:rPr lang="en-US" altLang="zh-TW" dirty="0"/>
              <a:t> = </a:t>
            </a:r>
            <a:r>
              <a:rPr lang="en-US" altLang="zh-TW" dirty="0" smtClean="0">
                <a:solidFill>
                  <a:srgbClr val="0000FF"/>
                </a:solidFill>
              </a:rPr>
              <a:t>O(n</a:t>
            </a:r>
            <a:r>
              <a:rPr lang="en-US" altLang="zh-TW" baseline="30000" dirty="0" smtClean="0">
                <a:solidFill>
                  <a:srgbClr val="0000FF"/>
                </a:solidFill>
              </a:rPr>
              <a:t>5</a:t>
            </a:r>
            <a:r>
              <a:rPr lang="en-US" altLang="zh-TW" dirty="0" smtClean="0">
                <a:solidFill>
                  <a:srgbClr val="0000FF"/>
                </a:solidFill>
              </a:rPr>
              <a:t>)</a:t>
            </a:r>
            <a:r>
              <a:rPr lang="en-US" altLang="zh-TW" dirty="0" smtClean="0"/>
              <a:t>, True or false?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396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Answers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dirty="0">
                <a:solidFill>
                  <a:srgbClr val="C00000"/>
                </a:solidFill>
              </a:rPr>
              <a:t>n</a:t>
            </a:r>
            <a:r>
              <a:rPr lang="en-US" altLang="zh-TW" sz="3600" baseline="30000" dirty="0">
                <a:solidFill>
                  <a:srgbClr val="C00000"/>
                </a:solidFill>
              </a:rPr>
              <a:t>2 </a:t>
            </a:r>
            <a:r>
              <a:rPr lang="en-US" altLang="zh-TW" sz="3600" dirty="0"/>
              <a:t>- 10n </a:t>
            </a:r>
            <a:r>
              <a:rPr lang="en-US" altLang="zh-TW" sz="3600" dirty="0" smtClean="0"/>
              <a:t>– 6 = O(</a:t>
            </a:r>
            <a:r>
              <a:rPr lang="en-US" altLang="zh-TW" sz="3600" dirty="0">
                <a:solidFill>
                  <a:srgbClr val="C00000"/>
                </a:solidFill>
              </a:rPr>
              <a:t>n</a:t>
            </a:r>
            <a:r>
              <a:rPr lang="en-US" altLang="zh-TW" sz="3600" baseline="30000" dirty="0">
                <a:solidFill>
                  <a:srgbClr val="C00000"/>
                </a:solidFill>
              </a:rPr>
              <a:t>2</a:t>
            </a:r>
            <a:r>
              <a:rPr lang="en-US" altLang="zh-TW" sz="3600" dirty="0" smtClean="0"/>
              <a:t>)</a:t>
            </a:r>
          </a:p>
          <a:p>
            <a:r>
              <a:rPr lang="en-US" altLang="zh-TW" sz="3600" dirty="0">
                <a:solidFill>
                  <a:srgbClr val="C00000"/>
                </a:solidFill>
              </a:rPr>
              <a:t>n </a:t>
            </a:r>
            <a:r>
              <a:rPr lang="en-US" altLang="zh-TW" sz="3600" dirty="0"/>
              <a:t>+ log n = O(</a:t>
            </a:r>
            <a:r>
              <a:rPr lang="en-US" altLang="zh-TW" sz="3600" dirty="0">
                <a:solidFill>
                  <a:srgbClr val="C00000"/>
                </a:solidFill>
              </a:rPr>
              <a:t>n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>
                <a:solidFill>
                  <a:srgbClr val="000000"/>
                </a:solidFill>
              </a:rPr>
              <a:t>n + </a:t>
            </a:r>
            <a:r>
              <a:rPr lang="en-US" altLang="zh-TW" sz="3600" dirty="0">
                <a:solidFill>
                  <a:srgbClr val="C00000"/>
                </a:solidFill>
              </a:rPr>
              <a:t>n log n </a:t>
            </a:r>
            <a:r>
              <a:rPr lang="en-US" altLang="zh-TW" sz="3600" dirty="0">
                <a:solidFill>
                  <a:srgbClr val="000000"/>
                </a:solidFill>
              </a:rPr>
              <a:t>= O(</a:t>
            </a:r>
            <a:r>
              <a:rPr lang="en-US" altLang="zh-TW" sz="3600" dirty="0">
                <a:solidFill>
                  <a:srgbClr val="C00000"/>
                </a:solidFill>
              </a:rPr>
              <a:t>n log n</a:t>
            </a:r>
            <a:r>
              <a:rPr lang="en-US" altLang="zh-TW" sz="36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zh-TW" sz="3600" dirty="0">
                <a:solidFill>
                  <a:srgbClr val="C00000"/>
                </a:solidFill>
              </a:rPr>
              <a:t>n</a:t>
            </a:r>
            <a:r>
              <a:rPr lang="en-US" altLang="zh-TW" sz="3600" baseline="30000" dirty="0">
                <a:solidFill>
                  <a:srgbClr val="C00000"/>
                </a:solidFill>
              </a:rPr>
              <a:t>2</a:t>
            </a:r>
            <a:r>
              <a:rPr lang="en-US" altLang="zh-TW" sz="3600" dirty="0">
                <a:solidFill>
                  <a:srgbClr val="C00000"/>
                </a:solidFill>
              </a:rPr>
              <a:t> </a:t>
            </a:r>
            <a:r>
              <a:rPr lang="en-US" altLang="zh-TW" sz="3600" dirty="0">
                <a:solidFill>
                  <a:srgbClr val="000000"/>
                </a:solidFill>
              </a:rPr>
              <a:t>+ log n = O(</a:t>
            </a:r>
            <a:r>
              <a:rPr lang="en-US" altLang="zh-TW" sz="3600" dirty="0">
                <a:solidFill>
                  <a:srgbClr val="C00000"/>
                </a:solidFill>
              </a:rPr>
              <a:t>n</a:t>
            </a:r>
            <a:r>
              <a:rPr lang="en-US" altLang="zh-TW" sz="3600" baseline="30000" dirty="0">
                <a:solidFill>
                  <a:srgbClr val="C00000"/>
                </a:solidFill>
              </a:rPr>
              <a:t>2</a:t>
            </a:r>
            <a:r>
              <a:rPr lang="en-US" altLang="zh-TW" sz="36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zh-TW" sz="3600" dirty="0">
                <a:solidFill>
                  <a:srgbClr val="C00000"/>
                </a:solidFill>
              </a:rPr>
              <a:t>2</a:t>
            </a:r>
            <a:r>
              <a:rPr lang="en-US" altLang="zh-TW" sz="3600" baseline="30000" dirty="0">
                <a:solidFill>
                  <a:srgbClr val="C00000"/>
                </a:solidFill>
              </a:rPr>
              <a:t>n</a:t>
            </a:r>
            <a:r>
              <a:rPr lang="en-US" altLang="zh-TW" sz="3600" dirty="0">
                <a:solidFill>
                  <a:srgbClr val="C00000"/>
                </a:solidFill>
              </a:rPr>
              <a:t> </a:t>
            </a:r>
            <a:r>
              <a:rPr lang="en-US" altLang="zh-TW" sz="3600" dirty="0"/>
              <a:t>+ n</a:t>
            </a:r>
            <a:r>
              <a:rPr lang="en-US" altLang="zh-TW" sz="3600" baseline="30000" dirty="0"/>
              <a:t>10000</a:t>
            </a:r>
            <a:r>
              <a:rPr lang="en-US" altLang="zh-TW" sz="3600" dirty="0">
                <a:solidFill>
                  <a:srgbClr val="000000"/>
                </a:solidFill>
              </a:rPr>
              <a:t> = O(</a:t>
            </a:r>
            <a:r>
              <a:rPr lang="en-US" altLang="zh-TW" sz="3600" dirty="0">
                <a:solidFill>
                  <a:srgbClr val="C00000"/>
                </a:solidFill>
              </a:rPr>
              <a:t>2</a:t>
            </a:r>
            <a:r>
              <a:rPr lang="en-US" altLang="zh-TW" sz="3600" baseline="30000" dirty="0">
                <a:solidFill>
                  <a:srgbClr val="C00000"/>
                </a:solidFill>
              </a:rPr>
              <a:t>n</a:t>
            </a:r>
            <a:r>
              <a:rPr lang="en-US" altLang="zh-TW" sz="36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n</a:t>
            </a:r>
            <a:r>
              <a:rPr lang="en-US" altLang="zh-TW" baseline="30000" dirty="0">
                <a:solidFill>
                  <a:srgbClr val="C00000"/>
                </a:solidFill>
              </a:rPr>
              <a:t>4</a:t>
            </a:r>
            <a:r>
              <a:rPr lang="en-US" altLang="zh-TW" baseline="30000" dirty="0"/>
              <a:t> </a:t>
            </a:r>
            <a:r>
              <a:rPr lang="en-US" altLang="zh-TW" dirty="0"/>
              <a:t>+ 1000 n</a:t>
            </a:r>
            <a:r>
              <a:rPr lang="en-US" altLang="zh-TW" baseline="30000" dirty="0"/>
              <a:t>3 </a:t>
            </a:r>
            <a:r>
              <a:rPr lang="en-US" altLang="zh-TW" dirty="0"/>
              <a:t>+ n</a:t>
            </a:r>
            <a:r>
              <a:rPr lang="en-US" altLang="zh-TW" baseline="30000" dirty="0"/>
              <a:t>2</a:t>
            </a:r>
            <a:r>
              <a:rPr lang="en-US" altLang="zh-TW" dirty="0"/>
              <a:t> = O(</a:t>
            </a:r>
            <a:r>
              <a:rPr lang="en-US" altLang="zh-TW" dirty="0">
                <a:solidFill>
                  <a:srgbClr val="C00000"/>
                </a:solidFill>
              </a:rPr>
              <a:t>n</a:t>
            </a:r>
            <a:r>
              <a:rPr lang="en-US" altLang="zh-TW" baseline="30000" dirty="0">
                <a:solidFill>
                  <a:srgbClr val="C00000"/>
                </a:solidFill>
              </a:rPr>
              <a:t>4</a:t>
            </a:r>
            <a:r>
              <a:rPr lang="en-US" altLang="zh-TW" dirty="0"/>
              <a:t>), </a:t>
            </a:r>
            <a:r>
              <a:rPr lang="en-US" altLang="zh-TW" dirty="0" smtClean="0">
                <a:solidFill>
                  <a:srgbClr val="C00000"/>
                </a:solidFill>
              </a:rPr>
              <a:t>True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>
                <a:solidFill>
                  <a:srgbClr val="C00000"/>
                </a:solidFill>
              </a:rPr>
              <a:t>n</a:t>
            </a:r>
            <a:r>
              <a:rPr lang="en-US" altLang="zh-TW" baseline="30000" dirty="0">
                <a:solidFill>
                  <a:srgbClr val="C00000"/>
                </a:solidFill>
              </a:rPr>
              <a:t>4</a:t>
            </a:r>
            <a:r>
              <a:rPr lang="en-US" altLang="zh-TW" baseline="30000" dirty="0"/>
              <a:t> </a:t>
            </a:r>
            <a:r>
              <a:rPr lang="en-US" altLang="zh-TW" dirty="0"/>
              <a:t>+ 1000 n</a:t>
            </a:r>
            <a:r>
              <a:rPr lang="en-US" altLang="zh-TW" baseline="30000" dirty="0"/>
              <a:t>3 </a:t>
            </a:r>
            <a:r>
              <a:rPr lang="en-US" altLang="zh-TW" dirty="0"/>
              <a:t>+ n</a:t>
            </a:r>
            <a:r>
              <a:rPr lang="en-US" altLang="zh-TW" baseline="30000" dirty="0"/>
              <a:t>2</a:t>
            </a:r>
            <a:r>
              <a:rPr lang="en-US" altLang="zh-TW" dirty="0"/>
              <a:t> = O(</a:t>
            </a:r>
            <a:r>
              <a:rPr lang="en-US" altLang="zh-TW" dirty="0">
                <a:solidFill>
                  <a:srgbClr val="C00000"/>
                </a:solidFill>
              </a:rPr>
              <a:t>n</a:t>
            </a:r>
            <a:r>
              <a:rPr lang="en-US" altLang="zh-TW" baseline="30000" dirty="0">
                <a:solidFill>
                  <a:srgbClr val="C00000"/>
                </a:solidFill>
              </a:rPr>
              <a:t>5</a:t>
            </a:r>
            <a:r>
              <a:rPr lang="en-US" altLang="zh-TW" dirty="0"/>
              <a:t>), </a:t>
            </a:r>
            <a:r>
              <a:rPr lang="en-US" altLang="zh-TW" dirty="0" smtClean="0">
                <a:solidFill>
                  <a:srgbClr val="C00000"/>
                </a:solidFill>
              </a:rPr>
              <a:t>True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335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Properties of Big-O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/>
              <a:t>f(n) = O(g(n))   </a:t>
            </a:r>
            <a:r>
              <a:rPr lang="en-US" altLang="zh-TW" dirty="0" smtClean="0"/>
              <a:t>states only that g(n</a:t>
            </a:r>
            <a:r>
              <a:rPr lang="en-US" altLang="zh-TW" dirty="0"/>
              <a:t>) is an </a:t>
            </a:r>
            <a:r>
              <a:rPr lang="en-US" altLang="zh-TW" b="1" i="1" dirty="0"/>
              <a:t>upper bound </a:t>
            </a:r>
            <a:r>
              <a:rPr lang="en-US" altLang="zh-TW" dirty="0" smtClean="0"/>
              <a:t>of </a:t>
            </a:r>
            <a:r>
              <a:rPr lang="en-US" altLang="zh-TW" dirty="0"/>
              <a:t>f(n</a:t>
            </a:r>
            <a:r>
              <a:rPr lang="en-US" altLang="zh-TW" dirty="0" smtClean="0"/>
              <a:t>).</a:t>
            </a:r>
          </a:p>
          <a:p>
            <a:pPr lvl="1">
              <a:defRPr/>
            </a:pPr>
            <a:r>
              <a:rPr lang="en-US" altLang="zh-TW" dirty="0"/>
              <a:t>n = </a:t>
            </a:r>
            <a:r>
              <a:rPr lang="en-US" altLang="zh-TW" dirty="0" smtClean="0"/>
              <a:t>O(n) = O(n</a:t>
            </a:r>
            <a:r>
              <a:rPr lang="en-US" altLang="zh-TW" baseline="30000" dirty="0" smtClean="0"/>
              <a:t>2.5</a:t>
            </a:r>
            <a:r>
              <a:rPr lang="en-US" altLang="zh-TW" dirty="0" smtClean="0"/>
              <a:t>) = O(n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)</a:t>
            </a:r>
          </a:p>
          <a:p>
            <a:pPr>
              <a:defRPr/>
            </a:pPr>
            <a:r>
              <a:rPr lang="en-US" altLang="zh-TW" dirty="0" smtClean="0"/>
              <a:t>However, we want </a:t>
            </a:r>
            <a:r>
              <a:rPr lang="en-US" altLang="zh-TW" dirty="0"/>
              <a:t>g(n</a:t>
            </a:r>
            <a:r>
              <a:rPr lang="en-US" altLang="zh-TW" dirty="0" smtClean="0"/>
              <a:t>) </a:t>
            </a:r>
            <a:r>
              <a:rPr lang="en-US" altLang="zh-TW" b="1" i="1" dirty="0" smtClean="0"/>
              <a:t>as small as possible</a:t>
            </a:r>
            <a:r>
              <a:rPr lang="en-US" altLang="zh-TW" dirty="0" smtClean="0"/>
              <a:t>!</a:t>
            </a:r>
          </a:p>
          <a:p>
            <a:pPr>
              <a:defRPr/>
            </a:pPr>
            <a:r>
              <a:rPr lang="en-US" altLang="zh-TW" dirty="0" smtClean="0"/>
              <a:t>Big-O also refers to </a:t>
            </a:r>
            <a:r>
              <a:rPr lang="en-US" altLang="zh-TW" b="1" i="1" dirty="0" smtClean="0"/>
              <a:t>worst-case running time </a:t>
            </a:r>
            <a:r>
              <a:rPr lang="en-US" altLang="zh-TW" dirty="0" smtClean="0"/>
              <a:t>of a program.</a:t>
            </a:r>
            <a:endParaRPr lang="en-US" altLang="zh-TW" dirty="0"/>
          </a:p>
          <a:p>
            <a:pPr>
              <a:defRPr/>
            </a:pPr>
            <a:r>
              <a:rPr lang="en-US" altLang="zh-TW" dirty="0"/>
              <a:t>f(n) = O(g(n)) </a:t>
            </a:r>
            <a:r>
              <a:rPr lang="en-US" altLang="zh-TW" dirty="0" smtClean="0"/>
              <a:t>doesn’t mean the g(n) </a:t>
            </a:r>
            <a:r>
              <a:rPr lang="en-US" altLang="zh-TW" dirty="0"/>
              <a:t>= </a:t>
            </a:r>
            <a:r>
              <a:rPr lang="en-US" altLang="zh-TW" dirty="0" smtClean="0"/>
              <a:t>O(f(n))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156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57" y="1844824"/>
            <a:ext cx="8190687" cy="3456384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54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Naming Common Functions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354689"/>
              </p:ext>
            </p:extLst>
          </p:nvPr>
        </p:nvGraphicFramePr>
        <p:xfrm>
          <a:off x="2015716" y="1587976"/>
          <a:ext cx="511256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latin typeface="+mn-lt"/>
                        </a:rPr>
                        <a:t>Complexity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+mn-lt"/>
                        </a:rPr>
                        <a:t>Naming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altLang="zh-TW" sz="28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Constant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O(</a:t>
                      </a:r>
                      <a:r>
                        <a:rPr lang="en-US" altLang="zh-TW" sz="2800" dirty="0" smtClean="0">
                          <a:solidFill>
                            <a:srgbClr val="C00000"/>
                          </a:solidFill>
                          <a:latin typeface="+mn-lt"/>
                        </a:rPr>
                        <a:t>log n</a:t>
                      </a:r>
                      <a:r>
                        <a:rPr lang="en-US" altLang="zh-TW" sz="28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) 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zh-TW" sz="28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Logarithmic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O(</a:t>
                      </a:r>
                      <a:r>
                        <a:rPr lang="en-US" altLang="zh-TW" sz="2800" dirty="0" smtClean="0">
                          <a:solidFill>
                            <a:srgbClr val="C00000"/>
                          </a:solidFill>
                          <a:latin typeface="+mn-lt"/>
                        </a:rPr>
                        <a:t>n log n</a:t>
                      </a:r>
                      <a:r>
                        <a:rPr lang="en-US" altLang="zh-TW" sz="28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) </a:t>
                      </a:r>
                      <a:endParaRPr lang="zh-TW" altLang="en-US" sz="28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O(</a:t>
                      </a:r>
                      <a:r>
                        <a:rPr lang="en-US" altLang="zh-TW" sz="2800" dirty="0" smtClean="0">
                          <a:solidFill>
                            <a:srgbClr val="C00000"/>
                          </a:solidFill>
                          <a:latin typeface="+mn-lt"/>
                        </a:rPr>
                        <a:t>log n</a:t>
                      </a:r>
                      <a:r>
                        <a:rPr lang="en-US" altLang="zh-TW" sz="28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) </a:t>
                      </a:r>
                      <a:r>
                        <a:rPr lang="en-US" altLang="zh-TW" sz="2800" b="0" dirty="0" smtClean="0">
                          <a:solidFill>
                            <a:schemeClr val="tx1"/>
                          </a:solidFill>
                        </a:rPr>
                        <a:t>≤ . ≤ </a:t>
                      </a:r>
                      <a:r>
                        <a:rPr lang="en-US" altLang="zh-TW" sz="28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O(</a:t>
                      </a:r>
                      <a:r>
                        <a:rPr lang="en-US" altLang="zh-TW" sz="2800" dirty="0" smtClean="0">
                          <a:solidFill>
                            <a:srgbClr val="C00000"/>
                          </a:solidFill>
                          <a:latin typeface="+mn-lt"/>
                        </a:rPr>
                        <a:t>n</a:t>
                      </a:r>
                      <a:r>
                        <a:rPr lang="en-US" altLang="zh-TW" sz="2800" baseline="30000" dirty="0" smtClean="0">
                          <a:solidFill>
                            <a:srgbClr val="C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28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) </a:t>
                      </a:r>
                      <a:endParaRPr lang="zh-TW" altLang="en-US" sz="280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O(</a:t>
                      </a:r>
                      <a:r>
                        <a:rPr lang="en-US" altLang="zh-TW" sz="2800" dirty="0" smtClean="0">
                          <a:solidFill>
                            <a:srgbClr val="C00000"/>
                          </a:solidFill>
                          <a:latin typeface="+mn-lt"/>
                        </a:rPr>
                        <a:t>n</a:t>
                      </a:r>
                      <a:r>
                        <a:rPr lang="en-US" altLang="zh-TW" sz="2800" baseline="30000" dirty="0" smtClean="0">
                          <a:solidFill>
                            <a:srgbClr val="C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28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) 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zh-TW" sz="28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Quadratic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O(</a:t>
                      </a:r>
                      <a:r>
                        <a:rPr lang="en-US" altLang="zh-TW" sz="2800" dirty="0" smtClean="0">
                          <a:solidFill>
                            <a:srgbClr val="C00000"/>
                          </a:solidFill>
                          <a:latin typeface="+mn-lt"/>
                        </a:rPr>
                        <a:t>n</a:t>
                      </a:r>
                      <a:r>
                        <a:rPr lang="en-US" altLang="zh-TW" sz="2800" baseline="30000" dirty="0" smtClean="0">
                          <a:solidFill>
                            <a:srgbClr val="C00000"/>
                          </a:solidFill>
                          <a:latin typeface="+mn-lt"/>
                        </a:rPr>
                        <a:t>3</a:t>
                      </a:r>
                      <a:r>
                        <a:rPr lang="en-US" altLang="zh-TW" sz="28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) 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Cubic time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O(</a:t>
                      </a:r>
                      <a:r>
                        <a:rPr lang="en-US" altLang="zh-TW" sz="2800" dirty="0" smtClean="0">
                          <a:solidFill>
                            <a:srgbClr val="C00000"/>
                          </a:solidFill>
                          <a:latin typeface="+mn-lt"/>
                        </a:rPr>
                        <a:t>n</a:t>
                      </a:r>
                      <a:r>
                        <a:rPr lang="en-US" altLang="zh-TW" sz="2800" baseline="30000" dirty="0" smtClean="0">
                          <a:solidFill>
                            <a:srgbClr val="C00000"/>
                          </a:solidFill>
                          <a:latin typeface="+mn-lt"/>
                        </a:rPr>
                        <a:t>100</a:t>
                      </a:r>
                      <a:r>
                        <a:rPr lang="en-US" altLang="zh-TW" sz="28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)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Polynomial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O(</a:t>
                      </a:r>
                      <a:r>
                        <a:rPr lang="en-US" altLang="zh-TW" sz="2800" dirty="0" smtClean="0">
                          <a:solidFill>
                            <a:srgbClr val="C00000"/>
                          </a:solidFill>
                          <a:latin typeface="+mn-lt"/>
                        </a:rPr>
                        <a:t>2</a:t>
                      </a:r>
                      <a:r>
                        <a:rPr lang="en-US" altLang="zh-TW" sz="2800" baseline="30000" dirty="0" smtClean="0">
                          <a:solidFill>
                            <a:srgbClr val="C00000"/>
                          </a:solidFill>
                          <a:latin typeface="+mn-lt"/>
                        </a:rPr>
                        <a:t>n</a:t>
                      </a:r>
                      <a:r>
                        <a:rPr lang="en-US" altLang="zh-TW" sz="28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)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Exponential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5" name="直線單箭頭接點 4"/>
          <p:cNvCxnSpPr>
            <a:cxnSpLocks noChangeShapeType="1"/>
          </p:cNvCxnSpPr>
          <p:nvPr/>
        </p:nvCxnSpPr>
        <p:spPr bwMode="auto">
          <a:xfrm>
            <a:off x="1473498" y="1556791"/>
            <a:ext cx="0" cy="417646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1403649" y="5877272"/>
            <a:ext cx="5748590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dirty="0">
                <a:latin typeface="+mj-lt"/>
              </a:rPr>
              <a:t>When </a:t>
            </a:r>
            <a:r>
              <a:rPr lang="en-US" altLang="zh-TW" sz="2400" dirty="0">
                <a:solidFill>
                  <a:srgbClr val="C00000"/>
                </a:solidFill>
                <a:latin typeface="+mj-lt"/>
              </a:rPr>
              <a:t>n</a:t>
            </a:r>
            <a:r>
              <a:rPr lang="en-US" altLang="zh-TW" sz="2400" dirty="0">
                <a:latin typeface="+mj-lt"/>
              </a:rPr>
              <a:t> is large enough, the </a:t>
            </a:r>
            <a:r>
              <a:rPr lang="en-US" altLang="zh-TW" sz="2400" dirty="0">
                <a:solidFill>
                  <a:srgbClr val="0000FF"/>
                </a:solidFill>
                <a:latin typeface="+mj-lt"/>
              </a:rPr>
              <a:t>latter terms </a:t>
            </a:r>
            <a:r>
              <a:rPr lang="en-US" altLang="zh-TW" sz="2400" dirty="0">
                <a:latin typeface="+mj-lt"/>
              </a:rPr>
              <a:t>take </a:t>
            </a:r>
            <a:r>
              <a:rPr lang="en-US" altLang="zh-TW" sz="2400" dirty="0">
                <a:solidFill>
                  <a:srgbClr val="C00000"/>
                </a:solidFill>
                <a:latin typeface="+mj-lt"/>
              </a:rPr>
              <a:t>more time</a:t>
            </a:r>
            <a:r>
              <a:rPr lang="en-US" altLang="zh-TW" sz="2400" dirty="0">
                <a:latin typeface="+mj-lt"/>
              </a:rPr>
              <a:t> than the </a:t>
            </a:r>
            <a:r>
              <a:rPr lang="en-US" altLang="zh-TW" sz="2400" dirty="0">
                <a:solidFill>
                  <a:srgbClr val="0000FF"/>
                </a:solidFill>
                <a:latin typeface="+mj-lt"/>
              </a:rPr>
              <a:t>former ones.</a:t>
            </a:r>
            <a:endParaRPr lang="zh-TW" altLang="en-US" sz="24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3712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Plot of Common Function Values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456446"/>
              </p:ext>
            </p:extLst>
          </p:nvPr>
        </p:nvGraphicFramePr>
        <p:xfrm>
          <a:off x="1055132" y="1340768"/>
          <a:ext cx="6469196" cy="5223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Visio" r:id="rId4" imgW="5933079" imgH="4790195" progId="Visio.Drawing.11">
                  <p:embed/>
                </p:oleObj>
              </mc:Choice>
              <mc:Fallback>
                <p:oleObj name="Visio" r:id="rId4" imgW="5933079" imgH="479019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132" y="1340768"/>
                        <a:ext cx="6469196" cy="52231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654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Running Times on Computers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133726"/>
              </p:ext>
            </p:extLst>
          </p:nvPr>
        </p:nvGraphicFramePr>
        <p:xfrm>
          <a:off x="395534" y="2096474"/>
          <a:ext cx="8352932" cy="327674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1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21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21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6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389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1700" kern="100" dirty="0">
                          <a:effectLst/>
                          <a:latin typeface="+mn-lt"/>
                        </a:rPr>
                        <a:t> </a:t>
                      </a:r>
                      <a:endParaRPr lang="zh-TW" sz="17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 </a:t>
                      </a:r>
                      <a:endParaRPr lang="zh-TW" sz="17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96543" marR="96543" marT="0" marB="0"/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f (n)</a:t>
                      </a:r>
                      <a:endParaRPr lang="zh-TW" sz="17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96543" marR="96543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700" kern="100" dirty="0">
                          <a:effectLst/>
                          <a:latin typeface="+mn-lt"/>
                        </a:rPr>
                        <a:t> </a:t>
                      </a:r>
                      <a:endParaRPr lang="zh-TW" sz="17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9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1700" kern="100" dirty="0">
                          <a:effectLst/>
                          <a:latin typeface="+mn-lt"/>
                        </a:rPr>
                        <a:t> </a:t>
                      </a:r>
                      <a:endParaRPr lang="zh-TW" sz="17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n</a:t>
                      </a:r>
                      <a:endParaRPr lang="zh-TW" sz="17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96543" marR="965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n</a:t>
                      </a:r>
                      <a:endParaRPr lang="zh-TW" sz="17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96543" marR="965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n log</a:t>
                      </a:r>
                      <a:r>
                        <a:rPr lang="en-US" sz="1700" kern="100" baseline="-25000" dirty="0">
                          <a:effectLst/>
                          <a:latin typeface="+mn-lt"/>
                        </a:rPr>
                        <a:t>2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 n</a:t>
                      </a:r>
                      <a:endParaRPr lang="zh-TW" sz="17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96543" marR="965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n</a:t>
                      </a:r>
                      <a:r>
                        <a:rPr lang="en-US" sz="1700" kern="100" baseline="30000" dirty="0">
                          <a:effectLst/>
                          <a:latin typeface="+mn-lt"/>
                        </a:rPr>
                        <a:t>2</a:t>
                      </a:r>
                      <a:endParaRPr lang="zh-TW" sz="17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96543" marR="965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n</a:t>
                      </a:r>
                      <a:r>
                        <a:rPr lang="en-US" sz="1700" kern="100" baseline="30000" dirty="0">
                          <a:effectLst/>
                          <a:latin typeface="+mn-lt"/>
                        </a:rPr>
                        <a:t>3</a:t>
                      </a:r>
                      <a:endParaRPr lang="zh-TW" sz="17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96543" marR="965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n</a:t>
                      </a:r>
                      <a:r>
                        <a:rPr lang="en-US" sz="1700" kern="100" baseline="30000" dirty="0">
                          <a:effectLst/>
                          <a:latin typeface="+mn-lt"/>
                        </a:rPr>
                        <a:t>4</a:t>
                      </a:r>
                      <a:endParaRPr lang="zh-TW" sz="17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96543" marR="965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n</a:t>
                      </a:r>
                      <a:r>
                        <a:rPr lang="en-US" sz="1700" kern="100" baseline="30000" dirty="0">
                          <a:effectLst/>
                          <a:latin typeface="+mn-lt"/>
                        </a:rPr>
                        <a:t>10</a:t>
                      </a:r>
                      <a:endParaRPr lang="zh-TW" sz="17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96543" marR="965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2</a:t>
                      </a:r>
                      <a:r>
                        <a:rPr lang="en-US" sz="1700" kern="100" baseline="30000" dirty="0">
                          <a:effectLst/>
                          <a:latin typeface="+mn-lt"/>
                        </a:rPr>
                        <a:t>n</a:t>
                      </a:r>
                      <a:endParaRPr lang="zh-TW" sz="17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96543" marR="96543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1700" kern="100" dirty="0">
                          <a:effectLst/>
                          <a:latin typeface="+mn-lt"/>
                        </a:rPr>
                        <a:t> </a:t>
                      </a:r>
                      <a:endParaRPr lang="zh-TW" sz="17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3824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1700" kern="100">
                          <a:effectLst/>
                          <a:latin typeface="+mn-lt"/>
                        </a:rPr>
                        <a:t> </a:t>
                      </a:r>
                      <a:endParaRPr lang="zh-TW" sz="1700" kern="100">
                        <a:effectLst/>
                        <a:latin typeface="+mn-lt"/>
                        <a:ea typeface="新細明體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  <a:latin typeface="+mn-lt"/>
                        </a:rPr>
                        <a:t>10</a:t>
                      </a:r>
                      <a:endParaRPr lang="zh-TW" sz="1700" kern="10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  <a:latin typeface="+mn-lt"/>
                        </a:rPr>
                        <a:t>20</a:t>
                      </a:r>
                      <a:endParaRPr lang="zh-TW" sz="1700" kern="10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  <a:latin typeface="+mn-lt"/>
                        </a:rPr>
                        <a:t>30</a:t>
                      </a:r>
                      <a:endParaRPr lang="zh-TW" sz="1700" kern="10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  <a:latin typeface="+mn-lt"/>
                        </a:rPr>
                        <a:t>40</a:t>
                      </a:r>
                      <a:endParaRPr lang="zh-TW" sz="1700" kern="10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  <a:latin typeface="+mn-lt"/>
                        </a:rPr>
                        <a:t>50</a:t>
                      </a:r>
                      <a:endParaRPr lang="zh-TW" sz="1700" kern="10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  <a:latin typeface="+mn-lt"/>
                        </a:rPr>
                        <a:t>100</a:t>
                      </a:r>
                      <a:endParaRPr lang="zh-TW" sz="1700" kern="10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  <a:latin typeface="+mn-lt"/>
                        </a:rPr>
                        <a:t>10</a:t>
                      </a:r>
                      <a:r>
                        <a:rPr lang="en-US" sz="1700" kern="100" baseline="30000">
                          <a:effectLst/>
                          <a:latin typeface="+mn-lt"/>
                        </a:rPr>
                        <a:t>3</a:t>
                      </a:r>
                      <a:endParaRPr lang="zh-TW" sz="1700" kern="10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  <a:latin typeface="+mn-lt"/>
                        </a:rPr>
                        <a:t>10</a:t>
                      </a:r>
                      <a:r>
                        <a:rPr lang="en-US" sz="1700" kern="100" baseline="30000">
                          <a:effectLst/>
                          <a:latin typeface="+mn-lt"/>
                        </a:rPr>
                        <a:t>4</a:t>
                      </a:r>
                      <a:endParaRPr lang="zh-TW" sz="1700" kern="10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  <a:latin typeface="+mn-lt"/>
                        </a:rPr>
                        <a:t>10</a:t>
                      </a:r>
                      <a:r>
                        <a:rPr lang="en-US" sz="1700" kern="100" baseline="30000">
                          <a:effectLst/>
                          <a:latin typeface="+mn-lt"/>
                        </a:rPr>
                        <a:t>5</a:t>
                      </a:r>
                      <a:endParaRPr lang="zh-TW" sz="1700" kern="10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  <a:latin typeface="+mn-lt"/>
                        </a:rPr>
                        <a:t>10</a:t>
                      </a:r>
                      <a:r>
                        <a:rPr lang="en-US" sz="1700" kern="100" baseline="30000">
                          <a:effectLst/>
                          <a:latin typeface="+mn-lt"/>
                        </a:rPr>
                        <a:t>6</a:t>
                      </a:r>
                      <a:endParaRPr lang="zh-TW" sz="1700" kern="100">
                        <a:effectLst/>
                        <a:latin typeface="+mn-lt"/>
                        <a:ea typeface="新細明體"/>
                      </a:endParaRPr>
                    </a:p>
                  </a:txBody>
                  <a:tcPr marL="96543" marR="9654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.01 </a:t>
                      </a:r>
                      <a:r>
                        <a:rPr lang="en-US" sz="1700" kern="100" dirty="0">
                          <a:effectLst/>
                          <a:latin typeface="+mn-lt"/>
                          <a:sym typeface="Symbol"/>
                        </a:rPr>
                        <a:t>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.02 </a:t>
                      </a:r>
                      <a:r>
                        <a:rPr lang="en-US" sz="1700" kern="100" dirty="0">
                          <a:effectLst/>
                          <a:latin typeface="+mn-lt"/>
                          <a:sym typeface="Symbol"/>
                        </a:rPr>
                        <a:t>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.03 </a:t>
                      </a:r>
                      <a:r>
                        <a:rPr lang="en-US" sz="1700" kern="100" dirty="0">
                          <a:effectLst/>
                          <a:latin typeface="+mn-lt"/>
                          <a:sym typeface="Symbol"/>
                        </a:rPr>
                        <a:t>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.04 </a:t>
                      </a:r>
                      <a:r>
                        <a:rPr lang="en-US" sz="1700" kern="100" dirty="0">
                          <a:effectLst/>
                          <a:latin typeface="+mn-lt"/>
                          <a:sym typeface="Symbol"/>
                        </a:rPr>
                        <a:t>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.05 </a:t>
                      </a:r>
                      <a:r>
                        <a:rPr lang="en-US" sz="1700" kern="100" dirty="0">
                          <a:effectLst/>
                          <a:latin typeface="+mn-lt"/>
                          <a:sym typeface="Symbol"/>
                        </a:rPr>
                        <a:t>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.10 </a:t>
                      </a:r>
                      <a:r>
                        <a:rPr lang="en-US" sz="1700" kern="100" dirty="0">
                          <a:effectLst/>
                          <a:latin typeface="+mn-lt"/>
                          <a:sym typeface="Symbol"/>
                        </a:rPr>
                        <a:t>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1 </a:t>
                      </a:r>
                      <a:r>
                        <a:rPr lang="en-US" sz="1700" kern="100" dirty="0">
                          <a:effectLst/>
                          <a:latin typeface="+mn-lt"/>
                          <a:sym typeface="Symbol"/>
                        </a:rPr>
                        <a:t>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10 </a:t>
                      </a:r>
                      <a:r>
                        <a:rPr lang="en-US" sz="1700" kern="100" dirty="0">
                          <a:effectLst/>
                          <a:latin typeface="+mn-lt"/>
                          <a:sym typeface="Symbol"/>
                        </a:rPr>
                        <a:t>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100 </a:t>
                      </a:r>
                      <a:r>
                        <a:rPr lang="en-US" sz="1700" kern="100" dirty="0">
                          <a:effectLst/>
                          <a:latin typeface="+mn-lt"/>
                          <a:sym typeface="Symbol"/>
                        </a:rPr>
                        <a:t>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1ms</a:t>
                      </a:r>
                      <a:endParaRPr lang="zh-TW" sz="17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96543" marR="9654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.03 </a:t>
                      </a:r>
                      <a:r>
                        <a:rPr lang="en-US" sz="1700" kern="100" dirty="0">
                          <a:effectLst/>
                          <a:latin typeface="+mn-lt"/>
                          <a:sym typeface="Symbol"/>
                        </a:rPr>
                        <a:t>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.09 </a:t>
                      </a:r>
                      <a:r>
                        <a:rPr lang="en-US" sz="1700" kern="100" dirty="0">
                          <a:effectLst/>
                          <a:latin typeface="+mn-lt"/>
                          <a:sym typeface="Symbol"/>
                        </a:rPr>
                        <a:t>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.15 </a:t>
                      </a:r>
                      <a:r>
                        <a:rPr lang="en-US" sz="1700" kern="100" dirty="0">
                          <a:effectLst/>
                          <a:latin typeface="+mn-lt"/>
                          <a:sym typeface="Symbol"/>
                        </a:rPr>
                        <a:t>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.21 </a:t>
                      </a:r>
                      <a:r>
                        <a:rPr lang="en-US" sz="1700" kern="100" dirty="0">
                          <a:effectLst/>
                          <a:latin typeface="+mn-lt"/>
                          <a:sym typeface="Symbol"/>
                        </a:rPr>
                        <a:t>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.28 </a:t>
                      </a:r>
                      <a:r>
                        <a:rPr lang="en-US" sz="1700" kern="100" dirty="0">
                          <a:effectLst/>
                          <a:latin typeface="+mn-lt"/>
                          <a:sym typeface="Symbol"/>
                        </a:rPr>
                        <a:t>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.66 </a:t>
                      </a:r>
                      <a:r>
                        <a:rPr lang="en-US" sz="1700" kern="100" dirty="0">
                          <a:effectLst/>
                          <a:latin typeface="+mn-lt"/>
                          <a:sym typeface="Symbol"/>
                        </a:rPr>
                        <a:t>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9.96 </a:t>
                      </a:r>
                      <a:r>
                        <a:rPr lang="en-US" sz="1700" kern="100" dirty="0">
                          <a:effectLst/>
                          <a:latin typeface="+mn-lt"/>
                          <a:sym typeface="Symbol"/>
                        </a:rPr>
                        <a:t>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130 </a:t>
                      </a:r>
                      <a:r>
                        <a:rPr lang="en-US" sz="1700" kern="100" dirty="0">
                          <a:effectLst/>
                          <a:latin typeface="+mn-lt"/>
                          <a:sym typeface="Symbol"/>
                        </a:rPr>
                        <a:t>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1.66 </a:t>
                      </a:r>
                      <a:r>
                        <a:rPr lang="en-US" sz="1700" kern="100" dirty="0" err="1">
                          <a:effectLst/>
                          <a:latin typeface="+mn-lt"/>
                        </a:rPr>
                        <a:t>ms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19.92ms</a:t>
                      </a:r>
                      <a:endParaRPr lang="zh-TW" sz="17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96543" marR="9654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.1 </a:t>
                      </a:r>
                      <a:r>
                        <a:rPr lang="en-US" sz="1700" kern="100" dirty="0">
                          <a:effectLst/>
                          <a:latin typeface="+mn-lt"/>
                          <a:sym typeface="Symbol"/>
                        </a:rPr>
                        <a:t>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.4 </a:t>
                      </a:r>
                      <a:r>
                        <a:rPr lang="en-US" sz="1700" kern="100" dirty="0">
                          <a:effectLst/>
                          <a:latin typeface="+mn-lt"/>
                          <a:sym typeface="Symbol"/>
                        </a:rPr>
                        <a:t>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.9 </a:t>
                      </a:r>
                      <a:r>
                        <a:rPr lang="en-US" sz="1700" kern="100" dirty="0">
                          <a:effectLst/>
                          <a:latin typeface="+mn-lt"/>
                          <a:sym typeface="Symbol"/>
                        </a:rPr>
                        <a:t>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1.6 </a:t>
                      </a:r>
                      <a:r>
                        <a:rPr lang="en-US" sz="1700" kern="100" dirty="0">
                          <a:effectLst/>
                          <a:latin typeface="+mn-lt"/>
                          <a:sym typeface="Symbol"/>
                        </a:rPr>
                        <a:t>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2.5 </a:t>
                      </a:r>
                      <a:r>
                        <a:rPr lang="en-US" sz="1700" kern="100" dirty="0">
                          <a:effectLst/>
                          <a:latin typeface="+mn-lt"/>
                          <a:sym typeface="Symbol"/>
                        </a:rPr>
                        <a:t>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10 </a:t>
                      </a:r>
                      <a:r>
                        <a:rPr lang="en-US" sz="1700" kern="100" dirty="0">
                          <a:effectLst/>
                          <a:latin typeface="+mn-lt"/>
                          <a:sym typeface="Symbol"/>
                        </a:rPr>
                        <a:t>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1 </a:t>
                      </a:r>
                      <a:r>
                        <a:rPr lang="en-US" sz="1700" kern="100" dirty="0" err="1">
                          <a:effectLst/>
                          <a:latin typeface="+mn-lt"/>
                        </a:rPr>
                        <a:t>ms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100 </a:t>
                      </a:r>
                      <a:r>
                        <a:rPr lang="en-US" sz="1700" kern="100" dirty="0" err="1">
                          <a:effectLst/>
                          <a:latin typeface="+mn-lt"/>
                        </a:rPr>
                        <a:t>ms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10s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16.67m</a:t>
                      </a:r>
                      <a:endParaRPr lang="zh-TW" sz="17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96543" marR="9654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1 </a:t>
                      </a:r>
                      <a:r>
                        <a:rPr lang="en-US" sz="1700" kern="100" dirty="0">
                          <a:effectLst/>
                          <a:latin typeface="+mn-lt"/>
                          <a:sym typeface="Symbol"/>
                        </a:rPr>
                        <a:t>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8 </a:t>
                      </a:r>
                      <a:r>
                        <a:rPr lang="en-US" sz="1700" kern="100" dirty="0">
                          <a:effectLst/>
                          <a:latin typeface="+mn-lt"/>
                          <a:sym typeface="Symbol"/>
                        </a:rPr>
                        <a:t>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27 </a:t>
                      </a:r>
                      <a:r>
                        <a:rPr lang="en-US" sz="1700" kern="100" dirty="0">
                          <a:effectLst/>
                          <a:latin typeface="+mn-lt"/>
                          <a:sym typeface="Symbol"/>
                        </a:rPr>
                        <a:t>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64 </a:t>
                      </a:r>
                      <a:r>
                        <a:rPr lang="en-US" sz="1700" kern="100" dirty="0">
                          <a:effectLst/>
                          <a:latin typeface="+mn-lt"/>
                          <a:sym typeface="Symbol"/>
                        </a:rPr>
                        <a:t>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125 </a:t>
                      </a:r>
                      <a:r>
                        <a:rPr lang="en-US" sz="1700" kern="100" dirty="0">
                          <a:effectLst/>
                          <a:latin typeface="+mn-lt"/>
                          <a:sym typeface="Symbol"/>
                        </a:rPr>
                        <a:t>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1ms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1s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16.67m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11.57d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31.71y</a:t>
                      </a:r>
                      <a:endParaRPr lang="zh-TW" sz="17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96543" marR="9654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10 </a:t>
                      </a:r>
                      <a:r>
                        <a:rPr lang="en-US" sz="1700" kern="100" dirty="0">
                          <a:effectLst/>
                          <a:latin typeface="+mn-lt"/>
                          <a:sym typeface="Symbol"/>
                        </a:rPr>
                        <a:t>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160 </a:t>
                      </a:r>
                      <a:r>
                        <a:rPr lang="en-US" sz="1700" kern="100" dirty="0">
                          <a:effectLst/>
                          <a:latin typeface="+mn-lt"/>
                          <a:sym typeface="Symbol"/>
                        </a:rPr>
                        <a:t>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810 </a:t>
                      </a:r>
                      <a:r>
                        <a:rPr lang="en-US" sz="1700" kern="100" dirty="0">
                          <a:effectLst/>
                          <a:latin typeface="+mn-lt"/>
                          <a:sym typeface="Symbol"/>
                        </a:rPr>
                        <a:t>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2.56ms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6.25ms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100ms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16.67m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115.7d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3171y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3.17*10</a:t>
                      </a:r>
                      <a:r>
                        <a:rPr lang="en-US" sz="1700" kern="100" baseline="30000" dirty="0">
                          <a:effectLst/>
                          <a:latin typeface="+mn-lt"/>
                        </a:rPr>
                        <a:t>7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y</a:t>
                      </a:r>
                      <a:endParaRPr lang="zh-TW" sz="17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96543" marR="9654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s-ES" sz="1700" kern="100" dirty="0">
                          <a:effectLst/>
                          <a:latin typeface="+mn-lt"/>
                        </a:rPr>
                        <a:t>10s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s-ES" sz="1700" kern="100" dirty="0">
                          <a:effectLst/>
                          <a:latin typeface="+mn-lt"/>
                        </a:rPr>
                        <a:t>2.84h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s-ES" sz="1700" kern="100" dirty="0">
                          <a:effectLst/>
                          <a:latin typeface="+mn-lt"/>
                        </a:rPr>
                        <a:t>6.83d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s-ES" sz="1700" kern="100" dirty="0">
                          <a:effectLst/>
                          <a:latin typeface="+mn-lt"/>
                        </a:rPr>
                        <a:t>121d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s-ES" sz="1700" kern="100" dirty="0">
                          <a:effectLst/>
                          <a:latin typeface="+mn-lt"/>
                        </a:rPr>
                        <a:t>3.1y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s-ES" sz="1700" kern="100" dirty="0">
                          <a:effectLst/>
                          <a:latin typeface="+mn-lt"/>
                        </a:rPr>
                        <a:t>3171y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s-ES" sz="1700" kern="100" dirty="0">
                          <a:effectLst/>
                          <a:latin typeface="+mn-lt"/>
                        </a:rPr>
                        <a:t>3.17*10</a:t>
                      </a:r>
                      <a:r>
                        <a:rPr lang="es-ES" sz="1700" kern="100" baseline="30000" dirty="0">
                          <a:effectLst/>
                          <a:latin typeface="+mn-lt"/>
                        </a:rPr>
                        <a:t>13</a:t>
                      </a:r>
                      <a:r>
                        <a:rPr lang="es-ES" sz="1700" kern="100" dirty="0">
                          <a:effectLst/>
                          <a:latin typeface="+mn-lt"/>
                        </a:rPr>
                        <a:t>y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s-ES" sz="1700" kern="100" dirty="0">
                          <a:effectLst/>
                          <a:latin typeface="+mn-lt"/>
                        </a:rPr>
                        <a:t>3.17*10</a:t>
                      </a:r>
                      <a:r>
                        <a:rPr lang="es-ES" sz="1700" kern="100" baseline="30000" dirty="0">
                          <a:effectLst/>
                          <a:latin typeface="+mn-lt"/>
                        </a:rPr>
                        <a:t>23</a:t>
                      </a:r>
                      <a:r>
                        <a:rPr lang="es-ES" sz="1700" kern="100" dirty="0">
                          <a:effectLst/>
                          <a:latin typeface="+mn-lt"/>
                        </a:rPr>
                        <a:t>y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s-ES" sz="1700" kern="100" dirty="0">
                          <a:effectLst/>
                          <a:latin typeface="+mn-lt"/>
                        </a:rPr>
                        <a:t>3.17*10</a:t>
                      </a:r>
                      <a:r>
                        <a:rPr lang="es-ES" sz="1700" kern="100" baseline="30000" dirty="0">
                          <a:effectLst/>
                          <a:latin typeface="+mn-lt"/>
                        </a:rPr>
                        <a:t>33</a:t>
                      </a:r>
                      <a:r>
                        <a:rPr lang="es-ES" sz="1700" kern="100" dirty="0">
                          <a:effectLst/>
                          <a:latin typeface="+mn-lt"/>
                        </a:rPr>
                        <a:t>y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s-ES" sz="1700" kern="100" dirty="0">
                          <a:effectLst/>
                          <a:latin typeface="+mn-lt"/>
                        </a:rPr>
                        <a:t>3.17*10</a:t>
                      </a:r>
                      <a:r>
                        <a:rPr lang="es-ES" sz="1700" kern="100" baseline="30000" dirty="0">
                          <a:effectLst/>
                          <a:latin typeface="+mn-lt"/>
                        </a:rPr>
                        <a:t>43</a:t>
                      </a:r>
                      <a:r>
                        <a:rPr lang="es-ES" sz="1700" kern="100" dirty="0">
                          <a:effectLst/>
                          <a:latin typeface="+mn-lt"/>
                        </a:rPr>
                        <a:t>y</a:t>
                      </a:r>
                      <a:endParaRPr lang="zh-TW" sz="17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96543" marR="9654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  <a:latin typeface="+mn-lt"/>
                        </a:rPr>
                        <a:t>1</a:t>
                      </a:r>
                      <a:r>
                        <a:rPr lang="en-US" sz="1700" kern="100">
                          <a:effectLst/>
                          <a:latin typeface="+mn-lt"/>
                          <a:sym typeface="Symbol"/>
                        </a:rPr>
                        <a:t></a:t>
                      </a:r>
                      <a:r>
                        <a:rPr lang="en-US" sz="1700" kern="100">
                          <a:effectLst/>
                          <a:latin typeface="+mn-lt"/>
                        </a:rPr>
                        <a:t>s</a:t>
                      </a:r>
                      <a:endParaRPr lang="zh-TW" sz="1700" kern="10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  <a:latin typeface="+mn-lt"/>
                        </a:rPr>
                        <a:t>1ms</a:t>
                      </a:r>
                      <a:endParaRPr lang="zh-TW" sz="1700" kern="10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  <a:latin typeface="+mn-lt"/>
                        </a:rPr>
                        <a:t>1s</a:t>
                      </a:r>
                      <a:endParaRPr lang="zh-TW" sz="1700" kern="10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  <a:latin typeface="+mn-lt"/>
                        </a:rPr>
                        <a:t>18m</a:t>
                      </a:r>
                      <a:endParaRPr lang="zh-TW" sz="1700" kern="10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  <a:latin typeface="+mn-lt"/>
                        </a:rPr>
                        <a:t>13d</a:t>
                      </a:r>
                      <a:endParaRPr lang="zh-TW" sz="1700" kern="10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  <a:latin typeface="+mn-lt"/>
                        </a:rPr>
                        <a:t>4*10</a:t>
                      </a:r>
                      <a:r>
                        <a:rPr lang="en-US" sz="1700" kern="100" baseline="30000">
                          <a:effectLst/>
                          <a:latin typeface="+mn-lt"/>
                        </a:rPr>
                        <a:t>13</a:t>
                      </a:r>
                      <a:r>
                        <a:rPr lang="en-US" sz="1700" kern="100">
                          <a:effectLst/>
                          <a:latin typeface="+mn-lt"/>
                        </a:rPr>
                        <a:t>y</a:t>
                      </a:r>
                      <a:endParaRPr lang="zh-TW" sz="1700" kern="100">
                        <a:effectLst/>
                        <a:latin typeface="+mn-lt"/>
                      </a:endParaRPr>
                    </a:p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700" kern="100">
                          <a:effectLst/>
                          <a:latin typeface="+mn-lt"/>
                        </a:rPr>
                        <a:t>32*10</a:t>
                      </a:r>
                      <a:r>
                        <a:rPr lang="en-US" sz="1700" kern="100" baseline="30000">
                          <a:effectLst/>
                          <a:latin typeface="+mn-lt"/>
                        </a:rPr>
                        <a:t>283</a:t>
                      </a:r>
                      <a:r>
                        <a:rPr lang="en-US" sz="1700" kern="100">
                          <a:effectLst/>
                          <a:latin typeface="+mn-lt"/>
                        </a:rPr>
                        <a:t>y</a:t>
                      </a:r>
                      <a:endParaRPr lang="zh-TW" sz="1700" kern="100">
                        <a:effectLst/>
                        <a:latin typeface="+mn-lt"/>
                        <a:ea typeface="新細明體"/>
                      </a:endParaRPr>
                    </a:p>
                  </a:txBody>
                  <a:tcPr marL="96543" marR="96543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1700" kern="100" dirty="0">
                          <a:effectLst/>
                          <a:latin typeface="+mn-lt"/>
                        </a:rPr>
                        <a:t> </a:t>
                      </a:r>
                      <a:endParaRPr lang="zh-TW" sz="17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134">
                <a:tc gridSpan="10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  <a:sym typeface="Symbol"/>
                        </a:rPr>
                        <a:t>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s = </a:t>
                      </a:r>
                      <a:r>
                        <a:rPr lang="en-US" sz="1700" kern="100" dirty="0" smtClean="0">
                          <a:effectLst/>
                          <a:latin typeface="+mn-lt"/>
                        </a:rPr>
                        <a:t>microsecond</a:t>
                      </a:r>
                      <a:r>
                        <a:rPr lang="zh-TW" sz="1700" kern="1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= </a:t>
                      </a:r>
                      <a:r>
                        <a:rPr lang="en-US" sz="1700" kern="100" dirty="0" smtClean="0">
                          <a:effectLst/>
                          <a:latin typeface="+mn-lt"/>
                        </a:rPr>
                        <a:t>10</a:t>
                      </a:r>
                      <a:r>
                        <a:rPr lang="en-US" sz="1700" kern="100" baseline="30000" dirty="0" smtClean="0">
                          <a:effectLst/>
                          <a:latin typeface="+mn-lt"/>
                        </a:rPr>
                        <a:t>-6</a:t>
                      </a:r>
                      <a:r>
                        <a:rPr lang="en-US" altLang="zh-TW" sz="1700" kern="100" dirty="0" smtClean="0">
                          <a:effectLst/>
                          <a:latin typeface="+mn-lt"/>
                        </a:rPr>
                        <a:t>second; </a:t>
                      </a:r>
                      <a:r>
                        <a:rPr lang="en-US" sz="1700" kern="100" dirty="0" err="1" smtClean="0">
                          <a:effectLst/>
                          <a:latin typeface="+mn-lt"/>
                        </a:rPr>
                        <a:t>ms</a:t>
                      </a:r>
                      <a:r>
                        <a:rPr lang="en-US" sz="1700" kern="100" dirty="0" smtClean="0">
                          <a:effectLst/>
                          <a:latin typeface="+mn-lt"/>
                        </a:rPr>
                        <a:t> =milliseconds</a:t>
                      </a:r>
                      <a:r>
                        <a:rPr lang="zh-TW" sz="1700" kern="1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= </a:t>
                      </a:r>
                      <a:r>
                        <a:rPr lang="en-US" sz="1700" kern="100" dirty="0" smtClean="0">
                          <a:effectLst/>
                          <a:latin typeface="+mn-lt"/>
                        </a:rPr>
                        <a:t>10</a:t>
                      </a:r>
                      <a:r>
                        <a:rPr lang="en-US" sz="1700" kern="100" baseline="30000" dirty="0" smtClean="0">
                          <a:effectLst/>
                          <a:latin typeface="+mn-lt"/>
                        </a:rPr>
                        <a:t>-3</a:t>
                      </a:r>
                      <a:r>
                        <a:rPr lang="en-US" altLang="zh-TW" sz="1700" kern="100" dirty="0" smtClean="0">
                          <a:effectLst/>
                          <a:latin typeface="+mn-lt"/>
                        </a:rPr>
                        <a:t>seconds</a:t>
                      </a:r>
                      <a:endParaRPr lang="zh-TW" sz="1700" kern="100" dirty="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700" kern="100" dirty="0">
                          <a:effectLst/>
                          <a:latin typeface="+mn-lt"/>
                        </a:rPr>
                        <a:t>s = </a:t>
                      </a:r>
                      <a:r>
                        <a:rPr lang="en-US" sz="1700" kern="100" dirty="0" smtClean="0">
                          <a:effectLst/>
                          <a:latin typeface="+mn-lt"/>
                        </a:rPr>
                        <a:t>seconds</a:t>
                      </a:r>
                      <a:r>
                        <a:rPr lang="en-US" altLang="zh-TW" sz="1700" kern="100" dirty="0" smtClean="0">
                          <a:effectLst/>
                          <a:latin typeface="+mn-lt"/>
                        </a:rPr>
                        <a:t>; </a:t>
                      </a:r>
                      <a:r>
                        <a:rPr lang="en-US" sz="1700" kern="100" dirty="0" smtClean="0">
                          <a:effectLst/>
                          <a:latin typeface="+mn-lt"/>
                        </a:rPr>
                        <a:t>m 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= </a:t>
                      </a:r>
                      <a:r>
                        <a:rPr lang="en-US" sz="1700" kern="100" dirty="0" smtClean="0">
                          <a:effectLst/>
                          <a:latin typeface="+mn-lt"/>
                        </a:rPr>
                        <a:t>minutes</a:t>
                      </a:r>
                      <a:r>
                        <a:rPr lang="en-US" altLang="zh-TW" sz="1700" kern="100" dirty="0" smtClean="0">
                          <a:effectLst/>
                          <a:latin typeface="+mn-lt"/>
                        </a:rPr>
                        <a:t>; </a:t>
                      </a:r>
                      <a:r>
                        <a:rPr lang="en-US" sz="1700" kern="100" dirty="0" smtClean="0">
                          <a:effectLst/>
                          <a:latin typeface="+mn-lt"/>
                        </a:rPr>
                        <a:t>h 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= </a:t>
                      </a:r>
                      <a:r>
                        <a:rPr lang="en-US" sz="1700" kern="100" dirty="0" smtClean="0">
                          <a:effectLst/>
                          <a:latin typeface="+mn-lt"/>
                        </a:rPr>
                        <a:t>hours</a:t>
                      </a:r>
                      <a:r>
                        <a:rPr lang="en-US" altLang="zh-TW" sz="1700" kern="100" dirty="0" smtClean="0">
                          <a:effectLst/>
                          <a:latin typeface="+mn-lt"/>
                        </a:rPr>
                        <a:t>; </a:t>
                      </a:r>
                      <a:r>
                        <a:rPr lang="en-US" sz="1700" kern="100" dirty="0" smtClean="0">
                          <a:effectLst/>
                          <a:latin typeface="+mn-lt"/>
                        </a:rPr>
                        <a:t>d 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= </a:t>
                      </a:r>
                      <a:r>
                        <a:rPr lang="en-US" sz="1700" kern="100" dirty="0" smtClean="0">
                          <a:effectLst/>
                          <a:latin typeface="+mn-lt"/>
                        </a:rPr>
                        <a:t>days</a:t>
                      </a:r>
                      <a:r>
                        <a:rPr lang="en-US" altLang="zh-TW" sz="1700" kern="100" dirty="0" smtClean="0">
                          <a:effectLst/>
                          <a:latin typeface="+mn-lt"/>
                        </a:rPr>
                        <a:t>; </a:t>
                      </a:r>
                      <a:r>
                        <a:rPr lang="en-US" sz="1700" kern="100" dirty="0" smtClean="0">
                          <a:effectLst/>
                          <a:latin typeface="+mn-lt"/>
                        </a:rPr>
                        <a:t>y </a:t>
                      </a:r>
                      <a:r>
                        <a:rPr lang="en-US" sz="1700" kern="100" dirty="0">
                          <a:effectLst/>
                          <a:latin typeface="+mn-lt"/>
                        </a:rPr>
                        <a:t>= </a:t>
                      </a:r>
                      <a:r>
                        <a:rPr lang="en-US" sz="1700" kern="100" dirty="0" smtClean="0">
                          <a:effectLst/>
                          <a:latin typeface="+mn-lt"/>
                        </a:rPr>
                        <a:t>years;</a:t>
                      </a:r>
                      <a:endParaRPr lang="zh-TW" sz="1700" kern="100" dirty="0">
                        <a:effectLst/>
                        <a:latin typeface="+mn-lt"/>
                        <a:ea typeface="新細明體"/>
                      </a:endParaRPr>
                    </a:p>
                  </a:txBody>
                  <a:tcPr marL="96543" marR="96543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5638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Compute Running Time in Big-O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Two approaches to </a:t>
            </a:r>
            <a:r>
              <a:rPr lang="en-US" altLang="zh-TW" dirty="0"/>
              <a:t>compute the time complexity of a program in </a:t>
            </a:r>
            <a:r>
              <a:rPr lang="en-US" altLang="zh-TW" dirty="0" smtClean="0"/>
              <a:t>big-O</a:t>
            </a:r>
            <a:endParaRPr lang="en-US" altLang="zh-TW" dirty="0"/>
          </a:p>
          <a:p>
            <a:pPr>
              <a:defRPr/>
            </a:pPr>
            <a:r>
              <a:rPr lang="en-US" altLang="zh-TW" dirty="0" smtClean="0"/>
              <a:t>Approach 1:</a:t>
            </a:r>
            <a:br>
              <a:rPr lang="en-US" altLang="zh-TW" dirty="0" smtClean="0"/>
            </a:br>
            <a:r>
              <a:rPr lang="en-US" altLang="zh-TW" dirty="0" smtClean="0"/>
              <a:t>Step1: Compute </a:t>
            </a:r>
            <a:r>
              <a:rPr lang="en-US" altLang="zh-TW" dirty="0"/>
              <a:t>the total </a:t>
            </a:r>
            <a:r>
              <a:rPr lang="en-US" altLang="zh-TW" dirty="0" smtClean="0"/>
              <a:t>step-count.</a:t>
            </a:r>
            <a:br>
              <a:rPr lang="en-US" altLang="zh-TW" dirty="0" smtClean="0"/>
            </a:br>
            <a:r>
              <a:rPr lang="en-US" altLang="zh-TW" dirty="0" smtClean="0"/>
              <a:t>Step2: Take big-O using theorem 1.2.</a:t>
            </a:r>
          </a:p>
          <a:p>
            <a:pPr>
              <a:defRPr/>
            </a:pPr>
            <a:r>
              <a:rPr lang="en-US" altLang="zh-TW" dirty="0" smtClean="0"/>
              <a:t>Approach 2:</a:t>
            </a:r>
            <a:br>
              <a:rPr lang="en-US" altLang="zh-TW" dirty="0" smtClean="0"/>
            </a:br>
            <a:r>
              <a:rPr lang="en-US" altLang="zh-TW" dirty="0" smtClean="0"/>
              <a:t>Step1: Take big-O </a:t>
            </a:r>
            <a:r>
              <a:rPr lang="en-US" altLang="zh-TW" dirty="0"/>
              <a:t>on each </a:t>
            </a:r>
            <a:r>
              <a:rPr lang="en-US" altLang="zh-TW" dirty="0" smtClean="0"/>
              <a:t>step.</a:t>
            </a:r>
            <a:br>
              <a:rPr lang="en-US" altLang="zh-TW" dirty="0" smtClean="0"/>
            </a:br>
            <a:r>
              <a:rPr lang="en-US" altLang="zh-TW" dirty="0" smtClean="0"/>
              <a:t>Step2: Sum </a:t>
            </a:r>
            <a:r>
              <a:rPr lang="en-US" altLang="zh-TW" dirty="0"/>
              <a:t>up the </a:t>
            </a:r>
            <a:r>
              <a:rPr lang="en-US" altLang="zh-TW" dirty="0" smtClean="0"/>
              <a:t>big-O </a:t>
            </a:r>
            <a:r>
              <a:rPr lang="en-US" altLang="zh-TW" dirty="0"/>
              <a:t>of all steps.</a:t>
            </a:r>
          </a:p>
          <a:p>
            <a:pPr>
              <a:defRPr/>
            </a:pPr>
            <a:endParaRPr lang="en-US" altLang="zh-TW" sz="2600" dirty="0">
              <a:solidFill>
                <a:srgbClr val="000000"/>
              </a:solidFill>
              <a:latin typeface="Comic Sans M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9691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Rule of Sum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285875"/>
            <a:ext cx="8102600" cy="492918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zh-TW" dirty="0" smtClean="0"/>
              <a:t>If f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(n) = O(g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(n)), and f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(n)=O(g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(n)),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 smtClean="0"/>
              <a:t>    then </a:t>
            </a:r>
            <a:r>
              <a:rPr lang="en-US" altLang="zh-TW" b="1" dirty="0" smtClean="0"/>
              <a:t>f</a:t>
            </a:r>
            <a:r>
              <a:rPr lang="en-US" altLang="zh-TW" b="1" baseline="-25000" dirty="0" smtClean="0"/>
              <a:t>1</a:t>
            </a:r>
            <a:r>
              <a:rPr lang="en-US" altLang="zh-TW" b="1" dirty="0" smtClean="0"/>
              <a:t>(n) + f</a:t>
            </a:r>
            <a:r>
              <a:rPr lang="en-US" altLang="zh-TW" b="1" baseline="-25000" dirty="0" smtClean="0"/>
              <a:t>2</a:t>
            </a:r>
            <a:r>
              <a:rPr lang="en-US" altLang="zh-TW" b="1" dirty="0" smtClean="0"/>
              <a:t>(n) = O(</a:t>
            </a:r>
            <a:r>
              <a:rPr lang="en-US" altLang="zh-TW" b="1" dirty="0" smtClean="0">
                <a:solidFill>
                  <a:srgbClr val="C00000"/>
                </a:solidFill>
              </a:rPr>
              <a:t>max(g</a:t>
            </a:r>
            <a:r>
              <a:rPr lang="en-US" altLang="zh-TW" b="1" baseline="-25000" dirty="0" smtClean="0">
                <a:solidFill>
                  <a:srgbClr val="C00000"/>
                </a:solidFill>
              </a:rPr>
              <a:t>1</a:t>
            </a:r>
            <a:r>
              <a:rPr lang="en-US" altLang="zh-TW" b="1" dirty="0" smtClean="0">
                <a:solidFill>
                  <a:srgbClr val="C00000"/>
                </a:solidFill>
              </a:rPr>
              <a:t>(n), g</a:t>
            </a:r>
            <a:r>
              <a:rPr lang="en-US" altLang="zh-TW" b="1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TW" b="1" dirty="0" smtClean="0">
                <a:solidFill>
                  <a:srgbClr val="C00000"/>
                </a:solidFill>
              </a:rPr>
              <a:t>(n)</a:t>
            </a:r>
            <a:r>
              <a:rPr lang="en-US" altLang="zh-TW" b="1" dirty="0" smtClean="0"/>
              <a:t>).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zh-TW" sz="1800" dirty="0" smtClean="0"/>
          </a:p>
          <a:p>
            <a:pPr lvl="1" eaLnBrk="1" hangingPunct="1">
              <a:defRPr/>
            </a:pPr>
            <a:r>
              <a:rPr lang="en-US" altLang="zh-TW" sz="2600" dirty="0" smtClean="0"/>
              <a:t>Ex. </a:t>
            </a:r>
            <a:r>
              <a:rPr lang="en-US" altLang="zh-TW" sz="2800" dirty="0" smtClean="0"/>
              <a:t>f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(n) = O(</a:t>
            </a:r>
            <a:r>
              <a:rPr lang="en-US" altLang="zh-TW" sz="2800" dirty="0" smtClean="0">
                <a:solidFill>
                  <a:srgbClr val="C00000"/>
                </a:solidFill>
              </a:rPr>
              <a:t>n</a:t>
            </a:r>
            <a:r>
              <a:rPr lang="en-US" altLang="zh-TW" sz="2800" dirty="0" smtClean="0"/>
              <a:t>), </a:t>
            </a:r>
            <a:r>
              <a:rPr lang="en-US" altLang="zh-TW" dirty="0" smtClean="0"/>
              <a:t>f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(n) = O(</a:t>
            </a:r>
            <a:r>
              <a:rPr lang="en-US" altLang="zh-TW" dirty="0" smtClean="0">
                <a:solidFill>
                  <a:srgbClr val="C00000"/>
                </a:solidFill>
              </a:rPr>
              <a:t>n</a:t>
            </a:r>
            <a:r>
              <a:rPr lang="en-US" altLang="zh-TW" baseline="30000" dirty="0" smtClean="0">
                <a:solidFill>
                  <a:srgbClr val="C00000"/>
                </a:solidFill>
              </a:rPr>
              <a:t>2</a:t>
            </a:r>
            <a:r>
              <a:rPr lang="en-US" altLang="zh-TW" dirty="0" smtClean="0"/>
              <a:t>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 smtClean="0"/>
              <a:t>             </a:t>
            </a:r>
            <a:r>
              <a:rPr lang="en-US" altLang="zh-TW" sz="2800" dirty="0" smtClean="0"/>
              <a:t>Then f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(n) + f</a:t>
            </a:r>
            <a:r>
              <a:rPr lang="en-US" altLang="zh-TW" sz="2800" baseline="-25000" dirty="0" smtClean="0"/>
              <a:t>2</a:t>
            </a:r>
            <a:r>
              <a:rPr lang="en-US" altLang="zh-TW" sz="2800" dirty="0" smtClean="0"/>
              <a:t>(n) = O(</a:t>
            </a:r>
            <a:r>
              <a:rPr lang="en-US" altLang="zh-TW" sz="2800" dirty="0" smtClean="0">
                <a:solidFill>
                  <a:srgbClr val="C00000"/>
                </a:solidFill>
              </a:rPr>
              <a:t>n</a:t>
            </a:r>
            <a:r>
              <a:rPr lang="en-US" altLang="zh-TW" sz="2800" baseline="30000" dirty="0" smtClean="0">
                <a:solidFill>
                  <a:srgbClr val="C00000"/>
                </a:solidFill>
              </a:rPr>
              <a:t>2</a:t>
            </a:r>
            <a:r>
              <a:rPr lang="en-US" altLang="zh-TW" sz="2800" dirty="0" smtClean="0"/>
              <a:t>).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TW" sz="1600" dirty="0" smtClean="0"/>
          </a:p>
          <a:p>
            <a:pPr lvl="1" eaLnBrk="1" hangingPunct="1">
              <a:defRPr/>
            </a:pPr>
            <a:r>
              <a:rPr lang="en-US" altLang="zh-TW" sz="2600" dirty="0" smtClean="0"/>
              <a:t>Ex. </a:t>
            </a:r>
            <a:r>
              <a:rPr lang="en-US" altLang="zh-TW" sz="2800" dirty="0" smtClean="0"/>
              <a:t>f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(n) = O(</a:t>
            </a:r>
            <a:r>
              <a:rPr lang="en-US" altLang="zh-TW" sz="2800" dirty="0" smtClean="0">
                <a:solidFill>
                  <a:srgbClr val="C00000"/>
                </a:solidFill>
              </a:rPr>
              <a:t>n</a:t>
            </a:r>
            <a:r>
              <a:rPr lang="en-US" altLang="zh-TW" sz="2800" dirty="0" smtClean="0"/>
              <a:t>), </a:t>
            </a:r>
            <a:r>
              <a:rPr lang="en-US" altLang="zh-TW" dirty="0" smtClean="0"/>
              <a:t>f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(n) = O(</a:t>
            </a:r>
            <a:r>
              <a:rPr lang="en-US" altLang="zh-TW" dirty="0" smtClean="0">
                <a:solidFill>
                  <a:srgbClr val="C00000"/>
                </a:solidFill>
              </a:rPr>
              <a:t>n</a:t>
            </a:r>
            <a:r>
              <a:rPr lang="en-US" altLang="zh-TW" dirty="0" smtClean="0"/>
              <a:t>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 smtClean="0"/>
              <a:t>             </a:t>
            </a:r>
            <a:r>
              <a:rPr lang="en-US" altLang="zh-TW" sz="2800" dirty="0" smtClean="0"/>
              <a:t>Then f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(n) + f</a:t>
            </a:r>
            <a:r>
              <a:rPr lang="en-US" altLang="zh-TW" sz="2800" baseline="-25000" dirty="0" smtClean="0"/>
              <a:t>2</a:t>
            </a:r>
            <a:r>
              <a:rPr lang="en-US" altLang="zh-TW" sz="2800" dirty="0" smtClean="0"/>
              <a:t>(n) = O(</a:t>
            </a:r>
            <a:r>
              <a:rPr lang="en-US" altLang="zh-TW" sz="2800" dirty="0" smtClean="0">
                <a:solidFill>
                  <a:srgbClr val="C00000"/>
                </a:solidFill>
              </a:rPr>
              <a:t>n</a:t>
            </a:r>
            <a:r>
              <a:rPr lang="en-US" altLang="zh-TW" sz="2800" dirty="0" smtClean="0"/>
              <a:t>).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TW" sz="1600" dirty="0" smtClean="0"/>
          </a:p>
          <a:p>
            <a:pPr>
              <a:defRPr/>
            </a:pPr>
            <a:r>
              <a:rPr lang="en-US" altLang="zh-TW" dirty="0" smtClean="0"/>
              <a:t>Used to compute </a:t>
            </a:r>
            <a:r>
              <a:rPr lang="en-US" altLang="zh-TW" dirty="0"/>
              <a:t>the </a:t>
            </a:r>
            <a:r>
              <a:rPr lang="en-US" altLang="zh-TW" dirty="0" smtClean="0"/>
              <a:t>sequential statements in a program.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0528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Rule of Product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57313"/>
            <a:ext cx="8102600" cy="48625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dirty="0" smtClean="0"/>
              <a:t>If f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(n) = O(g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(n)), and f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(n)=O(g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(n)), </a:t>
            </a:r>
            <a:br>
              <a:rPr lang="en-US" altLang="zh-TW" dirty="0" smtClean="0"/>
            </a:br>
            <a:r>
              <a:rPr lang="en-US" altLang="zh-TW" dirty="0" smtClean="0"/>
              <a:t>then </a:t>
            </a:r>
            <a:r>
              <a:rPr lang="en-US" altLang="zh-TW" b="1" dirty="0" smtClean="0"/>
              <a:t>f</a:t>
            </a:r>
            <a:r>
              <a:rPr lang="en-US" altLang="zh-TW" b="1" baseline="-25000" dirty="0" smtClean="0"/>
              <a:t>1</a:t>
            </a:r>
            <a:r>
              <a:rPr lang="en-US" altLang="zh-TW" b="1" dirty="0" smtClean="0"/>
              <a:t>(n) ∙ f</a:t>
            </a:r>
            <a:r>
              <a:rPr lang="en-US" altLang="zh-TW" b="1" baseline="-25000" dirty="0" smtClean="0"/>
              <a:t>2</a:t>
            </a:r>
            <a:r>
              <a:rPr lang="en-US" altLang="zh-TW" b="1" dirty="0" smtClean="0"/>
              <a:t>(n) = O(</a:t>
            </a:r>
            <a:r>
              <a:rPr lang="en-US" altLang="zh-TW" b="1" dirty="0" smtClean="0">
                <a:solidFill>
                  <a:srgbClr val="C00000"/>
                </a:solidFill>
              </a:rPr>
              <a:t>g</a:t>
            </a:r>
            <a:r>
              <a:rPr lang="en-US" altLang="zh-TW" b="1" baseline="-25000" dirty="0" smtClean="0">
                <a:solidFill>
                  <a:srgbClr val="C00000"/>
                </a:solidFill>
              </a:rPr>
              <a:t>1</a:t>
            </a:r>
            <a:r>
              <a:rPr lang="en-US" altLang="zh-TW" b="1" dirty="0" smtClean="0">
                <a:solidFill>
                  <a:srgbClr val="C00000"/>
                </a:solidFill>
              </a:rPr>
              <a:t>(n) ∙ g</a:t>
            </a:r>
            <a:r>
              <a:rPr lang="en-US" altLang="zh-TW" b="1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TW" b="1" dirty="0" smtClean="0">
                <a:solidFill>
                  <a:srgbClr val="C00000"/>
                </a:solidFill>
              </a:rPr>
              <a:t>(n)</a:t>
            </a:r>
            <a:r>
              <a:rPr lang="en-US" altLang="zh-TW" b="1" dirty="0" smtClean="0"/>
              <a:t>)</a:t>
            </a:r>
            <a:r>
              <a:rPr lang="en-US" altLang="zh-TW" dirty="0" smtClean="0"/>
              <a:t>.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zh-TW" sz="1800" dirty="0" smtClean="0"/>
          </a:p>
          <a:p>
            <a:pPr lvl="1" eaLnBrk="1" hangingPunct="1">
              <a:defRPr/>
            </a:pPr>
            <a:r>
              <a:rPr lang="en-US" altLang="zh-TW" sz="2600" dirty="0" err="1" smtClean="0"/>
              <a:t>Eg</a:t>
            </a:r>
            <a:r>
              <a:rPr lang="en-US" altLang="zh-TW" sz="2600" dirty="0" smtClean="0"/>
              <a:t>. </a:t>
            </a:r>
            <a:r>
              <a:rPr lang="en-US" altLang="zh-TW" sz="2800" dirty="0" smtClean="0"/>
              <a:t>f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(n) = O(</a:t>
            </a:r>
            <a:r>
              <a:rPr lang="en-US" altLang="zh-TW" sz="2800" dirty="0" smtClean="0">
                <a:solidFill>
                  <a:srgbClr val="C00000"/>
                </a:solidFill>
              </a:rPr>
              <a:t>n</a:t>
            </a:r>
            <a:r>
              <a:rPr lang="en-US" altLang="zh-TW" sz="2800" dirty="0" smtClean="0"/>
              <a:t>), </a:t>
            </a:r>
            <a:r>
              <a:rPr lang="en-US" altLang="zh-TW" dirty="0" smtClean="0"/>
              <a:t>f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(n) = O(</a:t>
            </a:r>
            <a:r>
              <a:rPr lang="en-US" altLang="zh-TW" dirty="0" smtClean="0">
                <a:solidFill>
                  <a:srgbClr val="C00000"/>
                </a:solidFill>
              </a:rPr>
              <a:t>n</a:t>
            </a:r>
            <a:r>
              <a:rPr lang="en-US" altLang="zh-TW" dirty="0" smtClean="0"/>
              <a:t>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 smtClean="0"/>
              <a:t>             </a:t>
            </a:r>
            <a:r>
              <a:rPr lang="en-US" altLang="zh-TW" sz="2800" dirty="0" smtClean="0"/>
              <a:t>Then f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(n) ∙ f</a:t>
            </a:r>
            <a:r>
              <a:rPr lang="en-US" altLang="zh-TW" sz="2800" baseline="-25000" dirty="0" smtClean="0"/>
              <a:t>2</a:t>
            </a:r>
            <a:r>
              <a:rPr lang="en-US" altLang="zh-TW" sz="2800" dirty="0" smtClean="0"/>
              <a:t>(n) = O(</a:t>
            </a:r>
            <a:r>
              <a:rPr lang="en-US" altLang="zh-TW" sz="2800" dirty="0" smtClean="0">
                <a:solidFill>
                  <a:srgbClr val="C00000"/>
                </a:solidFill>
              </a:rPr>
              <a:t>n</a:t>
            </a:r>
            <a:r>
              <a:rPr lang="en-US" altLang="zh-TW" sz="2800" baseline="30000" dirty="0" smtClean="0">
                <a:solidFill>
                  <a:srgbClr val="C00000"/>
                </a:solidFill>
              </a:rPr>
              <a:t>2</a:t>
            </a:r>
            <a:r>
              <a:rPr lang="en-US" altLang="zh-TW" sz="2800" dirty="0" smtClean="0"/>
              <a:t>).</a:t>
            </a:r>
          </a:p>
          <a:p>
            <a:pPr eaLnBrk="1" hangingPunct="1">
              <a:defRPr/>
            </a:pPr>
            <a:r>
              <a:rPr lang="en-US" altLang="zh-TW" dirty="0" smtClean="0"/>
              <a:t>Used in time analysis of </a:t>
            </a:r>
            <a:r>
              <a:rPr lang="en-US" altLang="zh-TW" b="1" dirty="0" smtClean="0"/>
              <a:t>nested loops.</a:t>
            </a:r>
            <a:r>
              <a:rPr lang="en-US" altLang="zh-TW" sz="2800" b="1" dirty="0" smtClean="0"/>
              <a:t> 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42938" y="4594820"/>
            <a:ext cx="7929562" cy="185851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22400" rIns="54000" bIns="12240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 b="1" dirty="0" smtClean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for 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(</a:t>
            </a:r>
            <a:r>
              <a:rPr lang="en-US" altLang="zh-TW" sz="22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=0; </a:t>
            </a:r>
            <a:r>
              <a:rPr lang="en-US" altLang="zh-TW" sz="22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&lt;</a:t>
            </a:r>
            <a:r>
              <a:rPr lang="en-US" altLang="zh-TW" sz="22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n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; </a:t>
            </a:r>
            <a:r>
              <a:rPr lang="en-US" altLang="zh-TW" sz="2200" b="1" dirty="0" err="1">
                <a:latin typeface="Courier New" pitchFamily="49" charset="0"/>
                <a:ea typeface="新細明體" charset="-120"/>
              </a:rPr>
              <a:t>i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++) {        // O(</a:t>
            </a:r>
            <a:r>
              <a:rPr lang="en-US" altLang="zh-TW" sz="22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n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    for (j=0; j&lt;</a:t>
            </a:r>
            <a:r>
              <a:rPr lang="en-US" altLang="zh-TW" sz="22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n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; j++)       // O(</a:t>
            </a:r>
            <a:r>
              <a:rPr lang="en-US" altLang="zh-TW" sz="22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n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       sum := sum + 1;        // O(</a:t>
            </a:r>
            <a:r>
              <a:rPr lang="en-US" altLang="zh-TW" sz="22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1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)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 }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483768" y="5891236"/>
            <a:ext cx="3770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kern="0" dirty="0"/>
              <a:t>f(n) = O(</a:t>
            </a:r>
            <a:r>
              <a:rPr lang="en-US" altLang="zh-TW" sz="2800" kern="0" dirty="0">
                <a:solidFill>
                  <a:srgbClr val="C00000"/>
                </a:solidFill>
              </a:rPr>
              <a:t>n ∙ n ∙ 1</a:t>
            </a:r>
            <a:r>
              <a:rPr lang="en-US" altLang="zh-TW" sz="2800" kern="0" dirty="0"/>
              <a:t>) = O(</a:t>
            </a:r>
            <a:r>
              <a:rPr lang="en-US" altLang="zh-TW" sz="2800" kern="0" dirty="0">
                <a:solidFill>
                  <a:srgbClr val="C00000"/>
                </a:solidFill>
              </a:rPr>
              <a:t>n</a:t>
            </a:r>
            <a:r>
              <a:rPr lang="en-US" altLang="zh-TW" sz="2800" kern="0" baseline="30000" dirty="0">
                <a:solidFill>
                  <a:srgbClr val="C00000"/>
                </a:solidFill>
              </a:rPr>
              <a:t>2</a:t>
            </a:r>
            <a:r>
              <a:rPr lang="en-US" altLang="zh-TW" sz="2800" kern="0" dirty="0" smtClean="0"/>
              <a:t>).</a:t>
            </a:r>
            <a:endParaRPr lang="en-US" altLang="zh-TW" sz="2400" kern="0" dirty="0">
              <a:solidFill>
                <a:srgbClr val="C00000"/>
              </a:solidFill>
              <a:latin typeface="Comic Sans MS"/>
              <a:ea typeface="標楷體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344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Complexity of Binary Search</a:t>
            </a:r>
            <a:endParaRPr lang="zh-TW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25489" y="1412776"/>
            <a:ext cx="8494983" cy="43924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22400" rIns="54000" bIns="12240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800" b="1" dirty="0" err="1" smtClean="0">
                <a:latin typeface="Courier New" pitchFamily="49" charset="0"/>
                <a:ea typeface="新細明體" charset="-120"/>
              </a:rPr>
              <a:t>BinarySearch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(</a:t>
            </a:r>
            <a:r>
              <a:rPr lang="en-US" altLang="zh-TW" sz="18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*</a:t>
            </a:r>
            <a:r>
              <a:rPr lang="en-US" altLang="zh-TW" sz="1800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A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sz="1800" b="1" dirty="0" err="1" smtClean="0">
                <a:latin typeface="Courier New" pitchFamily="49" charset="0"/>
                <a:ea typeface="新細明體" charset="-120"/>
              </a:rPr>
              <a:t>const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8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800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x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,</a:t>
            </a:r>
            <a:r>
              <a:rPr lang="en-US" altLang="zh-TW" sz="1800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800" b="1" dirty="0" err="1" smtClean="0">
                <a:latin typeface="Courier New" pitchFamily="49" charset="0"/>
                <a:ea typeface="新細明體" charset="-120"/>
              </a:rPr>
              <a:t>const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8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800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n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)</a:t>
            </a:r>
            <a:endParaRPr lang="en-US" altLang="zh-TW" sz="18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{ 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 left=0, 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right=n-1;</a:t>
            </a:r>
            <a:endParaRPr lang="en-US" altLang="zh-TW" sz="18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endParaRPr lang="en-US" altLang="zh-TW" sz="11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  while (left &lt;= right) 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		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{ </a:t>
            </a:r>
            <a:r>
              <a:rPr lang="en-US" altLang="zh-TW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more </a:t>
            </a:r>
            <a:r>
              <a:rPr lang="en-US" altLang="zh-TW" sz="18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integers to </a:t>
            </a:r>
            <a:r>
              <a:rPr lang="en-US" altLang="zh-TW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check</a:t>
            </a:r>
            <a:endParaRPr lang="en-US" altLang="zh-TW" sz="18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    </a:t>
            </a:r>
            <a:r>
              <a:rPr lang="en-US" altLang="zh-TW" sz="18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800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middle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= (</a:t>
            </a:r>
            <a:r>
              <a:rPr lang="en-US" altLang="zh-TW" sz="1800" b="1" dirty="0" err="1">
                <a:latin typeface="Courier New" pitchFamily="49" charset="0"/>
                <a:ea typeface="新細明體" charset="-120"/>
              </a:rPr>
              <a:t>left+right</a:t>
            </a: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)/2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;</a:t>
            </a:r>
            <a:endParaRPr lang="en-US" altLang="zh-TW" sz="18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    </a:t>
            </a:r>
            <a:endParaRPr lang="en-US" altLang="zh-TW" sz="1800" b="1" dirty="0" smtClean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   if </a:t>
            </a: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(</a:t>
            </a:r>
            <a:r>
              <a:rPr lang="en-US" altLang="zh-TW" sz="18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x &lt; </a:t>
            </a:r>
            <a:r>
              <a:rPr lang="en-US" altLang="zh-TW" sz="1800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A[</a:t>
            </a:r>
            <a:r>
              <a:rPr lang="en-US" altLang="zh-TW" sz="18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middle</a:t>
            </a:r>
            <a:r>
              <a:rPr lang="en-US" altLang="zh-TW" sz="1800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]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)  </a:t>
            </a: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right = 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middle-1;</a:t>
            </a:r>
            <a:endParaRPr lang="en-US" altLang="zh-TW" sz="18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    </a:t>
            </a:r>
            <a:endParaRPr lang="en-US" altLang="zh-TW" sz="1800" b="1" dirty="0" smtClean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  else if </a:t>
            </a: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(</a:t>
            </a:r>
            <a:r>
              <a:rPr lang="en-US" altLang="zh-TW" sz="18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x &gt; A[middle</a:t>
            </a:r>
            <a:r>
              <a:rPr lang="en-US" altLang="zh-TW" sz="1800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]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)  left = </a:t>
            </a: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middle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+1;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 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   else return middle;</a:t>
            </a:r>
            <a:endParaRPr lang="en-US" altLang="zh-TW" sz="18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} </a:t>
            </a:r>
            <a:r>
              <a:rPr lang="en-US" altLang="zh-TW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end of while</a:t>
            </a:r>
            <a:endParaRPr lang="en-US" altLang="zh-TW" sz="18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  return -1</a:t>
            </a:r>
            <a:r>
              <a:rPr lang="en-US" altLang="zh-TW" sz="1800" b="1" dirty="0" smtClean="0">
                <a:latin typeface="Courier New" pitchFamily="49" charset="0"/>
                <a:ea typeface="新細明體" charset="-120"/>
              </a:rPr>
              <a:t>; </a:t>
            </a:r>
            <a:r>
              <a:rPr lang="en-US" altLang="zh-TW" sz="18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not found</a:t>
            </a:r>
            <a:endParaRPr lang="en-US" altLang="zh-TW" sz="18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1800" b="1" dirty="0">
                <a:latin typeface="Courier New" pitchFamily="49" charset="0"/>
                <a:ea typeface="新細明體" charset="-120"/>
              </a:rPr>
              <a:t>}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308304" y="27512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O(1)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308304" y="33217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O(1)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762123" y="2945314"/>
            <a:ext cx="254618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6035213" y="3508552"/>
            <a:ext cx="127309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308304" y="393592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O(1)</a:t>
            </a:r>
            <a:endParaRPr lang="zh-TW" altLang="en-US" dirty="0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6549751" y="4120591"/>
            <a:ext cx="758553" cy="20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289333" y="456319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O(1)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endCxn id="21" idx="1"/>
          </p:cNvCxnSpPr>
          <p:nvPr/>
        </p:nvCxnSpPr>
        <p:spPr>
          <a:xfrm flipV="1">
            <a:off x="3563888" y="4747862"/>
            <a:ext cx="3725445" cy="20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25" idx="1"/>
          </p:cNvCxnSpPr>
          <p:nvPr/>
        </p:nvCxnSpPr>
        <p:spPr>
          <a:xfrm>
            <a:off x="3529343" y="2310062"/>
            <a:ext cx="375998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7289332" y="212539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O(?)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411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8" grpId="0"/>
      <p:bldP spid="21" grpId="0"/>
      <p:bldP spid="2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Complexity of Binary Search</a:t>
            </a:r>
            <a:endParaRPr lang="en-US" altLang="zh-TW" dirty="0" smtClean="0">
              <a:ea typeface="新細明體" charset="-12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285875"/>
            <a:ext cx="8102600" cy="486251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altLang="zh-TW" dirty="0" smtClean="0"/>
              <a:t>Analysis of the while loop:</a:t>
            </a:r>
          </a:p>
          <a:p>
            <a:pPr lvl="1" eaLnBrk="1" hangingPunct="1">
              <a:defRPr/>
            </a:pPr>
            <a:r>
              <a:rPr lang="en-US" altLang="zh-TW" dirty="0" smtClean="0"/>
              <a:t>Iteration 1:  </a:t>
            </a:r>
            <a:r>
              <a:rPr lang="en-US" altLang="zh-TW" dirty="0" smtClean="0">
                <a:solidFill>
                  <a:srgbClr val="C00000"/>
                </a:solidFill>
              </a:rPr>
              <a:t>n</a:t>
            </a:r>
            <a:r>
              <a:rPr lang="en-US" altLang="zh-TW" dirty="0" smtClean="0"/>
              <a:t> values to be searched</a:t>
            </a:r>
          </a:p>
          <a:p>
            <a:pPr lvl="1" eaLnBrk="1" hangingPunct="1">
              <a:defRPr/>
            </a:pPr>
            <a:r>
              <a:rPr lang="en-US" altLang="zh-TW" dirty="0" smtClean="0"/>
              <a:t>Iteration 2:  </a:t>
            </a:r>
            <a:r>
              <a:rPr lang="en-US" altLang="zh-TW" dirty="0" smtClean="0">
                <a:solidFill>
                  <a:srgbClr val="C00000"/>
                </a:solidFill>
              </a:rPr>
              <a:t>n/2</a:t>
            </a:r>
            <a:r>
              <a:rPr lang="en-US" altLang="zh-TW" dirty="0" smtClean="0"/>
              <a:t> left for searching</a:t>
            </a:r>
          </a:p>
          <a:p>
            <a:pPr lvl="1" eaLnBrk="1" hangingPunct="1"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Iteration 3:  </a:t>
            </a:r>
            <a:r>
              <a:rPr lang="en-US" altLang="zh-TW" dirty="0" smtClean="0">
                <a:solidFill>
                  <a:srgbClr val="C00000"/>
                </a:solidFill>
              </a:rPr>
              <a:t>n/4</a:t>
            </a:r>
            <a:r>
              <a:rPr lang="en-US" altLang="zh-TW" dirty="0" smtClean="0">
                <a:solidFill>
                  <a:srgbClr val="000000"/>
                </a:solidFill>
              </a:rPr>
              <a:t> left for searching</a:t>
            </a:r>
          </a:p>
          <a:p>
            <a:pPr lvl="1" eaLnBrk="1" hangingPunct="1"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…</a:t>
            </a:r>
          </a:p>
          <a:p>
            <a:pPr lvl="1" eaLnBrk="1" hangingPunct="1">
              <a:defRPr/>
            </a:pPr>
            <a:r>
              <a:rPr lang="en-US" altLang="zh-TW" dirty="0" err="1" smtClean="0">
                <a:solidFill>
                  <a:srgbClr val="000000"/>
                </a:solidFill>
              </a:rPr>
              <a:t>Iteraton</a:t>
            </a:r>
            <a:r>
              <a:rPr lang="en-US" altLang="zh-TW" dirty="0" smtClean="0">
                <a:solidFill>
                  <a:srgbClr val="000000"/>
                </a:solidFill>
              </a:rPr>
              <a:t> k+1: </a:t>
            </a:r>
            <a:r>
              <a:rPr lang="en-US" altLang="zh-TW" dirty="0" smtClean="0">
                <a:solidFill>
                  <a:srgbClr val="C00000"/>
                </a:solidFill>
              </a:rPr>
              <a:t>n/(2</a:t>
            </a:r>
            <a:r>
              <a:rPr lang="en-US" altLang="zh-TW" baseline="30000" dirty="0" smtClean="0">
                <a:solidFill>
                  <a:srgbClr val="C00000"/>
                </a:solidFill>
              </a:rPr>
              <a:t>k</a:t>
            </a:r>
            <a:r>
              <a:rPr lang="en-US" altLang="zh-TW" dirty="0" smtClean="0">
                <a:solidFill>
                  <a:srgbClr val="C00000"/>
                </a:solidFill>
              </a:rPr>
              <a:t>) </a:t>
            </a:r>
            <a:r>
              <a:rPr lang="en-US" altLang="zh-TW" dirty="0" smtClean="0">
                <a:solidFill>
                  <a:srgbClr val="000000"/>
                </a:solidFill>
              </a:rPr>
              <a:t>left for searching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 smtClean="0"/>
              <a:t>    When </a:t>
            </a:r>
            <a:r>
              <a:rPr lang="en-US" altLang="zh-TW" dirty="0" smtClean="0">
                <a:solidFill>
                  <a:srgbClr val="C00000"/>
                </a:solidFill>
              </a:rPr>
              <a:t>n/(2</a:t>
            </a:r>
            <a:r>
              <a:rPr lang="en-US" altLang="zh-TW" baseline="30000" dirty="0" smtClean="0">
                <a:solidFill>
                  <a:srgbClr val="C00000"/>
                </a:solidFill>
              </a:rPr>
              <a:t>k</a:t>
            </a:r>
            <a:r>
              <a:rPr lang="en-US" altLang="zh-TW" dirty="0" smtClean="0">
                <a:solidFill>
                  <a:srgbClr val="C00000"/>
                </a:solidFill>
              </a:rPr>
              <a:t>) = 1</a:t>
            </a:r>
            <a:r>
              <a:rPr lang="en-US" altLang="zh-TW" dirty="0" smtClean="0"/>
              <a:t>, searching </a:t>
            </a:r>
            <a:r>
              <a:rPr lang="en-US" altLang="zh-TW" dirty="0" smtClean="0">
                <a:solidFill>
                  <a:srgbClr val="C00000"/>
                </a:solidFill>
              </a:rPr>
              <a:t>must</a:t>
            </a:r>
            <a:r>
              <a:rPr lang="en-US" altLang="zh-TW" dirty="0" smtClean="0"/>
              <a:t> finish.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 smtClean="0"/>
              <a:t>    That is </a:t>
            </a:r>
            <a:r>
              <a:rPr lang="en-US" altLang="zh-TW" dirty="0" smtClean="0">
                <a:solidFill>
                  <a:srgbClr val="C00000"/>
                </a:solidFill>
              </a:rPr>
              <a:t>n = 2</a:t>
            </a:r>
            <a:r>
              <a:rPr lang="en-US" altLang="zh-TW" baseline="30000" dirty="0" smtClean="0">
                <a:solidFill>
                  <a:srgbClr val="C00000"/>
                </a:solidFill>
              </a:rPr>
              <a:t>k</a:t>
            </a:r>
            <a:r>
              <a:rPr lang="en-US" altLang="zh-TW" dirty="0" smtClean="0"/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 smtClean="0"/>
              <a:t>          ==&gt;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k = log</a:t>
            </a:r>
            <a:r>
              <a:rPr lang="en-US" altLang="zh-TW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TW" dirty="0" smtClean="0">
                <a:solidFill>
                  <a:srgbClr val="C00000"/>
                </a:solidFill>
              </a:rPr>
              <a:t> n</a:t>
            </a:r>
          </a:p>
          <a:p>
            <a:pPr eaLnBrk="1" hangingPunct="1">
              <a:defRPr/>
            </a:pPr>
            <a:endParaRPr lang="en-US" altLang="zh-TW" sz="1400" dirty="0" smtClean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Hence, </a:t>
            </a:r>
            <a:r>
              <a:rPr lang="en-US" altLang="zh-TW" b="1" dirty="0" smtClean="0"/>
              <a:t>worst-case running time</a:t>
            </a:r>
            <a:r>
              <a:rPr lang="en-US" altLang="zh-TW" dirty="0" smtClean="0">
                <a:solidFill>
                  <a:srgbClr val="000000"/>
                </a:solidFill>
              </a:rPr>
              <a:t> of </a:t>
            </a:r>
            <a:r>
              <a:rPr lang="en-US" altLang="zh-TW" dirty="0" smtClean="0"/>
              <a:t>binary search </a:t>
            </a:r>
            <a:r>
              <a:rPr lang="en-US" altLang="zh-TW" dirty="0" smtClean="0">
                <a:solidFill>
                  <a:srgbClr val="000000"/>
                </a:solidFill>
              </a:rPr>
              <a:t>is O(</a:t>
            </a:r>
            <a:r>
              <a:rPr lang="en-US" altLang="zh-TW" dirty="0" smtClean="0">
                <a:solidFill>
                  <a:srgbClr val="C00000"/>
                </a:solidFill>
              </a:rPr>
              <a:t>log</a:t>
            </a:r>
            <a:r>
              <a:rPr lang="en-US" altLang="zh-TW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TW" dirty="0" smtClean="0">
                <a:solidFill>
                  <a:srgbClr val="C00000"/>
                </a:solidFill>
              </a:rPr>
              <a:t> n</a:t>
            </a:r>
            <a:r>
              <a:rPr lang="en-US" altLang="zh-TW" dirty="0" smtClean="0">
                <a:solidFill>
                  <a:srgbClr val="000000"/>
                </a:solidFill>
              </a:rPr>
              <a:t>).</a:t>
            </a:r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7875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57313"/>
            <a:ext cx="8102600" cy="415992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sz="3900" dirty="0"/>
              <a:t>Definition:	</a:t>
            </a:r>
            <a:br>
              <a:rPr lang="en-US" altLang="zh-TW" sz="3900" dirty="0"/>
            </a:br>
            <a:r>
              <a:rPr lang="en-US" altLang="zh-TW" sz="3900" dirty="0"/>
              <a:t>f(n) = </a:t>
            </a:r>
            <a:r>
              <a:rPr lang="el-GR" altLang="zh-TW" sz="3900" dirty="0"/>
              <a:t>Ω</a:t>
            </a:r>
            <a:r>
              <a:rPr lang="en-US" altLang="zh-TW" sz="3900" dirty="0"/>
              <a:t>(g(n)) </a:t>
            </a:r>
            <a:r>
              <a:rPr lang="en-US" altLang="zh-TW" sz="3900" dirty="0" err="1"/>
              <a:t>iff</a:t>
            </a:r>
            <a:r>
              <a:rPr lang="en-US" altLang="zh-TW" sz="3900" dirty="0"/>
              <a:t> these exist </a:t>
            </a:r>
            <a:r>
              <a:rPr lang="en-US" altLang="zh-TW" sz="4000" b="1" dirty="0">
                <a:solidFill>
                  <a:srgbClr val="C00000"/>
                </a:solidFill>
              </a:rPr>
              <a:t>c, </a:t>
            </a:r>
            <a:r>
              <a:rPr lang="en-US" altLang="zh-TW" sz="4000" b="1" dirty="0" smtClean="0">
                <a:solidFill>
                  <a:srgbClr val="C00000"/>
                </a:solidFill>
              </a:rPr>
              <a:t>n</a:t>
            </a:r>
            <a:r>
              <a:rPr lang="en-US" altLang="zh-TW" sz="4000" b="1" baseline="-25000" dirty="0" smtClean="0">
                <a:solidFill>
                  <a:srgbClr val="C00000"/>
                </a:solidFill>
              </a:rPr>
              <a:t>0</a:t>
            </a:r>
            <a:r>
              <a:rPr lang="en-US" altLang="zh-TW" sz="4000" b="1" dirty="0" smtClean="0">
                <a:solidFill>
                  <a:srgbClr val="C00000"/>
                </a:solidFill>
              </a:rPr>
              <a:t>&gt;0 </a:t>
            </a:r>
            <a:r>
              <a:rPr lang="en-US" altLang="zh-TW" sz="3900" dirty="0" smtClean="0"/>
              <a:t>such </a:t>
            </a:r>
            <a:br>
              <a:rPr lang="en-US" altLang="zh-TW" sz="3900" dirty="0" smtClean="0"/>
            </a:br>
            <a:r>
              <a:rPr lang="en-US" altLang="zh-TW" sz="3900" dirty="0" smtClean="0"/>
              <a:t>that </a:t>
            </a:r>
            <a:r>
              <a:rPr lang="en-US" altLang="zh-TW" sz="3900" b="1" dirty="0" smtClean="0">
                <a:solidFill>
                  <a:srgbClr val="C00000"/>
                </a:solidFill>
              </a:rPr>
              <a:t>f(n</a:t>
            </a:r>
            <a:r>
              <a:rPr lang="en-US" altLang="zh-TW" sz="3900" b="1" dirty="0">
                <a:solidFill>
                  <a:srgbClr val="C00000"/>
                </a:solidFill>
              </a:rPr>
              <a:t>) </a:t>
            </a:r>
            <a:r>
              <a:rPr lang="en-US" altLang="zh-TW" sz="3900" b="1" dirty="0" smtClean="0">
                <a:solidFill>
                  <a:srgbClr val="C00000"/>
                </a:solidFill>
              </a:rPr>
              <a:t>≥ </a:t>
            </a:r>
            <a:r>
              <a:rPr lang="en-US" altLang="zh-TW" sz="3900" b="1" dirty="0">
                <a:solidFill>
                  <a:srgbClr val="C00000"/>
                </a:solidFill>
              </a:rPr>
              <a:t>c g(n) </a:t>
            </a:r>
            <a:r>
              <a:rPr lang="en-US" altLang="zh-TW" sz="3900" dirty="0"/>
              <a:t>for all </a:t>
            </a:r>
            <a:r>
              <a:rPr lang="en-US" altLang="zh-TW" sz="4000" b="1" dirty="0" err="1">
                <a:solidFill>
                  <a:srgbClr val="C00000"/>
                </a:solidFill>
              </a:rPr>
              <a:t>all</a:t>
            </a:r>
            <a:r>
              <a:rPr lang="en-US" altLang="zh-TW" sz="4000" b="1" dirty="0">
                <a:solidFill>
                  <a:srgbClr val="C00000"/>
                </a:solidFill>
              </a:rPr>
              <a:t> n ≥ </a:t>
            </a:r>
            <a:r>
              <a:rPr lang="en-US" altLang="zh-TW" sz="4000" b="1" dirty="0" smtClean="0">
                <a:solidFill>
                  <a:srgbClr val="C00000"/>
                </a:solidFill>
              </a:rPr>
              <a:t>n</a:t>
            </a:r>
            <a:r>
              <a:rPr lang="en-US" altLang="zh-TW" sz="3600" b="1" baseline="-25000" dirty="0" smtClean="0">
                <a:solidFill>
                  <a:srgbClr val="C00000"/>
                </a:solidFill>
                <a:latin typeface="Comic Sans MS"/>
              </a:rPr>
              <a:t>0</a:t>
            </a:r>
            <a:r>
              <a:rPr lang="en-US" altLang="zh-TW" sz="3900" dirty="0" smtClean="0"/>
              <a:t>.</a:t>
            </a:r>
            <a:endParaRPr lang="en-US" altLang="zh-TW" sz="2600" dirty="0" smtClean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zh-TW" sz="3000" dirty="0" smtClean="0"/>
              <a:t>Eg1.  3n + 2 = </a:t>
            </a:r>
            <a:r>
              <a:rPr lang="el-GR" altLang="zh-TW" sz="3000" dirty="0" smtClean="0"/>
              <a:t>Ω</a:t>
            </a:r>
            <a:r>
              <a:rPr lang="en-US" altLang="zh-TW" sz="3000" dirty="0" smtClean="0"/>
              <a:t>(n) </a:t>
            </a:r>
          </a:p>
          <a:p>
            <a:pPr lvl="1">
              <a:defRPr/>
            </a:pPr>
            <a:r>
              <a:rPr lang="en-US" altLang="zh-TW" sz="2600" dirty="0" smtClean="0"/>
              <a:t>since 3n+2 ≥ 3n   for all n  ≥ 1</a:t>
            </a:r>
            <a:r>
              <a:rPr lang="en-US" altLang="zh-TW" sz="3000" dirty="0" smtClean="0"/>
              <a:t>   </a:t>
            </a:r>
          </a:p>
          <a:p>
            <a:pPr>
              <a:defRPr/>
            </a:pPr>
            <a:r>
              <a:rPr lang="en-US" altLang="zh-TW" sz="3000" dirty="0" smtClean="0"/>
              <a:t>Eg2.  100n + 6 = </a:t>
            </a:r>
            <a:r>
              <a:rPr lang="el-GR" altLang="zh-TW" sz="3000" dirty="0" smtClean="0"/>
              <a:t>Ω</a:t>
            </a:r>
            <a:r>
              <a:rPr lang="en-US" altLang="zh-TW" sz="3000" dirty="0" smtClean="0"/>
              <a:t>(n) </a:t>
            </a:r>
          </a:p>
          <a:p>
            <a:pPr lvl="1">
              <a:defRPr/>
            </a:pPr>
            <a:r>
              <a:rPr lang="en-US" altLang="zh-TW" sz="2600" dirty="0" smtClean="0"/>
              <a:t>since 100n+6 ≥ 100 n   for all n ≥ 1</a:t>
            </a:r>
            <a:endParaRPr lang="en-US" altLang="zh-TW" sz="3000" dirty="0" smtClean="0">
              <a:ea typeface="新細明體" pitchFamily="18" charset="-120"/>
            </a:endParaRPr>
          </a:p>
          <a:p>
            <a:pPr>
              <a:defRPr/>
            </a:pPr>
            <a:r>
              <a:rPr lang="en-US" altLang="zh-TW" sz="3000" dirty="0" smtClean="0"/>
              <a:t>Eg3.  10n</a:t>
            </a:r>
            <a:r>
              <a:rPr lang="en-US" altLang="zh-TW" sz="3000" baseline="30000" dirty="0" smtClean="0"/>
              <a:t>2</a:t>
            </a:r>
            <a:r>
              <a:rPr lang="en-US" altLang="zh-TW" sz="3000" dirty="0" smtClean="0"/>
              <a:t> + 4n + 2 = </a:t>
            </a:r>
            <a:r>
              <a:rPr lang="el-GR" altLang="zh-TW" sz="3000" dirty="0" smtClean="0"/>
              <a:t>Ω</a:t>
            </a:r>
            <a:r>
              <a:rPr lang="en-US" altLang="zh-TW" sz="3000" dirty="0" smtClean="0"/>
              <a:t>(n</a:t>
            </a:r>
            <a:r>
              <a:rPr lang="en-US" altLang="zh-TW" sz="3000" baseline="30000" dirty="0" smtClean="0"/>
              <a:t>2</a:t>
            </a:r>
            <a:r>
              <a:rPr lang="en-US" altLang="zh-TW" sz="3000" dirty="0" smtClean="0"/>
              <a:t>) </a:t>
            </a:r>
          </a:p>
          <a:p>
            <a:pPr lvl="1">
              <a:defRPr/>
            </a:pPr>
            <a:r>
              <a:rPr lang="en-US" altLang="zh-TW" sz="2600" dirty="0" smtClean="0"/>
              <a:t>since 10n</a:t>
            </a:r>
            <a:r>
              <a:rPr lang="en-US" altLang="zh-TW" sz="2600" baseline="30000" dirty="0" smtClean="0"/>
              <a:t>2</a:t>
            </a:r>
            <a:r>
              <a:rPr lang="en-US" altLang="zh-TW" sz="2600" dirty="0" smtClean="0"/>
              <a:t> + 4n + 2 ≥ n</a:t>
            </a:r>
            <a:r>
              <a:rPr lang="en-US" altLang="zh-TW" sz="2600" baseline="30000" dirty="0" smtClean="0"/>
              <a:t>2</a:t>
            </a:r>
            <a:r>
              <a:rPr lang="en-US" altLang="zh-TW" sz="2200" dirty="0" smtClean="0"/>
              <a:t>   for all n ≥1 </a:t>
            </a:r>
            <a:r>
              <a:rPr lang="en-US" altLang="zh-TW" sz="2600" dirty="0" smtClean="0"/>
              <a:t>  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Notation: </a:t>
            </a:r>
            <a:r>
              <a:rPr lang="en-US" altLang="zh-TW" dirty="0" smtClean="0">
                <a:ea typeface="新細明體" charset="-120"/>
              </a:rPr>
              <a:t>Omega (</a:t>
            </a:r>
            <a:r>
              <a:rPr lang="el-GR" altLang="zh-TW" dirty="0" smtClean="0">
                <a:ea typeface="新細明體" charset="-120"/>
              </a:rPr>
              <a:t>Ω</a:t>
            </a:r>
            <a:r>
              <a:rPr lang="en-US" altLang="zh-TW" dirty="0" smtClean="0">
                <a:ea typeface="新細明體" charset="-120"/>
              </a:rPr>
              <a:t>)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760796" y="5436513"/>
            <a:ext cx="7622408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TW" sz="3200" dirty="0"/>
              <a:t>The </a:t>
            </a:r>
            <a:r>
              <a:rPr lang="en-US" altLang="zh-TW" sz="3200" b="1" i="1" dirty="0"/>
              <a:t>lower bound </a:t>
            </a:r>
            <a:r>
              <a:rPr lang="en-US" altLang="zh-TW" sz="3200" dirty="0"/>
              <a:t>or </a:t>
            </a:r>
            <a:r>
              <a:rPr lang="en-US" altLang="zh-TW" sz="3200" b="1" i="1" dirty="0"/>
              <a:t>best-case running time</a:t>
            </a:r>
            <a:r>
              <a:rPr lang="en-US" altLang="zh-TW" sz="2000" b="1" i="1" dirty="0"/>
              <a:t> </a:t>
            </a:r>
            <a:r>
              <a:rPr lang="en-US" altLang="zh-TW" sz="2000" dirty="0"/>
              <a:t>  </a:t>
            </a:r>
            <a:endParaRPr lang="en-US" altLang="zh-TW" sz="3200" dirty="0">
              <a:ea typeface="新細明體" pitchFamily="18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5403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57312"/>
            <a:ext cx="8102600" cy="496071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3900" dirty="0"/>
              <a:t>Definition:	</a:t>
            </a:r>
            <a:br>
              <a:rPr lang="en-US" altLang="zh-TW" sz="3900" dirty="0"/>
            </a:br>
            <a:r>
              <a:rPr lang="en-US" altLang="zh-TW" sz="3900" dirty="0"/>
              <a:t>f(n) = </a:t>
            </a:r>
            <a:r>
              <a:rPr lang="el-GR" altLang="zh-TW" sz="4000" dirty="0">
                <a:ea typeface="新細明體" charset="-120"/>
              </a:rPr>
              <a:t>Θ</a:t>
            </a:r>
            <a:r>
              <a:rPr lang="en-US" altLang="zh-TW" sz="3900" dirty="0" smtClean="0"/>
              <a:t>(g(n</a:t>
            </a:r>
            <a:r>
              <a:rPr lang="en-US" altLang="zh-TW" sz="3900" dirty="0"/>
              <a:t>)) </a:t>
            </a:r>
            <a:r>
              <a:rPr lang="en-US" altLang="zh-TW" sz="3900" dirty="0" err="1"/>
              <a:t>iff</a:t>
            </a:r>
            <a:r>
              <a:rPr lang="en-US" altLang="zh-TW" sz="3900" dirty="0"/>
              <a:t> </a:t>
            </a:r>
            <a:r>
              <a:rPr lang="en-US" altLang="zh-TW" sz="3900" dirty="0" smtClean="0"/>
              <a:t/>
            </a:r>
            <a:br>
              <a:rPr lang="en-US" altLang="zh-TW" sz="3900" dirty="0" smtClean="0"/>
            </a:br>
            <a:r>
              <a:rPr lang="en-US" altLang="zh-TW" sz="3900" b="1" dirty="0" smtClean="0">
                <a:solidFill>
                  <a:srgbClr val="C00000"/>
                </a:solidFill>
              </a:rPr>
              <a:t>f(n</a:t>
            </a:r>
            <a:r>
              <a:rPr lang="en-US" altLang="zh-TW" sz="3900" b="1" dirty="0">
                <a:solidFill>
                  <a:srgbClr val="C00000"/>
                </a:solidFill>
              </a:rPr>
              <a:t>) </a:t>
            </a:r>
            <a:r>
              <a:rPr lang="en-US" altLang="zh-TW" sz="3900" b="1" dirty="0" smtClean="0">
                <a:solidFill>
                  <a:srgbClr val="C00000"/>
                </a:solidFill>
              </a:rPr>
              <a:t>= O(g(n)) and </a:t>
            </a:r>
            <a:r>
              <a:rPr lang="en-US" altLang="zh-TW" sz="3900" b="1" dirty="0">
                <a:solidFill>
                  <a:srgbClr val="C00000"/>
                </a:solidFill>
              </a:rPr>
              <a:t>f(n) = </a:t>
            </a:r>
            <a:r>
              <a:rPr lang="el-GR" altLang="zh-TW" sz="3900" b="1" dirty="0">
                <a:solidFill>
                  <a:srgbClr val="C00000"/>
                </a:solidFill>
              </a:rPr>
              <a:t>Ω</a:t>
            </a:r>
            <a:r>
              <a:rPr lang="en-US" altLang="zh-TW" sz="3900" b="1" dirty="0" smtClean="0">
                <a:solidFill>
                  <a:srgbClr val="C00000"/>
                </a:solidFill>
              </a:rPr>
              <a:t>(g(n</a:t>
            </a:r>
            <a:r>
              <a:rPr lang="en-US" altLang="zh-TW" sz="3900" b="1" dirty="0">
                <a:solidFill>
                  <a:srgbClr val="C00000"/>
                </a:solidFill>
              </a:rPr>
              <a:t>))</a:t>
            </a:r>
            <a:r>
              <a:rPr lang="en-US" altLang="zh-TW" sz="3900" dirty="0" smtClean="0"/>
              <a:t>.</a:t>
            </a:r>
            <a:endParaRPr lang="en-US" altLang="zh-TW" sz="2600" dirty="0" smtClean="0">
              <a:solidFill>
                <a:srgbClr val="000000"/>
              </a:solidFill>
            </a:endParaRP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US" altLang="zh-TW" sz="3000" dirty="0" smtClean="0"/>
              <a:t>Ex1.  3n + 2 = </a:t>
            </a:r>
            <a:r>
              <a:rPr lang="el-GR" altLang="zh-TW" sz="2600" dirty="0"/>
              <a:t>Θ</a:t>
            </a:r>
            <a:r>
              <a:rPr lang="en-US" altLang="zh-TW" sz="2600" dirty="0"/>
              <a:t>(n</a:t>
            </a:r>
            <a:r>
              <a:rPr lang="en-US" altLang="zh-TW" sz="2600" dirty="0" smtClean="0"/>
              <a:t>)</a:t>
            </a:r>
            <a:endParaRPr lang="en-US" altLang="zh-TW" sz="3000" dirty="0" smtClean="0"/>
          </a:p>
          <a:p>
            <a:pPr>
              <a:defRPr/>
            </a:pPr>
            <a:r>
              <a:rPr lang="en-US" altLang="zh-TW" sz="3000" dirty="0" smtClean="0"/>
              <a:t>Ex2.  100n + 6 = </a:t>
            </a:r>
            <a:r>
              <a:rPr lang="el-GR" altLang="zh-TW" sz="2800" dirty="0"/>
              <a:t>Θ</a:t>
            </a:r>
            <a:r>
              <a:rPr lang="en-US" altLang="zh-TW" sz="3000" dirty="0" smtClean="0"/>
              <a:t>(n) </a:t>
            </a:r>
          </a:p>
          <a:p>
            <a:pPr>
              <a:defRPr/>
            </a:pPr>
            <a:r>
              <a:rPr lang="en-US" altLang="zh-TW" sz="3000" dirty="0" smtClean="0"/>
              <a:t>Ex3.  10n</a:t>
            </a:r>
            <a:r>
              <a:rPr lang="en-US" altLang="zh-TW" sz="3000" baseline="30000" dirty="0" smtClean="0"/>
              <a:t>2</a:t>
            </a:r>
            <a:r>
              <a:rPr lang="en-US" altLang="zh-TW" sz="3000" dirty="0" smtClean="0"/>
              <a:t> + 4n + 2 = </a:t>
            </a:r>
            <a:r>
              <a:rPr lang="el-GR" altLang="zh-TW" sz="2800" dirty="0"/>
              <a:t>Θ</a:t>
            </a:r>
            <a:r>
              <a:rPr lang="en-US" altLang="zh-TW" sz="3000" dirty="0" smtClean="0"/>
              <a:t>(n</a:t>
            </a:r>
            <a:r>
              <a:rPr lang="en-US" altLang="zh-TW" sz="3000" baseline="30000" dirty="0" smtClean="0"/>
              <a:t>2</a:t>
            </a:r>
            <a:r>
              <a:rPr lang="en-US" altLang="zh-TW" sz="3000" dirty="0" smtClean="0"/>
              <a:t>) </a:t>
            </a:r>
            <a:r>
              <a:rPr lang="en-US" altLang="zh-TW" sz="2600" dirty="0" smtClean="0"/>
              <a:t> 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Notation: </a:t>
            </a:r>
            <a:r>
              <a:rPr lang="en-US" altLang="zh-TW" dirty="0" smtClean="0">
                <a:ea typeface="新細明體" charset="-120"/>
              </a:rPr>
              <a:t>Theta(</a:t>
            </a:r>
            <a:r>
              <a:rPr lang="el-GR" altLang="zh-TW" dirty="0">
                <a:ea typeface="新細明體" charset="-120"/>
              </a:rPr>
              <a:t>Θ</a:t>
            </a:r>
            <a:r>
              <a:rPr lang="en-US" altLang="zh-TW" dirty="0" smtClean="0">
                <a:ea typeface="新細明體" charset="-120"/>
              </a:rPr>
              <a:t>)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616780" y="5085184"/>
            <a:ext cx="791044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The </a:t>
            </a:r>
            <a:r>
              <a:rPr lang="en-US" altLang="zh-TW" sz="3200" b="1" i="1" dirty="0" smtClean="0"/>
              <a:t>tight bound </a:t>
            </a:r>
            <a:r>
              <a:rPr lang="en-US" altLang="zh-TW" sz="3200" dirty="0"/>
              <a:t>or </a:t>
            </a:r>
            <a:r>
              <a:rPr lang="en-US" altLang="zh-TW" sz="3200" b="1" i="1" dirty="0" smtClean="0"/>
              <a:t>average-case </a:t>
            </a:r>
            <a:r>
              <a:rPr lang="en-US" altLang="zh-TW" sz="3200" b="1" i="1" dirty="0"/>
              <a:t>running time</a:t>
            </a:r>
            <a:r>
              <a:rPr lang="en-US" altLang="zh-TW" sz="2000" b="1" i="1" dirty="0"/>
              <a:t> </a:t>
            </a:r>
            <a:r>
              <a:rPr lang="en-US" altLang="zh-TW" sz="2000" dirty="0"/>
              <a:t>  </a:t>
            </a:r>
            <a:endParaRPr lang="en-US" altLang="zh-TW" sz="3200" dirty="0">
              <a:ea typeface="新細明體" pitchFamily="18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502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Binary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statement: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Assume </a:t>
            </a:r>
            <a:r>
              <a:rPr lang="en-US" altLang="zh-TW" dirty="0"/>
              <a:t>we have </a:t>
            </a:r>
            <a:r>
              <a:rPr lang="en-US" altLang="zh-TW" dirty="0">
                <a:solidFill>
                  <a:srgbClr val="C00000"/>
                </a:solidFill>
              </a:rPr>
              <a:t>n</a:t>
            </a:r>
            <a:r>
              <a:rPr lang="en-US" altLang="zh-TW" dirty="0"/>
              <a:t> ≥ 1 distinct integers that are </a:t>
            </a:r>
            <a:r>
              <a:rPr lang="en-US" altLang="zh-TW" b="1" i="1" dirty="0"/>
              <a:t>sorted</a:t>
            </a:r>
            <a:r>
              <a:rPr lang="en-US" altLang="zh-TW" dirty="0"/>
              <a:t> in array </a:t>
            </a:r>
            <a:r>
              <a:rPr lang="en-US" altLang="zh-TW" dirty="0" smtClean="0">
                <a:solidFill>
                  <a:srgbClr val="C00000"/>
                </a:solidFill>
              </a:rPr>
              <a:t>A[0] </a:t>
            </a:r>
            <a:r>
              <a:rPr lang="en-US" altLang="zh-TW" dirty="0"/>
              <a:t>… </a:t>
            </a:r>
            <a:r>
              <a:rPr lang="en-US" altLang="zh-TW" dirty="0">
                <a:solidFill>
                  <a:srgbClr val="C00000"/>
                </a:solidFill>
              </a:rPr>
              <a:t>A[</a:t>
            </a:r>
            <a:r>
              <a:rPr lang="en-US" altLang="zh-TW" dirty="0" smtClean="0">
                <a:solidFill>
                  <a:srgbClr val="C00000"/>
                </a:solidFill>
              </a:rPr>
              <a:t>n-1</a:t>
            </a:r>
            <a:r>
              <a:rPr lang="en-US" altLang="zh-TW" dirty="0">
                <a:solidFill>
                  <a:srgbClr val="C00000"/>
                </a:solidFill>
              </a:rPr>
              <a:t>]</a:t>
            </a:r>
            <a:r>
              <a:rPr lang="en-US" altLang="zh-TW" dirty="0"/>
              <a:t>. </a:t>
            </a:r>
            <a:r>
              <a:rPr lang="en-US" altLang="zh-TW" dirty="0" smtClean="0"/>
              <a:t>Determine the existence of an </a:t>
            </a:r>
            <a:r>
              <a:rPr lang="en-US" altLang="zh-TW" dirty="0"/>
              <a:t>integer </a:t>
            </a:r>
            <a:r>
              <a:rPr lang="en-US" altLang="zh-TW" dirty="0" smtClean="0">
                <a:solidFill>
                  <a:srgbClr val="C00000"/>
                </a:solidFill>
              </a:rPr>
              <a:t>x</a:t>
            </a:r>
            <a:r>
              <a:rPr lang="en-US" altLang="zh-TW" dirty="0" smtClean="0"/>
              <a:t>. If </a:t>
            </a:r>
            <a:r>
              <a:rPr lang="en-US" altLang="zh-TW" dirty="0">
                <a:solidFill>
                  <a:srgbClr val="C00000"/>
                </a:solidFill>
              </a:rPr>
              <a:t>x=A[j]</a:t>
            </a:r>
            <a:r>
              <a:rPr lang="en-US" altLang="zh-TW" dirty="0"/>
              <a:t>, return index </a:t>
            </a:r>
            <a:r>
              <a:rPr lang="en-US" altLang="zh-TW" dirty="0" smtClean="0">
                <a:solidFill>
                  <a:srgbClr val="C00000"/>
                </a:solidFill>
              </a:rPr>
              <a:t>j</a:t>
            </a:r>
            <a:r>
              <a:rPr lang="en-US" altLang="zh-TW" dirty="0" smtClean="0"/>
              <a:t>; otherwise </a:t>
            </a:r>
            <a:r>
              <a:rPr lang="en-US" altLang="zh-TW" dirty="0"/>
              <a:t>return </a:t>
            </a:r>
            <a:r>
              <a:rPr lang="en-US" altLang="zh-TW" dirty="0">
                <a:solidFill>
                  <a:srgbClr val="C00000"/>
                </a:solidFill>
              </a:rPr>
              <a:t>-1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3608" y="4221088"/>
            <a:ext cx="74168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C00000"/>
                </a:solidFill>
              </a:rPr>
              <a:t>A[0]  A[1]   A[2]   A[3]  A[4]  A[5]   A[6]  A[7]</a:t>
            </a:r>
          </a:p>
          <a:p>
            <a:r>
              <a:rPr lang="en-US" altLang="zh-TW" sz="2800" dirty="0"/>
              <a:t>   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dirty="0" err="1"/>
              <a:t>Eg</a:t>
            </a:r>
            <a:r>
              <a:rPr lang="en-US" altLang="zh-TW" sz="2800" dirty="0"/>
              <a:t>. For x=9, return index 4;</a:t>
            </a:r>
          </a:p>
          <a:p>
            <a:r>
              <a:rPr lang="en-US" altLang="zh-TW" sz="2800" dirty="0"/>
              <a:t>      </a:t>
            </a:r>
            <a:r>
              <a:rPr lang="en-US" altLang="zh-TW" sz="2800" dirty="0" smtClean="0"/>
              <a:t>For </a:t>
            </a:r>
            <a:r>
              <a:rPr lang="en-US" altLang="zh-TW" sz="2800" dirty="0"/>
              <a:t>x=10, return -1.</a:t>
            </a:r>
            <a:endParaRPr lang="zh-TW" altLang="en-US" sz="2800" dirty="0"/>
          </a:p>
        </p:txBody>
      </p:sp>
      <p:grpSp>
        <p:nvGrpSpPr>
          <p:cNvPr id="26" name="群組 50"/>
          <p:cNvGrpSpPr>
            <a:grpSpLocks/>
          </p:cNvGrpSpPr>
          <p:nvPr/>
        </p:nvGrpSpPr>
        <p:grpSpPr bwMode="auto">
          <a:xfrm>
            <a:off x="683568" y="4869160"/>
            <a:ext cx="6956703" cy="846903"/>
            <a:chOff x="1000100" y="3786190"/>
            <a:chExt cx="4929222" cy="600164"/>
          </a:xfrm>
        </p:grpSpPr>
        <p:grpSp>
          <p:nvGrpSpPr>
            <p:cNvPr id="27" name="群組 48"/>
            <p:cNvGrpSpPr>
              <a:grpSpLocks/>
            </p:cNvGrpSpPr>
            <p:nvPr/>
          </p:nvGrpSpPr>
          <p:grpSpPr bwMode="auto">
            <a:xfrm>
              <a:off x="1000100" y="3786190"/>
              <a:ext cx="4929222" cy="600164"/>
              <a:chOff x="1000100" y="3214686"/>
              <a:chExt cx="4929222" cy="600164"/>
            </a:xfrm>
          </p:grpSpPr>
          <p:sp>
            <p:nvSpPr>
              <p:cNvPr id="36" name="矩形 29"/>
              <p:cNvSpPr>
                <a:spLocks noChangeArrowheads="1"/>
              </p:cNvSpPr>
              <p:nvPr/>
            </p:nvSpPr>
            <p:spPr bwMode="auto">
              <a:xfrm>
                <a:off x="1357290" y="3214686"/>
                <a:ext cx="4572032" cy="600164"/>
              </a:xfrm>
              <a:prstGeom prst="rect">
                <a:avLst/>
              </a:prstGeom>
              <a:solidFill>
                <a:schemeClr val="accent1"/>
              </a:solidFill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7" name="文字方塊 36"/>
              <p:cNvSpPr txBox="1"/>
              <p:nvPr/>
            </p:nvSpPr>
            <p:spPr>
              <a:xfrm>
                <a:off x="1000100" y="3286134"/>
                <a:ext cx="298947" cy="41440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sz="3200" dirty="0">
                    <a:solidFill>
                      <a:srgbClr val="C00000"/>
                    </a:solidFill>
                    <a:latin typeface="+mj-lt"/>
                  </a:rPr>
                  <a:t>A</a:t>
                </a:r>
                <a:endParaRPr lang="zh-TW" altLang="en-US" sz="3200" dirty="0">
                  <a:solidFill>
                    <a:srgbClr val="C00000"/>
                  </a:solidFill>
                  <a:latin typeface="+mj-lt"/>
                </a:endParaRPr>
              </a:p>
            </p:txBody>
          </p:sp>
          <p:sp>
            <p:nvSpPr>
              <p:cNvPr id="38" name="文字方塊 40"/>
              <p:cNvSpPr txBox="1">
                <a:spLocks noChangeArrowheads="1"/>
              </p:cNvSpPr>
              <p:nvPr/>
            </p:nvSpPr>
            <p:spPr bwMode="auto">
              <a:xfrm>
                <a:off x="1500166" y="3286124"/>
                <a:ext cx="357190" cy="370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2800" dirty="0"/>
                  <a:t>1</a:t>
                </a:r>
                <a:endParaRPr lang="zh-TW" altLang="en-US" sz="2800" dirty="0"/>
              </a:p>
            </p:txBody>
          </p:sp>
          <p:sp>
            <p:nvSpPr>
              <p:cNvPr id="39" name="文字方塊 41"/>
              <p:cNvSpPr txBox="1">
                <a:spLocks noChangeArrowheads="1"/>
              </p:cNvSpPr>
              <p:nvPr/>
            </p:nvSpPr>
            <p:spPr bwMode="auto">
              <a:xfrm>
                <a:off x="2000232" y="3286124"/>
                <a:ext cx="357190" cy="370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2800"/>
                  <a:t>3</a:t>
                </a:r>
                <a:endParaRPr lang="zh-TW" altLang="en-US" sz="2800"/>
              </a:p>
            </p:txBody>
          </p:sp>
          <p:sp>
            <p:nvSpPr>
              <p:cNvPr id="40" name="文字方塊 42"/>
              <p:cNvSpPr txBox="1">
                <a:spLocks noChangeArrowheads="1"/>
              </p:cNvSpPr>
              <p:nvPr/>
            </p:nvSpPr>
            <p:spPr bwMode="auto">
              <a:xfrm>
                <a:off x="2643174" y="3286124"/>
                <a:ext cx="357190" cy="370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2800"/>
                  <a:t>5</a:t>
                </a:r>
                <a:endParaRPr lang="zh-TW" altLang="en-US" sz="2800"/>
              </a:p>
            </p:txBody>
          </p:sp>
          <p:sp>
            <p:nvSpPr>
              <p:cNvPr id="41" name="文字方塊 43"/>
              <p:cNvSpPr txBox="1">
                <a:spLocks noChangeArrowheads="1"/>
              </p:cNvSpPr>
              <p:nvPr/>
            </p:nvSpPr>
            <p:spPr bwMode="auto">
              <a:xfrm>
                <a:off x="3214678" y="3286124"/>
                <a:ext cx="357190" cy="370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2800"/>
                  <a:t>8</a:t>
                </a:r>
                <a:endParaRPr lang="zh-TW" altLang="en-US" sz="2800"/>
              </a:p>
            </p:txBody>
          </p:sp>
          <p:sp>
            <p:nvSpPr>
              <p:cNvPr id="42" name="文字方塊 44"/>
              <p:cNvSpPr txBox="1">
                <a:spLocks noChangeArrowheads="1"/>
              </p:cNvSpPr>
              <p:nvPr/>
            </p:nvSpPr>
            <p:spPr bwMode="auto">
              <a:xfrm>
                <a:off x="3786182" y="3286124"/>
                <a:ext cx="357190" cy="370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2800"/>
                  <a:t>9</a:t>
                </a:r>
                <a:endParaRPr lang="zh-TW" altLang="en-US" sz="2800"/>
              </a:p>
            </p:txBody>
          </p:sp>
          <p:sp>
            <p:nvSpPr>
              <p:cNvPr id="43" name="文字方塊 45"/>
              <p:cNvSpPr txBox="1">
                <a:spLocks noChangeArrowheads="1"/>
              </p:cNvSpPr>
              <p:nvPr/>
            </p:nvSpPr>
            <p:spPr bwMode="auto">
              <a:xfrm>
                <a:off x="4286248" y="3286124"/>
                <a:ext cx="500066" cy="370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2800"/>
                  <a:t>17</a:t>
                </a:r>
                <a:endParaRPr lang="zh-TW" altLang="en-US" sz="2800"/>
              </a:p>
            </p:txBody>
          </p:sp>
          <p:sp>
            <p:nvSpPr>
              <p:cNvPr id="44" name="文字方塊 46"/>
              <p:cNvSpPr txBox="1">
                <a:spLocks noChangeArrowheads="1"/>
              </p:cNvSpPr>
              <p:nvPr/>
            </p:nvSpPr>
            <p:spPr bwMode="auto">
              <a:xfrm>
                <a:off x="5429256" y="3286124"/>
                <a:ext cx="500066" cy="370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2800"/>
                  <a:t>50</a:t>
                </a:r>
                <a:endParaRPr lang="zh-TW" altLang="en-US" sz="2800"/>
              </a:p>
            </p:txBody>
          </p:sp>
          <p:sp>
            <p:nvSpPr>
              <p:cNvPr id="45" name="文字方塊 47"/>
              <p:cNvSpPr txBox="1">
                <a:spLocks noChangeArrowheads="1"/>
              </p:cNvSpPr>
              <p:nvPr/>
            </p:nvSpPr>
            <p:spPr bwMode="auto">
              <a:xfrm>
                <a:off x="4857752" y="3286124"/>
                <a:ext cx="500066" cy="370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sz="2800"/>
                  <a:t>32</a:t>
                </a:r>
                <a:endParaRPr lang="zh-TW" altLang="en-US" sz="2800"/>
              </a:p>
            </p:txBody>
          </p:sp>
        </p:grpSp>
        <p:grpSp>
          <p:nvGrpSpPr>
            <p:cNvPr id="28" name="群組 49"/>
            <p:cNvGrpSpPr>
              <a:grpSpLocks/>
            </p:cNvGrpSpPr>
            <p:nvPr/>
          </p:nvGrpSpPr>
          <p:grpSpPr bwMode="auto">
            <a:xfrm>
              <a:off x="1928794" y="3786190"/>
              <a:ext cx="3429024" cy="571504"/>
              <a:chOff x="1928794" y="3214686"/>
              <a:chExt cx="3429024" cy="571504"/>
            </a:xfrm>
          </p:grpSpPr>
          <p:cxnSp>
            <p:nvCxnSpPr>
              <p:cNvPr id="29" name="直線接點 18"/>
              <p:cNvCxnSpPr>
                <a:cxnSpLocks noChangeShapeType="1"/>
              </p:cNvCxnSpPr>
              <p:nvPr/>
            </p:nvCxnSpPr>
            <p:spPr bwMode="auto">
              <a:xfrm rot="5400000">
                <a:off x="1643042" y="3500438"/>
                <a:ext cx="571504" cy="0"/>
              </a:xfrm>
              <a:prstGeom prst="line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直線接點 33"/>
              <p:cNvCxnSpPr>
                <a:cxnSpLocks noChangeShapeType="1"/>
              </p:cNvCxnSpPr>
              <p:nvPr/>
            </p:nvCxnSpPr>
            <p:spPr bwMode="auto">
              <a:xfrm rot="5400000">
                <a:off x="2214546" y="3500438"/>
                <a:ext cx="571504" cy="0"/>
              </a:xfrm>
              <a:prstGeom prst="line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直線接點 34"/>
              <p:cNvCxnSpPr>
                <a:cxnSpLocks noChangeShapeType="1"/>
              </p:cNvCxnSpPr>
              <p:nvPr/>
            </p:nvCxnSpPr>
            <p:spPr bwMode="auto">
              <a:xfrm rot="5400000">
                <a:off x="2786050" y="3500438"/>
                <a:ext cx="571504" cy="0"/>
              </a:xfrm>
              <a:prstGeom prst="line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直線接點 35"/>
              <p:cNvCxnSpPr>
                <a:cxnSpLocks noChangeShapeType="1"/>
              </p:cNvCxnSpPr>
              <p:nvPr/>
            </p:nvCxnSpPr>
            <p:spPr bwMode="auto">
              <a:xfrm rot="5400000">
                <a:off x="3357554" y="3500438"/>
                <a:ext cx="571504" cy="0"/>
              </a:xfrm>
              <a:prstGeom prst="line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線接點 36"/>
              <p:cNvCxnSpPr>
                <a:cxnSpLocks noChangeShapeType="1"/>
              </p:cNvCxnSpPr>
              <p:nvPr/>
            </p:nvCxnSpPr>
            <p:spPr bwMode="auto">
              <a:xfrm rot="5400000">
                <a:off x="3929058" y="3500438"/>
                <a:ext cx="571504" cy="0"/>
              </a:xfrm>
              <a:prstGeom prst="line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直線接點 37"/>
              <p:cNvCxnSpPr>
                <a:cxnSpLocks noChangeShapeType="1"/>
              </p:cNvCxnSpPr>
              <p:nvPr/>
            </p:nvCxnSpPr>
            <p:spPr bwMode="auto">
              <a:xfrm rot="5400000">
                <a:off x="4500562" y="3500438"/>
                <a:ext cx="571504" cy="0"/>
              </a:xfrm>
              <a:prstGeom prst="line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直線接點 38"/>
              <p:cNvCxnSpPr>
                <a:cxnSpLocks noChangeShapeType="1"/>
              </p:cNvCxnSpPr>
              <p:nvPr/>
            </p:nvCxnSpPr>
            <p:spPr bwMode="auto">
              <a:xfrm rot="5400000">
                <a:off x="5072066" y="3500438"/>
                <a:ext cx="571504" cy="0"/>
              </a:xfrm>
              <a:prstGeom prst="line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754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Performance Measurement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174037" cy="49514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dirty="0" smtClean="0">
                <a:ea typeface="新細明體" pitchFamily="18" charset="-120"/>
              </a:rPr>
              <a:t>Obtain </a:t>
            </a:r>
            <a:r>
              <a:rPr lang="en-US" altLang="zh-TW" dirty="0" smtClean="0">
                <a:solidFill>
                  <a:srgbClr val="C00000"/>
                </a:solidFill>
                <a:ea typeface="新細明體" pitchFamily="18" charset="-120"/>
              </a:rPr>
              <a:t>actual space and time </a:t>
            </a:r>
            <a:r>
              <a:rPr lang="en-US" altLang="zh-TW" dirty="0" smtClean="0">
                <a:ea typeface="新細明體" pitchFamily="18" charset="-120"/>
              </a:rPr>
              <a:t>requirement when running a program.</a:t>
            </a:r>
          </a:p>
          <a:p>
            <a:pPr eaLnBrk="1" hangingPunct="1">
              <a:defRPr/>
            </a:pPr>
            <a:r>
              <a:rPr lang="en-US" altLang="zh-TW" dirty="0" smtClean="0"/>
              <a:t>How to do time measurement in codes ?</a:t>
            </a:r>
          </a:p>
          <a:p>
            <a:pPr lvl="1" eaLnBrk="1" hangingPunct="1">
              <a:defRPr/>
            </a:pPr>
            <a:r>
              <a:rPr lang="en-US" altLang="zh-TW" dirty="0" smtClean="0"/>
              <a:t>Method 1: Use </a:t>
            </a:r>
            <a:r>
              <a:rPr lang="en-US" altLang="zh-TW" dirty="0" smtClean="0">
                <a:solidFill>
                  <a:srgbClr val="C00000"/>
                </a:solidFill>
              </a:rPr>
              <a:t>clock()</a:t>
            </a:r>
            <a:r>
              <a:rPr lang="en-US" altLang="zh-TW" dirty="0" smtClean="0"/>
              <a:t>,  measured in </a:t>
            </a:r>
            <a:r>
              <a:rPr lang="en-US" altLang="zh-TW" dirty="0" smtClean="0">
                <a:solidFill>
                  <a:srgbClr val="C00000"/>
                </a:solidFill>
              </a:rPr>
              <a:t>clock ticks</a:t>
            </a:r>
          </a:p>
          <a:p>
            <a:pPr lvl="1" eaLnBrk="1" hangingPunct="1">
              <a:defRPr/>
            </a:pPr>
            <a:r>
              <a:rPr lang="en-US" altLang="zh-TW" dirty="0" smtClean="0"/>
              <a:t>Method 2: Use </a:t>
            </a:r>
            <a:r>
              <a:rPr lang="en-US" altLang="zh-TW" dirty="0" smtClean="0">
                <a:solidFill>
                  <a:srgbClr val="C00000"/>
                </a:solidFill>
              </a:rPr>
              <a:t>time()</a:t>
            </a:r>
            <a:r>
              <a:rPr lang="en-US" altLang="zh-TW" dirty="0" smtClean="0"/>
              <a:t>, measured in </a:t>
            </a:r>
            <a:r>
              <a:rPr lang="en-US" altLang="zh-TW" dirty="0" smtClean="0">
                <a:solidFill>
                  <a:srgbClr val="C00000"/>
                </a:solidFill>
              </a:rPr>
              <a:t>seconds</a:t>
            </a:r>
            <a:endParaRPr lang="en-US" altLang="zh-TW" sz="2400" dirty="0" smtClean="0">
              <a:solidFill>
                <a:srgbClr val="C00000"/>
              </a:solidFill>
              <a:ea typeface="新細明體" pitchFamily="18" charset="-120"/>
            </a:endParaRPr>
          </a:p>
          <a:p>
            <a:pPr eaLnBrk="1" hangingPunct="1">
              <a:defRPr/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To time a </a:t>
            </a:r>
            <a:r>
              <a:rPr lang="en-US" altLang="zh-TW" dirty="0" smtClean="0">
                <a:solidFill>
                  <a:srgbClr val="C00000"/>
                </a:solidFill>
                <a:ea typeface="新細明體" pitchFamily="18" charset="-120"/>
              </a:rPr>
              <a:t>short program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, it is necessary to </a:t>
            </a:r>
            <a:r>
              <a:rPr lang="en-US" altLang="zh-TW" dirty="0" smtClean="0">
                <a:solidFill>
                  <a:srgbClr val="C00000"/>
                </a:solidFill>
                <a:ea typeface="新細明體" pitchFamily="18" charset="-120"/>
              </a:rPr>
              <a:t>repeat it many times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, and </a:t>
            </a:r>
            <a:r>
              <a:rPr lang="en-US" altLang="zh-TW" dirty="0" smtClean="0">
                <a:ea typeface="新細明體" pitchFamily="18" charset="-120"/>
              </a:rPr>
              <a:t>then take the </a:t>
            </a:r>
            <a:r>
              <a:rPr lang="en-US" altLang="zh-TW" dirty="0" smtClean="0">
                <a:solidFill>
                  <a:srgbClr val="C00000"/>
                </a:solidFill>
                <a:ea typeface="新細明體" pitchFamily="18" charset="-120"/>
              </a:rPr>
              <a:t>average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.</a:t>
            </a:r>
          </a:p>
          <a:p>
            <a:pPr marL="1200150" lvl="2" indent="-285750">
              <a:buClr>
                <a:srgbClr val="FF9900"/>
              </a:buClr>
              <a:buSzPct val="70000"/>
              <a:buFont typeface="Arial" pitchFamily="34" charset="0"/>
              <a:buChar char="•"/>
              <a:defRPr/>
            </a:pPr>
            <a:endParaRPr lang="en-US" altLang="zh-TW" sz="2400" dirty="0" smtClean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5619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Performance Measurement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174037" cy="49514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+mj-lt"/>
                <a:ea typeface="新細明體" pitchFamily="18" charset="-120"/>
              </a:rPr>
              <a:t>Method 1: Use clock(),  measured in clock ticks</a:t>
            </a:r>
          </a:p>
        </p:txBody>
      </p:sp>
      <p:sp>
        <p:nvSpPr>
          <p:cNvPr id="50181" name="Text Box 3"/>
          <p:cNvSpPr txBox="1">
            <a:spLocks noChangeArrowheads="1"/>
          </p:cNvSpPr>
          <p:nvPr/>
        </p:nvSpPr>
        <p:spPr bwMode="auto">
          <a:xfrm>
            <a:off x="785813" y="2348880"/>
            <a:ext cx="7572375" cy="44291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22400" rIns="54000" bIns="12240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#include &lt;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</a:rPr>
              <a:t>time.h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&gt;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endParaRPr lang="en-US" altLang="zh-TW" sz="20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void main()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{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</a:rPr>
              <a:t>clock_t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start = clock();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endParaRPr lang="en-US" altLang="zh-TW" sz="20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20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main body of program comes here!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endParaRPr lang="en-US" altLang="zh-TW" sz="20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</a:rPr>
              <a:t>clock_t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stop = clock();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endParaRPr lang="en-US" altLang="zh-TW" sz="20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 double duration = ((double) (stop-start))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                   / CLOCKS_PER_SEC;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}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721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Performance Measurement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174037" cy="495141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+mj-lt"/>
                <a:ea typeface="新細明體" charset="-120"/>
              </a:rPr>
              <a:t>Method 2: Use time(), measured in seconds</a:t>
            </a:r>
          </a:p>
        </p:txBody>
      </p:sp>
      <p:sp>
        <p:nvSpPr>
          <p:cNvPr id="51205" name="Text Box 3"/>
          <p:cNvSpPr txBox="1">
            <a:spLocks noChangeArrowheads="1"/>
          </p:cNvSpPr>
          <p:nvPr/>
        </p:nvSpPr>
        <p:spPr bwMode="auto">
          <a:xfrm>
            <a:off x="714375" y="1988840"/>
            <a:ext cx="7715250" cy="421481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22400" rIns="54000" bIns="12240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#include &lt;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</a:rPr>
              <a:t>time.h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&gt;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endParaRPr lang="en-US" altLang="zh-TW" sz="20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void main()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{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</a:rPr>
              <a:t>time_t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start = time(NULL);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endParaRPr lang="en-US" altLang="zh-TW" sz="20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20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main body of program comes here!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endParaRPr lang="en-US" altLang="zh-TW" sz="20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</a:rPr>
              <a:t>time_t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stop = time(NULL);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endParaRPr lang="en-US" altLang="zh-TW" sz="20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  double duration = (double) 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</a:rPr>
              <a:t>difftime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(</a:t>
            </a:r>
            <a:r>
              <a:rPr lang="en-US" altLang="zh-TW" sz="2000" b="1" dirty="0" err="1">
                <a:latin typeface="Courier New" pitchFamily="49" charset="0"/>
                <a:ea typeface="新細明體" charset="-120"/>
              </a:rPr>
              <a:t>stop,start</a:t>
            </a: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000" b="1" dirty="0">
                <a:latin typeface="Courier New" pitchFamily="49" charset="0"/>
                <a:ea typeface="新細明體" charset="-120"/>
              </a:rPr>
              <a:t>}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0580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Let </a:t>
            </a:r>
            <a:r>
              <a:rPr lang="en-US" altLang="zh-TW" i="1" dirty="0" smtClean="0"/>
              <a:t>left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right</a:t>
            </a:r>
            <a:r>
              <a:rPr lang="en-US" altLang="zh-TW" dirty="0" smtClean="0"/>
              <a:t> denote the left and right ends of the list with initial value</a:t>
            </a:r>
            <a:r>
              <a:rPr lang="en-US" altLang="zh-TW" dirty="0"/>
              <a:t>s</a:t>
            </a:r>
            <a:r>
              <a:rPr lang="en-US" altLang="zh-TW" dirty="0" smtClean="0"/>
              <a:t> 0 and n-1, respectively.</a:t>
            </a:r>
          </a:p>
          <a:p>
            <a:r>
              <a:rPr lang="en-US" altLang="zh-TW" dirty="0" smtClean="0"/>
              <a:t>Let </a:t>
            </a:r>
            <a:r>
              <a:rPr lang="en-US" altLang="zh-TW" i="1" dirty="0" smtClean="0"/>
              <a:t>middle = (</a:t>
            </a:r>
            <a:r>
              <a:rPr lang="en-US" altLang="zh-TW" i="1" dirty="0" err="1" smtClean="0"/>
              <a:t>left+right</a:t>
            </a:r>
            <a:r>
              <a:rPr lang="en-US" altLang="zh-TW" i="1" dirty="0" smtClean="0"/>
              <a:t>) / 2 </a:t>
            </a:r>
            <a:r>
              <a:rPr lang="en-US" altLang="zh-TW" dirty="0" smtClean="0"/>
              <a:t>be the middle position in the list</a:t>
            </a:r>
          </a:p>
          <a:p>
            <a:r>
              <a:rPr lang="en-US" altLang="zh-TW" dirty="0" smtClean="0"/>
              <a:t>Compare A[</a:t>
            </a:r>
            <a:r>
              <a:rPr lang="en-US" altLang="zh-TW" i="1" dirty="0" smtClean="0"/>
              <a:t>middle</a:t>
            </a:r>
            <a:r>
              <a:rPr lang="en-US" altLang="zh-TW" dirty="0" smtClean="0"/>
              <a:t>] with x and obtain three results: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X &lt; </a:t>
            </a:r>
            <a:r>
              <a:rPr lang="en-US" altLang="zh-TW" b="1" dirty="0">
                <a:solidFill>
                  <a:srgbClr val="FF0000"/>
                </a:solidFill>
              </a:rPr>
              <a:t>A[</a:t>
            </a:r>
            <a:r>
              <a:rPr lang="en-US" altLang="zh-TW" b="1" i="1" dirty="0">
                <a:solidFill>
                  <a:srgbClr val="FF0000"/>
                </a:solidFill>
              </a:rPr>
              <a:t>middle</a:t>
            </a:r>
            <a:r>
              <a:rPr lang="en-US" altLang="zh-TW" b="1" dirty="0" smtClean="0">
                <a:solidFill>
                  <a:srgbClr val="FF0000"/>
                </a:solidFill>
              </a:rPr>
              <a:t>]: </a:t>
            </a:r>
            <a:r>
              <a:rPr lang="en-US" altLang="zh-TW" dirty="0" smtClean="0"/>
              <a:t>x must be somewhere between 0 and </a:t>
            </a:r>
            <a:r>
              <a:rPr lang="en-US" altLang="zh-TW" i="1" dirty="0" smtClean="0"/>
              <a:t>middle-1</a:t>
            </a:r>
            <a:r>
              <a:rPr lang="en-US" altLang="zh-TW" dirty="0" smtClean="0"/>
              <a:t>. We set </a:t>
            </a:r>
            <a:r>
              <a:rPr lang="en-US" altLang="zh-TW" i="1" dirty="0" smtClean="0"/>
              <a:t>right</a:t>
            </a:r>
            <a:r>
              <a:rPr lang="en-US" altLang="zh-TW" dirty="0" smtClean="0"/>
              <a:t> to </a:t>
            </a:r>
            <a:r>
              <a:rPr lang="en-US" altLang="zh-TW" i="1" dirty="0" smtClean="0"/>
              <a:t>middle-1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X == </a:t>
            </a:r>
            <a:r>
              <a:rPr lang="en-US" altLang="zh-TW" b="1" dirty="0">
                <a:solidFill>
                  <a:srgbClr val="FF0000"/>
                </a:solidFill>
              </a:rPr>
              <a:t>A[</a:t>
            </a:r>
            <a:r>
              <a:rPr lang="en-US" altLang="zh-TW" b="1" i="1" dirty="0">
                <a:solidFill>
                  <a:srgbClr val="FF0000"/>
                </a:solidFill>
              </a:rPr>
              <a:t>middle</a:t>
            </a:r>
            <a:r>
              <a:rPr lang="en-US" altLang="zh-TW" b="1" dirty="0" smtClean="0">
                <a:solidFill>
                  <a:srgbClr val="FF0000"/>
                </a:solidFill>
              </a:rPr>
              <a:t>]: </a:t>
            </a:r>
            <a:r>
              <a:rPr lang="en-US" altLang="zh-TW" dirty="0" smtClean="0"/>
              <a:t>We return </a:t>
            </a:r>
            <a:r>
              <a:rPr lang="en-US" altLang="zh-TW" i="1" dirty="0" smtClean="0"/>
              <a:t>middle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X </a:t>
            </a:r>
            <a:r>
              <a:rPr lang="en-US" altLang="zh-TW" b="1" dirty="0" smtClean="0">
                <a:solidFill>
                  <a:srgbClr val="FF0000"/>
                </a:solidFill>
              </a:rPr>
              <a:t>&gt; </a:t>
            </a:r>
            <a:r>
              <a:rPr lang="en-US" altLang="zh-TW" b="1" dirty="0">
                <a:solidFill>
                  <a:srgbClr val="FF0000"/>
                </a:solidFill>
              </a:rPr>
              <a:t>A[</a:t>
            </a:r>
            <a:r>
              <a:rPr lang="en-US" altLang="zh-TW" b="1" i="1" dirty="0">
                <a:solidFill>
                  <a:srgbClr val="FF0000"/>
                </a:solidFill>
              </a:rPr>
              <a:t>middle</a:t>
            </a:r>
            <a:r>
              <a:rPr lang="en-US" altLang="zh-TW" b="1" dirty="0" smtClean="0">
                <a:solidFill>
                  <a:srgbClr val="FF0000"/>
                </a:solidFill>
              </a:rPr>
              <a:t>]: </a:t>
            </a:r>
            <a:r>
              <a:rPr lang="en-US" altLang="zh-TW" dirty="0"/>
              <a:t>x must be somewhere between </a:t>
            </a:r>
            <a:r>
              <a:rPr lang="en-US" altLang="zh-TW" i="1" dirty="0" smtClean="0"/>
              <a:t>middle+1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i="1" dirty="0"/>
              <a:t>n</a:t>
            </a:r>
            <a:r>
              <a:rPr lang="en-US" altLang="zh-TW" i="1" dirty="0" smtClean="0"/>
              <a:t>-1</a:t>
            </a:r>
            <a:r>
              <a:rPr lang="en-US" altLang="zh-TW" dirty="0"/>
              <a:t>. We set </a:t>
            </a:r>
            <a:r>
              <a:rPr lang="en-US" altLang="zh-TW" i="1" dirty="0"/>
              <a:t>left</a:t>
            </a:r>
            <a:r>
              <a:rPr lang="en-US" altLang="zh-TW" dirty="0"/>
              <a:t> to </a:t>
            </a:r>
            <a:r>
              <a:rPr lang="en-US" altLang="zh-TW" i="1" dirty="0" smtClean="0"/>
              <a:t>middle+1.</a:t>
            </a:r>
          </a:p>
          <a:p>
            <a:r>
              <a:rPr lang="en-US" altLang="zh-TW" dirty="0" smtClean="0"/>
              <a:t>If x is not found and there are still integers to check, we recalculate </a:t>
            </a:r>
            <a:r>
              <a:rPr lang="en-US" altLang="zh-TW" i="1" dirty="0" smtClean="0"/>
              <a:t>middle</a:t>
            </a:r>
            <a:r>
              <a:rPr lang="en-US" altLang="zh-TW" dirty="0" smtClean="0"/>
              <a:t> and repeat the above comparison.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877" y="875342"/>
            <a:ext cx="3518123" cy="80659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35639"/>
            <a:ext cx="6269322" cy="1143000"/>
          </a:xfrm>
        </p:spPr>
        <p:txBody>
          <a:bodyPr/>
          <a:lstStyle/>
          <a:p>
            <a:r>
              <a:rPr lang="en-US" altLang="zh-TW" dirty="0" smtClean="0"/>
              <a:t>In Natural Language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4507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 Pseudo Codes  </a:t>
            </a:r>
            <a:endParaRPr lang="zh-TW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5489" y="1429891"/>
            <a:ext cx="8494983" cy="509545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54000" tIns="122400" rIns="54000" bIns="122400" anchor="ctr"/>
          <a:lstStyle>
            <a:lvl1pPr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200" b="1" dirty="0" err="1" smtClean="0">
                <a:latin typeface="Courier New" pitchFamily="49" charset="0"/>
                <a:ea typeface="新細明體" charset="-120"/>
              </a:rPr>
              <a:t>BinarySearch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(</a:t>
            </a:r>
            <a:r>
              <a:rPr lang="en-US" altLang="zh-TW" sz="22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 *</a:t>
            </a:r>
            <a:r>
              <a:rPr lang="en-US" altLang="zh-TW" sz="2200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A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sz="2200" b="1" dirty="0" err="1" smtClean="0">
                <a:latin typeface="Courier New" pitchFamily="49" charset="0"/>
                <a:ea typeface="新細明體" charset="-120"/>
              </a:rPr>
              <a:t>const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2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200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x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,</a:t>
            </a:r>
            <a:r>
              <a:rPr lang="en-US" altLang="zh-TW" sz="2200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200" b="1" dirty="0" err="1" smtClean="0">
                <a:latin typeface="Courier New" pitchFamily="49" charset="0"/>
                <a:ea typeface="新細明體" charset="-120"/>
              </a:rPr>
              <a:t>const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2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200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n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)</a:t>
            </a:r>
            <a:endParaRPr lang="en-US" altLang="zh-TW" sz="22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{ </a:t>
            </a:r>
            <a:r>
              <a:rPr lang="en-US" altLang="zh-TW" sz="2200" b="1" dirty="0" err="1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left=0, 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right=n-1;</a:t>
            </a:r>
            <a:endParaRPr lang="en-US" altLang="zh-TW" sz="22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endParaRPr lang="en-US" altLang="zh-TW" sz="14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 while (left &lt;= right) </a:t>
            </a:r>
            <a:endParaRPr lang="en-US" altLang="zh-TW" sz="2200" b="1" dirty="0" smtClean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{ </a:t>
            </a:r>
            <a:r>
              <a:rPr lang="en-US" altLang="zh-TW" sz="22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more </a:t>
            </a:r>
            <a:r>
              <a:rPr lang="en-US" altLang="zh-TW" sz="2200" b="1" dirty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integers to </a:t>
            </a:r>
            <a:r>
              <a:rPr lang="en-US" altLang="zh-TW" sz="22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check</a:t>
            </a:r>
            <a:endParaRPr lang="en-US" altLang="zh-TW" sz="22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   </a:t>
            </a:r>
            <a:r>
              <a:rPr lang="en-US" altLang="zh-TW" sz="2200" b="1" dirty="0" err="1" smtClean="0">
                <a:latin typeface="Courier New" pitchFamily="49" charset="0"/>
                <a:ea typeface="新細明體" charset="-120"/>
              </a:rPr>
              <a:t>int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200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middle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= (</a:t>
            </a:r>
            <a:r>
              <a:rPr lang="en-US" altLang="zh-TW" sz="2200" b="1" dirty="0" err="1">
                <a:latin typeface="Courier New" pitchFamily="49" charset="0"/>
                <a:ea typeface="新細明體" charset="-120"/>
              </a:rPr>
              <a:t>left+right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)/2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;</a:t>
            </a:r>
            <a:endParaRPr lang="en-US" altLang="zh-TW" sz="22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   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if 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(</a:t>
            </a:r>
            <a:r>
              <a:rPr lang="en-US" altLang="zh-TW" sz="22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x &lt; </a:t>
            </a:r>
            <a:r>
              <a:rPr lang="en-US" altLang="zh-TW" sz="2200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A[</a:t>
            </a:r>
            <a:r>
              <a:rPr lang="en-US" altLang="zh-TW" sz="22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middle</a:t>
            </a:r>
            <a:r>
              <a:rPr lang="en-US" altLang="zh-TW" sz="2200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]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)  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right = 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middle-1;</a:t>
            </a:r>
            <a:endParaRPr lang="en-US" altLang="zh-TW" sz="22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   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else if 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(</a:t>
            </a:r>
            <a:r>
              <a:rPr lang="en-US" altLang="zh-TW" sz="22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x &gt; A[middle</a:t>
            </a:r>
            <a:r>
              <a:rPr lang="en-US" altLang="zh-TW" sz="2200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]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)  left = </a:t>
            </a: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middle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+1;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   else return middle;</a:t>
            </a:r>
            <a:endParaRPr lang="en-US" altLang="zh-TW" sz="2200" b="1" dirty="0"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 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} </a:t>
            </a:r>
            <a:r>
              <a:rPr lang="en-US" altLang="zh-TW" sz="22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end of while</a:t>
            </a:r>
            <a:endParaRPr lang="en-US" altLang="zh-TW" sz="22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  return -1</a:t>
            </a:r>
            <a:r>
              <a:rPr lang="en-US" altLang="zh-TW" sz="2200" b="1" dirty="0" smtClean="0">
                <a:latin typeface="Courier New" pitchFamily="49" charset="0"/>
                <a:ea typeface="新細明體" charset="-120"/>
              </a:rPr>
              <a:t>; </a:t>
            </a:r>
            <a:r>
              <a:rPr lang="en-US" altLang="zh-TW" sz="2200" b="1" dirty="0" smtClean="0">
                <a:solidFill>
                  <a:srgbClr val="00B050"/>
                </a:solidFill>
                <a:latin typeface="Courier New" pitchFamily="49" charset="0"/>
                <a:ea typeface="新細明體" charset="-120"/>
              </a:rPr>
              <a:t>// not found</a:t>
            </a:r>
            <a:endParaRPr lang="en-US" altLang="zh-TW" sz="2200" b="1" dirty="0">
              <a:solidFill>
                <a:srgbClr val="00B050"/>
              </a:solidFill>
              <a:latin typeface="Courier New" pitchFamily="49" charset="0"/>
              <a:ea typeface="新細明體" charset="-12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TW" sz="2200" b="1" dirty="0">
                <a:latin typeface="Courier New" pitchFamily="49" charset="0"/>
                <a:ea typeface="新細明體" charset="-120"/>
              </a:rPr>
              <a:t>}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012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Recursive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 powerful mechanism to make your algorithm or codes more clear.</a:t>
            </a:r>
          </a:p>
          <a:p>
            <a:r>
              <a:rPr lang="en-US" altLang="zh-TW" dirty="0" smtClean="0"/>
              <a:t>Direct recursion : </a:t>
            </a:r>
            <a:endParaRPr lang="en-US" altLang="zh-TW" dirty="0"/>
          </a:p>
          <a:p>
            <a:pPr lvl="1"/>
            <a:r>
              <a:rPr lang="en-US" altLang="zh-TW" dirty="0" smtClean="0"/>
              <a:t>Function calls </a:t>
            </a:r>
            <a:r>
              <a:rPr lang="en-US" altLang="zh-TW" dirty="0"/>
              <a:t>itself </a:t>
            </a:r>
            <a:r>
              <a:rPr lang="en-US" altLang="zh-TW" dirty="0" smtClean="0"/>
              <a:t>directly.</a:t>
            </a:r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.g</a:t>
            </a:r>
            <a:r>
              <a:rPr lang="en-US" altLang="zh-TW" dirty="0"/>
              <a:t>. </a:t>
            </a:r>
            <a:r>
              <a:rPr lang="en-US" altLang="zh-TW" dirty="0" err="1" smtClean="0">
                <a:solidFill>
                  <a:srgbClr val="C00000"/>
                </a:solidFill>
              </a:rPr>
              <a:t>funcA</a:t>
            </a:r>
            <a:r>
              <a:rPr lang="en-US" altLang="zh-TW" dirty="0" smtClean="0">
                <a:solidFill>
                  <a:srgbClr val="C00000"/>
                </a:solidFill>
              </a:rPr>
              <a:t>         </a:t>
            </a:r>
            <a:r>
              <a:rPr lang="en-US" altLang="zh-TW" dirty="0" err="1" smtClean="0">
                <a:solidFill>
                  <a:srgbClr val="C00000"/>
                </a:solidFill>
              </a:rPr>
              <a:t>funcA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Indirect recursion:</a:t>
            </a:r>
          </a:p>
          <a:p>
            <a:pPr lvl="1"/>
            <a:r>
              <a:rPr lang="en-US" altLang="zh-TW" dirty="0" smtClean="0"/>
              <a:t>Function A calls </a:t>
            </a:r>
            <a:r>
              <a:rPr lang="en-US" altLang="zh-TW" dirty="0"/>
              <a:t>other </a:t>
            </a:r>
            <a:r>
              <a:rPr lang="en-US" altLang="zh-TW" dirty="0" smtClean="0"/>
              <a:t>function B that </a:t>
            </a:r>
            <a:r>
              <a:rPr lang="en-US" altLang="zh-TW" dirty="0"/>
              <a:t>invoke the </a:t>
            </a:r>
            <a:r>
              <a:rPr lang="en-US" altLang="zh-TW" dirty="0" smtClean="0"/>
              <a:t>function A itself.</a:t>
            </a:r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.g</a:t>
            </a:r>
            <a:r>
              <a:rPr lang="en-US" altLang="zh-TW" dirty="0"/>
              <a:t>. </a:t>
            </a:r>
            <a:r>
              <a:rPr lang="en-US" altLang="zh-TW" dirty="0" err="1" smtClean="0">
                <a:solidFill>
                  <a:srgbClr val="C00000"/>
                </a:solidFill>
              </a:rPr>
              <a:t>funcA</a:t>
            </a:r>
            <a:r>
              <a:rPr lang="en-US" altLang="zh-TW" dirty="0" smtClean="0">
                <a:solidFill>
                  <a:srgbClr val="C00000"/>
                </a:solidFill>
              </a:rPr>
              <a:t>           </a:t>
            </a:r>
            <a:r>
              <a:rPr lang="en-US" altLang="zh-TW" dirty="0" err="1" smtClean="0">
                <a:solidFill>
                  <a:srgbClr val="00B050"/>
                </a:solidFill>
              </a:rPr>
              <a:t>funcB</a:t>
            </a:r>
            <a:r>
              <a:rPr lang="en-US" altLang="zh-TW" dirty="0" smtClean="0">
                <a:solidFill>
                  <a:srgbClr val="C00000"/>
                </a:solidFill>
              </a:rPr>
              <a:t>          </a:t>
            </a:r>
            <a:r>
              <a:rPr lang="en-US" altLang="zh-TW" dirty="0" err="1" smtClean="0">
                <a:solidFill>
                  <a:srgbClr val="C00000"/>
                </a:solidFill>
              </a:rPr>
              <a:t>funcA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向右箭號 3"/>
          <p:cNvSpPr/>
          <p:nvPr/>
        </p:nvSpPr>
        <p:spPr>
          <a:xfrm>
            <a:off x="2861700" y="3901525"/>
            <a:ext cx="504056" cy="2880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2985235" y="5949280"/>
            <a:ext cx="504056" cy="2880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4641221" y="5933515"/>
            <a:ext cx="504056" cy="2880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7984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When shall we use recursion?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3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H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NTHU</Template>
  <TotalTime>14519</TotalTime>
  <Words>3030</Words>
  <Application>Microsoft Office PowerPoint</Application>
  <PresentationFormat>如螢幕大小 (4:3)</PresentationFormat>
  <Paragraphs>652</Paragraphs>
  <Slides>52</Slides>
  <Notes>19</Notes>
  <HiddenSlides>2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64" baseType="lpstr">
      <vt:lpstr>微軟正黑體</vt:lpstr>
      <vt:lpstr>新細明體</vt:lpstr>
      <vt:lpstr>標楷體</vt:lpstr>
      <vt:lpstr>Arial</vt:lpstr>
      <vt:lpstr>Calibri</vt:lpstr>
      <vt:lpstr>Castellar</vt:lpstr>
      <vt:lpstr>Comic Sans MS</vt:lpstr>
      <vt:lpstr>Courier New</vt:lpstr>
      <vt:lpstr>Symbol</vt:lpstr>
      <vt:lpstr>Wingdings</vt:lpstr>
      <vt:lpstr>NTHU</vt:lpstr>
      <vt:lpstr>Visio</vt:lpstr>
      <vt:lpstr> Data Structures  資料結構</vt:lpstr>
      <vt:lpstr>Definition of Algorithm</vt:lpstr>
      <vt:lpstr>Representation of Algorithms</vt:lpstr>
      <vt:lpstr>Example</vt:lpstr>
      <vt:lpstr>Example: Binary Search</vt:lpstr>
      <vt:lpstr>In Natural Language</vt:lpstr>
      <vt:lpstr>In Pseudo Codes  </vt:lpstr>
      <vt:lpstr>Recursive Algorithm</vt:lpstr>
      <vt:lpstr>When shall we use recursion?</vt:lpstr>
      <vt:lpstr>PowerPoint 簡報</vt:lpstr>
      <vt:lpstr>A Recursively Defined Problem</vt:lpstr>
      <vt:lpstr>Hints for Recursive Algorithms</vt:lpstr>
      <vt:lpstr>There is a “While” statement</vt:lpstr>
      <vt:lpstr>Recursive Binary Search</vt:lpstr>
      <vt:lpstr>A Running Example</vt:lpstr>
      <vt:lpstr>Computing Binomial Coefficients</vt:lpstr>
      <vt:lpstr>Criteria of a “Good” Program</vt:lpstr>
      <vt:lpstr>Performance Evaluation</vt:lpstr>
      <vt:lpstr>Performance Analysis</vt:lpstr>
      <vt:lpstr>Instance Characteristics (I)</vt:lpstr>
      <vt:lpstr>Space Complexity: Simple Function</vt:lpstr>
      <vt:lpstr>Space Complexity : Iterative Summing</vt:lpstr>
      <vt:lpstr>Space Complexity : Recursive Summing</vt:lpstr>
      <vt:lpstr>Performance Analysis</vt:lpstr>
      <vt:lpstr>Performance Analysis</vt:lpstr>
      <vt:lpstr>Time Complexity : Iterative Summing</vt:lpstr>
      <vt:lpstr>Time Complexity : Recursive Summing</vt:lpstr>
      <vt:lpstr>Time Complexity : Recursive Summing</vt:lpstr>
      <vt:lpstr>Time Complexity : Matrix Addition</vt:lpstr>
      <vt:lpstr>Observation on Step Counts</vt:lpstr>
      <vt:lpstr>Program Growth Rate</vt:lpstr>
      <vt:lpstr>Asymptotic Notation</vt:lpstr>
      <vt:lpstr>Asymptotic Notation</vt:lpstr>
      <vt:lpstr>Notation: Big-O (O)</vt:lpstr>
      <vt:lpstr>Theorem 1.2</vt:lpstr>
      <vt:lpstr>Theorem 1.2</vt:lpstr>
      <vt:lpstr>More Examples</vt:lpstr>
      <vt:lpstr>Answers</vt:lpstr>
      <vt:lpstr>Properties of Big-O</vt:lpstr>
      <vt:lpstr>Naming Common Functions</vt:lpstr>
      <vt:lpstr>Plot of Common Function Values</vt:lpstr>
      <vt:lpstr>Running Times on Computers</vt:lpstr>
      <vt:lpstr>Compute Running Time in Big-O</vt:lpstr>
      <vt:lpstr>Rule of Sum</vt:lpstr>
      <vt:lpstr>Rule of Product</vt:lpstr>
      <vt:lpstr>Complexity of Binary Search</vt:lpstr>
      <vt:lpstr>Complexity of Binary Search</vt:lpstr>
      <vt:lpstr>Notation: Omega (Ω)</vt:lpstr>
      <vt:lpstr>Notation: Theta(Θ)</vt:lpstr>
      <vt:lpstr>Performance Measurement</vt:lpstr>
      <vt:lpstr>Performance Measurement</vt:lpstr>
      <vt:lpstr>Performance Measurement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Skeleton Extraction and Perception-based Rendering</dc:title>
  <dc:creator>James</dc:creator>
  <cp:lastModifiedBy>Windows 使用者</cp:lastModifiedBy>
  <cp:revision>1108</cp:revision>
  <dcterms:created xsi:type="dcterms:W3CDTF">2010-05-09T19:26:53Z</dcterms:created>
  <dcterms:modified xsi:type="dcterms:W3CDTF">2019-09-12T01:22:29Z</dcterms:modified>
</cp:coreProperties>
</file>