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1"/>
  </p:notesMasterIdLst>
  <p:handoutMasterIdLst>
    <p:handoutMasterId r:id="rId42"/>
  </p:handoutMasterIdLst>
  <p:sldIdLst>
    <p:sldId id="594" r:id="rId2"/>
    <p:sldId id="553" r:id="rId3"/>
    <p:sldId id="554" r:id="rId4"/>
    <p:sldId id="555" r:id="rId5"/>
    <p:sldId id="556" r:id="rId6"/>
    <p:sldId id="595" r:id="rId7"/>
    <p:sldId id="557" r:id="rId8"/>
    <p:sldId id="558" r:id="rId9"/>
    <p:sldId id="559" r:id="rId10"/>
    <p:sldId id="596" r:id="rId11"/>
    <p:sldId id="560" r:id="rId12"/>
    <p:sldId id="561" r:id="rId13"/>
    <p:sldId id="563" r:id="rId14"/>
    <p:sldId id="564" r:id="rId15"/>
    <p:sldId id="565" r:id="rId16"/>
    <p:sldId id="567" r:id="rId17"/>
    <p:sldId id="568" r:id="rId18"/>
    <p:sldId id="569" r:id="rId19"/>
    <p:sldId id="570" r:id="rId20"/>
    <p:sldId id="571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9" r:id="rId31"/>
    <p:sldId id="588" r:id="rId32"/>
    <p:sldId id="591" r:id="rId33"/>
    <p:sldId id="590" r:id="rId34"/>
    <p:sldId id="592" r:id="rId35"/>
    <p:sldId id="582" r:id="rId36"/>
    <p:sldId id="583" r:id="rId37"/>
    <p:sldId id="584" r:id="rId38"/>
    <p:sldId id="585" r:id="rId39"/>
    <p:sldId id="587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79813" autoAdjust="0"/>
  </p:normalViewPr>
  <p:slideViewPr>
    <p:cSldViewPr>
      <p:cViewPr varScale="1">
        <p:scale>
          <a:sx n="92" d="100"/>
          <a:sy n="92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82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的定義中， 亦可宣告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如此一來，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 function f(A &amp;a)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 有 引數 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的物件， 則 於函數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的定義中就可以直接引用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elements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這好像是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宣告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為其 好朋友， 因此，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就可以分享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的資源。 由例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來看如何使用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 class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1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485843" y="6356350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24128" y="6356350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04664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36130" y="3235623"/>
            <a:ext cx="1671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Arrays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993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Polynomial: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Coefficients are stored in order of decreasing exponents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0242" y="1412776"/>
            <a:ext cx="4317781" cy="18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in class Polynomial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public: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for convenience…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  // degree ≤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MaxDegree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degree;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coefficient array</a:t>
            </a:r>
            <a:endParaRPr lang="en-US" altLang="zh-TW" sz="1800" b="1" dirty="0" smtClean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float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coef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[MaxDegree+1];	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2039" y="1412776"/>
            <a:ext cx="3315439" cy="18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Usage: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Polynomial a;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a.degree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= n;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a.coef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] = a</a:t>
            </a:r>
            <a:r>
              <a:rPr lang="en-US" altLang="zh-TW" sz="1800" b="1" baseline="-25000" dirty="0" smtClean="0">
                <a:latin typeface="Courier New" pitchFamily="49" charset="0"/>
                <a:ea typeface="新細明體" charset="-120"/>
              </a:rPr>
              <a:t>n-</a:t>
            </a:r>
            <a:r>
              <a:rPr lang="en-US" altLang="zh-TW" sz="1800" b="1" baseline="-25000" dirty="0" err="1" smtClean="0">
                <a:latin typeface="Courier New" pitchFamily="49" charset="0"/>
                <a:ea typeface="新細明體" charset="-120"/>
              </a:rPr>
              <a:t>i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1520" y="5151815"/>
            <a:ext cx="889248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Why not in </a:t>
            </a:r>
            <a:r>
              <a:rPr lang="en-US" altLang="zh-TW" sz="3200" dirty="0">
                <a:solidFill>
                  <a:srgbClr val="FF0000"/>
                </a:solidFill>
              </a:rPr>
              <a:t>increasing order</a:t>
            </a:r>
            <a:r>
              <a:rPr lang="en-US" altLang="zh-TW" sz="32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Because it does not matter. An array with size MaxDegree+1 has already been allocated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線單箭頭接點 7"/>
          <p:cNvCxnSpPr>
            <a:stCxn id="7" idx="0"/>
          </p:cNvCxnSpPr>
          <p:nvPr/>
        </p:nvCxnSpPr>
        <p:spPr>
          <a:xfrm flipH="1" flipV="1">
            <a:off x="3275856" y="4215088"/>
            <a:ext cx="1421904" cy="93672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05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Polynomial: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72208"/>
            <a:ext cx="8363272" cy="4493096"/>
          </a:xfrm>
        </p:spPr>
        <p:txBody>
          <a:bodyPr>
            <a:normAutofit fontScale="925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Store only nonzero terms.</a:t>
            </a:r>
          </a:p>
          <a:p>
            <a:r>
              <a:rPr lang="en-US" altLang="zh-TW" dirty="0" smtClean="0"/>
              <a:t>Each nonzero term holds an exponent </a:t>
            </a:r>
            <a:r>
              <a:rPr lang="en-US" altLang="zh-TW" dirty="0"/>
              <a:t>and its corresponding </a:t>
            </a:r>
            <a:r>
              <a:rPr lang="en-US" altLang="zh-TW" dirty="0" smtClean="0"/>
              <a:t>coefficient.</a:t>
            </a:r>
            <a:endParaRPr lang="en-US" altLang="zh-TW" dirty="0"/>
          </a:p>
          <a:p>
            <a:r>
              <a:rPr lang="en-US" altLang="zh-TW" dirty="0"/>
              <a:t>If polynomial </a:t>
            </a:r>
            <a:r>
              <a:rPr lang="en-US" altLang="zh-TW" dirty="0" smtClean="0"/>
              <a:t>is sparse</a:t>
            </a:r>
            <a:r>
              <a:rPr lang="en-US" altLang="zh-TW" dirty="0"/>
              <a:t>,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representation </a:t>
            </a:r>
            <a:r>
              <a:rPr lang="en-US" altLang="zh-TW" dirty="0"/>
              <a:t>is </a:t>
            </a:r>
            <a:r>
              <a:rPr lang="en-US" altLang="zh-TW" dirty="0" smtClean="0"/>
              <a:t>better If </a:t>
            </a:r>
            <a:r>
              <a:rPr lang="en-US" altLang="zh-TW" dirty="0"/>
              <a:t>polynomial </a:t>
            </a:r>
            <a:r>
              <a:rPr lang="en-US" altLang="zh-TW" dirty="0" smtClean="0"/>
              <a:t>is full</a:t>
            </a:r>
            <a:r>
              <a:rPr lang="en-US" altLang="zh-TW" dirty="0"/>
              <a:t>,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one has </a:t>
            </a:r>
            <a:r>
              <a:rPr lang="en-US" altLang="zh-TW" dirty="0"/>
              <a:t>double size </a:t>
            </a:r>
            <a:r>
              <a:rPr lang="en-US" altLang="zh-TW" dirty="0" smtClean="0"/>
              <a:t>of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520" y="1484784"/>
            <a:ext cx="2802545" cy="187220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class Term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friend Polynomial;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coef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exp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};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98080" y="1484784"/>
            <a:ext cx="5622391" cy="187220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in class Polynomial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p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rivate: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array of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nonzero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terms</a:t>
            </a:r>
            <a:endParaRPr lang="en-US" altLang="zh-TW" sz="18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Term*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termArray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; </a:t>
            </a:r>
            <a:endParaRPr lang="en-US" altLang="zh-TW" sz="1800" b="1" dirty="0" smtClean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capacity;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size of </a:t>
            </a:r>
            <a:r>
              <a:rPr lang="en-US" altLang="zh-TW" sz="1800" b="1" dirty="0" err="1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termArray</a:t>
            </a:r>
            <a:endParaRPr lang="en-US" altLang="zh-TW" sz="1800" b="1" dirty="0" smtClean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terms;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number of nonzero terms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91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Polynomial Addition: Codes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59443"/>
              </p:ext>
            </p:extLst>
          </p:nvPr>
        </p:nvGraphicFramePr>
        <p:xfrm>
          <a:off x="683568" y="1268760"/>
          <a:ext cx="7776864" cy="66298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Polynomial Polynomial::Add(Polynomial b)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 </a:t>
                      </a:r>
                      <a:r>
                        <a:rPr lang="en-US" sz="1500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Return sum of polynomial *this and b</a:t>
                      </a:r>
                      <a:endParaRPr lang="zh-TW" sz="1500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Polynomial c;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0,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while((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 terms) &amp;&amp; (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){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float t =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coef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+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coef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If(t)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c.NewTerm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(t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else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){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c.NewTerm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coef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else{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c.NewTerm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coef,termArray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//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in remaining</a:t>
                      </a:r>
                      <a:r>
                        <a:rPr lang="en-US" sz="1500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terms of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*this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for(;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terms;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++)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c.NewTerm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coef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// add in remaining</a:t>
                      </a:r>
                      <a:r>
                        <a:rPr lang="en-US" altLang="zh-TW" sz="1500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terms of </a:t>
                      </a:r>
                      <a:r>
                        <a:rPr lang="en-US" altLang="zh-TW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for(;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b.terms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++)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c.NewTerm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coef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return c;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04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TW" kern="0" smtClean="0"/>
              <a:t>A </a:t>
            </a:r>
            <a:r>
              <a:rPr lang="en-US" altLang="zh-TW" kern="0" dirty="0"/>
              <a:t>running </a:t>
            </a:r>
            <a:r>
              <a:rPr lang="en-US" altLang="zh-TW" kern="0" dirty="0" smtClean="0"/>
              <a:t>example:</a:t>
            </a:r>
            <a:endParaRPr lang="en-US" altLang="zh-TW" kern="0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20141"/>
              </p:ext>
            </p:extLst>
          </p:nvPr>
        </p:nvGraphicFramePr>
        <p:xfrm>
          <a:off x="683568" y="-27384"/>
          <a:ext cx="7776864" cy="10199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for(;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&lt;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b.terms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; 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++)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c.NewTerm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coef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b.termArray</a:t>
                      </a:r>
                      <a:r>
                        <a:rPr lang="en-US" sz="15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en-US" sz="15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bPos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en-US" sz="1500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exp</a:t>
                      </a: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return c;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500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新細明體"/>
                        <a:cs typeface="Courier New" pitchFamily="49" charset="0"/>
                      </a:endParaRPr>
                    </a:p>
                  </a:txBody>
                  <a:tcPr marL="82823" marR="828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28688" y="1928813"/>
            <a:ext cx="68532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TW" sz="4000" kern="0" dirty="0" smtClean="0">
                <a:solidFill>
                  <a:srgbClr val="0000FF"/>
                </a:solidFill>
                <a:ea typeface="標楷體"/>
              </a:rPr>
              <a:t>a</a:t>
            </a:r>
            <a:r>
              <a:rPr lang="en-US" altLang="zh-TW" sz="4000" kern="0" dirty="0" smtClean="0">
                <a:solidFill>
                  <a:srgbClr val="000000"/>
                </a:solidFill>
                <a:ea typeface="標楷體"/>
              </a:rPr>
              <a:t>(x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) = x</a:t>
            </a:r>
            <a:r>
              <a:rPr lang="en-US" altLang="zh-TW" sz="4000" kern="0" baseline="30000" dirty="0">
                <a:solidFill>
                  <a:srgbClr val="FF0000"/>
                </a:solidFill>
                <a:ea typeface="標楷體"/>
              </a:rPr>
              <a:t>5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+ 9x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4 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+ 7x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3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+ 2x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28688" y="3548633"/>
            <a:ext cx="7027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4000" kern="0" dirty="0" smtClean="0">
                <a:solidFill>
                  <a:srgbClr val="0000FF"/>
                </a:solidFill>
                <a:ea typeface="標楷體"/>
              </a:rPr>
              <a:t>b</a:t>
            </a:r>
            <a:r>
              <a:rPr lang="en-US" altLang="zh-TW" sz="4000" kern="0" dirty="0" smtClean="0">
                <a:solidFill>
                  <a:srgbClr val="000000"/>
                </a:solidFill>
                <a:ea typeface="標楷體"/>
              </a:rPr>
              <a:t>(x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) = x</a:t>
            </a:r>
            <a:r>
              <a:rPr lang="en-US" altLang="zh-TW" sz="4000" kern="0" baseline="30000" dirty="0">
                <a:solidFill>
                  <a:srgbClr val="FF0000"/>
                </a:solidFill>
                <a:ea typeface="標楷體"/>
              </a:rPr>
              <a:t>6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+ 3x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5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+ 6x + 3</a:t>
            </a:r>
            <a:endParaRPr lang="zh-TW" altLang="en-US" sz="4000" dirty="0"/>
          </a:p>
        </p:txBody>
      </p:sp>
      <p:grpSp>
        <p:nvGrpSpPr>
          <p:cNvPr id="7" name="群組 8"/>
          <p:cNvGrpSpPr>
            <a:grpSpLocks/>
          </p:cNvGrpSpPr>
          <p:nvPr/>
        </p:nvGrpSpPr>
        <p:grpSpPr bwMode="auto">
          <a:xfrm>
            <a:off x="1979711" y="2428884"/>
            <a:ext cx="863504" cy="1072125"/>
            <a:chOff x="3716431" y="3357562"/>
            <a:chExt cx="863509" cy="1072130"/>
          </a:xfrm>
        </p:grpSpPr>
        <p:sp>
          <p:nvSpPr>
            <p:cNvPr id="8" name="向上箭號 9"/>
            <p:cNvSpPr>
              <a:spLocks noChangeArrowheads="1"/>
            </p:cNvSpPr>
            <p:nvPr/>
          </p:nvSpPr>
          <p:spPr bwMode="auto">
            <a:xfrm>
              <a:off x="4076748" y="3357562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16431" y="3968025"/>
              <a:ext cx="863509" cy="4616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aPos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群組 11"/>
          <p:cNvGrpSpPr>
            <a:grpSpLocks/>
          </p:cNvGrpSpPr>
          <p:nvPr/>
        </p:nvGrpSpPr>
        <p:grpSpPr bwMode="auto">
          <a:xfrm>
            <a:off x="1979707" y="4064578"/>
            <a:ext cx="813041" cy="1050223"/>
            <a:chOff x="5875445" y="3357562"/>
            <a:chExt cx="813046" cy="1050228"/>
          </a:xfrm>
        </p:grpSpPr>
        <p:sp>
          <p:nvSpPr>
            <p:cNvPr id="11" name="向上箭號 12"/>
            <p:cNvSpPr>
              <a:spLocks noChangeArrowheads="1"/>
            </p:cNvSpPr>
            <p:nvPr/>
          </p:nvSpPr>
          <p:spPr bwMode="auto">
            <a:xfrm>
              <a:off x="6210530" y="3357562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875445" y="3946122"/>
              <a:ext cx="813046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bPos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928688" y="5057889"/>
            <a:ext cx="785812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kern="0" dirty="0" smtClean="0">
                <a:solidFill>
                  <a:srgbClr val="C00000"/>
                </a:solidFill>
                <a:ea typeface="標楷體"/>
              </a:rPr>
              <a:t>c</a:t>
            </a:r>
            <a:r>
              <a:rPr lang="en-US" altLang="zh-TW" sz="4000" kern="0" dirty="0" smtClean="0">
                <a:solidFill>
                  <a:srgbClr val="000000"/>
                </a:solidFill>
                <a:ea typeface="標楷體"/>
              </a:rPr>
              <a:t>(x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) =</a:t>
            </a:r>
          </a:p>
          <a:p>
            <a:pPr>
              <a:defRPr/>
            </a:pP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    </a:t>
            </a:r>
            <a:r>
              <a:rPr lang="en-US" altLang="zh-TW" sz="3200" kern="0" dirty="0">
                <a:solidFill>
                  <a:srgbClr val="000000"/>
                </a:solidFill>
                <a:ea typeface="標楷體"/>
              </a:rPr>
              <a:t> </a:t>
            </a:r>
            <a:r>
              <a:rPr lang="en-US" altLang="zh-TW" sz="2400" kern="0" dirty="0">
                <a:solidFill>
                  <a:srgbClr val="000000"/>
                </a:solidFill>
                <a:ea typeface="標楷體"/>
              </a:rPr>
              <a:t> 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= x</a:t>
            </a:r>
            <a:r>
              <a:rPr lang="en-US" altLang="zh-TW" sz="4000" kern="0" baseline="30000" dirty="0">
                <a:ea typeface="標楷體"/>
              </a:rPr>
              <a:t>6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+ </a:t>
            </a:r>
            <a:r>
              <a:rPr lang="en-US" altLang="zh-TW" sz="4000" kern="0" dirty="0">
                <a:solidFill>
                  <a:srgbClr val="00B050"/>
                </a:solidFill>
                <a:ea typeface="標楷體"/>
              </a:rPr>
              <a:t>4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5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+ 9x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4 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+ 7x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3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 + </a:t>
            </a:r>
            <a:r>
              <a:rPr lang="en-US" altLang="zh-TW" sz="4000" kern="0" dirty="0">
                <a:solidFill>
                  <a:srgbClr val="00B0F0"/>
                </a:solidFill>
                <a:ea typeface="標楷體"/>
              </a:rPr>
              <a:t>8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x + 3</a:t>
            </a:r>
          </a:p>
        </p:txBody>
      </p:sp>
      <p:grpSp>
        <p:nvGrpSpPr>
          <p:cNvPr id="14" name="群組 15"/>
          <p:cNvGrpSpPr>
            <a:grpSpLocks/>
          </p:cNvGrpSpPr>
          <p:nvPr/>
        </p:nvGrpSpPr>
        <p:grpSpPr bwMode="auto">
          <a:xfrm>
            <a:off x="3059832" y="4077068"/>
            <a:ext cx="781248" cy="1009191"/>
            <a:chOff x="6703162" y="3385937"/>
            <a:chExt cx="781255" cy="1009199"/>
          </a:xfrm>
        </p:grpSpPr>
        <p:sp>
          <p:nvSpPr>
            <p:cNvPr id="15" name="向上箭號 16"/>
            <p:cNvSpPr>
              <a:spLocks noChangeArrowheads="1"/>
            </p:cNvSpPr>
            <p:nvPr/>
          </p:nvSpPr>
          <p:spPr bwMode="auto">
            <a:xfrm>
              <a:off x="7022352" y="3385937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03162" y="3933468"/>
              <a:ext cx="781255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bPos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群組 18"/>
          <p:cNvGrpSpPr>
            <a:grpSpLocks/>
          </p:cNvGrpSpPr>
          <p:nvPr/>
        </p:nvGrpSpPr>
        <p:grpSpPr bwMode="auto">
          <a:xfrm>
            <a:off x="2987822" y="2451107"/>
            <a:ext cx="792015" cy="1049902"/>
            <a:chOff x="4130820" y="3357562"/>
            <a:chExt cx="792022" cy="1049907"/>
          </a:xfrm>
        </p:grpSpPr>
        <p:sp>
          <p:nvSpPr>
            <p:cNvPr id="18" name="向上箭號 19"/>
            <p:cNvSpPr>
              <a:spLocks noChangeArrowheads="1"/>
            </p:cNvSpPr>
            <p:nvPr/>
          </p:nvSpPr>
          <p:spPr bwMode="auto">
            <a:xfrm>
              <a:off x="4455393" y="3357562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130820" y="3945801"/>
              <a:ext cx="792022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aPos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群組 27"/>
          <p:cNvGrpSpPr>
            <a:grpSpLocks/>
          </p:cNvGrpSpPr>
          <p:nvPr/>
        </p:nvGrpSpPr>
        <p:grpSpPr bwMode="auto">
          <a:xfrm>
            <a:off x="4067947" y="2455870"/>
            <a:ext cx="789801" cy="1045139"/>
            <a:chOff x="3853626" y="3357562"/>
            <a:chExt cx="789807" cy="1045144"/>
          </a:xfrm>
        </p:grpSpPr>
        <p:sp>
          <p:nvSpPr>
            <p:cNvPr id="21" name="向上箭號 28"/>
            <p:cNvSpPr>
              <a:spLocks noChangeArrowheads="1"/>
            </p:cNvSpPr>
            <p:nvPr/>
          </p:nvSpPr>
          <p:spPr bwMode="auto">
            <a:xfrm>
              <a:off x="4177091" y="3357562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853626" y="3941038"/>
              <a:ext cx="789807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aPos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群組 30"/>
          <p:cNvGrpSpPr>
            <a:grpSpLocks/>
          </p:cNvGrpSpPr>
          <p:nvPr/>
        </p:nvGrpSpPr>
        <p:grpSpPr bwMode="auto">
          <a:xfrm>
            <a:off x="4081726" y="4075683"/>
            <a:ext cx="936098" cy="1010576"/>
            <a:chOff x="5939109" y="3357562"/>
            <a:chExt cx="936103" cy="1010583"/>
          </a:xfrm>
        </p:grpSpPr>
        <p:sp>
          <p:nvSpPr>
            <p:cNvPr id="24" name="向上箭號 31"/>
            <p:cNvSpPr>
              <a:spLocks noChangeArrowheads="1"/>
            </p:cNvSpPr>
            <p:nvPr/>
          </p:nvSpPr>
          <p:spPr bwMode="auto">
            <a:xfrm>
              <a:off x="6335723" y="3357562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939109" y="3906477"/>
              <a:ext cx="936103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bPos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6" name="群組 33"/>
          <p:cNvGrpSpPr>
            <a:grpSpLocks/>
          </p:cNvGrpSpPr>
          <p:nvPr/>
        </p:nvGrpSpPr>
        <p:grpSpPr bwMode="auto">
          <a:xfrm>
            <a:off x="4932040" y="4086803"/>
            <a:ext cx="922326" cy="998382"/>
            <a:chOff x="6569981" y="3357562"/>
            <a:chExt cx="922331" cy="998387"/>
          </a:xfrm>
        </p:grpSpPr>
        <p:sp>
          <p:nvSpPr>
            <p:cNvPr id="27" name="向上箭號 34"/>
            <p:cNvSpPr>
              <a:spLocks noChangeArrowheads="1"/>
            </p:cNvSpPr>
            <p:nvPr/>
          </p:nvSpPr>
          <p:spPr bwMode="auto">
            <a:xfrm>
              <a:off x="6959708" y="3357562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569981" y="3894281"/>
              <a:ext cx="922331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bPos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群組 36"/>
          <p:cNvGrpSpPr>
            <a:grpSpLocks/>
          </p:cNvGrpSpPr>
          <p:nvPr/>
        </p:nvGrpSpPr>
        <p:grpSpPr bwMode="auto">
          <a:xfrm>
            <a:off x="5170484" y="2466982"/>
            <a:ext cx="794541" cy="1034027"/>
            <a:chOff x="4141782" y="3357562"/>
            <a:chExt cx="794548" cy="1034032"/>
          </a:xfrm>
        </p:grpSpPr>
        <p:sp>
          <p:nvSpPr>
            <p:cNvPr id="30" name="向上箭號 37"/>
            <p:cNvSpPr>
              <a:spLocks noChangeArrowheads="1"/>
            </p:cNvSpPr>
            <p:nvPr/>
          </p:nvSpPr>
          <p:spPr bwMode="auto">
            <a:xfrm>
              <a:off x="4467619" y="3357562"/>
              <a:ext cx="142876" cy="67759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141782" y="3929926"/>
              <a:ext cx="794548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aPos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2692400" y="5057889"/>
            <a:ext cx="18573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+ </a:t>
            </a:r>
            <a:r>
              <a:rPr lang="en-US" altLang="zh-TW" sz="3200" kern="0" dirty="0">
                <a:solidFill>
                  <a:srgbClr val="00B050"/>
                </a:solidFill>
                <a:ea typeface="標楷體"/>
              </a:rPr>
              <a:t>(1+3)</a:t>
            </a: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5</a:t>
            </a:r>
            <a:endParaRPr lang="zh-TW" altLang="en-US" sz="3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232275" y="5057889"/>
            <a:ext cx="12858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+ 9x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4</a:t>
            </a:r>
            <a:endParaRPr lang="zh-TW" altLang="en-US" sz="36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286375" y="5053127"/>
            <a:ext cx="13573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+ 7x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3</a:t>
            </a:r>
            <a:endParaRPr lang="zh-TW" altLang="en-US" sz="3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00192" y="5053127"/>
            <a:ext cx="167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+ </a:t>
            </a:r>
            <a:r>
              <a:rPr lang="en-US" altLang="zh-TW" sz="3200" kern="0" dirty="0">
                <a:solidFill>
                  <a:srgbClr val="00B0F0"/>
                </a:solidFill>
                <a:ea typeface="標楷體"/>
              </a:rPr>
              <a:t>(</a:t>
            </a:r>
            <a:r>
              <a:rPr lang="en-US" altLang="zh-TW" sz="3200" kern="0" dirty="0" smtClean="0">
                <a:solidFill>
                  <a:srgbClr val="00B0F0"/>
                </a:solidFill>
                <a:ea typeface="標楷體"/>
              </a:rPr>
              <a:t>2+6)</a:t>
            </a:r>
            <a:r>
              <a:rPr lang="en-US" altLang="zh-TW" sz="4000" kern="0" dirty="0" smtClean="0">
                <a:solidFill>
                  <a:srgbClr val="000000"/>
                </a:solidFill>
                <a:ea typeface="標楷體"/>
              </a:rPr>
              <a:t>x</a:t>
            </a:r>
            <a:endParaRPr lang="zh-TW" altLang="en-US" sz="3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781925" y="5057889"/>
            <a:ext cx="8572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+ 3</a:t>
            </a:r>
            <a:endParaRPr lang="zh-TW" altLang="en-US" sz="3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154238" y="5057889"/>
            <a:ext cx="64293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kern="0" dirty="0">
                <a:solidFill>
                  <a:srgbClr val="000000"/>
                </a:solidFill>
                <a:ea typeface="標楷體"/>
              </a:rPr>
              <a:t>x</a:t>
            </a:r>
            <a:r>
              <a:rPr lang="en-US" altLang="zh-TW" sz="4000" kern="0" baseline="30000" dirty="0">
                <a:solidFill>
                  <a:srgbClr val="000000"/>
                </a:solidFill>
                <a:ea typeface="標楷體"/>
              </a:rPr>
              <a:t>6</a:t>
            </a:r>
            <a:endParaRPr lang="zh-TW" altLang="en-US" sz="2400" dirty="0"/>
          </a:p>
        </p:txBody>
      </p:sp>
      <p:sp>
        <p:nvSpPr>
          <p:cNvPr id="38" name="橢圓 37"/>
          <p:cNvSpPr>
            <a:spLocks noChangeArrowheads="1"/>
          </p:cNvSpPr>
          <p:nvPr/>
        </p:nvSpPr>
        <p:spPr bwMode="auto">
          <a:xfrm>
            <a:off x="2154239" y="1928813"/>
            <a:ext cx="638508" cy="680363"/>
          </a:xfrm>
          <a:prstGeom prst="ellipse">
            <a:avLst/>
          </a:prstGeom>
          <a:solidFill>
            <a:srgbClr val="008A3E">
              <a:alpha val="5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/>
          <a:p>
            <a:endParaRPr lang="zh-TW" altLang="en-US" sz="2400"/>
          </a:p>
        </p:txBody>
      </p:sp>
      <p:sp>
        <p:nvSpPr>
          <p:cNvPr id="39" name="橢圓 38"/>
          <p:cNvSpPr>
            <a:spLocks noChangeArrowheads="1"/>
          </p:cNvSpPr>
          <p:nvPr/>
        </p:nvSpPr>
        <p:spPr bwMode="auto">
          <a:xfrm>
            <a:off x="3131840" y="3566404"/>
            <a:ext cx="792088" cy="726692"/>
          </a:xfrm>
          <a:prstGeom prst="ellipse">
            <a:avLst/>
          </a:prstGeom>
          <a:solidFill>
            <a:srgbClr val="008A3E">
              <a:alpha val="5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/>
          <a:p>
            <a:endParaRPr lang="zh-TW" altLang="en-US" sz="2400"/>
          </a:p>
        </p:txBody>
      </p:sp>
      <p:sp>
        <p:nvSpPr>
          <p:cNvPr id="40" name="圓角矩形 39"/>
          <p:cNvSpPr>
            <a:spLocks noChangeArrowheads="1"/>
          </p:cNvSpPr>
          <p:nvPr/>
        </p:nvSpPr>
        <p:spPr bwMode="auto">
          <a:xfrm>
            <a:off x="5363889" y="1906588"/>
            <a:ext cx="576263" cy="702588"/>
          </a:xfrm>
          <a:prstGeom prst="roundRect">
            <a:avLst>
              <a:gd name="adj" fmla="val 16667"/>
            </a:avLst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2400"/>
          </a:p>
        </p:txBody>
      </p:sp>
      <p:sp>
        <p:nvSpPr>
          <p:cNvPr id="41" name="圓角矩形 40"/>
          <p:cNvSpPr>
            <a:spLocks noChangeArrowheads="1"/>
          </p:cNvSpPr>
          <p:nvPr/>
        </p:nvSpPr>
        <p:spPr bwMode="auto">
          <a:xfrm>
            <a:off x="4283769" y="3537521"/>
            <a:ext cx="576263" cy="702588"/>
          </a:xfrm>
          <a:prstGeom prst="roundRect">
            <a:avLst>
              <a:gd name="adj" fmla="val 16667"/>
            </a:avLst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2400"/>
          </a:p>
        </p:txBody>
      </p:sp>
      <p:grpSp>
        <p:nvGrpSpPr>
          <p:cNvPr id="42" name="群組 52"/>
          <p:cNvGrpSpPr>
            <a:grpSpLocks/>
          </p:cNvGrpSpPr>
          <p:nvPr/>
        </p:nvGrpSpPr>
        <p:grpSpPr bwMode="auto">
          <a:xfrm>
            <a:off x="6037040" y="2466984"/>
            <a:ext cx="911224" cy="1034027"/>
            <a:chOff x="3860575" y="3357564"/>
            <a:chExt cx="911232" cy="1034032"/>
          </a:xfrm>
        </p:grpSpPr>
        <p:sp>
          <p:nvSpPr>
            <p:cNvPr id="43" name="向上箭號 53"/>
            <p:cNvSpPr>
              <a:spLocks noChangeArrowheads="1"/>
            </p:cNvSpPr>
            <p:nvPr/>
          </p:nvSpPr>
          <p:spPr bwMode="auto">
            <a:xfrm>
              <a:off x="4244753" y="3357564"/>
              <a:ext cx="142876" cy="677591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sz="240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860575" y="3929928"/>
              <a:ext cx="911232" cy="461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2400" dirty="0" err="1" smtClean="0">
                  <a:solidFill>
                    <a:srgbClr val="0000FF"/>
                  </a:solidFill>
                </a:rPr>
                <a:t>aPos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120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Inside the while loop: </a:t>
            </a:r>
            <a:r>
              <a:rPr lang="en-US" altLang="zh-TW" dirty="0" smtClean="0"/>
              <a:t> every statement has O(1</a:t>
            </a:r>
            <a:r>
              <a:rPr lang="en-US" altLang="zh-TW" dirty="0"/>
              <a:t>) time</a:t>
            </a:r>
          </a:p>
          <a:p>
            <a:pPr>
              <a:defRPr/>
            </a:pPr>
            <a:r>
              <a:rPr lang="en-US" altLang="zh-TW" dirty="0"/>
              <a:t>How many times the “while loop” is executed in the </a:t>
            </a:r>
            <a:r>
              <a:rPr lang="en-US" altLang="zh-TW" dirty="0">
                <a:solidFill>
                  <a:srgbClr val="0000FF"/>
                </a:solidFill>
              </a:rPr>
              <a:t>worst case</a:t>
            </a:r>
            <a:r>
              <a:rPr lang="en-US" altLang="zh-TW" dirty="0"/>
              <a:t> ?</a:t>
            </a:r>
          </a:p>
          <a:p>
            <a:pPr lvl="1">
              <a:defRPr/>
            </a:pPr>
            <a:r>
              <a:rPr lang="en-US" altLang="zh-TW" dirty="0"/>
              <a:t>Let </a:t>
            </a:r>
            <a:r>
              <a:rPr lang="en-US" altLang="zh-TW" dirty="0" smtClean="0">
                <a:solidFill>
                  <a:srgbClr val="C00000"/>
                </a:solidFill>
              </a:rPr>
              <a:t>a(x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have </a:t>
            </a:r>
            <a:r>
              <a:rPr lang="en-US" altLang="zh-TW" dirty="0">
                <a:solidFill>
                  <a:srgbClr val="C00000"/>
                </a:solidFill>
              </a:rPr>
              <a:t>m</a:t>
            </a:r>
            <a:r>
              <a:rPr lang="en-US" altLang="zh-TW" dirty="0"/>
              <a:t> terms, and</a:t>
            </a:r>
          </a:p>
          <a:p>
            <a:pPr lvl="1">
              <a:buNone/>
              <a:defRPr/>
            </a:pPr>
            <a:r>
              <a:rPr lang="en-US" altLang="zh-TW" dirty="0"/>
              <a:t>          </a:t>
            </a:r>
            <a:r>
              <a:rPr lang="en-US" altLang="zh-TW" dirty="0">
                <a:solidFill>
                  <a:srgbClr val="008A3E"/>
                </a:solidFill>
              </a:rPr>
              <a:t> </a:t>
            </a:r>
            <a:r>
              <a:rPr lang="en-US" altLang="zh-TW" dirty="0" smtClean="0">
                <a:solidFill>
                  <a:srgbClr val="008A3E"/>
                </a:solidFill>
              </a:rPr>
              <a:t>b(x</a:t>
            </a:r>
            <a:r>
              <a:rPr lang="en-US" altLang="zh-TW" dirty="0">
                <a:solidFill>
                  <a:srgbClr val="008A3E"/>
                </a:solidFill>
              </a:rPr>
              <a:t>)</a:t>
            </a:r>
            <a:r>
              <a:rPr lang="en-US" altLang="zh-TW" dirty="0"/>
              <a:t> have </a:t>
            </a:r>
            <a:r>
              <a:rPr lang="en-US" altLang="zh-TW" dirty="0">
                <a:solidFill>
                  <a:srgbClr val="008A3E"/>
                </a:solidFill>
              </a:rPr>
              <a:t>n</a:t>
            </a:r>
            <a:r>
              <a:rPr lang="en-US" altLang="zh-TW" dirty="0"/>
              <a:t> terms.</a:t>
            </a:r>
          </a:p>
          <a:p>
            <a:pPr lvl="1">
              <a:defRPr/>
            </a:pPr>
            <a:r>
              <a:rPr lang="en-US" altLang="zh-TW" dirty="0"/>
              <a:t>In each iteration, we access </a:t>
            </a:r>
            <a:r>
              <a:rPr lang="en-US" altLang="zh-TW" dirty="0">
                <a:solidFill>
                  <a:srgbClr val="0000FF"/>
                </a:solidFill>
              </a:rPr>
              <a:t>next element</a:t>
            </a:r>
            <a:r>
              <a:rPr lang="en-US" altLang="zh-TW" dirty="0"/>
              <a:t> </a:t>
            </a:r>
          </a:p>
          <a:p>
            <a:pPr lvl="1">
              <a:buNone/>
              <a:defRPr/>
            </a:pPr>
            <a:r>
              <a:rPr lang="en-US" altLang="zh-TW" dirty="0"/>
              <a:t>    in </a:t>
            </a:r>
            <a:r>
              <a:rPr lang="en-US" altLang="zh-TW" dirty="0">
                <a:solidFill>
                  <a:srgbClr val="C00000"/>
                </a:solidFill>
              </a:rPr>
              <a:t>a</a:t>
            </a:r>
            <a:r>
              <a:rPr lang="en-US" altLang="zh-TW" dirty="0" smtClean="0">
                <a:solidFill>
                  <a:srgbClr val="C00000"/>
                </a:solidFill>
              </a:rPr>
              <a:t>(x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/>
              <a:t> or </a:t>
            </a:r>
            <a:r>
              <a:rPr lang="en-US" altLang="zh-TW" dirty="0" smtClean="0">
                <a:solidFill>
                  <a:srgbClr val="008A3E"/>
                </a:solidFill>
              </a:rPr>
              <a:t>b(x</a:t>
            </a:r>
            <a:r>
              <a:rPr lang="en-US" altLang="zh-TW" dirty="0">
                <a:solidFill>
                  <a:srgbClr val="008A3E"/>
                </a:solidFill>
              </a:rPr>
              <a:t>)</a:t>
            </a:r>
            <a:r>
              <a:rPr lang="en-US" altLang="zh-TW" dirty="0"/>
              <a:t>, or </a:t>
            </a:r>
            <a:r>
              <a:rPr lang="en-US" altLang="zh-TW" dirty="0">
                <a:solidFill>
                  <a:srgbClr val="0000FF"/>
                </a:solidFill>
              </a:rPr>
              <a:t>both</a:t>
            </a:r>
            <a:r>
              <a:rPr lang="en-US" altLang="zh-TW" dirty="0"/>
              <a:t>.</a:t>
            </a:r>
          </a:p>
          <a:p>
            <a:pPr lvl="1">
              <a:defRPr/>
            </a:pPr>
            <a:r>
              <a:rPr lang="en-US" altLang="zh-TW" dirty="0"/>
              <a:t>Worst case: </a:t>
            </a:r>
            <a:r>
              <a:rPr lang="en-US" altLang="zh-TW" dirty="0">
                <a:solidFill>
                  <a:srgbClr val="C00000"/>
                </a:solidFill>
              </a:rPr>
              <a:t>m</a:t>
            </a:r>
            <a:r>
              <a:rPr lang="en-US" altLang="zh-TW" dirty="0"/>
              <a:t> + </a:t>
            </a:r>
            <a:r>
              <a:rPr lang="en-US" altLang="zh-TW" dirty="0" smtClean="0">
                <a:solidFill>
                  <a:srgbClr val="008A3E"/>
                </a:solidFill>
              </a:rPr>
              <a:t>n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r>
              <a:rPr lang="en-US" altLang="zh-TW" dirty="0" err="1" smtClean="0"/>
              <a:t>eg</a:t>
            </a:r>
            <a:r>
              <a:rPr lang="en-US" altLang="zh-TW" dirty="0"/>
              <a:t>. It happens when</a:t>
            </a:r>
          </a:p>
          <a:p>
            <a:pPr lvl="1">
              <a:buNone/>
              <a:defRPr/>
            </a:pPr>
            <a:r>
              <a:rPr lang="en-US" altLang="zh-TW" dirty="0"/>
              <a:t>          </a:t>
            </a:r>
            <a:r>
              <a:rPr lang="en-US" altLang="zh-TW" dirty="0">
                <a:solidFill>
                  <a:srgbClr val="C00000"/>
                </a:solidFill>
              </a:rPr>
              <a:t>A(x)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7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en-US" altLang="zh-TW" baseline="30000" dirty="0">
                <a:solidFill>
                  <a:srgbClr val="0000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 + x</a:t>
            </a:r>
            <a:r>
              <a:rPr lang="en-US" altLang="zh-TW" baseline="30000" dirty="0">
                <a:solidFill>
                  <a:srgbClr val="0000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 + x;  </a:t>
            </a:r>
            <a:r>
              <a:rPr lang="en-US" altLang="zh-TW" dirty="0">
                <a:solidFill>
                  <a:srgbClr val="008A3E"/>
                </a:solidFill>
              </a:rPr>
              <a:t>B(x)</a:t>
            </a:r>
            <a:r>
              <a:rPr lang="en-US" altLang="zh-TW" dirty="0">
                <a:solidFill>
                  <a:srgbClr val="000000"/>
                </a:solidFill>
              </a:rPr>
              <a:t> = x</a:t>
            </a:r>
            <a:r>
              <a:rPr lang="en-US" altLang="zh-TW" baseline="30000" dirty="0">
                <a:solidFill>
                  <a:srgbClr val="000000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 + 2x</a:t>
            </a:r>
            <a:r>
              <a:rPr lang="en-US" altLang="zh-TW" baseline="30000" dirty="0">
                <a:solidFill>
                  <a:srgbClr val="0000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 + 6x</a:t>
            </a:r>
            <a:r>
              <a:rPr lang="en-US" altLang="zh-TW" baseline="30000" dirty="0">
                <a:solidFill>
                  <a:srgbClr val="0000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 +</a:t>
            </a:r>
            <a:r>
              <a:rPr lang="en-US" altLang="zh-TW" dirty="0" smtClean="0">
                <a:solidFill>
                  <a:srgbClr val="000000"/>
                </a:solidFill>
              </a:rPr>
              <a:t>3</a:t>
            </a:r>
            <a:br>
              <a:rPr lang="en-US" altLang="zh-TW" dirty="0" smtClean="0">
                <a:solidFill>
                  <a:srgbClr val="000000"/>
                </a:solidFill>
              </a:rPr>
            </a:br>
            <a:r>
              <a:rPr lang="en-US" altLang="zh-TW" dirty="0" smtClean="0">
                <a:solidFill>
                  <a:srgbClr val="000000"/>
                </a:solidFill>
              </a:rPr>
              <a:t>Access remaining </a:t>
            </a:r>
            <a:r>
              <a:rPr lang="en-US" altLang="zh-TW" dirty="0">
                <a:solidFill>
                  <a:srgbClr val="000000"/>
                </a:solidFill>
              </a:rPr>
              <a:t>terms in A(x): </a:t>
            </a:r>
            <a:r>
              <a:rPr lang="en-US" altLang="zh-TW" dirty="0" smtClean="0">
                <a:solidFill>
                  <a:srgbClr val="000000"/>
                </a:solidFill>
              </a:rPr>
              <a:t> O(</a:t>
            </a:r>
            <a:r>
              <a:rPr lang="en-US" altLang="zh-TW" dirty="0" smtClean="0">
                <a:solidFill>
                  <a:srgbClr val="C00000"/>
                </a:solidFill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</a:rPr>
              <a:t>) </a:t>
            </a:r>
            <a:br>
              <a:rPr lang="en-US" altLang="zh-TW" dirty="0" smtClean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>Access </a:t>
            </a:r>
            <a:r>
              <a:rPr lang="en-US" altLang="zh-TW" dirty="0" smtClean="0">
                <a:solidFill>
                  <a:srgbClr val="000000"/>
                </a:solidFill>
              </a:rPr>
              <a:t>remaining </a:t>
            </a:r>
            <a:r>
              <a:rPr lang="en-US" altLang="zh-TW" dirty="0">
                <a:solidFill>
                  <a:srgbClr val="000000"/>
                </a:solidFill>
              </a:rPr>
              <a:t>terms in B(x):  </a:t>
            </a:r>
            <a:r>
              <a:rPr lang="en-US" altLang="zh-TW" dirty="0" smtClean="0">
                <a:solidFill>
                  <a:srgbClr val="000000"/>
                </a:solidFill>
              </a:rPr>
              <a:t>O(</a:t>
            </a:r>
            <a:r>
              <a:rPr lang="en-US" altLang="zh-TW" dirty="0" smtClean="0">
                <a:solidFill>
                  <a:srgbClr val="008A3E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Hence, total running time = O(</a:t>
            </a:r>
            <a:r>
              <a:rPr lang="en-US" altLang="zh-TW" dirty="0">
                <a:solidFill>
                  <a:srgbClr val="C00000"/>
                </a:solidFill>
              </a:rPr>
              <a:t>m</a:t>
            </a:r>
            <a:r>
              <a:rPr lang="en-US" altLang="zh-TW" dirty="0">
                <a:solidFill>
                  <a:srgbClr val="000000"/>
                </a:solidFill>
              </a:rPr>
              <a:t> + </a:t>
            </a:r>
            <a:r>
              <a:rPr lang="en-US" altLang="zh-TW" dirty="0">
                <a:solidFill>
                  <a:srgbClr val="008A3E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)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 of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9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Denote a matrix </a:t>
            </a:r>
            <a:r>
              <a:rPr lang="en-US" altLang="zh-TW" dirty="0"/>
              <a:t>consists of </a:t>
            </a:r>
            <a:r>
              <a:rPr lang="en-US" altLang="zh-TW" b="1" i="1" dirty="0"/>
              <a:t>m rows</a:t>
            </a:r>
            <a:r>
              <a:rPr lang="en-US" altLang="zh-TW" dirty="0"/>
              <a:t> and </a:t>
            </a:r>
            <a:r>
              <a:rPr lang="en-US" altLang="zh-TW" b="1" i="1" dirty="0"/>
              <a:t>n columns </a:t>
            </a:r>
            <a:r>
              <a:rPr lang="en-US" altLang="zh-TW" dirty="0"/>
              <a:t>a</a:t>
            </a:r>
            <a:r>
              <a:rPr lang="en-US" altLang="zh-TW" dirty="0" smtClean="0"/>
              <a:t>s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mxn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(read A is a </a:t>
            </a:r>
            <a:r>
              <a:rPr lang="en-US" altLang="zh-TW" b="1" i="1" dirty="0" smtClean="0"/>
              <a:t>m by n </a:t>
            </a:r>
            <a:r>
              <a:rPr lang="en-US" altLang="zh-TW" dirty="0" smtClean="0"/>
              <a:t>matrix).</a:t>
            </a:r>
          </a:p>
          <a:p>
            <a:r>
              <a:rPr lang="en-US" altLang="zh-TW" dirty="0" smtClean="0"/>
              <a:t>Usually been stored as a two dimensional array, </a:t>
            </a:r>
            <a:r>
              <a:rPr lang="en-US" altLang="zh-TW" b="1" dirty="0" smtClean="0"/>
              <a:t>a[</a:t>
            </a:r>
            <a:r>
              <a:rPr lang="en-US" altLang="zh-TW" b="1" dirty="0" smtClean="0">
                <a:solidFill>
                  <a:srgbClr val="C00000"/>
                </a:solidFill>
              </a:rPr>
              <a:t>m</a:t>
            </a:r>
            <a:r>
              <a:rPr lang="en-US" altLang="zh-TW" b="1" dirty="0" smtClean="0"/>
              <a:t>][</a:t>
            </a:r>
            <a:r>
              <a:rPr lang="en-US" altLang="zh-TW" b="1" dirty="0" smtClean="0">
                <a:solidFill>
                  <a:srgbClr val="0000FF"/>
                </a:solidFill>
              </a:rPr>
              <a:t>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, in which element at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baseline="30000" dirty="0" err="1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row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solidFill>
                  <a:srgbClr val="0000FF"/>
                </a:solidFill>
              </a:rPr>
              <a:t>j</a:t>
            </a:r>
            <a:r>
              <a:rPr lang="en-US" altLang="zh-TW" baseline="30000" dirty="0" err="1" smtClean="0">
                <a:solidFill>
                  <a:srgbClr val="0000FF"/>
                </a:solidFill>
              </a:rPr>
              <a:t>th</a:t>
            </a:r>
            <a:r>
              <a:rPr lang="en-US" altLang="zh-TW" dirty="0" smtClean="0">
                <a:solidFill>
                  <a:srgbClr val="0000FF"/>
                </a:solidFill>
              </a:rPr>
              <a:t> column</a:t>
            </a:r>
            <a:r>
              <a:rPr lang="en-US" altLang="zh-TW" dirty="0" smtClean="0"/>
              <a:t> could be accessed by </a:t>
            </a:r>
            <a:r>
              <a:rPr lang="en-US" altLang="zh-TW" b="1" dirty="0" smtClean="0"/>
              <a:t>a[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dirty="0" smtClean="0"/>
              <a:t>][</a:t>
            </a:r>
            <a:r>
              <a:rPr lang="en-US" altLang="zh-TW" b="1" dirty="0" smtClean="0">
                <a:solidFill>
                  <a:srgbClr val="0000FF"/>
                </a:solidFill>
              </a:rPr>
              <a:t>j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.  </a:t>
            </a:r>
            <a:endParaRPr lang="en-US" altLang="zh-TW" b="1" i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0"/>
          <p:cNvGrpSpPr>
            <a:grpSpLocks/>
          </p:cNvGrpSpPr>
          <p:nvPr/>
        </p:nvGrpSpPr>
        <p:grpSpPr bwMode="auto">
          <a:xfrm>
            <a:off x="3256398" y="4371975"/>
            <a:ext cx="2631204" cy="2225377"/>
            <a:chOff x="6298503" y="1450727"/>
            <a:chExt cx="2631247" cy="2225275"/>
          </a:xfrm>
        </p:grpSpPr>
        <p:sp>
          <p:nvSpPr>
            <p:cNvPr id="5" name="左右括弧 4"/>
            <p:cNvSpPr/>
            <p:nvPr/>
          </p:nvSpPr>
          <p:spPr bwMode="auto">
            <a:xfrm>
              <a:off x="6298503" y="1807520"/>
              <a:ext cx="1773983" cy="1868482"/>
            </a:xfrm>
            <a:prstGeom prst="bracketPair">
              <a:avLst>
                <a:gd name="adj" fmla="val 5777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/>
                <a:t> -27     3      4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6    82     -2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109   -64    11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12      8      9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48    27    47</a:t>
              </a:r>
              <a:endParaRPr lang="zh-TW" altLang="en-US" sz="2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370514" y="1450728"/>
              <a:ext cx="785826" cy="3385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1600" dirty="0" smtClean="0">
                  <a:solidFill>
                    <a:srgbClr val="008A3E"/>
                  </a:solidFill>
                  <a:latin typeface="+mj-lt"/>
                </a:rPr>
                <a:t>col </a:t>
              </a:r>
              <a:r>
                <a:rPr lang="en-US" altLang="zh-TW" sz="1600" dirty="0">
                  <a:solidFill>
                    <a:srgbClr val="008A3E"/>
                  </a:solidFill>
                  <a:latin typeface="+mj-lt"/>
                </a:rPr>
                <a:t>0</a:t>
              </a:r>
              <a:endParaRPr lang="zh-TW" altLang="en-US" sz="1600" dirty="0">
                <a:solidFill>
                  <a:srgbClr val="008A3E"/>
                </a:solidFill>
                <a:latin typeface="+mj-lt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913436" y="1450727"/>
              <a:ext cx="714386" cy="3385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1600" dirty="0" smtClean="0">
                  <a:solidFill>
                    <a:srgbClr val="0000FF"/>
                  </a:solidFill>
                  <a:latin typeface="+mj-lt"/>
                </a:rPr>
                <a:t>col </a:t>
              </a:r>
              <a:r>
                <a:rPr lang="en-US" altLang="zh-TW" sz="1600" dirty="0">
                  <a:solidFill>
                    <a:srgbClr val="0000FF"/>
                  </a:solidFill>
                  <a:latin typeface="+mj-lt"/>
                </a:rPr>
                <a:t>1</a:t>
              </a:r>
              <a:endParaRPr lang="zh-TW" altLang="en-US" sz="16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384918" y="1451005"/>
              <a:ext cx="785826" cy="3385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1600" dirty="0" smtClean="0">
                  <a:solidFill>
                    <a:srgbClr val="008A3E"/>
                  </a:solidFill>
                  <a:latin typeface="+mj-lt"/>
                </a:rPr>
                <a:t>col </a:t>
              </a:r>
              <a:r>
                <a:rPr lang="en-US" altLang="zh-TW" sz="1600" dirty="0">
                  <a:solidFill>
                    <a:srgbClr val="008A3E"/>
                  </a:solidFill>
                  <a:latin typeface="+mj-lt"/>
                </a:rPr>
                <a:t>2</a:t>
              </a:r>
              <a:endParaRPr lang="zh-TW" altLang="en-US" sz="1600" dirty="0">
                <a:solidFill>
                  <a:srgbClr val="008A3E"/>
                </a:solidFill>
                <a:latin typeface="+mj-lt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072486" y="1955037"/>
              <a:ext cx="785826" cy="3385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600" dirty="0">
                  <a:solidFill>
                    <a:srgbClr val="7030A0"/>
                  </a:solidFill>
                  <a:latin typeface="+mj-lt"/>
                </a:rPr>
                <a:t>row 0</a:t>
              </a:r>
              <a:endParaRPr lang="zh-TW" altLang="en-US" sz="1600" dirty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072486" y="2255686"/>
              <a:ext cx="785826" cy="3385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600" dirty="0">
                  <a:solidFill>
                    <a:srgbClr val="0000FF"/>
                  </a:solidFill>
                  <a:latin typeface="+mj-lt"/>
                </a:rPr>
                <a:t>row 1</a:t>
              </a:r>
              <a:endParaRPr lang="zh-TW" altLang="en-US" sz="1600" dirty="0">
                <a:latin typeface="+mj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072486" y="2556334"/>
              <a:ext cx="857264" cy="3385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600" dirty="0">
                  <a:solidFill>
                    <a:srgbClr val="7030A0"/>
                  </a:solidFill>
                  <a:latin typeface="+mj-lt"/>
                </a:rPr>
                <a:t>row 2</a:t>
              </a:r>
              <a:endParaRPr lang="zh-TW" altLang="en-US" sz="1600" dirty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072486" y="2856983"/>
              <a:ext cx="857264" cy="3385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600" dirty="0">
                  <a:solidFill>
                    <a:srgbClr val="0000FF"/>
                  </a:solidFill>
                  <a:latin typeface="+mj-lt"/>
                </a:rPr>
                <a:t>row 3</a:t>
              </a:r>
              <a:endParaRPr lang="zh-TW" altLang="en-US" sz="1600" dirty="0">
                <a:latin typeface="+mj-lt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072486" y="3157632"/>
              <a:ext cx="857264" cy="3385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600" dirty="0">
                  <a:solidFill>
                    <a:srgbClr val="7030A0"/>
                  </a:solidFill>
                  <a:latin typeface="+mj-lt"/>
                </a:rPr>
                <a:t>row 4</a:t>
              </a:r>
              <a:endParaRPr lang="zh-TW" altLang="en-US" sz="1600" dirty="0">
                <a:solidFill>
                  <a:srgbClr val="7030A0"/>
                </a:solidFill>
                <a:latin typeface="+mj-lt"/>
              </a:endParaRPr>
            </a:p>
          </p:txBody>
        </p:sp>
      </p:grp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020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Transpose</a:t>
                </a:r>
              </a:p>
              <a:p>
                <a:pPr lvl="1"/>
                <a:r>
                  <a:rPr lang="en-US" altLang="zh-TW" dirty="0" err="1" smtClean="0"/>
                  <a:t>C</a:t>
                </a:r>
                <a:r>
                  <a:rPr lang="en-US" altLang="zh-TW" baseline="-25000" dirty="0" err="1" smtClean="0"/>
                  <a:t>nxm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</a:t>
                </a:r>
                <a:r>
                  <a:rPr lang="en-US" altLang="zh-TW" dirty="0" err="1" smtClean="0"/>
                  <a:t>A</a:t>
                </a:r>
                <a:r>
                  <a:rPr lang="en-US" altLang="zh-TW" baseline="30000" dirty="0" err="1" smtClean="0"/>
                  <a:t>T</a:t>
                </a:r>
                <a:r>
                  <a:rPr lang="en-US" altLang="zh-TW" baseline="-25000" dirty="0" err="1" smtClean="0"/>
                  <a:t>mxn</a:t>
                </a:r>
                <a:endParaRPr lang="en-US" altLang="zh-TW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][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Addition</a:t>
                </a:r>
              </a:p>
              <a:p>
                <a:pPr lvl="1"/>
                <a:r>
                  <a:rPr lang="en-US" altLang="zh-TW" dirty="0" err="1"/>
                  <a:t>C</a:t>
                </a:r>
                <a:r>
                  <a:rPr lang="en-US" altLang="zh-TW" baseline="-25000" dirty="0" err="1"/>
                  <a:t>mxn</a:t>
                </a:r>
                <a:r>
                  <a:rPr lang="en-US" altLang="zh-TW" dirty="0"/>
                  <a:t> = </a:t>
                </a:r>
                <a:r>
                  <a:rPr lang="en-US" altLang="zh-TW" dirty="0" err="1" smtClean="0"/>
                  <a:t>A</a:t>
                </a:r>
                <a:r>
                  <a:rPr lang="en-US" altLang="zh-TW" baseline="-25000" dirty="0" err="1" smtClean="0"/>
                  <a:t>mxn</a:t>
                </a:r>
                <a:r>
                  <a:rPr lang="en-US" altLang="zh-TW" baseline="-25000" dirty="0" smtClean="0"/>
                  <a:t> </a:t>
                </a:r>
                <a:r>
                  <a:rPr lang="en-US" altLang="zh-TW" dirty="0" smtClean="0"/>
                  <a:t>+ </a:t>
                </a:r>
                <a:r>
                  <a:rPr lang="en-US" altLang="zh-TW" dirty="0" err="1" smtClean="0"/>
                  <a:t>B</a:t>
                </a:r>
                <a:r>
                  <a:rPr lang="en-US" altLang="zh-TW" baseline="-25000" dirty="0" err="1" smtClean="0"/>
                  <a:t>mxn</a:t>
                </a:r>
                <a:endParaRPr lang="en-US" altLang="zh-TW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][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Multiplication</a:t>
                </a:r>
              </a:p>
              <a:p>
                <a:pPr lvl="1"/>
                <a:r>
                  <a:rPr lang="en-US" altLang="zh-TW" dirty="0" err="1" smtClean="0"/>
                  <a:t>C</a:t>
                </a:r>
                <a:r>
                  <a:rPr lang="en-US" altLang="zh-TW" baseline="-25000" dirty="0" err="1" smtClean="0"/>
                  <a:t>mxp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mxn</a:t>
                </a:r>
                <a:r>
                  <a:rPr lang="en-US" altLang="zh-TW" baseline="-25000" dirty="0"/>
                  <a:t> </a:t>
                </a:r>
                <a:r>
                  <a:rPr lang="en-US" altLang="zh-TW" dirty="0"/>
                  <a:t>+ </a:t>
                </a:r>
                <a:r>
                  <a:rPr lang="en-US" altLang="zh-TW" dirty="0" err="1" smtClean="0"/>
                  <a:t>B</a:t>
                </a:r>
                <a:r>
                  <a:rPr lang="en-US" altLang="zh-TW" baseline="-25000" dirty="0" err="1" smtClean="0"/>
                  <a:t>nxp</a:t>
                </a:r>
                <a:endParaRPr lang="en-US" altLang="zh-TW" baseline="-25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altLang="zh-TW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0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Operations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08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: ADT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5489" y="1429891"/>
            <a:ext cx="8494983" cy="47354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class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Matrix{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public: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Construct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Matrix(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r,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c);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Return the transpose of (*this) matrix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Matrix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Transpose(void);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Return</a:t>
            </a:r>
            <a:r>
              <a:rPr lang="zh-TW" altLang="en-US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sum of </a:t>
            </a:r>
            <a:r>
              <a:rPr lang="zh-TW" altLang="en-US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this and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b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Matrix Add(Matrix b);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Return</a:t>
            </a:r>
            <a:r>
              <a:rPr lang="zh-TW" altLang="en-US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the multiplication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of </a:t>
            </a:r>
            <a:r>
              <a:rPr lang="zh-TW" altLang="en-US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this and b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Matrix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Multiply(Matrix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b);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private: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Array representation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**a, rows, cols;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};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1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Transpose 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Time complexity: </a:t>
            </a:r>
            <a:r>
              <a:rPr lang="en-US" altLang="zh-TW" dirty="0" smtClean="0"/>
              <a:t>O(rows ∙ cols)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1637928"/>
            <a:ext cx="8208912" cy="265516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Matrix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Matrix::Transpose(void){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Matrix c(cols, rows);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for (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&lt;rows;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++)      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O(rows)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for (j=0;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j&lt;cols;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j++)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O(cols)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      c[j][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]=a[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][j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];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return c;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73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Time complexity: O(rows ∙ cols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1637928"/>
            <a:ext cx="8208912" cy="265516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Matrix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Matrix::Add(Matrix b){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Matrix c(rows, cols);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for (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&lt;rows;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++)      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O(rows)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for (j=0;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j&lt;cols;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j++)      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O(cols)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     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c[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][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j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]=a[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][j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]+b[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][j];</a:t>
            </a:r>
            <a:endParaRPr lang="en-US" altLang="zh-TW" sz="20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return c;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591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data structure that represent an </a:t>
            </a:r>
            <a:r>
              <a:rPr lang="en-US" altLang="zh-TW" b="1" i="1" dirty="0" smtClean="0"/>
              <a:t>ordered</a:t>
            </a:r>
            <a:r>
              <a:rPr lang="en-US" altLang="zh-TW" dirty="0" smtClean="0"/>
              <a:t> or </a:t>
            </a:r>
            <a:r>
              <a:rPr lang="en-US" altLang="zh-TW" b="1" i="1" dirty="0" smtClean="0"/>
              <a:t>linear list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Elements in an array could be the same or different data types.</a:t>
            </a:r>
          </a:p>
          <a:p>
            <a:pPr lvl="1"/>
            <a:r>
              <a:rPr lang="en-US" altLang="zh-TW" dirty="0" smtClean="0"/>
              <a:t>Days of the week: {Sunday, Monday, …, Saturday}</a:t>
            </a:r>
          </a:p>
          <a:p>
            <a:pPr lvl="1"/>
            <a:r>
              <a:rPr lang="en-US" altLang="zh-TW" dirty="0" smtClean="0"/>
              <a:t>Deck of cards: {Ace, 2, 3, …, King}</a:t>
            </a:r>
          </a:p>
          <a:p>
            <a:pPr lvl="1"/>
            <a:r>
              <a:rPr lang="en-US" altLang="zh-TW" dirty="0" smtClean="0"/>
              <a:t>Phone Book: {(James, #1), (Claire, #2), …, (Tony, #n)}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09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Multiply: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Time </a:t>
            </a:r>
            <a:r>
              <a:rPr lang="en-US" altLang="zh-TW" dirty="0"/>
              <a:t>complexity: </a:t>
            </a:r>
            <a:r>
              <a:rPr lang="en-US" altLang="zh-TW" dirty="0" smtClean="0"/>
              <a:t>O(rows </a:t>
            </a:r>
            <a:r>
              <a:rPr lang="en-US" altLang="zh-TW" dirty="0"/>
              <a:t>∙ </a:t>
            </a:r>
            <a:r>
              <a:rPr lang="en-US" altLang="zh-TW" dirty="0" smtClean="0"/>
              <a:t>cols </a:t>
            </a:r>
            <a:r>
              <a:rPr lang="en-US" altLang="zh-TW" dirty="0"/>
              <a:t>∙ </a:t>
            </a:r>
            <a:r>
              <a:rPr lang="en-US" altLang="zh-TW" dirty="0" err="1" smtClean="0"/>
              <a:t>b.cols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1421904"/>
            <a:ext cx="8208912" cy="3303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Matrix 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Matrix::Multiply(Matrix b){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  Matrix c(rows, 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b.cols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for (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&lt;rows; 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++) {          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O(rows)</a:t>
            </a:r>
            <a:endParaRPr lang="en-US" altLang="zh-TW" sz="16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for (j=0; 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j&lt;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b.cols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j++) {      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16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O(</a:t>
            </a:r>
            <a:r>
              <a:rPr lang="en-US" altLang="zh-TW" sz="1600" b="1" dirty="0" err="1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b.cols</a:t>
            </a:r>
            <a:r>
              <a:rPr lang="en-US" altLang="zh-TW" sz="16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)</a:t>
            </a:r>
            <a:endParaRPr lang="en-US" altLang="zh-TW" sz="16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    sum=0;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    for (k=0; 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k&lt;cols; 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k++)    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O(cols)</a:t>
            </a:r>
            <a:endParaRPr lang="en-US" altLang="zh-TW" sz="16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        sum +=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][k]*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b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[k][j];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   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16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][j]=sum;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 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  return c;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899592" y="4878288"/>
            <a:ext cx="4429125" cy="1143000"/>
            <a:chOff x="862955" y="4797152"/>
            <a:chExt cx="4429125" cy="1143000"/>
          </a:xfrm>
        </p:grpSpPr>
        <p:sp>
          <p:nvSpPr>
            <p:cNvPr id="14" name="左右括弧 6"/>
            <p:cNvSpPr>
              <a:spLocks noChangeArrowheads="1"/>
            </p:cNvSpPr>
            <p:nvPr/>
          </p:nvSpPr>
          <p:spPr bwMode="auto">
            <a:xfrm>
              <a:off x="2577455" y="4868590"/>
              <a:ext cx="1214438" cy="1071562"/>
            </a:xfrm>
            <a:prstGeom prst="bracketPair">
              <a:avLst>
                <a:gd name="adj" fmla="val 6889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5" name="直線接點 8"/>
            <p:cNvCxnSpPr>
              <a:cxnSpLocks noChangeShapeType="1"/>
            </p:cNvCxnSpPr>
            <p:nvPr/>
          </p:nvCxnSpPr>
          <p:spPr bwMode="auto">
            <a:xfrm>
              <a:off x="2720330" y="5011465"/>
              <a:ext cx="1000125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左右括弧 10"/>
            <p:cNvSpPr>
              <a:spLocks noChangeArrowheads="1"/>
            </p:cNvSpPr>
            <p:nvPr/>
          </p:nvSpPr>
          <p:spPr bwMode="auto">
            <a:xfrm>
              <a:off x="4077643" y="4868590"/>
              <a:ext cx="1214437" cy="1071562"/>
            </a:xfrm>
            <a:prstGeom prst="bracketPair">
              <a:avLst>
                <a:gd name="adj" fmla="val 6889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7" name="直線接點 12"/>
            <p:cNvCxnSpPr>
              <a:cxnSpLocks noChangeShapeType="1"/>
            </p:cNvCxnSpPr>
            <p:nvPr/>
          </p:nvCxnSpPr>
          <p:spPr bwMode="auto">
            <a:xfrm rot="5400000">
              <a:off x="3863330" y="5440090"/>
              <a:ext cx="857250" cy="0"/>
            </a:xfrm>
            <a:prstGeom prst="lin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文字方塊 14"/>
            <p:cNvSpPr txBox="1">
              <a:spLocks noChangeArrowheads="1"/>
            </p:cNvSpPr>
            <p:nvPr/>
          </p:nvSpPr>
          <p:spPr bwMode="auto">
            <a:xfrm>
              <a:off x="2148830" y="5154340"/>
              <a:ext cx="35718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=</a:t>
              </a:r>
              <a:endParaRPr lang="zh-TW" altLang="en-US"/>
            </a:p>
          </p:txBody>
        </p:sp>
        <p:sp>
          <p:nvSpPr>
            <p:cNvPr id="19" name="左右括弧 15"/>
            <p:cNvSpPr>
              <a:spLocks noChangeArrowheads="1"/>
            </p:cNvSpPr>
            <p:nvPr/>
          </p:nvSpPr>
          <p:spPr bwMode="auto">
            <a:xfrm>
              <a:off x="862955" y="4868590"/>
              <a:ext cx="1214438" cy="1071562"/>
            </a:xfrm>
            <a:prstGeom prst="bracketPair">
              <a:avLst>
                <a:gd name="adj" fmla="val 6889"/>
              </a:avLst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文字方塊 16"/>
            <p:cNvSpPr txBox="1">
              <a:spLocks noChangeArrowheads="1"/>
            </p:cNvSpPr>
            <p:nvPr/>
          </p:nvSpPr>
          <p:spPr bwMode="auto">
            <a:xfrm>
              <a:off x="934393" y="4797152"/>
              <a:ext cx="28575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dirty="0">
                  <a:solidFill>
                    <a:srgbClr val="0000FF"/>
                  </a:solidFill>
                </a:rPr>
                <a:t>x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212756" y="5765185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mxp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75778" y="5765185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mxn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487946" y="5765185"/>
            <a:ext cx="52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nxp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66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kern="0" dirty="0" smtClean="0"/>
          </a:p>
          <a:p>
            <a:r>
              <a:rPr lang="en-US" altLang="zh-TW" kern="0" dirty="0" smtClean="0"/>
              <a:t>A matrix has many </a:t>
            </a:r>
            <a:r>
              <a:rPr lang="en-US" altLang="zh-TW" kern="0" dirty="0" smtClean="0">
                <a:solidFill>
                  <a:srgbClr val="C00000"/>
                </a:solidFill>
              </a:rPr>
              <a:t>zero</a:t>
            </a:r>
            <a:r>
              <a:rPr lang="en-US" altLang="zh-TW" kern="0" dirty="0" smtClean="0"/>
              <a:t> elements.</a:t>
            </a:r>
          </a:p>
          <a:p>
            <a:r>
              <a:rPr lang="en-US" altLang="zh-TW" kern="0" dirty="0" smtClean="0"/>
              <a:t>2D array representation is inefficient.</a:t>
            </a:r>
          </a:p>
          <a:p>
            <a:pPr lvl="1"/>
            <a:r>
              <a:rPr lang="en-US" altLang="zh-TW" kern="0" dirty="0" smtClean="0"/>
              <a:t>Waste both </a:t>
            </a:r>
            <a:r>
              <a:rPr lang="en-US" altLang="zh-TW" b="1" kern="0" dirty="0" smtClean="0"/>
              <a:t>memory</a:t>
            </a:r>
            <a:r>
              <a:rPr lang="en-US" altLang="zh-TW" kern="0" dirty="0" smtClean="0"/>
              <a:t> and </a:t>
            </a:r>
            <a:r>
              <a:rPr lang="en-US" altLang="zh-TW" b="1" kern="0" dirty="0" smtClean="0"/>
              <a:t>running time </a:t>
            </a:r>
            <a:r>
              <a:rPr lang="en-US" altLang="zh-TW" kern="0" dirty="0" smtClean="0"/>
              <a:t>to store and compute those zero elements</a:t>
            </a:r>
          </a:p>
          <a:p>
            <a:pPr lvl="1"/>
            <a:r>
              <a:rPr lang="en-US" altLang="zh-TW" kern="0" dirty="0" smtClean="0"/>
              <a:t>Ex. a large matrix A</a:t>
            </a:r>
            <a:r>
              <a:rPr lang="en-US" altLang="zh-TW" kern="0" baseline="-25000" dirty="0" smtClean="0"/>
              <a:t>5000X5000</a:t>
            </a:r>
            <a:r>
              <a:rPr lang="en-US" altLang="zh-TW" kern="0" dirty="0" smtClean="0"/>
              <a:t> which has only 100 nonzero elements!</a:t>
            </a:r>
            <a:endParaRPr lang="zh-TW" altLang="en-US" dirty="0"/>
          </a:p>
        </p:txBody>
      </p:sp>
      <p:grpSp>
        <p:nvGrpSpPr>
          <p:cNvPr id="4" name="群組 17"/>
          <p:cNvGrpSpPr>
            <a:grpSpLocks/>
          </p:cNvGrpSpPr>
          <p:nvPr/>
        </p:nvGrpSpPr>
        <p:grpSpPr bwMode="auto">
          <a:xfrm>
            <a:off x="2051720" y="1603767"/>
            <a:ext cx="4104454" cy="2185273"/>
            <a:chOff x="2980967" y="1714488"/>
            <a:chExt cx="4104484" cy="2185883"/>
          </a:xfrm>
        </p:grpSpPr>
        <p:sp>
          <p:nvSpPr>
            <p:cNvPr id="5" name="左右括弧 4"/>
            <p:cNvSpPr/>
            <p:nvPr/>
          </p:nvSpPr>
          <p:spPr bwMode="auto">
            <a:xfrm>
              <a:off x="3929058" y="1714488"/>
              <a:ext cx="3156393" cy="2185883"/>
            </a:xfrm>
            <a:prstGeom prst="bracketPair">
              <a:avLst>
                <a:gd name="adj" fmla="val 5777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/>
                <a:t>  15     0      0    22    0   -15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0    11     3     0     0      0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  0     0    -6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0      0     0     0     0      0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91      0     0     0     0      0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0      0    28    0     0      0</a:t>
              </a:r>
              <a:endParaRPr lang="zh-TW" altLang="en-US" sz="2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980967" y="2571977"/>
              <a:ext cx="1002414" cy="369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+mj-lt"/>
                </a:rPr>
                <a:t>a</a:t>
              </a:r>
              <a:r>
                <a:rPr lang="en-US" altLang="zh-TW" dirty="0" smtClean="0">
                  <a:latin typeface="+mj-lt"/>
                </a:rPr>
                <a:t>[6][6] </a:t>
              </a:r>
              <a:r>
                <a:rPr lang="en-US" altLang="zh-TW" dirty="0">
                  <a:latin typeface="+mj-lt"/>
                </a:rPr>
                <a:t>=</a:t>
              </a:r>
              <a:endParaRPr lang="zh-TW" altLang="en-US" dirty="0">
                <a:latin typeface="+mj-lt"/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74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</a:t>
            </a:r>
            <a:r>
              <a:rPr lang="en-US" altLang="zh-TW" dirty="0" smtClean="0"/>
              <a:t>Matrix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use an array, </a:t>
            </a:r>
            <a:r>
              <a:rPr lang="en-US" altLang="zh-TW" b="1" dirty="0" err="1" smtClean="0"/>
              <a:t>smArray</a:t>
            </a:r>
            <a:r>
              <a:rPr lang="en-US" altLang="zh-TW" b="1" dirty="0" smtClean="0"/>
              <a:t>[]</a:t>
            </a:r>
            <a:r>
              <a:rPr lang="en-US" altLang="zh-TW" dirty="0" smtClean="0"/>
              <a:t>, of </a:t>
            </a:r>
            <a:r>
              <a:rPr lang="en-US" altLang="zh-TW" b="1" i="1" dirty="0" smtClean="0"/>
              <a:t>triple &lt;row, col, value&gt;</a:t>
            </a:r>
            <a:r>
              <a:rPr lang="en-US" altLang="zh-TW" dirty="0" smtClean="0"/>
              <a:t> to store those nonzero elements.</a:t>
            </a:r>
          </a:p>
          <a:p>
            <a:r>
              <a:rPr lang="en-US" altLang="zh-TW" dirty="0" smtClean="0"/>
              <a:t>Triples are stored in a </a:t>
            </a:r>
            <a:r>
              <a:rPr lang="en-US" altLang="zh-TW" b="1" i="1" dirty="0" smtClean="0"/>
              <a:t>row-major</a:t>
            </a:r>
            <a:r>
              <a:rPr lang="en-US" altLang="zh-TW" dirty="0" smtClean="0"/>
              <a:t> order.</a:t>
            </a:r>
            <a:endParaRPr lang="zh-TW" altLang="en-US" dirty="0"/>
          </a:p>
        </p:txBody>
      </p:sp>
      <p:grpSp>
        <p:nvGrpSpPr>
          <p:cNvPr id="10" name="群組 17"/>
          <p:cNvGrpSpPr>
            <a:grpSpLocks/>
          </p:cNvGrpSpPr>
          <p:nvPr/>
        </p:nvGrpSpPr>
        <p:grpSpPr bwMode="auto">
          <a:xfrm>
            <a:off x="179512" y="3836015"/>
            <a:ext cx="4104454" cy="2185273"/>
            <a:chOff x="2980967" y="1714488"/>
            <a:chExt cx="4104484" cy="2185883"/>
          </a:xfrm>
        </p:grpSpPr>
        <p:sp>
          <p:nvSpPr>
            <p:cNvPr id="11" name="左右括弧 10"/>
            <p:cNvSpPr/>
            <p:nvPr/>
          </p:nvSpPr>
          <p:spPr bwMode="auto">
            <a:xfrm>
              <a:off x="3929058" y="1714488"/>
              <a:ext cx="3156393" cy="2185883"/>
            </a:xfrm>
            <a:prstGeom prst="bracketPair">
              <a:avLst>
                <a:gd name="adj" fmla="val 5777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/>
                <a:t>  15     0      0    22    0   -15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0    11     3     0     0      0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  0     0    -6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0      0     0     0     0      0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91      0     0     0     0      0</a:t>
              </a:r>
            </a:p>
            <a:p>
              <a:pPr marL="457200" indent="-457200" algn="ctr">
                <a:defRPr/>
              </a:pPr>
              <a:r>
                <a:rPr lang="en-US" altLang="zh-TW" sz="2000" dirty="0"/>
                <a:t>    0      0    28    0     0      0</a:t>
              </a:r>
              <a:endParaRPr lang="zh-TW" altLang="en-US" sz="2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980967" y="2571977"/>
              <a:ext cx="1002414" cy="369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dirty="0">
                  <a:latin typeface="+mj-lt"/>
                </a:rPr>
                <a:t>a</a:t>
              </a:r>
              <a:r>
                <a:rPr lang="en-US" altLang="zh-TW" dirty="0" smtClean="0">
                  <a:latin typeface="+mj-lt"/>
                </a:rPr>
                <a:t>[6][6] </a:t>
              </a:r>
              <a:r>
                <a:rPr lang="en-US" altLang="zh-TW" dirty="0">
                  <a:latin typeface="+mj-lt"/>
                </a:rPr>
                <a:t>=</a:t>
              </a:r>
              <a:endParaRPr lang="zh-TW" altLang="en-US" dirty="0">
                <a:latin typeface="+mj-lt"/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7796"/>
              </p:ext>
            </p:extLst>
          </p:nvPr>
        </p:nvGraphicFramePr>
        <p:xfrm>
          <a:off x="4716015" y="3331800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81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: ADT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5489" y="1429891"/>
            <a:ext cx="8494983" cy="509545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class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{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public: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Construct, t is the capacity of nonzero terms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r,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c,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t);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Return the transpose of (*this) matrix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Transpose(void);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Return</a:t>
            </a:r>
            <a:r>
              <a:rPr lang="zh-TW" altLang="en-US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sum of </a:t>
            </a:r>
            <a:r>
              <a:rPr lang="zh-TW" altLang="en-US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this and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b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Add(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b);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Return</a:t>
            </a:r>
            <a:r>
              <a:rPr lang="zh-TW" altLang="en-US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the multiplication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of </a:t>
            </a:r>
            <a:r>
              <a:rPr lang="zh-TW" altLang="en-US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this and b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Multiply(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b);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private: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Sparse representation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rows, cols, terms, capacity;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MatrixTerm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*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smArray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};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24128" y="4869160"/>
            <a:ext cx="3096344" cy="16561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class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MatrixTerm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friend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SparseMatrix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;</a:t>
            </a:r>
            <a:endParaRPr lang="en-US" altLang="zh-TW" sz="18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row, col, value;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};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33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Trivial 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altLang="zh-TW" dirty="0" smtClean="0">
                  <a:ea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Problem: the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nonzero terms </a:t>
                </a:r>
                <a:r>
                  <a:rPr lang="en-US" altLang="zh-TW" dirty="0" smtClean="0"/>
                  <a:t>in A</a:t>
                </a:r>
                <a:r>
                  <a:rPr lang="en-US" altLang="zh-TW" baseline="30000" dirty="0" smtClean="0"/>
                  <a:t>T </a:t>
                </a:r>
                <a:r>
                  <a:rPr lang="en-US" altLang="zh-TW" dirty="0" smtClean="0"/>
                  <a:t>are no longer stored in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row major order</a:t>
                </a:r>
                <a:r>
                  <a:rPr lang="en-US" altLang="zh-TW" dirty="0" smtClean="0"/>
                  <a:t>!</a:t>
                </a:r>
                <a:endParaRPr lang="en-US" altLang="zh-TW" dirty="0">
                  <a:latin typeface="Cambria Math"/>
                  <a:ea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1259" b="-1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82312"/>
              </p:ext>
            </p:extLst>
          </p:nvPr>
        </p:nvGraphicFramePr>
        <p:xfrm>
          <a:off x="467544" y="2276872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22822"/>
              </p:ext>
            </p:extLst>
          </p:nvPr>
        </p:nvGraphicFramePr>
        <p:xfrm>
          <a:off x="5220071" y="2302064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3995936" y="3886240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95936" y="3518661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Transpose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372200" y="2204864"/>
            <a:ext cx="864096" cy="35283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30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 Transpose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the row and column are swapped, we trace the nonzero terms in a </a:t>
            </a:r>
            <a:r>
              <a:rPr lang="en-US" altLang="zh-TW" b="1" dirty="0" smtClean="0"/>
              <a:t>column-major</a:t>
            </a:r>
            <a:r>
              <a:rPr lang="en-US" altLang="zh-TW" dirty="0" smtClean="0"/>
              <a:t> order.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95736" y="2708920"/>
            <a:ext cx="4968552" cy="57606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For(all elements in column j)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 Store a(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i,j,value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) 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as 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aT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600" b="1" dirty="0" err="1" smtClean="0">
                <a:latin typeface="Courier New" pitchFamily="49" charset="0"/>
                <a:ea typeface="新細明體" charset="-120"/>
              </a:rPr>
              <a:t>j,i,value</a:t>
            </a:r>
            <a:r>
              <a:rPr lang="en-US" altLang="zh-TW" sz="1600" b="1" dirty="0" smtClean="0">
                <a:latin typeface="Courier New" pitchFamily="49" charset="0"/>
                <a:ea typeface="新細明體" charset="-120"/>
              </a:rPr>
              <a:t>)</a:t>
            </a:r>
            <a:endParaRPr lang="en-US" altLang="zh-TW" sz="1600" b="1" dirty="0">
              <a:latin typeface="Courier New" pitchFamily="49" charset="0"/>
              <a:ea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39521"/>
              </p:ext>
            </p:extLst>
          </p:nvPr>
        </p:nvGraphicFramePr>
        <p:xfrm>
          <a:off x="683568" y="3475816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53751"/>
              </p:ext>
            </p:extLst>
          </p:nvPr>
        </p:nvGraphicFramePr>
        <p:xfrm>
          <a:off x="4644007" y="3475816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898651" y="3842941"/>
            <a:ext cx="22322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09411"/>
              </p:ext>
            </p:extLst>
          </p:nvPr>
        </p:nvGraphicFramePr>
        <p:xfrm>
          <a:off x="5868144" y="385024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907704" y="6093296"/>
            <a:ext cx="22322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18672"/>
              </p:ext>
            </p:extLst>
          </p:nvPr>
        </p:nvGraphicFramePr>
        <p:xfrm>
          <a:off x="5868144" y="421028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05433"/>
              </p:ext>
            </p:extLst>
          </p:nvPr>
        </p:nvGraphicFramePr>
        <p:xfrm>
          <a:off x="5868144" y="458112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13830"/>
              </p:ext>
            </p:extLst>
          </p:nvPr>
        </p:nvGraphicFramePr>
        <p:xfrm>
          <a:off x="5868144" y="4941168"/>
          <a:ext cx="2232249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28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77"/>
              </p:ext>
            </p:extLst>
          </p:nvPr>
        </p:nvGraphicFramePr>
        <p:xfrm>
          <a:off x="5868144" y="5711656"/>
          <a:ext cx="2232249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-6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65550"/>
              </p:ext>
            </p:extLst>
          </p:nvPr>
        </p:nvGraphicFramePr>
        <p:xfrm>
          <a:off x="5868144" y="6453336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-15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362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1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Smart Transpose : Codes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213176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Time </a:t>
            </a:r>
            <a:r>
              <a:rPr lang="en-US" altLang="zh-TW" dirty="0"/>
              <a:t>complexity: </a:t>
            </a:r>
            <a:r>
              <a:rPr lang="en-US" altLang="zh-TW" dirty="0" smtClean="0"/>
              <a:t>O(cols </a:t>
            </a:r>
            <a:r>
              <a:rPr lang="en-US" altLang="zh-TW" dirty="0"/>
              <a:t>∙ terms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It can be faster!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54885"/>
              </p:ext>
            </p:extLst>
          </p:nvPr>
        </p:nvGraphicFramePr>
        <p:xfrm>
          <a:off x="827584" y="1355160"/>
          <a:ext cx="7416824" cy="44501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::Transpose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1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700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ea typeface="新細明體" charset="-120"/>
                        </a:rPr>
                        <a:t>// Return the transpose of (*this) matrix</a:t>
                      </a:r>
                      <a:endParaRPr lang="zh-TW" altLang="en-US" sz="1700" b="1" dirty="0">
                        <a:solidFill>
                          <a:srgbClr val="00B050"/>
                        </a:solidFill>
                        <a:latin typeface="Courier New" pitchFamily="49" charset="0"/>
                        <a:ea typeface="新細明體" charset="-12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5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b.smArray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has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same number of nonzero terms</a:t>
                      </a:r>
                      <a:endParaRPr lang="en-US" sz="1600" b="1" kern="10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b(cols, rows, terms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 (terms &gt; 0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has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nonzero terms</a:t>
                      </a:r>
                      <a:endParaRPr lang="zh-TW" altLang="zh-TW" sz="1600" b="1" kern="10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currentB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c=0; c&lt;cols;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c++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ea typeface="新細明體" charset="-120"/>
                        </a:rPr>
                        <a:t>// O(cols)</a:t>
                      </a: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for(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=0;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&lt;terms;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 </a:t>
                      </a:r>
                      <a:r>
                        <a:rPr lang="en-US" altLang="zh-TW" sz="1600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ea typeface="新細明體" charset="-120"/>
                        </a:rPr>
                        <a:t>// O(terms)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if(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].col == c)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{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currentB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].row = c;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currentB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].col =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].row;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currentB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++].value =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].value;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b;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9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4355" marR="743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75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Transpose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TW" dirty="0" smtClean="0"/>
              <a:t>We need to examine all terms only once!</a:t>
            </a:r>
          </a:p>
          <a:p>
            <a:r>
              <a:rPr lang="en-US" altLang="zh-TW" dirty="0" smtClean="0"/>
              <a:t>Use additional space to store</a:t>
            </a:r>
          </a:p>
          <a:p>
            <a:pPr lvl="1"/>
            <a:r>
              <a:rPr lang="en-US" altLang="zh-TW" dirty="0" smtClean="0"/>
              <a:t>rowSize[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]: # of nonzero terms in </a:t>
            </a:r>
            <a:r>
              <a:rPr lang="en-US" altLang="zh-TW" dirty="0" err="1" smtClean="0"/>
              <a:t>i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row of </a:t>
            </a:r>
            <a:r>
              <a:rPr lang="en-US" altLang="zh-TW" dirty="0"/>
              <a:t>A</a:t>
            </a:r>
            <a:r>
              <a:rPr lang="en-US" altLang="zh-TW" baseline="30000" dirty="0"/>
              <a:t>T</a:t>
            </a:r>
            <a:endParaRPr lang="en-US" altLang="zh-TW" dirty="0">
              <a:latin typeface="Cambria Math"/>
              <a:ea typeface="Cambria Math"/>
            </a:endParaRPr>
          </a:p>
          <a:p>
            <a:pPr lvl="1"/>
            <a:r>
              <a:rPr lang="en-US" altLang="zh-TW" dirty="0" err="1" smtClean="0"/>
              <a:t>rowStart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]: location of </a:t>
            </a:r>
            <a:r>
              <a:rPr lang="en-US" altLang="zh-TW" dirty="0"/>
              <a:t>nonzero </a:t>
            </a:r>
            <a:r>
              <a:rPr lang="en-US" altLang="zh-TW" dirty="0" smtClean="0"/>
              <a:t>term </a:t>
            </a:r>
            <a:r>
              <a:rPr lang="en-US" altLang="zh-TW" dirty="0"/>
              <a:t>in </a:t>
            </a:r>
            <a:r>
              <a:rPr lang="en-US" altLang="zh-TW" dirty="0" err="1"/>
              <a:t>i</a:t>
            </a:r>
            <a:r>
              <a:rPr lang="en-US" altLang="zh-TW" baseline="30000" dirty="0" err="1"/>
              <a:t>th</a:t>
            </a:r>
            <a:r>
              <a:rPr lang="en-US" altLang="zh-TW" dirty="0"/>
              <a:t> row of A</a:t>
            </a:r>
            <a:r>
              <a:rPr lang="en-US" altLang="zh-TW" baseline="30000" dirty="0"/>
              <a:t>T</a:t>
            </a:r>
            <a:endParaRPr lang="en-US" altLang="zh-TW" baseline="30000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&gt;0, </a:t>
            </a:r>
            <a:r>
              <a:rPr lang="en-US" altLang="zh-TW" dirty="0" err="1" smtClean="0"/>
              <a:t>rowStart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]=</a:t>
            </a:r>
            <a:r>
              <a:rPr lang="en-US" altLang="zh-TW" dirty="0" err="1" smtClean="0"/>
              <a:t>rowStart</a:t>
            </a:r>
            <a:r>
              <a:rPr lang="en-US" altLang="zh-TW" dirty="0" smtClean="0"/>
              <a:t>[i-1]+</a:t>
            </a:r>
            <a:r>
              <a:rPr lang="en-US" altLang="zh-TW" dirty="0" err="1" smtClean="0"/>
              <a:t>rowSize</a:t>
            </a:r>
            <a:r>
              <a:rPr lang="en-US" altLang="zh-TW" dirty="0" smtClean="0"/>
              <a:t>[i-1</a:t>
            </a:r>
            <a:r>
              <a:rPr lang="en-US" altLang="zh-TW" dirty="0"/>
              <a:t>]</a:t>
            </a:r>
            <a:endParaRPr lang="en-US" altLang="zh-TW" dirty="0" smtClean="0"/>
          </a:p>
          <a:p>
            <a:r>
              <a:rPr lang="en-US" altLang="zh-TW" dirty="0" smtClean="0"/>
              <a:t>Copy element from A to A</a:t>
            </a:r>
            <a:r>
              <a:rPr lang="en-US" altLang="zh-TW" baseline="30000" dirty="0" smtClean="0"/>
              <a:t>T </a:t>
            </a:r>
            <a:r>
              <a:rPr lang="en-US" altLang="zh-TW" dirty="0" smtClean="0"/>
              <a:t>on</a:t>
            </a:r>
            <a:r>
              <a:rPr lang="en-US" altLang="zh-TW" dirty="0"/>
              <a:t>e</a:t>
            </a:r>
            <a:r>
              <a:rPr lang="en-US" altLang="zh-TW" dirty="0" smtClean="0"/>
              <a:t> by one.</a:t>
            </a:r>
          </a:p>
          <a:p>
            <a:r>
              <a:rPr lang="en-US" altLang="zh-TW" dirty="0" smtClean="0"/>
              <a:t>Time complexity: O(terms + cols)!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5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Transpose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48138"/>
              </p:ext>
            </p:extLst>
          </p:nvPr>
        </p:nvGraphicFramePr>
        <p:xfrm>
          <a:off x="179511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51633"/>
              </p:ext>
            </p:extLst>
          </p:nvPr>
        </p:nvGraphicFramePr>
        <p:xfrm>
          <a:off x="3851920" y="2323688"/>
          <a:ext cx="25202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rowStart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54695"/>
              </p:ext>
            </p:extLst>
          </p:nvPr>
        </p:nvGraphicFramePr>
        <p:xfrm>
          <a:off x="4283968" y="26837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79512" y="1743199"/>
            <a:ext cx="601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Count the # of nonzero terms in each row of A</a:t>
            </a:r>
            <a:r>
              <a:rPr lang="en-US" altLang="zh-TW" sz="2400" baseline="30000" dirty="0" smtClean="0"/>
              <a:t>T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9512" y="1743199"/>
            <a:ext cx="699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Calculate the location of 1</a:t>
            </a:r>
            <a:r>
              <a:rPr lang="en-US" altLang="zh-TW" sz="2400" baseline="30000" dirty="0" smtClean="0"/>
              <a:t>st</a:t>
            </a:r>
            <a:r>
              <a:rPr lang="en-US" altLang="zh-TW" sz="2400" dirty="0" smtClean="0"/>
              <a:t> nonzero </a:t>
            </a:r>
            <a:r>
              <a:rPr lang="en-US" altLang="zh-TW" sz="2400" dirty="0"/>
              <a:t>term </a:t>
            </a:r>
            <a:r>
              <a:rPr lang="en-US" altLang="zh-TW" sz="2400" dirty="0" err="1"/>
              <a:t>i</a:t>
            </a:r>
            <a:r>
              <a:rPr lang="en-US" altLang="zh-TW" sz="2400" baseline="30000" dirty="0" err="1"/>
              <a:t>th</a:t>
            </a:r>
            <a:r>
              <a:rPr lang="en-US" altLang="zh-TW" sz="2400" dirty="0"/>
              <a:t> row of A</a:t>
            </a:r>
            <a:r>
              <a:rPr lang="en-US" altLang="zh-TW" sz="2400" baseline="30000" dirty="0"/>
              <a:t>T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graphicFrame>
        <p:nvGraphicFramePr>
          <p:cNvPr id="18" name="內容版面配置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993840"/>
              </p:ext>
            </p:extLst>
          </p:nvPr>
        </p:nvGraphicFramePr>
        <p:xfrm>
          <a:off x="5292080" y="26945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3989"/>
              </p:ext>
            </p:extLst>
          </p:nvPr>
        </p:nvGraphicFramePr>
        <p:xfrm>
          <a:off x="6588223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252936" y="2694528"/>
            <a:ext cx="504056" cy="37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267744" y="4941168"/>
            <a:ext cx="504056" cy="374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786027" y="2881744"/>
            <a:ext cx="1785973" cy="4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786027" y="3004749"/>
            <a:ext cx="1785973" cy="2123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4578389" y="2656433"/>
            <a:ext cx="504056" cy="3744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090284" y="2640231"/>
            <a:ext cx="6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/>
                </a:solidFill>
              </a:rPr>
              <a:t>+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580112" y="2664084"/>
            <a:ext cx="504056" cy="3744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5925924" y="3105745"/>
            <a:ext cx="504056" cy="288032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8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5" grpId="0" animBg="1"/>
      <p:bldP spid="12" grpId="0" animBg="1"/>
      <p:bldP spid="20" grpId="0" animBg="1"/>
      <p:bldP spid="15" grpId="0"/>
      <p:bldP spid="21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Transpose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11639"/>
              </p:ext>
            </p:extLst>
          </p:nvPr>
        </p:nvGraphicFramePr>
        <p:xfrm>
          <a:off x="-900608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15486"/>
              </p:ext>
            </p:extLst>
          </p:nvPr>
        </p:nvGraphicFramePr>
        <p:xfrm>
          <a:off x="2771801" y="2323688"/>
          <a:ext cx="25202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rowStart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149140"/>
              </p:ext>
            </p:extLst>
          </p:nvPr>
        </p:nvGraphicFramePr>
        <p:xfrm>
          <a:off x="3203849" y="26837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79512" y="1743199"/>
            <a:ext cx="493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Copy element from A to A</a:t>
            </a:r>
            <a:r>
              <a:rPr lang="en-US" altLang="zh-TW" sz="2400" baseline="30000" dirty="0"/>
              <a:t>T </a:t>
            </a:r>
            <a:r>
              <a:rPr lang="en-US" altLang="zh-TW" sz="2400" dirty="0"/>
              <a:t>one by one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graphicFrame>
        <p:nvGraphicFramePr>
          <p:cNvPr id="18" name="內容版面配置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053924"/>
              </p:ext>
            </p:extLst>
          </p:nvPr>
        </p:nvGraphicFramePr>
        <p:xfrm>
          <a:off x="4211961" y="26945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01327"/>
              </p:ext>
            </p:extLst>
          </p:nvPr>
        </p:nvGraphicFramePr>
        <p:xfrm>
          <a:off x="5508105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97140"/>
              </p:ext>
            </p:extLst>
          </p:nvPr>
        </p:nvGraphicFramePr>
        <p:xfrm>
          <a:off x="6732242" y="268732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23528" y="2708920"/>
            <a:ext cx="22322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71800" y="2708920"/>
            <a:ext cx="252028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ADT array[n]={a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 </a:t>
            </a:r>
            <a:r>
              <a:rPr lang="en-US" altLang="zh-TW" dirty="0" smtClean="0"/>
              <a:t>,…, 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Find the length, n, of the array.</a:t>
            </a:r>
          </a:p>
          <a:p>
            <a:pPr lvl="1"/>
            <a:r>
              <a:rPr lang="en-US" altLang="zh-TW" dirty="0" smtClean="0"/>
              <a:t>Read the array from left to right (or reverse).</a:t>
            </a:r>
          </a:p>
          <a:p>
            <a:pPr lvl="1"/>
            <a:r>
              <a:rPr lang="en-US" altLang="zh-TW" dirty="0" smtClean="0"/>
              <a:t>Retrieve the </a:t>
            </a:r>
            <a:r>
              <a:rPr lang="en-US" altLang="zh-TW" dirty="0" err="1" smtClean="0"/>
              <a:t>i</a:t>
            </a:r>
            <a:r>
              <a:rPr lang="en-US" altLang="zh-TW" baseline="30000" dirty="0" err="1" smtClean="0"/>
              <a:t>th</a:t>
            </a:r>
            <a:r>
              <a:rPr lang="en-US" altLang="zh-TW" dirty="0" smtClean="0"/>
              <a:t> element, 0 ≤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n.</a:t>
            </a:r>
          </a:p>
          <a:p>
            <a:pPr lvl="1"/>
            <a:r>
              <a:rPr lang="en-US" altLang="zh-TW" dirty="0" smtClean="0"/>
              <a:t>Store a new element into </a:t>
            </a:r>
            <a:r>
              <a:rPr lang="en-US" altLang="zh-TW" dirty="0" err="1" smtClean="0"/>
              <a:t>i</a:t>
            </a:r>
            <a:r>
              <a:rPr lang="en-US" altLang="zh-TW" baseline="30000" dirty="0" err="1" smtClean="0"/>
              <a:t>th</a:t>
            </a:r>
            <a:r>
              <a:rPr lang="en-US" altLang="zh-TW" dirty="0"/>
              <a:t> </a:t>
            </a:r>
            <a:r>
              <a:rPr lang="en-US" altLang="zh-TW" dirty="0" smtClean="0"/>
              <a:t>position</a:t>
            </a:r>
            <a:r>
              <a:rPr lang="en-US" altLang="zh-TW" dirty="0"/>
              <a:t> , 0 ≤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smtClean="0"/>
              <a:t>n.</a:t>
            </a:r>
          </a:p>
          <a:p>
            <a:pPr lvl="1"/>
            <a:r>
              <a:rPr lang="en-US" altLang="zh-TW" dirty="0" smtClean="0"/>
              <a:t>Insert / delete the element at position </a:t>
            </a:r>
            <a:r>
              <a:rPr lang="en-US" altLang="zh-TW" dirty="0" err="1" smtClean="0"/>
              <a:t>i</a:t>
            </a:r>
            <a:r>
              <a:rPr lang="en-US" altLang="zh-TW" dirty="0"/>
              <a:t> , 0 ≤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smtClean="0"/>
              <a:t>n.</a:t>
            </a:r>
          </a:p>
          <a:p>
            <a:r>
              <a:rPr lang="en-US" altLang="zh-TW" dirty="0" smtClean="0"/>
              <a:t>It is not necessary to include all operations</a:t>
            </a:r>
          </a:p>
          <a:p>
            <a:r>
              <a:rPr lang="en-US" altLang="zh-TW" dirty="0"/>
              <a:t>Different representations carry out different subset of operations efficiently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Array Operations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804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Transpose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76704"/>
              </p:ext>
            </p:extLst>
          </p:nvPr>
        </p:nvGraphicFramePr>
        <p:xfrm>
          <a:off x="-900608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92567"/>
              </p:ext>
            </p:extLst>
          </p:nvPr>
        </p:nvGraphicFramePr>
        <p:xfrm>
          <a:off x="2771801" y="2323688"/>
          <a:ext cx="25202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rowStart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31803"/>
              </p:ext>
            </p:extLst>
          </p:nvPr>
        </p:nvGraphicFramePr>
        <p:xfrm>
          <a:off x="3203849" y="26837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79512" y="1743199"/>
            <a:ext cx="493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Copy element from A to A</a:t>
            </a:r>
            <a:r>
              <a:rPr lang="en-US" altLang="zh-TW" sz="2400" baseline="30000" dirty="0"/>
              <a:t>T </a:t>
            </a:r>
            <a:r>
              <a:rPr lang="en-US" altLang="zh-TW" sz="2400" dirty="0"/>
              <a:t>one by one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graphicFrame>
        <p:nvGraphicFramePr>
          <p:cNvPr id="18" name="內容版面配置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039208"/>
              </p:ext>
            </p:extLst>
          </p:nvPr>
        </p:nvGraphicFramePr>
        <p:xfrm>
          <a:off x="4211961" y="26945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64087"/>
              </p:ext>
            </p:extLst>
          </p:nvPr>
        </p:nvGraphicFramePr>
        <p:xfrm>
          <a:off x="5508105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94091"/>
              </p:ext>
            </p:extLst>
          </p:nvPr>
        </p:nvGraphicFramePr>
        <p:xfrm>
          <a:off x="6732242" y="268732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23528" y="2708920"/>
            <a:ext cx="22322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71800" y="2708920"/>
            <a:ext cx="252028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8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Transpose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49792"/>
              </p:ext>
            </p:extLst>
          </p:nvPr>
        </p:nvGraphicFramePr>
        <p:xfrm>
          <a:off x="-900608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4113"/>
              </p:ext>
            </p:extLst>
          </p:nvPr>
        </p:nvGraphicFramePr>
        <p:xfrm>
          <a:off x="2771801" y="2323688"/>
          <a:ext cx="25202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rowStart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365969"/>
              </p:ext>
            </p:extLst>
          </p:nvPr>
        </p:nvGraphicFramePr>
        <p:xfrm>
          <a:off x="3203849" y="26837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79512" y="1743199"/>
            <a:ext cx="493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Copy element from A to A</a:t>
            </a:r>
            <a:r>
              <a:rPr lang="en-US" altLang="zh-TW" sz="2400" baseline="30000" dirty="0"/>
              <a:t>T </a:t>
            </a:r>
            <a:r>
              <a:rPr lang="en-US" altLang="zh-TW" sz="2400" dirty="0"/>
              <a:t>one by one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graphicFrame>
        <p:nvGraphicFramePr>
          <p:cNvPr id="18" name="內容版面配置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672681"/>
              </p:ext>
            </p:extLst>
          </p:nvPr>
        </p:nvGraphicFramePr>
        <p:xfrm>
          <a:off x="4211961" y="26945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39599"/>
              </p:ext>
            </p:extLst>
          </p:nvPr>
        </p:nvGraphicFramePr>
        <p:xfrm>
          <a:off x="5508105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63361"/>
              </p:ext>
            </p:extLst>
          </p:nvPr>
        </p:nvGraphicFramePr>
        <p:xfrm>
          <a:off x="6732242" y="268732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076340"/>
            <a:ext cx="22322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771800" y="3789040"/>
            <a:ext cx="252028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7720"/>
              </p:ext>
            </p:extLst>
          </p:nvPr>
        </p:nvGraphicFramePr>
        <p:xfrm>
          <a:off x="6732242" y="454872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Transpose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14165"/>
              </p:ext>
            </p:extLst>
          </p:nvPr>
        </p:nvGraphicFramePr>
        <p:xfrm>
          <a:off x="-900608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14762"/>
              </p:ext>
            </p:extLst>
          </p:nvPr>
        </p:nvGraphicFramePr>
        <p:xfrm>
          <a:off x="2771801" y="2323688"/>
          <a:ext cx="25202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rowStart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41214"/>
              </p:ext>
            </p:extLst>
          </p:nvPr>
        </p:nvGraphicFramePr>
        <p:xfrm>
          <a:off x="3203849" y="26837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79512" y="1743199"/>
            <a:ext cx="493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Copy element from A to A</a:t>
            </a:r>
            <a:r>
              <a:rPr lang="en-US" altLang="zh-TW" sz="2400" baseline="30000" dirty="0"/>
              <a:t>T </a:t>
            </a:r>
            <a:r>
              <a:rPr lang="en-US" altLang="zh-TW" sz="2400" dirty="0"/>
              <a:t>one by one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graphicFrame>
        <p:nvGraphicFramePr>
          <p:cNvPr id="18" name="內容版面配置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51378"/>
              </p:ext>
            </p:extLst>
          </p:nvPr>
        </p:nvGraphicFramePr>
        <p:xfrm>
          <a:off x="4211961" y="26945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56610"/>
              </p:ext>
            </p:extLst>
          </p:nvPr>
        </p:nvGraphicFramePr>
        <p:xfrm>
          <a:off x="5508105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74768"/>
              </p:ext>
            </p:extLst>
          </p:nvPr>
        </p:nvGraphicFramePr>
        <p:xfrm>
          <a:off x="6732242" y="268732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076340"/>
            <a:ext cx="22322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771800" y="3789040"/>
            <a:ext cx="252028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77746"/>
              </p:ext>
            </p:extLst>
          </p:nvPr>
        </p:nvGraphicFramePr>
        <p:xfrm>
          <a:off x="6732242" y="454872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Transpose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22358"/>
              </p:ext>
            </p:extLst>
          </p:nvPr>
        </p:nvGraphicFramePr>
        <p:xfrm>
          <a:off x="-900608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79063"/>
              </p:ext>
            </p:extLst>
          </p:nvPr>
        </p:nvGraphicFramePr>
        <p:xfrm>
          <a:off x="2771801" y="2323688"/>
          <a:ext cx="25202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rowStart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964217"/>
              </p:ext>
            </p:extLst>
          </p:nvPr>
        </p:nvGraphicFramePr>
        <p:xfrm>
          <a:off x="3203849" y="26837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79512" y="1743199"/>
            <a:ext cx="493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Copy element from A to A</a:t>
            </a:r>
            <a:r>
              <a:rPr lang="en-US" altLang="zh-TW" sz="2400" baseline="30000" dirty="0"/>
              <a:t>T </a:t>
            </a:r>
            <a:r>
              <a:rPr lang="en-US" altLang="zh-TW" sz="2400" dirty="0"/>
              <a:t>one by one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graphicFrame>
        <p:nvGraphicFramePr>
          <p:cNvPr id="18" name="內容版面配置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28621"/>
              </p:ext>
            </p:extLst>
          </p:nvPr>
        </p:nvGraphicFramePr>
        <p:xfrm>
          <a:off x="4211961" y="26945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84190"/>
              </p:ext>
            </p:extLst>
          </p:nvPr>
        </p:nvGraphicFramePr>
        <p:xfrm>
          <a:off x="5508105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98307"/>
              </p:ext>
            </p:extLst>
          </p:nvPr>
        </p:nvGraphicFramePr>
        <p:xfrm>
          <a:off x="6732242" y="268732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69430"/>
              </p:ext>
            </p:extLst>
          </p:nvPr>
        </p:nvGraphicFramePr>
        <p:xfrm>
          <a:off x="6732242" y="341820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22974"/>
              </p:ext>
            </p:extLst>
          </p:nvPr>
        </p:nvGraphicFramePr>
        <p:xfrm>
          <a:off x="6732242" y="377824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70846"/>
              </p:ext>
            </p:extLst>
          </p:nvPr>
        </p:nvGraphicFramePr>
        <p:xfrm>
          <a:off x="6732242" y="454872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0436"/>
              </p:ext>
            </p:extLst>
          </p:nvPr>
        </p:nvGraphicFramePr>
        <p:xfrm>
          <a:off x="6732242" y="529040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-15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65204"/>
              </p:ext>
            </p:extLst>
          </p:nvPr>
        </p:nvGraphicFramePr>
        <p:xfrm>
          <a:off x="6732240" y="494116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-6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323528" y="4941168"/>
            <a:ext cx="22322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771800" y="2708920"/>
            <a:ext cx="252028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10569"/>
              </p:ext>
            </p:extLst>
          </p:nvPr>
        </p:nvGraphicFramePr>
        <p:xfrm>
          <a:off x="6732239" y="305816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Transpose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40459"/>
              </p:ext>
            </p:extLst>
          </p:nvPr>
        </p:nvGraphicFramePr>
        <p:xfrm>
          <a:off x="-900608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435"/>
              </p:ext>
            </p:extLst>
          </p:nvPr>
        </p:nvGraphicFramePr>
        <p:xfrm>
          <a:off x="2771801" y="2323688"/>
          <a:ext cx="25202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rowStart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511052"/>
              </p:ext>
            </p:extLst>
          </p:nvPr>
        </p:nvGraphicFramePr>
        <p:xfrm>
          <a:off x="3203849" y="26837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79512" y="1743199"/>
            <a:ext cx="493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Copy element from A to A</a:t>
            </a:r>
            <a:r>
              <a:rPr lang="en-US" altLang="zh-TW" sz="2400" baseline="30000" dirty="0"/>
              <a:t>T </a:t>
            </a:r>
            <a:r>
              <a:rPr lang="en-US" altLang="zh-TW" sz="2400" dirty="0"/>
              <a:t>one by one</a:t>
            </a:r>
            <a:endParaRPr lang="en-US" altLang="zh-TW" sz="2400" dirty="0">
              <a:latin typeface="Cambria Math"/>
              <a:ea typeface="Cambria Math"/>
            </a:endParaRPr>
          </a:p>
        </p:txBody>
      </p:sp>
      <p:graphicFrame>
        <p:nvGraphicFramePr>
          <p:cNvPr id="18" name="內容版面配置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95380"/>
              </p:ext>
            </p:extLst>
          </p:nvPr>
        </p:nvGraphicFramePr>
        <p:xfrm>
          <a:off x="4211961" y="2694528"/>
          <a:ext cx="10081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633"/>
              </p:ext>
            </p:extLst>
          </p:nvPr>
        </p:nvGraphicFramePr>
        <p:xfrm>
          <a:off x="5508105" y="2323688"/>
          <a:ext cx="3456385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baseline="30000" dirty="0" smtClean="0"/>
                        <a:t>T</a:t>
                      </a:r>
                      <a:endParaRPr lang="en-US" altLang="zh-TW" dirty="0" smtClean="0">
                        <a:latin typeface="Cambria Math"/>
                        <a:ea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[1]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[7]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5085"/>
              </p:ext>
            </p:extLst>
          </p:nvPr>
        </p:nvGraphicFramePr>
        <p:xfrm>
          <a:off x="6732242" y="268732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03607"/>
              </p:ext>
            </p:extLst>
          </p:nvPr>
        </p:nvGraphicFramePr>
        <p:xfrm>
          <a:off x="6732242" y="341820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87610"/>
              </p:ext>
            </p:extLst>
          </p:nvPr>
        </p:nvGraphicFramePr>
        <p:xfrm>
          <a:off x="6732242" y="377824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0927"/>
              </p:ext>
            </p:extLst>
          </p:nvPr>
        </p:nvGraphicFramePr>
        <p:xfrm>
          <a:off x="6732242" y="454872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5795"/>
              </p:ext>
            </p:extLst>
          </p:nvPr>
        </p:nvGraphicFramePr>
        <p:xfrm>
          <a:off x="6732242" y="529040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-15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08033"/>
              </p:ext>
            </p:extLst>
          </p:nvPr>
        </p:nvGraphicFramePr>
        <p:xfrm>
          <a:off x="6732240" y="4941168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3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-6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70783"/>
              </p:ext>
            </p:extLst>
          </p:nvPr>
        </p:nvGraphicFramePr>
        <p:xfrm>
          <a:off x="6732239" y="305816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4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91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88354"/>
              </p:ext>
            </p:extLst>
          </p:nvPr>
        </p:nvGraphicFramePr>
        <p:xfrm>
          <a:off x="6732240" y="4149080"/>
          <a:ext cx="223224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5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28</a:t>
                      </a:r>
                      <a:endParaRPr lang="zh-TW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</a:t>
            </a:r>
            <a:r>
              <a:rPr lang="en-US" altLang="zh-TW" dirty="0"/>
              <a:t>Transpose : </a:t>
            </a:r>
            <a:r>
              <a:rPr lang="en-US" altLang="zh-TW" dirty="0" smtClean="0"/>
              <a:t>Codes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22755"/>
              </p:ext>
            </p:extLst>
          </p:nvPr>
        </p:nvGraphicFramePr>
        <p:xfrm>
          <a:off x="503548" y="1153677"/>
          <a:ext cx="8136904" cy="55789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FastTranspose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Compute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transpose in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O(terms 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 cols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time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b(cols , rows , terms);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 (terms &gt;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0)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rowSize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new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[cols];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new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[cols];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compute </a:t>
                      </a:r>
                      <a:r>
                        <a:rPr lang="en-US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rowSize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]=number of terms in row </a:t>
                      </a:r>
                      <a:r>
                        <a:rPr lang="en-US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b</a:t>
                      </a:r>
                      <a:endParaRPr lang="en-US" altLang="zh-TW" sz="1600" b="1" kern="10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fill(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rowSize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rowSize+cols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0);  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=0;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&lt;terms;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rowSize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].col]++;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</a:t>
                      </a:r>
                      <a:r>
                        <a:rPr lang="en-US" sz="1600" b="1" kern="10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starting position of row </a:t>
                      </a:r>
                      <a:r>
                        <a:rPr lang="en-US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 b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[0] = 0;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36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=1;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&lt;cols;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[i-1]+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rowSize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[i-1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for(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=0;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&lt;terms;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copy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terms from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*this to b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j =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].col];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[j].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 =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].col;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[j].col =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].row;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[j].value =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].value;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].col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]++;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Increase the start </a:t>
                      </a:r>
                      <a:r>
                        <a:rPr lang="en-US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by 1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delete []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rowSize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delete []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rowStart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b;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353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Running Time 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For a dense matrix (terms = </a:t>
            </a:r>
            <a:r>
              <a:rPr lang="en-US" altLang="zh-TW" dirty="0" err="1" smtClean="0"/>
              <a:t>rows∙cols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Fast equals to trivial: </a:t>
            </a:r>
            <a:r>
              <a:rPr lang="en-US" altLang="zh-TW" dirty="0"/>
              <a:t>O(rows ∙ cols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Smart is slowest: </a:t>
            </a:r>
            <a:r>
              <a:rPr lang="en-US" altLang="zh-TW" dirty="0"/>
              <a:t>O(rows ∙ </a:t>
            </a:r>
            <a:r>
              <a:rPr lang="en-US" altLang="zh-TW" dirty="0" smtClean="0"/>
              <a:t>cols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For a sparse matrix (terms &lt;&lt; </a:t>
            </a:r>
            <a:r>
              <a:rPr lang="en-US" altLang="zh-TW" dirty="0" err="1"/>
              <a:t>rows∙cols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Fast transpose is faster than trivial and smart ones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65478"/>
              </p:ext>
            </p:extLst>
          </p:nvPr>
        </p:nvGraphicFramePr>
        <p:xfrm>
          <a:off x="935597" y="1556792"/>
          <a:ext cx="7272807" cy="889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Trivial Transpose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Smart Transpose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Fast</a:t>
                      </a:r>
                      <a:r>
                        <a:rPr lang="en-US" altLang="zh-TW" baseline="0" dirty="0" smtClean="0"/>
                        <a:t> Transpose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/>
                        <a:t>O(rows ∙ cols)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/>
                        <a:t>O(cols ∙ terms)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/>
                        <a:t>O(cols + terms)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440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Compute the transpose of b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Multiplication</a:t>
            </a:r>
            <a:endParaRPr lang="zh-TW" altLang="en-US" dirty="0"/>
          </a:p>
        </p:txBody>
      </p:sp>
      <p:sp>
        <p:nvSpPr>
          <p:cNvPr id="4" name="左右括弧 6"/>
          <p:cNvSpPr>
            <a:spLocks noChangeArrowheads="1"/>
          </p:cNvSpPr>
          <p:nvPr/>
        </p:nvSpPr>
        <p:spPr bwMode="auto">
          <a:xfrm>
            <a:off x="3571875" y="3311421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000" dirty="0"/>
              <a:t>0   5   2   0   0   7</a:t>
            </a:r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5" name="左右括弧 10"/>
          <p:cNvSpPr>
            <a:spLocks noChangeArrowheads="1"/>
          </p:cNvSpPr>
          <p:nvPr/>
        </p:nvSpPr>
        <p:spPr bwMode="auto">
          <a:xfrm>
            <a:off x="6072188" y="3311421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r>
              <a:rPr lang="en-US" altLang="zh-TW" sz="2000" dirty="0"/>
              <a:t>3</a:t>
            </a:r>
          </a:p>
          <a:p>
            <a:r>
              <a:rPr lang="en-US" altLang="zh-TW" sz="2000" dirty="0"/>
              <a:t>0</a:t>
            </a:r>
          </a:p>
          <a:p>
            <a:r>
              <a:rPr lang="en-US" altLang="zh-TW" sz="2000" dirty="0"/>
              <a:t>4</a:t>
            </a:r>
          </a:p>
          <a:p>
            <a:r>
              <a:rPr lang="en-US" altLang="zh-TW" sz="2000" dirty="0"/>
              <a:t>3</a:t>
            </a:r>
          </a:p>
          <a:p>
            <a:r>
              <a:rPr lang="en-US" altLang="zh-TW" sz="2000" dirty="0"/>
              <a:t>6</a:t>
            </a:r>
          </a:p>
          <a:p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6" name="文字方塊 14"/>
          <p:cNvSpPr txBox="1">
            <a:spLocks noChangeArrowheads="1"/>
          </p:cNvSpPr>
          <p:nvPr/>
        </p:nvSpPr>
        <p:spPr bwMode="auto">
          <a:xfrm>
            <a:off x="3143250" y="4025796"/>
            <a:ext cx="3571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/>
              <a:t>=</a:t>
            </a:r>
            <a:endParaRPr lang="zh-TW" altLang="en-US"/>
          </a:p>
        </p:txBody>
      </p:sp>
      <p:cxnSp>
        <p:nvCxnSpPr>
          <p:cNvPr id="8" name="直線接點 18"/>
          <p:cNvCxnSpPr>
            <a:cxnSpLocks noChangeShapeType="1"/>
          </p:cNvCxnSpPr>
          <p:nvPr/>
        </p:nvCxnSpPr>
        <p:spPr bwMode="auto">
          <a:xfrm rot="5400000" flipH="1" flipV="1">
            <a:off x="5161756" y="5518944"/>
            <a:ext cx="357188" cy="463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左右括弧 6"/>
          <p:cNvSpPr>
            <a:spLocks noChangeArrowheads="1"/>
          </p:cNvSpPr>
          <p:nvPr/>
        </p:nvSpPr>
        <p:spPr bwMode="auto">
          <a:xfrm>
            <a:off x="785813" y="3389159"/>
            <a:ext cx="2286000" cy="2077938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</a:rPr>
              <a:t>x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11" name="文字方塊 17"/>
          <p:cNvSpPr txBox="1">
            <a:spLocks noChangeArrowheads="1"/>
          </p:cNvSpPr>
          <p:nvPr/>
        </p:nvSpPr>
        <p:spPr bwMode="auto">
          <a:xfrm>
            <a:off x="785813" y="2739921"/>
            <a:ext cx="228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sz="3200" dirty="0">
                <a:solidFill>
                  <a:srgbClr val="C00000"/>
                </a:solidFill>
                <a:latin typeface="+mn-lt"/>
                <a:ea typeface="新細明體" charset="-120"/>
                <a:sym typeface="Wingdings" pitchFamily="2" charset="2"/>
              </a:rPr>
              <a:t>c</a:t>
            </a:r>
            <a:r>
              <a:rPr lang="en-US" altLang="zh-TW" sz="3200" dirty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: m x </a:t>
            </a:r>
            <a:r>
              <a:rPr lang="en-US" altLang="zh-TW" sz="3200" dirty="0" smtClean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p</a:t>
            </a:r>
            <a:endParaRPr lang="zh-TW" altLang="en-US" sz="3200" dirty="0">
              <a:latin typeface="+mn-lt"/>
            </a:endParaRPr>
          </a:p>
        </p:txBody>
      </p:sp>
      <p:sp>
        <p:nvSpPr>
          <p:cNvPr id="12" name="文字方塊 13"/>
          <p:cNvSpPr txBox="1">
            <a:spLocks noChangeArrowheads="1"/>
          </p:cNvSpPr>
          <p:nvPr/>
        </p:nvSpPr>
        <p:spPr bwMode="auto">
          <a:xfrm>
            <a:off x="3571875" y="2739921"/>
            <a:ext cx="4786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 smtClean="0">
                <a:solidFill>
                  <a:srgbClr val="C00000"/>
                </a:solidFill>
                <a:latin typeface="+mn-lt"/>
                <a:ea typeface="新細明體" charset="-120"/>
                <a:sym typeface="Wingdings" pitchFamily="2" charset="2"/>
              </a:rPr>
              <a:t>    a</a:t>
            </a:r>
            <a:r>
              <a:rPr lang="en-US" altLang="zh-TW" sz="3200" dirty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: m x </a:t>
            </a:r>
            <a:r>
              <a:rPr lang="en-US" altLang="zh-TW" sz="3200" dirty="0" smtClean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n             </a:t>
            </a:r>
            <a:r>
              <a:rPr lang="en-US" altLang="zh-TW" sz="3200" dirty="0" smtClean="0">
                <a:solidFill>
                  <a:srgbClr val="C00000"/>
                </a:solidFill>
                <a:latin typeface="+mn-lt"/>
                <a:ea typeface="新細明體" charset="-120"/>
                <a:sym typeface="Wingdings" pitchFamily="2" charset="2"/>
              </a:rPr>
              <a:t>b</a:t>
            </a:r>
            <a:r>
              <a:rPr lang="en-US" altLang="zh-TW" sz="3200" dirty="0" smtClean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: n x p </a:t>
            </a:r>
            <a:endParaRPr lang="zh-TW" altLang="en-US" sz="2800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518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approach similar to “</a:t>
            </a:r>
            <a:r>
              <a:rPr lang="en-US" altLang="zh-TW" b="1" dirty="0"/>
              <a:t>Polynomial Addition</a:t>
            </a:r>
            <a:r>
              <a:rPr lang="en-US" altLang="zh-TW" dirty="0"/>
              <a:t>” </a:t>
            </a:r>
            <a:r>
              <a:rPr lang="en-US" altLang="zh-TW" dirty="0" smtClean="0"/>
              <a:t>to </a:t>
            </a:r>
            <a:r>
              <a:rPr lang="en-US" altLang="zh-TW" dirty="0"/>
              <a:t>compute the X!</a:t>
            </a:r>
          </a:p>
        </p:txBody>
      </p:sp>
      <p:sp>
        <p:nvSpPr>
          <p:cNvPr id="4" name="左右括弧 6"/>
          <p:cNvSpPr>
            <a:spLocks noChangeArrowheads="1"/>
          </p:cNvSpPr>
          <p:nvPr/>
        </p:nvSpPr>
        <p:spPr bwMode="auto">
          <a:xfrm>
            <a:off x="3571875" y="3311421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000" dirty="0"/>
              <a:t>0   5   2   0   0   7</a:t>
            </a:r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5" name="左右括弧 10"/>
          <p:cNvSpPr>
            <a:spLocks noChangeArrowheads="1"/>
          </p:cNvSpPr>
          <p:nvPr/>
        </p:nvSpPr>
        <p:spPr bwMode="auto">
          <a:xfrm>
            <a:off x="6072188" y="3311421"/>
            <a:ext cx="2286000" cy="2205811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pPr algn="ctr"/>
            <a:r>
              <a:rPr lang="en-US" altLang="zh-TW" sz="2000" dirty="0"/>
              <a:t>3   0   4   3   6   5</a:t>
            </a:r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</p:txBody>
      </p:sp>
      <p:sp>
        <p:nvSpPr>
          <p:cNvPr id="6" name="文字方塊 14"/>
          <p:cNvSpPr txBox="1">
            <a:spLocks noChangeArrowheads="1"/>
          </p:cNvSpPr>
          <p:nvPr/>
        </p:nvSpPr>
        <p:spPr bwMode="auto">
          <a:xfrm>
            <a:off x="3143250" y="4025796"/>
            <a:ext cx="3571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>
                <a:latin typeface="+mn-lt"/>
              </a:rPr>
              <a:t>=</a:t>
            </a:r>
            <a:endParaRPr lang="zh-TW" altLang="en-US">
              <a:latin typeface="+mn-lt"/>
            </a:endParaRPr>
          </a:p>
        </p:txBody>
      </p:sp>
      <p:cxnSp>
        <p:nvCxnSpPr>
          <p:cNvPr id="8" name="直線接點 18"/>
          <p:cNvCxnSpPr>
            <a:cxnSpLocks noChangeShapeType="1"/>
          </p:cNvCxnSpPr>
          <p:nvPr/>
        </p:nvCxnSpPr>
        <p:spPr bwMode="auto">
          <a:xfrm rot="5400000" flipH="1" flipV="1">
            <a:off x="5161756" y="5970959"/>
            <a:ext cx="357188" cy="463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左右括弧 6"/>
          <p:cNvSpPr>
            <a:spLocks noChangeArrowheads="1"/>
          </p:cNvSpPr>
          <p:nvPr/>
        </p:nvSpPr>
        <p:spPr bwMode="auto">
          <a:xfrm>
            <a:off x="785813" y="3378865"/>
            <a:ext cx="2286000" cy="2077938"/>
          </a:xfrm>
          <a:prstGeom prst="bracketPair">
            <a:avLst>
              <a:gd name="adj" fmla="val 6889"/>
            </a:avLst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r>
              <a:rPr lang="en-US" altLang="zh-TW" sz="2800" dirty="0">
                <a:solidFill>
                  <a:srgbClr val="7030A0"/>
                </a:solidFill>
              </a:rPr>
              <a:t>x</a:t>
            </a:r>
          </a:p>
          <a:p>
            <a:endParaRPr lang="en-US" altLang="zh-TW" sz="2800" dirty="0">
              <a:solidFill>
                <a:srgbClr val="7030A0"/>
              </a:solidFill>
            </a:endParaRPr>
          </a:p>
          <a:p>
            <a:endParaRPr lang="en-US" altLang="zh-TW" sz="2800" dirty="0">
              <a:solidFill>
                <a:srgbClr val="7030A0"/>
              </a:solidFill>
            </a:endParaRPr>
          </a:p>
          <a:p>
            <a:endParaRPr lang="en-US" altLang="zh-TW" sz="2800" dirty="0">
              <a:solidFill>
                <a:srgbClr val="7030A0"/>
              </a:solidFill>
            </a:endParaRPr>
          </a:p>
        </p:txBody>
      </p:sp>
      <p:sp>
        <p:nvSpPr>
          <p:cNvPr id="11" name="乘號 10"/>
          <p:cNvSpPr/>
          <p:nvPr/>
        </p:nvSpPr>
        <p:spPr bwMode="auto">
          <a:xfrm>
            <a:off x="3816995" y="3414435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/>
          </a:p>
        </p:txBody>
      </p:sp>
      <p:sp>
        <p:nvSpPr>
          <p:cNvPr id="12" name="乘號 11"/>
          <p:cNvSpPr/>
          <p:nvPr/>
        </p:nvSpPr>
        <p:spPr bwMode="auto">
          <a:xfrm>
            <a:off x="4733925" y="3414435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/>
          </a:p>
        </p:txBody>
      </p:sp>
      <p:sp>
        <p:nvSpPr>
          <p:cNvPr id="13" name="乘號 12"/>
          <p:cNvSpPr/>
          <p:nvPr/>
        </p:nvSpPr>
        <p:spPr bwMode="auto">
          <a:xfrm>
            <a:off x="5013325" y="3414435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/>
          </a:p>
        </p:txBody>
      </p:sp>
      <p:sp>
        <p:nvSpPr>
          <p:cNvPr id="14" name="乘號 13"/>
          <p:cNvSpPr/>
          <p:nvPr/>
        </p:nvSpPr>
        <p:spPr bwMode="auto">
          <a:xfrm>
            <a:off x="6629400" y="3411434"/>
            <a:ext cx="285750" cy="493157"/>
          </a:xfrm>
          <a:prstGeom prst="mathMultiply">
            <a:avLst/>
          </a:prstGeom>
          <a:solidFill>
            <a:srgbClr val="FF0000">
              <a:alpha val="8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sz="100"/>
          </a:p>
        </p:txBody>
      </p:sp>
      <p:grpSp>
        <p:nvGrpSpPr>
          <p:cNvPr id="15" name="群組 44"/>
          <p:cNvGrpSpPr>
            <a:grpSpLocks/>
          </p:cNvGrpSpPr>
          <p:nvPr/>
        </p:nvGrpSpPr>
        <p:grpSpPr bwMode="auto">
          <a:xfrm>
            <a:off x="4139952" y="3811481"/>
            <a:ext cx="357188" cy="872822"/>
            <a:chOff x="4000496" y="3357562"/>
            <a:chExt cx="357190" cy="872829"/>
          </a:xfrm>
        </p:grpSpPr>
        <p:sp>
          <p:nvSpPr>
            <p:cNvPr id="16" name="向上箭號 24"/>
            <p:cNvSpPr>
              <a:spLocks noChangeArrowheads="1"/>
            </p:cNvSpPr>
            <p:nvPr/>
          </p:nvSpPr>
          <p:spPr bwMode="auto">
            <a:xfrm>
              <a:off x="407193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000496" y="3861056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p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群組 47"/>
          <p:cNvGrpSpPr>
            <a:grpSpLocks/>
          </p:cNvGrpSpPr>
          <p:nvPr/>
        </p:nvGrpSpPr>
        <p:grpSpPr bwMode="auto">
          <a:xfrm>
            <a:off x="6300192" y="3811480"/>
            <a:ext cx="357188" cy="863527"/>
            <a:chOff x="6143636" y="3357562"/>
            <a:chExt cx="357190" cy="863534"/>
          </a:xfrm>
        </p:grpSpPr>
        <p:sp>
          <p:nvSpPr>
            <p:cNvPr id="19" name="向上箭號 25"/>
            <p:cNvSpPr>
              <a:spLocks noChangeArrowheads="1"/>
            </p:cNvSpPr>
            <p:nvPr/>
          </p:nvSpPr>
          <p:spPr bwMode="auto">
            <a:xfrm>
              <a:off x="621507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3636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q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群組 48"/>
          <p:cNvGrpSpPr>
            <a:grpSpLocks/>
          </p:cNvGrpSpPr>
          <p:nvPr/>
        </p:nvGrpSpPr>
        <p:grpSpPr bwMode="auto">
          <a:xfrm>
            <a:off x="6951116" y="3811480"/>
            <a:ext cx="357188" cy="863527"/>
            <a:chOff x="6858016" y="3357562"/>
            <a:chExt cx="357190" cy="863534"/>
          </a:xfrm>
        </p:grpSpPr>
        <p:sp>
          <p:nvSpPr>
            <p:cNvPr id="22" name="向上箭號 28"/>
            <p:cNvSpPr>
              <a:spLocks noChangeArrowheads="1"/>
            </p:cNvSpPr>
            <p:nvPr/>
          </p:nvSpPr>
          <p:spPr bwMode="auto">
            <a:xfrm>
              <a:off x="692945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858016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q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4" name="群組 45"/>
          <p:cNvGrpSpPr>
            <a:grpSpLocks/>
          </p:cNvGrpSpPr>
          <p:nvPr/>
        </p:nvGrpSpPr>
        <p:grpSpPr bwMode="auto">
          <a:xfrm>
            <a:off x="4416358" y="3811481"/>
            <a:ext cx="357187" cy="872822"/>
            <a:chOff x="4357686" y="3357562"/>
            <a:chExt cx="357190" cy="872829"/>
          </a:xfrm>
        </p:grpSpPr>
        <p:sp>
          <p:nvSpPr>
            <p:cNvPr id="25" name="向上箭號 30"/>
            <p:cNvSpPr>
              <a:spLocks noChangeArrowheads="1"/>
            </p:cNvSpPr>
            <p:nvPr/>
          </p:nvSpPr>
          <p:spPr bwMode="auto">
            <a:xfrm>
              <a:off x="4429124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57686" y="3861056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p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群組 49"/>
          <p:cNvGrpSpPr>
            <a:grpSpLocks/>
          </p:cNvGrpSpPr>
          <p:nvPr/>
        </p:nvGrpSpPr>
        <p:grpSpPr bwMode="auto">
          <a:xfrm>
            <a:off x="7259638" y="3811480"/>
            <a:ext cx="357187" cy="863527"/>
            <a:chOff x="7259274" y="3357562"/>
            <a:chExt cx="357190" cy="863534"/>
          </a:xfrm>
        </p:grpSpPr>
        <p:sp>
          <p:nvSpPr>
            <p:cNvPr id="28" name="向上箭號 32"/>
            <p:cNvSpPr>
              <a:spLocks noChangeArrowheads="1"/>
            </p:cNvSpPr>
            <p:nvPr/>
          </p:nvSpPr>
          <p:spPr bwMode="auto">
            <a:xfrm>
              <a:off x="733071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259274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q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群組 46"/>
          <p:cNvGrpSpPr>
            <a:grpSpLocks/>
          </p:cNvGrpSpPr>
          <p:nvPr/>
        </p:nvGrpSpPr>
        <p:grpSpPr bwMode="auto">
          <a:xfrm>
            <a:off x="5330824" y="3811480"/>
            <a:ext cx="357187" cy="863527"/>
            <a:chOff x="5500694" y="3357562"/>
            <a:chExt cx="357190" cy="863534"/>
          </a:xfrm>
        </p:grpSpPr>
        <p:sp>
          <p:nvSpPr>
            <p:cNvPr id="31" name="向上箭號 34"/>
            <p:cNvSpPr>
              <a:spLocks noChangeArrowheads="1"/>
            </p:cNvSpPr>
            <p:nvPr/>
          </p:nvSpPr>
          <p:spPr bwMode="auto">
            <a:xfrm>
              <a:off x="557213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500694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p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群組 50"/>
          <p:cNvGrpSpPr>
            <a:grpSpLocks/>
          </p:cNvGrpSpPr>
          <p:nvPr/>
        </p:nvGrpSpPr>
        <p:grpSpPr bwMode="auto">
          <a:xfrm>
            <a:off x="7524328" y="3811481"/>
            <a:ext cx="357187" cy="872822"/>
            <a:chOff x="7643834" y="3357562"/>
            <a:chExt cx="357190" cy="872829"/>
          </a:xfrm>
        </p:grpSpPr>
        <p:sp>
          <p:nvSpPr>
            <p:cNvPr id="34" name="向上箭號 36"/>
            <p:cNvSpPr>
              <a:spLocks noChangeArrowheads="1"/>
            </p:cNvSpPr>
            <p:nvPr/>
          </p:nvSpPr>
          <p:spPr bwMode="auto">
            <a:xfrm>
              <a:off x="771527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8A3E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643834" y="3861056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q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6" name="群組 51"/>
          <p:cNvGrpSpPr>
            <a:grpSpLocks/>
          </p:cNvGrpSpPr>
          <p:nvPr/>
        </p:nvGrpSpPr>
        <p:grpSpPr bwMode="auto">
          <a:xfrm>
            <a:off x="7829550" y="3805471"/>
            <a:ext cx="357188" cy="863527"/>
            <a:chOff x="8001024" y="3357562"/>
            <a:chExt cx="357190" cy="863534"/>
          </a:xfrm>
        </p:grpSpPr>
        <p:sp>
          <p:nvSpPr>
            <p:cNvPr id="37" name="向上箭號 38"/>
            <p:cNvSpPr>
              <a:spLocks noChangeArrowheads="1"/>
            </p:cNvSpPr>
            <p:nvPr/>
          </p:nvSpPr>
          <p:spPr bwMode="auto">
            <a:xfrm>
              <a:off x="8072462" y="3357562"/>
              <a:ext cx="142876" cy="58614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001024" y="3851761"/>
              <a:ext cx="357190" cy="369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rgbClr val="0000FF"/>
                  </a:solidFill>
                </a:rPr>
                <a:t>q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9" name="橢圓 38"/>
          <p:cNvSpPr>
            <a:spLocks noChangeArrowheads="1"/>
          </p:cNvSpPr>
          <p:nvPr/>
        </p:nvSpPr>
        <p:spPr bwMode="auto">
          <a:xfrm>
            <a:off x="4393406" y="3455437"/>
            <a:ext cx="357187" cy="411153"/>
          </a:xfrm>
          <a:prstGeom prst="ellipse">
            <a:avLst/>
          </a:prstGeom>
          <a:solidFill>
            <a:srgbClr val="008A3E">
              <a:alpha val="5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/>
          </a:p>
        </p:txBody>
      </p:sp>
      <p:sp>
        <p:nvSpPr>
          <p:cNvPr id="40" name="橢圓 39"/>
          <p:cNvSpPr>
            <a:spLocks noChangeArrowheads="1"/>
          </p:cNvSpPr>
          <p:nvPr/>
        </p:nvSpPr>
        <p:spPr bwMode="auto">
          <a:xfrm>
            <a:off x="6889751" y="3443184"/>
            <a:ext cx="357187" cy="411153"/>
          </a:xfrm>
          <a:prstGeom prst="ellipse">
            <a:avLst/>
          </a:prstGeom>
          <a:solidFill>
            <a:srgbClr val="008A3E">
              <a:alpha val="5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/>
          </a:p>
        </p:txBody>
      </p:sp>
      <p:sp>
        <p:nvSpPr>
          <p:cNvPr id="41" name="圓角矩形 40"/>
          <p:cNvSpPr>
            <a:spLocks noChangeArrowheads="1"/>
          </p:cNvSpPr>
          <p:nvPr/>
        </p:nvSpPr>
        <p:spPr bwMode="auto">
          <a:xfrm>
            <a:off x="5334000" y="3502095"/>
            <a:ext cx="285750" cy="317837"/>
          </a:xfrm>
          <a:prstGeom prst="roundRect">
            <a:avLst>
              <a:gd name="adj" fmla="val 16667"/>
            </a:avLst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/>
          </a:p>
        </p:txBody>
      </p:sp>
      <p:sp>
        <p:nvSpPr>
          <p:cNvPr id="42" name="圓角矩形 41"/>
          <p:cNvSpPr>
            <a:spLocks noChangeArrowheads="1"/>
          </p:cNvSpPr>
          <p:nvPr/>
        </p:nvSpPr>
        <p:spPr bwMode="auto">
          <a:xfrm>
            <a:off x="7829550" y="3487634"/>
            <a:ext cx="285750" cy="317837"/>
          </a:xfrm>
          <a:prstGeom prst="roundRect">
            <a:avLst>
              <a:gd name="adj" fmla="val 16667"/>
            </a:avLst>
          </a:prstGeom>
          <a:solidFill>
            <a:schemeClr val="accent1">
              <a:alpha val="47842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/>
          <a:p>
            <a:endParaRPr lang="zh-TW" altLang="en-US" sz="100"/>
          </a:p>
        </p:txBody>
      </p: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4139952" y="5868561"/>
            <a:ext cx="660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7030A0"/>
                </a:solidFill>
                <a:latin typeface="+mn-lt"/>
              </a:rPr>
              <a:t>x =</a:t>
            </a:r>
            <a:endParaRPr lang="zh-TW" altLang="en-US" sz="3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4" name="文字方塊 43"/>
          <p:cNvSpPr txBox="1">
            <a:spLocks noChangeArrowheads="1"/>
          </p:cNvSpPr>
          <p:nvPr/>
        </p:nvSpPr>
        <p:spPr bwMode="auto">
          <a:xfrm>
            <a:off x="4640015" y="5868561"/>
            <a:ext cx="1101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008A3E"/>
                </a:solidFill>
                <a:latin typeface="+mn-lt"/>
              </a:rPr>
              <a:t>(2)(4)</a:t>
            </a:r>
            <a:endParaRPr lang="zh-TW" altLang="en-US" sz="3200" dirty="0">
              <a:solidFill>
                <a:srgbClr val="008A3E"/>
              </a:solidFill>
              <a:latin typeface="+mn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24598" y="5868561"/>
            <a:ext cx="13997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dirty="0"/>
              <a:t>+ 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</a:rPr>
              <a:t>(7)(5)</a:t>
            </a:r>
            <a:endParaRPr lang="zh-TW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6912755" y="5868561"/>
            <a:ext cx="8996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7030A0"/>
                </a:solidFill>
                <a:latin typeface="+mn-lt"/>
              </a:rPr>
              <a:t>= 43</a:t>
            </a:r>
            <a:endParaRPr lang="zh-TW" altLang="en-US" sz="32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47" name="文字方塊 17"/>
          <p:cNvSpPr txBox="1">
            <a:spLocks noChangeArrowheads="1"/>
          </p:cNvSpPr>
          <p:nvPr/>
        </p:nvSpPr>
        <p:spPr bwMode="auto">
          <a:xfrm>
            <a:off x="785813" y="2739921"/>
            <a:ext cx="228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sz="3200" dirty="0">
                <a:solidFill>
                  <a:srgbClr val="C00000"/>
                </a:solidFill>
                <a:latin typeface="+mn-lt"/>
                <a:ea typeface="新細明體" charset="-120"/>
                <a:sym typeface="Wingdings" pitchFamily="2" charset="2"/>
              </a:rPr>
              <a:t>c</a:t>
            </a:r>
            <a:r>
              <a:rPr lang="en-US" altLang="zh-TW" sz="3200" dirty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: m x </a:t>
            </a:r>
            <a:r>
              <a:rPr lang="en-US" altLang="zh-TW" sz="3200" dirty="0" smtClean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p</a:t>
            </a:r>
            <a:endParaRPr lang="zh-TW" altLang="en-US" sz="3200" dirty="0">
              <a:latin typeface="+mn-lt"/>
            </a:endParaRPr>
          </a:p>
        </p:txBody>
      </p:sp>
      <p:sp>
        <p:nvSpPr>
          <p:cNvPr id="48" name="文字方塊 13"/>
          <p:cNvSpPr txBox="1">
            <a:spLocks noChangeArrowheads="1"/>
          </p:cNvSpPr>
          <p:nvPr/>
        </p:nvSpPr>
        <p:spPr bwMode="auto">
          <a:xfrm>
            <a:off x="3571875" y="2739921"/>
            <a:ext cx="4786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3200" dirty="0" smtClean="0">
                <a:solidFill>
                  <a:srgbClr val="C00000"/>
                </a:solidFill>
                <a:latin typeface="+mn-lt"/>
                <a:ea typeface="新細明體" charset="-120"/>
                <a:sym typeface="Wingdings" pitchFamily="2" charset="2"/>
              </a:rPr>
              <a:t>    a</a:t>
            </a:r>
            <a:r>
              <a:rPr lang="en-US" altLang="zh-TW" sz="3200" dirty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: m x </a:t>
            </a:r>
            <a:r>
              <a:rPr lang="en-US" altLang="zh-TW" sz="3200" dirty="0" smtClean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n             </a:t>
            </a:r>
            <a:r>
              <a:rPr lang="en-US" altLang="zh-TW" sz="3200" dirty="0" err="1" smtClean="0">
                <a:solidFill>
                  <a:srgbClr val="C00000"/>
                </a:solidFill>
                <a:latin typeface="+mn-lt"/>
                <a:ea typeface="新細明體" charset="-120"/>
                <a:sym typeface="Wingdings" pitchFamily="2" charset="2"/>
              </a:rPr>
              <a:t>b</a:t>
            </a:r>
            <a:r>
              <a:rPr lang="en-US" altLang="zh-TW" sz="3200" baseline="30000" dirty="0" err="1" smtClean="0">
                <a:solidFill>
                  <a:srgbClr val="C00000"/>
                </a:solidFill>
                <a:latin typeface="+mn-lt"/>
                <a:ea typeface="新細明體" charset="-120"/>
                <a:sym typeface="Wingdings" pitchFamily="2" charset="2"/>
              </a:rPr>
              <a:t>T</a:t>
            </a:r>
            <a:r>
              <a:rPr lang="en-US" altLang="zh-TW" sz="3200" dirty="0" smtClean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: </a:t>
            </a:r>
            <a:r>
              <a:rPr lang="en-US" altLang="zh-TW" sz="3200" dirty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p x </a:t>
            </a:r>
            <a:r>
              <a:rPr lang="en-US" altLang="zh-TW" sz="3200" dirty="0" smtClean="0">
                <a:solidFill>
                  <a:srgbClr val="000000"/>
                </a:solidFill>
                <a:latin typeface="+mn-lt"/>
                <a:ea typeface="新細明體" charset="-120"/>
                <a:sym typeface="Wingdings" pitchFamily="2" charset="2"/>
              </a:rPr>
              <a:t>n </a:t>
            </a:r>
            <a:endParaRPr lang="zh-TW" altLang="en-US" sz="2800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2045" y="5661248"/>
            <a:ext cx="3447867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2800" b="1" dirty="0" smtClean="0"/>
              <a:t>Please refer textbook </a:t>
            </a:r>
            <a:br>
              <a:rPr lang="en-US" altLang="zh-TW" sz="2800" b="1" dirty="0" smtClean="0"/>
            </a:br>
            <a:r>
              <a:rPr lang="en-US" altLang="zh-TW" sz="2800" b="1" dirty="0" smtClean="0"/>
              <a:t>for codes!</a:t>
            </a:r>
            <a:endParaRPr lang="zh-TW" altLang="en-US" sz="2800" b="1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2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Complexity: </a:t>
            </a:r>
          </a:p>
          <a:p>
            <a:pPr lvl="1"/>
            <a:r>
              <a:rPr lang="en-US" altLang="zh-TW" dirty="0" smtClean="0"/>
              <a:t>O(rows ∙ </a:t>
            </a:r>
            <a:r>
              <a:rPr lang="en-US" altLang="zh-TW" dirty="0" err="1" smtClean="0"/>
              <a:t>b.cols</a:t>
            </a:r>
            <a:r>
              <a:rPr lang="en-US" altLang="zh-TW" dirty="0"/>
              <a:t> ∙ </a:t>
            </a:r>
            <a:r>
              <a:rPr lang="en-US" altLang="zh-TW" dirty="0" smtClean="0"/>
              <a:t>(Term[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</a:t>
            </a:r>
            <a:r>
              <a:rPr lang="en-US" altLang="zh-TW" dirty="0" err="1" smtClean="0"/>
              <a:t>b.Terms</a:t>
            </a:r>
            <a:r>
              <a:rPr lang="en-US" altLang="zh-TW" dirty="0" smtClean="0"/>
              <a:t>[j]))</a:t>
            </a:r>
          </a:p>
          <a:p>
            <a:pPr lvl="1"/>
            <a:r>
              <a:rPr lang="en-US" altLang="zh-TW" dirty="0" smtClean="0"/>
              <a:t>rows ∙ Term[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a.terms</a:t>
            </a:r>
            <a:r>
              <a:rPr lang="en-US" altLang="zh-TW" dirty="0" smtClean="0"/>
              <a:t> and </a:t>
            </a:r>
            <a:br>
              <a:rPr lang="en-US" altLang="zh-TW" dirty="0" smtClean="0"/>
            </a:br>
            <a:r>
              <a:rPr lang="en-US" altLang="zh-TW" dirty="0" err="1" smtClean="0"/>
              <a:t>b.cols</a:t>
            </a:r>
            <a:r>
              <a:rPr lang="en-US" altLang="zh-TW" dirty="0" smtClean="0"/>
              <a:t> ∙ </a:t>
            </a:r>
            <a:r>
              <a:rPr lang="en-US" altLang="zh-TW" dirty="0" err="1" smtClean="0"/>
              <a:t>b.Terms</a:t>
            </a:r>
            <a:r>
              <a:rPr lang="en-US" altLang="zh-TW" dirty="0" smtClean="0"/>
              <a:t>[j] = </a:t>
            </a:r>
            <a:r>
              <a:rPr lang="en-US" altLang="zh-TW" dirty="0" err="1" smtClean="0"/>
              <a:t>b.terms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smtClean="0">
                <a:solidFill>
                  <a:srgbClr val="C00000"/>
                </a:solidFill>
              </a:rPr>
              <a:t>rows </a:t>
            </a:r>
            <a:r>
              <a:rPr lang="en-US" altLang="zh-TW" dirty="0">
                <a:solidFill>
                  <a:srgbClr val="C00000"/>
                </a:solidFill>
              </a:rPr>
              <a:t>∙ </a:t>
            </a:r>
            <a:r>
              <a:rPr lang="en-US" altLang="zh-TW" dirty="0" err="1" smtClean="0">
                <a:solidFill>
                  <a:srgbClr val="C00000"/>
                </a:solidFill>
              </a:rPr>
              <a:t>b.terms</a:t>
            </a:r>
            <a:r>
              <a:rPr lang="en-US" altLang="zh-TW" dirty="0" smtClean="0">
                <a:solidFill>
                  <a:srgbClr val="C00000"/>
                </a:solidFill>
              </a:rPr>
              <a:t> + </a:t>
            </a:r>
            <a:r>
              <a:rPr lang="en-US" altLang="zh-TW" dirty="0" err="1" smtClean="0">
                <a:solidFill>
                  <a:srgbClr val="C00000"/>
                </a:solidFill>
              </a:rPr>
              <a:t>b.cols</a:t>
            </a:r>
            <a:r>
              <a:rPr lang="en-US" altLang="zh-TW" dirty="0" smtClean="0">
                <a:solidFill>
                  <a:srgbClr val="C00000"/>
                </a:solidFill>
              </a:rPr>
              <a:t> ∙ </a:t>
            </a:r>
            <a:r>
              <a:rPr lang="en-US" altLang="zh-TW" dirty="0" err="1" smtClean="0">
                <a:solidFill>
                  <a:srgbClr val="C00000"/>
                </a:solidFill>
              </a:rPr>
              <a:t>a.terms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142425"/>
              </p:ext>
            </p:extLst>
          </p:nvPr>
        </p:nvGraphicFramePr>
        <p:xfrm>
          <a:off x="503548" y="1600200"/>
          <a:ext cx="8136904" cy="17894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::Multiply(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Compute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transpose of b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SparseMatrix</a:t>
                      </a: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bT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b.FastTranspose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  <a:r>
                        <a:rPr lang="en-US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O(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b.terms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b.cols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600" b="1" kern="10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zh-TW" altLang="zh-TW" sz="1600" b="1" kern="1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7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</a:t>
                      </a:r>
                      <a:r>
                        <a:rPr lang="en-US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ith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row in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smArray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O(rows)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for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jth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row in </a:t>
                      </a:r>
                      <a:r>
                        <a:rPr lang="en-US" altLang="zh-TW" sz="1600" b="1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bT.smArray</a:t>
                      </a: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O(</a:t>
                      </a:r>
                      <a:r>
                        <a:rPr lang="en-US" altLang="zh-TW" sz="1600" b="1" kern="10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b.cols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Perform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“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Polynomal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Addition”  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O(Terms[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+ </a:t>
                      </a:r>
                      <a:r>
                        <a:rPr lang="en-US" altLang="zh-TW" sz="16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b.Terms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[j])</a:t>
                      </a:r>
                      <a:r>
                        <a:rPr lang="en-US" altLang="zh-TW" sz="1600" b="1" kern="1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600" b="1" kern="1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8191" marR="5819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2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Sequential </a:t>
            </a:r>
            <a:r>
              <a:rPr lang="en-US" altLang="zh-TW" b="1" dirty="0"/>
              <a:t>mapping </a:t>
            </a:r>
            <a:endParaRPr lang="en-US" altLang="zh-TW" b="1" dirty="0" smtClean="0"/>
          </a:p>
          <a:p>
            <a:pPr lvl="1"/>
            <a:r>
              <a:rPr lang="en-US" altLang="zh-TW" dirty="0"/>
              <a:t>Element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</a:t>
            </a:r>
            <a:r>
              <a:rPr lang="en-US" altLang="zh-TW" dirty="0"/>
              <a:t> is stored in the location </a:t>
            </a:r>
            <a:r>
              <a:rPr lang="en-US" altLang="zh-TW" dirty="0" err="1"/>
              <a:t>i</a:t>
            </a:r>
            <a:r>
              <a:rPr lang="en-US" altLang="zh-TW" dirty="0"/>
              <a:t> of the </a:t>
            </a:r>
            <a:r>
              <a:rPr lang="en-US" altLang="zh-TW" dirty="0" smtClean="0"/>
              <a:t>array</a:t>
            </a:r>
          </a:p>
          <a:p>
            <a:pPr lvl="1"/>
            <a:r>
              <a:rPr lang="en-US" altLang="zh-TW" dirty="0" smtClean="0"/>
              <a:t>The most commonly used</a:t>
            </a:r>
          </a:p>
          <a:p>
            <a:pPr lvl="1"/>
            <a:r>
              <a:rPr lang="en-US" altLang="zh-TW" dirty="0" smtClean="0"/>
              <a:t>Efficient random access (operation 1,2,3)</a:t>
            </a:r>
          </a:p>
          <a:p>
            <a:r>
              <a:rPr lang="en-US" altLang="zh-TW" dirty="0" smtClean="0"/>
              <a:t>Non sequential mapping</a:t>
            </a:r>
          </a:p>
          <a:p>
            <a:pPr lvl="1"/>
            <a:r>
              <a:rPr lang="en-US" altLang="zh-TW" dirty="0" smtClean="0"/>
              <a:t>Carry out insertion and deletion efficiently</a:t>
            </a:r>
          </a:p>
          <a:p>
            <a:pPr lvl="1"/>
            <a:r>
              <a:rPr lang="en-US" altLang="zh-TW" dirty="0" smtClean="0"/>
              <a:t>E.g. Linked Lists in chapter 4</a:t>
            </a:r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16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(x) = 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x</a:t>
            </a:r>
            <a:r>
              <a:rPr lang="en-US" altLang="zh-TW" baseline="30000" dirty="0" smtClean="0"/>
              <a:t>e0</a:t>
            </a:r>
            <a:r>
              <a:rPr lang="en-US" altLang="zh-TW" dirty="0" smtClean="0"/>
              <a:t> + a</a:t>
            </a:r>
            <a:r>
              <a:rPr lang="en-US" altLang="zh-TW" baseline="-25000" dirty="0"/>
              <a:t>1</a:t>
            </a:r>
            <a:r>
              <a:rPr lang="en-US" altLang="zh-TW" dirty="0" smtClean="0"/>
              <a:t>x</a:t>
            </a:r>
            <a:r>
              <a:rPr lang="en-US" altLang="zh-TW" baseline="30000" dirty="0"/>
              <a:t>e1</a:t>
            </a:r>
            <a:r>
              <a:rPr lang="en-US" altLang="zh-TW" dirty="0" smtClean="0"/>
              <a:t> +, …, </a:t>
            </a:r>
            <a:r>
              <a:rPr lang="en-US" altLang="zh-TW" dirty="0" err="1" smtClean="0"/>
              <a:t>a</a:t>
            </a:r>
            <a:r>
              <a:rPr lang="en-US" altLang="zh-TW" baseline="-25000" dirty="0" err="1"/>
              <a:t>n</a:t>
            </a:r>
            <a:r>
              <a:rPr lang="en-US" altLang="zh-TW" dirty="0" err="1" smtClean="0"/>
              <a:t>x</a:t>
            </a:r>
            <a:r>
              <a:rPr lang="en-US" altLang="zh-TW" baseline="30000" dirty="0" err="1"/>
              <a:t>en</a:t>
            </a:r>
            <a:r>
              <a:rPr lang="en-US" altLang="zh-TW" dirty="0" smtClean="0"/>
              <a:t> =∑</a:t>
            </a:r>
            <a:r>
              <a:rPr lang="en-US" altLang="zh-TW" dirty="0"/>
              <a:t>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x</a:t>
            </a:r>
            <a:r>
              <a:rPr lang="en-US" altLang="zh-TW" baseline="30000" dirty="0" err="1"/>
              <a:t>ei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i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ei</a:t>
            </a:r>
            <a:r>
              <a:rPr lang="en-US" altLang="zh-TW" dirty="0"/>
              <a:t> </a:t>
            </a:r>
            <a:r>
              <a:rPr lang="en-US" altLang="zh-TW" dirty="0" smtClean="0"/>
              <a:t> is called a term with coefficient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i</a:t>
            </a:r>
            <a:endParaRPr lang="en-US" altLang="zh-TW" baseline="-25000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/>
              <a:t>degree</a:t>
            </a:r>
            <a:r>
              <a:rPr lang="en-US" altLang="zh-TW" dirty="0" smtClean="0"/>
              <a:t> of p(x) is the largest exponent from among the non-zero terms.</a:t>
            </a:r>
          </a:p>
          <a:p>
            <a:pPr lvl="1"/>
            <a:r>
              <a:rPr lang="en-US" altLang="zh-TW" dirty="0" err="1" smtClean="0"/>
              <a:t>Eg</a:t>
            </a:r>
            <a:r>
              <a:rPr lang="en-US" altLang="zh-TW" dirty="0" smtClean="0"/>
              <a:t>. p(x)=</a:t>
            </a:r>
            <a:r>
              <a:rPr lang="en-US" altLang="zh-TW" dirty="0" smtClean="0">
                <a:ea typeface="新細明體" pitchFamily="18" charset="-120"/>
              </a:rPr>
              <a:t>x</a:t>
            </a:r>
            <a:r>
              <a:rPr lang="en-US" altLang="zh-TW" baseline="30000" dirty="0" smtClean="0">
                <a:ea typeface="新細明體" pitchFamily="18" charset="-120"/>
              </a:rPr>
              <a:t>5</a:t>
            </a:r>
            <a:r>
              <a:rPr lang="en-US" altLang="zh-TW" dirty="0" smtClean="0">
                <a:ea typeface="新細明體" pitchFamily="18" charset="-120"/>
              </a:rPr>
              <a:t>+4x</a:t>
            </a:r>
            <a:r>
              <a:rPr lang="en-US" altLang="zh-TW" baseline="30000" dirty="0" smtClean="0">
                <a:ea typeface="新細明體" pitchFamily="18" charset="-120"/>
              </a:rPr>
              <a:t>3</a:t>
            </a:r>
            <a:r>
              <a:rPr lang="en-US" altLang="zh-TW" dirty="0" smtClean="0">
                <a:ea typeface="新細明體" pitchFamily="18" charset="-120"/>
              </a:rPr>
              <a:t>+2x</a:t>
            </a:r>
            <a:r>
              <a:rPr lang="en-US" altLang="zh-TW" baseline="30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+1</a:t>
            </a:r>
            <a:r>
              <a:rPr lang="en-US" altLang="zh-TW" sz="3200" dirty="0" smtClean="0">
                <a:ea typeface="新細明體" pitchFamily="18" charset="-120"/>
              </a:rPr>
              <a:t/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/>
              <a:t>Has 4 terms with coefficients 1, 4 ,2 and 1.</a:t>
            </a:r>
            <a:br>
              <a:rPr lang="en-US" altLang="zh-TW" dirty="0" smtClean="0"/>
            </a:br>
            <a:r>
              <a:rPr lang="en-US" altLang="zh-TW" dirty="0" smtClean="0"/>
              <a:t>The degree of p(x) is 5</a:t>
            </a:r>
          </a:p>
          <a:p>
            <a:r>
              <a:rPr lang="en-US" altLang="zh-TW" dirty="0" smtClean="0"/>
              <a:t>Array representation</a:t>
            </a:r>
          </a:p>
          <a:p>
            <a:pPr lvl="1"/>
            <a:r>
              <a:rPr lang="en-US" altLang="zh-TW" dirty="0" smtClean="0"/>
              <a:t>Store (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ei</a:t>
            </a:r>
            <a:r>
              <a:rPr lang="en-US" altLang="zh-TW" dirty="0" smtClean="0"/>
              <a:t>) as (array[n-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pair and n is the degree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2835654" y="5559981"/>
            <a:ext cx="3536546" cy="1325403"/>
            <a:chOff x="2836841" y="5559981"/>
            <a:chExt cx="3536546" cy="1325403"/>
          </a:xfrm>
        </p:grpSpPr>
        <p:grpSp>
          <p:nvGrpSpPr>
            <p:cNvPr id="4" name="群組 85"/>
            <p:cNvGrpSpPr>
              <a:grpSpLocks/>
            </p:cNvGrpSpPr>
            <p:nvPr/>
          </p:nvGrpSpPr>
          <p:grpSpPr bwMode="auto">
            <a:xfrm>
              <a:off x="2876341" y="5928429"/>
              <a:ext cx="3456385" cy="600075"/>
              <a:chOff x="3401599" y="5143512"/>
              <a:chExt cx="3456385" cy="600075"/>
            </a:xfrm>
          </p:grpSpPr>
          <p:grpSp>
            <p:nvGrpSpPr>
              <p:cNvPr id="5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14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solidFill>
                  <a:schemeClr val="accent1"/>
                </a:solidFill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7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  <a:endParaRPr lang="zh-TW" altLang="en-US"/>
              </a:p>
            </p:txBody>
          </p:sp>
          <p:sp>
            <p:nvSpPr>
              <p:cNvPr id="9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  <a:endParaRPr lang="zh-TW" altLang="en-US"/>
              </a:p>
            </p:txBody>
          </p:sp>
          <p:sp>
            <p:nvSpPr>
              <p:cNvPr id="10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  <p:sp>
            <p:nvSpPr>
              <p:cNvPr id="12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  <a:endParaRPr lang="zh-TW" altLang="en-US"/>
              </a:p>
            </p:txBody>
          </p:sp>
          <p:sp>
            <p:nvSpPr>
              <p:cNvPr id="13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  <a:endParaRPr lang="zh-TW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836841" y="6516052"/>
              <a:ext cx="3536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A[0]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A[1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A[2</a:t>
              </a:r>
              <a:r>
                <a:rPr lang="en-US" altLang="zh-TW" dirty="0">
                  <a:solidFill>
                    <a:srgbClr val="C00000"/>
                  </a:solidFill>
                </a:rPr>
                <a:t>]   A[3]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A[4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A[5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860655" y="5559981"/>
              <a:ext cx="34889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    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0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              2</a:t>
              </a:r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2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  4</a:t>
              </a:r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3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              </a:t>
              </a:r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5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</a:t>
              </a:r>
              <a:endParaRPr lang="en-US" altLang="zh-TW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973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Polynomial – alternative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 representation</a:t>
            </a:r>
            <a:endParaRPr lang="en-US" altLang="zh-TW" b="1" i="1" dirty="0" smtClean="0"/>
          </a:p>
          <a:p>
            <a:r>
              <a:rPr lang="en-US" altLang="zh-TW" dirty="0" smtClean="0"/>
              <a:t>p(x)=x</a:t>
            </a:r>
            <a:r>
              <a:rPr lang="en-US" altLang="zh-TW" baseline="30000" dirty="0" smtClean="0"/>
              <a:t>5</a:t>
            </a:r>
            <a:r>
              <a:rPr lang="en-US" altLang="zh-TW" dirty="0" smtClean="0"/>
              <a:t>+4x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+2x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+1</a:t>
            </a:r>
          </a:p>
          <a:p>
            <a:endParaRPr lang="en-US" altLang="zh-TW" b="1" i="1" dirty="0"/>
          </a:p>
          <a:p>
            <a:r>
              <a:rPr lang="en-US" altLang="zh-TW" b="1" i="1" dirty="0" smtClean="0"/>
              <a:t>Why?</a:t>
            </a:r>
            <a:br>
              <a:rPr lang="en-US" altLang="zh-TW" b="1" i="1" dirty="0" smtClean="0"/>
            </a:br>
            <a:r>
              <a:rPr lang="en-US" altLang="zh-TW" dirty="0" smtClean="0"/>
              <a:t>q(x)=x</a:t>
            </a:r>
            <a:r>
              <a:rPr lang="en-US" altLang="zh-TW" baseline="30000" dirty="0" smtClean="0"/>
              <a:t>6</a:t>
            </a:r>
          </a:p>
          <a:p>
            <a:pPr marL="457200" lvl="1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How do we compute p(x)+q(x)?</a:t>
            </a:r>
          </a:p>
          <a:p>
            <a:pPr marL="457200" lvl="1" indent="0">
              <a:buNone/>
            </a:pPr>
            <a:r>
              <a:rPr lang="en-US" altLang="zh-TW" dirty="0" smtClean="0"/>
              <a:t>A lot of works to do, e.g., moving elements in the array</a:t>
            </a:r>
          </a:p>
          <a:p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4788024" y="2103597"/>
            <a:ext cx="3536546" cy="1325403"/>
            <a:chOff x="2836841" y="5559981"/>
            <a:chExt cx="3536546" cy="1325403"/>
          </a:xfrm>
        </p:grpSpPr>
        <p:grpSp>
          <p:nvGrpSpPr>
            <p:cNvPr id="4" name="群組 85"/>
            <p:cNvGrpSpPr>
              <a:grpSpLocks/>
            </p:cNvGrpSpPr>
            <p:nvPr/>
          </p:nvGrpSpPr>
          <p:grpSpPr bwMode="auto">
            <a:xfrm>
              <a:off x="2876341" y="5928429"/>
              <a:ext cx="3456385" cy="600075"/>
              <a:chOff x="3401599" y="5143512"/>
              <a:chExt cx="3456385" cy="600075"/>
            </a:xfrm>
          </p:grpSpPr>
          <p:grpSp>
            <p:nvGrpSpPr>
              <p:cNvPr id="5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14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solidFill>
                  <a:schemeClr val="accent1"/>
                </a:solidFill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7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  <a:endParaRPr lang="zh-TW" altLang="en-US"/>
              </a:p>
            </p:txBody>
          </p:sp>
          <p:sp>
            <p:nvSpPr>
              <p:cNvPr id="9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  <a:endParaRPr lang="zh-TW" altLang="en-US"/>
              </a:p>
            </p:txBody>
          </p:sp>
          <p:sp>
            <p:nvSpPr>
              <p:cNvPr id="10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  <p:sp>
            <p:nvSpPr>
              <p:cNvPr id="11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2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1</a:t>
                </a:r>
                <a:endParaRPr lang="zh-TW" altLang="en-US"/>
              </a:p>
            </p:txBody>
          </p:sp>
          <p:sp>
            <p:nvSpPr>
              <p:cNvPr id="13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  <a:endParaRPr lang="zh-TW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836841" y="6516052"/>
              <a:ext cx="3536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A[0]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A[1</a:t>
              </a:r>
              <a:r>
                <a:rPr lang="en-US" altLang="zh-TW" dirty="0">
                  <a:solidFill>
                    <a:srgbClr val="C00000"/>
                  </a:solidFill>
                </a:rPr>
                <a:t>] 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A[2</a:t>
              </a:r>
              <a:r>
                <a:rPr lang="en-US" altLang="zh-TW" dirty="0">
                  <a:solidFill>
                    <a:srgbClr val="C00000"/>
                  </a:solidFill>
                </a:rPr>
                <a:t>]   A[3]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A[4</a:t>
              </a:r>
              <a:r>
                <a:rPr lang="en-US" altLang="zh-TW" dirty="0">
                  <a:solidFill>
                    <a:srgbClr val="C00000"/>
                  </a:solidFill>
                </a:rPr>
                <a:t>] 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A[5</a:t>
              </a:r>
              <a:r>
                <a:rPr lang="en-US" altLang="zh-TW" dirty="0">
                  <a:solidFill>
                    <a:srgbClr val="C00000"/>
                  </a:solidFill>
                </a:rPr>
                <a:t>]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860655" y="5559981"/>
              <a:ext cx="34889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    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5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              4</a:t>
              </a:r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3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  2</a:t>
              </a:r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2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              </a:t>
              </a:r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0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</a:t>
              </a:r>
              <a:endParaRPr lang="en-US" altLang="zh-TW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2508991" y="3154252"/>
            <a:ext cx="3488918" cy="968523"/>
            <a:chOff x="2860655" y="5559981"/>
            <a:chExt cx="3488918" cy="968523"/>
          </a:xfrm>
        </p:grpSpPr>
        <p:grpSp>
          <p:nvGrpSpPr>
            <p:cNvPr id="26" name="群組 85"/>
            <p:cNvGrpSpPr>
              <a:grpSpLocks/>
            </p:cNvGrpSpPr>
            <p:nvPr/>
          </p:nvGrpSpPr>
          <p:grpSpPr bwMode="auto">
            <a:xfrm>
              <a:off x="2876341" y="5928429"/>
              <a:ext cx="598886" cy="600075"/>
              <a:chOff x="3401599" y="5143512"/>
              <a:chExt cx="598886" cy="600075"/>
            </a:xfrm>
          </p:grpSpPr>
          <p:grpSp>
            <p:nvGrpSpPr>
              <p:cNvPr id="29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598886" cy="600075"/>
                <a:chOff x="2544343" y="2000240"/>
                <a:chExt cx="598886" cy="600075"/>
              </a:xfrm>
            </p:grpSpPr>
            <p:sp>
              <p:nvSpPr>
                <p:cNvPr id="36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598885" cy="600075"/>
                </a:xfrm>
                <a:prstGeom prst="rect">
                  <a:avLst/>
                </a:prstGeom>
                <a:solidFill>
                  <a:schemeClr val="accent1"/>
                </a:solidFill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7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" name="文字方塊 42"/>
              <p:cNvSpPr txBox="1">
                <a:spLocks noChangeArrowheads="1"/>
              </p:cNvSpPr>
              <p:nvPr/>
            </p:nvSpPr>
            <p:spPr bwMode="auto">
              <a:xfrm>
                <a:off x="3524984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860655" y="5559981"/>
              <a:ext cx="34889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  <a:ea typeface="新細明體" pitchFamily="18" charset="-120"/>
                </a:rPr>
                <a:t>    x</a:t>
              </a:r>
              <a:r>
                <a:rPr lang="en-US" altLang="zh-TW" baseline="30000" dirty="0" smtClean="0">
                  <a:solidFill>
                    <a:srgbClr val="C00000"/>
                  </a:solidFill>
                  <a:ea typeface="新細明體" pitchFamily="18" charset="-120"/>
                </a:rPr>
                <a:t>6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   </a:t>
              </a:r>
              <a:endParaRPr lang="en-US" altLang="zh-TW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2574911" y="420881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A[0</a:t>
            </a:r>
            <a:r>
              <a:rPr lang="en-US" altLang="zh-TW" dirty="0" smtClean="0">
                <a:solidFill>
                  <a:srgbClr val="C00000"/>
                </a:solidFill>
              </a:rPr>
              <a:t>]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58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a(x) = ∑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x</a:t>
            </a:r>
            <a:r>
              <a:rPr lang="en-US" altLang="zh-TW" baseline="30000" dirty="0" err="1"/>
              <a:t>i</a:t>
            </a:r>
            <a:r>
              <a:rPr lang="en-US" altLang="zh-TW" dirty="0"/>
              <a:t> and b(x) = ∑ </a:t>
            </a:r>
            <a:r>
              <a:rPr lang="en-US" altLang="zh-TW" dirty="0" err="1"/>
              <a:t>b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x</a:t>
            </a:r>
            <a:r>
              <a:rPr lang="en-US" altLang="zh-TW" baseline="30000" dirty="0" err="1"/>
              <a:t>i</a:t>
            </a:r>
            <a:endParaRPr lang="en-US" altLang="zh-TW" dirty="0" smtClean="0"/>
          </a:p>
          <a:p>
            <a:r>
              <a:rPr lang="en-US" altLang="zh-TW" dirty="0" smtClean="0"/>
              <a:t>Polynomial addition</a:t>
            </a:r>
          </a:p>
          <a:p>
            <a:pPr lvl="1"/>
            <a:r>
              <a:rPr lang="en-US" altLang="zh-TW" dirty="0" smtClean="0"/>
              <a:t>a(x) + b(x) = </a:t>
            </a:r>
            <a:r>
              <a:rPr lang="en-US" altLang="zh-TW" dirty="0"/>
              <a:t>∑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i</a:t>
            </a:r>
            <a:r>
              <a:rPr lang="en-US" altLang="zh-TW" dirty="0" err="1" smtClean="0"/>
              <a:t>+b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)x</a:t>
            </a:r>
            <a:r>
              <a:rPr lang="en-US" altLang="zh-TW" baseline="30000" dirty="0" smtClean="0"/>
              <a:t>i</a:t>
            </a:r>
            <a:endParaRPr lang="en-US" altLang="zh-TW" dirty="0"/>
          </a:p>
          <a:p>
            <a:pPr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. a(x</a:t>
            </a:r>
            <a:r>
              <a:rPr lang="en-US" altLang="zh-TW" dirty="0">
                <a:ea typeface="新細明體" pitchFamily="18" charset="-120"/>
              </a:rPr>
              <a:t>)=</a:t>
            </a:r>
            <a:r>
              <a:rPr lang="en-US" altLang="zh-TW" dirty="0" smtClean="0">
                <a:ea typeface="新細明體" pitchFamily="18" charset="-120"/>
              </a:rPr>
              <a:t>x</a:t>
            </a:r>
            <a:r>
              <a:rPr lang="en-US" altLang="zh-TW" baseline="30000" dirty="0" smtClean="0">
                <a:ea typeface="新細明體" pitchFamily="18" charset="-120"/>
              </a:rPr>
              <a:t>5</a:t>
            </a:r>
            <a:r>
              <a:rPr lang="en-US" altLang="zh-TW" dirty="0" smtClean="0">
                <a:ea typeface="新細明體" pitchFamily="18" charset="-120"/>
              </a:rPr>
              <a:t>+4x</a:t>
            </a:r>
            <a:r>
              <a:rPr lang="en-US" altLang="zh-TW" baseline="30000" dirty="0" smtClean="0">
                <a:ea typeface="新細明體" pitchFamily="18" charset="-120"/>
              </a:rPr>
              <a:t>3</a:t>
            </a:r>
            <a:r>
              <a:rPr lang="en-US" altLang="zh-TW" dirty="0" smtClean="0">
                <a:ea typeface="新細明體" pitchFamily="18" charset="-120"/>
              </a:rPr>
              <a:t>+2x</a:t>
            </a:r>
            <a:r>
              <a:rPr lang="en-US" altLang="zh-TW" baseline="30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+1 (degree = 5)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b(x)=3x</a:t>
            </a:r>
            <a:r>
              <a:rPr lang="en-US" altLang="zh-TW" baseline="30000" dirty="0" smtClean="0">
                <a:ea typeface="新細明體" pitchFamily="18" charset="-120"/>
              </a:rPr>
              <a:t>6</a:t>
            </a:r>
            <a:r>
              <a:rPr lang="en-US" altLang="zh-TW" dirty="0" smtClean="0">
                <a:ea typeface="新細明體" pitchFamily="18" charset="-120"/>
              </a:rPr>
              <a:t>+4x</a:t>
            </a:r>
            <a:r>
              <a:rPr lang="en-US" altLang="zh-TW" baseline="30000" dirty="0" smtClean="0">
                <a:ea typeface="新細明體" pitchFamily="18" charset="-120"/>
              </a:rPr>
              <a:t>3</a:t>
            </a:r>
            <a:r>
              <a:rPr lang="en-US" altLang="zh-TW" dirty="0" smtClean="0">
                <a:ea typeface="新細明體" pitchFamily="18" charset="-120"/>
              </a:rPr>
              <a:t>+x (degree = 6)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a(x) + b(x) = 3x</a:t>
            </a:r>
            <a:r>
              <a:rPr lang="en-US" altLang="zh-TW" baseline="30000" dirty="0" smtClean="0">
                <a:ea typeface="新細明體" pitchFamily="18" charset="-120"/>
              </a:rPr>
              <a:t>6</a:t>
            </a:r>
            <a:r>
              <a:rPr lang="en-US" altLang="zh-TW" dirty="0" smtClean="0">
                <a:ea typeface="新細明體" pitchFamily="18" charset="-120"/>
              </a:rPr>
              <a:t>+x</a:t>
            </a:r>
            <a:r>
              <a:rPr lang="en-US" altLang="zh-TW" baseline="30000" dirty="0" smtClean="0">
                <a:ea typeface="新細明體" pitchFamily="18" charset="-120"/>
              </a:rPr>
              <a:t>5</a:t>
            </a:r>
            <a:r>
              <a:rPr lang="en-US" altLang="zh-TW" dirty="0" smtClean="0">
                <a:ea typeface="新細明體" pitchFamily="18" charset="-120"/>
              </a:rPr>
              <a:t>+8x</a:t>
            </a:r>
            <a:r>
              <a:rPr lang="en-US" altLang="zh-TW" baseline="30000" dirty="0" smtClean="0">
                <a:ea typeface="新細明體" pitchFamily="18" charset="-120"/>
              </a:rPr>
              <a:t>3</a:t>
            </a:r>
            <a:r>
              <a:rPr lang="en-US" altLang="zh-TW" dirty="0" smtClean="0">
                <a:ea typeface="新細明體" pitchFamily="18" charset="-120"/>
              </a:rPr>
              <a:t>+2x</a:t>
            </a:r>
            <a:r>
              <a:rPr lang="en-US" altLang="zh-TW" baseline="30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+x+1 (degree = 6)</a:t>
            </a:r>
          </a:p>
          <a:p>
            <a:r>
              <a:rPr lang="en-US" altLang="zh-TW" dirty="0" smtClean="0">
                <a:ea typeface="新細明體" pitchFamily="18" charset="-120"/>
              </a:rPr>
              <a:t>Polynomial multiplication</a:t>
            </a:r>
            <a:endParaRPr lang="en-US" altLang="zh-TW" dirty="0"/>
          </a:p>
          <a:p>
            <a:pPr lvl="1"/>
            <a:r>
              <a:rPr lang="en-US" altLang="zh-TW" dirty="0" smtClean="0"/>
              <a:t>a(x</a:t>
            </a:r>
            <a:r>
              <a:rPr lang="en-US" altLang="zh-TW" dirty="0"/>
              <a:t>) </a:t>
            </a:r>
            <a:r>
              <a:rPr lang="en-US" altLang="zh-TW" dirty="0" smtClean="0"/>
              <a:t>∙ </a:t>
            </a:r>
            <a:r>
              <a:rPr lang="en-US" altLang="zh-TW" dirty="0"/>
              <a:t>b(x) = ∑ (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i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∙ ∑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</a:t>
            </a:r>
            <a:r>
              <a:rPr lang="en-US" altLang="zh-TW" baseline="-25000" dirty="0" err="1" smtClean="0"/>
              <a:t>j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j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39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 : ADT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5489" y="1429891"/>
            <a:ext cx="8494983" cy="509545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class Polynomial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public: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Construct p(x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) =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0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Polynomial(void);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Destructor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~Polynomial(void);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Return the sum of *this and poly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Polynomial Add(Polynomial poly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	//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Return</a:t>
            </a:r>
            <a:r>
              <a:rPr lang="zh-TW" altLang="en-US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multiplication of </a:t>
            </a:r>
            <a:r>
              <a:rPr lang="zh-TW" altLang="en-US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*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this and poly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Polynomial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Mult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(Polynomial poly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);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Return the evaluation result</a:t>
            </a:r>
            <a:endParaRPr lang="zh-TW" altLang="en-US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TW" altLang="en-US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Eval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(float f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p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rivate: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Array representation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…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};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708920"/>
            <a:ext cx="2664296" cy="6480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23928" y="2348880"/>
            <a:ext cx="41764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We will ignore destructor in the codes hereafter. It is programmer’s responsibility to treat her memory well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cxnSp>
        <p:nvCxnSpPr>
          <p:cNvPr id="7" name="肘形接點 6"/>
          <p:cNvCxnSpPr>
            <a:stCxn id="3" idx="3"/>
          </p:cNvCxnSpPr>
          <p:nvPr/>
        </p:nvCxnSpPr>
        <p:spPr>
          <a:xfrm flipV="1">
            <a:off x="3491880" y="2810545"/>
            <a:ext cx="432048" cy="22241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850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Polynomial: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Coefficients are stored in order of decreasing exponents</a:t>
            </a:r>
          </a:p>
          <a:p>
            <a:r>
              <a:rPr lang="en-US" altLang="zh-TW" dirty="0" smtClean="0"/>
              <a:t>Advantages:</a:t>
            </a:r>
          </a:p>
          <a:p>
            <a:pPr lvl="1"/>
            <a:r>
              <a:rPr lang="en-US" altLang="zh-TW" sz="3200" dirty="0" smtClean="0">
                <a:ea typeface="新細明體" pitchFamily="18" charset="-120"/>
              </a:rPr>
              <a:t>Easy to implement operations</a:t>
            </a:r>
          </a:p>
          <a:p>
            <a:r>
              <a:rPr lang="en-US" altLang="zh-TW" sz="3600" dirty="0" smtClean="0">
                <a:ea typeface="新細明體" pitchFamily="18" charset="-120"/>
              </a:rPr>
              <a:t>Disadvantages: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Waste memory in a sparse polynomial</a:t>
            </a:r>
          </a:p>
          <a:p>
            <a:pPr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. x</a:t>
            </a:r>
            <a:r>
              <a:rPr lang="en-US" altLang="zh-TW" baseline="30000" dirty="0" smtClean="0">
                <a:ea typeface="新細明體" pitchFamily="18" charset="-120"/>
              </a:rPr>
              <a:t>1000</a:t>
            </a:r>
            <a:r>
              <a:rPr lang="en-US" altLang="zh-TW" dirty="0" smtClean="0">
                <a:ea typeface="新細明體" pitchFamily="18" charset="-120"/>
              </a:rPr>
              <a:t>+1 or </a:t>
            </a:r>
            <a:r>
              <a:rPr lang="en-US" altLang="zh-TW" dirty="0" err="1" smtClean="0">
                <a:ea typeface="新細明體" pitchFamily="18" charset="-120"/>
              </a:rPr>
              <a:t>a.degree</a:t>
            </a:r>
            <a:r>
              <a:rPr lang="en-US" altLang="zh-TW" dirty="0" smtClean="0">
                <a:ea typeface="新細明體" pitchFamily="18" charset="-120"/>
              </a:rPr>
              <a:t> &lt;&lt; </a:t>
            </a:r>
            <a:r>
              <a:rPr lang="en-US" altLang="zh-TW" dirty="0" err="1" smtClean="0">
                <a:ea typeface="新細明體" pitchFamily="18" charset="-120"/>
              </a:rPr>
              <a:t>MaxDegree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0242" y="1412776"/>
            <a:ext cx="4317781" cy="18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in class Polynomial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public: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for convenience…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  // degree ≤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MaxDegree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degree;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coefficient array</a:t>
            </a:r>
            <a:endParaRPr lang="en-US" altLang="zh-TW" sz="1800" b="1" dirty="0" smtClean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float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coef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[MaxDegree+1];	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32039" y="1412776"/>
            <a:ext cx="3315439" cy="18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Usage: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Polynomial a;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a.degree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= n;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a.coef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] = a</a:t>
            </a:r>
            <a:r>
              <a:rPr lang="en-US" altLang="zh-TW" sz="1800" b="1" baseline="-25000" dirty="0" smtClean="0">
                <a:latin typeface="Courier New" pitchFamily="49" charset="0"/>
                <a:ea typeface="新細明體" charset="-120"/>
              </a:rPr>
              <a:t>n-</a:t>
            </a:r>
            <a:r>
              <a:rPr lang="en-US" altLang="zh-TW" sz="1800" b="1" baseline="-25000" dirty="0" err="1" smtClean="0">
                <a:latin typeface="Courier New" pitchFamily="49" charset="0"/>
                <a:ea typeface="新細明體" charset="-120"/>
              </a:rPr>
              <a:t>i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59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13108</TotalTime>
  <Words>3427</Words>
  <Application>Microsoft Office PowerPoint</Application>
  <PresentationFormat>如螢幕大小 (4:3)</PresentationFormat>
  <Paragraphs>1333</Paragraphs>
  <Slides>39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新細明體</vt:lpstr>
      <vt:lpstr>標楷體</vt:lpstr>
      <vt:lpstr>Arial</vt:lpstr>
      <vt:lpstr>Calibri</vt:lpstr>
      <vt:lpstr>Cambria Math</vt:lpstr>
      <vt:lpstr>Courier New</vt:lpstr>
      <vt:lpstr>Wingdings</vt:lpstr>
      <vt:lpstr>NTHU</vt:lpstr>
      <vt:lpstr> Data Structures  資料結構</vt:lpstr>
      <vt:lpstr>Definition of Array</vt:lpstr>
      <vt:lpstr>Common Array Operations</vt:lpstr>
      <vt:lpstr>Array Representations</vt:lpstr>
      <vt:lpstr>Polynomial</vt:lpstr>
      <vt:lpstr>Polynomial – alternative representation</vt:lpstr>
      <vt:lpstr>Polynomial Operation</vt:lpstr>
      <vt:lpstr>Polynomial : ADT</vt:lpstr>
      <vt:lpstr>Polynomial: 1st Representation</vt:lpstr>
      <vt:lpstr>Polynomial: 1st Representation</vt:lpstr>
      <vt:lpstr>Polynomial: 2nd Representation</vt:lpstr>
      <vt:lpstr>Polynomial Addition: Codes</vt:lpstr>
      <vt:lpstr>PowerPoint 簡報</vt:lpstr>
      <vt:lpstr>Time Complexity of Analysis</vt:lpstr>
      <vt:lpstr>Matrix</vt:lpstr>
      <vt:lpstr>Matrix Operations</vt:lpstr>
      <vt:lpstr>Matrix : ADT</vt:lpstr>
      <vt:lpstr>Transpose : Codes</vt:lpstr>
      <vt:lpstr>Add: Codes</vt:lpstr>
      <vt:lpstr>Multiply: Codes</vt:lpstr>
      <vt:lpstr>Sparse Matrix</vt:lpstr>
      <vt:lpstr>Sparse Matrix Representation</vt:lpstr>
      <vt:lpstr>Sparse Matrix : ADT</vt:lpstr>
      <vt:lpstr>Trivial Transpose</vt:lpstr>
      <vt:lpstr>Smart Transpose</vt:lpstr>
      <vt:lpstr>Smart Transpose : Codes</vt:lpstr>
      <vt:lpstr>Fast Transpose</vt:lpstr>
      <vt:lpstr>Fast Transpose</vt:lpstr>
      <vt:lpstr>Fast Transpose</vt:lpstr>
      <vt:lpstr>Fast Transpose</vt:lpstr>
      <vt:lpstr>Fast Transpose</vt:lpstr>
      <vt:lpstr>Fast Transpose</vt:lpstr>
      <vt:lpstr>Fast Transpose</vt:lpstr>
      <vt:lpstr>Fast Transpose</vt:lpstr>
      <vt:lpstr>Fast Transpose : Codes</vt:lpstr>
      <vt:lpstr>Running Time Comparison</vt:lpstr>
      <vt:lpstr>Sparse Matrix Multiplication</vt:lpstr>
      <vt:lpstr>Sparse Matrix Multiplication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Windows 使用者</cp:lastModifiedBy>
  <cp:revision>1267</cp:revision>
  <dcterms:created xsi:type="dcterms:W3CDTF">2010-05-09T19:26:53Z</dcterms:created>
  <dcterms:modified xsi:type="dcterms:W3CDTF">2019-09-24T01:59:00Z</dcterms:modified>
</cp:coreProperties>
</file>