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3"/>
  </p:notesMasterIdLst>
  <p:handoutMasterIdLst>
    <p:handoutMasterId r:id="rId44"/>
  </p:handoutMasterIdLst>
  <p:sldIdLst>
    <p:sldId id="582" r:id="rId2"/>
    <p:sldId id="552" r:id="rId3"/>
    <p:sldId id="554" r:id="rId4"/>
    <p:sldId id="555" r:id="rId5"/>
    <p:sldId id="556" r:id="rId6"/>
    <p:sldId id="557" r:id="rId7"/>
    <p:sldId id="558" r:id="rId8"/>
    <p:sldId id="584" r:id="rId9"/>
    <p:sldId id="583" r:id="rId10"/>
    <p:sldId id="560" r:id="rId11"/>
    <p:sldId id="561" r:id="rId12"/>
    <p:sldId id="562" r:id="rId13"/>
    <p:sldId id="563" r:id="rId14"/>
    <p:sldId id="564" r:id="rId15"/>
    <p:sldId id="585" r:id="rId16"/>
    <p:sldId id="587" r:id="rId17"/>
    <p:sldId id="586" r:id="rId18"/>
    <p:sldId id="574" r:id="rId19"/>
    <p:sldId id="575" r:id="rId20"/>
    <p:sldId id="576" r:id="rId21"/>
    <p:sldId id="577" r:id="rId22"/>
    <p:sldId id="589" r:id="rId23"/>
    <p:sldId id="590" r:id="rId24"/>
    <p:sldId id="591" r:id="rId25"/>
    <p:sldId id="592" r:id="rId26"/>
    <p:sldId id="593" r:id="rId27"/>
    <p:sldId id="594" r:id="rId28"/>
    <p:sldId id="604" r:id="rId29"/>
    <p:sldId id="579" r:id="rId30"/>
    <p:sldId id="581" r:id="rId31"/>
    <p:sldId id="580" r:id="rId32"/>
    <p:sldId id="578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3" autoAdjust="0"/>
    <p:restoredTop sz="92060" autoAdjust="0"/>
  </p:normalViewPr>
  <p:slideViewPr>
    <p:cSldViewPr>
      <p:cViewPr varScale="1">
        <p:scale>
          <a:sx n="106" d="100"/>
          <a:sy n="106" d="100"/>
        </p:scale>
        <p:origin x="18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3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2018.10.04</a:t>
            </a:r>
            <a:r>
              <a:rPr lang="zh-TW" altLang="en-US" smtClean="0"/>
              <a:t>到這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6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79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156176" y="635634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419872" y="6308725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21179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260648" y="6308725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47253" y="3235623"/>
            <a:ext cx="2849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 smtClean="0"/>
              <a:t>Linked Lists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001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Pointer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3754760" cy="2116832"/>
          </a:xfrm>
        </p:spPr>
        <p:txBody>
          <a:bodyPr/>
          <a:lstStyle/>
          <a:p>
            <a:r>
              <a:rPr lang="en-US" altLang="zh-TW" dirty="0" err="1" smtClean="0"/>
              <a:t>ChainNode</a:t>
            </a:r>
            <a:r>
              <a:rPr lang="en-US" altLang="zh-TW" dirty="0" smtClean="0"/>
              <a:t> *x, *y;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954525" y="2300817"/>
            <a:ext cx="1248289" cy="480111"/>
            <a:chOff x="1222194" y="1988840"/>
            <a:chExt cx="1248289" cy="480111"/>
          </a:xfrm>
        </p:grpSpPr>
        <p:grpSp>
          <p:nvGrpSpPr>
            <p:cNvPr id="5" name="群組 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7" name="矩形 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9" name="直線單箭頭接點 52"/>
          <p:cNvCxnSpPr>
            <a:cxnSpLocks noChangeShapeType="1"/>
          </p:cNvCxnSpPr>
          <p:nvPr/>
        </p:nvCxnSpPr>
        <p:spPr bwMode="auto">
          <a:xfrm>
            <a:off x="2987761" y="2540868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1487907" y="2527306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1090429" y="23272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954525" y="3020897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cxnSp>
        <p:nvCxnSpPr>
          <p:cNvPr id="17" name="直線單箭頭接點 52"/>
          <p:cNvCxnSpPr>
            <a:cxnSpLocks noChangeShapeType="1"/>
          </p:cNvCxnSpPr>
          <p:nvPr/>
        </p:nvCxnSpPr>
        <p:spPr bwMode="auto">
          <a:xfrm>
            <a:off x="2987761" y="3260948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52"/>
          <p:cNvCxnSpPr>
            <a:cxnSpLocks noChangeShapeType="1"/>
          </p:cNvCxnSpPr>
          <p:nvPr/>
        </p:nvCxnSpPr>
        <p:spPr bwMode="auto">
          <a:xfrm>
            <a:off x="1487907" y="3247386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6"/>
          <p:cNvSpPr txBox="1">
            <a:spLocks noChangeArrowheads="1"/>
          </p:cNvSpPr>
          <p:nvPr/>
        </p:nvSpPr>
        <p:spPr bwMode="auto">
          <a:xfrm>
            <a:off x="1090429" y="304733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y</a:t>
            </a:r>
            <a:endParaRPr lang="zh-TW" altLang="en-US" sz="2000" b="1" i="1" baseline="-25000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4561656" y="1628800"/>
            <a:ext cx="375476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x</a:t>
            </a:r>
            <a:r>
              <a:rPr lang="en-US" altLang="zh-TW" dirty="0" smtClean="0"/>
              <a:t> = y; 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058981" y="2329416"/>
            <a:ext cx="1248289" cy="480111"/>
            <a:chOff x="1222194" y="1988840"/>
            <a:chExt cx="1248289" cy="480111"/>
          </a:xfrm>
        </p:grpSpPr>
        <p:grpSp>
          <p:nvGrpSpPr>
            <p:cNvPr id="22" name="群組 21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4" name="矩形 23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5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3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26" name="直線單箭頭接點 52"/>
          <p:cNvCxnSpPr>
            <a:cxnSpLocks noChangeShapeType="1"/>
          </p:cNvCxnSpPr>
          <p:nvPr/>
        </p:nvCxnSpPr>
        <p:spPr bwMode="auto">
          <a:xfrm>
            <a:off x="7092217" y="2569467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6"/>
          <p:cNvSpPr txBox="1">
            <a:spLocks noChangeArrowheads="1"/>
          </p:cNvSpPr>
          <p:nvPr/>
        </p:nvSpPr>
        <p:spPr bwMode="auto">
          <a:xfrm>
            <a:off x="5194885" y="234888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058981" y="3049496"/>
            <a:ext cx="1248289" cy="480111"/>
            <a:chOff x="1222194" y="1988840"/>
            <a:chExt cx="1248289" cy="480111"/>
          </a:xfrm>
        </p:grpSpPr>
        <p:grpSp>
          <p:nvGrpSpPr>
            <p:cNvPr id="30" name="群組 29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32" name="矩形 31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33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1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cxnSp>
        <p:nvCxnSpPr>
          <p:cNvPr id="34" name="直線單箭頭接點 52"/>
          <p:cNvCxnSpPr>
            <a:cxnSpLocks noChangeShapeType="1"/>
          </p:cNvCxnSpPr>
          <p:nvPr/>
        </p:nvCxnSpPr>
        <p:spPr bwMode="auto">
          <a:xfrm>
            <a:off x="7092217" y="3289547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52"/>
          <p:cNvCxnSpPr>
            <a:cxnSpLocks noChangeShapeType="1"/>
          </p:cNvCxnSpPr>
          <p:nvPr/>
        </p:nvCxnSpPr>
        <p:spPr bwMode="auto">
          <a:xfrm>
            <a:off x="5592363" y="3413031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字方塊 6"/>
          <p:cNvSpPr txBox="1">
            <a:spLocks noChangeArrowheads="1"/>
          </p:cNvSpPr>
          <p:nvPr/>
        </p:nvSpPr>
        <p:spPr bwMode="auto">
          <a:xfrm>
            <a:off x="5194885" y="321297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y</a:t>
            </a:r>
            <a:endParaRPr lang="zh-TW" altLang="en-US" sz="2000" b="1" i="1" baseline="-25000" dirty="0"/>
          </a:p>
        </p:txBody>
      </p:sp>
      <p:cxnSp>
        <p:nvCxnSpPr>
          <p:cNvPr id="38" name="肘形接點 37"/>
          <p:cNvCxnSpPr>
            <a:stCxn id="28" idx="3"/>
            <a:endCxn id="32" idx="1"/>
          </p:cNvCxnSpPr>
          <p:nvPr/>
        </p:nvCxnSpPr>
        <p:spPr>
          <a:xfrm>
            <a:off x="5522219" y="2548935"/>
            <a:ext cx="536762" cy="7406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內容版面配置區 2"/>
          <p:cNvSpPr txBox="1">
            <a:spLocks/>
          </p:cNvSpPr>
          <p:nvPr/>
        </p:nvSpPr>
        <p:spPr>
          <a:xfrm>
            <a:off x="2555776" y="4293096"/>
            <a:ext cx="375476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*x = *y; 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4053101" y="4993712"/>
            <a:ext cx="1248289" cy="480111"/>
            <a:chOff x="1222194" y="1988840"/>
            <a:chExt cx="1248289" cy="480111"/>
          </a:xfrm>
        </p:grpSpPr>
        <p:grpSp>
          <p:nvGrpSpPr>
            <p:cNvPr id="41" name="群組 40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3" name="矩形 42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4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2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cxnSp>
        <p:nvCxnSpPr>
          <p:cNvPr id="46" name="直線單箭頭接點 52"/>
          <p:cNvCxnSpPr>
            <a:cxnSpLocks noChangeShapeType="1"/>
          </p:cNvCxnSpPr>
          <p:nvPr/>
        </p:nvCxnSpPr>
        <p:spPr bwMode="auto">
          <a:xfrm>
            <a:off x="3586483" y="5220201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6"/>
          <p:cNvSpPr txBox="1">
            <a:spLocks noChangeArrowheads="1"/>
          </p:cNvSpPr>
          <p:nvPr/>
        </p:nvSpPr>
        <p:spPr bwMode="auto">
          <a:xfrm>
            <a:off x="3189005" y="50201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053101" y="5713792"/>
            <a:ext cx="1248289" cy="480111"/>
            <a:chOff x="1222194" y="1988840"/>
            <a:chExt cx="1248289" cy="480111"/>
          </a:xfrm>
        </p:grpSpPr>
        <p:grpSp>
          <p:nvGrpSpPr>
            <p:cNvPr id="49" name="群組 48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1" name="矩形 50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2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50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cxnSp>
        <p:nvCxnSpPr>
          <p:cNvPr id="53" name="直線單箭頭接點 52"/>
          <p:cNvCxnSpPr>
            <a:cxnSpLocks noChangeShapeType="1"/>
          </p:cNvCxnSpPr>
          <p:nvPr/>
        </p:nvCxnSpPr>
        <p:spPr bwMode="auto">
          <a:xfrm>
            <a:off x="5086337" y="5953843"/>
            <a:ext cx="704263" cy="286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2"/>
          <p:cNvCxnSpPr>
            <a:cxnSpLocks noChangeShapeType="1"/>
          </p:cNvCxnSpPr>
          <p:nvPr/>
        </p:nvCxnSpPr>
        <p:spPr bwMode="auto">
          <a:xfrm>
            <a:off x="3586483" y="5940281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字方塊 6"/>
          <p:cNvSpPr txBox="1">
            <a:spLocks noChangeArrowheads="1"/>
          </p:cNvSpPr>
          <p:nvPr/>
        </p:nvSpPr>
        <p:spPr bwMode="auto">
          <a:xfrm>
            <a:off x="3189005" y="574022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y</a:t>
            </a:r>
            <a:endParaRPr lang="zh-TW" altLang="en-US" sz="2000" b="1" i="1" baseline="-25000" dirty="0"/>
          </a:p>
        </p:txBody>
      </p:sp>
      <p:cxnSp>
        <p:nvCxnSpPr>
          <p:cNvPr id="57" name="肘形接點 56"/>
          <p:cNvCxnSpPr/>
          <p:nvPr/>
        </p:nvCxnSpPr>
        <p:spPr>
          <a:xfrm rot="16200000" flipH="1">
            <a:off x="4952455" y="5370515"/>
            <a:ext cx="703648" cy="435881"/>
          </a:xfrm>
          <a:prstGeom prst="bentConnector3">
            <a:avLst>
              <a:gd name="adj1" fmla="val -143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64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6" grpId="0"/>
      <p:bldP spid="39" grpId="0"/>
      <p:bldP spid="47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518948"/>
              </p:ext>
            </p:extLst>
          </p:nvPr>
        </p:nvGraphicFramePr>
        <p:xfrm>
          <a:off x="467544" y="2437672"/>
          <a:ext cx="8208912" cy="18554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Chain::Create2()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Create and set the fields of 2</a:t>
                      </a:r>
                      <a:r>
                        <a:rPr lang="en-US" sz="1800" b="1" kern="100" baseline="300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nd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 second = new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(20,0);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Create and set the fields of 1</a:t>
                      </a:r>
                      <a:r>
                        <a:rPr lang="en-US" altLang="zh-TW" sz="1800" b="1" kern="100" baseline="3000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node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first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new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(10,second);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141578" y="4743364"/>
            <a:ext cx="1248289" cy="480111"/>
            <a:chOff x="1222194" y="1988840"/>
            <a:chExt cx="1248289" cy="480111"/>
          </a:xfrm>
        </p:grpSpPr>
        <p:grpSp>
          <p:nvGrpSpPr>
            <p:cNvPr id="6" name="群組 5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8" name="矩形 7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7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4174814" y="4983415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52"/>
          <p:cNvCxnSpPr>
            <a:cxnSpLocks noChangeShapeType="1"/>
          </p:cNvCxnSpPr>
          <p:nvPr/>
        </p:nvCxnSpPr>
        <p:spPr bwMode="auto">
          <a:xfrm>
            <a:off x="2674960" y="4969853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6"/>
          <p:cNvSpPr txBox="1">
            <a:spLocks noChangeArrowheads="1"/>
          </p:cNvSpPr>
          <p:nvPr/>
        </p:nvSpPr>
        <p:spPr bwMode="auto">
          <a:xfrm>
            <a:off x="1976120" y="4769798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4763871" y="4749089"/>
            <a:ext cx="1248289" cy="480111"/>
            <a:chOff x="5127503" y="4298821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5127503" y="4298821"/>
              <a:ext cx="1248289" cy="480111"/>
              <a:chOff x="1222194" y="1988840"/>
              <a:chExt cx="1248289" cy="480111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16" name="矩形 15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7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" name="文字方塊 6"/>
              <p:cNvSpPr txBox="1">
                <a:spLocks noChangeArrowheads="1"/>
              </p:cNvSpPr>
              <p:nvPr/>
            </p:nvSpPr>
            <p:spPr bwMode="auto">
              <a:xfrm>
                <a:off x="1472274" y="2028840"/>
                <a:ext cx="470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20</a:t>
                </a:r>
                <a:endParaRPr lang="zh-TW" altLang="en-US" sz="2000" b="1" baseline="-25000" dirty="0"/>
              </a:p>
            </p:txBody>
          </p:sp>
        </p:grpSp>
        <p:sp>
          <p:nvSpPr>
            <p:cNvPr id="21" name="文字方塊 6"/>
            <p:cNvSpPr txBox="1">
              <a:spLocks noChangeArrowheads="1"/>
            </p:cNvSpPr>
            <p:nvPr/>
          </p:nvSpPr>
          <p:spPr bwMode="auto">
            <a:xfrm>
              <a:off x="6048458" y="4338821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</p:grp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69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153"/>
              </p:ext>
            </p:extLst>
          </p:nvPr>
        </p:nvGraphicFramePr>
        <p:xfrm>
          <a:off x="467544" y="2437672"/>
          <a:ext cx="8208912" cy="1708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Chain::Insert50(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if(first)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after x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link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= new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(50, x-&gt;link);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into empty list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 = new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(50);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416978" y="4671357"/>
            <a:ext cx="1248289" cy="480111"/>
            <a:chOff x="1222194" y="1988840"/>
            <a:chExt cx="1248289" cy="480111"/>
          </a:xfrm>
        </p:grpSpPr>
        <p:grpSp>
          <p:nvGrpSpPr>
            <p:cNvPr id="6" name="群組 5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8" name="矩形 7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7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2450214" y="4911408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52"/>
          <p:cNvCxnSpPr>
            <a:cxnSpLocks noChangeShapeType="1"/>
          </p:cNvCxnSpPr>
          <p:nvPr/>
        </p:nvCxnSpPr>
        <p:spPr bwMode="auto">
          <a:xfrm>
            <a:off x="950360" y="4897846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6"/>
          <p:cNvSpPr txBox="1">
            <a:spLocks noChangeArrowheads="1"/>
          </p:cNvSpPr>
          <p:nvPr/>
        </p:nvSpPr>
        <p:spPr bwMode="auto">
          <a:xfrm>
            <a:off x="251520" y="4697791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915816" y="4677082"/>
            <a:ext cx="1248289" cy="480111"/>
            <a:chOff x="1222194" y="1988840"/>
            <a:chExt cx="1248289" cy="480111"/>
          </a:xfrm>
        </p:grpSpPr>
        <p:grpSp>
          <p:nvGrpSpPr>
            <p:cNvPr id="14" name="群組 13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6" name="矩形 15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7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5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6451" y="4677082"/>
            <a:ext cx="1248289" cy="480111"/>
            <a:chOff x="1222194" y="1988840"/>
            <a:chExt cx="1248289" cy="480111"/>
          </a:xfrm>
        </p:grpSpPr>
        <p:grpSp>
          <p:nvGrpSpPr>
            <p:cNvPr id="23" name="群組 2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5" name="矩形 2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4" name="文字方塊 23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45</a:t>
              </a:r>
              <a:endParaRPr lang="zh-TW" altLang="en-US" sz="2000" b="1" baseline="-25000" dirty="0"/>
            </a:p>
          </p:txBody>
        </p:sp>
      </p:grpSp>
      <p:cxnSp>
        <p:nvCxnSpPr>
          <p:cNvPr id="27" name="直線單箭頭接點 52"/>
          <p:cNvCxnSpPr>
            <a:cxnSpLocks noChangeShapeType="1"/>
          </p:cNvCxnSpPr>
          <p:nvPr/>
        </p:nvCxnSpPr>
        <p:spPr bwMode="auto">
          <a:xfrm>
            <a:off x="6169687" y="491713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730365" y="4671357"/>
            <a:ext cx="1248289" cy="480111"/>
            <a:chOff x="1222194" y="1988840"/>
            <a:chExt cx="1248289" cy="480111"/>
          </a:xfrm>
        </p:grpSpPr>
        <p:grpSp>
          <p:nvGrpSpPr>
            <p:cNvPr id="29" name="群組 28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31" name="矩形 30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32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0" name="文字方塊 29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3</a:t>
              </a:r>
              <a:endParaRPr lang="zh-TW" altLang="en-US" sz="2000" b="1" baseline="-25000" dirty="0"/>
            </a:p>
          </p:txBody>
        </p:sp>
      </p:grpSp>
      <p:cxnSp>
        <p:nvCxnSpPr>
          <p:cNvPr id="33" name="直線單箭頭接點 52"/>
          <p:cNvCxnSpPr>
            <a:cxnSpLocks noChangeShapeType="1"/>
          </p:cNvCxnSpPr>
          <p:nvPr/>
        </p:nvCxnSpPr>
        <p:spPr bwMode="auto">
          <a:xfrm>
            <a:off x="7763601" y="4911408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73"/>
          <p:cNvSpPr txBox="1">
            <a:spLocks noChangeArrowheads="1"/>
          </p:cNvSpPr>
          <p:nvPr/>
        </p:nvSpPr>
        <p:spPr bwMode="auto">
          <a:xfrm>
            <a:off x="4367589" y="458112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42" name="直線單箭頭接點 52"/>
          <p:cNvCxnSpPr>
            <a:cxnSpLocks noChangeShapeType="1"/>
          </p:cNvCxnSpPr>
          <p:nvPr/>
        </p:nvCxnSpPr>
        <p:spPr bwMode="auto">
          <a:xfrm>
            <a:off x="4056331" y="4920000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52"/>
          <p:cNvCxnSpPr>
            <a:cxnSpLocks noChangeShapeType="1"/>
          </p:cNvCxnSpPr>
          <p:nvPr/>
        </p:nvCxnSpPr>
        <p:spPr bwMode="auto">
          <a:xfrm>
            <a:off x="4788024" y="4911408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字方塊 73"/>
          <p:cNvSpPr txBox="1">
            <a:spLocks noChangeArrowheads="1"/>
          </p:cNvSpPr>
          <p:nvPr/>
        </p:nvSpPr>
        <p:spPr bwMode="auto">
          <a:xfrm>
            <a:off x="8316416" y="458112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48" name="文字方塊 6"/>
          <p:cNvSpPr txBox="1">
            <a:spLocks noChangeArrowheads="1"/>
          </p:cNvSpPr>
          <p:nvPr/>
        </p:nvSpPr>
        <p:spPr bwMode="auto">
          <a:xfrm>
            <a:off x="5529197" y="420160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5960672" y="5445224"/>
            <a:ext cx="1248289" cy="480111"/>
            <a:chOff x="1222194" y="1988840"/>
            <a:chExt cx="1248289" cy="480111"/>
          </a:xfrm>
        </p:grpSpPr>
        <p:grpSp>
          <p:nvGrpSpPr>
            <p:cNvPr id="50" name="群組 49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2" name="矩形 51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3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51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/>
                <a:t>5</a:t>
              </a:r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</p:grpSp>
      <p:cxnSp>
        <p:nvCxnSpPr>
          <p:cNvPr id="54" name="直線單箭頭接點 52"/>
          <p:cNvCxnSpPr>
            <a:cxnSpLocks noChangeShapeType="1"/>
            <a:endCxn id="52" idx="0"/>
          </p:cNvCxnSpPr>
          <p:nvPr/>
        </p:nvCxnSpPr>
        <p:spPr bwMode="auto">
          <a:xfrm>
            <a:off x="6210752" y="4920000"/>
            <a:ext cx="374065" cy="52522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2"/>
          <p:cNvCxnSpPr>
            <a:cxnSpLocks noChangeShapeType="1"/>
            <a:endCxn id="31" idx="2"/>
          </p:cNvCxnSpPr>
          <p:nvPr/>
        </p:nvCxnSpPr>
        <p:spPr bwMode="auto">
          <a:xfrm flipV="1">
            <a:off x="6980445" y="5151468"/>
            <a:ext cx="374065" cy="53667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89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520269"/>
              </p:ext>
            </p:extLst>
          </p:nvPr>
        </p:nvGraphicFramePr>
        <p:xfrm>
          <a:off x="467544" y="2437672"/>
          <a:ext cx="8208912" cy="17506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Chain::Delete(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*x,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*y)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x is the node to be deleted and y is the node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// preceding x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if(x==first) first = first-&gt;link;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else y-&gt;link = x-&gt;link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delete x; x=NULL;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416978" y="4671357"/>
            <a:ext cx="1248289" cy="480111"/>
            <a:chOff x="1222194" y="1988840"/>
            <a:chExt cx="1248289" cy="480111"/>
          </a:xfrm>
        </p:grpSpPr>
        <p:grpSp>
          <p:nvGrpSpPr>
            <p:cNvPr id="6" name="群組 5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8" name="矩形 7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7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2450214" y="4911408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52"/>
          <p:cNvCxnSpPr>
            <a:cxnSpLocks noChangeShapeType="1"/>
          </p:cNvCxnSpPr>
          <p:nvPr/>
        </p:nvCxnSpPr>
        <p:spPr bwMode="auto">
          <a:xfrm>
            <a:off x="950360" y="4897846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6"/>
          <p:cNvSpPr txBox="1">
            <a:spLocks noChangeArrowheads="1"/>
          </p:cNvSpPr>
          <p:nvPr/>
        </p:nvSpPr>
        <p:spPr bwMode="auto">
          <a:xfrm>
            <a:off x="251520" y="4697791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915816" y="4677082"/>
            <a:ext cx="1248289" cy="480111"/>
            <a:chOff x="1222194" y="1988840"/>
            <a:chExt cx="1248289" cy="480111"/>
          </a:xfrm>
        </p:grpSpPr>
        <p:grpSp>
          <p:nvGrpSpPr>
            <p:cNvPr id="14" name="群組 13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6" name="矩形 15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7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5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6451" y="4677082"/>
            <a:ext cx="1248289" cy="480111"/>
            <a:chOff x="1222194" y="1988840"/>
            <a:chExt cx="1248289" cy="480111"/>
          </a:xfrm>
        </p:grpSpPr>
        <p:grpSp>
          <p:nvGrpSpPr>
            <p:cNvPr id="23" name="群組 2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5" name="矩形 2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4" name="文字方塊 23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45</a:t>
              </a:r>
              <a:endParaRPr lang="zh-TW" altLang="en-US" sz="2000" b="1" baseline="-25000" dirty="0"/>
            </a:p>
          </p:txBody>
        </p:sp>
      </p:grpSp>
      <p:cxnSp>
        <p:nvCxnSpPr>
          <p:cNvPr id="27" name="直線單箭頭接點 52"/>
          <p:cNvCxnSpPr>
            <a:cxnSpLocks noChangeShapeType="1"/>
          </p:cNvCxnSpPr>
          <p:nvPr/>
        </p:nvCxnSpPr>
        <p:spPr bwMode="auto">
          <a:xfrm>
            <a:off x="6169687" y="491713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730365" y="4671357"/>
            <a:ext cx="1248289" cy="480111"/>
            <a:chOff x="1222194" y="1988840"/>
            <a:chExt cx="1248289" cy="480111"/>
          </a:xfrm>
        </p:grpSpPr>
        <p:grpSp>
          <p:nvGrpSpPr>
            <p:cNvPr id="29" name="群組 28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31" name="矩形 30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32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0" name="文字方塊 29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3</a:t>
              </a:r>
              <a:endParaRPr lang="zh-TW" altLang="en-US" sz="2000" b="1" baseline="-25000" dirty="0"/>
            </a:p>
          </p:txBody>
        </p:sp>
      </p:grpSp>
      <p:cxnSp>
        <p:nvCxnSpPr>
          <p:cNvPr id="33" name="直線單箭頭接點 52"/>
          <p:cNvCxnSpPr>
            <a:cxnSpLocks noChangeShapeType="1"/>
          </p:cNvCxnSpPr>
          <p:nvPr/>
        </p:nvCxnSpPr>
        <p:spPr bwMode="auto">
          <a:xfrm>
            <a:off x="7763601" y="4911408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73"/>
          <p:cNvSpPr txBox="1">
            <a:spLocks noChangeArrowheads="1"/>
          </p:cNvSpPr>
          <p:nvPr/>
        </p:nvSpPr>
        <p:spPr bwMode="auto">
          <a:xfrm>
            <a:off x="4367589" y="458112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42" name="直線單箭頭接點 52"/>
          <p:cNvCxnSpPr>
            <a:cxnSpLocks noChangeShapeType="1"/>
          </p:cNvCxnSpPr>
          <p:nvPr/>
        </p:nvCxnSpPr>
        <p:spPr bwMode="auto">
          <a:xfrm>
            <a:off x="4056331" y="4920000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52"/>
          <p:cNvCxnSpPr>
            <a:cxnSpLocks noChangeShapeType="1"/>
          </p:cNvCxnSpPr>
          <p:nvPr/>
        </p:nvCxnSpPr>
        <p:spPr bwMode="auto">
          <a:xfrm>
            <a:off x="4788024" y="4911408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字方塊 73"/>
          <p:cNvSpPr txBox="1">
            <a:spLocks noChangeArrowheads="1"/>
          </p:cNvSpPr>
          <p:nvPr/>
        </p:nvSpPr>
        <p:spPr bwMode="auto">
          <a:xfrm>
            <a:off x="8316416" y="458112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48" name="文字方塊 6"/>
          <p:cNvSpPr txBox="1">
            <a:spLocks noChangeArrowheads="1"/>
          </p:cNvSpPr>
          <p:nvPr/>
        </p:nvSpPr>
        <p:spPr bwMode="auto">
          <a:xfrm>
            <a:off x="5529197" y="420160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cxnSp>
        <p:nvCxnSpPr>
          <p:cNvPr id="45" name="肘形接點 44"/>
          <p:cNvCxnSpPr>
            <a:endCxn id="31" idx="2"/>
          </p:cNvCxnSpPr>
          <p:nvPr/>
        </p:nvCxnSpPr>
        <p:spPr>
          <a:xfrm>
            <a:off x="4788024" y="4907069"/>
            <a:ext cx="2566486" cy="244399"/>
          </a:xfrm>
          <a:prstGeom prst="bentConnector4">
            <a:avLst>
              <a:gd name="adj1" fmla="val 356"/>
              <a:gd name="adj2" fmla="val 19353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乘號 58"/>
          <p:cNvSpPr/>
          <p:nvPr/>
        </p:nvSpPr>
        <p:spPr>
          <a:xfrm>
            <a:off x="4944142" y="4455803"/>
            <a:ext cx="1548674" cy="928394"/>
          </a:xfrm>
          <a:prstGeom prst="mathMultiply">
            <a:avLst>
              <a:gd name="adj1" fmla="val 100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87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Chain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416751"/>
              </p:ext>
            </p:extLst>
          </p:nvPr>
        </p:nvGraphicFramePr>
        <p:xfrm>
          <a:off x="467544" y="1556792"/>
          <a:ext cx="8208912" cy="5102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 class Chain;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Forward declaration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Chain &lt;T&gt;;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T data;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link;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Chain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Chain(void) {first = last = NULL;}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Chain operations…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*first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*last;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3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746592"/>
              </p:ext>
            </p:extLst>
          </p:nvPr>
        </p:nvGraphicFramePr>
        <p:xfrm>
          <a:off x="467544" y="1588224"/>
          <a:ext cx="8208912" cy="24888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Chain&lt;T&gt;::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InsertBack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if(first) 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Non-empty chain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last-&gt;link = new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&lt;T&gt;(e);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last = last-&gt;link;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else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into an empty chain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first = last = new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&lt;T&gt;(e);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263190"/>
              </p:ext>
            </p:extLst>
          </p:nvPr>
        </p:nvGraphicFramePr>
        <p:xfrm>
          <a:off x="467544" y="4293096"/>
          <a:ext cx="8208912" cy="18407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Chain&lt;T&gt;::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Concatenate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Chain&lt;T&gt;&amp; b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b is concatenated to the end of *this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 ( first ) { last-&gt;link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last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b.last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else { first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b.first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last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b.last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b. first =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b.last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46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127" y="1644553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Reverse a chain, such </a:t>
            </a:r>
            <a:r>
              <a:rPr lang="en-US" altLang="zh-TW" dirty="0"/>
              <a:t>that </a:t>
            </a:r>
            <a:r>
              <a:rPr lang="en-US" altLang="zh-TW" dirty="0" smtClean="0"/>
              <a:t>(</a:t>
            </a:r>
            <a:r>
              <a:rPr lang="en-US" altLang="zh-TW" dirty="0"/>
              <a:t>a1, …, an) turns into (an, …, a1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26748" y="2871156"/>
            <a:ext cx="1248289" cy="480111"/>
            <a:chOff x="1222194" y="1988840"/>
            <a:chExt cx="1248289" cy="480111"/>
          </a:xfrm>
        </p:grpSpPr>
        <p:grpSp>
          <p:nvGrpSpPr>
            <p:cNvPr id="5" name="群組 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7" name="矩形 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文字方塊 5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9" name="直線單箭頭接點 52"/>
          <p:cNvCxnSpPr>
            <a:cxnSpLocks noChangeShapeType="1"/>
          </p:cNvCxnSpPr>
          <p:nvPr/>
        </p:nvCxnSpPr>
        <p:spPr bwMode="auto">
          <a:xfrm>
            <a:off x="2859984" y="3111207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1360130" y="3097645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661290" y="2897590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325586" y="2876881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546221" y="2876881"/>
            <a:ext cx="1248289" cy="480111"/>
            <a:chOff x="1222194" y="1988840"/>
            <a:chExt cx="1248289" cy="480111"/>
          </a:xfrm>
        </p:grpSpPr>
        <p:grpSp>
          <p:nvGrpSpPr>
            <p:cNvPr id="18" name="群組 1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9" name="文字方塊 18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45</a:t>
              </a:r>
              <a:endParaRPr lang="zh-TW" altLang="en-US" sz="2000" b="1" baseline="-25000" dirty="0"/>
            </a:p>
          </p:txBody>
        </p:sp>
      </p:grpSp>
      <p:cxnSp>
        <p:nvCxnSpPr>
          <p:cNvPr id="22" name="直線單箭頭接點 52"/>
          <p:cNvCxnSpPr>
            <a:cxnSpLocks noChangeShapeType="1"/>
          </p:cNvCxnSpPr>
          <p:nvPr/>
        </p:nvCxnSpPr>
        <p:spPr bwMode="auto">
          <a:xfrm>
            <a:off x="6579457" y="3116932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7140135" y="2871156"/>
            <a:ext cx="1248289" cy="480111"/>
            <a:chOff x="1222194" y="1988840"/>
            <a:chExt cx="1248289" cy="480111"/>
          </a:xfrm>
        </p:grpSpPr>
        <p:grpSp>
          <p:nvGrpSpPr>
            <p:cNvPr id="24" name="群組 23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6" name="矩形 25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7" name="直線接點 26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5" name="文字方塊 24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3</a:t>
              </a:r>
              <a:endParaRPr lang="zh-TW" altLang="en-US" sz="2000" b="1" baseline="-25000" dirty="0"/>
            </a:p>
          </p:txBody>
        </p:sp>
      </p:grpSp>
      <p:sp>
        <p:nvSpPr>
          <p:cNvPr id="29" name="文字方塊 73"/>
          <p:cNvSpPr txBox="1">
            <a:spLocks noChangeArrowheads="1"/>
          </p:cNvSpPr>
          <p:nvPr/>
        </p:nvSpPr>
        <p:spPr bwMode="auto">
          <a:xfrm>
            <a:off x="4777359" y="278092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30" name="直線單箭頭接點 52"/>
          <p:cNvCxnSpPr>
            <a:cxnSpLocks noChangeShapeType="1"/>
          </p:cNvCxnSpPr>
          <p:nvPr/>
        </p:nvCxnSpPr>
        <p:spPr bwMode="auto">
          <a:xfrm>
            <a:off x="4466101" y="3119799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52"/>
          <p:cNvCxnSpPr>
            <a:cxnSpLocks noChangeShapeType="1"/>
          </p:cNvCxnSpPr>
          <p:nvPr/>
        </p:nvCxnSpPr>
        <p:spPr bwMode="auto">
          <a:xfrm>
            <a:off x="5197794" y="3111207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6"/>
          <p:cNvSpPr txBox="1">
            <a:spLocks noChangeArrowheads="1"/>
          </p:cNvSpPr>
          <p:nvPr/>
        </p:nvSpPr>
        <p:spPr bwMode="auto">
          <a:xfrm>
            <a:off x="8057122" y="289334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dirty="0" smtClean="0"/>
              <a:t>0</a:t>
            </a:r>
            <a:endParaRPr lang="zh-TW" altLang="en-US" sz="2000" b="1" baseline="-25000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817800" y="4167300"/>
            <a:ext cx="1248289" cy="480111"/>
            <a:chOff x="1222194" y="1988840"/>
            <a:chExt cx="1248289" cy="480111"/>
          </a:xfrm>
        </p:grpSpPr>
        <p:grpSp>
          <p:nvGrpSpPr>
            <p:cNvPr id="35" name="群組 3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37" name="矩形 3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3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6" name="文字方塊 35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3</a:t>
              </a:r>
              <a:endParaRPr lang="zh-TW" altLang="en-US" sz="2000" b="1" baseline="-25000" dirty="0"/>
            </a:p>
          </p:txBody>
        </p:sp>
      </p:grpSp>
      <p:cxnSp>
        <p:nvCxnSpPr>
          <p:cNvPr id="39" name="直線單箭頭接點 52"/>
          <p:cNvCxnSpPr>
            <a:cxnSpLocks noChangeShapeType="1"/>
          </p:cNvCxnSpPr>
          <p:nvPr/>
        </p:nvCxnSpPr>
        <p:spPr bwMode="auto">
          <a:xfrm>
            <a:off x="2851036" y="4407351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52"/>
          <p:cNvCxnSpPr>
            <a:cxnSpLocks noChangeShapeType="1"/>
          </p:cNvCxnSpPr>
          <p:nvPr/>
        </p:nvCxnSpPr>
        <p:spPr bwMode="auto">
          <a:xfrm>
            <a:off x="1351182" y="4393789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6"/>
          <p:cNvSpPr txBox="1">
            <a:spLocks noChangeArrowheads="1"/>
          </p:cNvSpPr>
          <p:nvPr/>
        </p:nvSpPr>
        <p:spPr bwMode="auto">
          <a:xfrm>
            <a:off x="617335" y="4215888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42" name="群組 41"/>
          <p:cNvGrpSpPr/>
          <p:nvPr/>
        </p:nvGrpSpPr>
        <p:grpSpPr>
          <a:xfrm>
            <a:off x="3316638" y="4173025"/>
            <a:ext cx="1248289" cy="480111"/>
            <a:chOff x="1222194" y="1988840"/>
            <a:chExt cx="1248289" cy="480111"/>
          </a:xfrm>
        </p:grpSpPr>
        <p:grpSp>
          <p:nvGrpSpPr>
            <p:cNvPr id="43" name="群組 4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5" name="矩形 4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45</a:t>
              </a:r>
              <a:endParaRPr lang="zh-TW" altLang="en-US" sz="2000" b="1" baseline="-25000" dirty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5537273" y="4173025"/>
            <a:ext cx="1248289" cy="480111"/>
            <a:chOff x="1222194" y="1988840"/>
            <a:chExt cx="1248289" cy="480111"/>
          </a:xfrm>
        </p:grpSpPr>
        <p:grpSp>
          <p:nvGrpSpPr>
            <p:cNvPr id="48" name="群組 4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9" name="文字方塊 48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20</a:t>
              </a:r>
              <a:endParaRPr lang="zh-TW" altLang="en-US" sz="2000" b="1" baseline="-25000" dirty="0"/>
            </a:p>
          </p:txBody>
        </p:sp>
      </p:grpSp>
      <p:cxnSp>
        <p:nvCxnSpPr>
          <p:cNvPr id="52" name="直線單箭頭接點 52"/>
          <p:cNvCxnSpPr>
            <a:cxnSpLocks noChangeShapeType="1"/>
          </p:cNvCxnSpPr>
          <p:nvPr/>
        </p:nvCxnSpPr>
        <p:spPr bwMode="auto">
          <a:xfrm>
            <a:off x="6570509" y="4413076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7131187" y="4167300"/>
            <a:ext cx="1248289" cy="480111"/>
            <a:chOff x="1222194" y="1988840"/>
            <a:chExt cx="1248289" cy="480111"/>
          </a:xfrm>
        </p:grpSpPr>
        <p:grpSp>
          <p:nvGrpSpPr>
            <p:cNvPr id="54" name="群組 53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6" name="矩形 55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7" name="直線接點 56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55" name="文字方塊 54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70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10</a:t>
              </a:r>
              <a:endParaRPr lang="zh-TW" altLang="en-US" sz="2000" b="1" baseline="-25000" dirty="0"/>
            </a:p>
          </p:txBody>
        </p:sp>
      </p:grpSp>
      <p:cxnSp>
        <p:nvCxnSpPr>
          <p:cNvPr id="58" name="直線單箭頭接點 52"/>
          <p:cNvCxnSpPr>
            <a:cxnSpLocks noChangeShapeType="1"/>
          </p:cNvCxnSpPr>
          <p:nvPr/>
        </p:nvCxnSpPr>
        <p:spPr bwMode="auto">
          <a:xfrm>
            <a:off x="4457153" y="4415943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2"/>
          <p:cNvCxnSpPr>
            <a:cxnSpLocks noChangeShapeType="1"/>
          </p:cNvCxnSpPr>
          <p:nvPr/>
        </p:nvCxnSpPr>
        <p:spPr bwMode="auto">
          <a:xfrm>
            <a:off x="5188846" y="4407351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6"/>
          <p:cNvSpPr txBox="1">
            <a:spLocks noChangeArrowheads="1"/>
          </p:cNvSpPr>
          <p:nvPr/>
        </p:nvSpPr>
        <p:spPr bwMode="auto">
          <a:xfrm>
            <a:off x="8048174" y="418949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dirty="0" smtClean="0"/>
              <a:t>0</a:t>
            </a:r>
            <a:endParaRPr lang="zh-TW" altLang="en-US" sz="2000" b="1" baseline="-25000" dirty="0"/>
          </a:p>
        </p:txBody>
      </p:sp>
      <p:sp>
        <p:nvSpPr>
          <p:cNvPr id="61" name="向下箭號 60"/>
          <p:cNvSpPr/>
          <p:nvPr/>
        </p:nvSpPr>
        <p:spPr>
          <a:xfrm>
            <a:off x="4299683" y="3533829"/>
            <a:ext cx="423159" cy="48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4776174" y="3538203"/>
            <a:ext cx="91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Reverse</a:t>
            </a:r>
            <a:endParaRPr lang="zh-TW" altLang="en-US" dirty="0"/>
          </a:p>
        </p:txBody>
      </p:sp>
      <p:pic>
        <p:nvPicPr>
          <p:cNvPr id="63" name="Picture 2" descr="C:\Users\James\Desktop\dmbtes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13" y="4820064"/>
            <a:ext cx="1335740" cy="1903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29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597151"/>
              </p:ext>
            </p:extLst>
          </p:nvPr>
        </p:nvGraphicFramePr>
        <p:xfrm>
          <a:off x="467544" y="1588224"/>
          <a:ext cx="8208912" cy="45050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Chain&lt;T&gt;::Reverse(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Turn a chain,(a1, …, an) into (an, …, a1)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*current = first, *previous = NULL;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 (current) {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*r = previous;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previous = current;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 is behind the previous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current = current-&gt;link;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current to next node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previous-&gt;link = r;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link previous to previous node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first = previous;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542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Circular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singly-linked circular list</a:t>
            </a:r>
          </a:p>
          <a:p>
            <a:r>
              <a:rPr lang="en-US" altLang="zh-TW" dirty="0" smtClean="0"/>
              <a:t>The link field of the last node points to the first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Check for the last node</a:t>
            </a:r>
          </a:p>
          <a:p>
            <a:pPr lvl="1"/>
            <a:r>
              <a:rPr lang="en-US" altLang="zh-TW" dirty="0" smtClean="0"/>
              <a:t>if(current-&gt;link == </a:t>
            </a:r>
            <a:r>
              <a:rPr lang="en-US" altLang="zh-TW" b="1" i="1" dirty="0" smtClean="0"/>
              <a:t>first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You could visit a node from any position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339508" y="3591236"/>
            <a:ext cx="1248289" cy="480111"/>
            <a:chOff x="1222194" y="1988840"/>
            <a:chExt cx="1248289" cy="480111"/>
          </a:xfrm>
        </p:grpSpPr>
        <p:grpSp>
          <p:nvGrpSpPr>
            <p:cNvPr id="5" name="群組 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7" name="矩形 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文字方塊 5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1</a:t>
              </a:r>
              <a:endParaRPr lang="zh-TW" altLang="en-US" sz="2000" b="1" baseline="-25000" dirty="0"/>
            </a:p>
          </p:txBody>
        </p:sp>
      </p:grpSp>
      <p:cxnSp>
        <p:nvCxnSpPr>
          <p:cNvPr id="9" name="直線單箭頭接點 52"/>
          <p:cNvCxnSpPr>
            <a:cxnSpLocks noChangeShapeType="1"/>
          </p:cNvCxnSpPr>
          <p:nvPr/>
        </p:nvCxnSpPr>
        <p:spPr bwMode="auto">
          <a:xfrm>
            <a:off x="3372744" y="3831287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52"/>
          <p:cNvCxnSpPr>
            <a:cxnSpLocks noChangeShapeType="1"/>
          </p:cNvCxnSpPr>
          <p:nvPr/>
        </p:nvCxnSpPr>
        <p:spPr bwMode="auto">
          <a:xfrm>
            <a:off x="1872890" y="3629055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1174050" y="3429000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838346" y="3596961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2</a:t>
              </a:r>
              <a:endParaRPr lang="zh-TW" altLang="en-US" sz="2000" b="1" baseline="-25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058981" y="3596961"/>
            <a:ext cx="1248289" cy="480111"/>
            <a:chOff x="1222194" y="1988840"/>
            <a:chExt cx="1248289" cy="480111"/>
          </a:xfrm>
        </p:grpSpPr>
        <p:grpSp>
          <p:nvGrpSpPr>
            <p:cNvPr id="18" name="群組 1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9" name="文字方塊 18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err="1" smtClean="0"/>
                <a:t>x</a:t>
              </a:r>
              <a:r>
                <a:rPr lang="en-US" altLang="zh-TW" sz="2000" b="1" baseline="-25000" dirty="0" err="1"/>
                <a:t>n</a:t>
              </a:r>
              <a:endParaRPr lang="zh-TW" altLang="en-US" sz="2000" b="1" baseline="-25000" dirty="0"/>
            </a:p>
          </p:txBody>
        </p:sp>
      </p:grpSp>
      <p:sp>
        <p:nvSpPr>
          <p:cNvPr id="29" name="文字方塊 73"/>
          <p:cNvSpPr txBox="1">
            <a:spLocks noChangeArrowheads="1"/>
          </p:cNvSpPr>
          <p:nvPr/>
        </p:nvSpPr>
        <p:spPr bwMode="auto">
          <a:xfrm>
            <a:off x="5290119" y="350100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30" name="直線單箭頭接點 52"/>
          <p:cNvCxnSpPr>
            <a:cxnSpLocks noChangeShapeType="1"/>
          </p:cNvCxnSpPr>
          <p:nvPr/>
        </p:nvCxnSpPr>
        <p:spPr bwMode="auto">
          <a:xfrm>
            <a:off x="4978861" y="3839879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52"/>
          <p:cNvCxnSpPr>
            <a:cxnSpLocks noChangeShapeType="1"/>
          </p:cNvCxnSpPr>
          <p:nvPr/>
        </p:nvCxnSpPr>
        <p:spPr bwMode="auto">
          <a:xfrm>
            <a:off x="5710554" y="3831287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endCxn id="7" idx="1"/>
          </p:cNvCxnSpPr>
          <p:nvPr/>
        </p:nvCxnSpPr>
        <p:spPr>
          <a:xfrm rot="10800000">
            <a:off x="2339508" y="3831293"/>
            <a:ext cx="4824780" cy="8589"/>
          </a:xfrm>
          <a:prstGeom prst="bentConnector5">
            <a:avLst>
              <a:gd name="adj1" fmla="val -445"/>
              <a:gd name="adj2" fmla="val -5356456"/>
              <a:gd name="adj3" fmla="val 1047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00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</a:t>
            </a:r>
            <a:r>
              <a:rPr lang="en-US" altLang="zh-TW" dirty="0" smtClean="0"/>
              <a:t>Lists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Suppose we want to insert a new node at the front of list</a:t>
            </a:r>
          </a:p>
          <a:p>
            <a:r>
              <a:rPr lang="en-US" altLang="zh-TW" dirty="0" smtClean="0"/>
              <a:t>Set link field of new node to </a:t>
            </a:r>
            <a:r>
              <a:rPr lang="en-US" altLang="zh-TW" b="1" i="1" dirty="0" smtClean="0"/>
              <a:t>first</a:t>
            </a:r>
            <a:r>
              <a:rPr lang="en-US" altLang="zh-TW" dirty="0" smtClean="0"/>
              <a:t> and set </a:t>
            </a:r>
            <a:r>
              <a:rPr lang="en-US" altLang="zh-TW" b="1" i="1" dirty="0" smtClean="0"/>
              <a:t>first</a:t>
            </a:r>
            <a:r>
              <a:rPr lang="en-US" altLang="zh-TW" dirty="0" smtClean="0"/>
              <a:t> to new node</a:t>
            </a:r>
          </a:p>
          <a:p>
            <a:r>
              <a:rPr lang="en-US" altLang="zh-TW" dirty="0" smtClean="0"/>
              <a:t>Go to the last node and set the link field to new node 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844598" y="5391436"/>
            <a:ext cx="1248289" cy="480111"/>
            <a:chOff x="1222194" y="1988840"/>
            <a:chExt cx="1248289" cy="480111"/>
          </a:xfrm>
        </p:grpSpPr>
        <p:grpSp>
          <p:nvGrpSpPr>
            <p:cNvPr id="5" name="群組 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7" name="矩形 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文字方塊 5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1</a:t>
              </a:r>
              <a:endParaRPr lang="zh-TW" altLang="en-US" sz="2000" b="1" baseline="-25000" dirty="0"/>
            </a:p>
          </p:txBody>
        </p:sp>
      </p:grpSp>
      <p:cxnSp>
        <p:nvCxnSpPr>
          <p:cNvPr id="9" name="直線單箭頭接點 52"/>
          <p:cNvCxnSpPr>
            <a:cxnSpLocks noChangeShapeType="1"/>
          </p:cNvCxnSpPr>
          <p:nvPr/>
        </p:nvCxnSpPr>
        <p:spPr bwMode="auto">
          <a:xfrm>
            <a:off x="3877834" y="5631487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52"/>
          <p:cNvCxnSpPr>
            <a:cxnSpLocks noChangeShapeType="1"/>
            <a:stCxn id="11" idx="3"/>
          </p:cNvCxnSpPr>
          <p:nvPr/>
        </p:nvCxnSpPr>
        <p:spPr bwMode="auto">
          <a:xfrm>
            <a:off x="2346310" y="5213231"/>
            <a:ext cx="498288" cy="21602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1679140" y="5013176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343436" y="5397161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2</a:t>
              </a:r>
              <a:endParaRPr lang="zh-TW" altLang="en-US" sz="2000" b="1" baseline="-25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64071" y="5397161"/>
            <a:ext cx="1248289" cy="480111"/>
            <a:chOff x="1222194" y="1988840"/>
            <a:chExt cx="1248289" cy="480111"/>
          </a:xfrm>
        </p:grpSpPr>
        <p:grpSp>
          <p:nvGrpSpPr>
            <p:cNvPr id="18" name="群組 1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9" name="文字方塊 18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err="1" smtClean="0"/>
                <a:t>x</a:t>
              </a:r>
              <a:r>
                <a:rPr lang="en-US" altLang="zh-TW" sz="2000" b="1" baseline="-25000" dirty="0" err="1"/>
                <a:t>n</a:t>
              </a:r>
              <a:endParaRPr lang="zh-TW" altLang="en-US" sz="2000" b="1" baseline="-25000" dirty="0"/>
            </a:p>
          </p:txBody>
        </p:sp>
      </p:grpSp>
      <p:sp>
        <p:nvSpPr>
          <p:cNvPr id="22" name="文字方塊 73"/>
          <p:cNvSpPr txBox="1">
            <a:spLocks noChangeArrowheads="1"/>
          </p:cNvSpPr>
          <p:nvPr/>
        </p:nvSpPr>
        <p:spPr bwMode="auto">
          <a:xfrm>
            <a:off x="5795209" y="530120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23" name="直線單箭頭接點 52"/>
          <p:cNvCxnSpPr>
            <a:cxnSpLocks noChangeShapeType="1"/>
          </p:cNvCxnSpPr>
          <p:nvPr/>
        </p:nvCxnSpPr>
        <p:spPr bwMode="auto">
          <a:xfrm>
            <a:off x="5483951" y="5640079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52"/>
          <p:cNvCxnSpPr>
            <a:cxnSpLocks noChangeShapeType="1"/>
          </p:cNvCxnSpPr>
          <p:nvPr/>
        </p:nvCxnSpPr>
        <p:spPr bwMode="auto">
          <a:xfrm>
            <a:off x="6215644" y="5631487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endCxn id="7" idx="1"/>
          </p:cNvCxnSpPr>
          <p:nvPr/>
        </p:nvCxnSpPr>
        <p:spPr>
          <a:xfrm rot="10800000">
            <a:off x="2844598" y="5631493"/>
            <a:ext cx="4824780" cy="8589"/>
          </a:xfrm>
          <a:prstGeom prst="bentConnector5">
            <a:avLst>
              <a:gd name="adj1" fmla="val -445"/>
              <a:gd name="adj2" fmla="val -5356456"/>
              <a:gd name="adj3" fmla="val 1047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1147708" y="5391431"/>
            <a:ext cx="1248289" cy="480111"/>
            <a:chOff x="1222194" y="1988840"/>
            <a:chExt cx="1248289" cy="480111"/>
          </a:xfrm>
        </p:grpSpPr>
        <p:grpSp>
          <p:nvGrpSpPr>
            <p:cNvPr id="81" name="群組 80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83" name="矩形 82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4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82" name="文字方塊 81"/>
            <p:cNvSpPr txBox="1">
              <a:spLocks noChangeArrowheads="1"/>
            </p:cNvSpPr>
            <p:nvPr/>
          </p:nvSpPr>
          <p:spPr bwMode="auto">
            <a:xfrm>
              <a:off x="1334118" y="2028840"/>
              <a:ext cx="6591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err="1" smtClean="0"/>
                <a:t>x</a:t>
              </a:r>
              <a:r>
                <a:rPr lang="en-US" altLang="zh-TW" sz="2000" b="1" baseline="-25000" dirty="0" err="1" smtClean="0"/>
                <a:t>new</a:t>
              </a:r>
              <a:endParaRPr lang="zh-TW" altLang="en-US" sz="2000" b="1" baseline="-25000" dirty="0"/>
            </a:p>
          </p:txBody>
        </p:sp>
      </p:grpSp>
      <p:cxnSp>
        <p:nvCxnSpPr>
          <p:cNvPr id="90" name="直線單箭頭接點 52"/>
          <p:cNvCxnSpPr>
            <a:cxnSpLocks noChangeShapeType="1"/>
            <a:stCxn id="91" idx="3"/>
          </p:cNvCxnSpPr>
          <p:nvPr/>
        </p:nvCxnSpPr>
        <p:spPr bwMode="auto">
          <a:xfrm>
            <a:off x="652774" y="5221137"/>
            <a:ext cx="498288" cy="21602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字方塊 6"/>
          <p:cNvSpPr txBox="1">
            <a:spLocks noChangeArrowheads="1"/>
          </p:cNvSpPr>
          <p:nvPr/>
        </p:nvSpPr>
        <p:spPr bwMode="auto">
          <a:xfrm>
            <a:off x="-14396" y="5021082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cxnSp>
        <p:nvCxnSpPr>
          <p:cNvPr id="92" name="直線單箭頭接點 52"/>
          <p:cNvCxnSpPr>
            <a:cxnSpLocks noChangeShapeType="1"/>
          </p:cNvCxnSpPr>
          <p:nvPr/>
        </p:nvCxnSpPr>
        <p:spPr bwMode="auto">
          <a:xfrm>
            <a:off x="2195736" y="5541494"/>
            <a:ext cx="648862" cy="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endCxn id="83" idx="1"/>
          </p:cNvCxnSpPr>
          <p:nvPr/>
        </p:nvCxnSpPr>
        <p:spPr>
          <a:xfrm rot="10800000">
            <a:off x="1147709" y="5631487"/>
            <a:ext cx="6521669" cy="12700"/>
          </a:xfrm>
          <a:prstGeom prst="bentConnector5">
            <a:avLst>
              <a:gd name="adj1" fmla="val -318"/>
              <a:gd name="adj2" fmla="val -3659803"/>
              <a:gd name="adj3" fmla="val 10350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12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Store an ordered list using sequential mapping</a:t>
            </a:r>
          </a:p>
          <a:p>
            <a:pPr lvl="1"/>
            <a:r>
              <a:rPr lang="en-US" altLang="zh-TW" dirty="0" smtClean="0"/>
              <a:t>Element(node)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</a:t>
            </a:r>
            <a:r>
              <a:rPr lang="en-US" altLang="zh-TW" dirty="0"/>
              <a:t> is stored in the location </a:t>
            </a:r>
            <a:r>
              <a:rPr lang="en-US" altLang="zh-TW" dirty="0" smtClean="0"/>
              <a:t>L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of the array</a:t>
            </a:r>
          </a:p>
          <a:p>
            <a:pPr lvl="1"/>
            <a:r>
              <a:rPr lang="en-US" altLang="zh-TW" dirty="0" smtClean="0"/>
              <a:t>Next node is at the location L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+1</a:t>
            </a:r>
          </a:p>
          <a:p>
            <a:r>
              <a:rPr lang="en-US" altLang="zh-TW" dirty="0" smtClean="0"/>
              <a:t>Pros:</a:t>
            </a:r>
          </a:p>
          <a:p>
            <a:pPr lvl="1"/>
            <a:r>
              <a:rPr lang="en-US" altLang="zh-TW" dirty="0"/>
              <a:t>Suitable for random access</a:t>
            </a:r>
          </a:p>
          <a:p>
            <a:pPr lvl="1"/>
            <a:r>
              <a:rPr lang="en-US" altLang="zh-TW" dirty="0" smtClean="0"/>
              <a:t>Efficient </a:t>
            </a:r>
            <a:r>
              <a:rPr lang="en-US" altLang="zh-TW" dirty="0"/>
              <a:t>to insert/delete from the end</a:t>
            </a:r>
          </a:p>
          <a:p>
            <a:pPr lvl="1"/>
            <a:r>
              <a:rPr lang="en-US" altLang="zh-TW" dirty="0" smtClean="0"/>
              <a:t>Adequate for special data structures, Stack and Queue.</a:t>
            </a:r>
          </a:p>
          <a:p>
            <a:r>
              <a:rPr lang="en-US" altLang="zh-TW" dirty="0" smtClean="0"/>
              <a:t>Con:</a:t>
            </a:r>
          </a:p>
          <a:p>
            <a:pPr lvl="1"/>
            <a:r>
              <a:rPr lang="en-US" altLang="zh-TW" dirty="0" smtClean="0"/>
              <a:t>Difficult to insert/delete nodes at arbitrary location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26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Instead of using a pointer to store the first node, it is more convenient to store the last node of a circular list</a:t>
            </a:r>
          </a:p>
          <a:p>
            <a:r>
              <a:rPr lang="en-US" altLang="zh-TW" dirty="0" smtClean="0"/>
              <a:t>We could away access the first node via </a:t>
            </a:r>
            <a:br>
              <a:rPr lang="en-US" altLang="zh-TW" dirty="0" smtClean="0"/>
            </a:br>
            <a:r>
              <a:rPr lang="en-US" altLang="zh-TW" dirty="0" smtClean="0"/>
              <a:t>last-&gt;link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42008" y="4671356"/>
            <a:ext cx="1248289" cy="480111"/>
            <a:chOff x="1222194" y="1988840"/>
            <a:chExt cx="1248289" cy="480111"/>
          </a:xfrm>
        </p:grpSpPr>
        <p:grpSp>
          <p:nvGrpSpPr>
            <p:cNvPr id="5" name="群組 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7" name="矩形 6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" name="文字方塊 5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1</a:t>
              </a:r>
              <a:endParaRPr lang="zh-TW" altLang="en-US" sz="2000" b="1" baseline="-25000" dirty="0"/>
            </a:p>
          </p:txBody>
        </p:sp>
      </p:grpSp>
      <p:cxnSp>
        <p:nvCxnSpPr>
          <p:cNvPr id="9" name="直線單箭頭接點 52"/>
          <p:cNvCxnSpPr>
            <a:cxnSpLocks noChangeShapeType="1"/>
          </p:cNvCxnSpPr>
          <p:nvPr/>
        </p:nvCxnSpPr>
        <p:spPr bwMode="auto">
          <a:xfrm>
            <a:off x="2675244" y="4911407"/>
            <a:ext cx="465602" cy="85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52"/>
          <p:cNvCxnSpPr>
            <a:cxnSpLocks noChangeShapeType="1"/>
            <a:stCxn id="11" idx="1"/>
            <a:endCxn id="20" idx="3"/>
          </p:cNvCxnSpPr>
          <p:nvPr/>
        </p:nvCxnSpPr>
        <p:spPr bwMode="auto">
          <a:xfrm flipH="1">
            <a:off x="6609770" y="4917136"/>
            <a:ext cx="361074" cy="1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6970844" y="4717081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last</a:t>
            </a:r>
            <a:endParaRPr lang="zh-TW" altLang="en-US" sz="2000" b="1" i="1" baseline="-250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140846" y="4677081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6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x</a:t>
              </a:r>
              <a:r>
                <a:rPr lang="en-US" altLang="zh-TW" sz="2000" b="1" baseline="-25000" dirty="0" smtClean="0"/>
                <a:t>2</a:t>
              </a:r>
              <a:endParaRPr lang="zh-TW" altLang="en-US" sz="2000" b="1" baseline="-25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361481" y="4677081"/>
            <a:ext cx="1248289" cy="480111"/>
            <a:chOff x="1222194" y="1988840"/>
            <a:chExt cx="1248289" cy="480111"/>
          </a:xfrm>
        </p:grpSpPr>
        <p:grpSp>
          <p:nvGrpSpPr>
            <p:cNvPr id="18" name="群組 1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9" name="文字方塊 18"/>
            <p:cNvSpPr txBox="1">
              <a:spLocks noChangeArrowheads="1"/>
            </p:cNvSpPr>
            <p:nvPr/>
          </p:nvSpPr>
          <p:spPr bwMode="auto">
            <a:xfrm>
              <a:off x="1472274" y="2028840"/>
              <a:ext cx="431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err="1" smtClean="0"/>
                <a:t>x</a:t>
              </a:r>
              <a:r>
                <a:rPr lang="en-US" altLang="zh-TW" sz="2000" b="1" baseline="-25000" dirty="0" err="1"/>
                <a:t>n</a:t>
              </a:r>
              <a:endParaRPr lang="zh-TW" altLang="en-US" sz="2000" b="1" baseline="-25000" dirty="0"/>
            </a:p>
          </p:txBody>
        </p:sp>
      </p:grpSp>
      <p:sp>
        <p:nvSpPr>
          <p:cNvPr id="22" name="文字方塊 73"/>
          <p:cNvSpPr txBox="1">
            <a:spLocks noChangeArrowheads="1"/>
          </p:cNvSpPr>
          <p:nvPr/>
        </p:nvSpPr>
        <p:spPr bwMode="auto">
          <a:xfrm>
            <a:off x="4592619" y="458112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23" name="直線單箭頭接點 52"/>
          <p:cNvCxnSpPr>
            <a:cxnSpLocks noChangeShapeType="1"/>
          </p:cNvCxnSpPr>
          <p:nvPr/>
        </p:nvCxnSpPr>
        <p:spPr bwMode="auto">
          <a:xfrm>
            <a:off x="4281361" y="4919999"/>
            <a:ext cx="371653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52"/>
          <p:cNvCxnSpPr>
            <a:cxnSpLocks noChangeShapeType="1"/>
          </p:cNvCxnSpPr>
          <p:nvPr/>
        </p:nvCxnSpPr>
        <p:spPr bwMode="auto">
          <a:xfrm>
            <a:off x="5013054" y="4911407"/>
            <a:ext cx="312237" cy="349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endCxn id="7" idx="1"/>
          </p:cNvCxnSpPr>
          <p:nvPr/>
        </p:nvCxnSpPr>
        <p:spPr>
          <a:xfrm rot="10800000">
            <a:off x="1642008" y="4911413"/>
            <a:ext cx="4824780" cy="8589"/>
          </a:xfrm>
          <a:prstGeom prst="bentConnector5">
            <a:avLst>
              <a:gd name="adj1" fmla="val -445"/>
              <a:gd name="adj2" fmla="val -5356456"/>
              <a:gd name="adj3" fmla="val 1047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23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Lists : </a:t>
            </a:r>
            <a:r>
              <a:rPr lang="en-US" altLang="zh-TW" dirty="0" smtClean="0"/>
              <a:t>Insert at Front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796642"/>
              </p:ext>
            </p:extLst>
          </p:nvPr>
        </p:nvGraphicFramePr>
        <p:xfrm>
          <a:off x="1151620" y="1628800"/>
          <a:ext cx="6840760" cy="35437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Template&lt;class T&gt;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CircularList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InsertFront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 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&lt;T&gt;*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&lt;T&gt;(e);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if(last){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nonempty list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-&gt;link = last-&gt;link;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last-&gt;link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else{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empty list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last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-&gt;link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newNode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42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/>
          <a:lstStyle/>
          <a:p>
            <a:r>
              <a:rPr lang="en-US" altLang="zh-TW" kern="0" dirty="0"/>
              <a:t>A matrix has many </a:t>
            </a:r>
            <a:r>
              <a:rPr lang="en-US" altLang="zh-TW" b="1" kern="0" dirty="0"/>
              <a:t>zero</a:t>
            </a:r>
            <a:r>
              <a:rPr lang="en-US" altLang="zh-TW" kern="0" dirty="0"/>
              <a:t> elements.</a:t>
            </a:r>
          </a:p>
          <a:p>
            <a:r>
              <a:rPr lang="en-US" altLang="zh-TW" kern="0" dirty="0"/>
              <a:t>Devise a sequential array </a:t>
            </a:r>
          </a:p>
          <a:p>
            <a:pPr lvl="1"/>
            <a:r>
              <a:rPr lang="en-US" altLang="zh-TW" sz="3200" kern="0" dirty="0"/>
              <a:t>store </a:t>
            </a:r>
            <a:r>
              <a:rPr lang="en-US" altLang="zh-TW" sz="3200" b="1" kern="0" dirty="0"/>
              <a:t>non-zero</a:t>
            </a:r>
            <a:r>
              <a:rPr lang="en-US" altLang="zh-TW" sz="3200" kern="0" dirty="0"/>
              <a:t> elements </a:t>
            </a:r>
          </a:p>
          <a:p>
            <a:pPr lvl="1"/>
            <a:r>
              <a:rPr lang="en-US" altLang="zh-TW" sz="3200" b="1" kern="0" dirty="0"/>
              <a:t>row-major</a:t>
            </a:r>
            <a:r>
              <a:rPr lang="en-US" altLang="zh-TW" sz="3200" kern="0" dirty="0"/>
              <a:t> order.</a:t>
            </a:r>
          </a:p>
          <a:p>
            <a:r>
              <a:rPr lang="en-US" altLang="zh-TW" kern="0" dirty="0"/>
              <a:t>Access specific column is difficult!</a:t>
            </a:r>
          </a:p>
          <a:p>
            <a:r>
              <a:rPr lang="en-US" altLang="zh-TW" kern="0" dirty="0"/>
              <a:t>Using circular lists representation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6408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36862"/>
              </p:ext>
            </p:extLst>
          </p:nvPr>
        </p:nvGraphicFramePr>
        <p:xfrm>
          <a:off x="6720386" y="2635255"/>
          <a:ext cx="1944216" cy="245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901700" imgH="1143000" progId="Equation.3">
                  <p:embed/>
                </p:oleObj>
              </mc:Choice>
              <mc:Fallback>
                <p:oleObj name="方程式" r:id="rId3" imgW="901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386" y="2635255"/>
                        <a:ext cx="1944216" cy="245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6626"/>
          <a:stretch/>
        </p:blipFill>
        <p:spPr>
          <a:xfrm>
            <a:off x="3059832" y="5085184"/>
            <a:ext cx="4224883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1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Sparse Matrix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7623" y="1600200"/>
            <a:ext cx="1050040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87743"/>
              </p:ext>
            </p:extLst>
          </p:nvPr>
        </p:nvGraphicFramePr>
        <p:xfrm>
          <a:off x="395536" y="1484784"/>
          <a:ext cx="6048672" cy="511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7583966" imgH="6913044" progId="Visio.Drawing.11">
                  <p:embed/>
                </p:oleObj>
              </mc:Choice>
              <mc:Fallback>
                <p:oleObj name="Visio" r:id="rId3" imgW="7583966" imgH="69130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6048672" cy="51189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5407"/>
              </p:ext>
            </p:extLst>
          </p:nvPr>
        </p:nvGraphicFramePr>
        <p:xfrm>
          <a:off x="6719888" y="2635250"/>
          <a:ext cx="1944687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方程式" r:id="rId5" imgW="901700" imgH="1143000" progId="Equation.3">
                  <p:embed/>
                </p:oleObj>
              </mc:Choice>
              <mc:Fallback>
                <p:oleObj name="方程式" r:id="rId5" imgW="901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2635250"/>
                        <a:ext cx="1944687" cy="245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5536" y="2241522"/>
            <a:ext cx="936104" cy="435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403648" y="2420888"/>
            <a:ext cx="122413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267744" y="263691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same header nodes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320" y="832741"/>
            <a:ext cx="1234480" cy="16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b="1" dirty="0"/>
              <a:t>non-zero</a:t>
            </a:r>
            <a:r>
              <a:rPr lang="en-US" altLang="zh-TW" dirty="0"/>
              <a:t> term represents an element node that stores</a:t>
            </a:r>
          </a:p>
          <a:p>
            <a:pPr lvl="1"/>
            <a:r>
              <a:rPr lang="en-US" altLang="zh-TW" sz="3200" dirty="0"/>
              <a:t>Data of </a:t>
            </a:r>
            <a:r>
              <a:rPr lang="en-US" altLang="zh-TW" sz="3200" b="1" dirty="0"/>
              <a:t>row, col, and </a:t>
            </a:r>
            <a:r>
              <a:rPr lang="en-US" altLang="zh-TW" sz="3200" b="1" dirty="0" smtClean="0"/>
              <a:t>value.</a:t>
            </a:r>
            <a:endParaRPr lang="en-US" altLang="zh-TW" sz="3200" b="1" dirty="0"/>
          </a:p>
          <a:p>
            <a:pPr lvl="1"/>
            <a:r>
              <a:rPr lang="en-US" altLang="zh-TW" sz="3200" dirty="0"/>
              <a:t>A </a:t>
            </a:r>
            <a:r>
              <a:rPr lang="en-US" altLang="zh-TW" sz="3200" b="1" dirty="0"/>
              <a:t>down</a:t>
            </a:r>
            <a:r>
              <a:rPr lang="en-US" altLang="zh-TW" sz="3200" dirty="0"/>
              <a:t> field to link to the next non-zero term in the same </a:t>
            </a:r>
            <a:r>
              <a:rPr lang="en-US" altLang="zh-TW" sz="3200" b="1" dirty="0" smtClean="0"/>
              <a:t>column.</a:t>
            </a:r>
            <a:endParaRPr lang="en-US" altLang="zh-TW" sz="3200" dirty="0"/>
          </a:p>
          <a:p>
            <a:pPr lvl="1"/>
            <a:r>
              <a:rPr lang="en-US" altLang="zh-TW" sz="3200" dirty="0"/>
              <a:t>A </a:t>
            </a:r>
            <a:r>
              <a:rPr lang="en-US" altLang="zh-TW" sz="3200" b="1" dirty="0"/>
              <a:t>right</a:t>
            </a:r>
            <a:r>
              <a:rPr lang="en-US" altLang="zh-TW" sz="3200" dirty="0"/>
              <a:t> field to link to the next non-zero term in the same </a:t>
            </a:r>
            <a:r>
              <a:rPr lang="en-US" altLang="zh-TW" sz="3200" b="1" dirty="0" smtClean="0"/>
              <a:t>row</a:t>
            </a:r>
            <a:r>
              <a:rPr lang="en-US" altLang="zh-TW" sz="3200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34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</a:t>
            </a:r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7091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Each row(or column) is represented as a </a:t>
            </a:r>
            <a:r>
              <a:rPr lang="en-US" altLang="zh-TW" b="1" dirty="0" smtClean="0"/>
              <a:t>circular list </a:t>
            </a:r>
            <a:r>
              <a:rPr lang="en-US" altLang="zh-TW" dirty="0" smtClean="0"/>
              <a:t>with a </a:t>
            </a:r>
            <a:r>
              <a:rPr lang="en-US" altLang="zh-TW" b="1" dirty="0" smtClean="0"/>
              <a:t>header node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Each head node has three fields:</a:t>
            </a:r>
          </a:p>
          <a:p>
            <a:pPr lvl="1"/>
            <a:r>
              <a:rPr lang="en-US" altLang="zh-TW" b="1" dirty="0" smtClean="0"/>
              <a:t>Down</a:t>
            </a:r>
            <a:r>
              <a:rPr lang="en-US" altLang="zh-TW" dirty="0" smtClean="0"/>
              <a:t>: link to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non-zero term in the column.</a:t>
            </a:r>
          </a:p>
          <a:p>
            <a:pPr lvl="1"/>
            <a:r>
              <a:rPr lang="en-US" altLang="zh-TW" b="1" dirty="0" smtClean="0"/>
              <a:t>Right</a:t>
            </a:r>
            <a:r>
              <a:rPr lang="en-US" altLang="zh-TW" dirty="0" smtClean="0"/>
              <a:t>: </a:t>
            </a:r>
            <a:r>
              <a:rPr lang="en-US" altLang="zh-TW" dirty="0"/>
              <a:t>link to the 1</a:t>
            </a:r>
            <a:r>
              <a:rPr lang="en-US" altLang="zh-TW" baseline="30000" dirty="0"/>
              <a:t>st</a:t>
            </a:r>
            <a:r>
              <a:rPr lang="en-US" altLang="zh-TW" dirty="0"/>
              <a:t> non-zero term in the </a:t>
            </a:r>
            <a:r>
              <a:rPr lang="en-US" altLang="zh-TW" dirty="0" smtClean="0"/>
              <a:t>row.</a:t>
            </a:r>
          </a:p>
          <a:p>
            <a:pPr lvl="1"/>
            <a:r>
              <a:rPr lang="en-US" altLang="zh-TW" b="1" dirty="0" smtClean="0"/>
              <a:t>Next</a:t>
            </a:r>
            <a:r>
              <a:rPr lang="en-US" altLang="zh-TW" dirty="0" smtClean="0"/>
              <a:t>: link to the next head node.</a:t>
            </a:r>
          </a:p>
          <a:p>
            <a:r>
              <a:rPr lang="en-US" altLang="zh-TW" dirty="0" smtClean="0"/>
              <a:t>The header of header nodes (a circular list)</a:t>
            </a:r>
          </a:p>
          <a:p>
            <a:pPr lvl="1"/>
            <a:r>
              <a:rPr lang="en-US" altLang="zh-TW" dirty="0" smtClean="0"/>
              <a:t>Store dimension of the matrix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 header node of row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is also the header node of column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Given a </a:t>
            </a:r>
            <a:r>
              <a:rPr lang="en-US" altLang="zh-TW" dirty="0" err="1"/>
              <a:t>nxm</a:t>
            </a:r>
            <a:r>
              <a:rPr lang="en-US" altLang="zh-TW" dirty="0"/>
              <a:t> sparse matrix with r non-zero terms, the total number of required nodes </a:t>
            </a:r>
            <a:r>
              <a:rPr lang="en-US" altLang="zh-TW" dirty="0" smtClean="0"/>
              <a:t>are </a:t>
            </a:r>
          </a:p>
          <a:p>
            <a:pPr marL="0" indent="0" algn="ctr">
              <a:buNone/>
            </a:pPr>
            <a:r>
              <a:rPr lang="en-US" altLang="zh-TW" b="1" dirty="0" smtClean="0"/>
              <a:t>Max{</a:t>
            </a:r>
            <a:r>
              <a:rPr lang="en-US" altLang="zh-TW" b="1" dirty="0" err="1" smtClean="0"/>
              <a:t>n,m</a:t>
            </a:r>
            <a:r>
              <a:rPr lang="en-US" altLang="zh-TW" b="1" dirty="0" smtClean="0"/>
              <a:t>} </a:t>
            </a:r>
            <a:r>
              <a:rPr lang="en-US" altLang="zh-TW" b="1" dirty="0"/>
              <a:t>+ r + 1 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044780" y="1988840"/>
            <a:ext cx="1919708" cy="2487126"/>
            <a:chOff x="6269825" y="1623101"/>
            <a:chExt cx="2505497" cy="324605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825" y="1623101"/>
              <a:ext cx="2438100" cy="10786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729" y="3501008"/>
              <a:ext cx="2501593" cy="107865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85798" y="26602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Header node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776821" y="4499828"/>
              <a:ext cx="149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Element node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040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5811" y="476672"/>
            <a:ext cx="5791500" cy="61093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1600" b="1" kern="100" dirty="0" err="1">
                <a:latin typeface="Times New Roman" panose="02020603050405020304" pitchFamily="18" charset="0"/>
              </a:rPr>
              <a:t>struct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Triple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{</a:t>
            </a:r>
            <a:r>
              <a:rPr lang="en-US" altLang="zh-TW" sz="1600" b="1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row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col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value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;};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class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kern="1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1600" kern="1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// forward declaration</a:t>
            </a:r>
            <a:endParaRPr lang="zh-TW" altLang="zh-TW" sz="1600" kern="100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 smtClean="0">
                <a:latin typeface="Times New Roman" panose="02020603050405020304" pitchFamily="18" charset="0"/>
              </a:rPr>
              <a:t>class</a:t>
            </a:r>
            <a:r>
              <a:rPr lang="en-US" altLang="zh-TW" sz="1600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 err="1" smtClean="0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600" b="1" kern="100" dirty="0" smtClean="0">
                <a:latin typeface="Times New Roman" panose="02020603050405020304" pitchFamily="18" charset="0"/>
              </a:rPr>
              <a:t>{</a:t>
            </a:r>
            <a:endParaRPr lang="zh-TW" altLang="zh-TW" sz="1600" kern="100" dirty="0" smtClean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 smtClean="0">
                <a:latin typeface="Times New Roman" panose="02020603050405020304" pitchFamily="18" charset="0"/>
              </a:rPr>
              <a:t>friend</a:t>
            </a:r>
            <a:r>
              <a:rPr lang="en-US" altLang="zh-TW" sz="1600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class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b="1" kern="100" dirty="0" smtClean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for reading  in a matrix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friend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istream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&amp;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operator&gt;&gt;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istream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&amp;,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kern="100" dirty="0" smtClean="0">
                <a:latin typeface="Times New Roman" panose="02020603050405020304" pitchFamily="18" charset="0"/>
              </a:rPr>
              <a:t>&amp;);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private: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*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down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, *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right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kern="100" dirty="0" err="1">
                <a:latin typeface="Times New Roman" panose="02020603050405020304" pitchFamily="18" charset="0"/>
              </a:rPr>
              <a:t>bool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head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union {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*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next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   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Triple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triple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};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TW" sz="1600" b="1" kern="100" dirty="0" err="1">
                <a:latin typeface="Times New Roman" panose="02020603050405020304" pitchFamily="18" charset="0"/>
              </a:rPr>
              <a:t>bool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Triple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*)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constructor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}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 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::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TW" sz="1600" b="1" kern="100" dirty="0" err="1">
                <a:latin typeface="Times New Roman" panose="02020603050405020304" pitchFamily="18" charset="0"/>
              </a:rPr>
              <a:t>bool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b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Triple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*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) </a:t>
            </a: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constructor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{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head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=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b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if 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b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)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{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right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=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down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=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this;}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row/column header node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else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triple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= *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t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element node or header node of header lists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}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 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class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{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friend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istream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&amp;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operator&gt;&gt;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istream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&amp;, 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&amp;)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public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: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~</a:t>
            </a:r>
            <a:r>
              <a:rPr lang="en-US" altLang="zh-TW" sz="1600" i="1" kern="100" dirty="0">
                <a:latin typeface="Times New Roman" panose="02020603050405020304" pitchFamily="18" charset="0"/>
              </a:rPr>
              <a:t>Matrix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()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TW" sz="16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TW" sz="1600" kern="1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destructor</a:t>
            </a:r>
            <a:endParaRPr lang="zh-TW" altLang="zh-TW" sz="16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</a:rPr>
              <a:t>private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: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</a:rPr>
              <a:t>    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MatrixNode</a:t>
            </a:r>
            <a:r>
              <a:rPr lang="en-US" altLang="zh-TW" sz="1600" kern="100" dirty="0">
                <a:latin typeface="Times New Roman" panose="02020603050405020304" pitchFamily="18" charset="0"/>
              </a:rPr>
              <a:t> *</a:t>
            </a:r>
            <a:r>
              <a:rPr lang="en-US" altLang="zh-TW" sz="1600" i="1" kern="100" dirty="0" err="1">
                <a:latin typeface="Times New Roman" panose="02020603050405020304" pitchFamily="18" charset="0"/>
              </a:rPr>
              <a:t>headnode</a:t>
            </a:r>
            <a:r>
              <a:rPr lang="en-US" altLang="zh-TW" sz="1600" b="1" kern="100" dirty="0">
                <a:latin typeface="Times New Roman" panose="02020603050405020304" pitchFamily="18" charset="0"/>
              </a:rPr>
              <a:t>;</a:t>
            </a:r>
            <a:endParaRPr lang="zh-TW" altLang="zh-TW" sz="1600" kern="100" dirty="0">
              <a:latin typeface="Times New Roman" panose="02020603050405020304" pitchFamily="18" charset="0"/>
            </a:endParaRPr>
          </a:p>
          <a:p>
            <a:r>
              <a:rPr lang="en-US" altLang="zh-TW" sz="1600" b="1" kern="100" dirty="0">
                <a:latin typeface="Times New Roman" panose="02020603050405020304" pitchFamily="18" charset="0"/>
              </a:rPr>
              <a:t>};</a:t>
            </a:r>
            <a:endParaRPr lang="zh-TW" altLang="en-US" sz="16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6098951" y="1805971"/>
            <a:ext cx="2505497" cy="3246059"/>
            <a:chOff x="6269825" y="1623101"/>
            <a:chExt cx="2505497" cy="324605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825" y="1623101"/>
              <a:ext cx="2438100" cy="10786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729" y="3501008"/>
              <a:ext cx="2501593" cy="107865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85798" y="26602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Header node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776821" y="4499828"/>
              <a:ext cx="1495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Element node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76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Sparse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 format: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line gives the dimension of </a:t>
            </a:r>
            <a:r>
              <a:rPr lang="en-US" altLang="zh-TW" dirty="0" smtClean="0"/>
              <a:t>matrix </a:t>
            </a:r>
            <a:r>
              <a:rPr lang="en-US" altLang="zh-TW" dirty="0" smtClean="0"/>
              <a:t>and # of non-zero terms. Each subsequent input line is a triple of the form (I, j, </a:t>
            </a:r>
            <a:r>
              <a:rPr lang="en-US" altLang="zh-TW" dirty="0" err="1" smtClean="0"/>
              <a:t>aij</a:t>
            </a:r>
            <a:r>
              <a:rPr lang="en-US" altLang="zh-TW" dirty="0" smtClean="0"/>
              <a:t>). Triples are ordered by rows and within rows by columns.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1558"/>
              </p:ext>
            </p:extLst>
          </p:nvPr>
        </p:nvGraphicFramePr>
        <p:xfrm>
          <a:off x="2483768" y="4226589"/>
          <a:ext cx="1944216" cy="245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方程式" r:id="rId3" imgW="901700" imgH="1143000" progId="Equation.3">
                  <p:embed/>
                </p:oleObj>
              </mc:Choice>
              <mc:Fallback>
                <p:oleObj name="方程式" r:id="rId3" imgW="901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26589"/>
                        <a:ext cx="1944216" cy="245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220072" y="4422591"/>
            <a:ext cx="7713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/>
              <a:t>5,4,6;</a:t>
            </a:r>
          </a:p>
          <a:p>
            <a:pPr algn="ctr"/>
            <a:r>
              <a:rPr lang="en-US" altLang="zh-TW" sz="2000" dirty="0" smtClean="0"/>
              <a:t>0,0,2;</a:t>
            </a:r>
          </a:p>
          <a:p>
            <a:pPr algn="ctr"/>
            <a:r>
              <a:rPr lang="en-US" altLang="zh-TW" sz="2000" dirty="0" smtClean="0"/>
              <a:t>1,0,4;</a:t>
            </a:r>
          </a:p>
          <a:p>
            <a:pPr algn="ctr"/>
            <a:r>
              <a:rPr lang="en-US" altLang="zh-TW" sz="2000" dirty="0" smtClean="0"/>
              <a:t>1,3,3;</a:t>
            </a:r>
          </a:p>
          <a:p>
            <a:pPr algn="ctr"/>
            <a:r>
              <a:rPr lang="en-US" altLang="zh-TW" sz="2000" dirty="0" smtClean="0"/>
              <a:t>3,0,8;</a:t>
            </a:r>
          </a:p>
          <a:p>
            <a:pPr algn="ctr"/>
            <a:r>
              <a:rPr lang="en-US" altLang="zh-TW" sz="2000" dirty="0" smtClean="0"/>
              <a:t>3,3,1;</a:t>
            </a:r>
          </a:p>
          <a:p>
            <a:pPr algn="ctr"/>
            <a:r>
              <a:rPr lang="en-US" altLang="zh-TW" sz="2000" dirty="0" smtClean="0"/>
              <a:t>4,2,6;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63353" y="40553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 Sparse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 analysis</a:t>
            </a:r>
          </a:p>
          <a:p>
            <a:pPr lvl="1"/>
            <a:r>
              <a:rPr lang="en-US" altLang="zh-TW" dirty="0" smtClean="0"/>
              <a:t>Set up header nodes, O(max{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})</a:t>
            </a:r>
          </a:p>
          <a:p>
            <a:pPr lvl="1"/>
            <a:r>
              <a:rPr lang="en-US" altLang="zh-TW" dirty="0" smtClean="0"/>
              <a:t>Set up non-zero nodes, O(r)</a:t>
            </a:r>
          </a:p>
          <a:p>
            <a:pPr lvl="1"/>
            <a:r>
              <a:rPr lang="en-US" altLang="zh-TW" dirty="0" smtClean="0"/>
              <a:t>Close column lists, O(</a:t>
            </a:r>
            <a:r>
              <a:rPr lang="en-US" altLang="zh-TW" dirty="0"/>
              <a:t>max{</a:t>
            </a:r>
            <a:r>
              <a:rPr lang="en-US" altLang="zh-TW" dirty="0" err="1"/>
              <a:t>n,m</a:t>
            </a:r>
            <a:r>
              <a:rPr lang="en-US" altLang="zh-TW" dirty="0" smtClean="0"/>
              <a:t>})</a:t>
            </a:r>
          </a:p>
          <a:p>
            <a:pPr lvl="1"/>
            <a:r>
              <a:rPr lang="en-US" altLang="zh-TW" dirty="0" smtClean="0"/>
              <a:t>Link header nodes, </a:t>
            </a:r>
            <a:r>
              <a:rPr lang="en-US" altLang="zh-TW" dirty="0"/>
              <a:t>O(max{</a:t>
            </a:r>
            <a:r>
              <a:rPr lang="en-US" altLang="zh-TW" dirty="0" err="1"/>
              <a:t>n,m</a:t>
            </a:r>
            <a:r>
              <a:rPr lang="en-US" altLang="zh-TW" dirty="0"/>
              <a:t>})</a:t>
            </a:r>
          </a:p>
          <a:p>
            <a:r>
              <a:rPr lang="en-US" altLang="zh-TW" dirty="0" smtClean="0"/>
              <a:t>Total complexity: O(max{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}+r) = O(</a:t>
            </a:r>
            <a:r>
              <a:rPr lang="en-US" altLang="zh-TW" dirty="0" err="1" smtClean="0"/>
              <a:t>n+m+r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57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Double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node has </a:t>
            </a:r>
            <a:r>
              <a:rPr lang="en-US" altLang="zh-TW" b="1" dirty="0" smtClean="0"/>
              <a:t>TWO</a:t>
            </a:r>
            <a:r>
              <a:rPr lang="en-US" altLang="zh-TW" dirty="0" smtClean="0"/>
              <a:t> link fields</a:t>
            </a:r>
          </a:p>
          <a:p>
            <a:r>
              <a:rPr lang="en-US" altLang="zh-TW" dirty="0" smtClean="0"/>
              <a:t>Could move in </a:t>
            </a:r>
            <a:r>
              <a:rPr lang="en-US" altLang="zh-TW" b="1" dirty="0" smtClean="0"/>
              <a:t>TWO directions </a:t>
            </a:r>
            <a:r>
              <a:rPr lang="en-US" altLang="zh-TW" dirty="0" smtClean="0"/>
              <a:t>to visit nodes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635833" y="3270308"/>
            <a:ext cx="1248289" cy="408096"/>
            <a:chOff x="225013" y="4585744"/>
            <a:chExt cx="1248289" cy="672155"/>
          </a:xfrm>
        </p:grpSpPr>
        <p:grpSp>
          <p:nvGrpSpPr>
            <p:cNvPr id="10" name="群組 9"/>
            <p:cNvGrpSpPr/>
            <p:nvPr/>
          </p:nvGrpSpPr>
          <p:grpSpPr>
            <a:xfrm>
              <a:off x="225013" y="4585744"/>
              <a:ext cx="1248289" cy="672155"/>
              <a:chOff x="225013" y="4585744"/>
              <a:chExt cx="1248289" cy="672155"/>
            </a:xfrm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7" name="直線接點 29"/>
              <p:cNvCxnSpPr>
                <a:cxnSpLocks noChangeShapeType="1"/>
              </p:cNvCxnSpPr>
              <p:nvPr/>
            </p:nvCxnSpPr>
            <p:spPr bwMode="auto">
              <a:xfrm rot="5400000" flipH="1">
                <a:off x="176969" y="4921822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8" name="直線接點 31"/>
              <p:cNvCxnSpPr>
                <a:cxnSpLocks noChangeShapeType="1"/>
              </p:cNvCxnSpPr>
              <p:nvPr/>
            </p:nvCxnSpPr>
            <p:spPr bwMode="auto">
              <a:xfrm>
                <a:off x="1161117" y="4585744"/>
                <a:ext cx="0" cy="67215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1" name="文字方塊 6"/>
            <p:cNvSpPr txBox="1">
              <a:spLocks noChangeArrowheads="1"/>
            </p:cNvSpPr>
            <p:nvPr/>
          </p:nvSpPr>
          <p:spPr bwMode="auto">
            <a:xfrm>
              <a:off x="657061" y="4609914"/>
              <a:ext cx="397866" cy="608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 smtClean="0"/>
                <a:t>a</a:t>
              </a:r>
              <a:r>
                <a:rPr lang="en-US" altLang="zh-TW" sz="1800" b="1" baseline="-25000" dirty="0" smtClean="0"/>
                <a:t>0</a:t>
              </a:r>
              <a:endParaRPr lang="zh-TW" altLang="en-US" sz="1800" b="1" baseline="-25000" dirty="0"/>
            </a:p>
          </p:txBody>
        </p:sp>
      </p:grpSp>
      <p:cxnSp>
        <p:nvCxnSpPr>
          <p:cNvPr id="19" name="直線單箭頭接點 52"/>
          <p:cNvCxnSpPr>
            <a:cxnSpLocks noChangeShapeType="1"/>
          </p:cNvCxnSpPr>
          <p:nvPr/>
        </p:nvCxnSpPr>
        <p:spPr bwMode="auto">
          <a:xfrm>
            <a:off x="4715953" y="3469649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923865" y="292494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</a:t>
            </a:r>
            <a:endParaRPr lang="zh-TW" altLang="en-US" dirty="0"/>
          </a:p>
        </p:txBody>
      </p:sp>
      <p:cxnSp>
        <p:nvCxnSpPr>
          <p:cNvPr id="22" name="直線單箭頭接點 52"/>
          <p:cNvCxnSpPr>
            <a:cxnSpLocks noChangeShapeType="1"/>
          </p:cNvCxnSpPr>
          <p:nvPr/>
        </p:nvCxnSpPr>
        <p:spPr bwMode="auto">
          <a:xfrm flipH="1">
            <a:off x="3275793" y="3474356"/>
            <a:ext cx="512440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81372" y="3289690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Left link field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364088" y="3284984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Right link field</a:t>
            </a:r>
            <a:endParaRPr lang="zh-TW" altLang="en-US" dirty="0"/>
          </a:p>
        </p:txBody>
      </p:sp>
      <p:grpSp>
        <p:nvGrpSpPr>
          <p:cNvPr id="79" name="群組 78"/>
          <p:cNvGrpSpPr/>
          <p:nvPr/>
        </p:nvGrpSpPr>
        <p:grpSpPr>
          <a:xfrm>
            <a:off x="467544" y="4149080"/>
            <a:ext cx="7056784" cy="864096"/>
            <a:chOff x="467544" y="4149080"/>
            <a:chExt cx="7056784" cy="864096"/>
          </a:xfrm>
        </p:grpSpPr>
        <p:grpSp>
          <p:nvGrpSpPr>
            <p:cNvPr id="27" name="群組 26"/>
            <p:cNvGrpSpPr/>
            <p:nvPr/>
          </p:nvGrpSpPr>
          <p:grpSpPr>
            <a:xfrm>
              <a:off x="2556566" y="4527340"/>
              <a:ext cx="1248289" cy="480111"/>
              <a:chOff x="1222194" y="1988840"/>
              <a:chExt cx="1248289" cy="480111"/>
            </a:xfrm>
          </p:grpSpPr>
          <p:grpSp>
            <p:nvGrpSpPr>
              <p:cNvPr id="28" name="群組 27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0" name="矩形 29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1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9" name="文字方塊 28"/>
              <p:cNvSpPr txBox="1">
                <a:spLocks noChangeArrowheads="1"/>
              </p:cNvSpPr>
              <p:nvPr/>
            </p:nvSpPr>
            <p:spPr bwMode="auto">
              <a:xfrm>
                <a:off x="1663590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1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32" name="直線單箭頭接點 52"/>
            <p:cNvCxnSpPr>
              <a:cxnSpLocks noChangeShapeType="1"/>
            </p:cNvCxnSpPr>
            <p:nvPr/>
          </p:nvCxnSpPr>
          <p:spPr bwMode="auto">
            <a:xfrm>
              <a:off x="3589802" y="466172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52"/>
            <p:cNvCxnSpPr>
              <a:cxnSpLocks noChangeShapeType="1"/>
              <a:stCxn id="56" idx="3"/>
            </p:cNvCxnSpPr>
            <p:nvPr/>
          </p:nvCxnSpPr>
          <p:spPr bwMode="auto">
            <a:xfrm>
              <a:off x="2070818" y="4349135"/>
              <a:ext cx="485748" cy="216024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群組 33"/>
            <p:cNvGrpSpPr/>
            <p:nvPr/>
          </p:nvGrpSpPr>
          <p:grpSpPr>
            <a:xfrm>
              <a:off x="4055404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7" name="矩形 36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8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2</a:t>
                </a:r>
                <a:endParaRPr lang="zh-TW" altLang="en-US" sz="2000" b="1" baseline="-25000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6276039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42" name="矩形 41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43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1" name="文字方塊 40"/>
              <p:cNvSpPr txBox="1">
                <a:spLocks noChangeArrowheads="1"/>
              </p:cNvSpPr>
              <p:nvPr/>
            </p:nvSpPr>
            <p:spPr bwMode="auto">
              <a:xfrm>
                <a:off x="1678915" y="2028840"/>
                <a:ext cx="4315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err="1" smtClean="0"/>
                  <a:t>x</a:t>
                </a:r>
                <a:r>
                  <a:rPr lang="en-US" altLang="zh-TW" sz="2000" b="1" baseline="-25000" dirty="0" err="1"/>
                  <a:t>n</a:t>
                </a:r>
                <a:endParaRPr lang="zh-TW" altLang="en-US" sz="2000" b="1" baseline="-25000" dirty="0"/>
              </a:p>
            </p:txBody>
          </p:sp>
        </p:grpSp>
        <p:sp>
          <p:nvSpPr>
            <p:cNvPr id="44" name="文字方塊 73"/>
            <p:cNvSpPr txBox="1">
              <a:spLocks noChangeArrowheads="1"/>
            </p:cNvSpPr>
            <p:nvPr/>
          </p:nvSpPr>
          <p:spPr bwMode="auto">
            <a:xfrm>
              <a:off x="5507177" y="443711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cxnSp>
          <p:nvCxnSpPr>
            <p:cNvPr id="45" name="直線單箭頭接點 52"/>
            <p:cNvCxnSpPr>
              <a:cxnSpLocks noChangeShapeType="1"/>
            </p:cNvCxnSpPr>
            <p:nvPr/>
          </p:nvCxnSpPr>
          <p:spPr bwMode="auto">
            <a:xfrm>
              <a:off x="5148064" y="4653136"/>
              <a:ext cx="419508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52"/>
            <p:cNvCxnSpPr>
              <a:cxnSpLocks noChangeShapeType="1"/>
            </p:cNvCxnSpPr>
            <p:nvPr/>
          </p:nvCxnSpPr>
          <p:spPr bwMode="auto">
            <a:xfrm>
              <a:off x="5927612" y="4653136"/>
              <a:ext cx="312237" cy="3492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6"/>
            <p:cNvSpPr txBox="1">
              <a:spLocks noChangeArrowheads="1"/>
            </p:cNvSpPr>
            <p:nvPr/>
          </p:nvSpPr>
          <p:spPr bwMode="auto">
            <a:xfrm>
              <a:off x="1403648" y="4149080"/>
              <a:ext cx="6671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first</a:t>
              </a:r>
              <a:endParaRPr lang="zh-TW" altLang="en-US" sz="2000" b="1" i="1" baseline="-25000" dirty="0"/>
            </a:p>
          </p:txBody>
        </p:sp>
        <p:cxnSp>
          <p:nvCxnSpPr>
            <p:cNvPr id="58" name="直線接點 31"/>
            <p:cNvCxnSpPr>
              <a:cxnSpLocks noChangeShapeType="1"/>
            </p:cNvCxnSpPr>
            <p:nvPr/>
          </p:nvCxnSpPr>
          <p:spPr bwMode="auto">
            <a:xfrm>
              <a:off x="2915816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9" name="直線接點 31"/>
            <p:cNvCxnSpPr>
              <a:cxnSpLocks noChangeShapeType="1"/>
            </p:cNvCxnSpPr>
            <p:nvPr/>
          </p:nvCxnSpPr>
          <p:spPr bwMode="auto">
            <a:xfrm>
              <a:off x="4427984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0" name="直線接點 31"/>
            <p:cNvCxnSpPr>
              <a:cxnSpLocks noChangeShapeType="1"/>
            </p:cNvCxnSpPr>
            <p:nvPr/>
          </p:nvCxnSpPr>
          <p:spPr bwMode="auto">
            <a:xfrm>
              <a:off x="6660232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1" name="直線單箭頭接點 52"/>
            <p:cNvCxnSpPr>
              <a:cxnSpLocks noChangeShapeType="1"/>
            </p:cNvCxnSpPr>
            <p:nvPr/>
          </p:nvCxnSpPr>
          <p:spPr bwMode="auto">
            <a:xfrm flipH="1">
              <a:off x="3819996" y="48691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52"/>
            <p:cNvCxnSpPr>
              <a:cxnSpLocks noChangeShapeType="1"/>
            </p:cNvCxnSpPr>
            <p:nvPr/>
          </p:nvCxnSpPr>
          <p:spPr bwMode="auto">
            <a:xfrm flipH="1">
              <a:off x="5303693" y="486152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52"/>
            <p:cNvCxnSpPr>
              <a:cxnSpLocks noChangeShapeType="1"/>
            </p:cNvCxnSpPr>
            <p:nvPr/>
          </p:nvCxnSpPr>
          <p:spPr bwMode="auto">
            <a:xfrm flipH="1">
              <a:off x="6037118" y="484247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字方塊 75"/>
            <p:cNvSpPr txBox="1">
              <a:spLocks noChangeArrowheads="1"/>
            </p:cNvSpPr>
            <p:nvPr/>
          </p:nvSpPr>
          <p:spPr bwMode="auto">
            <a:xfrm>
              <a:off x="7170780" y="4599561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sp>
          <p:nvSpPr>
            <p:cNvPr id="77" name="文字方塊 76"/>
            <p:cNvSpPr txBox="1">
              <a:spLocks noChangeArrowheads="1"/>
            </p:cNvSpPr>
            <p:nvPr/>
          </p:nvSpPr>
          <p:spPr bwMode="auto">
            <a:xfrm>
              <a:off x="2574968" y="458112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67544" y="4614950"/>
              <a:ext cx="108619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Linear list</a:t>
              </a:r>
              <a:endParaRPr lang="zh-TW" altLang="en-US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467544" y="5301208"/>
            <a:ext cx="7056784" cy="864096"/>
            <a:chOff x="467544" y="5301208"/>
            <a:chExt cx="7056784" cy="864096"/>
          </a:xfrm>
        </p:grpSpPr>
        <p:grpSp>
          <p:nvGrpSpPr>
            <p:cNvPr id="80" name="群組 79"/>
            <p:cNvGrpSpPr/>
            <p:nvPr/>
          </p:nvGrpSpPr>
          <p:grpSpPr>
            <a:xfrm>
              <a:off x="467544" y="5301208"/>
              <a:ext cx="7056784" cy="864096"/>
              <a:chOff x="467544" y="4149080"/>
              <a:chExt cx="7056784" cy="864096"/>
            </a:xfrm>
          </p:grpSpPr>
          <p:grpSp>
            <p:nvGrpSpPr>
              <p:cNvPr id="81" name="群組 80"/>
              <p:cNvGrpSpPr/>
              <p:nvPr/>
            </p:nvGrpSpPr>
            <p:grpSpPr>
              <a:xfrm>
                <a:off x="2556566" y="4527340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107" name="群組 106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09" name="矩形 108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10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8" name="文字方塊 107"/>
                <p:cNvSpPr txBox="1">
                  <a:spLocks noChangeArrowheads="1"/>
                </p:cNvSpPr>
                <p:nvPr/>
              </p:nvSpPr>
              <p:spPr bwMode="auto">
                <a:xfrm>
                  <a:off x="1663590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1</a:t>
                  </a:r>
                  <a:endParaRPr lang="zh-TW" altLang="en-US" sz="2000" b="1" baseline="-25000" dirty="0"/>
                </a:p>
              </p:txBody>
            </p:sp>
          </p:grpSp>
          <p:cxnSp>
            <p:nvCxnSpPr>
              <p:cNvPr id="82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3589802" y="4661728"/>
                <a:ext cx="465602" cy="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52"/>
              <p:cNvCxnSpPr>
                <a:cxnSpLocks noChangeShapeType="1"/>
                <a:stCxn id="89" idx="3"/>
              </p:cNvCxnSpPr>
              <p:nvPr/>
            </p:nvCxnSpPr>
            <p:spPr bwMode="auto">
              <a:xfrm>
                <a:off x="2070818" y="4349135"/>
                <a:ext cx="485748" cy="216024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4" name="群組 83"/>
              <p:cNvGrpSpPr/>
              <p:nvPr/>
            </p:nvGrpSpPr>
            <p:grpSpPr>
              <a:xfrm>
                <a:off x="4055404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103" name="群組 102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05" name="矩形 104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6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4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666782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2</a:t>
                  </a:r>
                  <a:endParaRPr lang="zh-TW" altLang="en-US" sz="2000" b="1" baseline="-25000" dirty="0"/>
                </a:p>
              </p:txBody>
            </p:sp>
          </p:grpSp>
          <p:grpSp>
            <p:nvGrpSpPr>
              <p:cNvPr id="85" name="群組 84"/>
              <p:cNvGrpSpPr/>
              <p:nvPr/>
            </p:nvGrpSpPr>
            <p:grpSpPr>
              <a:xfrm>
                <a:off x="6276039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99" name="群組 98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01" name="矩形 100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02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00" name="文字方塊 99"/>
                <p:cNvSpPr txBox="1">
                  <a:spLocks noChangeArrowheads="1"/>
                </p:cNvSpPr>
                <p:nvPr/>
              </p:nvSpPr>
              <p:spPr bwMode="auto">
                <a:xfrm>
                  <a:off x="1678915" y="2028840"/>
                  <a:ext cx="43152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err="1" smtClean="0"/>
                    <a:t>x</a:t>
                  </a:r>
                  <a:r>
                    <a:rPr lang="en-US" altLang="zh-TW" sz="2000" b="1" baseline="-25000" dirty="0" err="1"/>
                    <a:t>n</a:t>
                  </a:r>
                  <a:endParaRPr lang="zh-TW" altLang="en-US" sz="2000" b="1" baseline="-25000" dirty="0"/>
                </a:p>
              </p:txBody>
            </p:sp>
          </p:grpSp>
          <p:sp>
            <p:nvSpPr>
              <p:cNvPr id="86" name="文字方塊 73"/>
              <p:cNvSpPr txBox="1">
                <a:spLocks noChangeArrowheads="1"/>
              </p:cNvSpPr>
              <p:nvPr/>
            </p:nvSpPr>
            <p:spPr bwMode="auto">
              <a:xfrm>
                <a:off x="5507177" y="4437112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400" dirty="0" smtClean="0"/>
                  <a:t>…</a:t>
                </a:r>
                <a:endParaRPr lang="zh-TW" altLang="en-US" sz="2400" dirty="0"/>
              </a:p>
            </p:txBody>
          </p:sp>
          <p:cxnSp>
            <p:nvCxnSpPr>
              <p:cNvPr id="8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148064" y="4653136"/>
                <a:ext cx="419508" cy="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927612" y="4653136"/>
                <a:ext cx="312237" cy="3492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文字方塊 6"/>
              <p:cNvSpPr txBox="1">
                <a:spLocks noChangeArrowheads="1"/>
              </p:cNvSpPr>
              <p:nvPr/>
            </p:nvSpPr>
            <p:spPr bwMode="auto">
              <a:xfrm>
                <a:off x="1403648" y="4149080"/>
                <a:ext cx="6671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i="1" dirty="0" smtClean="0"/>
                  <a:t>first</a:t>
                </a:r>
                <a:endParaRPr lang="zh-TW" altLang="en-US" sz="2000" b="1" i="1" baseline="-25000" dirty="0"/>
              </a:p>
            </p:txBody>
          </p:sp>
          <p:cxnSp>
            <p:nvCxnSpPr>
              <p:cNvPr id="90" name="直線接點 31"/>
              <p:cNvCxnSpPr>
                <a:cxnSpLocks noChangeShapeType="1"/>
              </p:cNvCxnSpPr>
              <p:nvPr/>
            </p:nvCxnSpPr>
            <p:spPr bwMode="auto">
              <a:xfrm>
                <a:off x="2915816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1" name="直線接點 31"/>
              <p:cNvCxnSpPr>
                <a:cxnSpLocks noChangeShapeType="1"/>
              </p:cNvCxnSpPr>
              <p:nvPr/>
            </p:nvCxnSpPr>
            <p:spPr bwMode="auto">
              <a:xfrm>
                <a:off x="4427984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2" name="直線接點 31"/>
              <p:cNvCxnSpPr>
                <a:cxnSpLocks noChangeShapeType="1"/>
              </p:cNvCxnSpPr>
              <p:nvPr/>
            </p:nvCxnSpPr>
            <p:spPr bwMode="auto">
              <a:xfrm>
                <a:off x="6660232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3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3819996" y="486916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5303693" y="486152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6037118" y="484247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文字方塊 97"/>
              <p:cNvSpPr txBox="1"/>
              <p:nvPr/>
            </p:nvSpPr>
            <p:spPr>
              <a:xfrm>
                <a:off x="467544" y="4614950"/>
                <a:ext cx="122386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Circular list</a:t>
                </a:r>
                <a:endParaRPr lang="zh-TW" altLang="en-US" dirty="0"/>
              </a:p>
            </p:txBody>
          </p:sp>
        </p:grpSp>
        <p:cxnSp>
          <p:nvCxnSpPr>
            <p:cNvPr id="111" name="肘形接點 110"/>
            <p:cNvCxnSpPr>
              <a:stCxn id="128" idx="0"/>
              <a:endCxn id="125" idx="0"/>
            </p:cNvCxnSpPr>
            <p:nvPr/>
          </p:nvCxnSpPr>
          <p:spPr>
            <a:xfrm rot="16200000" flipV="1">
              <a:off x="5467170" y="4015540"/>
              <a:ext cx="12700" cy="3734555"/>
            </a:xfrm>
            <a:prstGeom prst="bentConnector3">
              <a:avLst>
                <a:gd name="adj1" fmla="val 3249969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3563888" y="5882818"/>
              <a:ext cx="72008" cy="73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7298443" y="5882818"/>
              <a:ext cx="72008" cy="73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肘形接點 130"/>
            <p:cNvCxnSpPr>
              <a:stCxn id="132" idx="2"/>
              <a:endCxn id="133" idx="2"/>
            </p:cNvCxnSpPr>
            <p:nvPr/>
          </p:nvCxnSpPr>
          <p:spPr>
            <a:xfrm rot="16200000" flipH="1">
              <a:off x="4602606" y="4091935"/>
              <a:ext cx="12700" cy="3727943"/>
            </a:xfrm>
            <a:prstGeom prst="bentConnector3">
              <a:avLst>
                <a:gd name="adj1" fmla="val 35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2702631" y="5882818"/>
              <a:ext cx="72008" cy="73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430574" y="5882818"/>
              <a:ext cx="72008" cy="730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996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3562945" y="4704838"/>
            <a:ext cx="1248280" cy="672153"/>
            <a:chOff x="1761362" y="4585745"/>
            <a:chExt cx="1248280" cy="672153"/>
          </a:xfrm>
        </p:grpSpPr>
        <p:grpSp>
          <p:nvGrpSpPr>
            <p:cNvPr id="39" name="群組 38"/>
            <p:cNvGrpSpPr/>
            <p:nvPr/>
          </p:nvGrpSpPr>
          <p:grpSpPr>
            <a:xfrm>
              <a:off x="1761362" y="4585745"/>
              <a:ext cx="1248280" cy="672153"/>
              <a:chOff x="1761362" y="4585745"/>
              <a:chExt cx="1248280" cy="672153"/>
            </a:xfrm>
          </p:grpSpPr>
          <p:sp>
            <p:nvSpPr>
              <p:cNvPr id="14" name="矩形 56"/>
              <p:cNvSpPr>
                <a:spLocks noChangeArrowheads="1"/>
              </p:cNvSpPr>
              <p:nvPr/>
            </p:nvSpPr>
            <p:spPr bwMode="auto">
              <a:xfrm>
                <a:off x="1761362" y="4585745"/>
                <a:ext cx="1248280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9" name="直線接點 61"/>
              <p:cNvCxnSpPr>
                <a:cxnSpLocks noChangeShapeType="1"/>
                <a:stCxn id="14" idx="2"/>
                <a:endCxn id="14" idx="0"/>
              </p:cNvCxnSpPr>
              <p:nvPr/>
            </p:nvCxnSpPr>
            <p:spPr bwMode="auto">
              <a:xfrm rot="5400000" flipH="1">
                <a:off x="2049425" y="4921822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6" name="文字方塊 6"/>
            <p:cNvSpPr txBox="1">
              <a:spLocks noChangeArrowheads="1"/>
            </p:cNvSpPr>
            <p:nvPr/>
          </p:nvSpPr>
          <p:spPr bwMode="auto">
            <a:xfrm>
              <a:off x="1873915" y="4721766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a</a:t>
              </a:r>
              <a:r>
                <a:rPr lang="en-US" altLang="zh-TW" sz="2000" b="1" baseline="-25000" dirty="0" smtClean="0"/>
                <a:t>1</a:t>
              </a:r>
              <a:endParaRPr lang="zh-TW" altLang="en-US" sz="2000" b="1" baseline="-250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Nodes are </a:t>
            </a:r>
            <a:r>
              <a:rPr lang="en-US" altLang="zh-TW" b="1" dirty="0" smtClean="0"/>
              <a:t>no longer continue</a:t>
            </a:r>
            <a:r>
              <a:rPr lang="en-US" altLang="zh-TW" dirty="0" smtClean="0"/>
              <a:t> in the memory</a:t>
            </a:r>
          </a:p>
          <a:p>
            <a:r>
              <a:rPr lang="en-US" altLang="zh-TW" dirty="0" smtClean="0"/>
              <a:t>Each node stores the </a:t>
            </a:r>
            <a:r>
              <a:rPr lang="en-US" altLang="zh-TW" b="1" dirty="0" smtClean="0"/>
              <a:t>address or location</a:t>
            </a:r>
            <a:r>
              <a:rPr lang="en-US" altLang="zh-TW" dirty="0" smtClean="0"/>
              <a:t> of the next one</a:t>
            </a:r>
          </a:p>
          <a:p>
            <a:r>
              <a:rPr lang="en-US" altLang="zh-TW" dirty="0"/>
              <a:t>Singly Linked </a:t>
            </a:r>
            <a:r>
              <a:rPr lang="en-US" altLang="zh-TW" dirty="0" smtClean="0"/>
              <a:t>List (SLL)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node has exactly one pointer field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2026596" y="4704837"/>
            <a:ext cx="1248289" cy="672153"/>
            <a:chOff x="225013" y="4585744"/>
            <a:chExt cx="1248289" cy="672153"/>
          </a:xfrm>
        </p:grpSpPr>
        <p:grpSp>
          <p:nvGrpSpPr>
            <p:cNvPr id="40" name="群組 39"/>
            <p:cNvGrpSpPr/>
            <p:nvPr/>
          </p:nvGrpSpPr>
          <p:grpSpPr>
            <a:xfrm>
              <a:off x="225013" y="4585744"/>
              <a:ext cx="1248289" cy="672153"/>
              <a:chOff x="225013" y="4585744"/>
              <a:chExt cx="1248289" cy="672153"/>
            </a:xfrm>
          </p:grpSpPr>
          <p:sp>
            <p:nvSpPr>
              <p:cNvPr id="5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6" name="直線接點 11"/>
              <p:cNvCxnSpPr>
                <a:cxnSpLocks noChangeShapeType="1"/>
                <a:stCxn id="5" idx="2"/>
              </p:cNvCxnSpPr>
              <p:nvPr/>
            </p:nvCxnSpPr>
            <p:spPr bwMode="auto">
              <a:xfrm rot="5400000" flipH="1">
                <a:off x="513081" y="4921821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" name="直線接點 13"/>
              <p:cNvCxnSpPr>
                <a:cxnSpLocks noChangeShapeType="1"/>
                <a:stCxn id="5" idx="2"/>
                <a:endCxn id="5" idx="0"/>
              </p:cNvCxnSpPr>
              <p:nvPr/>
            </p:nvCxnSpPr>
            <p:spPr bwMode="auto">
              <a:xfrm rot="5400000" flipH="1">
                <a:off x="513081" y="4921821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" name="直線接點 21"/>
              <p:cNvCxnSpPr>
                <a:cxnSpLocks noChangeShapeType="1"/>
                <a:stCxn id="5" idx="2"/>
                <a:endCxn id="5" idx="0"/>
              </p:cNvCxnSpPr>
              <p:nvPr/>
            </p:nvCxnSpPr>
            <p:spPr bwMode="auto">
              <a:xfrm rot="5400000" flipH="1">
                <a:off x="513081" y="4921821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" name="直線接點 27"/>
              <p:cNvCxnSpPr>
                <a:cxnSpLocks noChangeShapeType="1"/>
                <a:stCxn id="5" idx="2"/>
                <a:endCxn id="5" idx="0"/>
              </p:cNvCxnSpPr>
              <p:nvPr/>
            </p:nvCxnSpPr>
            <p:spPr bwMode="auto">
              <a:xfrm rot="5400000" flipH="1">
                <a:off x="513081" y="4921821"/>
                <a:ext cx="67215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直線接點 29"/>
              <p:cNvCxnSpPr>
                <a:cxnSpLocks noChangeShapeType="1"/>
                <a:stCxn id="5" idx="2"/>
                <a:endCxn id="5" idx="0"/>
              </p:cNvCxnSpPr>
              <p:nvPr/>
            </p:nvCxnSpPr>
            <p:spPr bwMode="auto">
              <a:xfrm rot="5400000" flipH="1">
                <a:off x="513081" y="4921821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直線接點 31"/>
              <p:cNvCxnSpPr>
                <a:cxnSpLocks noChangeShapeType="1"/>
                <a:stCxn id="5" idx="0"/>
              </p:cNvCxnSpPr>
              <p:nvPr/>
            </p:nvCxnSpPr>
            <p:spPr bwMode="auto">
              <a:xfrm rot="16200000" flipH="1">
                <a:off x="585097" y="4849804"/>
                <a:ext cx="528120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31" name="文字方塊 6"/>
            <p:cNvSpPr txBox="1">
              <a:spLocks noChangeArrowheads="1"/>
            </p:cNvSpPr>
            <p:nvPr/>
          </p:nvSpPr>
          <p:spPr bwMode="auto">
            <a:xfrm>
              <a:off x="323528" y="4721765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a</a:t>
              </a:r>
              <a:r>
                <a:rPr lang="en-US" altLang="zh-TW" sz="2000" b="1" baseline="-25000" dirty="0" smtClean="0"/>
                <a:t>0</a:t>
              </a:r>
              <a:endParaRPr lang="zh-TW" altLang="en-US" sz="2000" b="1" baseline="-25000" dirty="0"/>
            </a:p>
          </p:txBody>
        </p:sp>
      </p:grpSp>
      <p:sp>
        <p:nvSpPr>
          <p:cNvPr id="34" name="文字方塊 73"/>
          <p:cNvSpPr txBox="1">
            <a:spLocks noChangeArrowheads="1"/>
          </p:cNvSpPr>
          <p:nvPr/>
        </p:nvSpPr>
        <p:spPr bwMode="auto">
          <a:xfrm>
            <a:off x="6635643" y="489688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pSp>
        <p:nvGrpSpPr>
          <p:cNvPr id="46" name="群組 45"/>
          <p:cNvGrpSpPr/>
          <p:nvPr/>
        </p:nvGrpSpPr>
        <p:grpSpPr>
          <a:xfrm>
            <a:off x="5077439" y="4704839"/>
            <a:ext cx="1248280" cy="672153"/>
            <a:chOff x="1761362" y="4585745"/>
            <a:chExt cx="1248280" cy="672153"/>
          </a:xfrm>
        </p:grpSpPr>
        <p:grpSp>
          <p:nvGrpSpPr>
            <p:cNvPr id="47" name="群組 46"/>
            <p:cNvGrpSpPr/>
            <p:nvPr/>
          </p:nvGrpSpPr>
          <p:grpSpPr>
            <a:xfrm>
              <a:off x="1761362" y="4585745"/>
              <a:ext cx="1248280" cy="672153"/>
              <a:chOff x="1761362" y="4585745"/>
              <a:chExt cx="1248280" cy="672153"/>
            </a:xfrm>
          </p:grpSpPr>
          <p:sp>
            <p:nvSpPr>
              <p:cNvPr id="49" name="矩形 56"/>
              <p:cNvSpPr>
                <a:spLocks noChangeArrowheads="1"/>
              </p:cNvSpPr>
              <p:nvPr/>
            </p:nvSpPr>
            <p:spPr bwMode="auto">
              <a:xfrm>
                <a:off x="1761362" y="4585745"/>
                <a:ext cx="1248280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0" name="直線接點 61"/>
              <p:cNvCxnSpPr>
                <a:cxnSpLocks noChangeShapeType="1"/>
                <a:stCxn id="49" idx="2"/>
                <a:endCxn id="49" idx="0"/>
              </p:cNvCxnSpPr>
              <p:nvPr/>
            </p:nvCxnSpPr>
            <p:spPr bwMode="auto">
              <a:xfrm rot="5400000" flipH="1">
                <a:off x="2049425" y="4921822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8" name="文字方塊 6"/>
            <p:cNvSpPr txBox="1">
              <a:spLocks noChangeArrowheads="1"/>
            </p:cNvSpPr>
            <p:nvPr/>
          </p:nvSpPr>
          <p:spPr bwMode="auto">
            <a:xfrm>
              <a:off x="1873915" y="4721766"/>
              <a:ext cx="4219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a</a:t>
              </a:r>
              <a:r>
                <a:rPr lang="en-US" altLang="zh-TW" sz="2000" b="1" baseline="-25000" dirty="0" smtClean="0"/>
                <a:t>2</a:t>
              </a:r>
              <a:endParaRPr lang="zh-TW" altLang="en-US" sz="2000" b="1" baseline="-25000" dirty="0"/>
            </a:p>
          </p:txBody>
        </p:sp>
      </p:grpSp>
      <p:cxnSp>
        <p:nvCxnSpPr>
          <p:cNvPr id="12" name="直線單箭頭接點 52"/>
          <p:cNvCxnSpPr>
            <a:cxnSpLocks noChangeShapeType="1"/>
          </p:cNvCxnSpPr>
          <p:nvPr/>
        </p:nvCxnSpPr>
        <p:spPr bwMode="auto">
          <a:xfrm>
            <a:off x="2986816" y="5054884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63"/>
          <p:cNvCxnSpPr>
            <a:cxnSpLocks noChangeShapeType="1"/>
          </p:cNvCxnSpPr>
          <p:nvPr/>
        </p:nvCxnSpPr>
        <p:spPr bwMode="auto">
          <a:xfrm>
            <a:off x="4496693" y="5055382"/>
            <a:ext cx="576133" cy="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63"/>
          <p:cNvCxnSpPr>
            <a:cxnSpLocks noChangeShapeType="1"/>
          </p:cNvCxnSpPr>
          <p:nvPr/>
        </p:nvCxnSpPr>
        <p:spPr bwMode="auto">
          <a:xfrm>
            <a:off x="6157559" y="5055384"/>
            <a:ext cx="576133" cy="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291119" y="5655732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 field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355679" y="43651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398487" y="56557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 field</a:t>
            </a:r>
            <a:endParaRPr lang="zh-TW" altLang="en-US" dirty="0"/>
          </a:p>
        </p:txBody>
      </p:sp>
      <p:cxnSp>
        <p:nvCxnSpPr>
          <p:cNvPr id="56" name="肘形接點 55"/>
          <p:cNvCxnSpPr>
            <a:stCxn id="31" idx="2"/>
            <a:endCxn id="52" idx="0"/>
          </p:cNvCxnSpPr>
          <p:nvPr/>
        </p:nvCxnSpPr>
        <p:spPr>
          <a:xfrm rot="5400000">
            <a:off x="1877968" y="5197634"/>
            <a:ext cx="414764" cy="5014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endCxn id="54" idx="0"/>
          </p:cNvCxnSpPr>
          <p:nvPr/>
        </p:nvCxnSpPr>
        <p:spPr>
          <a:xfrm rot="5400000">
            <a:off x="2738227" y="5407140"/>
            <a:ext cx="422775" cy="744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743378" y="6288995"/>
            <a:ext cx="90063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Chain</a:t>
            </a:r>
            <a:endParaRPr lang="zh-TW" altLang="en-US" sz="2400" dirty="0"/>
          </a:p>
        </p:txBody>
      </p:sp>
      <p:cxnSp>
        <p:nvCxnSpPr>
          <p:cNvPr id="65" name="肘形接點 64"/>
          <p:cNvCxnSpPr>
            <a:stCxn id="66" idx="2"/>
            <a:endCxn id="63" idx="0"/>
          </p:cNvCxnSpPr>
          <p:nvPr/>
        </p:nvCxnSpPr>
        <p:spPr>
          <a:xfrm rot="16200000" flipH="1">
            <a:off x="2480324" y="4575626"/>
            <a:ext cx="443528" cy="2983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6" name="圓角矩形 65"/>
          <p:cNvSpPr/>
          <p:nvPr/>
        </p:nvSpPr>
        <p:spPr>
          <a:xfrm>
            <a:off x="1187624" y="5799748"/>
            <a:ext cx="45719" cy="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圓角矩形 68"/>
          <p:cNvSpPr/>
          <p:nvPr/>
        </p:nvSpPr>
        <p:spPr>
          <a:xfrm>
            <a:off x="7478609" y="5799748"/>
            <a:ext cx="45719" cy="45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69"/>
          <p:cNvCxnSpPr>
            <a:stCxn id="69" idx="2"/>
            <a:endCxn id="63" idx="0"/>
          </p:cNvCxnSpPr>
          <p:nvPr/>
        </p:nvCxnSpPr>
        <p:spPr>
          <a:xfrm rot="5400000">
            <a:off x="5625817" y="4413343"/>
            <a:ext cx="443528" cy="33077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760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2" grpId="0"/>
      <p:bldP spid="53" grpId="0"/>
      <p:bldP spid="54" grpId="0"/>
      <p:bldP spid="63" grpId="0" animBg="1"/>
      <p:bldP spid="66" grpId="0" animBg="1"/>
      <p:bldP spid="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Double Linked </a:t>
            </a:r>
            <a:r>
              <a:rPr lang="en-US" altLang="zh-TW" dirty="0" smtClean="0"/>
              <a:t>Lists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395536" y="1700808"/>
            <a:ext cx="7848872" cy="864096"/>
            <a:chOff x="395536" y="4149080"/>
            <a:chExt cx="7848872" cy="864096"/>
          </a:xfrm>
        </p:grpSpPr>
        <p:grpSp>
          <p:nvGrpSpPr>
            <p:cNvPr id="5" name="群組 4"/>
            <p:cNvGrpSpPr/>
            <p:nvPr/>
          </p:nvGrpSpPr>
          <p:grpSpPr>
            <a:xfrm>
              <a:off x="1548454" y="4527340"/>
              <a:ext cx="1248289" cy="480111"/>
              <a:chOff x="1222194" y="1988840"/>
              <a:chExt cx="1248289" cy="480111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3" name="矩形 32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4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31"/>
              <p:cNvSpPr txBox="1">
                <a:spLocks noChangeArrowheads="1"/>
              </p:cNvSpPr>
              <p:nvPr/>
            </p:nvSpPr>
            <p:spPr bwMode="auto">
              <a:xfrm>
                <a:off x="1663590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1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6" name="直線單箭頭接點 52"/>
            <p:cNvCxnSpPr>
              <a:cxnSpLocks noChangeShapeType="1"/>
            </p:cNvCxnSpPr>
            <p:nvPr/>
          </p:nvCxnSpPr>
          <p:spPr bwMode="auto">
            <a:xfrm>
              <a:off x="2581690" y="466172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52"/>
            <p:cNvCxnSpPr>
              <a:cxnSpLocks noChangeShapeType="1"/>
              <a:stCxn id="13" idx="3"/>
            </p:cNvCxnSpPr>
            <p:nvPr/>
          </p:nvCxnSpPr>
          <p:spPr bwMode="auto">
            <a:xfrm>
              <a:off x="1062706" y="4349135"/>
              <a:ext cx="485748" cy="216024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/>
          </p:nvGrpSpPr>
          <p:grpSpPr>
            <a:xfrm>
              <a:off x="3047292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29" name="矩形 28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8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2</a:t>
                </a:r>
                <a:endParaRPr lang="zh-TW" altLang="en-US" sz="2000" b="1" baseline="-25000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6996119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25" name="矩形 24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26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4" name="文字方塊 23"/>
              <p:cNvSpPr txBox="1">
                <a:spLocks noChangeArrowheads="1"/>
              </p:cNvSpPr>
              <p:nvPr/>
            </p:nvSpPr>
            <p:spPr bwMode="auto">
              <a:xfrm>
                <a:off x="1678915" y="2028840"/>
                <a:ext cx="4315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err="1" smtClean="0"/>
                  <a:t>x</a:t>
                </a:r>
                <a:r>
                  <a:rPr lang="en-US" altLang="zh-TW" sz="2000" b="1" baseline="-25000" dirty="0" err="1"/>
                  <a:t>n</a:t>
                </a:r>
                <a:endParaRPr lang="zh-TW" altLang="en-US" sz="2000" b="1" baseline="-25000" dirty="0"/>
              </a:p>
            </p:txBody>
          </p:sp>
        </p:grpSp>
        <p:sp>
          <p:nvSpPr>
            <p:cNvPr id="10" name="文字方塊 73"/>
            <p:cNvSpPr txBox="1">
              <a:spLocks noChangeArrowheads="1"/>
            </p:cNvSpPr>
            <p:nvPr/>
          </p:nvSpPr>
          <p:spPr bwMode="auto">
            <a:xfrm>
              <a:off x="6227257" y="443711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cxnSp>
          <p:nvCxnSpPr>
            <p:cNvPr id="12" name="直線單箭頭接點 52"/>
            <p:cNvCxnSpPr>
              <a:cxnSpLocks noChangeShapeType="1"/>
            </p:cNvCxnSpPr>
            <p:nvPr/>
          </p:nvCxnSpPr>
          <p:spPr bwMode="auto">
            <a:xfrm>
              <a:off x="6647692" y="4653136"/>
              <a:ext cx="312237" cy="3492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6"/>
            <p:cNvSpPr txBox="1">
              <a:spLocks noChangeArrowheads="1"/>
            </p:cNvSpPr>
            <p:nvPr/>
          </p:nvSpPr>
          <p:spPr bwMode="auto">
            <a:xfrm>
              <a:off x="395536" y="4149080"/>
              <a:ext cx="6671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first</a:t>
              </a:r>
              <a:endParaRPr lang="zh-TW" altLang="en-US" sz="2000" b="1" i="1" baseline="-25000" dirty="0"/>
            </a:p>
          </p:txBody>
        </p:sp>
        <p:cxnSp>
          <p:nvCxnSpPr>
            <p:cNvPr id="14" name="直線接點 31"/>
            <p:cNvCxnSpPr>
              <a:cxnSpLocks noChangeShapeType="1"/>
            </p:cNvCxnSpPr>
            <p:nvPr/>
          </p:nvCxnSpPr>
          <p:spPr bwMode="auto">
            <a:xfrm>
              <a:off x="1907704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直線接點 31"/>
            <p:cNvCxnSpPr>
              <a:cxnSpLocks noChangeShapeType="1"/>
            </p:cNvCxnSpPr>
            <p:nvPr/>
          </p:nvCxnSpPr>
          <p:spPr bwMode="auto">
            <a:xfrm>
              <a:off x="3419872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接點 31"/>
            <p:cNvCxnSpPr>
              <a:cxnSpLocks noChangeShapeType="1"/>
            </p:cNvCxnSpPr>
            <p:nvPr/>
          </p:nvCxnSpPr>
          <p:spPr bwMode="auto">
            <a:xfrm>
              <a:off x="7380312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直線單箭頭接點 52"/>
            <p:cNvCxnSpPr>
              <a:cxnSpLocks noChangeShapeType="1"/>
            </p:cNvCxnSpPr>
            <p:nvPr/>
          </p:nvCxnSpPr>
          <p:spPr bwMode="auto">
            <a:xfrm flipH="1">
              <a:off x="2811884" y="48691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52"/>
            <p:cNvCxnSpPr>
              <a:cxnSpLocks noChangeShapeType="1"/>
            </p:cNvCxnSpPr>
            <p:nvPr/>
          </p:nvCxnSpPr>
          <p:spPr bwMode="auto">
            <a:xfrm flipH="1">
              <a:off x="6757198" y="484247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>
              <a:spLocks noChangeArrowheads="1"/>
            </p:cNvSpPr>
            <p:nvPr/>
          </p:nvSpPr>
          <p:spPr bwMode="auto">
            <a:xfrm>
              <a:off x="7890860" y="4599561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sp>
          <p:nvSpPr>
            <p:cNvPr id="21" name="文字方塊 20"/>
            <p:cNvSpPr txBox="1">
              <a:spLocks noChangeArrowheads="1"/>
            </p:cNvSpPr>
            <p:nvPr/>
          </p:nvSpPr>
          <p:spPr bwMode="auto">
            <a:xfrm>
              <a:off x="1566856" y="458112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cxnSp>
          <p:nvCxnSpPr>
            <p:cNvPr id="35" name="直線單箭頭接點 52"/>
            <p:cNvCxnSpPr>
              <a:cxnSpLocks noChangeShapeType="1"/>
            </p:cNvCxnSpPr>
            <p:nvPr/>
          </p:nvCxnSpPr>
          <p:spPr bwMode="auto">
            <a:xfrm>
              <a:off x="4122328" y="466172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/>
            <p:cNvGrpSpPr/>
            <p:nvPr/>
          </p:nvGrpSpPr>
          <p:grpSpPr>
            <a:xfrm>
              <a:off x="4587930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9" name="矩形 38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40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3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41" name="直線單箭頭接點 52"/>
            <p:cNvCxnSpPr>
              <a:cxnSpLocks noChangeShapeType="1"/>
            </p:cNvCxnSpPr>
            <p:nvPr/>
          </p:nvCxnSpPr>
          <p:spPr bwMode="auto">
            <a:xfrm>
              <a:off x="5680590" y="4653136"/>
              <a:ext cx="419508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31"/>
            <p:cNvCxnSpPr>
              <a:cxnSpLocks noChangeShapeType="1"/>
            </p:cNvCxnSpPr>
            <p:nvPr/>
          </p:nvCxnSpPr>
          <p:spPr bwMode="auto">
            <a:xfrm>
              <a:off x="4960510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直線單箭頭接點 52"/>
            <p:cNvCxnSpPr>
              <a:cxnSpLocks noChangeShapeType="1"/>
            </p:cNvCxnSpPr>
            <p:nvPr/>
          </p:nvCxnSpPr>
          <p:spPr bwMode="auto">
            <a:xfrm flipH="1">
              <a:off x="4352522" y="48691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52"/>
            <p:cNvCxnSpPr>
              <a:cxnSpLocks noChangeShapeType="1"/>
            </p:cNvCxnSpPr>
            <p:nvPr/>
          </p:nvCxnSpPr>
          <p:spPr bwMode="auto">
            <a:xfrm flipH="1">
              <a:off x="5836219" y="486152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文字方塊 6"/>
          <p:cNvSpPr txBox="1">
            <a:spLocks noChangeArrowheads="1"/>
          </p:cNvSpPr>
          <p:nvPr/>
        </p:nvSpPr>
        <p:spPr bwMode="auto">
          <a:xfrm>
            <a:off x="3524586" y="166073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476328" y="2967335"/>
            <a:ext cx="61920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x-&gt;left-&gt;right = x-&gt;right;  x-&gt;right-&gt;left </a:t>
            </a:r>
            <a:r>
              <a:rPr lang="en-US" altLang="zh-TW" sz="2400" dirty="0"/>
              <a:t>= x-</a:t>
            </a:r>
            <a:r>
              <a:rPr lang="en-US" altLang="zh-TW" sz="2400" dirty="0" smtClean="0"/>
              <a:t>&gt;left;</a:t>
            </a:r>
            <a:endParaRPr lang="en-US" altLang="zh-TW" sz="2400" dirty="0"/>
          </a:p>
        </p:txBody>
      </p:sp>
      <p:sp>
        <p:nvSpPr>
          <p:cNvPr id="88" name="矩形 87"/>
          <p:cNvSpPr/>
          <p:nvPr/>
        </p:nvSpPr>
        <p:spPr>
          <a:xfrm>
            <a:off x="2555776" y="4075991"/>
            <a:ext cx="72008" cy="73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4716016" y="4075991"/>
            <a:ext cx="72008" cy="73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0" name="群組 99"/>
          <p:cNvGrpSpPr/>
          <p:nvPr/>
        </p:nvGrpSpPr>
        <p:grpSpPr>
          <a:xfrm>
            <a:off x="395536" y="3501008"/>
            <a:ext cx="7848872" cy="864096"/>
            <a:chOff x="395536" y="3501008"/>
            <a:chExt cx="7848872" cy="864096"/>
          </a:xfrm>
        </p:grpSpPr>
        <p:grpSp>
          <p:nvGrpSpPr>
            <p:cNvPr id="50" name="群組 49"/>
            <p:cNvGrpSpPr/>
            <p:nvPr/>
          </p:nvGrpSpPr>
          <p:grpSpPr>
            <a:xfrm>
              <a:off x="395536" y="3501008"/>
              <a:ext cx="7848872" cy="864096"/>
              <a:chOff x="395536" y="4149080"/>
              <a:chExt cx="7848872" cy="864096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1548454" y="4527340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84" name="群組 83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86" name="矩形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5" name="文字方塊 84"/>
                <p:cNvSpPr txBox="1">
                  <a:spLocks noChangeArrowheads="1"/>
                </p:cNvSpPr>
                <p:nvPr/>
              </p:nvSpPr>
              <p:spPr bwMode="auto">
                <a:xfrm>
                  <a:off x="1663590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1</a:t>
                  </a:r>
                  <a:endParaRPr lang="zh-TW" altLang="en-US" sz="2000" b="1" baseline="-25000" dirty="0"/>
                </a:p>
              </p:txBody>
            </p:sp>
          </p:grpSp>
          <p:cxnSp>
            <p:nvCxnSpPr>
              <p:cNvPr id="53" name="直線單箭頭接點 52"/>
              <p:cNvCxnSpPr>
                <a:cxnSpLocks noChangeShapeType="1"/>
                <a:stCxn id="58" idx="3"/>
              </p:cNvCxnSpPr>
              <p:nvPr/>
            </p:nvCxnSpPr>
            <p:spPr bwMode="auto">
              <a:xfrm>
                <a:off x="1062706" y="4349135"/>
                <a:ext cx="485748" cy="216024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群組 53"/>
              <p:cNvGrpSpPr/>
              <p:nvPr/>
            </p:nvGrpSpPr>
            <p:grpSpPr>
              <a:xfrm>
                <a:off x="3047292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80" name="群組 79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82" name="矩形 81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83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81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666782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2</a:t>
                  </a:r>
                  <a:endParaRPr lang="zh-TW" altLang="en-US" sz="2000" b="1" baseline="-25000" dirty="0"/>
                </a:p>
              </p:txBody>
            </p:sp>
          </p:grpSp>
          <p:grpSp>
            <p:nvGrpSpPr>
              <p:cNvPr id="55" name="群組 54"/>
              <p:cNvGrpSpPr/>
              <p:nvPr/>
            </p:nvGrpSpPr>
            <p:grpSpPr>
              <a:xfrm>
                <a:off x="6996119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76" name="群組 75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78" name="矩形 77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9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7" name="文字方塊 76"/>
                <p:cNvSpPr txBox="1">
                  <a:spLocks noChangeArrowheads="1"/>
                </p:cNvSpPr>
                <p:nvPr/>
              </p:nvSpPr>
              <p:spPr bwMode="auto">
                <a:xfrm>
                  <a:off x="1678915" y="2028840"/>
                  <a:ext cx="43152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err="1" smtClean="0"/>
                    <a:t>x</a:t>
                  </a:r>
                  <a:r>
                    <a:rPr lang="en-US" altLang="zh-TW" sz="2000" b="1" baseline="-25000" dirty="0" err="1"/>
                    <a:t>n</a:t>
                  </a:r>
                  <a:endParaRPr lang="zh-TW" altLang="en-US" sz="2000" b="1" baseline="-25000" dirty="0"/>
                </a:p>
              </p:txBody>
            </p:sp>
          </p:grpSp>
          <p:sp>
            <p:nvSpPr>
              <p:cNvPr id="56" name="文字方塊 73"/>
              <p:cNvSpPr txBox="1">
                <a:spLocks noChangeArrowheads="1"/>
              </p:cNvSpPr>
              <p:nvPr/>
            </p:nvSpPr>
            <p:spPr bwMode="auto">
              <a:xfrm>
                <a:off x="6227257" y="4437112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400" dirty="0" smtClean="0"/>
                  <a:t>…</a:t>
                </a:r>
                <a:endParaRPr lang="zh-TW" altLang="en-US" sz="2400" dirty="0"/>
              </a:p>
            </p:txBody>
          </p:sp>
          <p:cxnSp>
            <p:nvCxnSpPr>
              <p:cNvPr id="57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647692" y="4653136"/>
                <a:ext cx="312237" cy="3492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6"/>
              <p:cNvSpPr txBox="1">
                <a:spLocks noChangeArrowheads="1"/>
              </p:cNvSpPr>
              <p:nvPr/>
            </p:nvSpPr>
            <p:spPr bwMode="auto">
              <a:xfrm>
                <a:off x="395536" y="4149080"/>
                <a:ext cx="6671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i="1" dirty="0" smtClean="0"/>
                  <a:t>first</a:t>
                </a:r>
                <a:endParaRPr lang="zh-TW" altLang="en-US" sz="2000" b="1" i="1" baseline="-25000" dirty="0"/>
              </a:p>
            </p:txBody>
          </p:sp>
          <p:cxnSp>
            <p:nvCxnSpPr>
              <p:cNvPr id="59" name="直線接點 31"/>
              <p:cNvCxnSpPr>
                <a:cxnSpLocks noChangeShapeType="1"/>
              </p:cNvCxnSpPr>
              <p:nvPr/>
            </p:nvCxnSpPr>
            <p:spPr bwMode="auto">
              <a:xfrm>
                <a:off x="1907704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0" name="直線接點 31"/>
              <p:cNvCxnSpPr>
                <a:cxnSpLocks noChangeShapeType="1"/>
              </p:cNvCxnSpPr>
              <p:nvPr/>
            </p:nvCxnSpPr>
            <p:spPr bwMode="auto">
              <a:xfrm>
                <a:off x="3419872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1" name="直線接點 31"/>
              <p:cNvCxnSpPr>
                <a:cxnSpLocks noChangeShapeType="1"/>
              </p:cNvCxnSpPr>
              <p:nvPr/>
            </p:nvCxnSpPr>
            <p:spPr bwMode="auto">
              <a:xfrm>
                <a:off x="7380312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2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2811884" y="486916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6757198" y="484247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字方塊 63"/>
              <p:cNvSpPr txBox="1">
                <a:spLocks noChangeArrowheads="1"/>
              </p:cNvSpPr>
              <p:nvPr/>
            </p:nvSpPr>
            <p:spPr bwMode="auto">
              <a:xfrm>
                <a:off x="7890860" y="4599561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0</a:t>
                </a:r>
                <a:endParaRPr lang="zh-TW" altLang="en-US" sz="2000" b="1" baseline="-25000" dirty="0"/>
              </a:p>
            </p:txBody>
          </p:sp>
          <p:sp>
            <p:nvSpPr>
              <p:cNvPr id="65" name="文字方塊 64"/>
              <p:cNvSpPr txBox="1">
                <a:spLocks noChangeArrowheads="1"/>
              </p:cNvSpPr>
              <p:nvPr/>
            </p:nvSpPr>
            <p:spPr bwMode="auto">
              <a:xfrm>
                <a:off x="1566856" y="4581128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0</a:t>
                </a:r>
                <a:endParaRPr lang="zh-TW" altLang="en-US" sz="2000" b="1" baseline="-25000" dirty="0"/>
              </a:p>
            </p:txBody>
          </p:sp>
          <p:cxnSp>
            <p:nvCxnSpPr>
              <p:cNvPr id="66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4122328" y="4661728"/>
                <a:ext cx="465602" cy="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群組 66"/>
              <p:cNvGrpSpPr/>
              <p:nvPr/>
            </p:nvGrpSpPr>
            <p:grpSpPr>
              <a:xfrm>
                <a:off x="4587930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72" name="群組 71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74" name="矩形 73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75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73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666782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3</a:t>
                  </a:r>
                  <a:endParaRPr lang="zh-TW" altLang="en-US" sz="2000" b="1" baseline="-25000" dirty="0"/>
                </a:p>
              </p:txBody>
            </p:sp>
          </p:grpSp>
          <p:cxnSp>
            <p:nvCxnSpPr>
              <p:cNvPr id="68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80590" y="4653136"/>
                <a:ext cx="419508" cy="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31"/>
              <p:cNvCxnSpPr>
                <a:cxnSpLocks noChangeShapeType="1"/>
              </p:cNvCxnSpPr>
              <p:nvPr/>
            </p:nvCxnSpPr>
            <p:spPr bwMode="auto">
              <a:xfrm>
                <a:off x="4960510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1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5836219" y="486152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肘形接點 90"/>
            <p:cNvCxnSpPr>
              <a:stCxn id="88" idx="0"/>
              <a:endCxn id="89" idx="0"/>
            </p:cNvCxnSpPr>
            <p:nvPr/>
          </p:nvCxnSpPr>
          <p:spPr>
            <a:xfrm rot="5400000" flipH="1" flipV="1">
              <a:off x="3671900" y="2995871"/>
              <a:ext cx="12700" cy="2160240"/>
            </a:xfrm>
            <a:prstGeom prst="bentConnector3">
              <a:avLst>
                <a:gd name="adj1" fmla="val 2962496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肘形接點 92"/>
            <p:cNvCxnSpPr>
              <a:stCxn id="89" idx="2"/>
              <a:endCxn id="88" idx="2"/>
            </p:cNvCxnSpPr>
            <p:nvPr/>
          </p:nvCxnSpPr>
          <p:spPr>
            <a:xfrm rot="5400000">
              <a:off x="3671900" y="3068960"/>
              <a:ext cx="12700" cy="2160240"/>
            </a:xfrm>
            <a:prstGeom prst="bentConnector3">
              <a:avLst>
                <a:gd name="adj1" fmla="val 300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文字方塊 98"/>
          <p:cNvSpPr txBox="1"/>
          <p:nvPr/>
        </p:nvSpPr>
        <p:spPr>
          <a:xfrm>
            <a:off x="3059832" y="4941168"/>
            <a:ext cx="12600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delete x;</a:t>
            </a:r>
            <a:endParaRPr lang="en-US" altLang="zh-TW" sz="2400" dirty="0"/>
          </a:p>
        </p:txBody>
      </p:sp>
      <p:grpSp>
        <p:nvGrpSpPr>
          <p:cNvPr id="101" name="群組 100"/>
          <p:cNvGrpSpPr/>
          <p:nvPr/>
        </p:nvGrpSpPr>
        <p:grpSpPr>
          <a:xfrm>
            <a:off x="395536" y="5517232"/>
            <a:ext cx="7848872" cy="864096"/>
            <a:chOff x="395536" y="3501008"/>
            <a:chExt cx="7848872" cy="864096"/>
          </a:xfrm>
        </p:grpSpPr>
        <p:grpSp>
          <p:nvGrpSpPr>
            <p:cNvPr id="102" name="群組 101"/>
            <p:cNvGrpSpPr/>
            <p:nvPr/>
          </p:nvGrpSpPr>
          <p:grpSpPr>
            <a:xfrm>
              <a:off x="395536" y="3501008"/>
              <a:ext cx="7848872" cy="864096"/>
              <a:chOff x="395536" y="4149080"/>
              <a:chExt cx="7848872" cy="864096"/>
            </a:xfrm>
          </p:grpSpPr>
          <p:grpSp>
            <p:nvGrpSpPr>
              <p:cNvPr id="105" name="群組 104"/>
              <p:cNvGrpSpPr/>
              <p:nvPr/>
            </p:nvGrpSpPr>
            <p:grpSpPr>
              <a:xfrm>
                <a:off x="1548454" y="4527340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136" name="群組 135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38" name="矩形 137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39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37" name="文字方塊 136"/>
                <p:cNvSpPr txBox="1">
                  <a:spLocks noChangeArrowheads="1"/>
                </p:cNvSpPr>
                <p:nvPr/>
              </p:nvSpPr>
              <p:spPr bwMode="auto">
                <a:xfrm>
                  <a:off x="1663590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1</a:t>
                  </a:r>
                  <a:endParaRPr lang="zh-TW" altLang="en-US" sz="2000" b="1" baseline="-25000" dirty="0"/>
                </a:p>
              </p:txBody>
            </p:sp>
          </p:grpSp>
          <p:cxnSp>
            <p:nvCxnSpPr>
              <p:cNvPr id="106" name="直線單箭頭接點 105"/>
              <p:cNvCxnSpPr>
                <a:cxnSpLocks noChangeShapeType="1"/>
                <a:stCxn id="111" idx="3"/>
              </p:cNvCxnSpPr>
              <p:nvPr/>
            </p:nvCxnSpPr>
            <p:spPr bwMode="auto">
              <a:xfrm>
                <a:off x="1062706" y="4349135"/>
                <a:ext cx="485748" cy="216024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8" name="群組 107"/>
              <p:cNvGrpSpPr/>
              <p:nvPr/>
            </p:nvGrpSpPr>
            <p:grpSpPr>
              <a:xfrm>
                <a:off x="6996119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128" name="群組 127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30" name="矩形 129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31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29" name="文字方塊 128"/>
                <p:cNvSpPr txBox="1">
                  <a:spLocks noChangeArrowheads="1"/>
                </p:cNvSpPr>
                <p:nvPr/>
              </p:nvSpPr>
              <p:spPr bwMode="auto">
                <a:xfrm>
                  <a:off x="1678915" y="2028840"/>
                  <a:ext cx="43152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err="1" smtClean="0"/>
                    <a:t>x</a:t>
                  </a:r>
                  <a:r>
                    <a:rPr lang="en-US" altLang="zh-TW" sz="2000" b="1" baseline="-25000" dirty="0" err="1"/>
                    <a:t>n</a:t>
                  </a:r>
                  <a:endParaRPr lang="zh-TW" altLang="en-US" sz="2000" b="1" baseline="-25000" dirty="0"/>
                </a:p>
              </p:txBody>
            </p:sp>
          </p:grpSp>
          <p:sp>
            <p:nvSpPr>
              <p:cNvPr id="109" name="文字方塊 73"/>
              <p:cNvSpPr txBox="1">
                <a:spLocks noChangeArrowheads="1"/>
              </p:cNvSpPr>
              <p:nvPr/>
            </p:nvSpPr>
            <p:spPr bwMode="auto">
              <a:xfrm>
                <a:off x="6227257" y="4437112"/>
                <a:ext cx="4924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400" dirty="0" smtClean="0"/>
                  <a:t>…</a:t>
                </a:r>
                <a:endParaRPr lang="zh-TW" altLang="en-US" sz="2400" dirty="0"/>
              </a:p>
            </p:txBody>
          </p:sp>
          <p:cxnSp>
            <p:nvCxnSpPr>
              <p:cNvPr id="110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6647692" y="4653136"/>
                <a:ext cx="312237" cy="3492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字方塊 6"/>
              <p:cNvSpPr txBox="1">
                <a:spLocks noChangeArrowheads="1"/>
              </p:cNvSpPr>
              <p:nvPr/>
            </p:nvSpPr>
            <p:spPr bwMode="auto">
              <a:xfrm>
                <a:off x="395536" y="4149080"/>
                <a:ext cx="66717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i="1" dirty="0" smtClean="0"/>
                  <a:t>first</a:t>
                </a:r>
                <a:endParaRPr lang="zh-TW" altLang="en-US" sz="2000" b="1" i="1" baseline="-25000" dirty="0"/>
              </a:p>
            </p:txBody>
          </p:sp>
          <p:cxnSp>
            <p:nvCxnSpPr>
              <p:cNvPr id="112" name="直線接點 31"/>
              <p:cNvCxnSpPr>
                <a:cxnSpLocks noChangeShapeType="1"/>
              </p:cNvCxnSpPr>
              <p:nvPr/>
            </p:nvCxnSpPr>
            <p:spPr bwMode="auto">
              <a:xfrm>
                <a:off x="1907704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4" name="直線接點 31"/>
              <p:cNvCxnSpPr>
                <a:cxnSpLocks noChangeShapeType="1"/>
              </p:cNvCxnSpPr>
              <p:nvPr/>
            </p:nvCxnSpPr>
            <p:spPr bwMode="auto">
              <a:xfrm>
                <a:off x="7380312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6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6757198" y="484247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字方塊 116"/>
              <p:cNvSpPr txBox="1">
                <a:spLocks noChangeArrowheads="1"/>
              </p:cNvSpPr>
              <p:nvPr/>
            </p:nvSpPr>
            <p:spPr bwMode="auto">
              <a:xfrm>
                <a:off x="7890860" y="4599561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0</a:t>
                </a:r>
                <a:endParaRPr lang="zh-TW" altLang="en-US" sz="2000" b="1" baseline="-25000" dirty="0"/>
              </a:p>
            </p:txBody>
          </p:sp>
          <p:sp>
            <p:nvSpPr>
              <p:cNvPr id="118" name="文字方塊 117"/>
              <p:cNvSpPr txBox="1">
                <a:spLocks noChangeArrowheads="1"/>
              </p:cNvSpPr>
              <p:nvPr/>
            </p:nvSpPr>
            <p:spPr bwMode="auto">
              <a:xfrm>
                <a:off x="1566856" y="4581128"/>
                <a:ext cx="32733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0</a:t>
                </a:r>
                <a:endParaRPr lang="zh-TW" altLang="en-US" sz="2000" b="1" baseline="-25000" dirty="0"/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4587930" y="4533065"/>
                <a:ext cx="1248289" cy="480111"/>
                <a:chOff x="1222194" y="1988840"/>
                <a:chExt cx="1248289" cy="480111"/>
              </a:xfrm>
            </p:grpSpPr>
            <p:grpSp>
              <p:nvGrpSpPr>
                <p:cNvPr id="124" name="群組 123"/>
                <p:cNvGrpSpPr/>
                <p:nvPr/>
              </p:nvGrpSpPr>
              <p:grpSpPr>
                <a:xfrm>
                  <a:off x="1222194" y="1988840"/>
                  <a:ext cx="1248289" cy="480111"/>
                  <a:chOff x="225013" y="4585744"/>
                  <a:chExt cx="1248289" cy="672153"/>
                </a:xfrm>
              </p:grpSpPr>
              <p:sp>
                <p:nvSpPr>
                  <p:cNvPr id="126" name="矩形 125"/>
                  <p:cNvSpPr>
                    <a:spLocks noChangeArrowheads="1"/>
                  </p:cNvSpPr>
                  <p:nvPr/>
                </p:nvSpPr>
                <p:spPr bwMode="auto">
                  <a:xfrm>
                    <a:off x="225013" y="4585744"/>
                    <a:ext cx="1248289" cy="67215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tIns="137160" bIns="137160">
                    <a:spAutoFit/>
                  </a:bodyPr>
                  <a:lstStyle/>
                  <a:p>
                    <a:endParaRPr lang="zh-TW" altLang="en-US"/>
                  </a:p>
                </p:txBody>
              </p:sp>
              <p:cxnSp>
                <p:nvCxnSpPr>
                  <p:cNvPr id="127" name="直線接點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14233" y="4593759"/>
                    <a:ext cx="0" cy="664138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25" name="文字方塊 6"/>
                <p:cNvSpPr txBox="1">
                  <a:spLocks noChangeArrowheads="1"/>
                </p:cNvSpPr>
                <p:nvPr/>
              </p:nvSpPr>
              <p:spPr bwMode="auto">
                <a:xfrm>
                  <a:off x="1666782" y="2028840"/>
                  <a:ext cx="42191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b="1" dirty="0" smtClean="0"/>
                    <a:t>x</a:t>
                  </a:r>
                  <a:r>
                    <a:rPr lang="en-US" altLang="zh-TW" sz="2000" b="1" baseline="-25000" dirty="0" smtClean="0"/>
                    <a:t>3</a:t>
                  </a:r>
                  <a:endParaRPr lang="zh-TW" altLang="en-US" sz="2000" b="1" baseline="-25000" dirty="0"/>
                </a:p>
              </p:txBody>
            </p:sp>
          </p:grpSp>
          <p:cxnSp>
            <p:nvCxnSpPr>
              <p:cNvPr id="121" name="直線單箭頭接點 52"/>
              <p:cNvCxnSpPr>
                <a:cxnSpLocks noChangeShapeType="1"/>
              </p:cNvCxnSpPr>
              <p:nvPr/>
            </p:nvCxnSpPr>
            <p:spPr bwMode="auto">
              <a:xfrm>
                <a:off x="5680590" y="4653136"/>
                <a:ext cx="419508" cy="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31"/>
              <p:cNvCxnSpPr>
                <a:cxnSpLocks noChangeShapeType="1"/>
              </p:cNvCxnSpPr>
              <p:nvPr/>
            </p:nvCxnSpPr>
            <p:spPr bwMode="auto">
              <a:xfrm>
                <a:off x="4960510" y="4538790"/>
                <a:ext cx="0" cy="47438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3" name="直線單箭頭接點 52"/>
              <p:cNvCxnSpPr>
                <a:cxnSpLocks noChangeShapeType="1"/>
              </p:cNvCxnSpPr>
              <p:nvPr/>
            </p:nvCxnSpPr>
            <p:spPr bwMode="auto">
              <a:xfrm flipH="1">
                <a:off x="5836219" y="4861520"/>
                <a:ext cx="391965" cy="2878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肘形接點 102"/>
            <p:cNvCxnSpPr/>
            <p:nvPr/>
          </p:nvCxnSpPr>
          <p:spPr>
            <a:xfrm rot="5400000" flipH="1" flipV="1">
              <a:off x="3671900" y="2995871"/>
              <a:ext cx="12700" cy="2160240"/>
            </a:xfrm>
            <a:prstGeom prst="bentConnector3">
              <a:avLst>
                <a:gd name="adj1" fmla="val 2962496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肘形接點 103"/>
            <p:cNvCxnSpPr/>
            <p:nvPr/>
          </p:nvCxnSpPr>
          <p:spPr>
            <a:xfrm rot="5400000">
              <a:off x="3671900" y="3068960"/>
              <a:ext cx="12700" cy="2160240"/>
            </a:xfrm>
            <a:prstGeom prst="bentConnector3">
              <a:avLst>
                <a:gd name="adj1" fmla="val 300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乘號 140"/>
          <p:cNvSpPr/>
          <p:nvPr/>
        </p:nvSpPr>
        <p:spPr>
          <a:xfrm>
            <a:off x="2928498" y="1857789"/>
            <a:ext cx="1548674" cy="928394"/>
          </a:xfrm>
          <a:prstGeom prst="mathMultiply">
            <a:avLst>
              <a:gd name="adj1" fmla="val 100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727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9" grpId="0" animBg="1"/>
      <p:bldP spid="1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Linked </a:t>
            </a:r>
            <a:r>
              <a:rPr lang="en-US" altLang="zh-TW" dirty="0" smtClean="0"/>
              <a:t>Lists : Insert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95536" y="1700808"/>
            <a:ext cx="7848872" cy="864096"/>
            <a:chOff x="395536" y="4149080"/>
            <a:chExt cx="7848872" cy="864096"/>
          </a:xfrm>
        </p:grpSpPr>
        <p:grpSp>
          <p:nvGrpSpPr>
            <p:cNvPr id="5" name="群組 4"/>
            <p:cNvGrpSpPr/>
            <p:nvPr/>
          </p:nvGrpSpPr>
          <p:grpSpPr>
            <a:xfrm>
              <a:off x="1548454" y="4527340"/>
              <a:ext cx="1248289" cy="480111"/>
              <a:chOff x="1222194" y="1988840"/>
              <a:chExt cx="1248289" cy="480111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40" name="矩形 39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41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9" name="文字方塊 38"/>
              <p:cNvSpPr txBox="1">
                <a:spLocks noChangeArrowheads="1"/>
              </p:cNvSpPr>
              <p:nvPr/>
            </p:nvSpPr>
            <p:spPr bwMode="auto">
              <a:xfrm>
                <a:off x="1663590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1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6" name="直線單箭頭接點 52"/>
            <p:cNvCxnSpPr>
              <a:cxnSpLocks noChangeShapeType="1"/>
            </p:cNvCxnSpPr>
            <p:nvPr/>
          </p:nvCxnSpPr>
          <p:spPr bwMode="auto">
            <a:xfrm>
              <a:off x="2581690" y="466172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單箭頭接點 52"/>
            <p:cNvCxnSpPr>
              <a:cxnSpLocks noChangeShapeType="1"/>
              <a:stCxn id="12" idx="3"/>
            </p:cNvCxnSpPr>
            <p:nvPr/>
          </p:nvCxnSpPr>
          <p:spPr bwMode="auto">
            <a:xfrm>
              <a:off x="1062706" y="4349135"/>
              <a:ext cx="485748" cy="216024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群組 7"/>
            <p:cNvGrpSpPr/>
            <p:nvPr/>
          </p:nvGrpSpPr>
          <p:grpSpPr>
            <a:xfrm>
              <a:off x="3047292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6" name="矩形 35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7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5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2</a:t>
                </a:r>
                <a:endParaRPr lang="zh-TW" altLang="en-US" sz="2000" b="1" baseline="-25000" dirty="0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6996119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32" name="矩形 31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3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" name="文字方塊 30"/>
              <p:cNvSpPr txBox="1">
                <a:spLocks noChangeArrowheads="1"/>
              </p:cNvSpPr>
              <p:nvPr/>
            </p:nvSpPr>
            <p:spPr bwMode="auto">
              <a:xfrm>
                <a:off x="1678915" y="2028840"/>
                <a:ext cx="4315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err="1" smtClean="0"/>
                  <a:t>x</a:t>
                </a:r>
                <a:r>
                  <a:rPr lang="en-US" altLang="zh-TW" sz="2000" b="1" baseline="-25000" dirty="0" err="1"/>
                  <a:t>n</a:t>
                </a:r>
                <a:endParaRPr lang="zh-TW" altLang="en-US" sz="2000" b="1" baseline="-25000" dirty="0"/>
              </a:p>
            </p:txBody>
          </p:sp>
        </p:grpSp>
        <p:sp>
          <p:nvSpPr>
            <p:cNvPr id="10" name="文字方塊 73"/>
            <p:cNvSpPr txBox="1">
              <a:spLocks noChangeArrowheads="1"/>
            </p:cNvSpPr>
            <p:nvPr/>
          </p:nvSpPr>
          <p:spPr bwMode="auto">
            <a:xfrm>
              <a:off x="6227257" y="443711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cxnSp>
          <p:nvCxnSpPr>
            <p:cNvPr id="11" name="直線單箭頭接點 52"/>
            <p:cNvCxnSpPr>
              <a:cxnSpLocks noChangeShapeType="1"/>
            </p:cNvCxnSpPr>
            <p:nvPr/>
          </p:nvCxnSpPr>
          <p:spPr bwMode="auto">
            <a:xfrm>
              <a:off x="6647692" y="4653136"/>
              <a:ext cx="312237" cy="3492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6"/>
            <p:cNvSpPr txBox="1">
              <a:spLocks noChangeArrowheads="1"/>
            </p:cNvSpPr>
            <p:nvPr/>
          </p:nvSpPr>
          <p:spPr bwMode="auto">
            <a:xfrm>
              <a:off x="395536" y="4149080"/>
              <a:ext cx="6671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first</a:t>
              </a:r>
              <a:endParaRPr lang="zh-TW" altLang="en-US" sz="2000" b="1" i="1" baseline="-25000" dirty="0"/>
            </a:p>
          </p:txBody>
        </p:sp>
        <p:cxnSp>
          <p:nvCxnSpPr>
            <p:cNvPr id="13" name="直線接點 31"/>
            <p:cNvCxnSpPr>
              <a:cxnSpLocks noChangeShapeType="1"/>
            </p:cNvCxnSpPr>
            <p:nvPr/>
          </p:nvCxnSpPr>
          <p:spPr bwMode="auto">
            <a:xfrm>
              <a:off x="1907704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直線接點 31"/>
            <p:cNvCxnSpPr>
              <a:cxnSpLocks noChangeShapeType="1"/>
            </p:cNvCxnSpPr>
            <p:nvPr/>
          </p:nvCxnSpPr>
          <p:spPr bwMode="auto">
            <a:xfrm>
              <a:off x="3419872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直線接點 31"/>
            <p:cNvCxnSpPr>
              <a:cxnSpLocks noChangeShapeType="1"/>
            </p:cNvCxnSpPr>
            <p:nvPr/>
          </p:nvCxnSpPr>
          <p:spPr bwMode="auto">
            <a:xfrm>
              <a:off x="7380312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直線單箭頭接點 52"/>
            <p:cNvCxnSpPr>
              <a:cxnSpLocks noChangeShapeType="1"/>
            </p:cNvCxnSpPr>
            <p:nvPr/>
          </p:nvCxnSpPr>
          <p:spPr bwMode="auto">
            <a:xfrm flipH="1">
              <a:off x="2811884" y="48691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52"/>
            <p:cNvCxnSpPr>
              <a:cxnSpLocks noChangeShapeType="1"/>
            </p:cNvCxnSpPr>
            <p:nvPr/>
          </p:nvCxnSpPr>
          <p:spPr bwMode="auto">
            <a:xfrm flipH="1">
              <a:off x="6757198" y="484247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>
              <a:spLocks noChangeArrowheads="1"/>
            </p:cNvSpPr>
            <p:nvPr/>
          </p:nvSpPr>
          <p:spPr bwMode="auto">
            <a:xfrm>
              <a:off x="7890860" y="4599561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sp>
          <p:nvSpPr>
            <p:cNvPr id="19" name="文字方塊 18"/>
            <p:cNvSpPr txBox="1">
              <a:spLocks noChangeArrowheads="1"/>
            </p:cNvSpPr>
            <p:nvPr/>
          </p:nvSpPr>
          <p:spPr bwMode="auto">
            <a:xfrm>
              <a:off x="1566856" y="458112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cxnSp>
          <p:nvCxnSpPr>
            <p:cNvPr id="20" name="直線單箭頭接點 52"/>
            <p:cNvCxnSpPr>
              <a:cxnSpLocks noChangeShapeType="1"/>
            </p:cNvCxnSpPr>
            <p:nvPr/>
          </p:nvCxnSpPr>
          <p:spPr bwMode="auto">
            <a:xfrm>
              <a:off x="4122328" y="466172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群組 20"/>
            <p:cNvGrpSpPr/>
            <p:nvPr/>
          </p:nvGrpSpPr>
          <p:grpSpPr>
            <a:xfrm>
              <a:off x="4587930" y="4533065"/>
              <a:ext cx="1248289" cy="480111"/>
              <a:chOff x="1222194" y="1988840"/>
              <a:chExt cx="1248289" cy="480111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28" name="矩形 27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29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3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22" name="直線單箭頭接點 52"/>
            <p:cNvCxnSpPr>
              <a:cxnSpLocks noChangeShapeType="1"/>
            </p:cNvCxnSpPr>
            <p:nvPr/>
          </p:nvCxnSpPr>
          <p:spPr bwMode="auto">
            <a:xfrm>
              <a:off x="5680590" y="4653136"/>
              <a:ext cx="419508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31"/>
            <p:cNvCxnSpPr>
              <a:cxnSpLocks noChangeShapeType="1"/>
            </p:cNvCxnSpPr>
            <p:nvPr/>
          </p:nvCxnSpPr>
          <p:spPr bwMode="auto">
            <a:xfrm>
              <a:off x="4960510" y="453879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直線單箭頭接點 52"/>
            <p:cNvCxnSpPr>
              <a:cxnSpLocks noChangeShapeType="1"/>
            </p:cNvCxnSpPr>
            <p:nvPr/>
          </p:nvCxnSpPr>
          <p:spPr bwMode="auto">
            <a:xfrm flipH="1">
              <a:off x="4352522" y="48691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52"/>
            <p:cNvCxnSpPr>
              <a:cxnSpLocks noChangeShapeType="1"/>
            </p:cNvCxnSpPr>
            <p:nvPr/>
          </p:nvCxnSpPr>
          <p:spPr bwMode="auto">
            <a:xfrm flipH="1">
              <a:off x="5836219" y="486152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3841602" y="2965014"/>
            <a:ext cx="1248289" cy="408096"/>
            <a:chOff x="225013" y="4585744"/>
            <a:chExt cx="1248289" cy="672155"/>
          </a:xfrm>
        </p:grpSpPr>
        <p:grpSp>
          <p:nvGrpSpPr>
            <p:cNvPr id="48" name="群組 47"/>
            <p:cNvGrpSpPr/>
            <p:nvPr/>
          </p:nvGrpSpPr>
          <p:grpSpPr>
            <a:xfrm>
              <a:off x="225013" y="4585744"/>
              <a:ext cx="1248289" cy="672155"/>
              <a:chOff x="225013" y="4585744"/>
              <a:chExt cx="1248289" cy="672155"/>
            </a:xfrm>
          </p:grpSpPr>
          <p:sp>
            <p:nvSpPr>
              <p:cNvPr id="50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1" name="直線接點 29"/>
              <p:cNvCxnSpPr>
                <a:cxnSpLocks noChangeShapeType="1"/>
              </p:cNvCxnSpPr>
              <p:nvPr/>
            </p:nvCxnSpPr>
            <p:spPr bwMode="auto">
              <a:xfrm rot="5400000" flipH="1">
                <a:off x="176969" y="4921822"/>
                <a:ext cx="672153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2" name="直線接點 31"/>
              <p:cNvCxnSpPr>
                <a:cxnSpLocks noChangeShapeType="1"/>
              </p:cNvCxnSpPr>
              <p:nvPr/>
            </p:nvCxnSpPr>
            <p:spPr bwMode="auto">
              <a:xfrm>
                <a:off x="1161117" y="4585744"/>
                <a:ext cx="0" cy="67215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9" name="文字方塊 6"/>
            <p:cNvSpPr txBox="1">
              <a:spLocks noChangeArrowheads="1"/>
            </p:cNvSpPr>
            <p:nvPr/>
          </p:nvSpPr>
          <p:spPr bwMode="auto">
            <a:xfrm>
              <a:off x="523363" y="4609914"/>
              <a:ext cx="612668" cy="608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1800" b="1" dirty="0" err="1" smtClean="0"/>
                <a:t>x</a:t>
              </a:r>
              <a:r>
                <a:rPr lang="en-US" altLang="zh-TW" sz="1800" b="1" baseline="-25000" dirty="0" err="1" smtClean="0"/>
                <a:t>new</a:t>
              </a:r>
              <a:endParaRPr lang="zh-TW" altLang="en-US" sz="1800" b="1" baseline="-25000" dirty="0"/>
            </a:p>
          </p:txBody>
        </p:sp>
      </p:grpSp>
      <p:sp>
        <p:nvSpPr>
          <p:cNvPr id="53" name="文字方塊 6"/>
          <p:cNvSpPr txBox="1">
            <a:spLocks noChangeArrowheads="1"/>
          </p:cNvSpPr>
          <p:nvPr/>
        </p:nvSpPr>
        <p:spPr bwMode="auto">
          <a:xfrm>
            <a:off x="3524586" y="166073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x</a:t>
            </a:r>
            <a:endParaRPr lang="zh-TW" altLang="en-US" sz="2000" b="1" i="1" baseline="-25000" dirty="0"/>
          </a:p>
        </p:txBody>
      </p:sp>
      <p:sp>
        <p:nvSpPr>
          <p:cNvPr id="54" name="文字方塊 6"/>
          <p:cNvSpPr txBox="1">
            <a:spLocks noChangeArrowheads="1"/>
          </p:cNvSpPr>
          <p:nvPr/>
        </p:nvSpPr>
        <p:spPr bwMode="auto">
          <a:xfrm>
            <a:off x="4302079" y="2564904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p</a:t>
            </a:r>
            <a:endParaRPr lang="zh-TW" altLang="en-US" sz="2000" b="1" i="1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555763" y="3573016"/>
            <a:ext cx="37028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p-&gt;left = x; p-&gt;right=x-&gt;right</a:t>
            </a:r>
          </a:p>
        </p:txBody>
      </p:sp>
      <p:grpSp>
        <p:nvGrpSpPr>
          <p:cNvPr id="109" name="群組 108"/>
          <p:cNvGrpSpPr/>
          <p:nvPr/>
        </p:nvGrpSpPr>
        <p:grpSpPr>
          <a:xfrm>
            <a:off x="395536" y="4164900"/>
            <a:ext cx="7848872" cy="1712372"/>
            <a:chOff x="395536" y="4164900"/>
            <a:chExt cx="7848872" cy="1712372"/>
          </a:xfrm>
        </p:grpSpPr>
        <p:grpSp>
          <p:nvGrpSpPr>
            <p:cNvPr id="57" name="群組 56"/>
            <p:cNvGrpSpPr/>
            <p:nvPr/>
          </p:nvGrpSpPr>
          <p:grpSpPr>
            <a:xfrm>
              <a:off x="1548454" y="4583230"/>
              <a:ext cx="1248289" cy="480111"/>
              <a:chOff x="1222194" y="1988840"/>
              <a:chExt cx="1248289" cy="480111"/>
            </a:xfrm>
          </p:grpSpPr>
          <p:grpSp>
            <p:nvGrpSpPr>
              <p:cNvPr id="90" name="群組 89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92" name="矩形 91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93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91" name="文字方塊 90"/>
              <p:cNvSpPr txBox="1">
                <a:spLocks noChangeArrowheads="1"/>
              </p:cNvSpPr>
              <p:nvPr/>
            </p:nvSpPr>
            <p:spPr bwMode="auto">
              <a:xfrm>
                <a:off x="1663590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1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58" name="直線單箭頭接點 52"/>
            <p:cNvCxnSpPr>
              <a:cxnSpLocks noChangeShapeType="1"/>
            </p:cNvCxnSpPr>
            <p:nvPr/>
          </p:nvCxnSpPr>
          <p:spPr bwMode="auto">
            <a:xfrm>
              <a:off x="2581690" y="4717618"/>
              <a:ext cx="465602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2"/>
            <p:cNvCxnSpPr>
              <a:cxnSpLocks noChangeShapeType="1"/>
              <a:stCxn id="64" idx="3"/>
            </p:cNvCxnSpPr>
            <p:nvPr/>
          </p:nvCxnSpPr>
          <p:spPr bwMode="auto">
            <a:xfrm>
              <a:off x="1062706" y="4405025"/>
              <a:ext cx="485748" cy="216024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群組 59"/>
            <p:cNvGrpSpPr/>
            <p:nvPr/>
          </p:nvGrpSpPr>
          <p:grpSpPr>
            <a:xfrm>
              <a:off x="3047292" y="4588955"/>
              <a:ext cx="1248289" cy="480111"/>
              <a:chOff x="1222194" y="1988840"/>
              <a:chExt cx="1248289" cy="480111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88" name="矩形 87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89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7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2</a:t>
                </a:r>
                <a:endParaRPr lang="zh-TW" altLang="en-US" sz="2000" b="1" baseline="-25000" dirty="0"/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996119" y="4588955"/>
              <a:ext cx="1248289" cy="480111"/>
              <a:chOff x="1222194" y="1988840"/>
              <a:chExt cx="1248289" cy="480111"/>
            </a:xfrm>
          </p:grpSpPr>
          <p:grpSp>
            <p:nvGrpSpPr>
              <p:cNvPr id="82" name="群組 81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84" name="矩形 83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85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3" name="文字方塊 82"/>
              <p:cNvSpPr txBox="1">
                <a:spLocks noChangeArrowheads="1"/>
              </p:cNvSpPr>
              <p:nvPr/>
            </p:nvSpPr>
            <p:spPr bwMode="auto">
              <a:xfrm>
                <a:off x="1678915" y="2028840"/>
                <a:ext cx="4315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err="1" smtClean="0"/>
                  <a:t>x</a:t>
                </a:r>
                <a:r>
                  <a:rPr lang="en-US" altLang="zh-TW" sz="2000" b="1" baseline="-25000" dirty="0" err="1"/>
                  <a:t>n</a:t>
                </a:r>
                <a:endParaRPr lang="zh-TW" altLang="en-US" sz="2000" b="1" baseline="-25000" dirty="0"/>
              </a:p>
            </p:txBody>
          </p:sp>
        </p:grpSp>
        <p:sp>
          <p:nvSpPr>
            <p:cNvPr id="62" name="文字方塊 73"/>
            <p:cNvSpPr txBox="1">
              <a:spLocks noChangeArrowheads="1"/>
            </p:cNvSpPr>
            <p:nvPr/>
          </p:nvSpPr>
          <p:spPr bwMode="auto">
            <a:xfrm>
              <a:off x="6227257" y="449300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cxnSp>
          <p:nvCxnSpPr>
            <p:cNvPr id="63" name="直線單箭頭接點 52"/>
            <p:cNvCxnSpPr>
              <a:cxnSpLocks noChangeShapeType="1"/>
            </p:cNvCxnSpPr>
            <p:nvPr/>
          </p:nvCxnSpPr>
          <p:spPr bwMode="auto">
            <a:xfrm>
              <a:off x="6647692" y="4709026"/>
              <a:ext cx="312237" cy="3492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"/>
            <p:cNvSpPr txBox="1">
              <a:spLocks noChangeArrowheads="1"/>
            </p:cNvSpPr>
            <p:nvPr/>
          </p:nvSpPr>
          <p:spPr bwMode="auto">
            <a:xfrm>
              <a:off x="395536" y="4204970"/>
              <a:ext cx="6671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first</a:t>
              </a:r>
              <a:endParaRPr lang="zh-TW" altLang="en-US" sz="2000" b="1" i="1" baseline="-25000" dirty="0"/>
            </a:p>
          </p:txBody>
        </p:sp>
        <p:cxnSp>
          <p:nvCxnSpPr>
            <p:cNvPr id="65" name="直線接點 31"/>
            <p:cNvCxnSpPr>
              <a:cxnSpLocks noChangeShapeType="1"/>
            </p:cNvCxnSpPr>
            <p:nvPr/>
          </p:nvCxnSpPr>
          <p:spPr bwMode="auto">
            <a:xfrm>
              <a:off x="1907704" y="459468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6" name="直線接點 31"/>
            <p:cNvCxnSpPr>
              <a:cxnSpLocks noChangeShapeType="1"/>
            </p:cNvCxnSpPr>
            <p:nvPr/>
          </p:nvCxnSpPr>
          <p:spPr bwMode="auto">
            <a:xfrm>
              <a:off x="3419872" y="459468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7" name="直線接點 31"/>
            <p:cNvCxnSpPr>
              <a:cxnSpLocks noChangeShapeType="1"/>
            </p:cNvCxnSpPr>
            <p:nvPr/>
          </p:nvCxnSpPr>
          <p:spPr bwMode="auto">
            <a:xfrm>
              <a:off x="7380312" y="459468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直線單箭頭接點 52"/>
            <p:cNvCxnSpPr>
              <a:cxnSpLocks noChangeShapeType="1"/>
            </p:cNvCxnSpPr>
            <p:nvPr/>
          </p:nvCxnSpPr>
          <p:spPr bwMode="auto">
            <a:xfrm flipH="1">
              <a:off x="2811884" y="492505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52"/>
            <p:cNvCxnSpPr>
              <a:cxnSpLocks noChangeShapeType="1"/>
            </p:cNvCxnSpPr>
            <p:nvPr/>
          </p:nvCxnSpPr>
          <p:spPr bwMode="auto">
            <a:xfrm flipH="1">
              <a:off x="6757198" y="489836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>
              <a:spLocks noChangeArrowheads="1"/>
            </p:cNvSpPr>
            <p:nvPr/>
          </p:nvSpPr>
          <p:spPr bwMode="auto">
            <a:xfrm>
              <a:off x="7890860" y="4655451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sp>
          <p:nvSpPr>
            <p:cNvPr id="71" name="文字方塊 70"/>
            <p:cNvSpPr txBox="1">
              <a:spLocks noChangeArrowheads="1"/>
            </p:cNvSpPr>
            <p:nvPr/>
          </p:nvSpPr>
          <p:spPr bwMode="auto">
            <a:xfrm>
              <a:off x="1566856" y="463701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0</a:t>
              </a:r>
              <a:endParaRPr lang="zh-TW" altLang="en-US" sz="2000" b="1" baseline="-25000" dirty="0"/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4587930" y="4588955"/>
              <a:ext cx="1248289" cy="480111"/>
              <a:chOff x="1222194" y="1988840"/>
              <a:chExt cx="1248289" cy="480111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1222194" y="1988840"/>
                <a:ext cx="1248289" cy="480111"/>
                <a:chOff x="225013" y="4585744"/>
                <a:chExt cx="1248289" cy="672153"/>
              </a:xfrm>
            </p:grpSpPr>
            <p:sp>
              <p:nvSpPr>
                <p:cNvPr id="80" name="矩形 79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81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14233" y="4593759"/>
                  <a:ext cx="0" cy="664138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9" name="文字方塊 6"/>
              <p:cNvSpPr txBox="1">
                <a:spLocks noChangeArrowheads="1"/>
              </p:cNvSpPr>
              <p:nvPr/>
            </p:nvSpPr>
            <p:spPr bwMode="auto">
              <a:xfrm>
                <a:off x="1666782" y="2028840"/>
                <a:ext cx="4219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 b="1" dirty="0" smtClean="0"/>
                  <a:t>x</a:t>
                </a:r>
                <a:r>
                  <a:rPr lang="en-US" altLang="zh-TW" sz="2000" b="1" baseline="-25000" dirty="0" smtClean="0"/>
                  <a:t>3</a:t>
                </a:r>
                <a:endParaRPr lang="zh-TW" altLang="en-US" sz="2000" b="1" baseline="-25000" dirty="0"/>
              </a:p>
            </p:txBody>
          </p:sp>
        </p:grpSp>
        <p:cxnSp>
          <p:nvCxnSpPr>
            <p:cNvPr id="74" name="直線單箭頭接點 52"/>
            <p:cNvCxnSpPr>
              <a:cxnSpLocks noChangeShapeType="1"/>
            </p:cNvCxnSpPr>
            <p:nvPr/>
          </p:nvCxnSpPr>
          <p:spPr bwMode="auto">
            <a:xfrm>
              <a:off x="5680590" y="4709026"/>
              <a:ext cx="419508" cy="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31"/>
            <p:cNvCxnSpPr>
              <a:cxnSpLocks noChangeShapeType="1"/>
            </p:cNvCxnSpPr>
            <p:nvPr/>
          </p:nvCxnSpPr>
          <p:spPr bwMode="auto">
            <a:xfrm>
              <a:off x="4960510" y="4594680"/>
              <a:ext cx="0" cy="4743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直線單箭頭接點 52"/>
            <p:cNvCxnSpPr>
              <a:cxnSpLocks noChangeShapeType="1"/>
            </p:cNvCxnSpPr>
            <p:nvPr/>
          </p:nvCxnSpPr>
          <p:spPr bwMode="auto">
            <a:xfrm flipH="1">
              <a:off x="5836219" y="4917410"/>
              <a:ext cx="391965" cy="2878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群組 93"/>
            <p:cNvGrpSpPr/>
            <p:nvPr/>
          </p:nvGrpSpPr>
          <p:grpSpPr>
            <a:xfrm>
              <a:off x="3841602" y="5469176"/>
              <a:ext cx="1248289" cy="408096"/>
              <a:chOff x="225013" y="4585744"/>
              <a:chExt cx="1248289" cy="672155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225013" y="4585744"/>
                <a:ext cx="1248289" cy="672155"/>
                <a:chOff x="225013" y="4585744"/>
                <a:chExt cx="1248289" cy="672155"/>
              </a:xfrm>
            </p:grpSpPr>
            <p:sp>
              <p:nvSpPr>
                <p:cNvPr id="97" name="矩形 9"/>
                <p:cNvSpPr>
                  <a:spLocks noChangeArrowheads="1"/>
                </p:cNvSpPr>
                <p:nvPr/>
              </p:nvSpPr>
              <p:spPr bwMode="auto">
                <a:xfrm>
                  <a:off x="225013" y="4585744"/>
                  <a:ext cx="1248289" cy="67215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98" name="直線接點 29"/>
                <p:cNvCxnSpPr>
                  <a:cxnSpLocks noChangeShapeType="1"/>
                </p:cNvCxnSpPr>
                <p:nvPr/>
              </p:nvCxnSpPr>
              <p:spPr bwMode="auto">
                <a:xfrm rot="5400000" flipH="1">
                  <a:off x="176969" y="4921822"/>
                  <a:ext cx="67215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99" name="直線接點 31"/>
                <p:cNvCxnSpPr>
                  <a:cxnSpLocks noChangeShapeType="1"/>
                </p:cNvCxnSpPr>
                <p:nvPr/>
              </p:nvCxnSpPr>
              <p:spPr bwMode="auto">
                <a:xfrm>
                  <a:off x="1161117" y="4585744"/>
                  <a:ext cx="0" cy="672155"/>
                </a:xfrm>
                <a:prstGeom prst="line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96" name="文字方塊 6"/>
              <p:cNvSpPr txBox="1">
                <a:spLocks noChangeArrowheads="1"/>
              </p:cNvSpPr>
              <p:nvPr/>
            </p:nvSpPr>
            <p:spPr bwMode="auto">
              <a:xfrm>
                <a:off x="523363" y="4609914"/>
                <a:ext cx="612668" cy="608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1800" b="1" dirty="0" err="1" smtClean="0"/>
                  <a:t>x</a:t>
                </a:r>
                <a:r>
                  <a:rPr lang="en-US" altLang="zh-TW" sz="1800" b="1" baseline="-25000" dirty="0" err="1" smtClean="0"/>
                  <a:t>new</a:t>
                </a:r>
                <a:endParaRPr lang="zh-TW" altLang="en-US" sz="1800" b="1" baseline="-25000" dirty="0"/>
              </a:p>
            </p:txBody>
          </p:sp>
        </p:grpSp>
        <p:sp>
          <p:nvSpPr>
            <p:cNvPr id="100" name="文字方塊 6"/>
            <p:cNvSpPr txBox="1">
              <a:spLocks noChangeArrowheads="1"/>
            </p:cNvSpPr>
            <p:nvPr/>
          </p:nvSpPr>
          <p:spPr bwMode="auto">
            <a:xfrm>
              <a:off x="3524586" y="416490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x</a:t>
              </a:r>
              <a:endParaRPr lang="zh-TW" altLang="en-US" sz="2000" b="1" i="1" baseline="-25000" dirty="0"/>
            </a:p>
          </p:txBody>
        </p:sp>
        <p:sp>
          <p:nvSpPr>
            <p:cNvPr id="101" name="文字方塊 6"/>
            <p:cNvSpPr txBox="1">
              <a:spLocks noChangeArrowheads="1"/>
            </p:cNvSpPr>
            <p:nvPr/>
          </p:nvSpPr>
          <p:spPr bwMode="auto">
            <a:xfrm>
              <a:off x="4302079" y="506906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i="1" dirty="0" smtClean="0"/>
                <a:t>p</a:t>
              </a:r>
              <a:endParaRPr lang="zh-TW" altLang="en-US" sz="2000" b="1" i="1" baseline="-25000" dirty="0"/>
            </a:p>
          </p:txBody>
        </p:sp>
        <p:cxnSp>
          <p:nvCxnSpPr>
            <p:cNvPr id="102" name="直線單箭頭接點 52"/>
            <p:cNvCxnSpPr>
              <a:cxnSpLocks noChangeShapeType="1"/>
            </p:cNvCxnSpPr>
            <p:nvPr/>
          </p:nvCxnSpPr>
          <p:spPr bwMode="auto">
            <a:xfrm flipV="1">
              <a:off x="3931920" y="4937760"/>
              <a:ext cx="91440" cy="64770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單箭頭接點 52"/>
            <p:cNvCxnSpPr>
              <a:cxnSpLocks noChangeShapeType="1"/>
            </p:cNvCxnSpPr>
            <p:nvPr/>
          </p:nvCxnSpPr>
          <p:spPr bwMode="auto">
            <a:xfrm flipH="1" flipV="1">
              <a:off x="4869180" y="4960620"/>
              <a:ext cx="106680" cy="601980"/>
            </a:xfrm>
            <a:prstGeom prst="straightConnector1">
              <a:avLst/>
            </a:prstGeom>
            <a:ln>
              <a:headEnd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文字方塊 107"/>
          <p:cNvSpPr txBox="1"/>
          <p:nvPr/>
        </p:nvSpPr>
        <p:spPr>
          <a:xfrm>
            <a:off x="2106797" y="6093296"/>
            <a:ext cx="23527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x-&gt;right-&gt;left = p;</a:t>
            </a:r>
          </a:p>
        </p:txBody>
      </p:sp>
      <p:cxnSp>
        <p:nvCxnSpPr>
          <p:cNvPr id="72" name="直線單箭頭接點 52"/>
          <p:cNvCxnSpPr>
            <a:cxnSpLocks noChangeShapeType="1"/>
          </p:cNvCxnSpPr>
          <p:nvPr/>
        </p:nvCxnSpPr>
        <p:spPr bwMode="auto">
          <a:xfrm>
            <a:off x="4122328" y="4717618"/>
            <a:ext cx="465602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52"/>
          <p:cNvCxnSpPr>
            <a:cxnSpLocks noChangeShapeType="1"/>
          </p:cNvCxnSpPr>
          <p:nvPr/>
        </p:nvCxnSpPr>
        <p:spPr bwMode="auto">
          <a:xfrm flipH="1">
            <a:off x="4352522" y="4925050"/>
            <a:ext cx="391965" cy="287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52"/>
          <p:cNvCxnSpPr>
            <a:cxnSpLocks noChangeShapeType="1"/>
          </p:cNvCxnSpPr>
          <p:nvPr/>
        </p:nvCxnSpPr>
        <p:spPr bwMode="auto">
          <a:xfrm>
            <a:off x="4752621" y="4960620"/>
            <a:ext cx="116559" cy="508556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52"/>
          <p:cNvCxnSpPr>
            <a:cxnSpLocks noChangeShapeType="1"/>
          </p:cNvCxnSpPr>
          <p:nvPr/>
        </p:nvCxnSpPr>
        <p:spPr bwMode="auto">
          <a:xfrm flipH="1">
            <a:off x="4061460" y="4960620"/>
            <a:ext cx="78492" cy="4953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4859672" y="6093296"/>
            <a:ext cx="168539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x-&gt;right </a:t>
            </a:r>
            <a:r>
              <a:rPr lang="en-US" altLang="zh-TW" sz="2400" smtClean="0"/>
              <a:t>= p;</a:t>
            </a:r>
            <a:endParaRPr lang="en-US" altLang="zh-TW" sz="2400" dirty="0" smtClean="0"/>
          </a:p>
        </p:txBody>
      </p:sp>
      <p:sp>
        <p:nvSpPr>
          <p:cNvPr id="119" name="向右箭號 118"/>
          <p:cNvSpPr/>
          <p:nvPr/>
        </p:nvSpPr>
        <p:spPr>
          <a:xfrm>
            <a:off x="4587930" y="6223520"/>
            <a:ext cx="222970" cy="2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902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8" grpId="0" animBg="1"/>
      <p:bldP spid="118" grpId="0" animBg="1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Self-Study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Polynomial using linked lists</a:t>
            </a:r>
          </a:p>
          <a:p>
            <a:r>
              <a:rPr lang="en-US" altLang="zh-TW" dirty="0" smtClean="0"/>
              <a:t>Linked Stacks and Queues</a:t>
            </a:r>
          </a:p>
          <a:p>
            <a:endParaRPr lang="zh-TW" altLang="en-US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4932040" y="3501008"/>
            <a:ext cx="3810000" cy="2333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06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Visit Elements in a 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Suppose we have a chain C of </a:t>
            </a:r>
            <a:r>
              <a:rPr lang="en-US" altLang="zh-TW" dirty="0" err="1" smtClean="0"/>
              <a:t>datatype</a:t>
            </a:r>
            <a:r>
              <a:rPr lang="en-US" altLang="zh-TW" dirty="0" smtClean="0"/>
              <a:t> Chain&lt;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&gt;.</a:t>
            </a:r>
          </a:p>
          <a:p>
            <a:pPr lvl="1"/>
            <a:r>
              <a:rPr lang="en-US" altLang="zh-TW" dirty="0" smtClean="0"/>
              <a:t>Output all integers in C</a:t>
            </a:r>
          </a:p>
          <a:p>
            <a:pPr lvl="1"/>
            <a:r>
              <a:rPr lang="en-US" altLang="zh-TW" dirty="0" smtClean="0"/>
              <a:t>Obtain the maximum, minimum or mean of all integers in C</a:t>
            </a:r>
          </a:p>
          <a:p>
            <a:pPr lvl="1"/>
            <a:r>
              <a:rPr lang="en-US" altLang="zh-TW" dirty="0" smtClean="0"/>
              <a:t>Obtain the sum, product, or sum of squares of all integers in C</a:t>
            </a:r>
          </a:p>
          <a:p>
            <a:r>
              <a:rPr lang="en-US" altLang="zh-TW" dirty="0" smtClean="0"/>
              <a:t>All operations require to visit every element in the chain C!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Visit a Container?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In an array representation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467544" y="1628800"/>
          <a:ext cx="8208912" cy="1286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each item in C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current item in C;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do something with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467544" y="4014392"/>
          <a:ext cx="8208912" cy="1286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0; 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n; 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a[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];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do something with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04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Visit a Container?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In a linked list representation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467544" y="1628800"/>
          <a:ext cx="8208912" cy="1286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each item in C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current item in C;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do something with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467544" y="4014392"/>
          <a:ext cx="8208912" cy="1286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*</a:t>
                      </a:r>
                      <a:r>
                        <a:rPr lang="en-US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ptr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=first;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ptr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!=0;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ptr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ptr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-&gt;link</a:t>
                      </a:r>
                      <a:r>
                        <a:rPr lang="en-US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ptr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do something with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currentItem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;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711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Visiting a Container using 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powerful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mechanism to visit a container with arbitrary data type.</a:t>
            </a:r>
          </a:p>
          <a:p>
            <a:r>
              <a:rPr lang="en-US" altLang="zh-TW" dirty="0" smtClean="0"/>
              <a:t>Guarantee </a:t>
            </a:r>
            <a:r>
              <a:rPr lang="en-US" altLang="zh-TW" dirty="0"/>
              <a:t>runtime </a:t>
            </a:r>
            <a:r>
              <a:rPr lang="en-US" altLang="zh-TW" dirty="0" smtClean="0"/>
              <a:t>range safety.</a:t>
            </a:r>
          </a:p>
          <a:p>
            <a:r>
              <a:rPr lang="en-US" altLang="zh-TW" dirty="0" smtClean="0"/>
              <a:t>Applicable to all STL algorithms.</a:t>
            </a:r>
          </a:p>
          <a:p>
            <a:r>
              <a:rPr lang="en-US" altLang="zh-TW" dirty="0"/>
              <a:t>Suitable for team </a:t>
            </a:r>
            <a:r>
              <a:rPr lang="en-US" altLang="zh-TW" dirty="0" smtClean="0"/>
              <a:t>development.</a:t>
            </a:r>
          </a:p>
          <a:p>
            <a:r>
              <a:rPr lang="en-US" altLang="zh-TW" dirty="0" smtClean="0"/>
              <a:t>Might scarify some amount of performance.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23528" y="4869157"/>
          <a:ext cx="8496944" cy="17281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Possible implementation of STL copy algorithm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Iterator &gt;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copy(Iterator start, 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Iterator end, Iterator to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copy from</a:t>
                      </a:r>
                      <a:r>
                        <a:rPr lang="zh-TW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[start, end) to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dst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[to,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to+end-start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while (start != end)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{ *to = *start ; start++ ; to++; }</a:t>
                      </a:r>
                      <a:endParaRPr lang="zh-TW" altLang="en-US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548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Iterator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0269"/>
            <a:ext cx="8229600" cy="161704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An </a:t>
            </a:r>
            <a:r>
              <a:rPr lang="en-US" altLang="zh-TW" b="1" i="1" dirty="0"/>
              <a:t>iterator</a:t>
            </a:r>
            <a:r>
              <a:rPr lang="en-US" altLang="zh-TW" dirty="0"/>
              <a:t> is a pointer to an element </a:t>
            </a:r>
            <a:r>
              <a:rPr lang="en-US" altLang="zh-TW" dirty="0" smtClean="0"/>
              <a:t>in a </a:t>
            </a:r>
            <a:r>
              <a:rPr lang="en-US" altLang="zh-TW" dirty="0"/>
              <a:t>container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Using dereferencing operator (*) to access an element</a:t>
            </a:r>
          </a:p>
          <a:p>
            <a:r>
              <a:rPr lang="en-US" altLang="zh-TW" dirty="0" smtClean="0"/>
              <a:t>Support pre- or post- increment operator (++)</a:t>
            </a:r>
            <a:endParaRPr lang="en-US" altLang="zh-TW" dirty="0"/>
          </a:p>
          <a:p>
            <a:endParaRPr 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467544" y="1622224"/>
          <a:ext cx="8208912" cy="1518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main()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x [3] = {0,1,2};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int*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y = x; y != x+3; y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*y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endl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467544" y="3212976"/>
          <a:ext cx="8208912" cy="12868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main()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Iterator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y = 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start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y != 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y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  <a:r>
                        <a:rPr lang="es-E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*y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endl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98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Input</a:t>
            </a:r>
            <a:r>
              <a:rPr lang="en-US" altLang="zh-TW" dirty="0" smtClean="0"/>
              <a:t> iterator</a:t>
            </a:r>
          </a:p>
          <a:p>
            <a:pPr lvl="1"/>
            <a:r>
              <a:rPr lang="en-US" altLang="zh-TW" dirty="0" smtClean="0"/>
              <a:t>Read access, pre- and post- “++”</a:t>
            </a:r>
            <a:r>
              <a:rPr lang="en-US" altLang="zh-TW" dirty="0"/>
              <a:t> </a:t>
            </a:r>
            <a:r>
              <a:rPr lang="en-US" altLang="zh-TW" dirty="0" smtClean="0"/>
              <a:t>operators.</a:t>
            </a:r>
          </a:p>
          <a:p>
            <a:r>
              <a:rPr lang="en-US" altLang="zh-TW" b="1" dirty="0" smtClean="0"/>
              <a:t>Output</a:t>
            </a:r>
            <a:r>
              <a:rPr lang="en-US" altLang="zh-TW" dirty="0" smtClean="0"/>
              <a:t> iterator</a:t>
            </a:r>
          </a:p>
          <a:p>
            <a:pPr lvl="1"/>
            <a:r>
              <a:rPr lang="en-US" altLang="zh-TW" dirty="0" smtClean="0"/>
              <a:t>Write </a:t>
            </a:r>
            <a:r>
              <a:rPr lang="en-US" altLang="zh-TW" dirty="0"/>
              <a:t>access, pre- and post- “++” </a:t>
            </a:r>
            <a:r>
              <a:rPr lang="en-US" altLang="zh-TW" dirty="0" smtClean="0"/>
              <a:t>operators.</a:t>
            </a:r>
          </a:p>
          <a:p>
            <a:r>
              <a:rPr lang="en-US" altLang="zh-TW" b="1" dirty="0" smtClean="0"/>
              <a:t>Forward</a:t>
            </a:r>
            <a:r>
              <a:rPr lang="en-US" altLang="zh-TW" dirty="0" smtClean="0"/>
              <a:t> iterator</a:t>
            </a:r>
          </a:p>
          <a:p>
            <a:pPr lvl="1"/>
            <a:r>
              <a:rPr lang="en-US" altLang="zh-TW" dirty="0"/>
              <a:t>pre- </a:t>
            </a:r>
            <a:r>
              <a:rPr lang="en-US" altLang="zh-TW" dirty="0" smtClean="0"/>
              <a:t>and post- “++” operators.</a:t>
            </a:r>
          </a:p>
          <a:p>
            <a:r>
              <a:rPr lang="en-US" altLang="zh-TW" b="1" dirty="0" smtClean="0"/>
              <a:t>Bidirectional</a:t>
            </a:r>
            <a:r>
              <a:rPr lang="en-US" altLang="zh-TW" dirty="0" smtClean="0"/>
              <a:t> iterator</a:t>
            </a:r>
          </a:p>
          <a:p>
            <a:pPr lvl="1"/>
            <a:r>
              <a:rPr lang="en-US" altLang="zh-TW" dirty="0" smtClean="0"/>
              <a:t>pre- and post- “++” and “--” operators.</a:t>
            </a:r>
          </a:p>
          <a:p>
            <a:r>
              <a:rPr lang="en-US" altLang="zh-TW" b="1" dirty="0" smtClean="0"/>
              <a:t>Random access </a:t>
            </a:r>
            <a:r>
              <a:rPr lang="en-US" altLang="zh-TW" dirty="0" smtClean="0"/>
              <a:t>iterator</a:t>
            </a:r>
          </a:p>
          <a:p>
            <a:pPr lvl="1"/>
            <a:r>
              <a:rPr lang="en-US" altLang="zh-TW" dirty="0" smtClean="0"/>
              <a:t>Permit pointer jumps by arbitrary amounts.</a:t>
            </a:r>
          </a:p>
          <a:p>
            <a:r>
              <a:rPr lang="en-US" altLang="zh-TW" dirty="0" smtClean="0"/>
              <a:t>All iterators supports “==”, “!=” and “*” operators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17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 Iterator for Chain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08912" cy="47091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&lt;class T&gt;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Chain 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Chain(void) {first = last = NULL;}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Chain operations…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class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{…};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Get the first element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begin() {return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(first);}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Get the end of the list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end() {return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(0);}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*first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 *last;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784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86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SLL Operation: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Steps to do when we want to insert a ”GAT” in between “CAT” and “EAT” nodes</a:t>
            </a:r>
          </a:p>
          <a:p>
            <a:pPr lvl="1"/>
            <a:r>
              <a:rPr lang="en-US" altLang="zh-TW" dirty="0" smtClean="0"/>
              <a:t>Create a new node “a” and set data field to “GAT”</a:t>
            </a:r>
          </a:p>
          <a:p>
            <a:pPr lvl="1"/>
            <a:r>
              <a:rPr lang="en-US" altLang="zh-TW" dirty="0" smtClean="0"/>
              <a:t>Set the link field of “a” to “EAT” node</a:t>
            </a:r>
          </a:p>
          <a:p>
            <a:pPr lvl="1"/>
            <a:r>
              <a:rPr lang="en-US" altLang="zh-TW" dirty="0" smtClean="0"/>
              <a:t>Set the link field of “CAT” node to “a”</a:t>
            </a:r>
          </a:p>
          <a:p>
            <a:pPr lvl="1"/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222194" y="1988840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BAT</a:t>
              </a:r>
              <a:endParaRPr lang="zh-TW" altLang="en-US" sz="2000" b="1" baseline="-25000" dirty="0"/>
            </a:p>
          </p:txBody>
        </p:sp>
      </p:grpSp>
      <p:cxnSp>
        <p:nvCxnSpPr>
          <p:cNvPr id="28" name="直線單箭頭接點 52"/>
          <p:cNvCxnSpPr>
            <a:cxnSpLocks noChangeShapeType="1"/>
          </p:cNvCxnSpPr>
          <p:nvPr/>
        </p:nvCxnSpPr>
        <p:spPr bwMode="auto">
          <a:xfrm>
            <a:off x="2255430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2818621" y="1988840"/>
            <a:ext cx="1248289" cy="480111"/>
            <a:chOff x="1222194" y="1988840"/>
            <a:chExt cx="1248289" cy="480111"/>
          </a:xfrm>
        </p:grpSpPr>
        <p:grpSp>
          <p:nvGrpSpPr>
            <p:cNvPr id="39" name="群組 38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1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2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CAT</a:t>
              </a:r>
              <a:endParaRPr lang="zh-TW" altLang="en-US" sz="2000" b="1" baseline="-25000" dirty="0"/>
            </a:p>
          </p:txBody>
        </p:sp>
      </p:grpSp>
      <p:cxnSp>
        <p:nvCxnSpPr>
          <p:cNvPr id="43" name="直線單箭頭接點 52"/>
          <p:cNvCxnSpPr>
            <a:cxnSpLocks noChangeShapeType="1"/>
          </p:cNvCxnSpPr>
          <p:nvPr/>
        </p:nvCxnSpPr>
        <p:spPr bwMode="auto">
          <a:xfrm>
            <a:off x="3851857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427984" y="1988840"/>
            <a:ext cx="1248289" cy="480111"/>
            <a:chOff x="1222194" y="1988840"/>
            <a:chExt cx="1248289" cy="480111"/>
          </a:xfrm>
        </p:grpSpPr>
        <p:grpSp>
          <p:nvGrpSpPr>
            <p:cNvPr id="45" name="群組 4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7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6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801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EAT</a:t>
              </a:r>
              <a:endParaRPr lang="zh-TW" altLang="en-US" sz="2000" b="1" baseline="-25000" dirty="0"/>
            </a:p>
          </p:txBody>
        </p:sp>
      </p:grpSp>
      <p:cxnSp>
        <p:nvCxnSpPr>
          <p:cNvPr id="49" name="直線單箭頭接點 52"/>
          <p:cNvCxnSpPr>
            <a:cxnSpLocks noChangeShapeType="1"/>
          </p:cNvCxnSpPr>
          <p:nvPr/>
        </p:nvCxnSpPr>
        <p:spPr bwMode="auto">
          <a:xfrm>
            <a:off x="5461220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6058981" y="1988840"/>
            <a:ext cx="1248289" cy="480111"/>
            <a:chOff x="1222194" y="1988840"/>
            <a:chExt cx="1248289" cy="480111"/>
          </a:xfrm>
        </p:grpSpPr>
        <p:grpSp>
          <p:nvGrpSpPr>
            <p:cNvPr id="51" name="群組 50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3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4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52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51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FAT</a:t>
              </a:r>
              <a:endParaRPr lang="zh-TW" altLang="en-US" sz="2000" b="1" baseline="-25000" dirty="0"/>
            </a:p>
          </p:txBody>
        </p:sp>
      </p:grpSp>
      <p:cxnSp>
        <p:nvCxnSpPr>
          <p:cNvPr id="55" name="直線單箭頭接點 52"/>
          <p:cNvCxnSpPr>
            <a:cxnSpLocks noChangeShapeType="1"/>
          </p:cNvCxnSpPr>
          <p:nvPr/>
        </p:nvCxnSpPr>
        <p:spPr bwMode="auto">
          <a:xfrm>
            <a:off x="7092217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字方塊 73"/>
          <p:cNvSpPr txBox="1">
            <a:spLocks noChangeArrowheads="1"/>
          </p:cNvSpPr>
          <p:nvPr/>
        </p:nvSpPr>
        <p:spPr bwMode="auto">
          <a:xfrm>
            <a:off x="7668344" y="200728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57" name="文字方塊 6"/>
          <p:cNvSpPr txBox="1">
            <a:spLocks noChangeArrowheads="1"/>
          </p:cNvSpPr>
          <p:nvPr/>
        </p:nvSpPr>
        <p:spPr bwMode="auto">
          <a:xfrm>
            <a:off x="239891" y="1372706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cxnSp>
        <p:nvCxnSpPr>
          <p:cNvPr id="58" name="直線單箭頭接點 52"/>
          <p:cNvCxnSpPr>
            <a:cxnSpLocks noChangeShapeType="1"/>
            <a:stCxn id="57" idx="2"/>
          </p:cNvCxnSpPr>
          <p:nvPr/>
        </p:nvCxnSpPr>
        <p:spPr bwMode="auto">
          <a:xfrm>
            <a:off x="573476" y="1772816"/>
            <a:ext cx="648718" cy="442513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3764150" y="2780928"/>
            <a:ext cx="1248289" cy="480111"/>
            <a:chOff x="1222194" y="1988840"/>
            <a:chExt cx="1248289" cy="480111"/>
          </a:xfrm>
        </p:grpSpPr>
        <p:grpSp>
          <p:nvGrpSpPr>
            <p:cNvPr id="61" name="群組 60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63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64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62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7074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GAT</a:t>
              </a:r>
              <a:endParaRPr lang="zh-TW" altLang="en-US" sz="2000" b="1" baseline="-25000" dirty="0"/>
            </a:p>
          </p:txBody>
        </p:sp>
      </p:grpSp>
      <p:sp>
        <p:nvSpPr>
          <p:cNvPr id="66" name="文字方塊 6"/>
          <p:cNvSpPr txBox="1">
            <a:spLocks noChangeArrowheads="1"/>
          </p:cNvSpPr>
          <p:nvPr/>
        </p:nvSpPr>
        <p:spPr bwMode="auto">
          <a:xfrm>
            <a:off x="2647991" y="28209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a</a:t>
            </a:r>
            <a:endParaRPr lang="zh-TW" altLang="en-US" sz="2000" b="1" i="1" baseline="-25000" dirty="0"/>
          </a:p>
        </p:txBody>
      </p:sp>
      <p:cxnSp>
        <p:nvCxnSpPr>
          <p:cNvPr id="68" name="直線單箭頭接點 52"/>
          <p:cNvCxnSpPr>
            <a:cxnSpLocks noChangeShapeType="1"/>
            <a:stCxn id="66" idx="3"/>
          </p:cNvCxnSpPr>
          <p:nvPr/>
        </p:nvCxnSpPr>
        <p:spPr bwMode="auto">
          <a:xfrm flipV="1">
            <a:off x="2975325" y="3001805"/>
            <a:ext cx="788825" cy="1917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52"/>
          <p:cNvCxnSpPr>
            <a:cxnSpLocks noChangeShapeType="1"/>
          </p:cNvCxnSpPr>
          <p:nvPr/>
        </p:nvCxnSpPr>
        <p:spPr bwMode="auto">
          <a:xfrm flipV="1">
            <a:off x="4866592" y="2428950"/>
            <a:ext cx="0" cy="59489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2"/>
          <p:cNvCxnSpPr>
            <a:cxnSpLocks noChangeShapeType="1"/>
            <a:endCxn id="62" idx="0"/>
          </p:cNvCxnSpPr>
          <p:nvPr/>
        </p:nvCxnSpPr>
        <p:spPr bwMode="auto">
          <a:xfrm>
            <a:off x="3862665" y="2285773"/>
            <a:ext cx="353719" cy="535155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83174" y="6084585"/>
            <a:ext cx="75776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You do not need to move or shift any nodes!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08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Iterator for 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usage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07504" y="2270296"/>
          <a:ext cx="8928992" cy="3311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main()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Chain&lt;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do operations on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here…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endParaRPr lang="zh-TW" altLang="en-US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print out every element in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</a:t>
                      </a:r>
                      <a:endParaRPr lang="zh-TW" altLang="en-US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Chain&lt;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&gt;::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my_it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my_it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myChain.begin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!=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myChain.end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s-E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++m_it)</a:t>
                      </a:r>
                      <a:endParaRPr lang="zh-TW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*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m_it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&lt;&lt;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endl</a:t>
                      </a:r>
                      <a:r>
                        <a:rPr lang="en-US" altLang="zh-TW" sz="1800" b="1" kern="100" baseline="0" dirty="0" smtClean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Use STL algorithm to calculate the sum of </a:t>
                      </a:r>
                      <a:r>
                        <a:rPr lang="en-US" altLang="zh-TW" sz="1800" b="1" kern="100" baseline="0" dirty="0" err="1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sum =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::accumulate(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myChain.begin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(), </a:t>
                      </a:r>
                      <a:r>
                        <a:rPr lang="en-US" altLang="zh-TW" sz="18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myChain.end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(),0);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978257" y="228782"/>
          <a:ext cx="7187486" cy="64004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8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altLang="zh-TW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altLang="zh-TW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nested class within Chain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Constructor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&gt;*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startNode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0)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	{current =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startNode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// Dereferencing operator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 operator*()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{return current-&gt;data;}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operator-&gt;()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{return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current-&gt;data;}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Increment operator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operator++() 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pre-”++”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 =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current-&gt;link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return *this; 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operator++(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post- “++”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old = *this;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current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current-&gt;link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return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old;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7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Equality operators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operator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!=(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right)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current !=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right.current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operator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==(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ChainIterator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right)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 current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 </a:t>
                      </a:r>
                      <a:r>
                        <a:rPr lang="en-US" sz="16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right.current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;}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67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676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b="1" kern="100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</a:t>
                      </a:r>
                      <a:r>
                        <a:rPr lang="en-US" sz="16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&gt;* current;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429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sz="16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56184" marR="561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11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SLL Operation: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Steps to do when we want to delete a ”EAT” node from the list</a:t>
            </a:r>
          </a:p>
          <a:p>
            <a:pPr lvl="1"/>
            <a:r>
              <a:rPr lang="en-US" altLang="zh-TW" dirty="0" smtClean="0"/>
              <a:t>Locate the node “a” precedes the “EAT” node</a:t>
            </a:r>
          </a:p>
          <a:p>
            <a:pPr lvl="1"/>
            <a:r>
              <a:rPr lang="en-US" altLang="zh-TW" dirty="0" smtClean="0"/>
              <a:t>Set the link field of “a” to node next to “EAT” node</a:t>
            </a:r>
          </a:p>
          <a:p>
            <a:pPr lvl="1"/>
            <a:r>
              <a:rPr lang="en-US" altLang="zh-TW" dirty="0" smtClean="0"/>
              <a:t>Delete the “EAT” node</a:t>
            </a:r>
          </a:p>
          <a:p>
            <a:pPr lvl="1"/>
            <a:endParaRPr lang="zh-TW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222194" y="1988840"/>
            <a:ext cx="1248289" cy="480111"/>
            <a:chOff x="1222194" y="1988840"/>
            <a:chExt cx="1248289" cy="480111"/>
          </a:xfrm>
        </p:grpSpPr>
        <p:grpSp>
          <p:nvGrpSpPr>
            <p:cNvPr id="13" name="群組 12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5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4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BAT</a:t>
              </a:r>
              <a:endParaRPr lang="zh-TW" altLang="en-US" sz="2000" b="1" baseline="-25000" dirty="0"/>
            </a:p>
          </p:txBody>
        </p:sp>
      </p:grpSp>
      <p:cxnSp>
        <p:nvCxnSpPr>
          <p:cNvPr id="28" name="直線單箭頭接點 52"/>
          <p:cNvCxnSpPr>
            <a:cxnSpLocks noChangeShapeType="1"/>
          </p:cNvCxnSpPr>
          <p:nvPr/>
        </p:nvCxnSpPr>
        <p:spPr bwMode="auto">
          <a:xfrm>
            <a:off x="2255430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2818621" y="1988840"/>
            <a:ext cx="1248289" cy="480111"/>
            <a:chOff x="1222194" y="1988840"/>
            <a:chExt cx="1248289" cy="480111"/>
          </a:xfrm>
        </p:grpSpPr>
        <p:grpSp>
          <p:nvGrpSpPr>
            <p:cNvPr id="39" name="群組 38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1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2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0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CAT</a:t>
              </a:r>
              <a:endParaRPr lang="zh-TW" altLang="en-US" sz="2000" b="1" baseline="-25000" dirty="0"/>
            </a:p>
          </p:txBody>
        </p:sp>
      </p:grpSp>
      <p:cxnSp>
        <p:nvCxnSpPr>
          <p:cNvPr id="43" name="直線單箭頭接點 52"/>
          <p:cNvCxnSpPr>
            <a:cxnSpLocks noChangeShapeType="1"/>
          </p:cNvCxnSpPr>
          <p:nvPr/>
        </p:nvCxnSpPr>
        <p:spPr bwMode="auto">
          <a:xfrm>
            <a:off x="3851857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427984" y="1988840"/>
            <a:ext cx="1248289" cy="480111"/>
            <a:chOff x="1222194" y="1988840"/>
            <a:chExt cx="1248289" cy="480111"/>
          </a:xfrm>
        </p:grpSpPr>
        <p:grpSp>
          <p:nvGrpSpPr>
            <p:cNvPr id="45" name="群組 44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47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48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6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801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EAT</a:t>
              </a:r>
              <a:endParaRPr lang="zh-TW" altLang="en-US" sz="2000" b="1" baseline="-25000" dirty="0"/>
            </a:p>
          </p:txBody>
        </p:sp>
      </p:grpSp>
      <p:cxnSp>
        <p:nvCxnSpPr>
          <p:cNvPr id="49" name="直線單箭頭接點 52"/>
          <p:cNvCxnSpPr>
            <a:cxnSpLocks noChangeShapeType="1"/>
          </p:cNvCxnSpPr>
          <p:nvPr/>
        </p:nvCxnSpPr>
        <p:spPr bwMode="auto">
          <a:xfrm>
            <a:off x="5461220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6058981" y="1988840"/>
            <a:ext cx="1248289" cy="480111"/>
            <a:chOff x="1222194" y="1988840"/>
            <a:chExt cx="1248289" cy="480111"/>
          </a:xfrm>
        </p:grpSpPr>
        <p:grpSp>
          <p:nvGrpSpPr>
            <p:cNvPr id="51" name="群組 50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53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54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52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51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FAT</a:t>
              </a:r>
              <a:endParaRPr lang="zh-TW" altLang="en-US" sz="2000" b="1" baseline="-25000" dirty="0"/>
            </a:p>
          </p:txBody>
        </p:sp>
      </p:grpSp>
      <p:cxnSp>
        <p:nvCxnSpPr>
          <p:cNvPr id="55" name="直線單箭頭接點 52"/>
          <p:cNvCxnSpPr>
            <a:cxnSpLocks noChangeShapeType="1"/>
          </p:cNvCxnSpPr>
          <p:nvPr/>
        </p:nvCxnSpPr>
        <p:spPr bwMode="auto">
          <a:xfrm>
            <a:off x="7092217" y="2228891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字方塊 73"/>
          <p:cNvSpPr txBox="1">
            <a:spLocks noChangeArrowheads="1"/>
          </p:cNvSpPr>
          <p:nvPr/>
        </p:nvSpPr>
        <p:spPr bwMode="auto">
          <a:xfrm>
            <a:off x="7668344" y="200728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57" name="文字方塊 6"/>
          <p:cNvSpPr txBox="1">
            <a:spLocks noChangeArrowheads="1"/>
          </p:cNvSpPr>
          <p:nvPr/>
        </p:nvSpPr>
        <p:spPr bwMode="auto">
          <a:xfrm>
            <a:off x="239891" y="1372706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cxnSp>
        <p:nvCxnSpPr>
          <p:cNvPr id="58" name="直線單箭頭接點 52"/>
          <p:cNvCxnSpPr>
            <a:cxnSpLocks noChangeShapeType="1"/>
            <a:stCxn id="57" idx="2"/>
          </p:cNvCxnSpPr>
          <p:nvPr/>
        </p:nvCxnSpPr>
        <p:spPr bwMode="auto">
          <a:xfrm>
            <a:off x="573476" y="1772816"/>
            <a:ext cx="648718" cy="442513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83174" y="6084585"/>
            <a:ext cx="75776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You do not need to move or shift any nodes!</a:t>
            </a:r>
            <a:endParaRPr lang="zh-TW" altLang="en-US" sz="3200" dirty="0"/>
          </a:p>
        </p:txBody>
      </p:sp>
      <p:sp>
        <p:nvSpPr>
          <p:cNvPr id="59" name="文字方塊 6"/>
          <p:cNvSpPr txBox="1">
            <a:spLocks noChangeArrowheads="1"/>
          </p:cNvSpPr>
          <p:nvPr/>
        </p:nvSpPr>
        <p:spPr bwMode="auto">
          <a:xfrm>
            <a:off x="3275856" y="28209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a</a:t>
            </a:r>
            <a:endParaRPr lang="zh-TW" altLang="en-US" sz="2000" b="1" i="1" baseline="-25000" dirty="0"/>
          </a:p>
        </p:txBody>
      </p:sp>
      <p:cxnSp>
        <p:nvCxnSpPr>
          <p:cNvPr id="65" name="直線單箭頭接點 52"/>
          <p:cNvCxnSpPr>
            <a:cxnSpLocks noChangeShapeType="1"/>
            <a:stCxn id="59" idx="0"/>
            <a:endCxn id="41" idx="2"/>
          </p:cNvCxnSpPr>
          <p:nvPr/>
        </p:nvCxnSpPr>
        <p:spPr bwMode="auto">
          <a:xfrm flipV="1">
            <a:off x="3439523" y="2468951"/>
            <a:ext cx="3243" cy="35197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endCxn id="52" idx="2"/>
          </p:cNvCxnSpPr>
          <p:nvPr/>
        </p:nvCxnSpPr>
        <p:spPr>
          <a:xfrm>
            <a:off x="3851857" y="2238118"/>
            <a:ext cx="2631434" cy="190832"/>
          </a:xfrm>
          <a:prstGeom prst="bentConnector4">
            <a:avLst>
              <a:gd name="adj1" fmla="val 84"/>
              <a:gd name="adj2" fmla="val 21979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乘號 16"/>
          <p:cNvSpPr/>
          <p:nvPr/>
        </p:nvSpPr>
        <p:spPr>
          <a:xfrm>
            <a:off x="4277791" y="1751132"/>
            <a:ext cx="1548674" cy="928394"/>
          </a:xfrm>
          <a:prstGeom prst="mathMultiply">
            <a:avLst>
              <a:gd name="adj1" fmla="val 100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7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9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Conceptual Design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Defining a “</a:t>
            </a:r>
            <a:r>
              <a:rPr lang="en-US" altLang="zh-TW" dirty="0" err="1" smtClean="0"/>
              <a:t>ChainNode</a:t>
            </a:r>
            <a:r>
              <a:rPr lang="en-US" altLang="zh-TW" dirty="0" smtClean="0"/>
              <a:t>” class</a:t>
            </a:r>
          </a:p>
          <a:p>
            <a:pPr lvl="1"/>
            <a:r>
              <a:rPr lang="en-US" altLang="zh-TW" dirty="0" smtClean="0"/>
              <a:t>Data field</a:t>
            </a:r>
          </a:p>
          <a:p>
            <a:pPr lvl="1"/>
            <a:r>
              <a:rPr lang="en-US" altLang="zh-TW" dirty="0" smtClean="0"/>
              <a:t>Link field</a:t>
            </a:r>
          </a:p>
          <a:p>
            <a:r>
              <a:rPr lang="en-US" altLang="zh-TW" dirty="0" smtClean="0"/>
              <a:t>Designing a “Chain” class</a:t>
            </a:r>
          </a:p>
          <a:p>
            <a:pPr lvl="1"/>
            <a:r>
              <a:rPr lang="en-US" altLang="zh-TW" dirty="0" smtClean="0"/>
              <a:t>Support various operation on </a:t>
            </a:r>
            <a:r>
              <a:rPr lang="en-US" altLang="zh-TW" dirty="0" err="1" smtClean="0"/>
              <a:t>ChainNodes</a:t>
            </a:r>
            <a:endParaRPr lang="en-US" altLang="zh-TW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1582234" y="5157192"/>
            <a:ext cx="1248289" cy="480111"/>
            <a:chOff x="1222194" y="1988840"/>
            <a:chExt cx="1248289" cy="480111"/>
          </a:xfrm>
        </p:grpSpPr>
        <p:grpSp>
          <p:nvGrpSpPr>
            <p:cNvPr id="8" name="群組 7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0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9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BAT</a:t>
              </a:r>
              <a:endParaRPr lang="zh-TW" altLang="en-US" sz="2000" b="1" baseline="-25000" dirty="0"/>
            </a:p>
          </p:txBody>
        </p:sp>
      </p:grpSp>
      <p:cxnSp>
        <p:nvCxnSpPr>
          <p:cNvPr id="12" name="直線單箭頭接點 52"/>
          <p:cNvCxnSpPr>
            <a:cxnSpLocks noChangeShapeType="1"/>
          </p:cNvCxnSpPr>
          <p:nvPr/>
        </p:nvCxnSpPr>
        <p:spPr bwMode="auto">
          <a:xfrm>
            <a:off x="2615470" y="539724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3178661" y="5157192"/>
            <a:ext cx="1248289" cy="480111"/>
            <a:chOff x="1222194" y="1988840"/>
            <a:chExt cx="1248289" cy="480111"/>
          </a:xfrm>
        </p:grpSpPr>
        <p:grpSp>
          <p:nvGrpSpPr>
            <p:cNvPr id="14" name="群組 13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16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7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5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94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CAT</a:t>
              </a:r>
              <a:endParaRPr lang="zh-TW" altLang="en-US" sz="2000" b="1" baseline="-25000" dirty="0"/>
            </a:p>
          </p:txBody>
        </p:sp>
      </p:grpSp>
      <p:cxnSp>
        <p:nvCxnSpPr>
          <p:cNvPr id="18" name="直線單箭頭接點 52"/>
          <p:cNvCxnSpPr>
            <a:cxnSpLocks noChangeShapeType="1"/>
          </p:cNvCxnSpPr>
          <p:nvPr/>
        </p:nvCxnSpPr>
        <p:spPr bwMode="auto">
          <a:xfrm>
            <a:off x="4211897" y="539724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788024" y="5157192"/>
            <a:ext cx="1248289" cy="480111"/>
            <a:chOff x="1222194" y="1988840"/>
            <a:chExt cx="1248289" cy="480111"/>
          </a:xfrm>
        </p:grpSpPr>
        <p:grpSp>
          <p:nvGrpSpPr>
            <p:cNvPr id="20" name="群組 19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2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3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1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801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EAT</a:t>
              </a:r>
              <a:endParaRPr lang="zh-TW" altLang="en-US" sz="2000" b="1" baseline="-25000" dirty="0"/>
            </a:p>
          </p:txBody>
        </p:sp>
      </p:grpSp>
      <p:cxnSp>
        <p:nvCxnSpPr>
          <p:cNvPr id="24" name="直線單箭頭接點 52"/>
          <p:cNvCxnSpPr>
            <a:cxnSpLocks noChangeShapeType="1"/>
          </p:cNvCxnSpPr>
          <p:nvPr/>
        </p:nvCxnSpPr>
        <p:spPr bwMode="auto">
          <a:xfrm>
            <a:off x="5821260" y="539724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6419021" y="5157192"/>
            <a:ext cx="1248289" cy="480111"/>
            <a:chOff x="1222194" y="1988840"/>
            <a:chExt cx="1248289" cy="480111"/>
          </a:xfrm>
        </p:grpSpPr>
        <p:grpSp>
          <p:nvGrpSpPr>
            <p:cNvPr id="26" name="群組 25"/>
            <p:cNvGrpSpPr/>
            <p:nvPr/>
          </p:nvGrpSpPr>
          <p:grpSpPr>
            <a:xfrm>
              <a:off x="1222194" y="1988840"/>
              <a:ext cx="1248289" cy="480111"/>
              <a:chOff x="225013" y="4585744"/>
              <a:chExt cx="1248289" cy="672153"/>
            </a:xfrm>
          </p:grpSpPr>
          <p:sp>
            <p:nvSpPr>
              <p:cNvPr id="28" name="矩形 9"/>
              <p:cNvSpPr>
                <a:spLocks noChangeArrowheads="1"/>
              </p:cNvSpPr>
              <p:nvPr/>
            </p:nvSpPr>
            <p:spPr bwMode="auto">
              <a:xfrm>
                <a:off x="225013" y="4585744"/>
                <a:ext cx="1248289" cy="6721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29" name="直線接點 31"/>
              <p:cNvCxnSpPr>
                <a:cxnSpLocks noChangeShapeType="1"/>
              </p:cNvCxnSpPr>
              <p:nvPr/>
            </p:nvCxnSpPr>
            <p:spPr bwMode="auto">
              <a:xfrm>
                <a:off x="1114233" y="4593759"/>
                <a:ext cx="0" cy="6641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27" name="文字方塊 6"/>
            <p:cNvSpPr txBox="1">
              <a:spLocks noChangeArrowheads="1"/>
            </p:cNvSpPr>
            <p:nvPr/>
          </p:nvSpPr>
          <p:spPr bwMode="auto">
            <a:xfrm>
              <a:off x="1320709" y="2028840"/>
              <a:ext cx="6515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sz="2000" b="1" dirty="0" smtClean="0"/>
                <a:t>FAT</a:t>
              </a:r>
              <a:endParaRPr lang="zh-TW" altLang="en-US" sz="2000" b="1" baseline="-25000" dirty="0"/>
            </a:p>
          </p:txBody>
        </p:sp>
      </p:grpSp>
      <p:cxnSp>
        <p:nvCxnSpPr>
          <p:cNvPr id="30" name="直線單箭頭接點 52"/>
          <p:cNvCxnSpPr>
            <a:cxnSpLocks noChangeShapeType="1"/>
          </p:cNvCxnSpPr>
          <p:nvPr/>
        </p:nvCxnSpPr>
        <p:spPr bwMode="auto">
          <a:xfrm>
            <a:off x="7452257" y="5397243"/>
            <a:ext cx="576127" cy="4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52"/>
          <p:cNvCxnSpPr>
            <a:cxnSpLocks noChangeShapeType="1"/>
          </p:cNvCxnSpPr>
          <p:nvPr/>
        </p:nvCxnSpPr>
        <p:spPr bwMode="auto">
          <a:xfrm>
            <a:off x="1115616" y="5383681"/>
            <a:ext cx="466618" cy="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6"/>
          <p:cNvSpPr txBox="1">
            <a:spLocks noChangeArrowheads="1"/>
          </p:cNvSpPr>
          <p:nvPr/>
        </p:nvSpPr>
        <p:spPr bwMode="auto">
          <a:xfrm>
            <a:off x="448446" y="5183626"/>
            <a:ext cx="667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000" b="1" i="1" dirty="0" smtClean="0"/>
              <a:t>first</a:t>
            </a:r>
            <a:endParaRPr lang="zh-TW" altLang="en-US" sz="2000" b="1" i="1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403648" y="584765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err="1" smtClean="0"/>
              <a:t>ChainNode</a:t>
            </a:r>
            <a:endParaRPr lang="zh-TW" altLang="en-US" sz="2400" b="1" i="1" dirty="0"/>
          </a:p>
        </p:txBody>
      </p:sp>
      <p:cxnSp>
        <p:nvCxnSpPr>
          <p:cNvPr id="37" name="直線單箭頭接點 36"/>
          <p:cNvCxnSpPr>
            <a:stCxn id="10" idx="2"/>
            <a:endCxn id="35" idx="0"/>
          </p:cNvCxnSpPr>
          <p:nvPr/>
        </p:nvCxnSpPr>
        <p:spPr>
          <a:xfrm flipH="1">
            <a:off x="2194890" y="5637303"/>
            <a:ext cx="11489" cy="210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5536" y="4509120"/>
            <a:ext cx="8316416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73"/>
          <p:cNvSpPr txBox="1">
            <a:spLocks noChangeArrowheads="1"/>
          </p:cNvSpPr>
          <p:nvPr/>
        </p:nvSpPr>
        <p:spPr bwMode="auto">
          <a:xfrm>
            <a:off x="8001144" y="517563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100736" y="458112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/>
              <a:t>Chain</a:t>
            </a:r>
            <a:endParaRPr lang="zh-TW" altLang="en-US" sz="2400" b="1" i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00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ChainNode</a:t>
            </a:r>
            <a:r>
              <a:rPr lang="en-US" altLang="zh-TW" dirty="0" smtClean="0"/>
              <a:t> &amp; Chain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Composite 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722368"/>
              </p:ext>
            </p:extLst>
          </p:nvPr>
        </p:nvGraphicFramePr>
        <p:xfrm>
          <a:off x="107504" y="2359619"/>
          <a:ext cx="2699792" cy="34574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99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friend class Chain;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Constructor</a:t>
                      </a:r>
                      <a:endParaRPr lang="zh-TW" altLang="zh-TW" sz="16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value=0, </a:t>
                      </a:r>
                      <a:r>
                        <a:rPr lang="en-US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 next=NULL){</a:t>
                      </a:r>
                      <a:endParaRPr lang="zh-TW" altLang="zh-TW" sz="16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data = value;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link = next;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data;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6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*link;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116067"/>
              </p:ext>
            </p:extLst>
          </p:nvPr>
        </p:nvGraphicFramePr>
        <p:xfrm>
          <a:off x="2951312" y="2348880"/>
          <a:ext cx="6120680" cy="3478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Create a chain with two nodes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Create2();   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Insert a node with data=50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Insert50(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a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Delete(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*x,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*y);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*first;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91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ChainNode</a:t>
            </a:r>
            <a:r>
              <a:rPr lang="en-US" altLang="zh-TW" dirty="0" smtClean="0"/>
              <a:t> &amp; Chain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Nested class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35893"/>
              </p:ext>
            </p:extLst>
          </p:nvPr>
        </p:nvGraphicFramePr>
        <p:xfrm>
          <a:off x="1475656" y="2174816"/>
          <a:ext cx="6120680" cy="4638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Create a chain with two nodes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Create2();   </a:t>
                      </a:r>
                      <a:endParaRPr lang="zh-TW" altLang="zh-TW" sz="1800" b="1" kern="100" baseline="0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Insert a node with data=50 </a:t>
                      </a:r>
                      <a:endParaRPr lang="zh-TW" altLang="zh-TW" sz="1800" b="1" kern="100" baseline="0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Insert50(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a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Delete(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*x,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*y);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class </a:t>
                      </a:r>
                      <a:r>
                        <a:rPr lang="en-US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zh-TW" altLang="zh-TW" sz="1800" b="1" kern="100" baseline="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public: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data;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*link;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ChainNode</a:t>
                      </a: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*first;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9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b="1" kern="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2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Pointer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Declaration</a:t>
            </a:r>
            <a:endParaRPr lang="en-US" altLang="zh-TW" b="1" dirty="0"/>
          </a:p>
          <a:p>
            <a:pPr lvl="1"/>
            <a:r>
              <a:rPr lang="en-US" altLang="zh-TW" dirty="0" err="1"/>
              <a:t>NodeA</a:t>
            </a:r>
            <a:r>
              <a:rPr lang="en-US" altLang="zh-TW" dirty="0"/>
              <a:t> *a1=NULL, *a2=NULL;</a:t>
            </a:r>
          </a:p>
          <a:p>
            <a:r>
              <a:rPr lang="en-US" altLang="zh-TW" b="1" dirty="0" smtClean="0"/>
              <a:t>Allocate memory</a:t>
            </a:r>
            <a:endParaRPr lang="en-US" altLang="zh-TW" b="1" dirty="0"/>
          </a:p>
          <a:p>
            <a:pPr lvl="1"/>
            <a:r>
              <a:rPr lang="en-US" altLang="zh-TW" dirty="0"/>
              <a:t>a1 = new </a:t>
            </a:r>
            <a:r>
              <a:rPr lang="en-US" altLang="zh-TW" dirty="0" err="1"/>
              <a:t>NodeA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a2 = new </a:t>
            </a:r>
            <a:r>
              <a:rPr lang="en-US" altLang="zh-TW" dirty="0" err="1"/>
              <a:t>NodeA</a:t>
            </a:r>
            <a:r>
              <a:rPr lang="en-US" altLang="zh-TW" dirty="0"/>
              <a:t>[10];</a:t>
            </a:r>
          </a:p>
          <a:p>
            <a:r>
              <a:rPr lang="en-US" altLang="zh-TW" b="1" dirty="0"/>
              <a:t>Delete </a:t>
            </a:r>
            <a:r>
              <a:rPr lang="en-US" altLang="zh-TW" b="1" dirty="0" smtClean="0"/>
              <a:t>memory</a:t>
            </a:r>
            <a:endParaRPr lang="en-US" altLang="zh-TW" b="1" dirty="0"/>
          </a:p>
          <a:p>
            <a:pPr lvl="1"/>
            <a:r>
              <a:rPr lang="en-US" altLang="zh-TW" dirty="0"/>
              <a:t>delete a1; a1=NULL;</a:t>
            </a:r>
          </a:p>
          <a:p>
            <a:pPr lvl="1"/>
            <a:r>
              <a:rPr lang="en-US" altLang="zh-TW" dirty="0"/>
              <a:t>delete [] a2; a2=NULL;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Access members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1-&gt;</a:t>
            </a:r>
            <a:r>
              <a:rPr lang="en-US" altLang="zh-TW" dirty="0" err="1" smtClean="0"/>
              <a:t>memData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1-&gt;</a:t>
            </a:r>
            <a:r>
              <a:rPr lang="en-US" altLang="zh-TW" dirty="0" err="1" smtClean="0"/>
              <a:t>memFunc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(*a1).</a:t>
            </a:r>
            <a:r>
              <a:rPr lang="en-US" altLang="zh-TW" dirty="0" err="1" smtClean="0"/>
              <a:t>memData</a:t>
            </a:r>
            <a:r>
              <a:rPr lang="en-US" altLang="zh-TW" dirty="0"/>
              <a:t>;</a:t>
            </a:r>
            <a:endParaRPr lang="zh-TW" altLang="en-US" dirty="0"/>
          </a:p>
          <a:p>
            <a:pPr lvl="1"/>
            <a:r>
              <a:rPr lang="en-US" altLang="zh-TW" dirty="0"/>
              <a:t>(*a1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memFunc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231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36170</TotalTime>
  <Words>2580</Words>
  <Application>Microsoft Office PowerPoint</Application>
  <PresentationFormat>如螢幕大小 (4:3)</PresentationFormat>
  <Paragraphs>644</Paragraphs>
  <Slides>41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新細明體</vt:lpstr>
      <vt:lpstr>標楷體</vt:lpstr>
      <vt:lpstr>Arial</vt:lpstr>
      <vt:lpstr>Calibri</vt:lpstr>
      <vt:lpstr>Courier New</vt:lpstr>
      <vt:lpstr>Times New Roman</vt:lpstr>
      <vt:lpstr>Wingdings</vt:lpstr>
      <vt:lpstr>NTHU</vt:lpstr>
      <vt:lpstr>方程式</vt:lpstr>
      <vt:lpstr>Visio</vt:lpstr>
      <vt:lpstr> Data Structures  資料結構</vt:lpstr>
      <vt:lpstr>Array Reviews</vt:lpstr>
      <vt:lpstr>Linked Representation</vt:lpstr>
      <vt:lpstr>SLL Operation: Insert</vt:lpstr>
      <vt:lpstr>SLL Operation: Delete</vt:lpstr>
      <vt:lpstr>Conceptual Design</vt:lpstr>
      <vt:lpstr>ChainNode &amp; Chain Classes</vt:lpstr>
      <vt:lpstr>ChainNode &amp; Chain Classes</vt:lpstr>
      <vt:lpstr>Review Pointer Manipulation</vt:lpstr>
      <vt:lpstr>Pointer Assignment</vt:lpstr>
      <vt:lpstr>Chain Operations</vt:lpstr>
      <vt:lpstr>Chain Operations</vt:lpstr>
      <vt:lpstr>Chain Operations</vt:lpstr>
      <vt:lpstr>Template Chain Class</vt:lpstr>
      <vt:lpstr>Chain Operations</vt:lpstr>
      <vt:lpstr>Chain Operations</vt:lpstr>
      <vt:lpstr>Chain Operations</vt:lpstr>
      <vt:lpstr>Circular Lists</vt:lpstr>
      <vt:lpstr>Circular Lists : Insert</vt:lpstr>
      <vt:lpstr>Circular Lists</vt:lpstr>
      <vt:lpstr>Circular Lists : Insert at Front</vt:lpstr>
      <vt:lpstr>Sparse Matrix</vt:lpstr>
      <vt:lpstr>Linked Sparse Matrix</vt:lpstr>
      <vt:lpstr>Linked Structure</vt:lpstr>
      <vt:lpstr>Linked Structure</vt:lpstr>
      <vt:lpstr>PowerPoint 簡報</vt:lpstr>
      <vt:lpstr>Create a Sparse Matrix</vt:lpstr>
      <vt:lpstr>Create a Sparse Matrix</vt:lpstr>
      <vt:lpstr>Double Linked Lists</vt:lpstr>
      <vt:lpstr>Double Linked Lists : Delete</vt:lpstr>
      <vt:lpstr>Double Linked Lists : Insert</vt:lpstr>
      <vt:lpstr>Self-Study Topics</vt:lpstr>
      <vt:lpstr>Visit Elements in a Container</vt:lpstr>
      <vt:lpstr>How to Visit a Container?</vt:lpstr>
      <vt:lpstr>How to Visit a Container?</vt:lpstr>
      <vt:lpstr>Visiting a Container using Iterator</vt:lpstr>
      <vt:lpstr>What is an Iterator ?</vt:lpstr>
      <vt:lpstr>C++ Iterators</vt:lpstr>
      <vt:lpstr>Forward Iterator for Chain</vt:lpstr>
      <vt:lpstr>Forward Iterator for Chain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1540</cp:revision>
  <dcterms:created xsi:type="dcterms:W3CDTF">2010-05-09T19:26:53Z</dcterms:created>
  <dcterms:modified xsi:type="dcterms:W3CDTF">2018-10-16T01:45:51Z</dcterms:modified>
</cp:coreProperties>
</file>