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16" r:id="rId1"/>
  </p:sldMasterIdLst>
  <p:notesMasterIdLst>
    <p:notesMasterId r:id="rId42"/>
  </p:notesMasterIdLst>
  <p:handoutMasterIdLst>
    <p:handoutMasterId r:id="rId43"/>
  </p:handoutMasterIdLst>
  <p:sldIdLst>
    <p:sldId id="593" r:id="rId2"/>
    <p:sldId id="554" r:id="rId3"/>
    <p:sldId id="555" r:id="rId4"/>
    <p:sldId id="556" r:id="rId5"/>
    <p:sldId id="557" r:id="rId6"/>
    <p:sldId id="558" r:id="rId7"/>
    <p:sldId id="559" r:id="rId8"/>
    <p:sldId id="560" r:id="rId9"/>
    <p:sldId id="561" r:id="rId10"/>
    <p:sldId id="562" r:id="rId11"/>
    <p:sldId id="594" r:id="rId12"/>
    <p:sldId id="563" r:id="rId13"/>
    <p:sldId id="566" r:id="rId14"/>
    <p:sldId id="567" r:id="rId15"/>
    <p:sldId id="564" r:id="rId16"/>
    <p:sldId id="565" r:id="rId17"/>
    <p:sldId id="568" r:id="rId18"/>
    <p:sldId id="570" r:id="rId19"/>
    <p:sldId id="569" r:id="rId20"/>
    <p:sldId id="571" r:id="rId21"/>
    <p:sldId id="572" r:id="rId22"/>
    <p:sldId id="573" r:id="rId23"/>
    <p:sldId id="574" r:id="rId24"/>
    <p:sldId id="575" r:id="rId25"/>
    <p:sldId id="579" r:id="rId26"/>
    <p:sldId id="576" r:id="rId27"/>
    <p:sldId id="577" r:id="rId28"/>
    <p:sldId id="578" r:id="rId29"/>
    <p:sldId id="580" r:id="rId30"/>
    <p:sldId id="581" r:id="rId31"/>
    <p:sldId id="582" r:id="rId32"/>
    <p:sldId id="583" r:id="rId33"/>
    <p:sldId id="585" r:id="rId34"/>
    <p:sldId id="584" r:id="rId35"/>
    <p:sldId id="586" r:id="rId36"/>
    <p:sldId id="587" r:id="rId37"/>
    <p:sldId id="588" r:id="rId38"/>
    <p:sldId id="589" r:id="rId39"/>
    <p:sldId id="590" r:id="rId40"/>
    <p:sldId id="592" r:id="rId4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7" autoAdjust="0"/>
    <p:restoredTop sz="92559" autoAdjust="0"/>
  </p:normalViewPr>
  <p:slideViewPr>
    <p:cSldViewPr>
      <p:cViewPr varScale="1">
        <p:scale>
          <a:sx n="54" d="100"/>
          <a:sy n="54" d="100"/>
        </p:scale>
        <p:origin x="68" y="20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D6DFB-B483-4E85-9999-0E4EA5B89B62}" type="datetimeFigureOut">
              <a:rPr lang="zh-TW" altLang="en-US" smtClean="0"/>
              <a:t>2019/11/1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204E6-19B5-46A4-9AF5-EFD25F20C5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816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E57DB-8F5C-4D8B-BCBA-B432D7B332FC}" type="datetimeFigureOut">
              <a:rPr lang="zh-TW" altLang="en-US" smtClean="0"/>
              <a:pPr/>
              <a:t>2019/11/1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ECE07-C2FA-49DC-BEB1-3CD08689F9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05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63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796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A3EFD8-2850-4907-AB9A-F78940208394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5915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5A70DE-322C-4C34-B7DE-04EB66C4A7E8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655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4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8EB97A-4590-44DD-8869-FAB09460E2AA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3682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169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Notice that in this new structure it is still possible to navigate from a parent node to its kth child (zero-indexed). The procedure for doing so is the following:</a:t>
            </a:r>
          </a:p>
          <a:p>
            <a:pPr fontAlgn="base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Descend into the left child of the current node. (This is the first node in the list of its children).</a:t>
            </a:r>
          </a:p>
          <a:p>
            <a:pPr fontAlgn="base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Follow that child's right sibling pointer k times. (This takes you to the kth child of the node).</a:t>
            </a:r>
          </a:p>
          <a:p>
            <a:pPr fontAlgn="base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Return that node.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12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regular (or homogeneous) tree is a tree in which every vertex that is not a leaf has the same degree ... Examples of regular trees include *binary trees*,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quadtrees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octrees.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198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197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275856" y="6335346"/>
            <a:ext cx="21336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-1447800" y="6353419"/>
            <a:ext cx="2133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88829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8162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45204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131840" y="6356350"/>
            <a:ext cx="21336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791200" y="6324991"/>
            <a:ext cx="2895600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-1404664" y="6356350"/>
            <a:ext cx="2133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40631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3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18622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99024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97519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31781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49991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2743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60"/>
            <a:ext cx="9143999" cy="6776680"/>
          </a:xfrm>
          <a:prstGeom prst="rect">
            <a:avLst/>
          </a:prstGeom>
        </p:spPr>
      </p:pic>
      <p:grpSp>
        <p:nvGrpSpPr>
          <p:cNvPr id="15" name="群組 14"/>
          <p:cNvGrpSpPr/>
          <p:nvPr userDrawn="1"/>
        </p:nvGrpSpPr>
        <p:grpSpPr>
          <a:xfrm>
            <a:off x="7668344" y="5877272"/>
            <a:ext cx="1391012" cy="926572"/>
            <a:chOff x="3563888" y="4221088"/>
            <a:chExt cx="1391012" cy="926572"/>
          </a:xfrm>
        </p:grpSpPr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63888" y="4221088"/>
              <a:ext cx="936104" cy="92657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James\Downloads\GIF\清大LOGO(鳥).gif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799" y="4511434"/>
              <a:ext cx="900101" cy="44883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版面配置區 1"/>
          <p:cNvSpPr>
            <a:spLocks noGrp="1"/>
          </p:cNvSpPr>
          <p:nvPr userDrawn="1"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 userDrawn="1"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 userDrawn="1"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2019/11/1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 userDrawn="1"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 userDrawn="1"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95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en.wikipedia.org/wiki/Tree_traversa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2736304"/>
          </a:xfrm>
        </p:spPr>
        <p:txBody>
          <a:bodyPr>
            <a:noAutofit/>
          </a:bodyPr>
          <a:lstStyle/>
          <a:p>
            <a:br>
              <a:rPr lang="en-US" altLang="zh-TW" dirty="0"/>
            </a:br>
            <a:r>
              <a:rPr lang="en-US" altLang="zh-TW" dirty="0">
                <a:solidFill>
                  <a:srgbClr val="00B050"/>
                </a:solidFill>
              </a:rPr>
              <a:t>Data Structures</a:t>
            </a:r>
            <a:br>
              <a:rPr lang="en-US" altLang="zh-TW" dirty="0">
                <a:solidFill>
                  <a:srgbClr val="00B050"/>
                </a:solidFill>
              </a:rPr>
            </a:br>
            <a:r>
              <a:rPr lang="zh-TW" altLang="en-US" dirty="0"/>
              <a:t> </a:t>
            </a:r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資料結構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5085184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</a:rPr>
              <a:t>Department 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Computer Science</a:t>
            </a:r>
          </a:p>
          <a:p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National 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Tsing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Hua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University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971949" y="3235623"/>
            <a:ext cx="32001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b="1" dirty="0"/>
              <a:t>Trees – Part I</a:t>
            </a:r>
            <a:endParaRPr lang="zh-TW" altLang="en-US" sz="4400" b="1" dirty="0"/>
          </a:p>
        </p:txBody>
      </p:sp>
      <p:pic>
        <p:nvPicPr>
          <p:cNvPr id="5" name="Picture 2" descr="C:\Users\James\AppData\Local\Microsoft\Windows\Temporary Internet Files\Content.IE5\MEPDDFUI\MC90008860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573016"/>
            <a:ext cx="1417947" cy="17351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34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Left Child-Right Sibling Representation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Rotate clockwise </a:t>
            </a:r>
            <a:r>
              <a:rPr lang="en-US" altLang="zh-TW" dirty="0">
                <a:solidFill>
                  <a:srgbClr val="FF0000"/>
                </a:solidFill>
              </a:rPr>
              <a:t>45</a:t>
            </a:r>
            <a:r>
              <a:rPr lang="en-US" altLang="zh-TW" baseline="40000" dirty="0">
                <a:solidFill>
                  <a:srgbClr val="FF0000"/>
                </a:solidFill>
              </a:rPr>
              <a:t>o</a:t>
            </a:r>
          </a:p>
        </p:txBody>
      </p:sp>
      <p:grpSp>
        <p:nvGrpSpPr>
          <p:cNvPr id="4" name="群組 171"/>
          <p:cNvGrpSpPr>
            <a:grpSpLocks/>
          </p:cNvGrpSpPr>
          <p:nvPr/>
        </p:nvGrpSpPr>
        <p:grpSpPr bwMode="auto">
          <a:xfrm>
            <a:off x="690206" y="2420317"/>
            <a:ext cx="3786187" cy="3600450"/>
            <a:chOff x="571472" y="1400076"/>
            <a:chExt cx="3786214" cy="3600560"/>
          </a:xfrm>
        </p:grpSpPr>
        <p:sp>
          <p:nvSpPr>
            <p:cNvPr id="5" name="矩形 7"/>
            <p:cNvSpPr>
              <a:spLocks noChangeArrowheads="1"/>
            </p:cNvSpPr>
            <p:nvPr/>
          </p:nvSpPr>
          <p:spPr bwMode="auto">
            <a:xfrm>
              <a:off x="2571736" y="1400076"/>
              <a:ext cx="357190" cy="60009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A</a:t>
              </a:r>
              <a:endParaRPr lang="zh-TW" altLang="en-US" b="1">
                <a:latin typeface="+mj-lt"/>
              </a:endParaRPr>
            </a:p>
          </p:txBody>
        </p:sp>
        <p:grpSp>
          <p:nvGrpSpPr>
            <p:cNvPr id="6" name="群組 155"/>
            <p:cNvGrpSpPr>
              <a:grpSpLocks/>
            </p:cNvGrpSpPr>
            <p:nvPr/>
          </p:nvGrpSpPr>
          <p:grpSpPr bwMode="auto">
            <a:xfrm>
              <a:off x="571472" y="1428736"/>
              <a:ext cx="3786214" cy="3500462"/>
              <a:chOff x="571472" y="1428736"/>
              <a:chExt cx="3786214" cy="3500462"/>
            </a:xfrm>
          </p:grpSpPr>
          <p:sp>
            <p:nvSpPr>
              <p:cNvPr id="25" name="橢圓 4"/>
              <p:cNvSpPr>
                <a:spLocks noChangeArrowheads="1"/>
              </p:cNvSpPr>
              <p:nvPr/>
            </p:nvSpPr>
            <p:spPr bwMode="auto">
              <a:xfrm>
                <a:off x="2500298" y="1428736"/>
                <a:ext cx="500066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6" name="橢圓 6"/>
              <p:cNvSpPr>
                <a:spLocks noChangeArrowheads="1"/>
              </p:cNvSpPr>
              <p:nvPr/>
            </p:nvSpPr>
            <p:spPr bwMode="auto">
              <a:xfrm>
                <a:off x="1571604" y="2400208"/>
                <a:ext cx="500066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7" name="橢圓 8"/>
              <p:cNvSpPr>
                <a:spLocks noChangeArrowheads="1"/>
              </p:cNvSpPr>
              <p:nvPr/>
            </p:nvSpPr>
            <p:spPr bwMode="auto">
              <a:xfrm>
                <a:off x="2500298" y="2400208"/>
                <a:ext cx="500066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8" name="橢圓 10"/>
              <p:cNvSpPr>
                <a:spLocks noChangeArrowheads="1"/>
              </p:cNvSpPr>
              <p:nvPr/>
            </p:nvSpPr>
            <p:spPr bwMode="auto">
              <a:xfrm>
                <a:off x="3428992" y="2400208"/>
                <a:ext cx="500066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9" name="橢圓 12"/>
              <p:cNvSpPr>
                <a:spLocks noChangeArrowheads="1"/>
              </p:cNvSpPr>
              <p:nvPr/>
            </p:nvSpPr>
            <p:spPr bwMode="auto">
              <a:xfrm>
                <a:off x="1428728" y="3429000"/>
                <a:ext cx="500066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30" name="橢圓 14"/>
              <p:cNvSpPr>
                <a:spLocks noChangeArrowheads="1"/>
              </p:cNvSpPr>
              <p:nvPr/>
            </p:nvSpPr>
            <p:spPr bwMode="auto">
              <a:xfrm>
                <a:off x="571472" y="3429000"/>
                <a:ext cx="500066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31" name="橢圓 16"/>
              <p:cNvSpPr>
                <a:spLocks noChangeArrowheads="1"/>
              </p:cNvSpPr>
              <p:nvPr/>
            </p:nvSpPr>
            <p:spPr bwMode="auto">
              <a:xfrm>
                <a:off x="2214546" y="3429000"/>
                <a:ext cx="500066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32" name="橢圓 18"/>
              <p:cNvSpPr>
                <a:spLocks noChangeArrowheads="1"/>
              </p:cNvSpPr>
              <p:nvPr/>
            </p:nvSpPr>
            <p:spPr bwMode="auto">
              <a:xfrm>
                <a:off x="3000364" y="3429000"/>
                <a:ext cx="500066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33" name="橢圓 20"/>
              <p:cNvSpPr>
                <a:spLocks noChangeArrowheads="1"/>
              </p:cNvSpPr>
              <p:nvPr/>
            </p:nvSpPr>
            <p:spPr bwMode="auto">
              <a:xfrm>
                <a:off x="3857620" y="3429000"/>
                <a:ext cx="500066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34" name="橢圓 22"/>
              <p:cNvSpPr>
                <a:spLocks noChangeArrowheads="1"/>
              </p:cNvSpPr>
              <p:nvPr/>
            </p:nvSpPr>
            <p:spPr bwMode="auto">
              <a:xfrm>
                <a:off x="2643174" y="4429132"/>
                <a:ext cx="500066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</p:grpSp>
        <p:cxnSp>
          <p:nvCxnSpPr>
            <p:cNvPr id="7" name="直線單箭頭接點 25"/>
            <p:cNvCxnSpPr>
              <a:cxnSpLocks noChangeShapeType="1"/>
              <a:stCxn id="25" idx="4"/>
              <a:endCxn id="26" idx="0"/>
            </p:cNvCxnSpPr>
            <p:nvPr/>
          </p:nvCxnSpPr>
          <p:spPr bwMode="auto">
            <a:xfrm rot="5400000">
              <a:off x="2050281" y="1700158"/>
              <a:ext cx="471406" cy="928694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直線單箭頭接點 29"/>
            <p:cNvCxnSpPr>
              <a:cxnSpLocks noChangeShapeType="1"/>
              <a:stCxn id="26" idx="4"/>
              <a:endCxn id="30" idx="0"/>
            </p:cNvCxnSpPr>
            <p:nvPr/>
          </p:nvCxnSpPr>
          <p:spPr bwMode="auto">
            <a:xfrm rot="5400000">
              <a:off x="1057208" y="2664571"/>
              <a:ext cx="528726" cy="1000132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線單箭頭接點 32"/>
            <p:cNvCxnSpPr>
              <a:cxnSpLocks noChangeShapeType="1"/>
              <a:stCxn id="30" idx="6"/>
              <a:endCxn id="29" idx="2"/>
            </p:cNvCxnSpPr>
            <p:nvPr/>
          </p:nvCxnSpPr>
          <p:spPr bwMode="auto">
            <a:xfrm>
              <a:off x="1071538" y="3679033"/>
              <a:ext cx="357190" cy="158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線單箭頭接點 35"/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2071670" y="2650241"/>
              <a:ext cx="428628" cy="158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線單箭頭接點 38"/>
            <p:cNvCxnSpPr>
              <a:cxnSpLocks noChangeShapeType="1"/>
              <a:stCxn id="27" idx="6"/>
              <a:endCxn id="28" idx="2"/>
            </p:cNvCxnSpPr>
            <p:nvPr/>
          </p:nvCxnSpPr>
          <p:spPr bwMode="auto">
            <a:xfrm>
              <a:off x="3000364" y="2650241"/>
              <a:ext cx="428628" cy="158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線單箭頭接點 41"/>
            <p:cNvCxnSpPr>
              <a:cxnSpLocks noChangeShapeType="1"/>
              <a:stCxn id="27" idx="4"/>
              <a:endCxn id="31" idx="0"/>
            </p:cNvCxnSpPr>
            <p:nvPr/>
          </p:nvCxnSpPr>
          <p:spPr bwMode="auto">
            <a:xfrm rot="5400000">
              <a:off x="2343092" y="3021761"/>
              <a:ext cx="528726" cy="285752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線單箭頭接點 44"/>
            <p:cNvCxnSpPr>
              <a:cxnSpLocks noChangeShapeType="1"/>
              <a:stCxn id="28" idx="4"/>
              <a:endCxn id="32" idx="0"/>
            </p:cNvCxnSpPr>
            <p:nvPr/>
          </p:nvCxnSpPr>
          <p:spPr bwMode="auto">
            <a:xfrm rot="5400000">
              <a:off x="3200348" y="2950323"/>
              <a:ext cx="528726" cy="42862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線單箭頭接點 47"/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3500430" y="3679033"/>
              <a:ext cx="357190" cy="158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線單箭頭接點 50"/>
            <p:cNvCxnSpPr>
              <a:cxnSpLocks noChangeShapeType="1"/>
              <a:stCxn id="32" idx="4"/>
              <a:endCxn id="34" idx="0"/>
            </p:cNvCxnSpPr>
            <p:nvPr/>
          </p:nvCxnSpPr>
          <p:spPr bwMode="auto">
            <a:xfrm rot="5400000">
              <a:off x="2821769" y="4000504"/>
              <a:ext cx="500066" cy="35719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矩形 107"/>
            <p:cNvSpPr>
              <a:spLocks noChangeArrowheads="1"/>
            </p:cNvSpPr>
            <p:nvPr/>
          </p:nvSpPr>
          <p:spPr bwMode="auto">
            <a:xfrm>
              <a:off x="1643042" y="2357367"/>
              <a:ext cx="357191" cy="60009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B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7" name="矩形 108"/>
            <p:cNvSpPr>
              <a:spLocks noChangeArrowheads="1"/>
            </p:cNvSpPr>
            <p:nvPr/>
          </p:nvSpPr>
          <p:spPr bwMode="auto">
            <a:xfrm>
              <a:off x="2571736" y="2357367"/>
              <a:ext cx="357190" cy="60009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C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18" name="矩形 109"/>
            <p:cNvSpPr>
              <a:spLocks noChangeArrowheads="1"/>
            </p:cNvSpPr>
            <p:nvPr/>
          </p:nvSpPr>
          <p:spPr bwMode="auto">
            <a:xfrm>
              <a:off x="3500430" y="2357367"/>
              <a:ext cx="357191" cy="60009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D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19" name="矩形 110"/>
            <p:cNvSpPr>
              <a:spLocks noChangeArrowheads="1"/>
            </p:cNvSpPr>
            <p:nvPr/>
          </p:nvSpPr>
          <p:spPr bwMode="auto">
            <a:xfrm>
              <a:off x="642910" y="3400387"/>
              <a:ext cx="357191" cy="60009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E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0" name="矩形 111"/>
            <p:cNvSpPr>
              <a:spLocks noChangeArrowheads="1"/>
            </p:cNvSpPr>
            <p:nvPr/>
          </p:nvSpPr>
          <p:spPr bwMode="auto">
            <a:xfrm>
              <a:off x="1500166" y="3400387"/>
              <a:ext cx="357191" cy="60009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F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1" name="矩形 112"/>
            <p:cNvSpPr>
              <a:spLocks noChangeArrowheads="1"/>
            </p:cNvSpPr>
            <p:nvPr/>
          </p:nvSpPr>
          <p:spPr bwMode="auto">
            <a:xfrm>
              <a:off x="2285984" y="3400387"/>
              <a:ext cx="357190" cy="60009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G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2" name="矩形 113"/>
            <p:cNvSpPr>
              <a:spLocks noChangeArrowheads="1"/>
            </p:cNvSpPr>
            <p:nvPr/>
          </p:nvSpPr>
          <p:spPr bwMode="auto">
            <a:xfrm>
              <a:off x="3071802" y="3400387"/>
              <a:ext cx="357191" cy="60009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H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3" name="矩形 114"/>
            <p:cNvSpPr>
              <a:spLocks noChangeArrowheads="1"/>
            </p:cNvSpPr>
            <p:nvPr/>
          </p:nvSpPr>
          <p:spPr bwMode="auto">
            <a:xfrm>
              <a:off x="4000496" y="3400387"/>
              <a:ext cx="357190" cy="60009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I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4" name="矩形 115"/>
            <p:cNvSpPr>
              <a:spLocks noChangeArrowheads="1"/>
            </p:cNvSpPr>
            <p:nvPr/>
          </p:nvSpPr>
          <p:spPr bwMode="auto">
            <a:xfrm>
              <a:off x="2714612" y="4400543"/>
              <a:ext cx="357190" cy="60009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J</a:t>
              </a:r>
              <a:endParaRPr lang="zh-TW" altLang="en-US" b="1">
                <a:latin typeface="+mj-lt"/>
              </a:endParaRPr>
            </a:p>
          </p:txBody>
        </p:sp>
      </p:grpSp>
      <p:grpSp>
        <p:nvGrpSpPr>
          <p:cNvPr id="35" name="群組 170"/>
          <p:cNvGrpSpPr>
            <a:grpSpLocks/>
          </p:cNvGrpSpPr>
          <p:nvPr/>
        </p:nvGrpSpPr>
        <p:grpSpPr bwMode="auto">
          <a:xfrm>
            <a:off x="5453211" y="2348880"/>
            <a:ext cx="2143125" cy="3743325"/>
            <a:chOff x="5143504" y="1471514"/>
            <a:chExt cx="2143141" cy="3743426"/>
          </a:xfrm>
        </p:grpSpPr>
        <p:grpSp>
          <p:nvGrpSpPr>
            <p:cNvPr id="36" name="群組 154"/>
            <p:cNvGrpSpPr>
              <a:grpSpLocks/>
            </p:cNvGrpSpPr>
            <p:nvPr/>
          </p:nvGrpSpPr>
          <p:grpSpPr bwMode="auto">
            <a:xfrm>
              <a:off x="5143504" y="1500174"/>
              <a:ext cx="2143141" cy="3643327"/>
              <a:chOff x="5500694" y="1500174"/>
              <a:chExt cx="2143141" cy="3643327"/>
            </a:xfrm>
          </p:grpSpPr>
          <p:sp>
            <p:nvSpPr>
              <p:cNvPr id="56" name="橢圓 116"/>
              <p:cNvSpPr>
                <a:spLocks noChangeArrowheads="1"/>
              </p:cNvSpPr>
              <p:nvPr/>
            </p:nvSpPr>
            <p:spPr bwMode="auto">
              <a:xfrm>
                <a:off x="6500826" y="1500174"/>
                <a:ext cx="500066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57" name="橢圓 117"/>
              <p:cNvSpPr>
                <a:spLocks noChangeArrowheads="1"/>
              </p:cNvSpPr>
              <p:nvPr/>
            </p:nvSpPr>
            <p:spPr bwMode="auto">
              <a:xfrm>
                <a:off x="6000761" y="2143046"/>
                <a:ext cx="500067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58" name="橢圓 118"/>
              <p:cNvSpPr>
                <a:spLocks noChangeArrowheads="1"/>
              </p:cNvSpPr>
              <p:nvPr/>
            </p:nvSpPr>
            <p:spPr bwMode="auto">
              <a:xfrm>
                <a:off x="5500694" y="2757346"/>
                <a:ext cx="500067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59" name="橢圓 119"/>
              <p:cNvSpPr>
                <a:spLocks noChangeArrowheads="1"/>
              </p:cNvSpPr>
              <p:nvPr/>
            </p:nvSpPr>
            <p:spPr bwMode="auto">
              <a:xfrm>
                <a:off x="6572264" y="2714566"/>
                <a:ext cx="500067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60" name="橢圓 120"/>
              <p:cNvSpPr>
                <a:spLocks noChangeArrowheads="1"/>
              </p:cNvSpPr>
              <p:nvPr/>
            </p:nvSpPr>
            <p:spPr bwMode="auto">
              <a:xfrm>
                <a:off x="5786446" y="3357523"/>
                <a:ext cx="500067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61" name="橢圓 122"/>
              <p:cNvSpPr>
                <a:spLocks noChangeArrowheads="1"/>
              </p:cNvSpPr>
              <p:nvPr/>
            </p:nvSpPr>
            <p:spPr bwMode="auto">
              <a:xfrm>
                <a:off x="6357950" y="3357523"/>
                <a:ext cx="500067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62" name="橢圓 123"/>
              <p:cNvSpPr>
                <a:spLocks noChangeArrowheads="1"/>
              </p:cNvSpPr>
              <p:nvPr/>
            </p:nvSpPr>
            <p:spPr bwMode="auto">
              <a:xfrm>
                <a:off x="6929454" y="3357523"/>
                <a:ext cx="500067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63" name="橢圓 124"/>
              <p:cNvSpPr>
                <a:spLocks noChangeArrowheads="1"/>
              </p:cNvSpPr>
              <p:nvPr/>
            </p:nvSpPr>
            <p:spPr bwMode="auto">
              <a:xfrm>
                <a:off x="6858016" y="4000480"/>
                <a:ext cx="500067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64" name="橢圓 125"/>
              <p:cNvSpPr>
                <a:spLocks noChangeArrowheads="1"/>
              </p:cNvSpPr>
              <p:nvPr/>
            </p:nvSpPr>
            <p:spPr bwMode="auto">
              <a:xfrm>
                <a:off x="6572264" y="4643435"/>
                <a:ext cx="500067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65" name="橢圓 126"/>
              <p:cNvSpPr>
                <a:spLocks noChangeArrowheads="1"/>
              </p:cNvSpPr>
              <p:nvPr/>
            </p:nvSpPr>
            <p:spPr bwMode="auto">
              <a:xfrm>
                <a:off x="7143768" y="4643435"/>
                <a:ext cx="500067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</p:grpSp>
        <p:cxnSp>
          <p:nvCxnSpPr>
            <p:cNvPr id="37" name="直線接點 127"/>
            <p:cNvCxnSpPr>
              <a:cxnSpLocks noChangeShapeType="1"/>
              <a:stCxn id="56" idx="4"/>
              <a:endCxn id="57" idx="0"/>
            </p:cNvCxnSpPr>
            <p:nvPr/>
          </p:nvCxnSpPr>
          <p:spPr bwMode="auto">
            <a:xfrm rot="5400000">
              <a:off x="6072234" y="1821610"/>
              <a:ext cx="142806" cy="50006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直線接點 130"/>
            <p:cNvCxnSpPr>
              <a:cxnSpLocks noChangeShapeType="1"/>
              <a:stCxn id="57" idx="4"/>
              <a:endCxn id="58" idx="0"/>
            </p:cNvCxnSpPr>
            <p:nvPr/>
          </p:nvCxnSpPr>
          <p:spPr bwMode="auto">
            <a:xfrm rot="5400000">
              <a:off x="5586455" y="2450195"/>
              <a:ext cx="114234" cy="50006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直線接點 133"/>
            <p:cNvCxnSpPr>
              <a:cxnSpLocks noChangeShapeType="1"/>
              <a:stCxn id="57" idx="4"/>
              <a:endCxn id="59" idx="0"/>
            </p:cNvCxnSpPr>
            <p:nvPr/>
          </p:nvCxnSpPr>
          <p:spPr bwMode="auto">
            <a:xfrm rot="16200000" flipH="1">
              <a:off x="6143629" y="2393087"/>
              <a:ext cx="71454" cy="571504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直線接點 136"/>
            <p:cNvCxnSpPr>
              <a:cxnSpLocks noChangeShapeType="1"/>
              <a:stCxn id="58" idx="4"/>
              <a:endCxn id="60" idx="0"/>
            </p:cNvCxnSpPr>
            <p:nvPr/>
          </p:nvCxnSpPr>
          <p:spPr bwMode="auto">
            <a:xfrm rot="16200000" flipH="1">
              <a:off x="5486359" y="3164590"/>
              <a:ext cx="100111" cy="28575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直線接點 139"/>
            <p:cNvCxnSpPr>
              <a:cxnSpLocks noChangeShapeType="1"/>
              <a:stCxn id="59" idx="4"/>
              <a:endCxn id="61" idx="0"/>
            </p:cNvCxnSpPr>
            <p:nvPr/>
          </p:nvCxnSpPr>
          <p:spPr bwMode="auto">
            <a:xfrm rot="5400000">
              <a:off x="6286506" y="3178920"/>
              <a:ext cx="142891" cy="21431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直線接點 142"/>
            <p:cNvCxnSpPr>
              <a:cxnSpLocks noChangeShapeType="1"/>
              <a:stCxn id="59" idx="4"/>
              <a:endCxn id="62" idx="0"/>
            </p:cNvCxnSpPr>
            <p:nvPr/>
          </p:nvCxnSpPr>
          <p:spPr bwMode="auto">
            <a:xfrm rot="16200000" flipH="1">
              <a:off x="6572257" y="3107481"/>
              <a:ext cx="142891" cy="357189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直線接點 145"/>
            <p:cNvCxnSpPr>
              <a:cxnSpLocks noChangeShapeType="1"/>
              <a:stCxn id="62" idx="4"/>
              <a:endCxn id="63" idx="0"/>
            </p:cNvCxnSpPr>
            <p:nvPr/>
          </p:nvCxnSpPr>
          <p:spPr bwMode="auto">
            <a:xfrm rot="5400000">
              <a:off x="6715134" y="3893316"/>
              <a:ext cx="142891" cy="7143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直線接點 148"/>
            <p:cNvCxnSpPr>
              <a:cxnSpLocks noChangeShapeType="1"/>
              <a:stCxn id="63" idx="4"/>
              <a:endCxn id="64" idx="0"/>
            </p:cNvCxnSpPr>
            <p:nvPr/>
          </p:nvCxnSpPr>
          <p:spPr bwMode="auto">
            <a:xfrm rot="5400000">
              <a:off x="6536540" y="4429114"/>
              <a:ext cx="142890" cy="28575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直線接點 151"/>
            <p:cNvCxnSpPr>
              <a:cxnSpLocks noChangeShapeType="1"/>
              <a:stCxn id="63" idx="4"/>
              <a:endCxn id="65" idx="0"/>
            </p:cNvCxnSpPr>
            <p:nvPr/>
          </p:nvCxnSpPr>
          <p:spPr bwMode="auto">
            <a:xfrm rot="16200000" flipH="1">
              <a:off x="6822292" y="4429114"/>
              <a:ext cx="142890" cy="28575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矩形 156"/>
            <p:cNvSpPr>
              <a:spLocks noChangeArrowheads="1"/>
            </p:cNvSpPr>
            <p:nvPr/>
          </p:nvSpPr>
          <p:spPr bwMode="auto">
            <a:xfrm>
              <a:off x="6215075" y="1471514"/>
              <a:ext cx="357190" cy="60009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47" name="矩形 158"/>
            <p:cNvSpPr>
              <a:spLocks noChangeArrowheads="1"/>
            </p:cNvSpPr>
            <p:nvPr/>
          </p:nvSpPr>
          <p:spPr bwMode="auto">
            <a:xfrm>
              <a:off x="5715008" y="2143044"/>
              <a:ext cx="357191" cy="60009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B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48" name="矩形 159"/>
            <p:cNvSpPr>
              <a:spLocks noChangeArrowheads="1"/>
            </p:cNvSpPr>
            <p:nvPr/>
          </p:nvSpPr>
          <p:spPr bwMode="auto">
            <a:xfrm>
              <a:off x="5214943" y="2757424"/>
              <a:ext cx="357190" cy="60009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E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49" name="矩形 160"/>
            <p:cNvSpPr>
              <a:spLocks noChangeArrowheads="1"/>
            </p:cNvSpPr>
            <p:nvPr/>
          </p:nvSpPr>
          <p:spPr bwMode="auto">
            <a:xfrm>
              <a:off x="6286513" y="2685984"/>
              <a:ext cx="357191" cy="60009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C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50" name="矩形 161"/>
            <p:cNvSpPr>
              <a:spLocks noChangeArrowheads="1"/>
            </p:cNvSpPr>
            <p:nvPr/>
          </p:nvSpPr>
          <p:spPr bwMode="auto">
            <a:xfrm>
              <a:off x="5500695" y="3328939"/>
              <a:ext cx="357190" cy="60009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F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51" name="矩形 162"/>
            <p:cNvSpPr>
              <a:spLocks noChangeArrowheads="1"/>
            </p:cNvSpPr>
            <p:nvPr/>
          </p:nvSpPr>
          <p:spPr bwMode="auto">
            <a:xfrm>
              <a:off x="6072199" y="3328939"/>
              <a:ext cx="357190" cy="60009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G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52" name="矩形 163"/>
            <p:cNvSpPr>
              <a:spLocks noChangeArrowheads="1"/>
            </p:cNvSpPr>
            <p:nvPr/>
          </p:nvSpPr>
          <p:spPr bwMode="auto">
            <a:xfrm>
              <a:off x="6643703" y="3328939"/>
              <a:ext cx="357190" cy="60009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D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53" name="矩形 164"/>
            <p:cNvSpPr>
              <a:spLocks noChangeArrowheads="1"/>
            </p:cNvSpPr>
            <p:nvPr/>
          </p:nvSpPr>
          <p:spPr bwMode="auto">
            <a:xfrm>
              <a:off x="6572265" y="3971893"/>
              <a:ext cx="357191" cy="60009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H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54" name="矩形 165"/>
            <p:cNvSpPr>
              <a:spLocks noChangeArrowheads="1"/>
            </p:cNvSpPr>
            <p:nvPr/>
          </p:nvSpPr>
          <p:spPr bwMode="auto">
            <a:xfrm>
              <a:off x="6286513" y="4614849"/>
              <a:ext cx="357191" cy="60009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J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55" name="矩形 166"/>
            <p:cNvSpPr>
              <a:spLocks noChangeArrowheads="1"/>
            </p:cNvSpPr>
            <p:nvPr/>
          </p:nvSpPr>
          <p:spPr bwMode="auto">
            <a:xfrm>
              <a:off x="6929455" y="4614849"/>
              <a:ext cx="357190" cy="60009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I</a:t>
              </a:r>
              <a:endParaRPr lang="zh-TW" altLang="en-US" b="1">
                <a:latin typeface="+mj-lt"/>
              </a:endParaRPr>
            </a:p>
          </p:txBody>
        </p:sp>
      </p:grpSp>
      <p:sp>
        <p:nvSpPr>
          <p:cNvPr id="66" name="向右箭號 65"/>
          <p:cNvSpPr/>
          <p:nvPr/>
        </p:nvSpPr>
        <p:spPr>
          <a:xfrm>
            <a:off x="4644008" y="3977654"/>
            <a:ext cx="648072" cy="257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6951791" y="2727298"/>
            <a:ext cx="21997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Degree-</a:t>
            </a:r>
            <a:r>
              <a:rPr lang="en-US" altLang="zh-TW" sz="2800" b="1" dirty="0"/>
              <a:t>2</a:t>
            </a:r>
            <a:r>
              <a:rPr lang="en-US" altLang="zh-TW" sz="2800" dirty="0"/>
              <a:t> tree</a:t>
            </a:r>
          </a:p>
          <a:p>
            <a:pPr algn="ctr"/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 Tree</a:t>
            </a:r>
          </a:p>
        </p:txBody>
      </p:sp>
      <p:sp>
        <p:nvSpPr>
          <p:cNvPr id="68" name="投影片編號版面配置區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0420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Left Child-Right Sibling Representation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851" y="2179027"/>
            <a:ext cx="2247900" cy="3743325"/>
          </a:xfrm>
          <a:prstGeom prst="rect">
            <a:avLst/>
          </a:prstGeom>
        </p:spPr>
      </p:pic>
      <p:pic>
        <p:nvPicPr>
          <p:cNvPr id="69" name="圖片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600200"/>
            <a:ext cx="3181350" cy="2943225"/>
          </a:xfrm>
          <a:prstGeom prst="rect">
            <a:avLst/>
          </a:prstGeom>
        </p:spPr>
      </p:pic>
      <p:sp>
        <p:nvSpPr>
          <p:cNvPr id="70" name="文字方塊 69"/>
          <p:cNvSpPr txBox="1"/>
          <p:nvPr/>
        </p:nvSpPr>
        <p:spPr>
          <a:xfrm>
            <a:off x="750656" y="4543425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Original tree</a:t>
            </a:r>
            <a:endParaRPr lang="zh-TW" altLang="en-US" sz="2400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5940152" y="2708920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A’s third child in the </a:t>
            </a:r>
            <a:r>
              <a:rPr lang="en-US" altLang="zh-TW" b="1" dirty="0" err="1"/>
              <a:t>orig</a:t>
            </a:r>
            <a:r>
              <a:rPr lang="en-US" altLang="zh-TW" b="1" dirty="0"/>
              <a:t> tree:</a:t>
            </a:r>
          </a:p>
          <a:p>
            <a:r>
              <a:rPr lang="en-US" altLang="zh-TW" dirty="0"/>
              <a:t>A-&gt;left-&gt;right-&gt;right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5176320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Definition: a </a:t>
            </a:r>
            <a:r>
              <a:rPr lang="en-US" altLang="zh-TW" b="1" i="1" dirty="0"/>
              <a:t>binary tree </a:t>
            </a:r>
            <a:r>
              <a:rPr lang="en-US" altLang="zh-TW"/>
              <a:t>is a finite </a:t>
            </a:r>
            <a:r>
              <a:rPr lang="en-US" altLang="zh-TW" dirty="0"/>
              <a:t>set of nodes that either is </a:t>
            </a:r>
            <a:r>
              <a:rPr lang="en-US" altLang="zh-TW" b="1" i="1" dirty="0"/>
              <a:t>empty</a:t>
            </a:r>
            <a:r>
              <a:rPr lang="en-US" altLang="zh-TW" dirty="0"/>
              <a:t> or consists of a </a:t>
            </a:r>
            <a:r>
              <a:rPr lang="en-US" altLang="zh-TW" b="1" i="1" dirty="0"/>
              <a:t>root</a:t>
            </a:r>
            <a:r>
              <a:rPr lang="en-US" altLang="zh-TW" dirty="0"/>
              <a:t> and two disjoint binary trees called the </a:t>
            </a:r>
            <a:r>
              <a:rPr lang="en-US" altLang="zh-TW" b="1" i="1" dirty="0"/>
              <a:t>left </a:t>
            </a:r>
            <a:r>
              <a:rPr lang="en-US" altLang="zh-TW" b="1" i="1" dirty="0" err="1"/>
              <a:t>subtree</a:t>
            </a:r>
            <a:r>
              <a:rPr lang="en-US" altLang="zh-TW" dirty="0"/>
              <a:t> and the </a:t>
            </a:r>
            <a:r>
              <a:rPr lang="en-US" altLang="zh-TW" b="1" i="1" dirty="0"/>
              <a:t>right </a:t>
            </a:r>
            <a:r>
              <a:rPr lang="en-US" altLang="zh-TW" b="1" i="1" dirty="0" err="1"/>
              <a:t>subtree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Binary tree != Regular tree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256877"/>
              </p:ext>
            </p:extLst>
          </p:nvPr>
        </p:nvGraphicFramePr>
        <p:xfrm>
          <a:off x="971600" y="4384000"/>
          <a:ext cx="4176464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Binary Tree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Regular</a:t>
                      </a:r>
                      <a:r>
                        <a:rPr lang="en-US" altLang="zh-TW" baseline="0" dirty="0"/>
                        <a:t> Tree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Has</a:t>
                      </a:r>
                      <a:r>
                        <a:rPr lang="en-US" altLang="zh-TW" baseline="0" dirty="0"/>
                        <a:t> zero nodes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YES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Order of the children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Important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Doesn’t matter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7" name="群組 36"/>
          <p:cNvGrpSpPr/>
          <p:nvPr/>
        </p:nvGrpSpPr>
        <p:grpSpPr>
          <a:xfrm>
            <a:off x="5436096" y="4778277"/>
            <a:ext cx="1143001" cy="1243012"/>
            <a:chOff x="5532634" y="4634260"/>
            <a:chExt cx="1143001" cy="1243012"/>
          </a:xfrm>
        </p:grpSpPr>
        <p:sp>
          <p:nvSpPr>
            <p:cNvPr id="17" name="橢圓 4"/>
            <p:cNvSpPr>
              <a:spLocks noChangeArrowheads="1"/>
            </p:cNvSpPr>
            <p:nvPr/>
          </p:nvSpPr>
          <p:spPr bwMode="auto">
            <a:xfrm>
              <a:off x="6175572" y="466283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9" name="橢圓 15"/>
            <p:cNvSpPr>
              <a:spLocks noChangeArrowheads="1"/>
            </p:cNvSpPr>
            <p:nvPr/>
          </p:nvSpPr>
          <p:spPr bwMode="auto">
            <a:xfrm>
              <a:off x="5532634" y="5305773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25" name="直線接點 38"/>
            <p:cNvCxnSpPr>
              <a:cxnSpLocks noChangeShapeType="1"/>
            </p:cNvCxnSpPr>
            <p:nvPr/>
          </p:nvCxnSpPr>
          <p:spPr bwMode="auto">
            <a:xfrm rot="5400000">
              <a:off x="5959672" y="5089872"/>
              <a:ext cx="288925" cy="28892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矩形 69"/>
            <p:cNvSpPr>
              <a:spLocks noChangeArrowheads="1"/>
            </p:cNvSpPr>
            <p:nvPr/>
          </p:nvSpPr>
          <p:spPr bwMode="auto">
            <a:xfrm>
              <a:off x="6247009" y="4634260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28" name="矩形 70"/>
            <p:cNvSpPr>
              <a:spLocks noChangeArrowheads="1"/>
            </p:cNvSpPr>
            <p:nvPr/>
          </p:nvSpPr>
          <p:spPr bwMode="auto">
            <a:xfrm>
              <a:off x="5604072" y="5277197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B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7092280" y="4778277"/>
            <a:ext cx="1143001" cy="1243012"/>
            <a:chOff x="7461447" y="4634260"/>
            <a:chExt cx="1143001" cy="1243012"/>
          </a:xfrm>
        </p:grpSpPr>
        <p:sp>
          <p:nvSpPr>
            <p:cNvPr id="12" name="橢圓 8"/>
            <p:cNvSpPr>
              <a:spLocks noChangeArrowheads="1"/>
            </p:cNvSpPr>
            <p:nvPr/>
          </p:nvSpPr>
          <p:spPr bwMode="auto">
            <a:xfrm>
              <a:off x="7461447" y="466283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3" name="橢圓 10"/>
            <p:cNvSpPr>
              <a:spLocks noChangeArrowheads="1"/>
            </p:cNvSpPr>
            <p:nvPr/>
          </p:nvSpPr>
          <p:spPr bwMode="auto">
            <a:xfrm>
              <a:off x="8104385" y="5305773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24" name="直線接點 34"/>
            <p:cNvCxnSpPr>
              <a:cxnSpLocks noChangeShapeType="1"/>
            </p:cNvCxnSpPr>
            <p:nvPr/>
          </p:nvCxnSpPr>
          <p:spPr bwMode="auto">
            <a:xfrm rot="16200000" flipH="1">
              <a:off x="7888484" y="5089872"/>
              <a:ext cx="288925" cy="28892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矩形 73"/>
            <p:cNvSpPr>
              <a:spLocks noChangeArrowheads="1"/>
            </p:cNvSpPr>
            <p:nvPr/>
          </p:nvSpPr>
          <p:spPr bwMode="auto">
            <a:xfrm>
              <a:off x="7532884" y="4634260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32" name="矩形 74"/>
            <p:cNvSpPr>
              <a:spLocks noChangeArrowheads="1"/>
            </p:cNvSpPr>
            <p:nvPr/>
          </p:nvSpPr>
          <p:spPr bwMode="auto">
            <a:xfrm>
              <a:off x="8175822" y="5277197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B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38" name="文字方塊 37"/>
          <p:cNvSpPr txBox="1"/>
          <p:nvPr/>
        </p:nvSpPr>
        <p:spPr>
          <a:xfrm>
            <a:off x="5686043" y="4005064"/>
            <a:ext cx="2392836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2000" dirty="0"/>
              <a:t>The same trees but </a:t>
            </a:r>
            <a:br>
              <a:rPr lang="en-US" altLang="zh-TW" sz="2000" dirty="0"/>
            </a:br>
            <a:r>
              <a:rPr lang="en-US" altLang="zh-TW" sz="2000" dirty="0"/>
              <a:t>different binary trees</a:t>
            </a:r>
            <a:endParaRPr lang="zh-TW" altLang="en-US" sz="20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713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 of Binary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[Maximum number of nodes]</a:t>
            </a:r>
          </a:p>
          <a:p>
            <a:pPr lvl="1"/>
            <a:r>
              <a:rPr lang="en-US" altLang="zh-TW" dirty="0"/>
              <a:t>The max. # of nodes on </a:t>
            </a:r>
            <a:r>
              <a:rPr lang="en-US" altLang="zh-TW" dirty="0">
                <a:solidFill>
                  <a:srgbClr val="FF0000"/>
                </a:solidFill>
              </a:rPr>
              <a:t>level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/>
              <a:t> is 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baseline="30000" dirty="0">
                <a:solidFill>
                  <a:srgbClr val="FF0000"/>
                </a:solidFill>
              </a:rPr>
              <a:t>(i-1)</a:t>
            </a:r>
          </a:p>
          <a:p>
            <a:pPr lvl="1"/>
            <a:r>
              <a:rPr lang="en-US" altLang="zh-TW" dirty="0"/>
              <a:t>The max. # of nodes in a binary tree with </a:t>
            </a:r>
            <a:r>
              <a:rPr lang="en-US" altLang="zh-TW" dirty="0">
                <a:solidFill>
                  <a:srgbClr val="FF0000"/>
                </a:solidFill>
              </a:rPr>
              <a:t>depth k</a:t>
            </a:r>
            <a:r>
              <a:rPr lang="en-US" altLang="zh-TW" dirty="0"/>
              <a:t> is 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baseline="30000" dirty="0">
                <a:solidFill>
                  <a:srgbClr val="FF0000"/>
                </a:solidFill>
              </a:rPr>
              <a:t>k</a:t>
            </a:r>
            <a:r>
              <a:rPr lang="en-US" altLang="zh-TW" dirty="0">
                <a:solidFill>
                  <a:srgbClr val="FF0000"/>
                </a:solidFill>
              </a:rPr>
              <a:t> - 1</a:t>
            </a:r>
          </a:p>
          <a:p>
            <a:pPr lvl="1"/>
            <a:endParaRPr lang="zh-TW" altLang="en-US" dirty="0"/>
          </a:p>
        </p:txBody>
      </p:sp>
      <p:sp>
        <p:nvSpPr>
          <p:cNvPr id="4" name="橢圓 4"/>
          <p:cNvSpPr>
            <a:spLocks noChangeArrowheads="1"/>
          </p:cNvSpPr>
          <p:nvPr/>
        </p:nvSpPr>
        <p:spPr bwMode="auto">
          <a:xfrm>
            <a:off x="2548930" y="3705572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" name="橢圓 6"/>
          <p:cNvSpPr>
            <a:spLocks noChangeArrowheads="1"/>
          </p:cNvSpPr>
          <p:nvPr/>
        </p:nvSpPr>
        <p:spPr bwMode="auto">
          <a:xfrm>
            <a:off x="1977430" y="4491385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" name="橢圓 7"/>
          <p:cNvSpPr>
            <a:spLocks noChangeArrowheads="1"/>
          </p:cNvSpPr>
          <p:nvPr/>
        </p:nvSpPr>
        <p:spPr bwMode="auto">
          <a:xfrm>
            <a:off x="3120430" y="4491385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7" name="橢圓 10"/>
          <p:cNvSpPr>
            <a:spLocks noChangeArrowheads="1"/>
          </p:cNvSpPr>
          <p:nvPr/>
        </p:nvSpPr>
        <p:spPr bwMode="auto">
          <a:xfrm>
            <a:off x="3406180" y="5348635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" name="橢圓 11"/>
          <p:cNvSpPr>
            <a:spLocks noChangeArrowheads="1"/>
          </p:cNvSpPr>
          <p:nvPr/>
        </p:nvSpPr>
        <p:spPr bwMode="auto">
          <a:xfrm>
            <a:off x="1691680" y="5348635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" name="橢圓 12"/>
          <p:cNvSpPr>
            <a:spLocks noChangeArrowheads="1"/>
          </p:cNvSpPr>
          <p:nvPr/>
        </p:nvSpPr>
        <p:spPr bwMode="auto">
          <a:xfrm>
            <a:off x="2263180" y="5348635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0" name="橢圓 13"/>
          <p:cNvSpPr>
            <a:spLocks noChangeArrowheads="1"/>
          </p:cNvSpPr>
          <p:nvPr/>
        </p:nvSpPr>
        <p:spPr bwMode="auto">
          <a:xfrm>
            <a:off x="2834680" y="5348635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11" name="直線接點 14"/>
          <p:cNvCxnSpPr>
            <a:cxnSpLocks noChangeShapeType="1"/>
            <a:stCxn id="4" idx="4"/>
            <a:endCxn id="5" idx="0"/>
          </p:cNvCxnSpPr>
          <p:nvPr/>
        </p:nvCxnSpPr>
        <p:spPr bwMode="auto">
          <a:xfrm rot="5400000">
            <a:off x="2369542" y="4062760"/>
            <a:ext cx="285750" cy="5715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線接點 17"/>
          <p:cNvCxnSpPr>
            <a:cxnSpLocks noChangeShapeType="1"/>
            <a:stCxn id="4" idx="4"/>
            <a:endCxn id="6" idx="0"/>
          </p:cNvCxnSpPr>
          <p:nvPr/>
        </p:nvCxnSpPr>
        <p:spPr bwMode="auto">
          <a:xfrm rot="16200000" flipH="1">
            <a:off x="2941042" y="4062760"/>
            <a:ext cx="285750" cy="5715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線接點 20"/>
          <p:cNvCxnSpPr>
            <a:cxnSpLocks noChangeShapeType="1"/>
            <a:stCxn id="5" idx="4"/>
            <a:endCxn id="8" idx="0"/>
          </p:cNvCxnSpPr>
          <p:nvPr/>
        </p:nvCxnSpPr>
        <p:spPr bwMode="auto">
          <a:xfrm rot="5400000">
            <a:off x="1905198" y="5027166"/>
            <a:ext cx="357188" cy="2857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線接點 23"/>
          <p:cNvCxnSpPr>
            <a:cxnSpLocks noChangeShapeType="1"/>
            <a:stCxn id="5" idx="4"/>
            <a:endCxn id="9" idx="0"/>
          </p:cNvCxnSpPr>
          <p:nvPr/>
        </p:nvCxnSpPr>
        <p:spPr bwMode="auto">
          <a:xfrm rot="16200000" flipH="1">
            <a:off x="2190948" y="5027166"/>
            <a:ext cx="357188" cy="2857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線接點 26"/>
          <p:cNvCxnSpPr>
            <a:cxnSpLocks noChangeShapeType="1"/>
            <a:stCxn id="6" idx="4"/>
            <a:endCxn id="10" idx="0"/>
          </p:cNvCxnSpPr>
          <p:nvPr/>
        </p:nvCxnSpPr>
        <p:spPr bwMode="auto">
          <a:xfrm rot="5400000">
            <a:off x="3048198" y="5027166"/>
            <a:ext cx="357188" cy="2857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線接點 29"/>
          <p:cNvCxnSpPr>
            <a:cxnSpLocks noChangeShapeType="1"/>
            <a:stCxn id="6" idx="4"/>
            <a:endCxn id="7" idx="0"/>
          </p:cNvCxnSpPr>
          <p:nvPr/>
        </p:nvCxnSpPr>
        <p:spPr bwMode="auto">
          <a:xfrm rot="16200000" flipH="1">
            <a:off x="3333948" y="5027166"/>
            <a:ext cx="357188" cy="2857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" name="矩形 32"/>
          <p:cNvSpPr>
            <a:spLocks noChangeArrowheads="1"/>
          </p:cNvSpPr>
          <p:nvPr/>
        </p:nvSpPr>
        <p:spPr bwMode="auto">
          <a:xfrm>
            <a:off x="4406305" y="3676997"/>
            <a:ext cx="1571625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>
                <a:latin typeface="+mj-lt"/>
              </a:rPr>
              <a:t>Level 1</a:t>
            </a:r>
            <a:endParaRPr lang="zh-TW" altLang="en-US" b="1">
              <a:latin typeface="+mj-lt"/>
            </a:endParaRPr>
          </a:p>
        </p:txBody>
      </p:sp>
      <p:sp>
        <p:nvSpPr>
          <p:cNvPr id="18" name="矩形 33"/>
          <p:cNvSpPr>
            <a:spLocks noChangeArrowheads="1"/>
          </p:cNvSpPr>
          <p:nvPr/>
        </p:nvSpPr>
        <p:spPr bwMode="auto">
          <a:xfrm>
            <a:off x="4406305" y="4462810"/>
            <a:ext cx="1571625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>
                <a:latin typeface="+mj-lt"/>
              </a:rPr>
              <a:t>Level 2</a:t>
            </a:r>
            <a:endParaRPr lang="zh-TW" altLang="en-US" b="1">
              <a:latin typeface="+mj-lt"/>
            </a:endParaRPr>
          </a:p>
        </p:txBody>
      </p:sp>
      <p:sp>
        <p:nvSpPr>
          <p:cNvPr id="19" name="矩形 34"/>
          <p:cNvSpPr>
            <a:spLocks noChangeArrowheads="1"/>
          </p:cNvSpPr>
          <p:nvPr/>
        </p:nvSpPr>
        <p:spPr bwMode="auto">
          <a:xfrm>
            <a:off x="4406305" y="5277197"/>
            <a:ext cx="1571625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>
                <a:latin typeface="+mj-lt"/>
              </a:rPr>
              <a:t>Level 3</a:t>
            </a:r>
            <a:endParaRPr lang="zh-TW" altLang="en-US" b="1">
              <a:latin typeface="+mj-lt"/>
            </a:endParaRPr>
          </a:p>
        </p:txBody>
      </p:sp>
      <p:cxnSp>
        <p:nvCxnSpPr>
          <p:cNvPr id="20" name="直線接點 36"/>
          <p:cNvCxnSpPr>
            <a:cxnSpLocks noChangeShapeType="1"/>
          </p:cNvCxnSpPr>
          <p:nvPr/>
        </p:nvCxnSpPr>
        <p:spPr bwMode="auto">
          <a:xfrm>
            <a:off x="3334742" y="3991322"/>
            <a:ext cx="1285875" cy="1588"/>
          </a:xfrm>
          <a:prstGeom prst="line">
            <a:avLst/>
          </a:prstGeom>
          <a:noFill/>
          <a:ln w="38100" algn="ctr">
            <a:solidFill>
              <a:srgbClr val="FFC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線接點 37"/>
          <p:cNvCxnSpPr>
            <a:cxnSpLocks noChangeShapeType="1"/>
          </p:cNvCxnSpPr>
          <p:nvPr/>
        </p:nvCxnSpPr>
        <p:spPr bwMode="auto">
          <a:xfrm>
            <a:off x="3834805" y="4748560"/>
            <a:ext cx="785812" cy="1587"/>
          </a:xfrm>
          <a:prstGeom prst="line">
            <a:avLst/>
          </a:prstGeom>
          <a:noFill/>
          <a:ln w="38100" algn="ctr">
            <a:solidFill>
              <a:srgbClr val="FFC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線接點 38"/>
          <p:cNvCxnSpPr>
            <a:cxnSpLocks noChangeShapeType="1"/>
          </p:cNvCxnSpPr>
          <p:nvPr/>
        </p:nvCxnSpPr>
        <p:spPr bwMode="auto">
          <a:xfrm>
            <a:off x="4049117" y="5591522"/>
            <a:ext cx="642938" cy="1588"/>
          </a:xfrm>
          <a:prstGeom prst="line">
            <a:avLst/>
          </a:prstGeom>
          <a:noFill/>
          <a:ln w="38100" algn="ctr">
            <a:solidFill>
              <a:srgbClr val="FFC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線接點 46"/>
          <p:cNvCxnSpPr>
            <a:cxnSpLocks noChangeShapeType="1"/>
          </p:cNvCxnSpPr>
          <p:nvPr/>
        </p:nvCxnSpPr>
        <p:spPr bwMode="auto">
          <a:xfrm>
            <a:off x="5763617" y="3991322"/>
            <a:ext cx="428625" cy="1588"/>
          </a:xfrm>
          <a:prstGeom prst="line">
            <a:avLst/>
          </a:prstGeom>
          <a:noFill/>
          <a:ln w="38100" algn="ctr">
            <a:solidFill>
              <a:srgbClr val="FFC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線接點 48"/>
          <p:cNvCxnSpPr>
            <a:cxnSpLocks noChangeShapeType="1"/>
          </p:cNvCxnSpPr>
          <p:nvPr/>
        </p:nvCxnSpPr>
        <p:spPr bwMode="auto">
          <a:xfrm>
            <a:off x="5763617" y="4748560"/>
            <a:ext cx="428625" cy="1587"/>
          </a:xfrm>
          <a:prstGeom prst="line">
            <a:avLst/>
          </a:prstGeom>
          <a:noFill/>
          <a:ln w="38100" algn="ctr">
            <a:solidFill>
              <a:srgbClr val="FFC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線接點 49"/>
          <p:cNvCxnSpPr>
            <a:cxnSpLocks noChangeShapeType="1"/>
          </p:cNvCxnSpPr>
          <p:nvPr/>
        </p:nvCxnSpPr>
        <p:spPr bwMode="auto">
          <a:xfrm>
            <a:off x="5763617" y="5589935"/>
            <a:ext cx="428625" cy="1587"/>
          </a:xfrm>
          <a:prstGeom prst="line">
            <a:avLst/>
          </a:prstGeom>
          <a:noFill/>
          <a:ln w="38100" algn="ctr">
            <a:solidFill>
              <a:srgbClr val="FFC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" name="矩形 50"/>
          <p:cNvSpPr>
            <a:spLocks noChangeArrowheads="1"/>
          </p:cNvSpPr>
          <p:nvPr/>
        </p:nvSpPr>
        <p:spPr bwMode="auto">
          <a:xfrm>
            <a:off x="6049367" y="3676997"/>
            <a:ext cx="11430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>
                <a:latin typeface="+mj-lt"/>
              </a:rPr>
              <a:t>2</a:t>
            </a:r>
            <a:r>
              <a:rPr lang="en-US" altLang="zh-TW" b="1" baseline="30000">
                <a:latin typeface="+mj-lt"/>
              </a:rPr>
              <a:t>0</a:t>
            </a:r>
            <a:endParaRPr lang="zh-TW" altLang="en-US" b="1" baseline="30000">
              <a:latin typeface="+mj-lt"/>
            </a:endParaRPr>
          </a:p>
        </p:txBody>
      </p:sp>
      <p:sp>
        <p:nvSpPr>
          <p:cNvPr id="27" name="矩形 51"/>
          <p:cNvSpPr>
            <a:spLocks noChangeArrowheads="1"/>
          </p:cNvSpPr>
          <p:nvPr/>
        </p:nvSpPr>
        <p:spPr bwMode="auto">
          <a:xfrm>
            <a:off x="6049367" y="4434235"/>
            <a:ext cx="11430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>
                <a:latin typeface="+mj-lt"/>
              </a:rPr>
              <a:t>2</a:t>
            </a:r>
            <a:r>
              <a:rPr lang="en-US" altLang="zh-TW" b="1" baseline="30000">
                <a:latin typeface="+mj-lt"/>
              </a:rPr>
              <a:t>1</a:t>
            </a:r>
            <a:endParaRPr lang="zh-TW" altLang="en-US" b="1" baseline="30000">
              <a:latin typeface="+mj-lt"/>
            </a:endParaRPr>
          </a:p>
        </p:txBody>
      </p:sp>
      <p:sp>
        <p:nvSpPr>
          <p:cNvPr id="28" name="矩形 52"/>
          <p:cNvSpPr>
            <a:spLocks noChangeArrowheads="1"/>
          </p:cNvSpPr>
          <p:nvPr/>
        </p:nvSpPr>
        <p:spPr bwMode="auto">
          <a:xfrm>
            <a:off x="6049367" y="5277197"/>
            <a:ext cx="11430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>
                <a:latin typeface="+mj-lt"/>
              </a:rPr>
              <a:t>2</a:t>
            </a:r>
            <a:r>
              <a:rPr lang="en-US" altLang="zh-TW" b="1" baseline="30000">
                <a:latin typeface="+mj-lt"/>
              </a:rPr>
              <a:t>2</a:t>
            </a:r>
            <a:endParaRPr lang="zh-TW" altLang="en-US" b="1" baseline="30000">
              <a:latin typeface="+mj-lt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181630" y="6207695"/>
            <a:ext cx="6342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Total # of node is 1 + 2 + 2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 + 2</a:t>
            </a:r>
            <a:r>
              <a:rPr lang="en-US" altLang="zh-TW" sz="2400" baseline="30000" dirty="0"/>
              <a:t>3</a:t>
            </a:r>
            <a:r>
              <a:rPr lang="en-US" altLang="zh-TW" sz="2400" dirty="0"/>
              <a:t> + … + 2</a:t>
            </a:r>
            <a:r>
              <a:rPr lang="en-US" altLang="zh-TW" sz="2400" baseline="30000" dirty="0"/>
              <a:t>(k-1)</a:t>
            </a:r>
            <a:r>
              <a:rPr lang="en-US" altLang="zh-TW" sz="2400" dirty="0"/>
              <a:t> = 2</a:t>
            </a:r>
            <a:r>
              <a:rPr lang="en-US" altLang="zh-TW" sz="2400" baseline="30000" dirty="0"/>
              <a:t>k</a:t>
            </a:r>
            <a:r>
              <a:rPr lang="en-US" altLang="zh-TW" sz="2400" dirty="0"/>
              <a:t> - 1</a:t>
            </a:r>
            <a:endParaRPr lang="zh-TW" altLang="en-US" sz="2400" dirty="0"/>
          </a:p>
        </p:txBody>
      </p:sp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356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 of Binary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15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b="1" dirty="0"/>
              <a:t>[Relation between # of leaf nodes and degree-2 nodes]</a:t>
            </a:r>
          </a:p>
          <a:p>
            <a:pPr lvl="1"/>
            <a:r>
              <a:rPr lang="en-US" altLang="zh-TW" dirty="0"/>
              <a:t>if </a:t>
            </a:r>
            <a:r>
              <a:rPr lang="en-US" altLang="zh-TW" dirty="0">
                <a:solidFill>
                  <a:srgbClr val="C00000"/>
                </a:solidFill>
              </a:rPr>
              <a:t>n</a:t>
            </a:r>
            <a:r>
              <a:rPr lang="en-US" altLang="zh-TW" baseline="-25000" dirty="0">
                <a:solidFill>
                  <a:srgbClr val="C00000"/>
                </a:solidFill>
              </a:rPr>
              <a:t>0</a:t>
            </a:r>
            <a:r>
              <a:rPr lang="en-US" altLang="zh-TW" dirty="0"/>
              <a:t> = number of leaf nodes and </a:t>
            </a:r>
            <a:r>
              <a:rPr lang="en-US" altLang="zh-TW" dirty="0">
                <a:solidFill>
                  <a:srgbClr val="C00000"/>
                </a:solidFill>
              </a:rPr>
              <a:t>n</a:t>
            </a:r>
            <a:r>
              <a:rPr lang="en-US" altLang="zh-TW" baseline="-25000" dirty="0">
                <a:solidFill>
                  <a:srgbClr val="C00000"/>
                </a:solidFill>
              </a:rPr>
              <a:t>2</a:t>
            </a:r>
            <a:r>
              <a:rPr lang="en-US" altLang="zh-TW" dirty="0"/>
              <a:t> = number of degree-2 nodes, then </a:t>
            </a:r>
            <a:r>
              <a:rPr lang="en-US" altLang="zh-TW" dirty="0">
                <a:solidFill>
                  <a:srgbClr val="C00000"/>
                </a:solidFill>
              </a:rPr>
              <a:t>n</a:t>
            </a:r>
            <a:r>
              <a:rPr lang="en-US" altLang="zh-TW" baseline="-25000" dirty="0">
                <a:solidFill>
                  <a:srgbClr val="C00000"/>
                </a:solidFill>
              </a:rPr>
              <a:t>0</a:t>
            </a:r>
            <a:r>
              <a:rPr lang="en-US" altLang="zh-TW" dirty="0">
                <a:solidFill>
                  <a:srgbClr val="C00000"/>
                </a:solidFill>
              </a:rPr>
              <a:t> = n</a:t>
            </a:r>
            <a:r>
              <a:rPr lang="en-US" altLang="zh-TW" baseline="-25000" dirty="0">
                <a:solidFill>
                  <a:srgbClr val="C00000"/>
                </a:solidFill>
              </a:rPr>
              <a:t>2</a:t>
            </a:r>
            <a:r>
              <a:rPr lang="en-US" altLang="zh-TW" dirty="0">
                <a:solidFill>
                  <a:srgbClr val="C00000"/>
                </a:solidFill>
              </a:rPr>
              <a:t> + 1</a:t>
            </a:r>
          </a:p>
          <a:p>
            <a:r>
              <a:rPr lang="en-US" altLang="zh-TW" dirty="0"/>
              <a:t>Proof:</a:t>
            </a:r>
          </a:p>
          <a:p>
            <a:pPr lvl="1"/>
            <a:r>
              <a:rPr lang="en-US" altLang="zh-TW" dirty="0"/>
              <a:t>n = n</a:t>
            </a:r>
            <a:r>
              <a:rPr lang="en-US" altLang="zh-TW" baseline="-25000" dirty="0"/>
              <a:t>0</a:t>
            </a:r>
            <a:r>
              <a:rPr lang="en-US" altLang="zh-TW" dirty="0"/>
              <a:t> + n</a:t>
            </a:r>
            <a:r>
              <a:rPr lang="en-US" altLang="zh-TW" baseline="-25000" dirty="0"/>
              <a:t>1</a:t>
            </a:r>
            <a:r>
              <a:rPr lang="en-US" altLang="zh-TW" dirty="0"/>
              <a:t> + n</a:t>
            </a:r>
            <a:r>
              <a:rPr lang="en-US" altLang="zh-TW" baseline="-25000" dirty="0"/>
              <a:t>2</a:t>
            </a:r>
            <a:r>
              <a:rPr lang="en-US" altLang="zh-TW" dirty="0"/>
              <a:t>,  where n</a:t>
            </a:r>
            <a:r>
              <a:rPr lang="en-US" altLang="zh-TW" baseline="-25000" dirty="0"/>
              <a:t>1</a:t>
            </a:r>
            <a:r>
              <a:rPr lang="en-US" altLang="zh-TW" dirty="0"/>
              <a:t> is # of deg-1 nodes</a:t>
            </a:r>
            <a:r>
              <a:rPr lang="en-US" altLang="zh-TW" baseline="-25000" dirty="0"/>
              <a:t> </a:t>
            </a:r>
          </a:p>
          <a:p>
            <a:pPr lvl="1"/>
            <a:r>
              <a:rPr lang="en-US" altLang="zh-TW" dirty="0"/>
              <a:t>n = B + 1, where B is</a:t>
            </a:r>
            <a:r>
              <a:rPr lang="zh-TW" altLang="en-US" dirty="0"/>
              <a:t> </a:t>
            </a:r>
            <a:r>
              <a:rPr lang="en-US" altLang="zh-TW" dirty="0"/>
              <a:t># of branches</a:t>
            </a:r>
          </a:p>
          <a:p>
            <a:pPr lvl="1"/>
            <a:r>
              <a:rPr lang="en-US" altLang="zh-TW" dirty="0"/>
              <a:t>B = n</a:t>
            </a:r>
            <a:r>
              <a:rPr lang="en-US" altLang="zh-TW" baseline="-25000" dirty="0"/>
              <a:t>1</a:t>
            </a:r>
            <a:r>
              <a:rPr lang="en-US" altLang="zh-TW" dirty="0"/>
              <a:t> + 2n</a:t>
            </a:r>
            <a:r>
              <a:rPr lang="en-US" altLang="zh-TW" baseline="-25000" dirty="0"/>
              <a:t>2 </a:t>
            </a:r>
            <a:r>
              <a:rPr lang="en-US" altLang="zh-TW" dirty="0"/>
              <a:t>(all branches B stem from a node of degree 1 or 2)</a:t>
            </a:r>
          </a:p>
          <a:p>
            <a:pPr lvl="1"/>
            <a:r>
              <a:rPr lang="en-US" altLang="zh-TW" dirty="0"/>
              <a:t>n</a:t>
            </a:r>
            <a:r>
              <a:rPr lang="en-US" altLang="zh-TW" baseline="-25000" dirty="0"/>
              <a:t>0</a:t>
            </a:r>
            <a:r>
              <a:rPr lang="en-US" altLang="zh-TW" dirty="0"/>
              <a:t> + n</a:t>
            </a:r>
            <a:r>
              <a:rPr lang="en-US" altLang="zh-TW" baseline="-25000" dirty="0"/>
              <a:t>1</a:t>
            </a:r>
            <a:r>
              <a:rPr lang="en-US" altLang="zh-TW" dirty="0"/>
              <a:t> + n</a:t>
            </a:r>
            <a:r>
              <a:rPr lang="en-US" altLang="zh-TW" baseline="-25000" dirty="0"/>
              <a:t>2</a:t>
            </a:r>
            <a:r>
              <a:rPr lang="en-US" altLang="zh-TW" dirty="0"/>
              <a:t> = n</a:t>
            </a:r>
            <a:r>
              <a:rPr lang="en-US" altLang="zh-TW" baseline="-25000" dirty="0"/>
              <a:t>1</a:t>
            </a:r>
            <a:r>
              <a:rPr lang="en-US" altLang="zh-TW" dirty="0"/>
              <a:t> + 2n</a:t>
            </a:r>
            <a:r>
              <a:rPr lang="en-US" altLang="zh-TW" baseline="-25000" dirty="0"/>
              <a:t>2</a:t>
            </a:r>
            <a:r>
              <a:rPr lang="en-US" altLang="zh-TW" dirty="0"/>
              <a:t> + 1</a:t>
            </a:r>
          </a:p>
          <a:p>
            <a:pPr lvl="1"/>
            <a:r>
              <a:rPr lang="en-US" altLang="zh-TW" dirty="0"/>
              <a:t>n</a:t>
            </a:r>
            <a:r>
              <a:rPr lang="en-US" altLang="zh-TW" baseline="-25000" dirty="0"/>
              <a:t>0</a:t>
            </a:r>
            <a:r>
              <a:rPr lang="en-US" altLang="zh-TW" dirty="0"/>
              <a:t> = n</a:t>
            </a:r>
            <a:r>
              <a:rPr lang="en-US" altLang="zh-TW" baseline="-25000" dirty="0"/>
              <a:t>2</a:t>
            </a:r>
            <a:r>
              <a:rPr lang="en-US" altLang="zh-TW" dirty="0"/>
              <a:t> + 1</a:t>
            </a:r>
          </a:p>
          <a:p>
            <a:pPr lvl="1"/>
            <a:endParaRPr lang="en-US" altLang="zh-TW" b="1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655148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Binary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Skewed</a:t>
            </a:r>
            <a:r>
              <a:rPr lang="en-US" altLang="zh-TW" dirty="0"/>
              <a:t> tree</a:t>
            </a:r>
            <a:endParaRPr lang="zh-TW" altLang="en-US" dirty="0"/>
          </a:p>
        </p:txBody>
      </p:sp>
      <p:grpSp>
        <p:nvGrpSpPr>
          <p:cNvPr id="32" name="群組 31"/>
          <p:cNvGrpSpPr/>
          <p:nvPr/>
        </p:nvGrpSpPr>
        <p:grpSpPr>
          <a:xfrm>
            <a:off x="1321023" y="2420888"/>
            <a:ext cx="2428875" cy="2528887"/>
            <a:chOff x="1321023" y="2420888"/>
            <a:chExt cx="2428875" cy="2528887"/>
          </a:xfrm>
        </p:grpSpPr>
        <p:grpSp>
          <p:nvGrpSpPr>
            <p:cNvPr id="10" name="群組 68"/>
            <p:cNvGrpSpPr>
              <a:grpSpLocks/>
            </p:cNvGrpSpPr>
            <p:nvPr/>
          </p:nvGrpSpPr>
          <p:grpSpPr bwMode="auto">
            <a:xfrm>
              <a:off x="1321023" y="2449463"/>
              <a:ext cx="2428875" cy="2428875"/>
              <a:chOff x="1357290" y="2571744"/>
              <a:chExt cx="2428892" cy="2428892"/>
            </a:xfrm>
          </p:grpSpPr>
          <p:sp>
            <p:nvSpPr>
              <p:cNvPr id="11" name="橢圓 4"/>
              <p:cNvSpPr>
                <a:spLocks noChangeArrowheads="1"/>
              </p:cNvSpPr>
              <p:nvPr/>
            </p:nvSpPr>
            <p:spPr bwMode="auto">
              <a:xfrm>
                <a:off x="3286116" y="2571744"/>
                <a:ext cx="500066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2" name="橢圓 7"/>
              <p:cNvSpPr>
                <a:spLocks noChangeArrowheads="1"/>
              </p:cNvSpPr>
              <p:nvPr/>
            </p:nvSpPr>
            <p:spPr bwMode="auto">
              <a:xfrm>
                <a:off x="1357290" y="4500570"/>
                <a:ext cx="500066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3" name="橢圓 15"/>
              <p:cNvSpPr>
                <a:spLocks noChangeArrowheads="1"/>
              </p:cNvSpPr>
              <p:nvPr/>
            </p:nvSpPr>
            <p:spPr bwMode="auto">
              <a:xfrm>
                <a:off x="2643174" y="3214686"/>
                <a:ext cx="500066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4" name="橢圓 16"/>
              <p:cNvSpPr>
                <a:spLocks noChangeArrowheads="1"/>
              </p:cNvSpPr>
              <p:nvPr/>
            </p:nvSpPr>
            <p:spPr bwMode="auto">
              <a:xfrm>
                <a:off x="2000232" y="3857628"/>
                <a:ext cx="500066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</p:grpSp>
        <p:cxnSp>
          <p:nvCxnSpPr>
            <p:cNvPr id="16" name="直線接點 24"/>
            <p:cNvCxnSpPr>
              <a:cxnSpLocks noChangeShapeType="1"/>
            </p:cNvCxnSpPr>
            <p:nvPr/>
          </p:nvCxnSpPr>
          <p:spPr bwMode="auto">
            <a:xfrm rot="5400000">
              <a:off x="2390998" y="3519438"/>
              <a:ext cx="288925" cy="28892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直線接點 28"/>
            <p:cNvCxnSpPr>
              <a:cxnSpLocks noChangeShapeType="1"/>
            </p:cNvCxnSpPr>
            <p:nvPr/>
          </p:nvCxnSpPr>
          <p:spPr bwMode="auto">
            <a:xfrm rot="5400000">
              <a:off x="1748061" y="4162375"/>
              <a:ext cx="288925" cy="28892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直線接點 38"/>
            <p:cNvCxnSpPr>
              <a:cxnSpLocks noChangeShapeType="1"/>
            </p:cNvCxnSpPr>
            <p:nvPr/>
          </p:nvCxnSpPr>
          <p:spPr bwMode="auto">
            <a:xfrm rot="5400000">
              <a:off x="3033936" y="2876500"/>
              <a:ext cx="288925" cy="28892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矩形 69"/>
            <p:cNvSpPr>
              <a:spLocks noChangeArrowheads="1"/>
            </p:cNvSpPr>
            <p:nvPr/>
          </p:nvSpPr>
          <p:spPr bwMode="auto">
            <a:xfrm>
              <a:off x="3321273" y="2420888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22" name="矩形 70"/>
            <p:cNvSpPr>
              <a:spLocks noChangeArrowheads="1"/>
            </p:cNvSpPr>
            <p:nvPr/>
          </p:nvSpPr>
          <p:spPr bwMode="auto">
            <a:xfrm>
              <a:off x="2678336" y="3063825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B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23" name="矩形 71"/>
            <p:cNvSpPr>
              <a:spLocks noChangeArrowheads="1"/>
            </p:cNvSpPr>
            <p:nvPr/>
          </p:nvSpPr>
          <p:spPr bwMode="auto">
            <a:xfrm>
              <a:off x="2035398" y="3706763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C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4" name="矩形 72"/>
            <p:cNvSpPr>
              <a:spLocks noChangeArrowheads="1"/>
            </p:cNvSpPr>
            <p:nvPr/>
          </p:nvSpPr>
          <p:spPr bwMode="auto">
            <a:xfrm>
              <a:off x="1392461" y="4349700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D</a:t>
              </a:r>
              <a:endParaRPr lang="zh-TW" altLang="en-US" b="1">
                <a:latin typeface="+mj-lt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4951437" y="2420888"/>
            <a:ext cx="2428875" cy="2528887"/>
            <a:chOff x="4951437" y="2420888"/>
            <a:chExt cx="2428875" cy="2528887"/>
          </a:xfrm>
        </p:grpSpPr>
        <p:grpSp>
          <p:nvGrpSpPr>
            <p:cNvPr id="5" name="群組 67"/>
            <p:cNvGrpSpPr>
              <a:grpSpLocks/>
            </p:cNvGrpSpPr>
            <p:nvPr/>
          </p:nvGrpSpPr>
          <p:grpSpPr bwMode="auto">
            <a:xfrm>
              <a:off x="4951437" y="2449463"/>
              <a:ext cx="2428875" cy="2428875"/>
              <a:chOff x="5143504" y="2571744"/>
              <a:chExt cx="2428892" cy="2428892"/>
            </a:xfrm>
          </p:grpSpPr>
          <p:sp>
            <p:nvSpPr>
              <p:cNvPr id="6" name="橢圓 8"/>
              <p:cNvSpPr>
                <a:spLocks noChangeArrowheads="1"/>
              </p:cNvSpPr>
              <p:nvPr/>
            </p:nvSpPr>
            <p:spPr bwMode="auto">
              <a:xfrm>
                <a:off x="5143504" y="2571744"/>
                <a:ext cx="500066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7" name="橢圓 10"/>
              <p:cNvSpPr>
                <a:spLocks noChangeArrowheads="1"/>
              </p:cNvSpPr>
              <p:nvPr/>
            </p:nvSpPr>
            <p:spPr bwMode="auto">
              <a:xfrm>
                <a:off x="5786446" y="3214686"/>
                <a:ext cx="500066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8" name="橢圓 12"/>
              <p:cNvSpPr>
                <a:spLocks noChangeArrowheads="1"/>
              </p:cNvSpPr>
              <p:nvPr/>
            </p:nvSpPr>
            <p:spPr bwMode="auto">
              <a:xfrm>
                <a:off x="6429388" y="3857628"/>
                <a:ext cx="500066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9" name="橢圓 14"/>
              <p:cNvSpPr>
                <a:spLocks noChangeArrowheads="1"/>
              </p:cNvSpPr>
              <p:nvPr/>
            </p:nvSpPr>
            <p:spPr bwMode="auto">
              <a:xfrm>
                <a:off x="7072330" y="4500570"/>
                <a:ext cx="500066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</p:grpSp>
        <p:cxnSp>
          <p:nvCxnSpPr>
            <p:cNvPr id="15" name="直線接點 18"/>
            <p:cNvCxnSpPr>
              <a:cxnSpLocks noChangeShapeType="1"/>
            </p:cNvCxnSpPr>
            <p:nvPr/>
          </p:nvCxnSpPr>
          <p:spPr bwMode="auto">
            <a:xfrm rot="16200000" flipH="1">
              <a:off x="6021412" y="3519438"/>
              <a:ext cx="288925" cy="28892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直線接點 34"/>
            <p:cNvCxnSpPr>
              <a:cxnSpLocks noChangeShapeType="1"/>
            </p:cNvCxnSpPr>
            <p:nvPr/>
          </p:nvCxnSpPr>
          <p:spPr bwMode="auto">
            <a:xfrm rot="16200000" flipH="1">
              <a:off x="5378474" y="2876500"/>
              <a:ext cx="288925" cy="28892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直線接點 41"/>
            <p:cNvCxnSpPr>
              <a:cxnSpLocks noChangeShapeType="1"/>
            </p:cNvCxnSpPr>
            <p:nvPr/>
          </p:nvCxnSpPr>
          <p:spPr bwMode="auto">
            <a:xfrm rot="16200000" flipH="1">
              <a:off x="6664349" y="4162375"/>
              <a:ext cx="288925" cy="28892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矩形 73"/>
            <p:cNvSpPr>
              <a:spLocks noChangeArrowheads="1"/>
            </p:cNvSpPr>
            <p:nvPr/>
          </p:nvSpPr>
          <p:spPr bwMode="auto">
            <a:xfrm>
              <a:off x="5022874" y="2420888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26" name="矩形 74"/>
            <p:cNvSpPr>
              <a:spLocks noChangeArrowheads="1"/>
            </p:cNvSpPr>
            <p:nvPr/>
          </p:nvSpPr>
          <p:spPr bwMode="auto">
            <a:xfrm>
              <a:off x="5665812" y="3063825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B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27" name="矩形 75"/>
            <p:cNvSpPr>
              <a:spLocks noChangeArrowheads="1"/>
            </p:cNvSpPr>
            <p:nvPr/>
          </p:nvSpPr>
          <p:spPr bwMode="auto">
            <a:xfrm>
              <a:off x="6308749" y="3706763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C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8" name="矩形 76"/>
            <p:cNvSpPr>
              <a:spLocks noChangeArrowheads="1"/>
            </p:cNvSpPr>
            <p:nvPr/>
          </p:nvSpPr>
          <p:spPr bwMode="auto">
            <a:xfrm>
              <a:off x="6951687" y="4349700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D</a:t>
              </a:r>
              <a:endParaRPr lang="zh-TW" altLang="en-US" b="1">
                <a:latin typeface="+mj-lt"/>
              </a:endParaRPr>
            </a:p>
          </p:txBody>
        </p:sp>
      </p:grpSp>
      <p:sp>
        <p:nvSpPr>
          <p:cNvPr id="29" name="矩形 77"/>
          <p:cNvSpPr>
            <a:spLocks noChangeArrowheads="1"/>
          </p:cNvSpPr>
          <p:nvPr/>
        </p:nvSpPr>
        <p:spPr bwMode="auto">
          <a:xfrm>
            <a:off x="1254037" y="4978350"/>
            <a:ext cx="2562845" cy="64633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400" dirty="0">
                <a:latin typeface="+mj-lt"/>
              </a:rPr>
              <a:t>Skewed to the left</a:t>
            </a:r>
            <a:endParaRPr lang="zh-TW" altLang="en-US" sz="2400" dirty="0">
              <a:latin typeface="+mj-lt"/>
            </a:endParaRPr>
          </a:p>
        </p:txBody>
      </p:sp>
      <p:sp>
        <p:nvSpPr>
          <p:cNvPr id="31" name="矩形 77"/>
          <p:cNvSpPr>
            <a:spLocks noChangeArrowheads="1"/>
          </p:cNvSpPr>
          <p:nvPr/>
        </p:nvSpPr>
        <p:spPr bwMode="auto">
          <a:xfrm>
            <a:off x="4808275" y="4978350"/>
            <a:ext cx="2715198" cy="64633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400" dirty="0">
                <a:latin typeface="+mj-lt"/>
              </a:rPr>
              <a:t>Skewed to the right</a:t>
            </a:r>
            <a:endParaRPr lang="zh-TW" altLang="en-US" sz="2400" dirty="0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23971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Binary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Full </a:t>
            </a:r>
            <a:r>
              <a:rPr lang="en-US" altLang="zh-TW" dirty="0"/>
              <a:t>binary tree</a:t>
            </a:r>
          </a:p>
          <a:p>
            <a:pPr lvl="1"/>
            <a:r>
              <a:rPr lang="en-US" altLang="zh-TW" dirty="0"/>
              <a:t>A binary tree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/>
              <a:t>of depth </a:t>
            </a:r>
            <a:r>
              <a:rPr lang="en-US" altLang="zh-TW" dirty="0">
                <a:solidFill>
                  <a:srgbClr val="C00000"/>
                </a:solidFill>
              </a:rPr>
              <a:t>k</a:t>
            </a:r>
            <a:r>
              <a:rPr lang="en-US" altLang="zh-TW" dirty="0"/>
              <a:t> which has </a:t>
            </a:r>
            <a:r>
              <a:rPr lang="en-US" altLang="zh-TW" dirty="0">
                <a:solidFill>
                  <a:srgbClr val="C00000"/>
                </a:solidFill>
              </a:rPr>
              <a:t>2</a:t>
            </a:r>
            <a:r>
              <a:rPr lang="en-US" altLang="zh-TW" baseline="30000" dirty="0">
                <a:solidFill>
                  <a:srgbClr val="C00000"/>
                </a:solidFill>
              </a:rPr>
              <a:t>k</a:t>
            </a:r>
            <a:r>
              <a:rPr lang="en-US" altLang="zh-TW" dirty="0">
                <a:solidFill>
                  <a:srgbClr val="C00000"/>
                </a:solidFill>
              </a:rPr>
              <a:t> – 1 </a:t>
            </a:r>
            <a:r>
              <a:rPr lang="en-US" altLang="zh-TW" dirty="0"/>
              <a:t>nodes</a:t>
            </a:r>
          </a:p>
          <a:p>
            <a:pPr lvl="1"/>
            <a:endParaRPr lang="zh-TW" altLang="en-US" b="1" dirty="0"/>
          </a:p>
        </p:txBody>
      </p:sp>
      <p:grpSp>
        <p:nvGrpSpPr>
          <p:cNvPr id="93" name="群組 92"/>
          <p:cNvGrpSpPr/>
          <p:nvPr/>
        </p:nvGrpSpPr>
        <p:grpSpPr>
          <a:xfrm>
            <a:off x="2536032" y="2924944"/>
            <a:ext cx="4071937" cy="2714625"/>
            <a:chOff x="500063" y="3143250"/>
            <a:chExt cx="4071937" cy="2714625"/>
          </a:xfrm>
        </p:grpSpPr>
        <p:sp>
          <p:nvSpPr>
            <p:cNvPr id="48" name="橢圓 4"/>
            <p:cNvSpPr>
              <a:spLocks noChangeArrowheads="1"/>
            </p:cNvSpPr>
            <p:nvPr/>
          </p:nvSpPr>
          <p:spPr bwMode="auto">
            <a:xfrm>
              <a:off x="2286000" y="317182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9" name="橢圓 5"/>
            <p:cNvSpPr>
              <a:spLocks noChangeArrowheads="1"/>
            </p:cNvSpPr>
            <p:nvPr/>
          </p:nvSpPr>
          <p:spPr bwMode="auto">
            <a:xfrm>
              <a:off x="1285875" y="385762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0" name="橢圓 6"/>
            <p:cNvSpPr>
              <a:spLocks noChangeArrowheads="1"/>
            </p:cNvSpPr>
            <p:nvPr/>
          </p:nvSpPr>
          <p:spPr bwMode="auto">
            <a:xfrm>
              <a:off x="3286125" y="385762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1" name="橢圓 7"/>
            <p:cNvSpPr>
              <a:spLocks noChangeArrowheads="1"/>
            </p:cNvSpPr>
            <p:nvPr/>
          </p:nvSpPr>
          <p:spPr bwMode="auto">
            <a:xfrm>
              <a:off x="3786188" y="45720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2" name="橢圓 8"/>
            <p:cNvSpPr>
              <a:spLocks noChangeArrowheads="1"/>
            </p:cNvSpPr>
            <p:nvPr/>
          </p:nvSpPr>
          <p:spPr bwMode="auto">
            <a:xfrm>
              <a:off x="785813" y="45720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3" name="橢圓 9"/>
            <p:cNvSpPr>
              <a:spLocks noChangeArrowheads="1"/>
            </p:cNvSpPr>
            <p:nvPr/>
          </p:nvSpPr>
          <p:spPr bwMode="auto">
            <a:xfrm>
              <a:off x="1785938" y="45720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4" name="橢圓 10"/>
            <p:cNvSpPr>
              <a:spLocks noChangeArrowheads="1"/>
            </p:cNvSpPr>
            <p:nvPr/>
          </p:nvSpPr>
          <p:spPr bwMode="auto">
            <a:xfrm>
              <a:off x="2714625" y="4572000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55" name="直線接點 11"/>
            <p:cNvCxnSpPr>
              <a:cxnSpLocks noChangeShapeType="1"/>
              <a:stCxn id="48" idx="4"/>
              <a:endCxn id="49" idx="0"/>
            </p:cNvCxnSpPr>
            <p:nvPr/>
          </p:nvCxnSpPr>
          <p:spPr bwMode="auto">
            <a:xfrm rot="5400000">
              <a:off x="1942307" y="3264694"/>
              <a:ext cx="185737" cy="100012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直線接點 12"/>
            <p:cNvCxnSpPr>
              <a:cxnSpLocks noChangeShapeType="1"/>
              <a:stCxn id="48" idx="4"/>
              <a:endCxn id="50" idx="0"/>
            </p:cNvCxnSpPr>
            <p:nvPr/>
          </p:nvCxnSpPr>
          <p:spPr bwMode="auto">
            <a:xfrm rot="16200000" flipH="1">
              <a:off x="2942432" y="3264694"/>
              <a:ext cx="185737" cy="100012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直線接點 13"/>
            <p:cNvCxnSpPr>
              <a:cxnSpLocks noChangeShapeType="1"/>
              <a:stCxn id="49" idx="4"/>
              <a:endCxn id="52" idx="0"/>
            </p:cNvCxnSpPr>
            <p:nvPr/>
          </p:nvCxnSpPr>
          <p:spPr bwMode="auto">
            <a:xfrm rot="5400000">
              <a:off x="1177926" y="4214812"/>
              <a:ext cx="214312" cy="50006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直線接點 14"/>
            <p:cNvCxnSpPr>
              <a:cxnSpLocks noChangeShapeType="1"/>
              <a:stCxn id="49" idx="4"/>
              <a:endCxn id="53" idx="0"/>
            </p:cNvCxnSpPr>
            <p:nvPr/>
          </p:nvCxnSpPr>
          <p:spPr bwMode="auto">
            <a:xfrm rot="16200000" flipH="1">
              <a:off x="1677988" y="4214813"/>
              <a:ext cx="214312" cy="50006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直線接點 15"/>
            <p:cNvCxnSpPr>
              <a:cxnSpLocks noChangeShapeType="1"/>
              <a:stCxn id="50" idx="4"/>
              <a:endCxn id="54" idx="0"/>
            </p:cNvCxnSpPr>
            <p:nvPr/>
          </p:nvCxnSpPr>
          <p:spPr bwMode="auto">
            <a:xfrm rot="5400000">
              <a:off x="3142457" y="4179094"/>
              <a:ext cx="214312" cy="5715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直線接點 16"/>
            <p:cNvCxnSpPr>
              <a:cxnSpLocks noChangeShapeType="1"/>
              <a:stCxn id="50" idx="4"/>
              <a:endCxn id="51" idx="0"/>
            </p:cNvCxnSpPr>
            <p:nvPr/>
          </p:nvCxnSpPr>
          <p:spPr bwMode="auto">
            <a:xfrm rot="16200000" flipH="1">
              <a:off x="3678238" y="4214813"/>
              <a:ext cx="214312" cy="50006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矩形 35"/>
            <p:cNvSpPr>
              <a:spLocks noChangeArrowheads="1"/>
            </p:cNvSpPr>
            <p:nvPr/>
          </p:nvSpPr>
          <p:spPr bwMode="auto">
            <a:xfrm>
              <a:off x="2357438" y="3143250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1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3" name="橢圓 40"/>
            <p:cNvSpPr>
              <a:spLocks noChangeArrowheads="1"/>
            </p:cNvSpPr>
            <p:nvPr/>
          </p:nvSpPr>
          <p:spPr bwMode="auto">
            <a:xfrm>
              <a:off x="500063" y="52863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4" name="橢圓 41"/>
            <p:cNvSpPr>
              <a:spLocks noChangeArrowheads="1"/>
            </p:cNvSpPr>
            <p:nvPr/>
          </p:nvSpPr>
          <p:spPr bwMode="auto">
            <a:xfrm>
              <a:off x="1009650" y="528637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5" name="橢圓 42"/>
            <p:cNvSpPr>
              <a:spLocks noChangeArrowheads="1"/>
            </p:cNvSpPr>
            <p:nvPr/>
          </p:nvSpPr>
          <p:spPr bwMode="auto">
            <a:xfrm>
              <a:off x="1500188" y="52863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6" name="橢圓 43"/>
            <p:cNvSpPr>
              <a:spLocks noChangeArrowheads="1"/>
            </p:cNvSpPr>
            <p:nvPr/>
          </p:nvSpPr>
          <p:spPr bwMode="auto">
            <a:xfrm>
              <a:off x="2000250" y="528637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7" name="橢圓 44"/>
            <p:cNvSpPr>
              <a:spLocks noChangeArrowheads="1"/>
            </p:cNvSpPr>
            <p:nvPr/>
          </p:nvSpPr>
          <p:spPr bwMode="auto">
            <a:xfrm>
              <a:off x="2500313" y="52863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8" name="橢圓 45"/>
            <p:cNvSpPr>
              <a:spLocks noChangeArrowheads="1"/>
            </p:cNvSpPr>
            <p:nvPr/>
          </p:nvSpPr>
          <p:spPr bwMode="auto">
            <a:xfrm>
              <a:off x="3000375" y="528637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9" name="橢圓 46"/>
            <p:cNvSpPr>
              <a:spLocks noChangeArrowheads="1"/>
            </p:cNvSpPr>
            <p:nvPr/>
          </p:nvSpPr>
          <p:spPr bwMode="auto">
            <a:xfrm>
              <a:off x="3500438" y="52863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0" name="橢圓 47"/>
            <p:cNvSpPr>
              <a:spLocks noChangeArrowheads="1"/>
            </p:cNvSpPr>
            <p:nvPr/>
          </p:nvSpPr>
          <p:spPr bwMode="auto">
            <a:xfrm>
              <a:off x="4000500" y="528637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71" name="直線接點 48"/>
            <p:cNvCxnSpPr>
              <a:cxnSpLocks noChangeShapeType="1"/>
              <a:stCxn id="52" idx="4"/>
            </p:cNvCxnSpPr>
            <p:nvPr/>
          </p:nvCxnSpPr>
          <p:spPr bwMode="auto">
            <a:xfrm rot="5400000">
              <a:off x="785019" y="5036344"/>
              <a:ext cx="214312" cy="2857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直線接點 51"/>
            <p:cNvCxnSpPr>
              <a:cxnSpLocks noChangeShapeType="1"/>
              <a:stCxn id="52" idx="4"/>
              <a:endCxn id="64" idx="0"/>
            </p:cNvCxnSpPr>
            <p:nvPr/>
          </p:nvCxnSpPr>
          <p:spPr bwMode="auto">
            <a:xfrm rot="16200000" flipH="1">
              <a:off x="1039813" y="5067300"/>
              <a:ext cx="214312" cy="22383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直線接點 54"/>
            <p:cNvCxnSpPr>
              <a:cxnSpLocks noChangeShapeType="1"/>
              <a:stCxn id="53" idx="4"/>
              <a:endCxn id="65" idx="0"/>
            </p:cNvCxnSpPr>
            <p:nvPr/>
          </p:nvCxnSpPr>
          <p:spPr bwMode="auto">
            <a:xfrm rot="5400000">
              <a:off x="1785144" y="5036344"/>
              <a:ext cx="214312" cy="2857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直線接點 57"/>
            <p:cNvCxnSpPr>
              <a:cxnSpLocks noChangeShapeType="1"/>
              <a:stCxn id="53" idx="4"/>
              <a:endCxn id="66" idx="0"/>
            </p:cNvCxnSpPr>
            <p:nvPr/>
          </p:nvCxnSpPr>
          <p:spPr bwMode="auto">
            <a:xfrm rot="16200000" flipH="1">
              <a:off x="2035176" y="5072062"/>
              <a:ext cx="214312" cy="21431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直線接點 60"/>
            <p:cNvCxnSpPr>
              <a:cxnSpLocks noChangeShapeType="1"/>
              <a:stCxn id="54" idx="4"/>
              <a:endCxn id="67" idx="0"/>
            </p:cNvCxnSpPr>
            <p:nvPr/>
          </p:nvCxnSpPr>
          <p:spPr bwMode="auto">
            <a:xfrm rot="5400000">
              <a:off x="2749551" y="5072062"/>
              <a:ext cx="214312" cy="21431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直線接點 63"/>
            <p:cNvCxnSpPr>
              <a:cxnSpLocks noChangeShapeType="1"/>
              <a:stCxn id="54" idx="4"/>
              <a:endCxn id="68" idx="0"/>
            </p:cNvCxnSpPr>
            <p:nvPr/>
          </p:nvCxnSpPr>
          <p:spPr bwMode="auto">
            <a:xfrm rot="16200000" flipH="1">
              <a:off x="2999582" y="5036344"/>
              <a:ext cx="214312" cy="2857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直線接點 66"/>
            <p:cNvCxnSpPr>
              <a:cxnSpLocks noChangeShapeType="1"/>
              <a:stCxn id="51" idx="4"/>
              <a:endCxn id="69" idx="0"/>
            </p:cNvCxnSpPr>
            <p:nvPr/>
          </p:nvCxnSpPr>
          <p:spPr bwMode="auto">
            <a:xfrm rot="5400000">
              <a:off x="3785394" y="5036344"/>
              <a:ext cx="214312" cy="2857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直線接點 69"/>
            <p:cNvCxnSpPr>
              <a:cxnSpLocks noChangeShapeType="1"/>
              <a:stCxn id="51" idx="4"/>
              <a:endCxn id="70" idx="0"/>
            </p:cNvCxnSpPr>
            <p:nvPr/>
          </p:nvCxnSpPr>
          <p:spPr bwMode="auto">
            <a:xfrm rot="16200000" flipH="1">
              <a:off x="4035426" y="5072062"/>
              <a:ext cx="214312" cy="21431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" name="矩形 101"/>
            <p:cNvSpPr>
              <a:spLocks noChangeArrowheads="1"/>
            </p:cNvSpPr>
            <p:nvPr/>
          </p:nvSpPr>
          <p:spPr bwMode="auto">
            <a:xfrm>
              <a:off x="1357313" y="3829050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80" name="矩形 102"/>
            <p:cNvSpPr>
              <a:spLocks noChangeArrowheads="1"/>
            </p:cNvSpPr>
            <p:nvPr/>
          </p:nvSpPr>
          <p:spPr bwMode="auto">
            <a:xfrm>
              <a:off x="3357563" y="3829050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3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81" name="矩形 103"/>
            <p:cNvSpPr>
              <a:spLocks noChangeArrowheads="1"/>
            </p:cNvSpPr>
            <p:nvPr/>
          </p:nvSpPr>
          <p:spPr bwMode="auto">
            <a:xfrm>
              <a:off x="857250" y="4543425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4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82" name="矩形 104"/>
            <p:cNvSpPr>
              <a:spLocks noChangeArrowheads="1"/>
            </p:cNvSpPr>
            <p:nvPr/>
          </p:nvSpPr>
          <p:spPr bwMode="auto">
            <a:xfrm>
              <a:off x="1857375" y="4543425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83" name="矩形 105"/>
            <p:cNvSpPr>
              <a:spLocks noChangeArrowheads="1"/>
            </p:cNvSpPr>
            <p:nvPr/>
          </p:nvSpPr>
          <p:spPr bwMode="auto">
            <a:xfrm>
              <a:off x="2786063" y="4543425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6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84" name="矩形 106"/>
            <p:cNvSpPr>
              <a:spLocks noChangeArrowheads="1"/>
            </p:cNvSpPr>
            <p:nvPr/>
          </p:nvSpPr>
          <p:spPr bwMode="auto">
            <a:xfrm>
              <a:off x="3857625" y="4543425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7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85" name="矩形 107"/>
            <p:cNvSpPr>
              <a:spLocks noChangeArrowheads="1"/>
            </p:cNvSpPr>
            <p:nvPr/>
          </p:nvSpPr>
          <p:spPr bwMode="auto">
            <a:xfrm>
              <a:off x="571500" y="5257800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8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86" name="矩形 108"/>
            <p:cNvSpPr>
              <a:spLocks noChangeArrowheads="1"/>
            </p:cNvSpPr>
            <p:nvPr/>
          </p:nvSpPr>
          <p:spPr bwMode="auto">
            <a:xfrm>
              <a:off x="1071563" y="5257800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9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87" name="矩形 109"/>
            <p:cNvSpPr>
              <a:spLocks noChangeArrowheads="1"/>
            </p:cNvSpPr>
            <p:nvPr/>
          </p:nvSpPr>
          <p:spPr bwMode="auto">
            <a:xfrm>
              <a:off x="1500188" y="5257800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10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88" name="矩形 110"/>
            <p:cNvSpPr>
              <a:spLocks noChangeArrowheads="1"/>
            </p:cNvSpPr>
            <p:nvPr/>
          </p:nvSpPr>
          <p:spPr bwMode="auto">
            <a:xfrm>
              <a:off x="2000250" y="5257800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11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89" name="矩形 111"/>
            <p:cNvSpPr>
              <a:spLocks noChangeArrowheads="1"/>
            </p:cNvSpPr>
            <p:nvPr/>
          </p:nvSpPr>
          <p:spPr bwMode="auto">
            <a:xfrm>
              <a:off x="2500313" y="5257800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12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90" name="矩形 112"/>
            <p:cNvSpPr>
              <a:spLocks noChangeArrowheads="1"/>
            </p:cNvSpPr>
            <p:nvPr/>
          </p:nvSpPr>
          <p:spPr bwMode="auto">
            <a:xfrm>
              <a:off x="3000375" y="5257800"/>
              <a:ext cx="64293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13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91" name="矩形 113"/>
            <p:cNvSpPr>
              <a:spLocks noChangeArrowheads="1"/>
            </p:cNvSpPr>
            <p:nvPr/>
          </p:nvSpPr>
          <p:spPr bwMode="auto">
            <a:xfrm>
              <a:off x="3500438" y="5257800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14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92" name="矩形 114"/>
            <p:cNvSpPr>
              <a:spLocks noChangeArrowheads="1"/>
            </p:cNvSpPr>
            <p:nvPr/>
          </p:nvSpPr>
          <p:spPr bwMode="auto">
            <a:xfrm>
              <a:off x="4000500" y="5257800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15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94" name="矩形 24"/>
          <p:cNvSpPr>
            <a:spLocks noChangeArrowheads="1"/>
          </p:cNvSpPr>
          <p:nvPr/>
        </p:nvSpPr>
        <p:spPr bwMode="auto">
          <a:xfrm>
            <a:off x="2750344" y="5734997"/>
            <a:ext cx="3643312" cy="646331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400" dirty="0">
                <a:latin typeface="+mj-lt"/>
              </a:rPr>
              <a:t>A full binary tree of depth 4</a:t>
            </a:r>
            <a:endParaRPr lang="zh-TW" altLang="en-US" sz="2400" dirty="0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05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Binary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Complete </a:t>
            </a:r>
            <a:r>
              <a:rPr lang="en-US" altLang="zh-TW" dirty="0"/>
              <a:t>binary tree </a:t>
            </a:r>
          </a:p>
          <a:p>
            <a:pPr lvl="1">
              <a:defRPr/>
            </a:pPr>
            <a:r>
              <a:rPr lang="en-US" altLang="zh-TW" dirty="0"/>
              <a:t>A binary tree</a:t>
            </a:r>
            <a:r>
              <a:rPr lang="en-US" altLang="zh-TW" dirty="0">
                <a:solidFill>
                  <a:srgbClr val="893BC3"/>
                </a:solidFill>
              </a:rPr>
              <a:t> </a:t>
            </a:r>
            <a:r>
              <a:rPr lang="en-US" altLang="zh-TW" dirty="0"/>
              <a:t>of depth </a:t>
            </a:r>
            <a:r>
              <a:rPr lang="en-US" altLang="zh-TW" dirty="0">
                <a:solidFill>
                  <a:srgbClr val="FF0000"/>
                </a:solidFill>
              </a:rPr>
              <a:t>k </a:t>
            </a:r>
            <a:r>
              <a:rPr lang="en-US" altLang="zh-TW" dirty="0"/>
              <a:t>with </a:t>
            </a:r>
            <a:r>
              <a:rPr lang="en-US" altLang="zh-TW" dirty="0">
                <a:solidFill>
                  <a:srgbClr val="FF0000"/>
                </a:solidFill>
              </a:rPr>
              <a:t>n </a:t>
            </a:r>
            <a:r>
              <a:rPr lang="en-US" altLang="zh-TW" dirty="0"/>
              <a:t>node is called </a:t>
            </a:r>
            <a:r>
              <a:rPr lang="en-US" altLang="zh-TW" b="1" dirty="0"/>
              <a:t>complete</a:t>
            </a:r>
            <a:r>
              <a:rPr lang="en-US" altLang="zh-TW" dirty="0"/>
              <a:t> </a:t>
            </a:r>
            <a:r>
              <a:rPr lang="en-US" altLang="zh-TW" dirty="0" err="1"/>
              <a:t>iff</a:t>
            </a:r>
            <a:r>
              <a:rPr lang="en-US" altLang="zh-TW" dirty="0"/>
              <a:t> its nodes correspond to the nodes numbered from 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 to </a:t>
            </a:r>
            <a:r>
              <a:rPr lang="en-US" altLang="zh-TW" dirty="0">
                <a:solidFill>
                  <a:srgbClr val="FF0000"/>
                </a:solidFill>
              </a:rPr>
              <a:t>n</a:t>
            </a:r>
            <a:r>
              <a:rPr lang="en-US" altLang="zh-TW" dirty="0"/>
              <a:t> in the full binary tree</a:t>
            </a:r>
          </a:p>
        </p:txBody>
      </p:sp>
      <p:grpSp>
        <p:nvGrpSpPr>
          <p:cNvPr id="34" name="群組 33"/>
          <p:cNvGrpSpPr/>
          <p:nvPr/>
        </p:nvGrpSpPr>
        <p:grpSpPr>
          <a:xfrm>
            <a:off x="2498887" y="3522687"/>
            <a:ext cx="3786187" cy="2714625"/>
            <a:chOff x="4643438" y="3143250"/>
            <a:chExt cx="3786187" cy="2714625"/>
          </a:xfrm>
        </p:grpSpPr>
        <p:sp>
          <p:nvSpPr>
            <p:cNvPr id="35" name="橢圓 129"/>
            <p:cNvSpPr>
              <a:spLocks noChangeArrowheads="1"/>
            </p:cNvSpPr>
            <p:nvPr/>
          </p:nvSpPr>
          <p:spPr bwMode="auto">
            <a:xfrm>
              <a:off x="5708503" y="5297583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6" name="橢圓 72"/>
            <p:cNvSpPr>
              <a:spLocks noChangeArrowheads="1"/>
            </p:cNvSpPr>
            <p:nvPr/>
          </p:nvSpPr>
          <p:spPr bwMode="auto">
            <a:xfrm>
              <a:off x="6429375" y="317182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7" name="橢圓 73"/>
            <p:cNvSpPr>
              <a:spLocks noChangeArrowheads="1"/>
            </p:cNvSpPr>
            <p:nvPr/>
          </p:nvSpPr>
          <p:spPr bwMode="auto">
            <a:xfrm>
              <a:off x="5429250" y="385762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8" name="橢圓 74"/>
            <p:cNvSpPr>
              <a:spLocks noChangeArrowheads="1"/>
            </p:cNvSpPr>
            <p:nvPr/>
          </p:nvSpPr>
          <p:spPr bwMode="auto">
            <a:xfrm>
              <a:off x="7429500" y="385762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9" name="橢圓 75"/>
            <p:cNvSpPr>
              <a:spLocks noChangeArrowheads="1"/>
            </p:cNvSpPr>
            <p:nvPr/>
          </p:nvSpPr>
          <p:spPr bwMode="auto">
            <a:xfrm>
              <a:off x="7929563" y="45720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0" name="橢圓 76"/>
            <p:cNvSpPr>
              <a:spLocks noChangeArrowheads="1"/>
            </p:cNvSpPr>
            <p:nvPr/>
          </p:nvSpPr>
          <p:spPr bwMode="auto">
            <a:xfrm>
              <a:off x="4929188" y="45720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1" name="橢圓 77"/>
            <p:cNvSpPr>
              <a:spLocks noChangeArrowheads="1"/>
            </p:cNvSpPr>
            <p:nvPr/>
          </p:nvSpPr>
          <p:spPr bwMode="auto">
            <a:xfrm>
              <a:off x="5929313" y="45720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2" name="橢圓 78"/>
            <p:cNvSpPr>
              <a:spLocks noChangeArrowheads="1"/>
            </p:cNvSpPr>
            <p:nvPr/>
          </p:nvSpPr>
          <p:spPr bwMode="auto">
            <a:xfrm>
              <a:off x="6858000" y="4572000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43" name="直線接點 79"/>
            <p:cNvCxnSpPr>
              <a:cxnSpLocks noChangeShapeType="1"/>
              <a:stCxn id="36" idx="4"/>
              <a:endCxn id="37" idx="0"/>
            </p:cNvCxnSpPr>
            <p:nvPr/>
          </p:nvCxnSpPr>
          <p:spPr bwMode="auto">
            <a:xfrm rot="5400000">
              <a:off x="6087269" y="3264694"/>
              <a:ext cx="185737" cy="100012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直線接點 80"/>
            <p:cNvCxnSpPr>
              <a:cxnSpLocks noChangeShapeType="1"/>
              <a:stCxn id="36" idx="4"/>
              <a:endCxn id="38" idx="0"/>
            </p:cNvCxnSpPr>
            <p:nvPr/>
          </p:nvCxnSpPr>
          <p:spPr bwMode="auto">
            <a:xfrm rot="16200000" flipH="1">
              <a:off x="7087394" y="3264694"/>
              <a:ext cx="185737" cy="100012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直線接點 81"/>
            <p:cNvCxnSpPr>
              <a:cxnSpLocks noChangeShapeType="1"/>
              <a:stCxn id="37" idx="4"/>
              <a:endCxn id="40" idx="0"/>
            </p:cNvCxnSpPr>
            <p:nvPr/>
          </p:nvCxnSpPr>
          <p:spPr bwMode="auto">
            <a:xfrm rot="5400000">
              <a:off x="5322888" y="4214813"/>
              <a:ext cx="214312" cy="50006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直線接點 82"/>
            <p:cNvCxnSpPr>
              <a:cxnSpLocks noChangeShapeType="1"/>
              <a:stCxn id="37" idx="4"/>
              <a:endCxn id="41" idx="0"/>
            </p:cNvCxnSpPr>
            <p:nvPr/>
          </p:nvCxnSpPr>
          <p:spPr bwMode="auto">
            <a:xfrm rot="16200000" flipH="1">
              <a:off x="5822951" y="4214812"/>
              <a:ext cx="214312" cy="50006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直線接點 83"/>
            <p:cNvCxnSpPr>
              <a:cxnSpLocks noChangeShapeType="1"/>
              <a:stCxn id="38" idx="4"/>
              <a:endCxn id="42" idx="0"/>
            </p:cNvCxnSpPr>
            <p:nvPr/>
          </p:nvCxnSpPr>
          <p:spPr bwMode="auto">
            <a:xfrm rot="5400000">
              <a:off x="7287419" y="4179094"/>
              <a:ext cx="214312" cy="5715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直線接點 84"/>
            <p:cNvCxnSpPr>
              <a:cxnSpLocks noChangeShapeType="1"/>
              <a:stCxn id="38" idx="4"/>
              <a:endCxn id="39" idx="0"/>
            </p:cNvCxnSpPr>
            <p:nvPr/>
          </p:nvCxnSpPr>
          <p:spPr bwMode="auto">
            <a:xfrm rot="16200000" flipH="1">
              <a:off x="7823201" y="4214812"/>
              <a:ext cx="214312" cy="50006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橢圓 85"/>
            <p:cNvSpPr>
              <a:spLocks noChangeArrowheads="1"/>
            </p:cNvSpPr>
            <p:nvPr/>
          </p:nvSpPr>
          <p:spPr bwMode="auto">
            <a:xfrm>
              <a:off x="4643438" y="52863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0" name="橢圓 86"/>
            <p:cNvSpPr>
              <a:spLocks noChangeArrowheads="1"/>
            </p:cNvSpPr>
            <p:nvPr/>
          </p:nvSpPr>
          <p:spPr bwMode="auto">
            <a:xfrm>
              <a:off x="5153025" y="528637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51" name="直線接點 93"/>
            <p:cNvCxnSpPr>
              <a:cxnSpLocks noChangeShapeType="1"/>
              <a:stCxn id="40" idx="4"/>
              <a:endCxn id="49" idx="0"/>
            </p:cNvCxnSpPr>
            <p:nvPr/>
          </p:nvCxnSpPr>
          <p:spPr bwMode="auto">
            <a:xfrm rot="5400000">
              <a:off x="4929982" y="5036344"/>
              <a:ext cx="214312" cy="2857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直線接點 94"/>
            <p:cNvCxnSpPr>
              <a:cxnSpLocks noChangeShapeType="1"/>
              <a:stCxn id="40" idx="4"/>
              <a:endCxn id="50" idx="0"/>
            </p:cNvCxnSpPr>
            <p:nvPr/>
          </p:nvCxnSpPr>
          <p:spPr bwMode="auto">
            <a:xfrm rot="16200000" flipH="1">
              <a:off x="5184776" y="5067300"/>
              <a:ext cx="214312" cy="22383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矩形 115"/>
            <p:cNvSpPr>
              <a:spLocks noChangeArrowheads="1"/>
            </p:cNvSpPr>
            <p:nvPr/>
          </p:nvSpPr>
          <p:spPr bwMode="auto">
            <a:xfrm>
              <a:off x="6500813" y="3143250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1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54" name="矩形 116"/>
            <p:cNvSpPr>
              <a:spLocks noChangeArrowheads="1"/>
            </p:cNvSpPr>
            <p:nvPr/>
          </p:nvSpPr>
          <p:spPr bwMode="auto">
            <a:xfrm>
              <a:off x="5500688" y="3829050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55" name="矩形 117"/>
            <p:cNvSpPr>
              <a:spLocks noChangeArrowheads="1"/>
            </p:cNvSpPr>
            <p:nvPr/>
          </p:nvSpPr>
          <p:spPr bwMode="auto">
            <a:xfrm>
              <a:off x="7500938" y="3829050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3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56" name="矩形 118"/>
            <p:cNvSpPr>
              <a:spLocks noChangeArrowheads="1"/>
            </p:cNvSpPr>
            <p:nvPr/>
          </p:nvSpPr>
          <p:spPr bwMode="auto">
            <a:xfrm>
              <a:off x="5000625" y="4543425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4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57" name="矩形 119"/>
            <p:cNvSpPr>
              <a:spLocks noChangeArrowheads="1"/>
            </p:cNvSpPr>
            <p:nvPr/>
          </p:nvSpPr>
          <p:spPr bwMode="auto">
            <a:xfrm>
              <a:off x="6000750" y="4543425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5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58" name="矩形 120"/>
            <p:cNvSpPr>
              <a:spLocks noChangeArrowheads="1"/>
            </p:cNvSpPr>
            <p:nvPr/>
          </p:nvSpPr>
          <p:spPr bwMode="auto">
            <a:xfrm>
              <a:off x="6929438" y="4543425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6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59" name="矩形 121"/>
            <p:cNvSpPr>
              <a:spLocks noChangeArrowheads="1"/>
            </p:cNvSpPr>
            <p:nvPr/>
          </p:nvSpPr>
          <p:spPr bwMode="auto">
            <a:xfrm>
              <a:off x="8001000" y="4543425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7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60" name="矩形 122"/>
            <p:cNvSpPr>
              <a:spLocks noChangeArrowheads="1"/>
            </p:cNvSpPr>
            <p:nvPr/>
          </p:nvSpPr>
          <p:spPr bwMode="auto">
            <a:xfrm>
              <a:off x="4714875" y="5257800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8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1" name="矩形 123"/>
            <p:cNvSpPr>
              <a:spLocks noChangeArrowheads="1"/>
            </p:cNvSpPr>
            <p:nvPr/>
          </p:nvSpPr>
          <p:spPr bwMode="auto">
            <a:xfrm>
              <a:off x="5214938" y="5257800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9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2" name="矩形 124"/>
            <p:cNvSpPr>
              <a:spLocks noChangeArrowheads="1"/>
            </p:cNvSpPr>
            <p:nvPr/>
          </p:nvSpPr>
          <p:spPr bwMode="auto">
            <a:xfrm>
              <a:off x="5672784" y="5270615"/>
              <a:ext cx="571500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10</a:t>
              </a:r>
              <a:endParaRPr lang="zh-TW" altLang="en-US" b="1" dirty="0">
                <a:latin typeface="+mj-lt"/>
              </a:endParaRPr>
            </a:p>
          </p:txBody>
        </p:sp>
        <p:cxnSp>
          <p:nvCxnSpPr>
            <p:cNvPr id="63" name="直線接點 127"/>
            <p:cNvCxnSpPr>
              <a:cxnSpLocks noChangeShapeType="1"/>
              <a:stCxn id="41" idx="4"/>
              <a:endCxn id="35" idx="0"/>
            </p:cNvCxnSpPr>
            <p:nvPr/>
          </p:nvCxnSpPr>
          <p:spPr bwMode="auto">
            <a:xfrm flipH="1">
              <a:off x="5958534" y="5072063"/>
              <a:ext cx="220810" cy="22552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4" name="矩形 24"/>
          <p:cNvSpPr>
            <a:spLocks noChangeArrowheads="1"/>
          </p:cNvSpPr>
          <p:nvPr/>
        </p:nvSpPr>
        <p:spPr bwMode="auto">
          <a:xfrm>
            <a:off x="2123728" y="6167045"/>
            <a:ext cx="4536504" cy="646331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400" dirty="0">
                <a:latin typeface="+mj-lt"/>
              </a:rPr>
              <a:t>A complete binary tree of depth 4</a:t>
            </a:r>
            <a:endParaRPr lang="zh-TW" altLang="en-US" sz="2400" dirty="0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392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representation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158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numbering scheme suggests to use a 1-D array to store the nodes</a:t>
            </a:r>
          </a:p>
          <a:p>
            <a:endParaRPr lang="en-US" dirty="0"/>
          </a:p>
        </p:txBody>
      </p:sp>
      <p:grpSp>
        <p:nvGrpSpPr>
          <p:cNvPr id="126" name="Group 125"/>
          <p:cNvGrpSpPr/>
          <p:nvPr/>
        </p:nvGrpSpPr>
        <p:grpSpPr>
          <a:xfrm>
            <a:off x="1428750" y="2781449"/>
            <a:ext cx="2500313" cy="3671887"/>
            <a:chOff x="1428750" y="2781449"/>
            <a:chExt cx="2500313" cy="3671887"/>
          </a:xfrm>
        </p:grpSpPr>
        <p:sp>
          <p:nvSpPr>
            <p:cNvPr id="65" name="橢圓 4"/>
            <p:cNvSpPr>
              <a:spLocks noChangeArrowheads="1"/>
            </p:cNvSpPr>
            <p:nvPr/>
          </p:nvSpPr>
          <p:spPr bwMode="auto">
            <a:xfrm>
              <a:off x="2357438" y="2810024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6" name="橢圓 5"/>
            <p:cNvSpPr>
              <a:spLocks noChangeArrowheads="1"/>
            </p:cNvSpPr>
            <p:nvPr/>
          </p:nvSpPr>
          <p:spPr bwMode="auto">
            <a:xfrm>
              <a:off x="1785938" y="3595836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7" name="橢圓 6"/>
            <p:cNvSpPr>
              <a:spLocks noChangeArrowheads="1"/>
            </p:cNvSpPr>
            <p:nvPr/>
          </p:nvSpPr>
          <p:spPr bwMode="auto">
            <a:xfrm>
              <a:off x="2928938" y="3595836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8" name="橢圓 7"/>
            <p:cNvSpPr>
              <a:spLocks noChangeArrowheads="1"/>
            </p:cNvSpPr>
            <p:nvPr/>
          </p:nvSpPr>
          <p:spPr bwMode="auto">
            <a:xfrm>
              <a:off x="3214688" y="4453086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9" name="橢圓 8"/>
            <p:cNvSpPr>
              <a:spLocks noChangeArrowheads="1"/>
            </p:cNvSpPr>
            <p:nvPr/>
          </p:nvSpPr>
          <p:spPr bwMode="auto">
            <a:xfrm>
              <a:off x="1500188" y="4453086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0" name="橢圓 9"/>
            <p:cNvSpPr>
              <a:spLocks noChangeArrowheads="1"/>
            </p:cNvSpPr>
            <p:nvPr/>
          </p:nvSpPr>
          <p:spPr bwMode="auto">
            <a:xfrm>
              <a:off x="2071688" y="4453086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1" name="橢圓 10"/>
            <p:cNvSpPr>
              <a:spLocks noChangeArrowheads="1"/>
            </p:cNvSpPr>
            <p:nvPr/>
          </p:nvSpPr>
          <p:spPr bwMode="auto">
            <a:xfrm>
              <a:off x="2643188" y="4453086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72" name="直線接點 11"/>
            <p:cNvCxnSpPr>
              <a:cxnSpLocks noChangeShapeType="1"/>
              <a:stCxn id="65" idx="4"/>
            </p:cNvCxnSpPr>
            <p:nvPr/>
          </p:nvCxnSpPr>
          <p:spPr bwMode="auto">
            <a:xfrm rot="5400000">
              <a:off x="2178050" y="3167211"/>
              <a:ext cx="285750" cy="5715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直線接點 12"/>
            <p:cNvCxnSpPr>
              <a:cxnSpLocks noChangeShapeType="1"/>
              <a:stCxn id="65" idx="4"/>
            </p:cNvCxnSpPr>
            <p:nvPr/>
          </p:nvCxnSpPr>
          <p:spPr bwMode="auto">
            <a:xfrm rot="16200000" flipH="1">
              <a:off x="2749550" y="3167211"/>
              <a:ext cx="285750" cy="5715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直線接點 13"/>
            <p:cNvCxnSpPr>
              <a:cxnSpLocks noChangeShapeType="1"/>
              <a:stCxn id="66" idx="4"/>
              <a:endCxn id="69" idx="0"/>
            </p:cNvCxnSpPr>
            <p:nvPr/>
          </p:nvCxnSpPr>
          <p:spPr bwMode="auto">
            <a:xfrm rot="5400000">
              <a:off x="1713706" y="4131618"/>
              <a:ext cx="357187" cy="28575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直線接點 14"/>
            <p:cNvCxnSpPr>
              <a:cxnSpLocks noChangeShapeType="1"/>
              <a:stCxn id="66" idx="4"/>
              <a:endCxn id="70" idx="0"/>
            </p:cNvCxnSpPr>
            <p:nvPr/>
          </p:nvCxnSpPr>
          <p:spPr bwMode="auto">
            <a:xfrm rot="16200000" flipH="1">
              <a:off x="1999456" y="4131618"/>
              <a:ext cx="357187" cy="28575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直線接點 15"/>
            <p:cNvCxnSpPr>
              <a:cxnSpLocks noChangeShapeType="1"/>
              <a:stCxn id="67" idx="4"/>
              <a:endCxn id="71" idx="0"/>
            </p:cNvCxnSpPr>
            <p:nvPr/>
          </p:nvCxnSpPr>
          <p:spPr bwMode="auto">
            <a:xfrm rot="5400000">
              <a:off x="2856706" y="4131618"/>
              <a:ext cx="357187" cy="28575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直線接點 16"/>
            <p:cNvCxnSpPr>
              <a:cxnSpLocks noChangeShapeType="1"/>
              <a:stCxn id="67" idx="4"/>
              <a:endCxn id="68" idx="0"/>
            </p:cNvCxnSpPr>
            <p:nvPr/>
          </p:nvCxnSpPr>
          <p:spPr bwMode="auto">
            <a:xfrm rot="16200000" flipH="1">
              <a:off x="3142456" y="4131618"/>
              <a:ext cx="357187" cy="28575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8" name="矩形 17"/>
            <p:cNvSpPr>
              <a:spLocks noChangeArrowheads="1"/>
            </p:cNvSpPr>
            <p:nvPr/>
          </p:nvSpPr>
          <p:spPr bwMode="auto">
            <a:xfrm>
              <a:off x="2286000" y="2781449"/>
              <a:ext cx="714375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r>
                <a:rPr lang="en-US" altLang="zh-TW" b="1" dirty="0">
                  <a:latin typeface="Comic Sans MS" charset="0"/>
                </a:rPr>
                <a:t>A(1)</a:t>
              </a:r>
              <a:endParaRPr lang="zh-TW" altLang="en-US" b="1" dirty="0">
                <a:latin typeface="Comic Sans MS" charset="0"/>
              </a:endParaRPr>
            </a:p>
          </p:txBody>
        </p:sp>
        <p:sp>
          <p:nvSpPr>
            <p:cNvPr id="79" name="矩形 18"/>
            <p:cNvSpPr>
              <a:spLocks noChangeArrowheads="1"/>
            </p:cNvSpPr>
            <p:nvPr/>
          </p:nvSpPr>
          <p:spPr bwMode="auto">
            <a:xfrm>
              <a:off x="1716434" y="3567261"/>
              <a:ext cx="642938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r>
                <a:rPr lang="en-US" altLang="zh-TW" b="1" dirty="0">
                  <a:latin typeface="Comic Sans MS" charset="0"/>
                </a:rPr>
                <a:t>B(2)</a:t>
              </a:r>
              <a:endParaRPr lang="zh-TW" altLang="en-US" b="1" dirty="0">
                <a:latin typeface="Comic Sans MS" charset="0"/>
              </a:endParaRPr>
            </a:p>
          </p:txBody>
        </p:sp>
        <p:sp>
          <p:nvSpPr>
            <p:cNvPr id="80" name="矩形 19"/>
            <p:cNvSpPr>
              <a:spLocks noChangeArrowheads="1"/>
            </p:cNvSpPr>
            <p:nvPr/>
          </p:nvSpPr>
          <p:spPr bwMode="auto">
            <a:xfrm>
              <a:off x="2857500" y="3567261"/>
              <a:ext cx="571500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r>
                <a:rPr lang="en-US" altLang="zh-TW" b="1" dirty="0">
                  <a:latin typeface="Comic Sans MS" charset="0"/>
                </a:rPr>
                <a:t>C(3)</a:t>
              </a:r>
              <a:endParaRPr lang="zh-TW" altLang="en-US" b="1" dirty="0">
                <a:latin typeface="Comic Sans MS" charset="0"/>
              </a:endParaRPr>
            </a:p>
          </p:txBody>
        </p:sp>
        <p:sp>
          <p:nvSpPr>
            <p:cNvPr id="81" name="矩形 20"/>
            <p:cNvSpPr>
              <a:spLocks noChangeArrowheads="1"/>
            </p:cNvSpPr>
            <p:nvPr/>
          </p:nvSpPr>
          <p:spPr bwMode="auto">
            <a:xfrm>
              <a:off x="1428750" y="4424511"/>
              <a:ext cx="642938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r>
                <a:rPr lang="en-US" altLang="zh-TW" b="1" dirty="0">
                  <a:latin typeface="Comic Sans MS" charset="0"/>
                </a:rPr>
                <a:t>D(4)</a:t>
              </a:r>
              <a:endParaRPr lang="zh-TW" altLang="en-US" b="1" dirty="0">
                <a:latin typeface="Comic Sans MS" charset="0"/>
              </a:endParaRPr>
            </a:p>
          </p:txBody>
        </p:sp>
        <p:sp>
          <p:nvSpPr>
            <p:cNvPr id="82" name="矩形 21"/>
            <p:cNvSpPr>
              <a:spLocks noChangeArrowheads="1"/>
            </p:cNvSpPr>
            <p:nvPr/>
          </p:nvSpPr>
          <p:spPr bwMode="auto">
            <a:xfrm>
              <a:off x="2037903" y="4424511"/>
              <a:ext cx="56877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r>
                <a:rPr lang="en-US" altLang="zh-TW" b="1" dirty="0">
                  <a:latin typeface="Comic Sans MS" charset="0"/>
                </a:rPr>
                <a:t>E(5)</a:t>
              </a:r>
              <a:endParaRPr lang="zh-TW" altLang="en-US" b="1" dirty="0">
                <a:latin typeface="Comic Sans MS" charset="0"/>
              </a:endParaRPr>
            </a:p>
          </p:txBody>
        </p:sp>
        <p:sp>
          <p:nvSpPr>
            <p:cNvPr id="83" name="矩形 22"/>
            <p:cNvSpPr>
              <a:spLocks noChangeArrowheads="1"/>
            </p:cNvSpPr>
            <p:nvPr/>
          </p:nvSpPr>
          <p:spPr bwMode="auto">
            <a:xfrm>
              <a:off x="2607468" y="4424511"/>
              <a:ext cx="570705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r>
                <a:rPr lang="en-US" altLang="zh-TW" b="1" dirty="0">
                  <a:latin typeface="Comic Sans MS" charset="0"/>
                </a:rPr>
                <a:t>F(6)</a:t>
              </a:r>
              <a:endParaRPr lang="zh-TW" altLang="en-US" b="1" dirty="0">
                <a:latin typeface="Comic Sans MS" charset="0"/>
              </a:endParaRPr>
            </a:p>
          </p:txBody>
        </p:sp>
        <p:sp>
          <p:nvSpPr>
            <p:cNvPr id="84" name="矩形 23"/>
            <p:cNvSpPr>
              <a:spLocks noChangeArrowheads="1"/>
            </p:cNvSpPr>
            <p:nvPr/>
          </p:nvSpPr>
          <p:spPr bwMode="auto">
            <a:xfrm>
              <a:off x="3178969" y="4424511"/>
              <a:ext cx="571500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r>
                <a:rPr lang="en-US" altLang="zh-TW" b="1" dirty="0">
                  <a:latin typeface="Comic Sans MS" charset="0"/>
                </a:rPr>
                <a:t>G(7)</a:t>
              </a:r>
              <a:endParaRPr lang="zh-TW" altLang="en-US" b="1" dirty="0">
                <a:latin typeface="Comic Sans MS" charset="0"/>
              </a:endParaRPr>
            </a:p>
          </p:txBody>
        </p:sp>
        <p:sp>
          <p:nvSpPr>
            <p:cNvPr id="85" name="矩形 24"/>
            <p:cNvSpPr>
              <a:spLocks noChangeArrowheads="1"/>
            </p:cNvSpPr>
            <p:nvPr/>
          </p:nvSpPr>
          <p:spPr bwMode="auto">
            <a:xfrm>
              <a:off x="1428750" y="5853261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A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86" name="矩形 25"/>
            <p:cNvSpPr>
              <a:spLocks noChangeArrowheads="1"/>
            </p:cNvSpPr>
            <p:nvPr/>
          </p:nvSpPr>
          <p:spPr bwMode="auto">
            <a:xfrm>
              <a:off x="1785938" y="5853261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B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87" name="矩形 26"/>
            <p:cNvSpPr>
              <a:spLocks noChangeArrowheads="1"/>
            </p:cNvSpPr>
            <p:nvPr/>
          </p:nvSpPr>
          <p:spPr bwMode="auto">
            <a:xfrm>
              <a:off x="2143125" y="5853261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C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88" name="矩形 27"/>
            <p:cNvSpPr>
              <a:spLocks noChangeArrowheads="1"/>
            </p:cNvSpPr>
            <p:nvPr/>
          </p:nvSpPr>
          <p:spPr bwMode="auto">
            <a:xfrm>
              <a:off x="2500313" y="5853261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D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89" name="矩形 28"/>
            <p:cNvSpPr>
              <a:spLocks noChangeArrowheads="1"/>
            </p:cNvSpPr>
            <p:nvPr/>
          </p:nvSpPr>
          <p:spPr bwMode="auto">
            <a:xfrm>
              <a:off x="2857500" y="5853261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E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90" name="矩形 29"/>
            <p:cNvSpPr>
              <a:spLocks noChangeArrowheads="1"/>
            </p:cNvSpPr>
            <p:nvPr/>
          </p:nvSpPr>
          <p:spPr bwMode="auto">
            <a:xfrm>
              <a:off x="3214688" y="5853261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F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91" name="矩形 30"/>
            <p:cNvSpPr>
              <a:spLocks noChangeArrowheads="1"/>
            </p:cNvSpPr>
            <p:nvPr/>
          </p:nvSpPr>
          <p:spPr bwMode="auto">
            <a:xfrm>
              <a:off x="3571875" y="5853261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G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92" name="矩形 31"/>
            <p:cNvSpPr>
              <a:spLocks noChangeArrowheads="1"/>
            </p:cNvSpPr>
            <p:nvPr/>
          </p:nvSpPr>
          <p:spPr bwMode="auto">
            <a:xfrm>
              <a:off x="1428750" y="5381774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1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93" name="矩形 32"/>
            <p:cNvSpPr>
              <a:spLocks noChangeArrowheads="1"/>
            </p:cNvSpPr>
            <p:nvPr/>
          </p:nvSpPr>
          <p:spPr bwMode="auto">
            <a:xfrm>
              <a:off x="1785938" y="5381774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2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94" name="矩形 33"/>
            <p:cNvSpPr>
              <a:spLocks noChangeArrowheads="1"/>
            </p:cNvSpPr>
            <p:nvPr/>
          </p:nvSpPr>
          <p:spPr bwMode="auto">
            <a:xfrm>
              <a:off x="2143125" y="5381774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3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95" name="矩形 34"/>
            <p:cNvSpPr>
              <a:spLocks noChangeArrowheads="1"/>
            </p:cNvSpPr>
            <p:nvPr/>
          </p:nvSpPr>
          <p:spPr bwMode="auto">
            <a:xfrm>
              <a:off x="2500313" y="5381774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4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96" name="矩形 35"/>
            <p:cNvSpPr>
              <a:spLocks noChangeArrowheads="1"/>
            </p:cNvSpPr>
            <p:nvPr/>
          </p:nvSpPr>
          <p:spPr bwMode="auto">
            <a:xfrm>
              <a:off x="2857500" y="5381774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5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97" name="矩形 36"/>
            <p:cNvSpPr>
              <a:spLocks noChangeArrowheads="1"/>
            </p:cNvSpPr>
            <p:nvPr/>
          </p:nvSpPr>
          <p:spPr bwMode="auto">
            <a:xfrm>
              <a:off x="3214688" y="5381774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6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98" name="矩形 37"/>
            <p:cNvSpPr>
              <a:spLocks noChangeArrowheads="1"/>
            </p:cNvSpPr>
            <p:nvPr/>
          </p:nvSpPr>
          <p:spPr bwMode="auto">
            <a:xfrm>
              <a:off x="3571875" y="5381774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7</a:t>
              </a:r>
              <a:endParaRPr lang="zh-TW" altLang="en-US" b="1">
                <a:latin typeface="Comic Sans MS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004048" y="2781449"/>
            <a:ext cx="2925515" cy="3671887"/>
            <a:chOff x="5004048" y="2781449"/>
            <a:chExt cx="2925515" cy="3671887"/>
          </a:xfrm>
        </p:grpSpPr>
        <p:sp>
          <p:nvSpPr>
            <p:cNvPr id="99" name="橢圓 38"/>
            <p:cNvSpPr>
              <a:spLocks noChangeArrowheads="1"/>
            </p:cNvSpPr>
            <p:nvPr/>
          </p:nvSpPr>
          <p:spPr bwMode="auto">
            <a:xfrm>
              <a:off x="7000875" y="2810024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0" name="橢圓 40"/>
            <p:cNvSpPr>
              <a:spLocks noChangeArrowheads="1"/>
            </p:cNvSpPr>
            <p:nvPr/>
          </p:nvSpPr>
          <p:spPr bwMode="auto">
            <a:xfrm>
              <a:off x="6357938" y="3452961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1" name="橢圓 42"/>
            <p:cNvSpPr>
              <a:spLocks noChangeArrowheads="1"/>
            </p:cNvSpPr>
            <p:nvPr/>
          </p:nvSpPr>
          <p:spPr bwMode="auto">
            <a:xfrm>
              <a:off x="5715000" y="4095899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2" name="橢圓 44"/>
            <p:cNvSpPr>
              <a:spLocks noChangeArrowheads="1"/>
            </p:cNvSpPr>
            <p:nvPr/>
          </p:nvSpPr>
          <p:spPr bwMode="auto">
            <a:xfrm>
              <a:off x="5072063" y="4738836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103" name="直線接點 45"/>
            <p:cNvCxnSpPr>
              <a:cxnSpLocks noChangeShapeType="1"/>
              <a:stCxn id="99" idx="3"/>
              <a:endCxn id="100" idx="7"/>
            </p:cNvCxnSpPr>
            <p:nvPr/>
          </p:nvCxnSpPr>
          <p:spPr bwMode="auto">
            <a:xfrm rot="5400000">
              <a:off x="6784975" y="3237061"/>
              <a:ext cx="288925" cy="2889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直線接點 50"/>
            <p:cNvCxnSpPr>
              <a:cxnSpLocks noChangeShapeType="1"/>
              <a:stCxn id="100" idx="3"/>
              <a:endCxn id="101" idx="7"/>
            </p:cNvCxnSpPr>
            <p:nvPr/>
          </p:nvCxnSpPr>
          <p:spPr bwMode="auto">
            <a:xfrm rot="5400000">
              <a:off x="6142038" y="3879999"/>
              <a:ext cx="288925" cy="2889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直線接點 53"/>
            <p:cNvCxnSpPr>
              <a:cxnSpLocks noChangeShapeType="1"/>
              <a:stCxn id="101" idx="3"/>
              <a:endCxn id="102" idx="7"/>
            </p:cNvCxnSpPr>
            <p:nvPr/>
          </p:nvCxnSpPr>
          <p:spPr bwMode="auto">
            <a:xfrm rot="5400000">
              <a:off x="5499100" y="4522936"/>
              <a:ext cx="288925" cy="2889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6" name="矩形 56"/>
            <p:cNvSpPr>
              <a:spLocks noChangeArrowheads="1"/>
            </p:cNvSpPr>
            <p:nvPr/>
          </p:nvSpPr>
          <p:spPr bwMode="auto">
            <a:xfrm>
              <a:off x="6929437" y="2781449"/>
              <a:ext cx="642938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r>
                <a:rPr lang="en-US" altLang="zh-TW" b="1" dirty="0">
                  <a:latin typeface="Comic Sans MS" charset="0"/>
                </a:rPr>
                <a:t>A(1)</a:t>
              </a:r>
              <a:endParaRPr lang="zh-TW" altLang="en-US" b="1" dirty="0">
                <a:latin typeface="Comic Sans MS" charset="0"/>
              </a:endParaRPr>
            </a:p>
          </p:txBody>
        </p:sp>
        <p:sp>
          <p:nvSpPr>
            <p:cNvPr id="107" name="矩形 57"/>
            <p:cNvSpPr>
              <a:spLocks noChangeArrowheads="1"/>
            </p:cNvSpPr>
            <p:nvPr/>
          </p:nvSpPr>
          <p:spPr bwMode="auto">
            <a:xfrm>
              <a:off x="6286500" y="3424386"/>
              <a:ext cx="58975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r>
                <a:rPr lang="en-US" altLang="zh-TW" b="1" dirty="0">
                  <a:latin typeface="Comic Sans MS" charset="0"/>
                </a:rPr>
                <a:t>B(2)</a:t>
              </a:r>
              <a:endParaRPr lang="zh-TW" altLang="en-US" b="1" dirty="0">
                <a:latin typeface="Comic Sans MS" charset="0"/>
              </a:endParaRPr>
            </a:p>
          </p:txBody>
        </p:sp>
        <p:sp>
          <p:nvSpPr>
            <p:cNvPr id="108" name="矩形 58"/>
            <p:cNvSpPr>
              <a:spLocks noChangeArrowheads="1"/>
            </p:cNvSpPr>
            <p:nvPr/>
          </p:nvSpPr>
          <p:spPr bwMode="auto">
            <a:xfrm>
              <a:off x="5643562" y="4067324"/>
              <a:ext cx="642938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r>
                <a:rPr lang="en-US" altLang="zh-TW" b="1" dirty="0">
                  <a:latin typeface="Comic Sans MS" charset="0"/>
                </a:rPr>
                <a:t>C(4)</a:t>
              </a:r>
              <a:endParaRPr lang="zh-TW" altLang="en-US" b="1" dirty="0">
                <a:latin typeface="Comic Sans MS" charset="0"/>
              </a:endParaRPr>
            </a:p>
          </p:txBody>
        </p:sp>
        <p:sp>
          <p:nvSpPr>
            <p:cNvPr id="109" name="矩形 59"/>
            <p:cNvSpPr>
              <a:spLocks noChangeArrowheads="1"/>
            </p:cNvSpPr>
            <p:nvPr/>
          </p:nvSpPr>
          <p:spPr bwMode="auto">
            <a:xfrm>
              <a:off x="5004048" y="4710261"/>
              <a:ext cx="60379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r>
                <a:rPr lang="en-US" altLang="zh-TW" b="1" dirty="0">
                  <a:latin typeface="Comic Sans MS" charset="0"/>
                </a:rPr>
                <a:t>D(8)</a:t>
              </a:r>
              <a:endParaRPr lang="zh-TW" altLang="en-US" b="1" dirty="0">
                <a:latin typeface="Comic Sans MS" charset="0"/>
              </a:endParaRPr>
            </a:p>
          </p:txBody>
        </p:sp>
        <p:sp>
          <p:nvSpPr>
            <p:cNvPr id="110" name="矩形 60"/>
            <p:cNvSpPr>
              <a:spLocks noChangeArrowheads="1"/>
            </p:cNvSpPr>
            <p:nvPr/>
          </p:nvSpPr>
          <p:spPr bwMode="auto">
            <a:xfrm>
              <a:off x="5072063" y="5853261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A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111" name="矩形 61"/>
            <p:cNvSpPr>
              <a:spLocks noChangeArrowheads="1"/>
            </p:cNvSpPr>
            <p:nvPr/>
          </p:nvSpPr>
          <p:spPr bwMode="auto">
            <a:xfrm>
              <a:off x="5429250" y="5853261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B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112" name="矩形 62"/>
            <p:cNvSpPr>
              <a:spLocks noChangeArrowheads="1"/>
            </p:cNvSpPr>
            <p:nvPr/>
          </p:nvSpPr>
          <p:spPr bwMode="auto">
            <a:xfrm>
              <a:off x="5786438" y="5853261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 b="1"/>
            </a:p>
          </p:txBody>
        </p:sp>
        <p:sp>
          <p:nvSpPr>
            <p:cNvPr id="113" name="矩形 63"/>
            <p:cNvSpPr>
              <a:spLocks noChangeArrowheads="1"/>
            </p:cNvSpPr>
            <p:nvPr/>
          </p:nvSpPr>
          <p:spPr bwMode="auto">
            <a:xfrm>
              <a:off x="6143625" y="5853261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C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114" name="矩形 64"/>
            <p:cNvSpPr>
              <a:spLocks noChangeArrowheads="1"/>
            </p:cNvSpPr>
            <p:nvPr/>
          </p:nvSpPr>
          <p:spPr bwMode="auto">
            <a:xfrm>
              <a:off x="6500813" y="5853261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 b="1"/>
            </a:p>
          </p:txBody>
        </p:sp>
        <p:sp>
          <p:nvSpPr>
            <p:cNvPr id="115" name="矩形 65"/>
            <p:cNvSpPr>
              <a:spLocks noChangeArrowheads="1"/>
            </p:cNvSpPr>
            <p:nvPr/>
          </p:nvSpPr>
          <p:spPr bwMode="auto">
            <a:xfrm>
              <a:off x="6858000" y="5853261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 b="1"/>
            </a:p>
          </p:txBody>
        </p:sp>
        <p:sp>
          <p:nvSpPr>
            <p:cNvPr id="116" name="矩形 66"/>
            <p:cNvSpPr>
              <a:spLocks noChangeArrowheads="1"/>
            </p:cNvSpPr>
            <p:nvPr/>
          </p:nvSpPr>
          <p:spPr bwMode="auto">
            <a:xfrm>
              <a:off x="7215188" y="5853261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 b="1"/>
            </a:p>
          </p:txBody>
        </p:sp>
        <p:sp>
          <p:nvSpPr>
            <p:cNvPr id="117" name="矩形 67"/>
            <p:cNvSpPr>
              <a:spLocks noChangeArrowheads="1"/>
            </p:cNvSpPr>
            <p:nvPr/>
          </p:nvSpPr>
          <p:spPr bwMode="auto">
            <a:xfrm>
              <a:off x="5072063" y="5381774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1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118" name="矩形 68"/>
            <p:cNvSpPr>
              <a:spLocks noChangeArrowheads="1"/>
            </p:cNvSpPr>
            <p:nvPr/>
          </p:nvSpPr>
          <p:spPr bwMode="auto">
            <a:xfrm>
              <a:off x="5429250" y="5381774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2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119" name="矩形 69"/>
            <p:cNvSpPr>
              <a:spLocks noChangeArrowheads="1"/>
            </p:cNvSpPr>
            <p:nvPr/>
          </p:nvSpPr>
          <p:spPr bwMode="auto">
            <a:xfrm>
              <a:off x="5786438" y="5381774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3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120" name="矩形 70"/>
            <p:cNvSpPr>
              <a:spLocks noChangeArrowheads="1"/>
            </p:cNvSpPr>
            <p:nvPr/>
          </p:nvSpPr>
          <p:spPr bwMode="auto">
            <a:xfrm>
              <a:off x="6143625" y="5381774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4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121" name="矩形 71"/>
            <p:cNvSpPr>
              <a:spLocks noChangeArrowheads="1"/>
            </p:cNvSpPr>
            <p:nvPr/>
          </p:nvSpPr>
          <p:spPr bwMode="auto">
            <a:xfrm>
              <a:off x="6500813" y="5381774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5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122" name="矩形 72"/>
            <p:cNvSpPr>
              <a:spLocks noChangeArrowheads="1"/>
            </p:cNvSpPr>
            <p:nvPr/>
          </p:nvSpPr>
          <p:spPr bwMode="auto">
            <a:xfrm>
              <a:off x="6858000" y="5381774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6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123" name="矩形 73"/>
            <p:cNvSpPr>
              <a:spLocks noChangeArrowheads="1"/>
            </p:cNvSpPr>
            <p:nvPr/>
          </p:nvSpPr>
          <p:spPr bwMode="auto">
            <a:xfrm>
              <a:off x="7215188" y="5381774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7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124" name="矩形 74"/>
            <p:cNvSpPr>
              <a:spLocks noChangeArrowheads="1"/>
            </p:cNvSpPr>
            <p:nvPr/>
          </p:nvSpPr>
          <p:spPr bwMode="auto">
            <a:xfrm>
              <a:off x="7572375" y="5853261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D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125" name="矩形 75"/>
            <p:cNvSpPr>
              <a:spLocks noChangeArrowheads="1"/>
            </p:cNvSpPr>
            <p:nvPr/>
          </p:nvSpPr>
          <p:spPr bwMode="auto">
            <a:xfrm>
              <a:off x="7572375" y="5381774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8</a:t>
              </a:r>
              <a:endParaRPr lang="zh-TW" altLang="en-US" b="1">
                <a:latin typeface="Comic Sans MS" charset="0"/>
              </a:endParaRPr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0786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 in a tree structure are organized in a </a:t>
            </a:r>
            <a:r>
              <a:rPr lang="en-US" altLang="zh-TW" b="1" dirty="0"/>
              <a:t>hierarchical</a:t>
            </a:r>
            <a:r>
              <a:rPr lang="en-US" altLang="zh-TW" dirty="0"/>
              <a:t> manner.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161837"/>
              </p:ext>
            </p:extLst>
          </p:nvPr>
        </p:nvGraphicFramePr>
        <p:xfrm>
          <a:off x="107504" y="2996952"/>
          <a:ext cx="8976997" cy="316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name="Visio" r:id="rId3" imgW="7129889" imgH="2522166" progId="Visio.Drawing.11">
                  <p:embed/>
                </p:oleObj>
              </mc:Choice>
              <mc:Fallback>
                <p:oleObj name="Visio" r:id="rId3" imgW="7129889" imgH="252216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996952"/>
                        <a:ext cx="8976997" cy="3168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0070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Advantages: Easy to determine the locations of the parent, left child, and right child of any node.</a:t>
            </a:r>
          </a:p>
          <a:p>
            <a:r>
              <a:rPr lang="en-US" dirty="0"/>
              <a:t>Let node </a:t>
            </a:r>
            <a:r>
              <a:rPr lang="en-US" dirty="0" err="1"/>
              <a:t>i</a:t>
            </a:r>
            <a:r>
              <a:rPr lang="en-US" dirty="0"/>
              <a:t> be in position </a:t>
            </a:r>
            <a:r>
              <a:rPr lang="en-US" dirty="0" err="1"/>
              <a:t>i</a:t>
            </a:r>
            <a:r>
              <a:rPr lang="en-US" dirty="0"/>
              <a:t>  (array[0] is empty)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Parent(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) =   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/ 2   </a:t>
            </a:r>
            <a:r>
              <a:rPr lang="en-US" dirty="0"/>
              <a:t>if </a:t>
            </a:r>
            <a:r>
              <a:rPr lang="en-US" altLang="zh-TW" dirty="0" err="1"/>
              <a:t>i</a:t>
            </a:r>
            <a:r>
              <a:rPr lang="en-US" altLang="zh-TW" dirty="0"/>
              <a:t> ≠ 1. If </a:t>
            </a:r>
            <a:r>
              <a:rPr lang="en-US" altLang="zh-TW" dirty="0" err="1"/>
              <a:t>i</a:t>
            </a:r>
            <a:r>
              <a:rPr lang="en-US" altLang="zh-TW" dirty="0"/>
              <a:t>=1, </a:t>
            </a:r>
            <a:r>
              <a:rPr lang="en-US" altLang="zh-TW" dirty="0" err="1"/>
              <a:t>i</a:t>
            </a:r>
            <a:r>
              <a:rPr lang="en-US" altLang="zh-TW" dirty="0"/>
              <a:t> is the root and has no parent.</a:t>
            </a:r>
          </a:p>
          <a:p>
            <a:pPr lvl="1"/>
            <a:r>
              <a:rPr lang="en-US" altLang="zh-TW" b="1" dirty="0" err="1">
                <a:solidFill>
                  <a:srgbClr val="FF0000"/>
                </a:solidFill>
              </a:rPr>
              <a:t>leftChild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i</a:t>
            </a:r>
            <a:r>
              <a:rPr lang="en-US" altLang="zh-TW" b="1" dirty="0">
                <a:solidFill>
                  <a:srgbClr val="FF0000"/>
                </a:solidFill>
              </a:rPr>
              <a:t>) = 2i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if 2i ≤ n. If 2i &gt; n, the </a:t>
            </a:r>
            <a:r>
              <a:rPr lang="en-US" altLang="zh-TW" dirty="0" err="1"/>
              <a:t>i</a:t>
            </a:r>
            <a:r>
              <a:rPr lang="en-US" altLang="zh-TW" dirty="0"/>
              <a:t> has no left child.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rightChild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) = </a:t>
            </a:r>
            <a:r>
              <a:rPr lang="en-US" altLang="zh-TW" b="1" dirty="0">
                <a:solidFill>
                  <a:srgbClr val="FF0000"/>
                </a:solidFill>
              </a:rPr>
              <a:t>2i+1 </a:t>
            </a:r>
            <a:r>
              <a:rPr lang="en-US" altLang="zh-TW" dirty="0"/>
              <a:t>if 2i+1 ≤ n, if 2i+1 &gt; n, the </a:t>
            </a:r>
            <a:r>
              <a:rPr lang="en-US" altLang="zh-TW" dirty="0" err="1"/>
              <a:t>i</a:t>
            </a:r>
            <a:r>
              <a:rPr lang="en-US" altLang="zh-TW" dirty="0"/>
              <a:t> has no right child.</a:t>
            </a:r>
            <a:endParaRPr lang="en-US" dirty="0"/>
          </a:p>
          <a:p>
            <a:endParaRPr lang="en-US" dirty="0"/>
          </a:p>
        </p:txBody>
      </p:sp>
      <p:cxnSp>
        <p:nvCxnSpPr>
          <p:cNvPr id="4" name="肘形接點 5"/>
          <p:cNvCxnSpPr>
            <a:cxnSpLocks noChangeShapeType="1"/>
          </p:cNvCxnSpPr>
          <p:nvPr/>
        </p:nvCxnSpPr>
        <p:spPr bwMode="auto">
          <a:xfrm rot="5400000">
            <a:off x="3565599" y="3781226"/>
            <a:ext cx="357188" cy="71437"/>
          </a:xfrm>
          <a:prstGeom prst="bentConnector3">
            <a:avLst>
              <a:gd name="adj1" fmla="val 103194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" name="肘形接點 20"/>
          <p:cNvCxnSpPr>
            <a:cxnSpLocks noChangeShapeType="1"/>
          </p:cNvCxnSpPr>
          <p:nvPr/>
        </p:nvCxnSpPr>
        <p:spPr bwMode="auto">
          <a:xfrm rot="16200000" flipH="1">
            <a:off x="2845519" y="3781226"/>
            <a:ext cx="366713" cy="80963"/>
          </a:xfrm>
          <a:prstGeom prst="bentConnector3">
            <a:avLst>
              <a:gd name="adj1" fmla="val 98574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2336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Wasteful of space for a skewed tree.</a:t>
            </a:r>
          </a:p>
          <a:p>
            <a:pPr lvl="1"/>
            <a:r>
              <a:rPr lang="en-US" dirty="0"/>
              <a:t>Insertion and deletion of nodes require move a large parts of existing nodes</a:t>
            </a:r>
          </a:p>
          <a:p>
            <a:pPr lvl="1"/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9849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Chain structure in chapter 4!</a:t>
            </a:r>
          </a:p>
          <a:p>
            <a:r>
              <a:rPr lang="en-US" dirty="0"/>
              <a:t>Each tree node consists of three fields</a:t>
            </a:r>
          </a:p>
          <a:p>
            <a:pPr lvl="1"/>
            <a:r>
              <a:rPr lang="en-US" dirty="0"/>
              <a:t>Data, </a:t>
            </a:r>
            <a:r>
              <a:rPr lang="en-US" dirty="0" err="1"/>
              <a:t>leftChild</a:t>
            </a:r>
            <a:r>
              <a:rPr lang="en-US" dirty="0"/>
              <a:t>, and </a:t>
            </a:r>
            <a:r>
              <a:rPr lang="en-US" dirty="0" err="1"/>
              <a:t>rightChild</a:t>
            </a:r>
            <a:r>
              <a:rPr lang="en-US" dirty="0"/>
              <a:t> </a:t>
            </a: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3839817" y="3694161"/>
            <a:ext cx="1071562" cy="646331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r>
              <a:rPr lang="en-US" altLang="zh-TW" sz="2400" dirty="0"/>
              <a:t>Data</a:t>
            </a:r>
            <a:endParaRPr lang="zh-TW" altLang="en-US" sz="2400" dirty="0"/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2482504" y="3694161"/>
            <a:ext cx="1357313" cy="646331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r>
              <a:rPr lang="en-US" altLang="zh-TW" sz="2400" dirty="0" err="1"/>
              <a:t>leftChild</a:t>
            </a:r>
            <a:endParaRPr lang="zh-TW" altLang="en-US" sz="2400" dirty="0"/>
          </a:p>
        </p:txBody>
      </p:sp>
      <p:sp>
        <p:nvSpPr>
          <p:cNvPr id="6" name="矩形 6"/>
          <p:cNvSpPr>
            <a:spLocks noChangeArrowheads="1"/>
          </p:cNvSpPr>
          <p:nvPr/>
        </p:nvSpPr>
        <p:spPr bwMode="auto">
          <a:xfrm>
            <a:off x="4911379" y="3694161"/>
            <a:ext cx="1428750" cy="646331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r>
              <a:rPr lang="en-US" altLang="zh-TW" sz="2400" dirty="0" err="1"/>
              <a:t>rightChild</a:t>
            </a:r>
            <a:endParaRPr lang="zh-TW" altLang="en-US" sz="2400" dirty="0"/>
          </a:p>
        </p:txBody>
      </p:sp>
      <p:cxnSp>
        <p:nvCxnSpPr>
          <p:cNvPr id="7" name="直線接點 18"/>
          <p:cNvCxnSpPr>
            <a:cxnSpLocks noChangeShapeType="1"/>
            <a:endCxn id="5" idx="1"/>
          </p:cNvCxnSpPr>
          <p:nvPr/>
        </p:nvCxnSpPr>
        <p:spPr bwMode="auto">
          <a:xfrm>
            <a:off x="2125317" y="4008487"/>
            <a:ext cx="357187" cy="884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" name="直線單箭頭接點 34"/>
          <p:cNvCxnSpPr>
            <a:cxnSpLocks noChangeShapeType="1"/>
          </p:cNvCxnSpPr>
          <p:nvPr/>
        </p:nvCxnSpPr>
        <p:spPr bwMode="auto">
          <a:xfrm rot="5400000">
            <a:off x="1910210" y="4222005"/>
            <a:ext cx="428625" cy="1588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直線接點 35"/>
          <p:cNvCxnSpPr>
            <a:cxnSpLocks noChangeShapeType="1"/>
            <a:stCxn id="6" idx="3"/>
          </p:cNvCxnSpPr>
          <p:nvPr/>
        </p:nvCxnSpPr>
        <p:spPr bwMode="auto">
          <a:xfrm flipV="1">
            <a:off x="6340129" y="4008487"/>
            <a:ext cx="357188" cy="884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線單箭頭接點 36"/>
          <p:cNvCxnSpPr>
            <a:cxnSpLocks noChangeShapeType="1"/>
          </p:cNvCxnSpPr>
          <p:nvPr/>
        </p:nvCxnSpPr>
        <p:spPr bwMode="auto">
          <a:xfrm rot="5400000">
            <a:off x="6483798" y="4222005"/>
            <a:ext cx="428625" cy="1587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1" name="Group 30"/>
          <p:cNvGrpSpPr/>
          <p:nvPr/>
        </p:nvGrpSpPr>
        <p:grpSpPr>
          <a:xfrm>
            <a:off x="2699792" y="4827467"/>
            <a:ext cx="3456384" cy="1841893"/>
            <a:chOff x="2987824" y="5041750"/>
            <a:chExt cx="3456384" cy="1841893"/>
          </a:xfrm>
        </p:grpSpPr>
        <p:sp>
          <p:nvSpPr>
            <p:cNvPr id="21" name="橢圓 4"/>
            <p:cNvSpPr>
              <a:spLocks noChangeArrowheads="1"/>
            </p:cNvSpPr>
            <p:nvPr/>
          </p:nvSpPr>
          <p:spPr bwMode="auto">
            <a:xfrm>
              <a:off x="4212531" y="5041750"/>
              <a:ext cx="907529" cy="907529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22" name="直線接點 11"/>
            <p:cNvCxnSpPr>
              <a:cxnSpLocks noChangeShapeType="1"/>
            </p:cNvCxnSpPr>
            <p:nvPr/>
          </p:nvCxnSpPr>
          <p:spPr bwMode="auto">
            <a:xfrm flipH="1">
              <a:off x="3851920" y="5805264"/>
              <a:ext cx="504056" cy="50405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直線接點 12"/>
            <p:cNvCxnSpPr>
              <a:cxnSpLocks noChangeShapeType="1"/>
              <a:stCxn id="21" idx="5"/>
            </p:cNvCxnSpPr>
            <p:nvPr/>
          </p:nvCxnSpPr>
          <p:spPr bwMode="auto">
            <a:xfrm>
              <a:off x="4987155" y="5816374"/>
              <a:ext cx="520949" cy="49294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矩形 17"/>
            <p:cNvSpPr>
              <a:spLocks noChangeArrowheads="1"/>
            </p:cNvSpPr>
            <p:nvPr/>
          </p:nvSpPr>
          <p:spPr bwMode="auto">
            <a:xfrm>
              <a:off x="4283968" y="5158933"/>
              <a:ext cx="792088" cy="6463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r>
                <a:rPr lang="en-US" altLang="zh-TW" sz="2400" dirty="0"/>
                <a:t>Data</a:t>
              </a:r>
              <a:endParaRPr lang="zh-TW" altLang="en-US" sz="2400" dirty="0"/>
            </a:p>
          </p:txBody>
        </p:sp>
        <p:sp>
          <p:nvSpPr>
            <p:cNvPr id="29" name="矩形 17"/>
            <p:cNvSpPr>
              <a:spLocks noChangeArrowheads="1"/>
            </p:cNvSpPr>
            <p:nvPr/>
          </p:nvSpPr>
          <p:spPr bwMode="auto">
            <a:xfrm>
              <a:off x="2987824" y="6230565"/>
              <a:ext cx="1296144" cy="6463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r>
                <a:rPr lang="en-US" altLang="zh-TW" sz="2400" dirty="0" err="1"/>
                <a:t>leftChild</a:t>
              </a:r>
              <a:endParaRPr lang="zh-TW" altLang="en-US" sz="2400" dirty="0"/>
            </a:p>
          </p:txBody>
        </p:sp>
        <p:sp>
          <p:nvSpPr>
            <p:cNvPr id="30" name="矩形 17"/>
            <p:cNvSpPr>
              <a:spLocks noChangeArrowheads="1"/>
            </p:cNvSpPr>
            <p:nvPr/>
          </p:nvSpPr>
          <p:spPr bwMode="auto">
            <a:xfrm>
              <a:off x="5004048" y="6237312"/>
              <a:ext cx="1440160" cy="6463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r>
                <a:rPr lang="en-US" altLang="zh-TW" sz="2400" dirty="0" err="1"/>
                <a:t>rightChild</a:t>
              </a:r>
              <a:endParaRPr lang="zh-TW" altLang="en-US" sz="2400" dirty="0"/>
            </a:p>
          </p:txBody>
        </p:sp>
      </p:grp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13290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1071563" y="2428875"/>
            <a:ext cx="1785937" cy="1885950"/>
            <a:chOff x="1071563" y="2428875"/>
            <a:chExt cx="1785937" cy="1885950"/>
          </a:xfrm>
        </p:grpSpPr>
        <p:grpSp>
          <p:nvGrpSpPr>
            <p:cNvPr id="4" name="群組 41"/>
            <p:cNvGrpSpPr>
              <a:grpSpLocks/>
            </p:cNvGrpSpPr>
            <p:nvPr/>
          </p:nvGrpSpPr>
          <p:grpSpPr bwMode="auto">
            <a:xfrm>
              <a:off x="2357438" y="2428875"/>
              <a:ext cx="500062" cy="600075"/>
              <a:chOff x="2357438" y="2428875"/>
              <a:chExt cx="500062" cy="600075"/>
            </a:xfrm>
          </p:grpSpPr>
          <p:sp>
            <p:nvSpPr>
              <p:cNvPr id="5" name="橢圓 4"/>
              <p:cNvSpPr>
                <a:spLocks noChangeArrowheads="1"/>
              </p:cNvSpPr>
              <p:nvPr/>
            </p:nvSpPr>
            <p:spPr bwMode="auto">
              <a:xfrm>
                <a:off x="2357438" y="2457450"/>
                <a:ext cx="500062" cy="5000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6" name="矩形 5"/>
              <p:cNvSpPr>
                <a:spLocks noChangeArrowheads="1"/>
              </p:cNvSpPr>
              <p:nvPr/>
            </p:nvSpPr>
            <p:spPr bwMode="auto">
              <a:xfrm>
                <a:off x="2428875" y="2428875"/>
                <a:ext cx="357188" cy="60007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r>
                  <a:rPr lang="en-US" altLang="zh-TW" b="1">
                    <a:latin typeface="Comic Sans MS" charset="0"/>
                  </a:rPr>
                  <a:t>A</a:t>
                </a:r>
                <a:endParaRPr lang="zh-TW" altLang="en-US" b="1">
                  <a:latin typeface="Comic Sans MS" charset="0"/>
                </a:endParaRPr>
              </a:p>
            </p:txBody>
          </p:sp>
        </p:grpSp>
        <p:cxnSp>
          <p:nvCxnSpPr>
            <p:cNvPr id="7" name="直線接點 10"/>
            <p:cNvCxnSpPr>
              <a:cxnSpLocks noChangeShapeType="1"/>
              <a:stCxn id="23" idx="7"/>
              <a:endCxn id="5" idx="3"/>
            </p:cNvCxnSpPr>
            <p:nvPr/>
          </p:nvCxnSpPr>
          <p:spPr bwMode="auto">
            <a:xfrm rot="5400000" flipH="1" flipV="1">
              <a:off x="2141538" y="2884488"/>
              <a:ext cx="288925" cy="2889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直線接點 13"/>
            <p:cNvCxnSpPr>
              <a:cxnSpLocks noChangeShapeType="1"/>
              <a:stCxn id="26" idx="7"/>
              <a:endCxn id="23" idx="3"/>
            </p:cNvCxnSpPr>
            <p:nvPr/>
          </p:nvCxnSpPr>
          <p:spPr bwMode="auto">
            <a:xfrm rot="5400000" flipH="1" flipV="1">
              <a:off x="1498600" y="3527425"/>
              <a:ext cx="288925" cy="2889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線接點 17"/>
            <p:cNvCxnSpPr>
              <a:cxnSpLocks noChangeShapeType="1"/>
              <a:stCxn id="29" idx="1"/>
              <a:endCxn id="23" idx="5"/>
            </p:cNvCxnSpPr>
            <p:nvPr/>
          </p:nvCxnSpPr>
          <p:spPr bwMode="auto">
            <a:xfrm rot="16200000" flipV="1">
              <a:off x="2141538" y="3527425"/>
              <a:ext cx="288925" cy="2889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2" name="群組 42"/>
            <p:cNvGrpSpPr>
              <a:grpSpLocks/>
            </p:cNvGrpSpPr>
            <p:nvPr/>
          </p:nvGrpSpPr>
          <p:grpSpPr bwMode="auto">
            <a:xfrm>
              <a:off x="1714500" y="3071813"/>
              <a:ext cx="500063" cy="600075"/>
              <a:chOff x="1714500" y="3071813"/>
              <a:chExt cx="500063" cy="600075"/>
            </a:xfrm>
          </p:grpSpPr>
          <p:sp>
            <p:nvSpPr>
              <p:cNvPr id="23" name="橢圓 7"/>
              <p:cNvSpPr>
                <a:spLocks noChangeArrowheads="1"/>
              </p:cNvSpPr>
              <p:nvPr/>
            </p:nvSpPr>
            <p:spPr bwMode="auto">
              <a:xfrm>
                <a:off x="1714500" y="3100388"/>
                <a:ext cx="500063" cy="500062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4" name="矩形 48"/>
              <p:cNvSpPr>
                <a:spLocks noChangeArrowheads="1"/>
              </p:cNvSpPr>
              <p:nvPr/>
            </p:nvSpPr>
            <p:spPr bwMode="auto">
              <a:xfrm>
                <a:off x="1785938" y="3071813"/>
                <a:ext cx="357187" cy="60007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r>
                  <a:rPr lang="en-US" altLang="zh-TW" b="1">
                    <a:latin typeface="Comic Sans MS" charset="0"/>
                  </a:rPr>
                  <a:t>B</a:t>
                </a:r>
                <a:endParaRPr lang="zh-TW" altLang="en-US" b="1">
                  <a:latin typeface="Comic Sans MS" charset="0"/>
                </a:endParaRPr>
              </a:p>
            </p:txBody>
          </p:sp>
        </p:grpSp>
        <p:grpSp>
          <p:nvGrpSpPr>
            <p:cNvPr id="25" name="群組 43"/>
            <p:cNvGrpSpPr>
              <a:grpSpLocks/>
            </p:cNvGrpSpPr>
            <p:nvPr/>
          </p:nvGrpSpPr>
          <p:grpSpPr bwMode="auto">
            <a:xfrm>
              <a:off x="1071563" y="3714750"/>
              <a:ext cx="500062" cy="600075"/>
              <a:chOff x="1071563" y="3714750"/>
              <a:chExt cx="500062" cy="600075"/>
            </a:xfrm>
          </p:grpSpPr>
          <p:sp>
            <p:nvSpPr>
              <p:cNvPr id="26" name="橢圓 8"/>
              <p:cNvSpPr>
                <a:spLocks noChangeArrowheads="1"/>
              </p:cNvSpPr>
              <p:nvPr/>
            </p:nvSpPr>
            <p:spPr bwMode="auto">
              <a:xfrm>
                <a:off x="1071563" y="3743325"/>
                <a:ext cx="500062" cy="5000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7" name="矩形 49"/>
              <p:cNvSpPr>
                <a:spLocks noChangeArrowheads="1"/>
              </p:cNvSpPr>
              <p:nvPr/>
            </p:nvSpPr>
            <p:spPr bwMode="auto">
              <a:xfrm>
                <a:off x="1143000" y="3714750"/>
                <a:ext cx="357188" cy="60007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r>
                  <a:rPr lang="en-US" altLang="zh-TW" b="1">
                    <a:latin typeface="Comic Sans MS" charset="0"/>
                  </a:rPr>
                  <a:t>C</a:t>
                </a:r>
                <a:endParaRPr lang="zh-TW" altLang="en-US" b="1">
                  <a:latin typeface="Comic Sans MS" charset="0"/>
                </a:endParaRPr>
              </a:p>
            </p:txBody>
          </p:sp>
        </p:grpSp>
        <p:grpSp>
          <p:nvGrpSpPr>
            <p:cNvPr id="28" name="群組 44"/>
            <p:cNvGrpSpPr>
              <a:grpSpLocks/>
            </p:cNvGrpSpPr>
            <p:nvPr/>
          </p:nvGrpSpPr>
          <p:grpSpPr bwMode="auto">
            <a:xfrm>
              <a:off x="2357438" y="3714750"/>
              <a:ext cx="500062" cy="600075"/>
              <a:chOff x="2357438" y="3714750"/>
              <a:chExt cx="500062" cy="600075"/>
            </a:xfrm>
          </p:grpSpPr>
          <p:sp>
            <p:nvSpPr>
              <p:cNvPr id="29" name="橢圓 9"/>
              <p:cNvSpPr>
                <a:spLocks noChangeArrowheads="1"/>
              </p:cNvSpPr>
              <p:nvPr/>
            </p:nvSpPr>
            <p:spPr bwMode="auto">
              <a:xfrm>
                <a:off x="2357438" y="3743325"/>
                <a:ext cx="500062" cy="5000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30" name="矩形 50"/>
              <p:cNvSpPr>
                <a:spLocks noChangeArrowheads="1"/>
              </p:cNvSpPr>
              <p:nvPr/>
            </p:nvSpPr>
            <p:spPr bwMode="auto">
              <a:xfrm>
                <a:off x="2428875" y="3714750"/>
                <a:ext cx="357188" cy="60007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r>
                  <a:rPr lang="en-US" altLang="zh-TW" b="1">
                    <a:latin typeface="Comic Sans MS" charset="0"/>
                  </a:rPr>
                  <a:t>D</a:t>
                </a:r>
                <a:endParaRPr lang="zh-TW" altLang="en-US" b="1">
                  <a:latin typeface="Comic Sans MS" charset="0"/>
                </a:endParaRPr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3786188" y="1971675"/>
            <a:ext cx="4286250" cy="3746719"/>
            <a:chOff x="3786188" y="1971675"/>
            <a:chExt cx="4286250" cy="3746719"/>
          </a:xfrm>
        </p:grpSpPr>
        <p:sp>
          <p:nvSpPr>
            <p:cNvPr id="10" name="矩形 20"/>
            <p:cNvSpPr>
              <a:spLocks noChangeArrowheads="1"/>
            </p:cNvSpPr>
            <p:nvPr/>
          </p:nvSpPr>
          <p:spPr bwMode="auto">
            <a:xfrm>
              <a:off x="6572250" y="1971675"/>
              <a:ext cx="428625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>
                  <a:latin typeface="Comic Sans MS" charset="0"/>
                </a:rPr>
                <a:t>A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11" name="矩形 21"/>
            <p:cNvSpPr>
              <a:spLocks noChangeArrowheads="1"/>
            </p:cNvSpPr>
            <p:nvPr/>
          </p:nvSpPr>
          <p:spPr bwMode="auto">
            <a:xfrm>
              <a:off x="6143625" y="1971675"/>
              <a:ext cx="428625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endParaRPr lang="zh-TW" altLang="en-US" b="1"/>
            </a:p>
          </p:txBody>
        </p:sp>
        <p:sp>
          <p:nvSpPr>
            <p:cNvPr id="12" name="矩形 23"/>
            <p:cNvSpPr>
              <a:spLocks noChangeArrowheads="1"/>
            </p:cNvSpPr>
            <p:nvPr/>
          </p:nvSpPr>
          <p:spPr bwMode="auto">
            <a:xfrm>
              <a:off x="7000875" y="1971675"/>
              <a:ext cx="428625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endParaRPr lang="zh-TW" altLang="en-US" b="1"/>
            </a:p>
          </p:txBody>
        </p:sp>
        <p:sp>
          <p:nvSpPr>
            <p:cNvPr id="13" name="矩形 24"/>
            <p:cNvSpPr>
              <a:spLocks noChangeArrowheads="1"/>
            </p:cNvSpPr>
            <p:nvPr/>
          </p:nvSpPr>
          <p:spPr bwMode="auto">
            <a:xfrm>
              <a:off x="5715000" y="3000375"/>
              <a:ext cx="428625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>
                  <a:latin typeface="Comic Sans MS" charset="0"/>
                </a:rPr>
                <a:t>B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14" name="矩形 25"/>
            <p:cNvSpPr>
              <a:spLocks noChangeArrowheads="1"/>
            </p:cNvSpPr>
            <p:nvPr/>
          </p:nvSpPr>
          <p:spPr bwMode="auto">
            <a:xfrm>
              <a:off x="5286375" y="3000375"/>
              <a:ext cx="428625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endParaRPr lang="zh-TW" altLang="en-US" b="1"/>
            </a:p>
          </p:txBody>
        </p:sp>
        <p:sp>
          <p:nvSpPr>
            <p:cNvPr id="15" name="矩形 26"/>
            <p:cNvSpPr>
              <a:spLocks noChangeArrowheads="1"/>
            </p:cNvSpPr>
            <p:nvPr/>
          </p:nvSpPr>
          <p:spPr bwMode="auto">
            <a:xfrm>
              <a:off x="6143625" y="3000375"/>
              <a:ext cx="428625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endParaRPr lang="zh-TW" altLang="en-US" b="1"/>
            </a:p>
          </p:txBody>
        </p:sp>
        <p:sp>
          <p:nvSpPr>
            <p:cNvPr id="16" name="矩形 30"/>
            <p:cNvSpPr>
              <a:spLocks noChangeArrowheads="1"/>
            </p:cNvSpPr>
            <p:nvPr/>
          </p:nvSpPr>
          <p:spPr bwMode="auto">
            <a:xfrm>
              <a:off x="4857750" y="4043363"/>
              <a:ext cx="428625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>
                  <a:latin typeface="Comic Sans MS" charset="0"/>
                </a:rPr>
                <a:t>C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17" name="矩形 31"/>
            <p:cNvSpPr>
              <a:spLocks noChangeArrowheads="1"/>
            </p:cNvSpPr>
            <p:nvPr/>
          </p:nvSpPr>
          <p:spPr bwMode="auto">
            <a:xfrm>
              <a:off x="4429125" y="4043363"/>
              <a:ext cx="428625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endParaRPr lang="zh-TW" altLang="en-US" b="1"/>
            </a:p>
          </p:txBody>
        </p:sp>
        <p:sp>
          <p:nvSpPr>
            <p:cNvPr id="18" name="矩形 32"/>
            <p:cNvSpPr>
              <a:spLocks noChangeArrowheads="1"/>
            </p:cNvSpPr>
            <p:nvPr/>
          </p:nvSpPr>
          <p:spPr bwMode="auto">
            <a:xfrm>
              <a:off x="5286375" y="4043363"/>
              <a:ext cx="428625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endParaRPr lang="zh-TW" altLang="en-US" b="1"/>
            </a:p>
          </p:txBody>
        </p:sp>
        <p:sp>
          <p:nvSpPr>
            <p:cNvPr id="19" name="矩形 33"/>
            <p:cNvSpPr>
              <a:spLocks noChangeArrowheads="1"/>
            </p:cNvSpPr>
            <p:nvPr/>
          </p:nvSpPr>
          <p:spPr bwMode="auto">
            <a:xfrm>
              <a:off x="6572250" y="4071938"/>
              <a:ext cx="428625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>
                  <a:latin typeface="Comic Sans MS" charset="0"/>
                </a:rPr>
                <a:t>D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20" name="矩形 34"/>
            <p:cNvSpPr>
              <a:spLocks noChangeArrowheads="1"/>
            </p:cNvSpPr>
            <p:nvPr/>
          </p:nvSpPr>
          <p:spPr bwMode="auto">
            <a:xfrm>
              <a:off x="6143625" y="4071938"/>
              <a:ext cx="428625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endParaRPr lang="zh-TW" altLang="en-US" b="1"/>
            </a:p>
          </p:txBody>
        </p:sp>
        <p:sp>
          <p:nvSpPr>
            <p:cNvPr id="21" name="矩形 35"/>
            <p:cNvSpPr>
              <a:spLocks noChangeArrowheads="1"/>
            </p:cNvSpPr>
            <p:nvPr/>
          </p:nvSpPr>
          <p:spPr bwMode="auto">
            <a:xfrm>
              <a:off x="7000875" y="4071938"/>
              <a:ext cx="428625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endParaRPr lang="zh-TW" altLang="en-US" b="1"/>
            </a:p>
          </p:txBody>
        </p:sp>
        <p:cxnSp>
          <p:nvCxnSpPr>
            <p:cNvPr id="31" name="直線單箭頭接點 52"/>
            <p:cNvCxnSpPr>
              <a:cxnSpLocks noChangeShapeType="1"/>
              <a:stCxn id="11" idx="2"/>
              <a:endCxn id="13" idx="0"/>
            </p:cNvCxnSpPr>
            <p:nvPr/>
          </p:nvCxnSpPr>
          <p:spPr bwMode="auto">
            <a:xfrm rot="5400000">
              <a:off x="5929313" y="2571750"/>
              <a:ext cx="428625" cy="428625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直線單箭頭接點 53"/>
            <p:cNvCxnSpPr>
              <a:cxnSpLocks noChangeShapeType="1"/>
              <a:endCxn id="16" idx="0"/>
            </p:cNvCxnSpPr>
            <p:nvPr/>
          </p:nvCxnSpPr>
          <p:spPr bwMode="auto">
            <a:xfrm rot="5400000">
              <a:off x="5064919" y="3607594"/>
              <a:ext cx="442913" cy="428625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直線單箭頭接點 56"/>
            <p:cNvCxnSpPr>
              <a:cxnSpLocks noChangeShapeType="1"/>
              <a:stCxn id="15" idx="2"/>
              <a:endCxn id="19" idx="0"/>
            </p:cNvCxnSpPr>
            <p:nvPr/>
          </p:nvCxnSpPr>
          <p:spPr bwMode="auto">
            <a:xfrm rot="16200000" flipH="1">
              <a:off x="6336507" y="3621881"/>
              <a:ext cx="471488" cy="428625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直線單箭頭接點 62"/>
            <p:cNvCxnSpPr>
              <a:cxnSpLocks noChangeShapeType="1"/>
              <a:stCxn id="12" idx="2"/>
              <a:endCxn id="39" idx="0"/>
            </p:cNvCxnSpPr>
            <p:nvPr/>
          </p:nvCxnSpPr>
          <p:spPr bwMode="auto">
            <a:xfrm>
              <a:off x="7215188" y="2571750"/>
              <a:ext cx="392906" cy="428625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直線單箭頭接點 64"/>
            <p:cNvCxnSpPr>
              <a:cxnSpLocks noChangeShapeType="1"/>
              <a:stCxn id="18" idx="2"/>
              <a:endCxn id="41" idx="0"/>
            </p:cNvCxnSpPr>
            <p:nvPr/>
          </p:nvCxnSpPr>
          <p:spPr bwMode="auto">
            <a:xfrm flipH="1">
              <a:off x="5322094" y="4643438"/>
              <a:ext cx="178594" cy="428625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直線單箭頭接點 65"/>
            <p:cNvCxnSpPr>
              <a:cxnSpLocks noChangeShapeType="1"/>
              <a:stCxn id="21" idx="2"/>
              <a:endCxn id="43" idx="0"/>
            </p:cNvCxnSpPr>
            <p:nvPr/>
          </p:nvCxnSpPr>
          <p:spPr bwMode="auto">
            <a:xfrm>
              <a:off x="7215188" y="4672013"/>
              <a:ext cx="392906" cy="40005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直線單箭頭接點 66"/>
            <p:cNvCxnSpPr>
              <a:cxnSpLocks noChangeShapeType="1"/>
              <a:endCxn id="40" idx="0"/>
            </p:cNvCxnSpPr>
            <p:nvPr/>
          </p:nvCxnSpPr>
          <p:spPr bwMode="auto">
            <a:xfrm flipH="1">
              <a:off x="4250532" y="4643438"/>
              <a:ext cx="392906" cy="428625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直線單箭頭接點 67"/>
            <p:cNvCxnSpPr>
              <a:cxnSpLocks noChangeShapeType="1"/>
              <a:endCxn id="42" idx="0"/>
            </p:cNvCxnSpPr>
            <p:nvPr/>
          </p:nvCxnSpPr>
          <p:spPr bwMode="auto">
            <a:xfrm>
              <a:off x="6357938" y="4672013"/>
              <a:ext cx="178594" cy="40005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矩形 73"/>
            <p:cNvSpPr>
              <a:spLocks noChangeArrowheads="1"/>
            </p:cNvSpPr>
            <p:nvPr/>
          </p:nvSpPr>
          <p:spPr bwMode="auto">
            <a:xfrm>
              <a:off x="7143750" y="3000375"/>
              <a:ext cx="928688" cy="6463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sz="2400" dirty="0"/>
                <a:t>NULL</a:t>
              </a:r>
              <a:endParaRPr lang="zh-TW" altLang="en-US" sz="2400" dirty="0"/>
            </a:p>
          </p:txBody>
        </p:sp>
        <p:sp>
          <p:nvSpPr>
            <p:cNvPr id="40" name="矩形 74"/>
            <p:cNvSpPr>
              <a:spLocks noChangeArrowheads="1"/>
            </p:cNvSpPr>
            <p:nvPr/>
          </p:nvSpPr>
          <p:spPr bwMode="auto">
            <a:xfrm>
              <a:off x="3786188" y="5072063"/>
              <a:ext cx="928687" cy="6463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sz="2400" dirty="0"/>
                <a:t>NULL</a:t>
              </a:r>
              <a:endParaRPr lang="zh-TW" altLang="en-US" sz="2400" dirty="0"/>
            </a:p>
          </p:txBody>
        </p:sp>
        <p:sp>
          <p:nvSpPr>
            <p:cNvPr id="41" name="矩形 75"/>
            <p:cNvSpPr>
              <a:spLocks noChangeArrowheads="1"/>
            </p:cNvSpPr>
            <p:nvPr/>
          </p:nvSpPr>
          <p:spPr bwMode="auto">
            <a:xfrm>
              <a:off x="4857750" y="5072063"/>
              <a:ext cx="928688" cy="6463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sz="2400" dirty="0"/>
                <a:t>NULL</a:t>
              </a:r>
              <a:endParaRPr lang="zh-TW" altLang="en-US" sz="2400" dirty="0"/>
            </a:p>
          </p:txBody>
        </p:sp>
        <p:sp>
          <p:nvSpPr>
            <p:cNvPr id="42" name="矩形 76"/>
            <p:cNvSpPr>
              <a:spLocks noChangeArrowheads="1"/>
            </p:cNvSpPr>
            <p:nvPr/>
          </p:nvSpPr>
          <p:spPr bwMode="auto">
            <a:xfrm>
              <a:off x="6072188" y="5072063"/>
              <a:ext cx="928687" cy="6463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sz="2400" dirty="0"/>
                <a:t>NULL</a:t>
              </a:r>
              <a:endParaRPr lang="zh-TW" altLang="en-US" sz="2400" dirty="0"/>
            </a:p>
          </p:txBody>
        </p:sp>
        <p:sp>
          <p:nvSpPr>
            <p:cNvPr id="43" name="矩形 77"/>
            <p:cNvSpPr>
              <a:spLocks noChangeArrowheads="1"/>
            </p:cNvSpPr>
            <p:nvPr/>
          </p:nvSpPr>
          <p:spPr bwMode="auto">
            <a:xfrm>
              <a:off x="7143750" y="5072063"/>
              <a:ext cx="928688" cy="6463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sz="2400" dirty="0"/>
                <a:t>NULL</a:t>
              </a:r>
              <a:endParaRPr lang="zh-TW" altLang="en-US" sz="2400" dirty="0"/>
            </a:p>
          </p:txBody>
        </p:sp>
      </p:grpSp>
      <p:sp>
        <p:nvSpPr>
          <p:cNvPr id="44" name="向右箭號 83"/>
          <p:cNvSpPr>
            <a:spLocks noChangeArrowheads="1"/>
          </p:cNvSpPr>
          <p:nvPr/>
        </p:nvSpPr>
        <p:spPr bwMode="auto">
          <a:xfrm>
            <a:off x="3571875" y="3000375"/>
            <a:ext cx="642938" cy="571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7" name="投影片編號版面配置區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44951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ADT: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5857780"/>
              </p:ext>
            </p:extLst>
          </p:nvPr>
        </p:nvGraphicFramePr>
        <p:xfrm>
          <a:off x="467544" y="1556792"/>
          <a:ext cx="8208912" cy="510241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 class Tree; 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Forward declaration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friend class Tree &lt;T&gt;;</a:t>
                      </a:r>
                      <a:endParaRPr lang="zh-TW" sz="1800" b="1" kern="100" baseline="0" dirty="0"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private: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T data;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leftChild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rightChild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&lt;class T&gt;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Tree 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Constructor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Tree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(void) {root=NULL;}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// Tree operations here…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private: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 *root;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61064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Tree Traversal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Visit each node in a tree exactly once</a:t>
            </a:r>
          </a:p>
          <a:p>
            <a:r>
              <a:rPr lang="en-US" altLang="zh-TW" dirty="0"/>
              <a:t>Treat each node and its </a:t>
            </a:r>
            <a:r>
              <a:rPr lang="en-US" altLang="zh-TW" dirty="0" err="1"/>
              <a:t>subtrees</a:t>
            </a:r>
            <a:r>
              <a:rPr lang="en-US" altLang="zh-TW" dirty="0"/>
              <a:t> in the same fashion</a:t>
            </a:r>
          </a:p>
          <a:p>
            <a:endParaRPr lang="en-US" altLang="zh-TW" dirty="0"/>
          </a:p>
          <a:p>
            <a:endParaRPr lang="en-US" altLang="zh-TW" dirty="0"/>
          </a:p>
          <a:p>
            <a:pPr lvl="1">
              <a:buFont typeface="Wingdings" pitchFamily="2" charset="2"/>
              <a:buNone/>
              <a:defRPr/>
            </a:pPr>
            <a:r>
              <a:rPr lang="en-US" altLang="zh-TW" dirty="0"/>
              <a:t>Every time we visit a node A: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Inorder</a:t>
            </a:r>
            <a:r>
              <a:rPr lang="en-US" altLang="zh-TW" dirty="0"/>
              <a:t>     : visit left -&gt; root -&gt; right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Preorder</a:t>
            </a:r>
            <a:r>
              <a:rPr lang="en-US" altLang="zh-TW" dirty="0"/>
              <a:t>   : visit root -&gt; left -&gt; right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Postorder</a:t>
            </a:r>
            <a:r>
              <a:rPr lang="en-US" altLang="zh-TW" dirty="0"/>
              <a:t>  : visit left -&gt; right -&gt; root </a:t>
            </a:r>
          </a:p>
          <a:p>
            <a:pPr marL="0" indent="0">
              <a:buNone/>
            </a:pPr>
            <a:endParaRPr lang="zh-TW" altLang="en-US" dirty="0"/>
          </a:p>
        </p:txBody>
      </p:sp>
      <p:grpSp>
        <p:nvGrpSpPr>
          <p:cNvPr id="22" name="群組 21"/>
          <p:cNvGrpSpPr/>
          <p:nvPr/>
        </p:nvGrpSpPr>
        <p:grpSpPr>
          <a:xfrm>
            <a:off x="3500438" y="2780928"/>
            <a:ext cx="1785937" cy="1243012"/>
            <a:chOff x="3500438" y="2780928"/>
            <a:chExt cx="1785937" cy="1243012"/>
          </a:xfrm>
        </p:grpSpPr>
        <p:grpSp>
          <p:nvGrpSpPr>
            <p:cNvPr id="14" name="群組 14"/>
            <p:cNvGrpSpPr>
              <a:grpSpLocks/>
            </p:cNvGrpSpPr>
            <p:nvPr/>
          </p:nvGrpSpPr>
          <p:grpSpPr bwMode="auto">
            <a:xfrm>
              <a:off x="4786313" y="3423865"/>
              <a:ext cx="500062" cy="600075"/>
              <a:chOff x="4786313" y="2857500"/>
              <a:chExt cx="500062" cy="600075"/>
            </a:xfrm>
          </p:grpSpPr>
          <p:sp>
            <p:nvSpPr>
              <p:cNvPr id="15" name="橢圓 9"/>
              <p:cNvSpPr>
                <a:spLocks noChangeArrowheads="1"/>
              </p:cNvSpPr>
              <p:nvPr/>
            </p:nvSpPr>
            <p:spPr bwMode="auto">
              <a:xfrm>
                <a:off x="4786313" y="2886075"/>
                <a:ext cx="500062" cy="5000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6" name="矩形 10"/>
              <p:cNvSpPr>
                <a:spLocks noChangeArrowheads="1"/>
              </p:cNvSpPr>
              <p:nvPr/>
            </p:nvSpPr>
            <p:spPr bwMode="auto">
              <a:xfrm>
                <a:off x="4857750" y="2857500"/>
                <a:ext cx="357188" cy="60007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>
                  <a:defRPr/>
                </a:pPr>
                <a:r>
                  <a:rPr lang="en-US" altLang="zh-TW" b="1" dirty="0">
                    <a:latin typeface="+mj-lt"/>
                  </a:rPr>
                  <a:t>C</a:t>
                </a:r>
                <a:endParaRPr lang="zh-TW" altLang="en-US" b="1" dirty="0">
                  <a:latin typeface="+mj-lt"/>
                </a:endParaRPr>
              </a:p>
            </p:txBody>
          </p:sp>
        </p:grpSp>
        <p:grpSp>
          <p:nvGrpSpPr>
            <p:cNvPr id="11" name="群組 13"/>
            <p:cNvGrpSpPr>
              <a:grpSpLocks/>
            </p:cNvGrpSpPr>
            <p:nvPr/>
          </p:nvGrpSpPr>
          <p:grpSpPr bwMode="auto">
            <a:xfrm>
              <a:off x="3500438" y="3423865"/>
              <a:ext cx="500062" cy="600075"/>
              <a:chOff x="3500438" y="2857500"/>
              <a:chExt cx="500062" cy="600075"/>
            </a:xfrm>
          </p:grpSpPr>
          <p:sp>
            <p:nvSpPr>
              <p:cNvPr id="12" name="橢圓 6"/>
              <p:cNvSpPr>
                <a:spLocks noChangeArrowheads="1"/>
              </p:cNvSpPr>
              <p:nvPr/>
            </p:nvSpPr>
            <p:spPr bwMode="auto">
              <a:xfrm>
                <a:off x="3500438" y="2886075"/>
                <a:ext cx="500062" cy="5000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3" name="矩形 8"/>
              <p:cNvSpPr>
                <a:spLocks noChangeArrowheads="1"/>
              </p:cNvSpPr>
              <p:nvPr/>
            </p:nvSpPr>
            <p:spPr bwMode="auto">
              <a:xfrm>
                <a:off x="3571875" y="2857500"/>
                <a:ext cx="357188" cy="60007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>
                  <a:defRPr/>
                </a:pPr>
                <a:r>
                  <a:rPr lang="en-US" altLang="zh-TW" b="1" dirty="0">
                    <a:latin typeface="+mj-lt"/>
                  </a:rPr>
                  <a:t>B</a:t>
                </a:r>
                <a:endParaRPr lang="zh-TW" altLang="en-US" b="1" dirty="0">
                  <a:latin typeface="+mj-lt"/>
                </a:endParaRPr>
              </a:p>
            </p:txBody>
          </p:sp>
        </p:grpSp>
        <p:sp>
          <p:nvSpPr>
            <p:cNvPr id="8" name="橢圓 4"/>
            <p:cNvSpPr>
              <a:spLocks noChangeArrowheads="1"/>
            </p:cNvSpPr>
            <p:nvPr/>
          </p:nvSpPr>
          <p:spPr bwMode="auto">
            <a:xfrm>
              <a:off x="4143375" y="2809503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9" name="矩形 5"/>
            <p:cNvSpPr>
              <a:spLocks noChangeArrowheads="1"/>
            </p:cNvSpPr>
            <p:nvPr/>
          </p:nvSpPr>
          <p:spPr bwMode="auto">
            <a:xfrm>
              <a:off x="4214813" y="2780928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  <p:cxnSp>
          <p:nvCxnSpPr>
            <p:cNvPr id="10" name="直線接點 7"/>
            <p:cNvCxnSpPr>
              <a:cxnSpLocks noChangeShapeType="1"/>
              <a:stCxn id="12" idx="7"/>
              <a:endCxn id="8" idx="3"/>
            </p:cNvCxnSpPr>
            <p:nvPr/>
          </p:nvCxnSpPr>
          <p:spPr bwMode="auto">
            <a:xfrm rot="5400000" flipH="1" flipV="1">
              <a:off x="3927475" y="3236540"/>
              <a:ext cx="288925" cy="28892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直線接點 11"/>
            <p:cNvCxnSpPr>
              <a:cxnSpLocks noChangeShapeType="1"/>
              <a:stCxn id="15" idx="1"/>
              <a:endCxn id="8" idx="5"/>
            </p:cNvCxnSpPr>
            <p:nvPr/>
          </p:nvCxnSpPr>
          <p:spPr bwMode="auto">
            <a:xfrm rot="16200000" flipV="1">
              <a:off x="4570413" y="3236540"/>
              <a:ext cx="288925" cy="28892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9329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Tree Traversal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Visit each node in a tree exactly once</a:t>
            </a:r>
          </a:p>
          <a:p>
            <a:r>
              <a:rPr lang="en-US" altLang="zh-TW" dirty="0"/>
              <a:t>Treat each node and its </a:t>
            </a:r>
            <a:r>
              <a:rPr lang="en-US" altLang="zh-TW" dirty="0" err="1"/>
              <a:t>subtrees</a:t>
            </a:r>
            <a:r>
              <a:rPr lang="en-US" altLang="zh-TW" dirty="0"/>
              <a:t> in the same fashion</a:t>
            </a:r>
          </a:p>
          <a:p>
            <a:endParaRPr lang="en-US" altLang="zh-TW" dirty="0"/>
          </a:p>
          <a:p>
            <a:endParaRPr lang="en-US" altLang="zh-TW" dirty="0"/>
          </a:p>
          <a:p>
            <a:pPr lvl="1">
              <a:buFont typeface="Wingdings" pitchFamily="2" charset="2"/>
              <a:buNone/>
              <a:defRPr/>
            </a:pPr>
            <a:r>
              <a:rPr lang="en-US" altLang="zh-TW" dirty="0"/>
              <a:t>Every time we visit a node A: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Inorder</a:t>
            </a:r>
            <a:r>
              <a:rPr lang="en-US" altLang="zh-TW" dirty="0"/>
              <a:t>     : visit left -&gt; root -&gt; right 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Preorder   : visit root -&gt; left -&gt; right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Postorder  : visit left -&gt; right -&gt; root : 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橢圓 6"/>
          <p:cNvSpPr>
            <a:spLocks noChangeArrowheads="1"/>
          </p:cNvSpPr>
          <p:nvPr/>
        </p:nvSpPr>
        <p:spPr bwMode="auto">
          <a:xfrm>
            <a:off x="4786313" y="3455615"/>
            <a:ext cx="500062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" name="橢圓 6"/>
          <p:cNvSpPr>
            <a:spLocks noChangeArrowheads="1"/>
          </p:cNvSpPr>
          <p:nvPr/>
        </p:nvSpPr>
        <p:spPr bwMode="auto">
          <a:xfrm>
            <a:off x="4143375" y="2804740"/>
            <a:ext cx="500063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" name="橢圓 6"/>
          <p:cNvSpPr>
            <a:spLocks noChangeArrowheads="1"/>
          </p:cNvSpPr>
          <p:nvPr/>
        </p:nvSpPr>
        <p:spPr bwMode="auto">
          <a:xfrm>
            <a:off x="3500438" y="3463553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grpSp>
        <p:nvGrpSpPr>
          <p:cNvPr id="7" name="群組 12"/>
          <p:cNvGrpSpPr>
            <a:grpSpLocks/>
          </p:cNvGrpSpPr>
          <p:nvPr/>
        </p:nvGrpSpPr>
        <p:grpSpPr bwMode="auto">
          <a:xfrm>
            <a:off x="4143375" y="2780928"/>
            <a:ext cx="500063" cy="600075"/>
            <a:chOff x="4143375" y="2214563"/>
            <a:chExt cx="500063" cy="600075"/>
          </a:xfrm>
        </p:grpSpPr>
        <p:sp>
          <p:nvSpPr>
            <p:cNvPr id="8" name="橢圓 4"/>
            <p:cNvSpPr>
              <a:spLocks noChangeArrowheads="1"/>
            </p:cNvSpPr>
            <p:nvPr/>
          </p:nvSpPr>
          <p:spPr bwMode="auto">
            <a:xfrm>
              <a:off x="4143375" y="2243138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9" name="矩形 5"/>
            <p:cNvSpPr>
              <a:spLocks noChangeArrowheads="1"/>
            </p:cNvSpPr>
            <p:nvPr/>
          </p:nvSpPr>
          <p:spPr bwMode="auto">
            <a:xfrm>
              <a:off x="4214813" y="2214563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10" name="直線接點 7"/>
          <p:cNvCxnSpPr>
            <a:cxnSpLocks noChangeShapeType="1"/>
            <a:stCxn id="12" idx="7"/>
            <a:endCxn id="8" idx="3"/>
          </p:cNvCxnSpPr>
          <p:nvPr/>
        </p:nvCxnSpPr>
        <p:spPr bwMode="auto">
          <a:xfrm rot="5400000" flipH="1" flipV="1">
            <a:off x="3927475" y="3236540"/>
            <a:ext cx="288925" cy="28892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1" name="群組 13"/>
          <p:cNvGrpSpPr>
            <a:grpSpLocks/>
          </p:cNvGrpSpPr>
          <p:nvPr/>
        </p:nvGrpSpPr>
        <p:grpSpPr bwMode="auto">
          <a:xfrm>
            <a:off x="3500438" y="3423865"/>
            <a:ext cx="500062" cy="600075"/>
            <a:chOff x="3500438" y="2857500"/>
            <a:chExt cx="500062" cy="600075"/>
          </a:xfrm>
        </p:grpSpPr>
        <p:sp>
          <p:nvSpPr>
            <p:cNvPr id="12" name="橢圓 6"/>
            <p:cNvSpPr>
              <a:spLocks noChangeArrowheads="1"/>
            </p:cNvSpPr>
            <p:nvPr/>
          </p:nvSpPr>
          <p:spPr bwMode="auto">
            <a:xfrm>
              <a:off x="3500438" y="28860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3" name="矩形 8"/>
            <p:cNvSpPr>
              <a:spLocks noChangeArrowheads="1"/>
            </p:cNvSpPr>
            <p:nvPr/>
          </p:nvSpPr>
          <p:spPr bwMode="auto">
            <a:xfrm>
              <a:off x="3571875" y="2857500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B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4" name="群組 14"/>
          <p:cNvGrpSpPr>
            <a:grpSpLocks/>
          </p:cNvGrpSpPr>
          <p:nvPr/>
        </p:nvGrpSpPr>
        <p:grpSpPr bwMode="auto">
          <a:xfrm>
            <a:off x="4786313" y="3423865"/>
            <a:ext cx="500062" cy="600075"/>
            <a:chOff x="4786313" y="2857500"/>
            <a:chExt cx="500062" cy="600075"/>
          </a:xfrm>
        </p:grpSpPr>
        <p:sp>
          <p:nvSpPr>
            <p:cNvPr id="15" name="橢圓 9"/>
            <p:cNvSpPr>
              <a:spLocks noChangeArrowheads="1"/>
            </p:cNvSpPr>
            <p:nvPr/>
          </p:nvSpPr>
          <p:spPr bwMode="auto">
            <a:xfrm>
              <a:off x="4786313" y="28860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6" name="矩形 10"/>
            <p:cNvSpPr>
              <a:spLocks noChangeArrowheads="1"/>
            </p:cNvSpPr>
            <p:nvPr/>
          </p:nvSpPr>
          <p:spPr bwMode="auto">
            <a:xfrm>
              <a:off x="4857750" y="2857500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C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17" name="直線接點 11"/>
          <p:cNvCxnSpPr>
            <a:cxnSpLocks noChangeShapeType="1"/>
            <a:stCxn id="15" idx="1"/>
            <a:endCxn id="8" idx="5"/>
          </p:cNvCxnSpPr>
          <p:nvPr/>
        </p:nvCxnSpPr>
        <p:spPr bwMode="auto">
          <a:xfrm rot="16200000" flipV="1">
            <a:off x="4570413" y="3236540"/>
            <a:ext cx="288925" cy="28892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線單箭頭接點 17"/>
          <p:cNvCxnSpPr>
            <a:cxnSpLocks noChangeShapeType="1"/>
          </p:cNvCxnSpPr>
          <p:nvPr/>
        </p:nvCxnSpPr>
        <p:spPr bwMode="auto">
          <a:xfrm rot="5400000" flipH="1" flipV="1">
            <a:off x="3857625" y="3138115"/>
            <a:ext cx="285750" cy="285750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線單箭頭接點 18"/>
          <p:cNvCxnSpPr>
            <a:cxnSpLocks noChangeShapeType="1"/>
          </p:cNvCxnSpPr>
          <p:nvPr/>
        </p:nvCxnSpPr>
        <p:spPr bwMode="auto">
          <a:xfrm rot="16200000" flipH="1">
            <a:off x="4643438" y="3138115"/>
            <a:ext cx="276225" cy="276225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文字方塊 22"/>
          <p:cNvSpPr txBox="1"/>
          <p:nvPr/>
        </p:nvSpPr>
        <p:spPr>
          <a:xfrm>
            <a:off x="6228184" y="4653136"/>
            <a:ext cx="35718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latin typeface="+mj-lt"/>
                <a:ea typeface="+mn-ea"/>
              </a:rPr>
              <a:t>B</a:t>
            </a:r>
            <a:endParaRPr lang="zh-TW" altLang="en-US" sz="2400" dirty="0">
              <a:latin typeface="+mj-lt"/>
              <a:ea typeface="+mn-ea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442497" y="4653136"/>
            <a:ext cx="35718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latin typeface="+mj-lt"/>
                <a:ea typeface="+mn-ea"/>
              </a:rPr>
              <a:t>A</a:t>
            </a:r>
            <a:endParaRPr lang="zh-TW" altLang="en-US" sz="2400" dirty="0">
              <a:latin typeface="+mj-lt"/>
              <a:ea typeface="+mn-ea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656809" y="4653136"/>
            <a:ext cx="35718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latin typeface="+mj-lt"/>
                <a:ea typeface="+mn-ea"/>
              </a:rPr>
              <a:t>C</a:t>
            </a:r>
            <a:endParaRPr lang="zh-TW" altLang="en-US" sz="2400" dirty="0">
              <a:latin typeface="+mj-lt"/>
              <a:ea typeface="+mn-ea"/>
            </a:endParaRPr>
          </a:p>
        </p:txBody>
      </p:sp>
      <p:sp>
        <p:nvSpPr>
          <p:cNvPr id="20" name="投影片編號版面配置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6541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23" grpId="0"/>
      <p:bldP spid="24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Tree Traversal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Visit each node in a tree exactly once</a:t>
            </a:r>
          </a:p>
          <a:p>
            <a:r>
              <a:rPr lang="en-US" altLang="zh-TW" dirty="0"/>
              <a:t>Treat each node and its </a:t>
            </a:r>
            <a:r>
              <a:rPr lang="en-US" altLang="zh-TW" dirty="0" err="1"/>
              <a:t>subtrees</a:t>
            </a:r>
            <a:r>
              <a:rPr lang="en-US" altLang="zh-TW" dirty="0"/>
              <a:t> in the same fashion</a:t>
            </a:r>
          </a:p>
          <a:p>
            <a:endParaRPr lang="en-US" altLang="zh-TW" dirty="0"/>
          </a:p>
          <a:p>
            <a:endParaRPr lang="en-US" altLang="zh-TW" dirty="0"/>
          </a:p>
          <a:p>
            <a:pPr lvl="1">
              <a:buFont typeface="Wingdings" pitchFamily="2" charset="2"/>
              <a:buNone/>
              <a:defRPr/>
            </a:pPr>
            <a:r>
              <a:rPr lang="en-US" altLang="zh-TW" dirty="0"/>
              <a:t>Every time we visit a node A: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Inorder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     : visit left -&gt; root -&gt; right 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Preorder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altLang="zh-TW" dirty="0"/>
              <a:t>: visit root -&gt; left -&gt; right</a:t>
            </a:r>
            <a:r>
              <a:rPr lang="zh-TW" altLang="en-US" dirty="0"/>
              <a:t> </a:t>
            </a:r>
            <a:r>
              <a:rPr lang="en-US" altLang="zh-TW" dirty="0"/>
              <a:t>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Postorder  : visit left -&gt; right -&gt; root : 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橢圓 6"/>
          <p:cNvSpPr>
            <a:spLocks noChangeArrowheads="1"/>
          </p:cNvSpPr>
          <p:nvPr/>
        </p:nvSpPr>
        <p:spPr bwMode="auto">
          <a:xfrm>
            <a:off x="4786313" y="3455615"/>
            <a:ext cx="500062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" name="橢圓 6"/>
          <p:cNvSpPr>
            <a:spLocks noChangeArrowheads="1"/>
          </p:cNvSpPr>
          <p:nvPr/>
        </p:nvSpPr>
        <p:spPr bwMode="auto">
          <a:xfrm>
            <a:off x="4143375" y="2804740"/>
            <a:ext cx="500063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" name="橢圓 6"/>
          <p:cNvSpPr>
            <a:spLocks noChangeArrowheads="1"/>
          </p:cNvSpPr>
          <p:nvPr/>
        </p:nvSpPr>
        <p:spPr bwMode="auto">
          <a:xfrm>
            <a:off x="3500438" y="3463553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grpSp>
        <p:nvGrpSpPr>
          <p:cNvPr id="7" name="群組 12"/>
          <p:cNvGrpSpPr>
            <a:grpSpLocks/>
          </p:cNvGrpSpPr>
          <p:nvPr/>
        </p:nvGrpSpPr>
        <p:grpSpPr bwMode="auto">
          <a:xfrm>
            <a:off x="4143375" y="2780928"/>
            <a:ext cx="500063" cy="600075"/>
            <a:chOff x="4143375" y="2214563"/>
            <a:chExt cx="500063" cy="600075"/>
          </a:xfrm>
        </p:grpSpPr>
        <p:sp>
          <p:nvSpPr>
            <p:cNvPr id="8" name="橢圓 4"/>
            <p:cNvSpPr>
              <a:spLocks noChangeArrowheads="1"/>
            </p:cNvSpPr>
            <p:nvPr/>
          </p:nvSpPr>
          <p:spPr bwMode="auto">
            <a:xfrm>
              <a:off x="4143375" y="2243138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9" name="矩形 5"/>
            <p:cNvSpPr>
              <a:spLocks noChangeArrowheads="1"/>
            </p:cNvSpPr>
            <p:nvPr/>
          </p:nvSpPr>
          <p:spPr bwMode="auto">
            <a:xfrm>
              <a:off x="4214813" y="2214563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10" name="直線接點 7"/>
          <p:cNvCxnSpPr>
            <a:cxnSpLocks noChangeShapeType="1"/>
            <a:stCxn id="12" idx="7"/>
            <a:endCxn id="8" idx="3"/>
          </p:cNvCxnSpPr>
          <p:nvPr/>
        </p:nvCxnSpPr>
        <p:spPr bwMode="auto">
          <a:xfrm rot="5400000" flipH="1" flipV="1">
            <a:off x="3927475" y="3236540"/>
            <a:ext cx="288925" cy="28892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1" name="群組 13"/>
          <p:cNvGrpSpPr>
            <a:grpSpLocks/>
          </p:cNvGrpSpPr>
          <p:nvPr/>
        </p:nvGrpSpPr>
        <p:grpSpPr bwMode="auto">
          <a:xfrm>
            <a:off x="3500438" y="3423865"/>
            <a:ext cx="500062" cy="600075"/>
            <a:chOff x="3500438" y="2857500"/>
            <a:chExt cx="500062" cy="600075"/>
          </a:xfrm>
        </p:grpSpPr>
        <p:sp>
          <p:nvSpPr>
            <p:cNvPr id="12" name="橢圓 6"/>
            <p:cNvSpPr>
              <a:spLocks noChangeArrowheads="1"/>
            </p:cNvSpPr>
            <p:nvPr/>
          </p:nvSpPr>
          <p:spPr bwMode="auto">
            <a:xfrm>
              <a:off x="3500438" y="28860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3" name="矩形 8"/>
            <p:cNvSpPr>
              <a:spLocks noChangeArrowheads="1"/>
            </p:cNvSpPr>
            <p:nvPr/>
          </p:nvSpPr>
          <p:spPr bwMode="auto">
            <a:xfrm>
              <a:off x="3571875" y="2857500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B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4" name="群組 14"/>
          <p:cNvGrpSpPr>
            <a:grpSpLocks/>
          </p:cNvGrpSpPr>
          <p:nvPr/>
        </p:nvGrpSpPr>
        <p:grpSpPr bwMode="auto">
          <a:xfrm>
            <a:off x="4786313" y="3423865"/>
            <a:ext cx="500062" cy="600075"/>
            <a:chOff x="4786313" y="2857500"/>
            <a:chExt cx="500062" cy="600075"/>
          </a:xfrm>
        </p:grpSpPr>
        <p:sp>
          <p:nvSpPr>
            <p:cNvPr id="15" name="橢圓 9"/>
            <p:cNvSpPr>
              <a:spLocks noChangeArrowheads="1"/>
            </p:cNvSpPr>
            <p:nvPr/>
          </p:nvSpPr>
          <p:spPr bwMode="auto">
            <a:xfrm>
              <a:off x="4786313" y="28860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6" name="矩形 10"/>
            <p:cNvSpPr>
              <a:spLocks noChangeArrowheads="1"/>
            </p:cNvSpPr>
            <p:nvPr/>
          </p:nvSpPr>
          <p:spPr bwMode="auto">
            <a:xfrm>
              <a:off x="4857750" y="2857500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C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17" name="直線接點 11"/>
          <p:cNvCxnSpPr>
            <a:cxnSpLocks noChangeShapeType="1"/>
            <a:stCxn id="15" idx="1"/>
            <a:endCxn id="8" idx="5"/>
          </p:cNvCxnSpPr>
          <p:nvPr/>
        </p:nvCxnSpPr>
        <p:spPr bwMode="auto">
          <a:xfrm rot="16200000" flipV="1">
            <a:off x="4570413" y="3236540"/>
            <a:ext cx="288925" cy="28892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線單箭頭接點 17"/>
          <p:cNvCxnSpPr>
            <a:cxnSpLocks noChangeShapeType="1"/>
          </p:cNvCxnSpPr>
          <p:nvPr/>
        </p:nvCxnSpPr>
        <p:spPr bwMode="auto">
          <a:xfrm flipH="1">
            <a:off x="3857625" y="3138115"/>
            <a:ext cx="285750" cy="317500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線單箭頭接點 18"/>
          <p:cNvCxnSpPr>
            <a:cxnSpLocks noChangeShapeType="1"/>
            <a:stCxn id="12" idx="6"/>
            <a:endCxn id="15" idx="2"/>
          </p:cNvCxnSpPr>
          <p:nvPr/>
        </p:nvCxnSpPr>
        <p:spPr bwMode="auto">
          <a:xfrm>
            <a:off x="4000500" y="3702472"/>
            <a:ext cx="785813" cy="0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文字方塊 22"/>
          <p:cNvSpPr txBox="1"/>
          <p:nvPr/>
        </p:nvSpPr>
        <p:spPr>
          <a:xfrm>
            <a:off x="6228184" y="4653136"/>
            <a:ext cx="35718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</a:rPr>
              <a:t>B</a:t>
            </a:r>
            <a:endParaRPr lang="zh-TW" altLang="en-US" sz="2400" dirty="0">
              <a:solidFill>
                <a:schemeClr val="bg1">
                  <a:lumMod val="50000"/>
                </a:schemeClr>
              </a:solidFill>
              <a:latin typeface="+mj-lt"/>
              <a:ea typeface="+mn-ea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442497" y="4653136"/>
            <a:ext cx="35718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</a:rPr>
              <a:t>A</a:t>
            </a:r>
            <a:endParaRPr lang="zh-TW" altLang="en-US" sz="2400" dirty="0">
              <a:solidFill>
                <a:schemeClr val="bg1">
                  <a:lumMod val="50000"/>
                </a:schemeClr>
              </a:solidFill>
              <a:latin typeface="+mj-lt"/>
              <a:ea typeface="+mn-ea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656809" y="4653136"/>
            <a:ext cx="35718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</a:rPr>
              <a:t>C</a:t>
            </a:r>
            <a:endParaRPr lang="zh-TW" altLang="en-US" sz="2400" dirty="0">
              <a:solidFill>
                <a:schemeClr val="bg1">
                  <a:lumMod val="50000"/>
                </a:schemeClr>
              </a:solidFill>
              <a:latin typeface="+mj-lt"/>
              <a:ea typeface="+mn-ea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228184" y="5127277"/>
            <a:ext cx="357188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latin typeface="+mj-lt"/>
                <a:ea typeface="+mn-ea"/>
              </a:rPr>
              <a:t>A</a:t>
            </a:r>
            <a:endParaRPr lang="zh-TW" altLang="en-US" sz="2400" dirty="0">
              <a:latin typeface="+mj-lt"/>
              <a:ea typeface="+mn-ea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442497" y="5127277"/>
            <a:ext cx="357187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latin typeface="+mj-lt"/>
                <a:ea typeface="+mn-ea"/>
              </a:rPr>
              <a:t>B</a:t>
            </a:r>
            <a:endParaRPr lang="zh-TW" altLang="en-US" sz="2400" dirty="0">
              <a:latin typeface="+mj-lt"/>
              <a:ea typeface="+mn-ea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656809" y="5127277"/>
            <a:ext cx="35718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latin typeface="+mj-lt"/>
                <a:ea typeface="+mn-ea"/>
              </a:rPr>
              <a:t>C</a:t>
            </a:r>
            <a:endParaRPr lang="zh-TW" altLang="en-US" sz="2400" dirty="0">
              <a:latin typeface="+mj-lt"/>
              <a:ea typeface="+mn-ea"/>
            </a:endParaRPr>
          </a:p>
        </p:txBody>
      </p:sp>
      <p:sp>
        <p:nvSpPr>
          <p:cNvPr id="20" name="投影片編號版面配置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0331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26" grpId="0"/>
      <p:bldP spid="27" grpId="0"/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Tree Traversal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Visit each node in a tree exactly once</a:t>
            </a:r>
          </a:p>
          <a:p>
            <a:r>
              <a:rPr lang="en-US" altLang="zh-TW" dirty="0"/>
              <a:t>Treat each node and its </a:t>
            </a:r>
            <a:r>
              <a:rPr lang="en-US" altLang="zh-TW" dirty="0" err="1"/>
              <a:t>subtrees</a:t>
            </a:r>
            <a:r>
              <a:rPr lang="en-US" altLang="zh-TW" dirty="0"/>
              <a:t> in the same fashion</a:t>
            </a:r>
          </a:p>
          <a:p>
            <a:endParaRPr lang="en-US" altLang="zh-TW" dirty="0"/>
          </a:p>
          <a:p>
            <a:endParaRPr lang="en-US" altLang="zh-TW" dirty="0"/>
          </a:p>
          <a:p>
            <a:pPr lvl="1">
              <a:buFont typeface="Wingdings" pitchFamily="2" charset="2"/>
              <a:buNone/>
              <a:defRPr/>
            </a:pPr>
            <a:r>
              <a:rPr lang="en-US" altLang="zh-TW" dirty="0"/>
              <a:t>Every time we visit a node A: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Inorder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     : visit left -&gt; root -&gt; right : </a:t>
            </a:r>
          </a:p>
          <a:p>
            <a:pPr lvl="1">
              <a:buNone/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Preorder   : visit root -&gt; left -&gt; right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Postorder</a:t>
            </a:r>
            <a:r>
              <a:rPr lang="en-US" altLang="zh-TW" dirty="0"/>
              <a:t>  : visit left -&gt; right -&gt; root : 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橢圓 6"/>
          <p:cNvSpPr>
            <a:spLocks noChangeArrowheads="1"/>
          </p:cNvSpPr>
          <p:nvPr/>
        </p:nvSpPr>
        <p:spPr bwMode="auto">
          <a:xfrm>
            <a:off x="4786313" y="3455615"/>
            <a:ext cx="500062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" name="橢圓 6"/>
          <p:cNvSpPr>
            <a:spLocks noChangeArrowheads="1"/>
          </p:cNvSpPr>
          <p:nvPr/>
        </p:nvSpPr>
        <p:spPr bwMode="auto">
          <a:xfrm>
            <a:off x="4143375" y="2804740"/>
            <a:ext cx="500063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" name="橢圓 6"/>
          <p:cNvSpPr>
            <a:spLocks noChangeArrowheads="1"/>
          </p:cNvSpPr>
          <p:nvPr/>
        </p:nvSpPr>
        <p:spPr bwMode="auto">
          <a:xfrm>
            <a:off x="3500438" y="3463553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grpSp>
        <p:nvGrpSpPr>
          <p:cNvPr id="7" name="群組 12"/>
          <p:cNvGrpSpPr>
            <a:grpSpLocks/>
          </p:cNvGrpSpPr>
          <p:nvPr/>
        </p:nvGrpSpPr>
        <p:grpSpPr bwMode="auto">
          <a:xfrm>
            <a:off x="4143375" y="2780928"/>
            <a:ext cx="500063" cy="600075"/>
            <a:chOff x="4143375" y="2214563"/>
            <a:chExt cx="500063" cy="600075"/>
          </a:xfrm>
        </p:grpSpPr>
        <p:sp>
          <p:nvSpPr>
            <p:cNvPr id="8" name="橢圓 4"/>
            <p:cNvSpPr>
              <a:spLocks noChangeArrowheads="1"/>
            </p:cNvSpPr>
            <p:nvPr/>
          </p:nvSpPr>
          <p:spPr bwMode="auto">
            <a:xfrm>
              <a:off x="4143375" y="2243138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9" name="矩形 5"/>
            <p:cNvSpPr>
              <a:spLocks noChangeArrowheads="1"/>
            </p:cNvSpPr>
            <p:nvPr/>
          </p:nvSpPr>
          <p:spPr bwMode="auto">
            <a:xfrm>
              <a:off x="4214813" y="2214563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10" name="直線接點 7"/>
          <p:cNvCxnSpPr>
            <a:cxnSpLocks noChangeShapeType="1"/>
            <a:stCxn id="12" idx="7"/>
            <a:endCxn id="8" idx="3"/>
          </p:cNvCxnSpPr>
          <p:nvPr/>
        </p:nvCxnSpPr>
        <p:spPr bwMode="auto">
          <a:xfrm rot="5400000" flipH="1" flipV="1">
            <a:off x="3927475" y="3236540"/>
            <a:ext cx="288925" cy="28892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1" name="群組 13"/>
          <p:cNvGrpSpPr>
            <a:grpSpLocks/>
          </p:cNvGrpSpPr>
          <p:nvPr/>
        </p:nvGrpSpPr>
        <p:grpSpPr bwMode="auto">
          <a:xfrm>
            <a:off x="3500438" y="3423865"/>
            <a:ext cx="500062" cy="600075"/>
            <a:chOff x="3500438" y="2857500"/>
            <a:chExt cx="500062" cy="600075"/>
          </a:xfrm>
        </p:grpSpPr>
        <p:sp>
          <p:nvSpPr>
            <p:cNvPr id="12" name="橢圓 6"/>
            <p:cNvSpPr>
              <a:spLocks noChangeArrowheads="1"/>
            </p:cNvSpPr>
            <p:nvPr/>
          </p:nvSpPr>
          <p:spPr bwMode="auto">
            <a:xfrm>
              <a:off x="3500438" y="28860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3" name="矩形 8"/>
            <p:cNvSpPr>
              <a:spLocks noChangeArrowheads="1"/>
            </p:cNvSpPr>
            <p:nvPr/>
          </p:nvSpPr>
          <p:spPr bwMode="auto">
            <a:xfrm>
              <a:off x="3571875" y="2857500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B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4" name="群組 14"/>
          <p:cNvGrpSpPr>
            <a:grpSpLocks/>
          </p:cNvGrpSpPr>
          <p:nvPr/>
        </p:nvGrpSpPr>
        <p:grpSpPr bwMode="auto">
          <a:xfrm>
            <a:off x="4786313" y="3423865"/>
            <a:ext cx="500062" cy="600075"/>
            <a:chOff x="4786313" y="2857500"/>
            <a:chExt cx="500062" cy="600075"/>
          </a:xfrm>
        </p:grpSpPr>
        <p:sp>
          <p:nvSpPr>
            <p:cNvPr id="15" name="橢圓 9"/>
            <p:cNvSpPr>
              <a:spLocks noChangeArrowheads="1"/>
            </p:cNvSpPr>
            <p:nvPr/>
          </p:nvSpPr>
          <p:spPr bwMode="auto">
            <a:xfrm>
              <a:off x="4786313" y="28860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6" name="矩形 10"/>
            <p:cNvSpPr>
              <a:spLocks noChangeArrowheads="1"/>
            </p:cNvSpPr>
            <p:nvPr/>
          </p:nvSpPr>
          <p:spPr bwMode="auto">
            <a:xfrm>
              <a:off x="4857750" y="2857500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C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17" name="直線接點 11"/>
          <p:cNvCxnSpPr>
            <a:cxnSpLocks noChangeShapeType="1"/>
            <a:stCxn id="15" idx="1"/>
            <a:endCxn id="8" idx="5"/>
          </p:cNvCxnSpPr>
          <p:nvPr/>
        </p:nvCxnSpPr>
        <p:spPr bwMode="auto">
          <a:xfrm rot="16200000" flipV="1">
            <a:off x="4570413" y="3236540"/>
            <a:ext cx="288925" cy="28892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線單箭頭接點 17"/>
          <p:cNvCxnSpPr>
            <a:cxnSpLocks noChangeShapeType="1"/>
            <a:stCxn id="16" idx="0"/>
            <a:endCxn id="8" idx="6"/>
          </p:cNvCxnSpPr>
          <p:nvPr/>
        </p:nvCxnSpPr>
        <p:spPr bwMode="auto">
          <a:xfrm flipH="1" flipV="1">
            <a:off x="4643438" y="3059534"/>
            <a:ext cx="392906" cy="364331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線單箭頭接點 18"/>
          <p:cNvCxnSpPr>
            <a:cxnSpLocks noChangeShapeType="1"/>
            <a:stCxn id="12" idx="6"/>
            <a:endCxn id="15" idx="2"/>
          </p:cNvCxnSpPr>
          <p:nvPr/>
        </p:nvCxnSpPr>
        <p:spPr bwMode="auto">
          <a:xfrm>
            <a:off x="4000500" y="3702472"/>
            <a:ext cx="785813" cy="0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文字方塊 22"/>
          <p:cNvSpPr txBox="1"/>
          <p:nvPr/>
        </p:nvSpPr>
        <p:spPr>
          <a:xfrm>
            <a:off x="6228184" y="4653136"/>
            <a:ext cx="35718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</a:rPr>
              <a:t>B</a:t>
            </a:r>
            <a:endParaRPr lang="zh-TW" altLang="en-US" sz="2400" dirty="0">
              <a:solidFill>
                <a:schemeClr val="bg1">
                  <a:lumMod val="50000"/>
                </a:schemeClr>
              </a:solidFill>
              <a:latin typeface="+mj-lt"/>
              <a:ea typeface="+mn-ea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442497" y="4653136"/>
            <a:ext cx="35718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</a:rPr>
              <a:t>A</a:t>
            </a:r>
            <a:endParaRPr lang="zh-TW" altLang="en-US" sz="2400" dirty="0">
              <a:solidFill>
                <a:schemeClr val="bg1">
                  <a:lumMod val="50000"/>
                </a:schemeClr>
              </a:solidFill>
              <a:latin typeface="+mj-lt"/>
              <a:ea typeface="+mn-ea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656809" y="4653136"/>
            <a:ext cx="35718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</a:rPr>
              <a:t>C</a:t>
            </a:r>
            <a:endParaRPr lang="zh-TW" altLang="en-US" sz="2400" dirty="0">
              <a:solidFill>
                <a:schemeClr val="bg1">
                  <a:lumMod val="50000"/>
                </a:schemeClr>
              </a:solidFill>
              <a:latin typeface="+mj-lt"/>
              <a:ea typeface="+mn-ea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228184" y="5127277"/>
            <a:ext cx="357188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latin typeface="+mj-lt"/>
                <a:ea typeface="+mn-ea"/>
              </a:rPr>
              <a:t>A</a:t>
            </a:r>
            <a:endParaRPr lang="zh-TW" altLang="en-US" sz="2400" dirty="0">
              <a:latin typeface="+mj-lt"/>
              <a:ea typeface="+mn-ea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442497" y="5127277"/>
            <a:ext cx="357187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latin typeface="+mj-lt"/>
                <a:ea typeface="+mn-ea"/>
              </a:rPr>
              <a:t>B</a:t>
            </a:r>
            <a:endParaRPr lang="zh-TW" altLang="en-US" sz="2400" dirty="0">
              <a:latin typeface="+mj-lt"/>
              <a:ea typeface="+mn-ea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656809" y="5127277"/>
            <a:ext cx="35718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latin typeface="+mj-lt"/>
                <a:ea typeface="+mn-ea"/>
              </a:rPr>
              <a:t>C</a:t>
            </a:r>
            <a:endParaRPr lang="zh-TW" altLang="en-US" sz="2400" dirty="0">
              <a:latin typeface="+mj-lt"/>
              <a:ea typeface="+mn-ea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228184" y="5589240"/>
            <a:ext cx="357188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latin typeface="+mj-lt"/>
                <a:ea typeface="+mn-ea"/>
              </a:rPr>
              <a:t>B</a:t>
            </a:r>
            <a:endParaRPr lang="zh-TW" altLang="en-US" sz="2400" dirty="0">
              <a:latin typeface="+mj-lt"/>
              <a:ea typeface="+mn-ea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442497" y="5589240"/>
            <a:ext cx="357187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latin typeface="+mj-lt"/>
                <a:ea typeface="+mn-ea"/>
              </a:rPr>
              <a:t>C</a:t>
            </a:r>
            <a:endParaRPr lang="zh-TW" altLang="en-US" sz="2400" dirty="0">
              <a:latin typeface="+mj-lt"/>
              <a:ea typeface="+mn-ea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656809" y="5589240"/>
            <a:ext cx="35718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latin typeface="+mj-lt"/>
              </a:rPr>
              <a:t>A</a:t>
            </a:r>
            <a:endParaRPr lang="zh-TW" altLang="en-US" sz="2400" dirty="0">
              <a:latin typeface="+mj-lt"/>
              <a:ea typeface="+mn-ea"/>
            </a:endParaRPr>
          </a:p>
        </p:txBody>
      </p:sp>
      <p:sp>
        <p:nvSpPr>
          <p:cNvPr id="20" name="投影片編號版面配置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3642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29" grpId="0"/>
      <p:bldP spid="30" grpId="0"/>
      <p:bldP spid="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Inorder</a:t>
            </a:r>
            <a:r>
              <a:rPr lang="en-US" altLang="zh-TW" dirty="0"/>
              <a:t> Traversal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Steps of traversal:</a:t>
            </a:r>
          </a:p>
          <a:p>
            <a:pPr lvl="1"/>
            <a:r>
              <a:rPr lang="en-US" altLang="zh-TW" dirty="0"/>
              <a:t>Step1: Moving down the tree toward the </a:t>
            </a:r>
            <a:r>
              <a:rPr lang="en-US" altLang="zh-TW" b="1" dirty="0"/>
              <a:t>left</a:t>
            </a:r>
            <a:r>
              <a:rPr lang="en-US" altLang="zh-TW" dirty="0"/>
              <a:t> until you can go no farther.</a:t>
            </a:r>
          </a:p>
          <a:p>
            <a:pPr lvl="1"/>
            <a:r>
              <a:rPr lang="en-US" altLang="zh-TW" dirty="0"/>
              <a:t>Step2: </a:t>
            </a:r>
            <a:r>
              <a:rPr lang="en-US" altLang="zh-TW" b="1" dirty="0"/>
              <a:t>Visit</a:t>
            </a:r>
            <a:r>
              <a:rPr lang="en-US" altLang="zh-TW" dirty="0"/>
              <a:t> the node.</a:t>
            </a:r>
          </a:p>
          <a:p>
            <a:pPr lvl="1"/>
            <a:r>
              <a:rPr lang="en-US" altLang="zh-TW" dirty="0"/>
              <a:t>Step3: Move one node to the </a:t>
            </a:r>
            <a:r>
              <a:rPr lang="en-US" altLang="zh-TW" b="1" dirty="0"/>
              <a:t>right</a:t>
            </a:r>
            <a:r>
              <a:rPr lang="en-US" altLang="zh-TW" dirty="0"/>
              <a:t> and continue step1.</a:t>
            </a:r>
          </a:p>
          <a:p>
            <a:r>
              <a:rPr lang="en-US" altLang="zh-TW" dirty="0"/>
              <a:t>Use recursion to describe this traversal.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70858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 Definition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A </a:t>
            </a:r>
            <a:r>
              <a:rPr lang="en-US" altLang="zh-TW" b="1" dirty="0"/>
              <a:t>tree</a:t>
            </a:r>
            <a:r>
              <a:rPr lang="en-US" altLang="zh-TW" dirty="0"/>
              <a:t> is a finite set of one or more nodes such that</a:t>
            </a:r>
          </a:p>
          <a:p>
            <a:pPr lvl="1"/>
            <a:r>
              <a:rPr lang="en-US" altLang="zh-TW" dirty="0"/>
              <a:t>There is a specially designated node called </a:t>
            </a:r>
            <a:r>
              <a:rPr lang="en-US" altLang="zh-TW" b="1" i="1" dirty="0"/>
              <a:t>root</a:t>
            </a:r>
            <a:endParaRPr lang="en-US" altLang="zh-TW" dirty="0"/>
          </a:p>
          <a:p>
            <a:pPr lvl="1"/>
            <a:r>
              <a:rPr lang="en-US" altLang="zh-TW" dirty="0"/>
              <a:t>The remaining nodes are partitioned into n ≥ 0 disjointed sets T</a:t>
            </a:r>
            <a:r>
              <a:rPr lang="en-US" altLang="zh-TW" baseline="-25000" dirty="0"/>
              <a:t>1</a:t>
            </a:r>
            <a:r>
              <a:rPr lang="en-US" altLang="zh-TW" dirty="0"/>
              <a:t>, T</a:t>
            </a:r>
            <a:r>
              <a:rPr lang="en-US" altLang="zh-TW" baseline="-25000" dirty="0"/>
              <a:t>2</a:t>
            </a:r>
            <a:r>
              <a:rPr lang="en-US" altLang="zh-TW" dirty="0"/>
              <a:t>, … 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n</a:t>
            </a:r>
            <a:r>
              <a:rPr lang="en-US" altLang="zh-TW" dirty="0"/>
              <a:t>, where each of these sets is a tree. T</a:t>
            </a:r>
            <a:r>
              <a:rPr lang="en-US" altLang="zh-TW" baseline="-25000" dirty="0"/>
              <a:t>1</a:t>
            </a:r>
            <a:r>
              <a:rPr lang="en-US" altLang="zh-TW" dirty="0"/>
              <a:t>, T</a:t>
            </a:r>
            <a:r>
              <a:rPr lang="en-US" altLang="zh-TW" baseline="-25000" dirty="0"/>
              <a:t>2</a:t>
            </a:r>
            <a:r>
              <a:rPr lang="en-US" altLang="zh-TW" dirty="0"/>
              <a:t>, … 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n</a:t>
            </a:r>
            <a:r>
              <a:rPr lang="en-US" altLang="zh-TW" dirty="0"/>
              <a:t> are called </a:t>
            </a:r>
            <a:r>
              <a:rPr lang="en-US" altLang="zh-TW" b="1" i="1" dirty="0" err="1"/>
              <a:t>subtrees</a:t>
            </a:r>
            <a:r>
              <a:rPr lang="en-US" altLang="zh-TW" dirty="0"/>
              <a:t> of the root.</a:t>
            </a:r>
          </a:p>
          <a:p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3082652" y="4124729"/>
            <a:ext cx="2857500" cy="2688647"/>
            <a:chOff x="3000375" y="3757613"/>
            <a:chExt cx="3143250" cy="2957512"/>
          </a:xfrm>
        </p:grpSpPr>
        <p:sp>
          <p:nvSpPr>
            <p:cNvPr id="4" name="橢圓 5"/>
            <p:cNvSpPr>
              <a:spLocks noChangeArrowheads="1"/>
            </p:cNvSpPr>
            <p:nvPr/>
          </p:nvSpPr>
          <p:spPr bwMode="auto">
            <a:xfrm>
              <a:off x="4357688" y="378618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" name="橢圓 6"/>
            <p:cNvSpPr>
              <a:spLocks noChangeArrowheads="1"/>
            </p:cNvSpPr>
            <p:nvPr/>
          </p:nvSpPr>
          <p:spPr bwMode="auto">
            <a:xfrm>
              <a:off x="4357688" y="45720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" name="橢圓 7"/>
            <p:cNvSpPr>
              <a:spLocks noChangeArrowheads="1"/>
            </p:cNvSpPr>
            <p:nvPr/>
          </p:nvSpPr>
          <p:spPr bwMode="auto">
            <a:xfrm>
              <a:off x="4357688" y="535781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" name="橢圓 8"/>
            <p:cNvSpPr>
              <a:spLocks noChangeArrowheads="1"/>
            </p:cNvSpPr>
            <p:nvPr/>
          </p:nvSpPr>
          <p:spPr bwMode="auto">
            <a:xfrm>
              <a:off x="5072063" y="614362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8" name="橢圓 9"/>
            <p:cNvSpPr>
              <a:spLocks noChangeArrowheads="1"/>
            </p:cNvSpPr>
            <p:nvPr/>
          </p:nvSpPr>
          <p:spPr bwMode="auto">
            <a:xfrm>
              <a:off x="3286125" y="4572000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9" name="橢圓 10"/>
            <p:cNvSpPr>
              <a:spLocks noChangeArrowheads="1"/>
            </p:cNvSpPr>
            <p:nvPr/>
          </p:nvSpPr>
          <p:spPr bwMode="auto">
            <a:xfrm>
              <a:off x="5357813" y="45720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" name="橢圓 11"/>
            <p:cNvSpPr>
              <a:spLocks noChangeArrowheads="1"/>
            </p:cNvSpPr>
            <p:nvPr/>
          </p:nvSpPr>
          <p:spPr bwMode="auto">
            <a:xfrm>
              <a:off x="3571875" y="5357813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1" name="橢圓 12"/>
            <p:cNvSpPr>
              <a:spLocks noChangeArrowheads="1"/>
            </p:cNvSpPr>
            <p:nvPr/>
          </p:nvSpPr>
          <p:spPr bwMode="auto">
            <a:xfrm>
              <a:off x="3000375" y="5357813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2" name="橢圓 13"/>
            <p:cNvSpPr>
              <a:spLocks noChangeArrowheads="1"/>
            </p:cNvSpPr>
            <p:nvPr/>
          </p:nvSpPr>
          <p:spPr bwMode="auto">
            <a:xfrm>
              <a:off x="5072063" y="535781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3" name="橢圓 14"/>
            <p:cNvSpPr>
              <a:spLocks noChangeArrowheads="1"/>
            </p:cNvSpPr>
            <p:nvPr/>
          </p:nvSpPr>
          <p:spPr bwMode="auto">
            <a:xfrm>
              <a:off x="5643563" y="535781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14" name="直線接點 16"/>
            <p:cNvCxnSpPr>
              <a:cxnSpLocks noChangeShapeType="1"/>
              <a:stCxn id="4" idx="4"/>
              <a:endCxn id="5" idx="0"/>
            </p:cNvCxnSpPr>
            <p:nvPr/>
          </p:nvCxnSpPr>
          <p:spPr bwMode="auto">
            <a:xfrm rot="5400000">
              <a:off x="4464844" y="4429919"/>
              <a:ext cx="285750" cy="158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線接點 17"/>
            <p:cNvCxnSpPr>
              <a:cxnSpLocks noChangeShapeType="1"/>
              <a:stCxn id="4" idx="4"/>
              <a:endCxn id="8" idx="0"/>
            </p:cNvCxnSpPr>
            <p:nvPr/>
          </p:nvCxnSpPr>
          <p:spPr bwMode="auto">
            <a:xfrm rot="5400000">
              <a:off x="3929063" y="3892550"/>
              <a:ext cx="285750" cy="10731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線接點 20"/>
            <p:cNvCxnSpPr>
              <a:cxnSpLocks noChangeShapeType="1"/>
              <a:stCxn id="4" idx="4"/>
              <a:endCxn id="9" idx="0"/>
            </p:cNvCxnSpPr>
            <p:nvPr/>
          </p:nvCxnSpPr>
          <p:spPr bwMode="auto">
            <a:xfrm rot="16200000" flipH="1">
              <a:off x="4965701" y="3929062"/>
              <a:ext cx="285750" cy="100012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直線接點 23"/>
            <p:cNvCxnSpPr>
              <a:cxnSpLocks noChangeShapeType="1"/>
              <a:stCxn id="8" idx="4"/>
              <a:endCxn id="11" idx="0"/>
            </p:cNvCxnSpPr>
            <p:nvPr/>
          </p:nvCxnSpPr>
          <p:spPr bwMode="auto">
            <a:xfrm rot="5400000">
              <a:off x="3249613" y="5072063"/>
              <a:ext cx="285750" cy="2857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直線接點 26"/>
            <p:cNvCxnSpPr>
              <a:cxnSpLocks noChangeShapeType="1"/>
              <a:stCxn id="8" idx="4"/>
              <a:endCxn id="10" idx="0"/>
            </p:cNvCxnSpPr>
            <p:nvPr/>
          </p:nvCxnSpPr>
          <p:spPr bwMode="auto">
            <a:xfrm rot="16200000" flipH="1">
              <a:off x="3535363" y="5072063"/>
              <a:ext cx="285750" cy="2857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直線接點 29"/>
            <p:cNvCxnSpPr>
              <a:cxnSpLocks noChangeShapeType="1"/>
              <a:stCxn id="5" idx="4"/>
              <a:endCxn id="6" idx="0"/>
            </p:cNvCxnSpPr>
            <p:nvPr/>
          </p:nvCxnSpPr>
          <p:spPr bwMode="auto">
            <a:xfrm rot="5400000">
              <a:off x="4464844" y="5215731"/>
              <a:ext cx="285750" cy="158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直線接點 32"/>
            <p:cNvCxnSpPr>
              <a:cxnSpLocks noChangeShapeType="1"/>
              <a:stCxn id="9" idx="4"/>
              <a:endCxn id="12" idx="0"/>
            </p:cNvCxnSpPr>
            <p:nvPr/>
          </p:nvCxnSpPr>
          <p:spPr bwMode="auto">
            <a:xfrm rot="5400000">
              <a:off x="5322888" y="5072063"/>
              <a:ext cx="285750" cy="2857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直線接點 35"/>
            <p:cNvCxnSpPr>
              <a:cxnSpLocks noChangeShapeType="1"/>
              <a:stCxn id="9" idx="4"/>
              <a:endCxn id="13" idx="0"/>
            </p:cNvCxnSpPr>
            <p:nvPr/>
          </p:nvCxnSpPr>
          <p:spPr bwMode="auto">
            <a:xfrm rot="16200000" flipH="1">
              <a:off x="5608638" y="5072063"/>
              <a:ext cx="285750" cy="2857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直線接點 38"/>
            <p:cNvCxnSpPr>
              <a:cxnSpLocks noChangeShapeType="1"/>
              <a:stCxn id="12" idx="4"/>
              <a:endCxn id="7" idx="0"/>
            </p:cNvCxnSpPr>
            <p:nvPr/>
          </p:nvCxnSpPr>
          <p:spPr bwMode="auto">
            <a:xfrm rot="5400000">
              <a:off x="5179219" y="6001544"/>
              <a:ext cx="285750" cy="158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矩形 41"/>
            <p:cNvSpPr>
              <a:spLocks noChangeArrowheads="1"/>
            </p:cNvSpPr>
            <p:nvPr/>
          </p:nvSpPr>
          <p:spPr bwMode="auto">
            <a:xfrm>
              <a:off x="4429125" y="3757613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A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4" name="矩形 42"/>
            <p:cNvSpPr>
              <a:spLocks noChangeArrowheads="1"/>
            </p:cNvSpPr>
            <p:nvPr/>
          </p:nvSpPr>
          <p:spPr bwMode="auto">
            <a:xfrm>
              <a:off x="3357563" y="4543425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B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25" name="矩形 43"/>
            <p:cNvSpPr>
              <a:spLocks noChangeArrowheads="1"/>
            </p:cNvSpPr>
            <p:nvPr/>
          </p:nvSpPr>
          <p:spPr bwMode="auto">
            <a:xfrm>
              <a:off x="4429125" y="4543425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C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6" name="矩形 44"/>
            <p:cNvSpPr>
              <a:spLocks noChangeArrowheads="1"/>
            </p:cNvSpPr>
            <p:nvPr/>
          </p:nvSpPr>
          <p:spPr bwMode="auto">
            <a:xfrm>
              <a:off x="5429250" y="4543425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D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7" name="矩形 45"/>
            <p:cNvSpPr>
              <a:spLocks noChangeArrowheads="1"/>
            </p:cNvSpPr>
            <p:nvPr/>
          </p:nvSpPr>
          <p:spPr bwMode="auto">
            <a:xfrm>
              <a:off x="3071813" y="5329238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E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8" name="矩形 46"/>
            <p:cNvSpPr>
              <a:spLocks noChangeArrowheads="1"/>
            </p:cNvSpPr>
            <p:nvPr/>
          </p:nvSpPr>
          <p:spPr bwMode="auto">
            <a:xfrm>
              <a:off x="3643313" y="5329238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F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9" name="矩形 47"/>
            <p:cNvSpPr>
              <a:spLocks noChangeArrowheads="1"/>
            </p:cNvSpPr>
            <p:nvPr/>
          </p:nvSpPr>
          <p:spPr bwMode="auto">
            <a:xfrm>
              <a:off x="4429125" y="5329238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G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30" name="矩形 48"/>
            <p:cNvSpPr>
              <a:spLocks noChangeArrowheads="1"/>
            </p:cNvSpPr>
            <p:nvPr/>
          </p:nvSpPr>
          <p:spPr bwMode="auto">
            <a:xfrm>
              <a:off x="5143500" y="5329238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H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31" name="矩形 49"/>
            <p:cNvSpPr>
              <a:spLocks noChangeArrowheads="1"/>
            </p:cNvSpPr>
            <p:nvPr/>
          </p:nvSpPr>
          <p:spPr bwMode="auto">
            <a:xfrm>
              <a:off x="5726113" y="5329238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I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32" name="矩形 50"/>
            <p:cNvSpPr>
              <a:spLocks noChangeArrowheads="1"/>
            </p:cNvSpPr>
            <p:nvPr/>
          </p:nvSpPr>
          <p:spPr bwMode="auto">
            <a:xfrm>
              <a:off x="5143500" y="6115050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J</a:t>
              </a:r>
              <a:endParaRPr lang="zh-TW" altLang="en-US" b="1">
                <a:latin typeface="+mj-lt"/>
              </a:endParaRPr>
            </a:p>
          </p:txBody>
        </p:sp>
      </p:grpSp>
      <p:sp>
        <p:nvSpPr>
          <p:cNvPr id="34" name="投影片編號版面配置區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196088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Inorder</a:t>
            </a:r>
            <a:r>
              <a:rPr lang="en-US" altLang="zh-TW" dirty="0"/>
              <a:t> Traversal : Codes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5529865"/>
              </p:ext>
            </p:extLst>
          </p:nvPr>
        </p:nvGraphicFramePr>
        <p:xfrm>
          <a:off x="467544" y="1772816"/>
          <a:ext cx="8208912" cy="394277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alt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Tree&lt;T&gt;::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Inorder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Start a recursive </a:t>
                      </a:r>
                      <a:r>
                        <a:rPr lang="en-US" sz="18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inorder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traversal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This function is a public member function of Tree 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8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Inorder</a:t>
                      </a: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(root);</a:t>
                      </a:r>
                      <a:endParaRPr 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&lt;class T&gt;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Tree&lt;T&gt;::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Inorder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Recursive </a:t>
                      </a:r>
                      <a:r>
                        <a:rPr lang="en-US" altLang="zh-TW" sz="18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inorder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traversal function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This function is a private member function of Tree 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if(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){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Inorder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leftChild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Visit(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e.g., printout information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Inorder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RightChild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	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841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Preorder Traversal : Codes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7323365"/>
              </p:ext>
            </p:extLst>
          </p:nvPr>
        </p:nvGraphicFramePr>
        <p:xfrm>
          <a:off x="467544" y="1772816"/>
          <a:ext cx="8208912" cy="394277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alt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Tree&lt;T&gt;::Preorder()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Start a recursive preorder traversal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This function is a public member function of Tree 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Preorder(root);</a:t>
                      </a:r>
                      <a:endParaRPr 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&lt;class T&gt;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Tree&lt;T&gt;::Preorder(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Recursive preorder traversal function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This function is a private member function of Tree 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if(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){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Visit(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e.g., printout information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Preorder(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leftChild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   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Preorder(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RightChild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	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83062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Postorder Traversal : Codes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0831843"/>
              </p:ext>
            </p:extLst>
          </p:nvPr>
        </p:nvGraphicFramePr>
        <p:xfrm>
          <a:off x="467544" y="1772816"/>
          <a:ext cx="8208912" cy="394277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alt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Tree&lt;T&gt;::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Postorder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Start a recursive </a:t>
                      </a:r>
                      <a:r>
                        <a:rPr lang="en-US" sz="18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postorder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traversal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This function is a public member function of Tree 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Postorder(root);</a:t>
                      </a:r>
                      <a:endParaRPr 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&lt;class T&gt;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Tree&lt;T&gt;::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Postorder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Recursive </a:t>
                      </a:r>
                      <a:r>
                        <a:rPr lang="en-US" altLang="zh-TW" sz="18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postorder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traversal function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This function is a private member function of Tree 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if(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){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Postorder(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leftChild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Postorder(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RightChild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   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Visit(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e.g., printout information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55211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橢圓 29"/>
          <p:cNvSpPr>
            <a:spLocks noChangeArrowheads="1"/>
          </p:cNvSpPr>
          <p:nvPr/>
        </p:nvSpPr>
        <p:spPr bwMode="auto">
          <a:xfrm>
            <a:off x="5643563" y="3143250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4" name="橢圓 25"/>
          <p:cNvSpPr>
            <a:spLocks noChangeArrowheads="1"/>
          </p:cNvSpPr>
          <p:nvPr/>
        </p:nvSpPr>
        <p:spPr bwMode="auto">
          <a:xfrm>
            <a:off x="5072063" y="2500313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3" name="橢圓 28"/>
          <p:cNvSpPr>
            <a:spLocks noChangeArrowheads="1"/>
          </p:cNvSpPr>
          <p:nvPr/>
        </p:nvSpPr>
        <p:spPr bwMode="auto">
          <a:xfrm>
            <a:off x="4572000" y="3143250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0" name="橢圓 27"/>
          <p:cNvSpPr>
            <a:spLocks noChangeArrowheads="1"/>
          </p:cNvSpPr>
          <p:nvPr/>
        </p:nvSpPr>
        <p:spPr bwMode="auto">
          <a:xfrm>
            <a:off x="4000500" y="3143250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7" name="橢圓 26"/>
          <p:cNvSpPr>
            <a:spLocks noChangeArrowheads="1"/>
          </p:cNvSpPr>
          <p:nvPr/>
        </p:nvSpPr>
        <p:spPr bwMode="auto">
          <a:xfrm>
            <a:off x="2928938" y="3143250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8" name="矩形 54"/>
          <p:cNvSpPr>
            <a:spLocks noChangeArrowheads="1"/>
          </p:cNvSpPr>
          <p:nvPr/>
        </p:nvSpPr>
        <p:spPr bwMode="auto">
          <a:xfrm>
            <a:off x="3000375" y="3114675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D</a:t>
            </a:r>
            <a:endParaRPr lang="zh-TW" altLang="en-US" b="1" dirty="0">
              <a:latin typeface="+mj-lt"/>
            </a:endParaRPr>
          </a:p>
        </p:txBody>
      </p:sp>
      <p:sp>
        <p:nvSpPr>
          <p:cNvPr id="21" name="橢圓 24"/>
          <p:cNvSpPr>
            <a:spLocks noChangeArrowheads="1"/>
          </p:cNvSpPr>
          <p:nvPr/>
        </p:nvSpPr>
        <p:spPr bwMode="auto">
          <a:xfrm>
            <a:off x="3500438" y="2500313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2" name="矩形 52"/>
          <p:cNvSpPr>
            <a:spLocks noChangeArrowheads="1"/>
          </p:cNvSpPr>
          <p:nvPr/>
        </p:nvSpPr>
        <p:spPr bwMode="auto">
          <a:xfrm>
            <a:off x="3571875" y="2471738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12" name="橢圓 5"/>
          <p:cNvSpPr>
            <a:spLocks noChangeArrowheads="1"/>
          </p:cNvSpPr>
          <p:nvPr/>
        </p:nvSpPr>
        <p:spPr bwMode="auto">
          <a:xfrm>
            <a:off x="4286250" y="1857375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Running Example</a:t>
            </a:r>
            <a:endParaRPr lang="zh-TW" altLang="en-US" dirty="0"/>
          </a:p>
        </p:txBody>
      </p:sp>
      <p:graphicFrame>
        <p:nvGraphicFramePr>
          <p:cNvPr id="61" name="內容版面配置區 6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310635"/>
              </p:ext>
            </p:extLst>
          </p:nvPr>
        </p:nvGraphicFramePr>
        <p:xfrm>
          <a:off x="1864990" y="4164672"/>
          <a:ext cx="5299298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0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Traversal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Output</a:t>
                      </a:r>
                      <a:r>
                        <a:rPr lang="en-US" altLang="zh-TW" sz="2800" baseline="0" dirty="0"/>
                        <a:t> ordered list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dirty="0" err="1"/>
                        <a:t>Inorder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dirty="0"/>
                        <a:t>Preorder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dirty="0"/>
                        <a:t>Postorder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矩形 22"/>
          <p:cNvSpPr>
            <a:spLocks noChangeArrowheads="1"/>
          </p:cNvSpPr>
          <p:nvPr/>
        </p:nvSpPr>
        <p:spPr bwMode="auto">
          <a:xfrm>
            <a:off x="4357688" y="1828800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14" name="直線接點 30"/>
          <p:cNvCxnSpPr>
            <a:cxnSpLocks noChangeShapeType="1"/>
            <a:stCxn id="21" idx="7"/>
            <a:endCxn id="12" idx="3"/>
          </p:cNvCxnSpPr>
          <p:nvPr/>
        </p:nvCxnSpPr>
        <p:spPr bwMode="auto">
          <a:xfrm rot="5400000" flipH="1" flipV="1">
            <a:off x="3998912" y="2212976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線接點 33"/>
          <p:cNvCxnSpPr>
            <a:cxnSpLocks noChangeShapeType="1"/>
            <a:stCxn id="24" idx="1"/>
            <a:endCxn id="12" idx="5"/>
          </p:cNvCxnSpPr>
          <p:nvPr/>
        </p:nvCxnSpPr>
        <p:spPr bwMode="auto">
          <a:xfrm rot="16200000" flipV="1">
            <a:off x="4784725" y="2212976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線接點 36"/>
          <p:cNvCxnSpPr>
            <a:cxnSpLocks noChangeShapeType="1"/>
            <a:stCxn id="27" idx="7"/>
            <a:endCxn id="21" idx="3"/>
          </p:cNvCxnSpPr>
          <p:nvPr/>
        </p:nvCxnSpPr>
        <p:spPr bwMode="auto">
          <a:xfrm rot="5400000" flipH="1" flipV="1">
            <a:off x="3320256" y="2963069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線接點 43"/>
          <p:cNvCxnSpPr>
            <a:cxnSpLocks noChangeShapeType="1"/>
            <a:stCxn id="30" idx="1"/>
            <a:endCxn id="21" idx="5"/>
          </p:cNvCxnSpPr>
          <p:nvPr/>
        </p:nvCxnSpPr>
        <p:spPr bwMode="auto">
          <a:xfrm rot="16200000" flipV="1">
            <a:off x="3856037" y="2998788"/>
            <a:ext cx="288925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線接點 46"/>
          <p:cNvCxnSpPr>
            <a:cxnSpLocks noChangeShapeType="1"/>
            <a:stCxn id="33" idx="7"/>
            <a:endCxn id="24" idx="3"/>
          </p:cNvCxnSpPr>
          <p:nvPr/>
        </p:nvCxnSpPr>
        <p:spPr bwMode="auto">
          <a:xfrm rot="5400000" flipH="1" flipV="1">
            <a:off x="4927600" y="2998788"/>
            <a:ext cx="288925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線接點 49"/>
          <p:cNvCxnSpPr>
            <a:cxnSpLocks noChangeShapeType="1"/>
            <a:stCxn id="36" idx="1"/>
            <a:endCxn id="24" idx="5"/>
          </p:cNvCxnSpPr>
          <p:nvPr/>
        </p:nvCxnSpPr>
        <p:spPr bwMode="auto">
          <a:xfrm rot="16200000" flipV="1">
            <a:off x="5463381" y="2963069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矩形 53"/>
          <p:cNvSpPr>
            <a:spLocks noChangeArrowheads="1"/>
          </p:cNvSpPr>
          <p:nvPr/>
        </p:nvSpPr>
        <p:spPr bwMode="auto">
          <a:xfrm>
            <a:off x="5143500" y="2471738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C</a:t>
            </a:r>
            <a:endParaRPr lang="zh-TW" altLang="en-US" b="1" dirty="0">
              <a:latin typeface="+mj-lt"/>
            </a:endParaRPr>
          </a:p>
        </p:txBody>
      </p:sp>
      <p:sp>
        <p:nvSpPr>
          <p:cNvPr id="31" name="矩形 55"/>
          <p:cNvSpPr>
            <a:spLocks noChangeArrowheads="1"/>
          </p:cNvSpPr>
          <p:nvPr/>
        </p:nvSpPr>
        <p:spPr bwMode="auto">
          <a:xfrm>
            <a:off x="4071938" y="3114675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E</a:t>
            </a:r>
            <a:endParaRPr lang="zh-TW" altLang="en-US" b="1" dirty="0">
              <a:latin typeface="+mj-lt"/>
            </a:endParaRPr>
          </a:p>
        </p:txBody>
      </p:sp>
      <p:sp>
        <p:nvSpPr>
          <p:cNvPr id="34" name="矩形 56"/>
          <p:cNvSpPr>
            <a:spLocks noChangeArrowheads="1"/>
          </p:cNvSpPr>
          <p:nvPr/>
        </p:nvSpPr>
        <p:spPr bwMode="auto">
          <a:xfrm>
            <a:off x="4643438" y="3114675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F</a:t>
            </a:r>
            <a:endParaRPr lang="zh-TW" altLang="en-US" b="1" dirty="0">
              <a:latin typeface="+mj-lt"/>
            </a:endParaRPr>
          </a:p>
        </p:txBody>
      </p:sp>
      <p:sp>
        <p:nvSpPr>
          <p:cNvPr id="37" name="矩形 57"/>
          <p:cNvSpPr>
            <a:spLocks noChangeArrowheads="1"/>
          </p:cNvSpPr>
          <p:nvPr/>
        </p:nvSpPr>
        <p:spPr bwMode="auto">
          <a:xfrm>
            <a:off x="5715000" y="3114675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G</a:t>
            </a:r>
            <a:endParaRPr lang="zh-TW" altLang="en-US" b="1" dirty="0">
              <a:latin typeface="+mj-lt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4397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Running Example</a:t>
            </a:r>
            <a:endParaRPr lang="zh-TW" altLang="en-US" dirty="0"/>
          </a:p>
        </p:txBody>
      </p:sp>
      <p:graphicFrame>
        <p:nvGraphicFramePr>
          <p:cNvPr id="61" name="內容版面配置區 6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542244"/>
              </p:ext>
            </p:extLst>
          </p:nvPr>
        </p:nvGraphicFramePr>
        <p:xfrm>
          <a:off x="1864990" y="4164672"/>
          <a:ext cx="5299298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0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Traversal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Output</a:t>
                      </a:r>
                      <a:r>
                        <a:rPr lang="en-US" altLang="zh-TW" sz="2800" baseline="0" dirty="0"/>
                        <a:t> ordered list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dirty="0" err="1"/>
                        <a:t>Inorder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dirty="0"/>
                        <a:t>Preorder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dirty="0"/>
                        <a:t>Postorder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橢圓 5"/>
          <p:cNvSpPr>
            <a:spLocks noChangeArrowheads="1"/>
          </p:cNvSpPr>
          <p:nvPr/>
        </p:nvSpPr>
        <p:spPr bwMode="auto">
          <a:xfrm>
            <a:off x="4286250" y="1857375"/>
            <a:ext cx="500063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" name="橢圓 5"/>
          <p:cNvSpPr>
            <a:spLocks noChangeArrowheads="1"/>
          </p:cNvSpPr>
          <p:nvPr/>
        </p:nvSpPr>
        <p:spPr bwMode="auto">
          <a:xfrm>
            <a:off x="3500438" y="2500313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" name="橢圓 5"/>
          <p:cNvSpPr>
            <a:spLocks noChangeArrowheads="1"/>
          </p:cNvSpPr>
          <p:nvPr/>
        </p:nvSpPr>
        <p:spPr bwMode="auto">
          <a:xfrm>
            <a:off x="2928938" y="3143250"/>
            <a:ext cx="500062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7" name="橢圓 5"/>
          <p:cNvSpPr>
            <a:spLocks noChangeArrowheads="1"/>
          </p:cNvSpPr>
          <p:nvPr/>
        </p:nvSpPr>
        <p:spPr bwMode="auto">
          <a:xfrm>
            <a:off x="4000500" y="3143250"/>
            <a:ext cx="500063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" name="橢圓 5"/>
          <p:cNvSpPr>
            <a:spLocks noChangeArrowheads="1"/>
          </p:cNvSpPr>
          <p:nvPr/>
        </p:nvSpPr>
        <p:spPr bwMode="auto">
          <a:xfrm>
            <a:off x="4572000" y="3143250"/>
            <a:ext cx="500063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" name="橢圓 5"/>
          <p:cNvSpPr>
            <a:spLocks noChangeArrowheads="1"/>
          </p:cNvSpPr>
          <p:nvPr/>
        </p:nvSpPr>
        <p:spPr bwMode="auto">
          <a:xfrm>
            <a:off x="5643563" y="3143250"/>
            <a:ext cx="500062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0" name="橢圓 5"/>
          <p:cNvSpPr>
            <a:spLocks noChangeArrowheads="1"/>
          </p:cNvSpPr>
          <p:nvPr/>
        </p:nvSpPr>
        <p:spPr bwMode="auto">
          <a:xfrm>
            <a:off x="5072063" y="2500313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grpSp>
        <p:nvGrpSpPr>
          <p:cNvPr id="11" name="群組 27"/>
          <p:cNvGrpSpPr>
            <a:grpSpLocks/>
          </p:cNvGrpSpPr>
          <p:nvPr/>
        </p:nvGrpSpPr>
        <p:grpSpPr bwMode="auto">
          <a:xfrm>
            <a:off x="4286250" y="1828800"/>
            <a:ext cx="500063" cy="600075"/>
            <a:chOff x="4286250" y="1828800"/>
            <a:chExt cx="500063" cy="600075"/>
          </a:xfrm>
        </p:grpSpPr>
        <p:sp>
          <p:nvSpPr>
            <p:cNvPr id="12" name="橢圓 5"/>
            <p:cNvSpPr>
              <a:spLocks noChangeArrowheads="1"/>
            </p:cNvSpPr>
            <p:nvPr/>
          </p:nvSpPr>
          <p:spPr bwMode="auto">
            <a:xfrm>
              <a:off x="4286250" y="185737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3" name="矩形 22"/>
            <p:cNvSpPr>
              <a:spLocks noChangeArrowheads="1"/>
            </p:cNvSpPr>
            <p:nvPr/>
          </p:nvSpPr>
          <p:spPr bwMode="auto">
            <a:xfrm>
              <a:off x="4357688" y="1828800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14" name="直線接點 30"/>
          <p:cNvCxnSpPr>
            <a:cxnSpLocks noChangeShapeType="1"/>
            <a:stCxn id="21" idx="7"/>
            <a:endCxn id="12" idx="3"/>
          </p:cNvCxnSpPr>
          <p:nvPr/>
        </p:nvCxnSpPr>
        <p:spPr bwMode="auto">
          <a:xfrm rot="5400000" flipH="1" flipV="1">
            <a:off x="3998912" y="2212976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線接點 33"/>
          <p:cNvCxnSpPr>
            <a:cxnSpLocks noChangeShapeType="1"/>
            <a:stCxn id="24" idx="1"/>
            <a:endCxn id="12" idx="5"/>
          </p:cNvCxnSpPr>
          <p:nvPr/>
        </p:nvCxnSpPr>
        <p:spPr bwMode="auto">
          <a:xfrm rot="16200000" flipV="1">
            <a:off x="4784725" y="2212976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線接點 36"/>
          <p:cNvCxnSpPr>
            <a:cxnSpLocks noChangeShapeType="1"/>
            <a:stCxn id="27" idx="7"/>
            <a:endCxn id="21" idx="3"/>
          </p:cNvCxnSpPr>
          <p:nvPr/>
        </p:nvCxnSpPr>
        <p:spPr bwMode="auto">
          <a:xfrm rot="5400000" flipH="1" flipV="1">
            <a:off x="3320256" y="2963069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線接點 43"/>
          <p:cNvCxnSpPr>
            <a:cxnSpLocks noChangeShapeType="1"/>
            <a:stCxn id="30" idx="1"/>
            <a:endCxn id="21" idx="5"/>
          </p:cNvCxnSpPr>
          <p:nvPr/>
        </p:nvCxnSpPr>
        <p:spPr bwMode="auto">
          <a:xfrm rot="16200000" flipV="1">
            <a:off x="3856037" y="2998788"/>
            <a:ext cx="288925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線接點 46"/>
          <p:cNvCxnSpPr>
            <a:cxnSpLocks noChangeShapeType="1"/>
            <a:stCxn id="33" idx="7"/>
            <a:endCxn id="24" idx="3"/>
          </p:cNvCxnSpPr>
          <p:nvPr/>
        </p:nvCxnSpPr>
        <p:spPr bwMode="auto">
          <a:xfrm rot="5400000" flipH="1" flipV="1">
            <a:off x="4927600" y="2998788"/>
            <a:ext cx="288925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線接點 49"/>
          <p:cNvCxnSpPr>
            <a:cxnSpLocks noChangeShapeType="1"/>
            <a:stCxn id="36" idx="1"/>
            <a:endCxn id="24" idx="5"/>
          </p:cNvCxnSpPr>
          <p:nvPr/>
        </p:nvCxnSpPr>
        <p:spPr bwMode="auto">
          <a:xfrm rot="16200000" flipV="1">
            <a:off x="5463381" y="2963069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0" name="群組 26"/>
          <p:cNvGrpSpPr>
            <a:grpSpLocks/>
          </p:cNvGrpSpPr>
          <p:nvPr/>
        </p:nvGrpSpPr>
        <p:grpSpPr bwMode="auto">
          <a:xfrm>
            <a:off x="3500438" y="2471738"/>
            <a:ext cx="500062" cy="600075"/>
            <a:chOff x="3500438" y="2471738"/>
            <a:chExt cx="500062" cy="600075"/>
          </a:xfrm>
        </p:grpSpPr>
        <p:sp>
          <p:nvSpPr>
            <p:cNvPr id="21" name="橢圓 24"/>
            <p:cNvSpPr>
              <a:spLocks noChangeArrowheads="1"/>
            </p:cNvSpPr>
            <p:nvPr/>
          </p:nvSpPr>
          <p:spPr bwMode="auto">
            <a:xfrm>
              <a:off x="3500438" y="250031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2" name="矩形 52"/>
            <p:cNvSpPr>
              <a:spLocks noChangeArrowheads="1"/>
            </p:cNvSpPr>
            <p:nvPr/>
          </p:nvSpPr>
          <p:spPr bwMode="auto">
            <a:xfrm>
              <a:off x="3571875" y="2471738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B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3" name="群組 30"/>
          <p:cNvGrpSpPr>
            <a:grpSpLocks/>
          </p:cNvGrpSpPr>
          <p:nvPr/>
        </p:nvGrpSpPr>
        <p:grpSpPr bwMode="auto">
          <a:xfrm>
            <a:off x="5072063" y="2471738"/>
            <a:ext cx="500062" cy="600075"/>
            <a:chOff x="5072063" y="2471738"/>
            <a:chExt cx="500062" cy="600075"/>
          </a:xfrm>
        </p:grpSpPr>
        <p:sp>
          <p:nvSpPr>
            <p:cNvPr id="24" name="橢圓 25"/>
            <p:cNvSpPr>
              <a:spLocks noChangeArrowheads="1"/>
            </p:cNvSpPr>
            <p:nvPr/>
          </p:nvSpPr>
          <p:spPr bwMode="auto">
            <a:xfrm>
              <a:off x="5072063" y="250031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5" name="矩形 53"/>
            <p:cNvSpPr>
              <a:spLocks noChangeArrowheads="1"/>
            </p:cNvSpPr>
            <p:nvPr/>
          </p:nvSpPr>
          <p:spPr bwMode="auto">
            <a:xfrm>
              <a:off x="5143500" y="2471738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C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6" name="群組 24"/>
          <p:cNvGrpSpPr>
            <a:grpSpLocks/>
          </p:cNvGrpSpPr>
          <p:nvPr/>
        </p:nvGrpSpPr>
        <p:grpSpPr bwMode="auto">
          <a:xfrm>
            <a:off x="2928938" y="3114675"/>
            <a:ext cx="500062" cy="600075"/>
            <a:chOff x="2928938" y="3114675"/>
            <a:chExt cx="500062" cy="600075"/>
          </a:xfrm>
        </p:grpSpPr>
        <p:sp>
          <p:nvSpPr>
            <p:cNvPr id="27" name="橢圓 26"/>
            <p:cNvSpPr>
              <a:spLocks noChangeArrowheads="1"/>
            </p:cNvSpPr>
            <p:nvPr/>
          </p:nvSpPr>
          <p:spPr bwMode="auto">
            <a:xfrm>
              <a:off x="2928938" y="314325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8" name="矩形 54"/>
            <p:cNvSpPr>
              <a:spLocks noChangeArrowheads="1"/>
            </p:cNvSpPr>
            <p:nvPr/>
          </p:nvSpPr>
          <p:spPr bwMode="auto">
            <a:xfrm>
              <a:off x="3000375" y="3114675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D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9" name="群組 25"/>
          <p:cNvGrpSpPr>
            <a:grpSpLocks/>
          </p:cNvGrpSpPr>
          <p:nvPr/>
        </p:nvGrpSpPr>
        <p:grpSpPr bwMode="auto">
          <a:xfrm>
            <a:off x="4000500" y="3114675"/>
            <a:ext cx="500063" cy="600075"/>
            <a:chOff x="4000500" y="3114675"/>
            <a:chExt cx="500063" cy="600075"/>
          </a:xfrm>
        </p:grpSpPr>
        <p:sp>
          <p:nvSpPr>
            <p:cNvPr id="30" name="橢圓 27"/>
            <p:cNvSpPr>
              <a:spLocks noChangeArrowheads="1"/>
            </p:cNvSpPr>
            <p:nvPr/>
          </p:nvSpPr>
          <p:spPr bwMode="auto">
            <a:xfrm>
              <a:off x="4000500" y="3143250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1" name="矩形 55"/>
            <p:cNvSpPr>
              <a:spLocks noChangeArrowheads="1"/>
            </p:cNvSpPr>
            <p:nvPr/>
          </p:nvSpPr>
          <p:spPr bwMode="auto">
            <a:xfrm>
              <a:off x="4071938" y="3114675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E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2" name="群組 28"/>
          <p:cNvGrpSpPr>
            <a:grpSpLocks/>
          </p:cNvGrpSpPr>
          <p:nvPr/>
        </p:nvGrpSpPr>
        <p:grpSpPr bwMode="auto">
          <a:xfrm>
            <a:off x="4572000" y="3114675"/>
            <a:ext cx="500063" cy="600075"/>
            <a:chOff x="4572000" y="3114675"/>
            <a:chExt cx="500063" cy="600075"/>
          </a:xfrm>
        </p:grpSpPr>
        <p:sp>
          <p:nvSpPr>
            <p:cNvPr id="33" name="橢圓 28"/>
            <p:cNvSpPr>
              <a:spLocks noChangeArrowheads="1"/>
            </p:cNvSpPr>
            <p:nvPr/>
          </p:nvSpPr>
          <p:spPr bwMode="auto">
            <a:xfrm>
              <a:off x="4572000" y="3143250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4" name="矩形 56"/>
            <p:cNvSpPr>
              <a:spLocks noChangeArrowheads="1"/>
            </p:cNvSpPr>
            <p:nvPr/>
          </p:nvSpPr>
          <p:spPr bwMode="auto">
            <a:xfrm>
              <a:off x="4643438" y="3114675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F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5" name="群組 29"/>
          <p:cNvGrpSpPr>
            <a:grpSpLocks/>
          </p:cNvGrpSpPr>
          <p:nvPr/>
        </p:nvGrpSpPr>
        <p:grpSpPr bwMode="auto">
          <a:xfrm>
            <a:off x="5643563" y="3114675"/>
            <a:ext cx="500062" cy="600075"/>
            <a:chOff x="5643563" y="3114675"/>
            <a:chExt cx="500062" cy="600075"/>
          </a:xfrm>
        </p:grpSpPr>
        <p:sp>
          <p:nvSpPr>
            <p:cNvPr id="36" name="橢圓 29"/>
            <p:cNvSpPr>
              <a:spLocks noChangeArrowheads="1"/>
            </p:cNvSpPr>
            <p:nvPr/>
          </p:nvSpPr>
          <p:spPr bwMode="auto">
            <a:xfrm>
              <a:off x="5643563" y="314325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7" name="矩形 57"/>
            <p:cNvSpPr>
              <a:spLocks noChangeArrowheads="1"/>
            </p:cNvSpPr>
            <p:nvPr/>
          </p:nvSpPr>
          <p:spPr bwMode="auto">
            <a:xfrm>
              <a:off x="5715000" y="3114675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G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38" name="文字方塊 37"/>
          <p:cNvSpPr txBox="1"/>
          <p:nvPr/>
        </p:nvSpPr>
        <p:spPr>
          <a:xfrm>
            <a:off x="3563888" y="4590653"/>
            <a:ext cx="3571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600" dirty="0">
                <a:latin typeface="+mj-lt"/>
                <a:ea typeface="+mn-ea"/>
              </a:rPr>
              <a:t>D</a:t>
            </a:r>
            <a:endParaRPr lang="zh-TW" altLang="en-US" sz="3600" dirty="0">
              <a:latin typeface="+mj-lt"/>
              <a:ea typeface="+mn-ea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849638" y="4581128"/>
            <a:ext cx="3571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600" dirty="0">
                <a:latin typeface="+mj-lt"/>
                <a:ea typeface="+mn-ea"/>
              </a:rPr>
              <a:t>B</a:t>
            </a:r>
            <a:endParaRPr lang="zh-TW" altLang="en-US" sz="3600" dirty="0">
              <a:latin typeface="+mj-lt"/>
              <a:ea typeface="+mn-ea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135388" y="4581128"/>
            <a:ext cx="3571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600" dirty="0">
                <a:latin typeface="+mj-lt"/>
                <a:ea typeface="+mn-ea"/>
              </a:rPr>
              <a:t>E</a:t>
            </a:r>
            <a:endParaRPr lang="zh-TW" altLang="en-US" sz="3600" dirty="0">
              <a:latin typeface="+mj-lt"/>
              <a:ea typeface="+mn-ea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421138" y="4581128"/>
            <a:ext cx="3571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600" dirty="0">
                <a:latin typeface="+mj-lt"/>
                <a:ea typeface="+mn-ea"/>
              </a:rPr>
              <a:t>A</a:t>
            </a:r>
            <a:endParaRPr lang="zh-TW" altLang="en-US" sz="3600" dirty="0">
              <a:latin typeface="+mj-lt"/>
              <a:ea typeface="+mn-ea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706888" y="4581128"/>
            <a:ext cx="3571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600" dirty="0">
                <a:latin typeface="+mj-lt"/>
                <a:ea typeface="+mn-ea"/>
              </a:rPr>
              <a:t>F</a:t>
            </a:r>
            <a:endParaRPr lang="zh-TW" altLang="en-US" sz="3600" dirty="0">
              <a:latin typeface="+mj-lt"/>
              <a:ea typeface="+mn-ea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992638" y="4581128"/>
            <a:ext cx="3571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600" dirty="0">
                <a:latin typeface="+mj-lt"/>
                <a:ea typeface="+mn-ea"/>
              </a:rPr>
              <a:t>C</a:t>
            </a:r>
            <a:endParaRPr lang="zh-TW" altLang="en-US" sz="3600" dirty="0">
              <a:latin typeface="+mj-lt"/>
              <a:ea typeface="+mn-ea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278388" y="4581128"/>
            <a:ext cx="3571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600" dirty="0">
                <a:latin typeface="+mj-lt"/>
                <a:ea typeface="+mn-ea"/>
              </a:rPr>
              <a:t>G</a:t>
            </a:r>
            <a:endParaRPr lang="zh-TW" altLang="en-US" sz="3600" dirty="0">
              <a:latin typeface="+mj-lt"/>
              <a:ea typeface="+mn-ea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4135388" y="5168304"/>
            <a:ext cx="3571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600" dirty="0">
                <a:latin typeface="+mj-lt"/>
                <a:ea typeface="+mn-ea"/>
              </a:rPr>
              <a:t>D</a:t>
            </a:r>
            <a:endParaRPr lang="zh-TW" altLang="en-US" sz="3600" dirty="0">
              <a:latin typeface="+mj-lt"/>
              <a:ea typeface="+mn-ea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3849638" y="5168304"/>
            <a:ext cx="3571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600" dirty="0">
                <a:latin typeface="+mj-lt"/>
                <a:ea typeface="+mn-ea"/>
              </a:rPr>
              <a:t>B</a:t>
            </a:r>
            <a:endParaRPr lang="zh-TW" altLang="en-US" sz="3600" dirty="0">
              <a:latin typeface="+mj-lt"/>
              <a:ea typeface="+mn-ea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421138" y="5168304"/>
            <a:ext cx="3571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600" dirty="0">
                <a:latin typeface="+mj-lt"/>
                <a:ea typeface="+mn-ea"/>
              </a:rPr>
              <a:t>E</a:t>
            </a:r>
            <a:endParaRPr lang="zh-TW" altLang="en-US" sz="3600" dirty="0">
              <a:latin typeface="+mj-lt"/>
              <a:ea typeface="+mn-ea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3563888" y="5168304"/>
            <a:ext cx="3571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600" dirty="0">
                <a:latin typeface="+mj-lt"/>
                <a:ea typeface="+mn-ea"/>
              </a:rPr>
              <a:t>A</a:t>
            </a:r>
            <a:endParaRPr lang="zh-TW" altLang="en-US" sz="3600" dirty="0">
              <a:latin typeface="+mj-lt"/>
              <a:ea typeface="+mn-ea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4992638" y="5168304"/>
            <a:ext cx="3571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600" dirty="0">
                <a:latin typeface="+mj-lt"/>
                <a:ea typeface="+mn-ea"/>
              </a:rPr>
              <a:t>F</a:t>
            </a:r>
            <a:endParaRPr lang="zh-TW" altLang="en-US" sz="3600" dirty="0">
              <a:latin typeface="+mj-lt"/>
              <a:ea typeface="+mn-ea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4706888" y="5157192"/>
            <a:ext cx="3571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600" dirty="0">
                <a:latin typeface="+mj-lt"/>
                <a:ea typeface="+mn-ea"/>
              </a:rPr>
              <a:t>C</a:t>
            </a:r>
            <a:endParaRPr lang="zh-TW" altLang="en-US" sz="3600" dirty="0">
              <a:latin typeface="+mj-lt"/>
              <a:ea typeface="+mn-ea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5278388" y="5168304"/>
            <a:ext cx="3571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600" dirty="0">
                <a:latin typeface="+mj-lt"/>
                <a:ea typeface="+mn-ea"/>
              </a:rPr>
              <a:t>G</a:t>
            </a:r>
            <a:endParaRPr lang="zh-TW" altLang="en-US" sz="3600" dirty="0">
              <a:latin typeface="+mj-lt"/>
              <a:ea typeface="+mn-ea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3563888" y="5670773"/>
            <a:ext cx="3571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600" dirty="0">
                <a:latin typeface="+mj-lt"/>
                <a:ea typeface="+mn-ea"/>
              </a:rPr>
              <a:t>D</a:t>
            </a:r>
            <a:endParaRPr lang="zh-TW" altLang="en-US" sz="3600" dirty="0">
              <a:latin typeface="+mj-lt"/>
              <a:ea typeface="+mn-ea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4135388" y="5670773"/>
            <a:ext cx="3571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600" dirty="0">
                <a:latin typeface="+mj-lt"/>
                <a:ea typeface="+mn-ea"/>
              </a:rPr>
              <a:t>B</a:t>
            </a:r>
            <a:endParaRPr lang="zh-TW" altLang="en-US" sz="3600" dirty="0">
              <a:latin typeface="+mj-lt"/>
              <a:ea typeface="+mn-ea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849638" y="5661248"/>
            <a:ext cx="3571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600" dirty="0">
                <a:latin typeface="+mj-lt"/>
                <a:ea typeface="+mn-ea"/>
              </a:rPr>
              <a:t>E</a:t>
            </a:r>
            <a:endParaRPr lang="zh-TW" altLang="en-US" sz="3600" dirty="0">
              <a:latin typeface="+mj-lt"/>
              <a:ea typeface="+mn-ea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278388" y="5670773"/>
            <a:ext cx="3571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600" dirty="0">
                <a:latin typeface="+mj-lt"/>
                <a:ea typeface="+mn-ea"/>
              </a:rPr>
              <a:t>A</a:t>
            </a:r>
            <a:endParaRPr lang="zh-TW" altLang="en-US" sz="3600" dirty="0">
              <a:latin typeface="+mj-lt"/>
              <a:ea typeface="+mn-ea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4421138" y="5661248"/>
            <a:ext cx="3571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600" dirty="0">
                <a:latin typeface="+mj-lt"/>
                <a:ea typeface="+mn-ea"/>
              </a:rPr>
              <a:t>F</a:t>
            </a:r>
            <a:endParaRPr lang="zh-TW" altLang="en-US" sz="3600" dirty="0">
              <a:latin typeface="+mj-lt"/>
              <a:ea typeface="+mn-ea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4992638" y="5670773"/>
            <a:ext cx="3571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600" dirty="0">
                <a:latin typeface="+mj-lt"/>
                <a:ea typeface="+mn-ea"/>
              </a:rPr>
              <a:t>C</a:t>
            </a:r>
            <a:endParaRPr lang="zh-TW" altLang="en-US" sz="3600" dirty="0">
              <a:latin typeface="+mj-lt"/>
              <a:ea typeface="+mn-ea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4706888" y="5661248"/>
            <a:ext cx="3571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600" dirty="0">
                <a:latin typeface="+mj-lt"/>
                <a:ea typeface="+mn-ea"/>
              </a:rPr>
              <a:t>G</a:t>
            </a:r>
            <a:endParaRPr lang="zh-TW" altLang="en-US" sz="3600" dirty="0">
              <a:latin typeface="+mj-lt"/>
              <a:ea typeface="+mn-ea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976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3" presetClass="exit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3" presetClass="exit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3" presetClass="exit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3" presetClass="exit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3" presetClass="exit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3" presetClass="exit" presetSubtype="1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3" presetClass="exit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3" presetClass="exit" presetSubtype="1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3" presetClass="exit" presetSubtype="1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3" presetClass="exit" presetSubtype="1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3" presetClass="exit" presetSubtype="1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3" presetClass="exit" presetSubtype="1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3" presetClass="exit" presetSubtype="1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38" grpId="1"/>
      <p:bldP spid="39" grpId="1"/>
      <p:bldP spid="40" grpId="1"/>
      <p:bldP spid="41" grpId="1"/>
      <p:bldP spid="42" grpId="1"/>
      <p:bldP spid="43" grpId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 Iterator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would like to visit nodes in a fashion like using </a:t>
            </a:r>
            <a:r>
              <a:rPr lang="en-US" altLang="zh-TW" b="1" dirty="0"/>
              <a:t>iterator</a:t>
            </a:r>
            <a:r>
              <a:rPr lang="en-US" altLang="zh-TW" dirty="0"/>
              <a:t> visit elements in a container</a:t>
            </a:r>
          </a:p>
          <a:p>
            <a:r>
              <a:rPr lang="en-US" altLang="zh-TW" dirty="0"/>
              <a:t>Recursive traversal is no long suitable</a:t>
            </a:r>
          </a:p>
          <a:p>
            <a:r>
              <a:rPr lang="en-US" altLang="zh-TW" dirty="0"/>
              <a:t>We need an </a:t>
            </a:r>
            <a:r>
              <a:rPr lang="en-US" altLang="zh-TW" b="1" dirty="0"/>
              <a:t>iterative</a:t>
            </a:r>
            <a:r>
              <a:rPr lang="en-US" altLang="zh-TW" dirty="0"/>
              <a:t> version, but how?</a:t>
            </a:r>
          </a:p>
          <a:p>
            <a:pPr lvl="1"/>
            <a:r>
              <a:rPr lang="en-US" altLang="zh-TW" dirty="0"/>
              <a:t>Using stack to store non-visited nodes!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124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Non-Recursive </a:t>
            </a:r>
            <a:r>
              <a:rPr lang="en-US" altLang="zh-TW" dirty="0" err="1"/>
              <a:t>Inorder</a:t>
            </a:r>
            <a:r>
              <a:rPr lang="en-US" altLang="zh-TW" dirty="0"/>
              <a:t> Traversal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1203190"/>
              </p:ext>
            </p:extLst>
          </p:nvPr>
        </p:nvGraphicFramePr>
        <p:xfrm>
          <a:off x="467544" y="1628800"/>
          <a:ext cx="8208912" cy="453650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alt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Tree&lt;T&gt;::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NonrecInorder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Non recursive </a:t>
                      </a:r>
                      <a:r>
                        <a:rPr lang="en-US" sz="18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inorder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traversal using stack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Stack&lt;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&lt;T&gt;*&gt; s;   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declare and </a:t>
                      </a:r>
                      <a:r>
                        <a:rPr lang="en-US" altLang="zh-TW" sz="18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init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a stack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root;</a:t>
                      </a:r>
                      <a:endParaRPr 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while(1){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while(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){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// move down </a:t>
                      </a:r>
                      <a:r>
                        <a:rPr lang="en-US" altLang="zh-TW" sz="18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leftChild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field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s.Push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add to stack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leftChild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}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if(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s.IsEmpty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()) return;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all nodes are visited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s.Top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s.Pop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 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Visit(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    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e.g., printout information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043608" y="3212976"/>
            <a:ext cx="7416824" cy="2448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749371" y="5790753"/>
            <a:ext cx="600529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400" dirty="0"/>
              <a:t>We only need this part to develop tree iterator</a:t>
            </a:r>
            <a:endParaRPr lang="zh-TW" altLang="en-US" sz="240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2775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Inorder</a:t>
            </a:r>
            <a:r>
              <a:rPr lang="en-US" altLang="zh-TW" dirty="0"/>
              <a:t> Iterator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7958470"/>
              </p:ext>
            </p:extLst>
          </p:nvPr>
        </p:nvGraphicFramePr>
        <p:xfrm>
          <a:off x="978257" y="1637075"/>
          <a:ext cx="7187486" cy="451687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187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lang="en-US" altLang="zh-TW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InorderIterator</a:t>
                      </a: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A nested class within Tree</a:t>
                      </a:r>
                      <a:endParaRPr 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InorderIterator</a:t>
                      </a: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{ </a:t>
                      </a:r>
                      <a:r>
                        <a:rPr lang="en-US" altLang="zh-TW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altLang="zh-TW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roor</a:t>
                      </a: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T* Next();</a:t>
                      </a: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private:		</a:t>
                      </a: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 Stack&lt;</a:t>
                      </a:r>
                      <a:r>
                        <a:rPr lang="en-US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&lt;T&gt;*&gt; s;</a:t>
                      </a: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altLang="zh-TW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T* </a:t>
                      </a:r>
                      <a:r>
                        <a:rPr lang="en-US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InorderIterator</a:t>
                      </a: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::Next() </a:t>
                      </a: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while(</a:t>
                      </a:r>
                      <a:r>
                        <a:rPr lang="en-US" altLang="zh-TW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){     </a:t>
                      </a: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Move down </a:t>
                      </a:r>
                      <a:r>
                        <a:rPr lang="en-US" altLang="zh-TW" sz="16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leftChild</a:t>
                      </a: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field</a:t>
                      </a:r>
                      <a:endParaRPr 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lang="en-US" altLang="zh-TW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s.Push</a:t>
                      </a: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altLang="zh-TW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 </a:t>
                      </a: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Add to stack</a:t>
                      </a:r>
                      <a:endParaRPr lang="zh-TW" alt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lang="en-US" altLang="zh-TW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altLang="zh-TW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leftChild</a:t>
                      </a: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}</a:t>
                      </a:r>
                      <a:endParaRPr lang="zh-TW" alt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if(</a:t>
                      </a:r>
                      <a:r>
                        <a:rPr lang="en-US" altLang="zh-TW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s.IsEmpty</a:t>
                      </a: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()) return NULL; </a:t>
                      </a: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All nodes are visited</a:t>
                      </a:r>
                      <a:endParaRPr lang="zh-TW" alt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altLang="zh-TW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altLang="zh-TW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s.Top</a:t>
                      </a: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altLang="zh-TW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s.Pop</a:t>
                      </a: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 </a:t>
                      </a:r>
                      <a:endParaRPr lang="zh-TW" alt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T&amp; temp = </a:t>
                      </a:r>
                      <a:r>
                        <a:rPr lang="en-US" altLang="zh-TW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-&gt;data;</a:t>
                      </a:r>
                      <a:endParaRPr lang="zh-TW" alt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altLang="zh-TW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altLang="zh-TW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rightNode</a:t>
                      </a: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altLang="zh-TW" sz="1600" b="1" kern="100" baseline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return &amp;temp</a:t>
                      </a: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 </a:t>
                      </a: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67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alt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975555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Level-Order Traversal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Visit nodes in a top to down, left to right manner.</a:t>
            </a:r>
            <a:endParaRPr lang="zh-TW" altLang="en-US" dirty="0"/>
          </a:p>
        </p:txBody>
      </p:sp>
      <p:sp>
        <p:nvSpPr>
          <p:cNvPr id="4" name="橢圓 4"/>
          <p:cNvSpPr>
            <a:spLocks noChangeArrowheads="1"/>
          </p:cNvSpPr>
          <p:nvPr/>
        </p:nvSpPr>
        <p:spPr bwMode="auto">
          <a:xfrm>
            <a:off x="2571180" y="2800895"/>
            <a:ext cx="500062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" name="橢圓 4"/>
          <p:cNvSpPr>
            <a:spLocks noChangeArrowheads="1"/>
          </p:cNvSpPr>
          <p:nvPr/>
        </p:nvSpPr>
        <p:spPr bwMode="auto">
          <a:xfrm>
            <a:off x="1713930" y="3443833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" name="橢圓 4"/>
          <p:cNvSpPr>
            <a:spLocks noChangeArrowheads="1"/>
          </p:cNvSpPr>
          <p:nvPr/>
        </p:nvSpPr>
        <p:spPr bwMode="auto">
          <a:xfrm>
            <a:off x="2285430" y="4086770"/>
            <a:ext cx="500062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7" name="橢圓 4"/>
          <p:cNvSpPr>
            <a:spLocks noChangeArrowheads="1"/>
          </p:cNvSpPr>
          <p:nvPr/>
        </p:nvSpPr>
        <p:spPr bwMode="auto">
          <a:xfrm>
            <a:off x="1713930" y="4729708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" name="橢圓 4"/>
          <p:cNvSpPr>
            <a:spLocks noChangeArrowheads="1"/>
          </p:cNvSpPr>
          <p:nvPr/>
        </p:nvSpPr>
        <p:spPr bwMode="auto">
          <a:xfrm>
            <a:off x="2856930" y="4729708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" name="橢圓 4"/>
          <p:cNvSpPr>
            <a:spLocks noChangeArrowheads="1"/>
          </p:cNvSpPr>
          <p:nvPr/>
        </p:nvSpPr>
        <p:spPr bwMode="auto">
          <a:xfrm>
            <a:off x="2856930" y="4086770"/>
            <a:ext cx="500062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0" name="橢圓 4"/>
          <p:cNvSpPr>
            <a:spLocks noChangeArrowheads="1"/>
          </p:cNvSpPr>
          <p:nvPr/>
        </p:nvSpPr>
        <p:spPr bwMode="auto">
          <a:xfrm>
            <a:off x="3999930" y="4086770"/>
            <a:ext cx="500062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1" name="橢圓 4"/>
          <p:cNvSpPr>
            <a:spLocks noChangeArrowheads="1"/>
          </p:cNvSpPr>
          <p:nvPr/>
        </p:nvSpPr>
        <p:spPr bwMode="auto">
          <a:xfrm>
            <a:off x="3428430" y="3443833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12" name="直線接點 13"/>
          <p:cNvCxnSpPr>
            <a:cxnSpLocks noChangeShapeType="1"/>
            <a:stCxn id="23" idx="7"/>
            <a:endCxn id="20" idx="3"/>
          </p:cNvCxnSpPr>
          <p:nvPr/>
        </p:nvCxnSpPr>
        <p:spPr bwMode="auto">
          <a:xfrm rot="5400000" flipH="1" flipV="1">
            <a:off x="2248123" y="3120777"/>
            <a:ext cx="288925" cy="50323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線接點 16"/>
          <p:cNvCxnSpPr>
            <a:cxnSpLocks noChangeShapeType="1"/>
            <a:stCxn id="26" idx="1"/>
            <a:endCxn id="20" idx="5"/>
          </p:cNvCxnSpPr>
          <p:nvPr/>
        </p:nvCxnSpPr>
        <p:spPr bwMode="auto">
          <a:xfrm rot="16200000" flipV="1">
            <a:off x="3105373" y="3120777"/>
            <a:ext cx="288925" cy="50323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線接點 19"/>
          <p:cNvCxnSpPr>
            <a:cxnSpLocks noChangeShapeType="1"/>
            <a:stCxn id="29" idx="1"/>
            <a:endCxn id="23" idx="5"/>
          </p:cNvCxnSpPr>
          <p:nvPr/>
        </p:nvCxnSpPr>
        <p:spPr bwMode="auto">
          <a:xfrm rot="16200000" flipV="1">
            <a:off x="2105248" y="3906589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線接點 22"/>
          <p:cNvCxnSpPr>
            <a:cxnSpLocks noChangeShapeType="1"/>
            <a:stCxn id="32" idx="7"/>
            <a:endCxn id="26" idx="3"/>
          </p:cNvCxnSpPr>
          <p:nvPr/>
        </p:nvCxnSpPr>
        <p:spPr bwMode="auto">
          <a:xfrm rot="5400000" flipH="1" flipV="1">
            <a:off x="3248248" y="3906589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線接點 25"/>
          <p:cNvCxnSpPr>
            <a:cxnSpLocks noChangeShapeType="1"/>
            <a:stCxn id="35" idx="1"/>
            <a:endCxn id="26" idx="5"/>
          </p:cNvCxnSpPr>
          <p:nvPr/>
        </p:nvCxnSpPr>
        <p:spPr bwMode="auto">
          <a:xfrm rot="16200000" flipV="1">
            <a:off x="3819748" y="3906589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線接點 28"/>
          <p:cNvCxnSpPr>
            <a:cxnSpLocks noChangeShapeType="1"/>
            <a:stCxn id="38" idx="7"/>
            <a:endCxn id="29" idx="3"/>
          </p:cNvCxnSpPr>
          <p:nvPr/>
        </p:nvCxnSpPr>
        <p:spPr bwMode="auto">
          <a:xfrm rot="5400000" flipH="1" flipV="1">
            <a:off x="2105248" y="4549527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線接點 31"/>
          <p:cNvCxnSpPr>
            <a:cxnSpLocks noChangeShapeType="1"/>
            <a:stCxn id="41" idx="1"/>
            <a:endCxn id="29" idx="5"/>
          </p:cNvCxnSpPr>
          <p:nvPr/>
        </p:nvCxnSpPr>
        <p:spPr bwMode="auto">
          <a:xfrm rot="16200000" flipV="1">
            <a:off x="2676748" y="4549527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9" name="群組 37"/>
          <p:cNvGrpSpPr>
            <a:grpSpLocks/>
          </p:cNvGrpSpPr>
          <p:nvPr/>
        </p:nvGrpSpPr>
        <p:grpSpPr bwMode="auto">
          <a:xfrm>
            <a:off x="2571180" y="2772320"/>
            <a:ext cx="500062" cy="600075"/>
            <a:chOff x="2500313" y="1828800"/>
            <a:chExt cx="500062" cy="600075"/>
          </a:xfrm>
        </p:grpSpPr>
        <p:sp>
          <p:nvSpPr>
            <p:cNvPr id="20" name="橢圓 4"/>
            <p:cNvSpPr>
              <a:spLocks noChangeArrowheads="1"/>
            </p:cNvSpPr>
            <p:nvPr/>
          </p:nvSpPr>
          <p:spPr bwMode="auto">
            <a:xfrm>
              <a:off x="2500313" y="18573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1" name="矩形 37"/>
            <p:cNvSpPr>
              <a:spLocks noChangeArrowheads="1"/>
            </p:cNvSpPr>
            <p:nvPr/>
          </p:nvSpPr>
          <p:spPr bwMode="auto">
            <a:xfrm>
              <a:off x="2571750" y="1828800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2" name="群組 38"/>
          <p:cNvGrpSpPr>
            <a:grpSpLocks/>
          </p:cNvGrpSpPr>
          <p:nvPr/>
        </p:nvGrpSpPr>
        <p:grpSpPr bwMode="auto">
          <a:xfrm>
            <a:off x="1713930" y="3415258"/>
            <a:ext cx="500062" cy="600075"/>
            <a:chOff x="1643063" y="2471738"/>
            <a:chExt cx="500062" cy="600075"/>
          </a:xfrm>
        </p:grpSpPr>
        <p:sp>
          <p:nvSpPr>
            <p:cNvPr id="23" name="橢圓 6"/>
            <p:cNvSpPr>
              <a:spLocks noChangeArrowheads="1"/>
            </p:cNvSpPr>
            <p:nvPr/>
          </p:nvSpPr>
          <p:spPr bwMode="auto">
            <a:xfrm>
              <a:off x="1643063" y="250031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4" name="矩形 38"/>
            <p:cNvSpPr>
              <a:spLocks noChangeArrowheads="1"/>
            </p:cNvSpPr>
            <p:nvPr/>
          </p:nvSpPr>
          <p:spPr bwMode="auto">
            <a:xfrm>
              <a:off x="1714500" y="2471738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B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5" name="群組 39"/>
          <p:cNvGrpSpPr>
            <a:grpSpLocks/>
          </p:cNvGrpSpPr>
          <p:nvPr/>
        </p:nvGrpSpPr>
        <p:grpSpPr bwMode="auto">
          <a:xfrm>
            <a:off x="3428430" y="3415258"/>
            <a:ext cx="500062" cy="600075"/>
            <a:chOff x="3357563" y="2471738"/>
            <a:chExt cx="500062" cy="600075"/>
          </a:xfrm>
        </p:grpSpPr>
        <p:sp>
          <p:nvSpPr>
            <p:cNvPr id="26" name="橢圓 7"/>
            <p:cNvSpPr>
              <a:spLocks noChangeArrowheads="1"/>
            </p:cNvSpPr>
            <p:nvPr/>
          </p:nvSpPr>
          <p:spPr bwMode="auto">
            <a:xfrm>
              <a:off x="3357563" y="250031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7" name="矩形 39"/>
            <p:cNvSpPr>
              <a:spLocks noChangeArrowheads="1"/>
            </p:cNvSpPr>
            <p:nvPr/>
          </p:nvSpPr>
          <p:spPr bwMode="auto">
            <a:xfrm>
              <a:off x="3429000" y="2471738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C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8" name="群組 40"/>
          <p:cNvGrpSpPr>
            <a:grpSpLocks/>
          </p:cNvGrpSpPr>
          <p:nvPr/>
        </p:nvGrpSpPr>
        <p:grpSpPr bwMode="auto">
          <a:xfrm>
            <a:off x="2285430" y="4058195"/>
            <a:ext cx="500062" cy="600075"/>
            <a:chOff x="2214563" y="3114675"/>
            <a:chExt cx="500062" cy="600075"/>
          </a:xfrm>
        </p:grpSpPr>
        <p:sp>
          <p:nvSpPr>
            <p:cNvPr id="29" name="橢圓 8"/>
            <p:cNvSpPr>
              <a:spLocks noChangeArrowheads="1"/>
            </p:cNvSpPr>
            <p:nvPr/>
          </p:nvSpPr>
          <p:spPr bwMode="auto">
            <a:xfrm>
              <a:off x="2214563" y="314325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0" name="矩形 40"/>
            <p:cNvSpPr>
              <a:spLocks noChangeArrowheads="1"/>
            </p:cNvSpPr>
            <p:nvPr/>
          </p:nvSpPr>
          <p:spPr bwMode="auto">
            <a:xfrm>
              <a:off x="2286000" y="3114675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E</a:t>
              </a:r>
              <a:endParaRPr lang="zh-TW" altLang="en-US" b="1">
                <a:latin typeface="+mj-lt"/>
              </a:endParaRPr>
            </a:p>
          </p:txBody>
        </p:sp>
      </p:grpSp>
      <p:grpSp>
        <p:nvGrpSpPr>
          <p:cNvPr id="31" name="群組 41"/>
          <p:cNvGrpSpPr>
            <a:grpSpLocks/>
          </p:cNvGrpSpPr>
          <p:nvPr/>
        </p:nvGrpSpPr>
        <p:grpSpPr bwMode="auto">
          <a:xfrm>
            <a:off x="2856930" y="4058195"/>
            <a:ext cx="500062" cy="600075"/>
            <a:chOff x="2786063" y="3114675"/>
            <a:chExt cx="500062" cy="600075"/>
          </a:xfrm>
        </p:grpSpPr>
        <p:sp>
          <p:nvSpPr>
            <p:cNvPr id="32" name="橢圓 9"/>
            <p:cNvSpPr>
              <a:spLocks noChangeArrowheads="1"/>
            </p:cNvSpPr>
            <p:nvPr/>
          </p:nvSpPr>
          <p:spPr bwMode="auto">
            <a:xfrm>
              <a:off x="2786063" y="314325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3" name="矩形 41"/>
            <p:cNvSpPr>
              <a:spLocks noChangeArrowheads="1"/>
            </p:cNvSpPr>
            <p:nvPr/>
          </p:nvSpPr>
          <p:spPr bwMode="auto">
            <a:xfrm>
              <a:off x="2857500" y="3114675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F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4" name="群組 42"/>
          <p:cNvGrpSpPr>
            <a:grpSpLocks/>
          </p:cNvGrpSpPr>
          <p:nvPr/>
        </p:nvGrpSpPr>
        <p:grpSpPr bwMode="auto">
          <a:xfrm>
            <a:off x="3999930" y="4058195"/>
            <a:ext cx="500062" cy="600075"/>
            <a:chOff x="3929063" y="3114675"/>
            <a:chExt cx="500062" cy="600075"/>
          </a:xfrm>
        </p:grpSpPr>
        <p:sp>
          <p:nvSpPr>
            <p:cNvPr id="35" name="橢圓 10"/>
            <p:cNvSpPr>
              <a:spLocks noChangeArrowheads="1"/>
            </p:cNvSpPr>
            <p:nvPr/>
          </p:nvSpPr>
          <p:spPr bwMode="auto">
            <a:xfrm>
              <a:off x="3929063" y="314325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6" name="矩形 42"/>
            <p:cNvSpPr>
              <a:spLocks noChangeArrowheads="1"/>
            </p:cNvSpPr>
            <p:nvPr/>
          </p:nvSpPr>
          <p:spPr bwMode="auto">
            <a:xfrm>
              <a:off x="4000500" y="3114675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G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7" name="群組 43"/>
          <p:cNvGrpSpPr>
            <a:grpSpLocks/>
          </p:cNvGrpSpPr>
          <p:nvPr/>
        </p:nvGrpSpPr>
        <p:grpSpPr bwMode="auto">
          <a:xfrm>
            <a:off x="1713930" y="4701133"/>
            <a:ext cx="500062" cy="600075"/>
            <a:chOff x="1643063" y="3757613"/>
            <a:chExt cx="500062" cy="600075"/>
          </a:xfrm>
        </p:grpSpPr>
        <p:sp>
          <p:nvSpPr>
            <p:cNvPr id="38" name="橢圓 12"/>
            <p:cNvSpPr>
              <a:spLocks noChangeArrowheads="1"/>
            </p:cNvSpPr>
            <p:nvPr/>
          </p:nvSpPr>
          <p:spPr bwMode="auto">
            <a:xfrm>
              <a:off x="1643063" y="378618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9" name="矩形 43"/>
            <p:cNvSpPr>
              <a:spLocks noChangeArrowheads="1"/>
            </p:cNvSpPr>
            <p:nvPr/>
          </p:nvSpPr>
          <p:spPr bwMode="auto">
            <a:xfrm>
              <a:off x="1714500" y="3757613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D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40" name="群組 44"/>
          <p:cNvGrpSpPr>
            <a:grpSpLocks/>
          </p:cNvGrpSpPr>
          <p:nvPr/>
        </p:nvGrpSpPr>
        <p:grpSpPr bwMode="auto">
          <a:xfrm>
            <a:off x="2856930" y="4701133"/>
            <a:ext cx="500062" cy="600075"/>
            <a:chOff x="2786063" y="3757613"/>
            <a:chExt cx="500062" cy="600075"/>
          </a:xfrm>
        </p:grpSpPr>
        <p:sp>
          <p:nvSpPr>
            <p:cNvPr id="41" name="橢圓 11"/>
            <p:cNvSpPr>
              <a:spLocks noChangeArrowheads="1"/>
            </p:cNvSpPr>
            <p:nvPr/>
          </p:nvSpPr>
          <p:spPr bwMode="auto">
            <a:xfrm>
              <a:off x="2786063" y="378618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2" name="矩形 44"/>
            <p:cNvSpPr>
              <a:spLocks noChangeArrowheads="1"/>
            </p:cNvSpPr>
            <p:nvPr/>
          </p:nvSpPr>
          <p:spPr bwMode="auto">
            <a:xfrm>
              <a:off x="2857500" y="3757613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H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43" name="矩形 45"/>
          <p:cNvSpPr>
            <a:spLocks noChangeArrowheads="1"/>
          </p:cNvSpPr>
          <p:nvPr/>
        </p:nvSpPr>
        <p:spPr bwMode="auto">
          <a:xfrm>
            <a:off x="4786313" y="3667671"/>
            <a:ext cx="571500" cy="76944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sz="3200" dirty="0">
                <a:latin typeface="+mj-lt"/>
              </a:rPr>
              <a:t>A</a:t>
            </a:r>
            <a:endParaRPr lang="zh-TW" altLang="en-US" sz="3200" dirty="0">
              <a:latin typeface="+mj-lt"/>
            </a:endParaRPr>
          </a:p>
        </p:txBody>
      </p:sp>
      <p:sp>
        <p:nvSpPr>
          <p:cNvPr id="44" name="矩形 45"/>
          <p:cNvSpPr>
            <a:spLocks noChangeArrowheads="1"/>
          </p:cNvSpPr>
          <p:nvPr/>
        </p:nvSpPr>
        <p:spPr bwMode="auto">
          <a:xfrm>
            <a:off x="5250118" y="3667671"/>
            <a:ext cx="571500" cy="76944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sz="3200" dirty="0">
                <a:latin typeface="+mj-lt"/>
              </a:rPr>
              <a:t>B</a:t>
            </a:r>
            <a:endParaRPr lang="zh-TW" altLang="en-US" sz="3200" dirty="0">
              <a:latin typeface="+mj-lt"/>
            </a:endParaRPr>
          </a:p>
        </p:txBody>
      </p:sp>
      <p:sp>
        <p:nvSpPr>
          <p:cNvPr id="45" name="矩形 45"/>
          <p:cNvSpPr>
            <a:spLocks noChangeArrowheads="1"/>
          </p:cNvSpPr>
          <p:nvPr/>
        </p:nvSpPr>
        <p:spPr bwMode="auto">
          <a:xfrm>
            <a:off x="5713923" y="3667671"/>
            <a:ext cx="571500" cy="76944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sz="3200" dirty="0">
                <a:latin typeface="+mj-lt"/>
              </a:rPr>
              <a:t>C</a:t>
            </a:r>
            <a:endParaRPr lang="zh-TW" altLang="en-US" sz="3200" dirty="0">
              <a:latin typeface="+mj-lt"/>
            </a:endParaRP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6177728" y="3667671"/>
            <a:ext cx="571500" cy="76944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sz="3200" dirty="0">
                <a:latin typeface="+mj-lt"/>
              </a:rPr>
              <a:t>E</a:t>
            </a:r>
            <a:endParaRPr lang="zh-TW" altLang="en-US" sz="3200" dirty="0">
              <a:latin typeface="+mj-lt"/>
            </a:endParaRPr>
          </a:p>
        </p:txBody>
      </p:sp>
      <p:sp>
        <p:nvSpPr>
          <p:cNvPr id="47" name="矩形 45"/>
          <p:cNvSpPr>
            <a:spLocks noChangeArrowheads="1"/>
          </p:cNvSpPr>
          <p:nvPr/>
        </p:nvSpPr>
        <p:spPr bwMode="auto">
          <a:xfrm>
            <a:off x="6641533" y="3667671"/>
            <a:ext cx="571500" cy="76944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sz="3200" dirty="0">
                <a:latin typeface="+mj-lt"/>
              </a:rPr>
              <a:t>F</a:t>
            </a:r>
            <a:endParaRPr lang="zh-TW" altLang="en-US" sz="3200" dirty="0">
              <a:latin typeface="+mj-lt"/>
            </a:endParaRPr>
          </a:p>
        </p:txBody>
      </p:sp>
      <p:sp>
        <p:nvSpPr>
          <p:cNvPr id="48" name="矩形 45"/>
          <p:cNvSpPr>
            <a:spLocks noChangeArrowheads="1"/>
          </p:cNvSpPr>
          <p:nvPr/>
        </p:nvSpPr>
        <p:spPr bwMode="auto">
          <a:xfrm>
            <a:off x="7105338" y="3667671"/>
            <a:ext cx="571500" cy="76944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sz="3200" dirty="0">
                <a:latin typeface="+mj-lt"/>
              </a:rPr>
              <a:t>G</a:t>
            </a:r>
            <a:endParaRPr lang="zh-TW" altLang="en-US" sz="3200" dirty="0">
              <a:latin typeface="+mj-lt"/>
            </a:endParaRPr>
          </a:p>
        </p:txBody>
      </p:sp>
      <p:sp>
        <p:nvSpPr>
          <p:cNvPr id="49" name="矩形 45"/>
          <p:cNvSpPr>
            <a:spLocks noChangeArrowheads="1"/>
          </p:cNvSpPr>
          <p:nvPr/>
        </p:nvSpPr>
        <p:spPr bwMode="auto">
          <a:xfrm>
            <a:off x="7569143" y="3667671"/>
            <a:ext cx="571500" cy="76944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sz="3200" dirty="0">
                <a:latin typeface="+mj-lt"/>
              </a:rPr>
              <a:t>D</a:t>
            </a:r>
            <a:endParaRPr lang="zh-TW" altLang="en-US" sz="3200" dirty="0">
              <a:latin typeface="+mj-lt"/>
            </a:endParaRPr>
          </a:p>
        </p:txBody>
      </p:sp>
      <p:sp>
        <p:nvSpPr>
          <p:cNvPr id="50" name="矩形 45"/>
          <p:cNvSpPr>
            <a:spLocks noChangeArrowheads="1"/>
          </p:cNvSpPr>
          <p:nvPr/>
        </p:nvSpPr>
        <p:spPr bwMode="auto">
          <a:xfrm>
            <a:off x="8032948" y="3667671"/>
            <a:ext cx="571500" cy="76944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sz="3200" dirty="0">
                <a:latin typeface="+mj-lt"/>
              </a:rPr>
              <a:t>H</a:t>
            </a:r>
            <a:endParaRPr lang="zh-TW" altLang="en-US" sz="3200" dirty="0">
              <a:latin typeface="+mj-lt"/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>
            <a:off x="918497" y="3007537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395536" y="258765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LEVEL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616811" y="28529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16811" y="3501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16811" y="4149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616811" y="48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58" name="矩形 47"/>
          <p:cNvSpPr>
            <a:spLocks noChangeArrowheads="1"/>
          </p:cNvSpPr>
          <p:nvPr/>
        </p:nvSpPr>
        <p:spPr bwMode="auto">
          <a:xfrm>
            <a:off x="1547664" y="5542870"/>
            <a:ext cx="1500188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  <a:latin typeface="+mj-lt"/>
              </a:rPr>
              <a:t>Preorder</a:t>
            </a:r>
            <a:endParaRPr lang="zh-TW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9" name="矩形 48"/>
          <p:cNvSpPr>
            <a:spLocks noChangeArrowheads="1"/>
          </p:cNvSpPr>
          <p:nvPr/>
        </p:nvSpPr>
        <p:spPr bwMode="auto">
          <a:xfrm>
            <a:off x="3047852" y="5542870"/>
            <a:ext cx="1500187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dirty="0" err="1">
                <a:solidFill>
                  <a:schemeClr val="tx1"/>
                </a:solidFill>
                <a:latin typeface="+mj-lt"/>
              </a:rPr>
              <a:t>Inorder</a:t>
            </a:r>
            <a:endParaRPr lang="zh-TW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0" name="矩形 49"/>
          <p:cNvSpPr>
            <a:spLocks noChangeArrowheads="1"/>
          </p:cNvSpPr>
          <p:nvPr/>
        </p:nvSpPr>
        <p:spPr bwMode="auto">
          <a:xfrm>
            <a:off x="4548039" y="5542870"/>
            <a:ext cx="1500188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  <a:latin typeface="+mj-lt"/>
              </a:rPr>
              <a:t>Postorder</a:t>
            </a:r>
            <a:endParaRPr lang="zh-TW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1" name="矩形 50"/>
          <p:cNvSpPr>
            <a:spLocks noChangeArrowheads="1"/>
          </p:cNvSpPr>
          <p:nvPr/>
        </p:nvSpPr>
        <p:spPr bwMode="auto">
          <a:xfrm>
            <a:off x="1547664" y="6115362"/>
            <a:ext cx="1500188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  <a:latin typeface="+mj-lt"/>
              </a:rPr>
              <a:t>Stack</a:t>
            </a:r>
            <a:endParaRPr lang="zh-TW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2" name="矩形 53"/>
          <p:cNvSpPr>
            <a:spLocks noChangeArrowheads="1"/>
          </p:cNvSpPr>
          <p:nvPr/>
        </p:nvSpPr>
        <p:spPr bwMode="auto">
          <a:xfrm>
            <a:off x="3047852" y="6115362"/>
            <a:ext cx="1500187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  <a:latin typeface="+mj-lt"/>
              </a:rPr>
              <a:t>Stack</a:t>
            </a:r>
            <a:endParaRPr lang="zh-TW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矩形 54"/>
          <p:cNvSpPr>
            <a:spLocks noChangeArrowheads="1"/>
          </p:cNvSpPr>
          <p:nvPr/>
        </p:nvSpPr>
        <p:spPr bwMode="auto">
          <a:xfrm>
            <a:off x="4548039" y="6115362"/>
            <a:ext cx="1500188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  <a:latin typeface="+mj-lt"/>
              </a:rPr>
              <a:t>Stack</a:t>
            </a:r>
            <a:endParaRPr lang="zh-TW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4" name="矩形 55"/>
          <p:cNvSpPr>
            <a:spLocks noChangeArrowheads="1"/>
          </p:cNvSpPr>
          <p:nvPr/>
        </p:nvSpPr>
        <p:spPr bwMode="auto">
          <a:xfrm>
            <a:off x="6048227" y="5542870"/>
            <a:ext cx="1500187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dirty="0">
                <a:solidFill>
                  <a:srgbClr val="C00000"/>
                </a:solidFill>
                <a:latin typeface="+mj-lt"/>
              </a:rPr>
              <a:t>Level-Order</a:t>
            </a:r>
            <a:endParaRPr lang="zh-TW" altLang="en-US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5" name="矩形 56"/>
          <p:cNvSpPr>
            <a:spLocks noChangeArrowheads="1"/>
          </p:cNvSpPr>
          <p:nvPr/>
        </p:nvSpPr>
        <p:spPr bwMode="auto">
          <a:xfrm>
            <a:off x="6048227" y="6115362"/>
            <a:ext cx="1500187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dirty="0">
                <a:solidFill>
                  <a:srgbClr val="C00000"/>
                </a:solidFill>
                <a:latin typeface="+mj-lt"/>
              </a:rPr>
              <a:t>Queue</a:t>
            </a:r>
            <a:endParaRPr lang="zh-TW" altLang="en-US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1" name="投影片編號版面配置區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477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9259E-6 L -0.00018 0.10115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10115 L 0.00052 0.18958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8959 L 0.00104 0.29908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43" grpId="1" animBg="1"/>
      <p:bldP spid="44" grpId="1" animBg="1"/>
      <p:bldP spid="45" grpId="1" animBg="1"/>
      <p:bldP spid="46" grpId="1" animBg="1"/>
      <p:bldP spid="47" grpId="1" animBg="1"/>
      <p:bldP spid="48" grpId="1" animBg="1"/>
      <p:bldP spid="49" grpId="1" animBg="1"/>
      <p:bldP spid="50" grpId="1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Level-Order Traversal : Codes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0057904"/>
              </p:ext>
            </p:extLst>
          </p:nvPr>
        </p:nvGraphicFramePr>
        <p:xfrm>
          <a:off x="179512" y="1772816"/>
          <a:ext cx="8784976" cy="388843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784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&lt;class T&gt;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Tree&lt;T&gt;::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LevelOrder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Traverse the binary tree in level order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Queue&lt;</a:t>
                      </a:r>
                      <a:r>
                        <a:rPr lang="en-US" altLang="zh-TW" sz="18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&lt;T&gt;*&gt; q;</a:t>
                      </a:r>
                      <a:endParaRPr 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8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altLang="zh-TW" sz="18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root;</a:t>
                      </a:r>
                      <a:endParaRPr 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while(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Visit(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if(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leftChild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q.Push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leftChild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if(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rightChild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q.Push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rightChild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if(</a:t>
                      </a:r>
                      <a:r>
                        <a:rPr lang="en-US" altLang="zh-TW" sz="18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q.IsEmpty</a:t>
                      </a: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()) return;</a:t>
                      </a:r>
                      <a:endParaRPr lang="zh-TW" alt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8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altLang="zh-TW" sz="18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q.Front</a:t>
                      </a: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alt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q.Pop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0685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Terminology</a:t>
            </a:r>
          </a:p>
        </p:txBody>
      </p:sp>
      <p:sp>
        <p:nvSpPr>
          <p:cNvPr id="5124" name="Rectangle 5"/>
          <p:cNvSpPr>
            <a:spLocks noGrp="1" noChangeArrowheads="1"/>
          </p:cNvSpPr>
          <p:nvPr>
            <p:ph idx="1"/>
          </p:nvPr>
        </p:nvSpPr>
        <p:spPr>
          <a:xfrm>
            <a:off x="642938" y="1501924"/>
            <a:ext cx="7772400" cy="4951412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Degree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of a node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The number of </a:t>
            </a:r>
            <a:r>
              <a:rPr lang="en-US" altLang="zh-TW" dirty="0" err="1">
                <a:ea typeface="新細明體" pitchFamily="18" charset="-120"/>
              </a:rPr>
              <a:t>subtrees</a:t>
            </a:r>
            <a:endParaRPr lang="en-US" altLang="zh-TW" dirty="0">
              <a:ea typeface="新細明體" pitchFamily="18" charset="-120"/>
            </a:endParaRPr>
          </a:p>
          <a:p>
            <a:pPr lvl="1" eaLnBrk="1" hangingPunct="1">
              <a:defRPr/>
            </a:pPr>
            <a:r>
              <a:rPr lang="en-US" altLang="zh-TW" dirty="0" err="1">
                <a:ea typeface="新細明體" pitchFamily="18" charset="-120"/>
              </a:rPr>
              <a:t>Eg</a:t>
            </a:r>
            <a:r>
              <a:rPr lang="en-US" altLang="zh-TW" dirty="0">
                <a:ea typeface="新細明體" pitchFamily="18" charset="-120"/>
              </a:rPr>
              <a:t> : deg(A) =3; deg(C) =1</a:t>
            </a:r>
          </a:p>
          <a:p>
            <a:pPr lvl="1" eaLnBrk="1" hangingPunct="1">
              <a:defRPr/>
            </a:pPr>
            <a:endParaRPr lang="en-US" altLang="zh-TW" dirty="0">
              <a:ea typeface="新細明體" pitchFamily="18" charset="-120"/>
            </a:endParaRPr>
          </a:p>
          <a:p>
            <a:pPr eaLnBrk="1" hangingPunct="1">
              <a:defRPr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Leaf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or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Terminal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nodes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The node whose degree is 0</a:t>
            </a:r>
          </a:p>
          <a:p>
            <a:pPr lvl="1" eaLnBrk="1" hangingPunct="1">
              <a:defRPr/>
            </a:pPr>
            <a:r>
              <a:rPr lang="en-US" altLang="zh-TW" dirty="0" err="1">
                <a:ea typeface="新細明體" pitchFamily="18" charset="-120"/>
              </a:rPr>
              <a:t>Eg</a:t>
            </a:r>
            <a:r>
              <a:rPr lang="en-US" altLang="zh-TW" dirty="0">
                <a:ea typeface="新細明體" pitchFamily="18" charset="-120"/>
              </a:rPr>
              <a:t> : E</a:t>
            </a:r>
            <a:r>
              <a:rPr lang="zh-TW" altLang="en-US" dirty="0">
                <a:ea typeface="新細明體" pitchFamily="18" charset="-120"/>
              </a:rPr>
              <a:t>、</a:t>
            </a:r>
            <a:r>
              <a:rPr lang="en-US" altLang="zh-TW" dirty="0">
                <a:ea typeface="新細明體" pitchFamily="18" charset="-120"/>
              </a:rPr>
              <a:t>F</a:t>
            </a:r>
            <a:r>
              <a:rPr lang="zh-TW" altLang="en-US" dirty="0">
                <a:ea typeface="新細明體" pitchFamily="18" charset="-120"/>
              </a:rPr>
              <a:t>、</a:t>
            </a:r>
            <a:r>
              <a:rPr lang="en-US" altLang="zh-TW" dirty="0">
                <a:ea typeface="新細明體" pitchFamily="18" charset="-120"/>
              </a:rPr>
              <a:t>G</a:t>
            </a:r>
            <a:r>
              <a:rPr lang="zh-TW" altLang="en-US" dirty="0">
                <a:ea typeface="新細明體" pitchFamily="18" charset="-120"/>
              </a:rPr>
              <a:t>、</a:t>
            </a:r>
            <a:r>
              <a:rPr lang="en-US" altLang="zh-TW" dirty="0">
                <a:ea typeface="新細明體" pitchFamily="18" charset="-120"/>
              </a:rPr>
              <a:t>J</a:t>
            </a:r>
            <a:r>
              <a:rPr lang="zh-TW" altLang="en-US" dirty="0">
                <a:ea typeface="新細明體" pitchFamily="18" charset="-120"/>
              </a:rPr>
              <a:t>、</a:t>
            </a:r>
            <a:r>
              <a:rPr lang="en-US" altLang="zh-TW" dirty="0">
                <a:ea typeface="新細明體" pitchFamily="18" charset="-120"/>
              </a:rPr>
              <a:t>I</a:t>
            </a:r>
          </a:p>
          <a:p>
            <a:pPr lvl="1" eaLnBrk="1" hangingPunct="1">
              <a:defRPr/>
            </a:pPr>
            <a:endParaRPr lang="en-US" altLang="zh-TW" dirty="0">
              <a:ea typeface="新細明體" pitchFamily="18" charset="-120"/>
            </a:endParaRPr>
          </a:p>
          <a:p>
            <a:pPr eaLnBrk="1" hangingPunct="1">
              <a:defRPr/>
            </a:pP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Nonterminals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itchFamily="18" charset="-120"/>
            </a:endParaRPr>
          </a:p>
          <a:p>
            <a:pPr eaLnBrk="1" hangingPunct="1">
              <a:defRPr/>
            </a:pPr>
            <a:endParaRPr lang="en-US" altLang="zh-TW" sz="1400" dirty="0">
              <a:ea typeface="新細明體" pitchFamily="18" charset="-120"/>
            </a:endParaRPr>
          </a:p>
          <a:p>
            <a:pPr eaLnBrk="1" hangingPunct="1">
              <a:defRPr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Degree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of a tree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The maximum degree of the nodes in the tree</a:t>
            </a:r>
          </a:p>
          <a:p>
            <a:pPr lvl="1" eaLnBrk="1" hangingPunct="1">
              <a:defRPr/>
            </a:pPr>
            <a:r>
              <a:rPr lang="en-US" altLang="zh-TW" dirty="0" err="1">
                <a:ea typeface="新細明體" pitchFamily="18" charset="-120"/>
              </a:rPr>
              <a:t>Eg</a:t>
            </a:r>
            <a:r>
              <a:rPr lang="en-US" altLang="zh-TW" dirty="0">
                <a:ea typeface="新細明體" pitchFamily="18" charset="-120"/>
              </a:rPr>
              <a:t> : Deg. of the tree = 3</a:t>
            </a:r>
          </a:p>
        </p:txBody>
      </p:sp>
      <p:cxnSp>
        <p:nvCxnSpPr>
          <p:cNvPr id="35" name="直線接點 17"/>
          <p:cNvCxnSpPr>
            <a:cxnSpLocks noChangeShapeType="1"/>
          </p:cNvCxnSpPr>
          <p:nvPr/>
        </p:nvCxnSpPr>
        <p:spPr bwMode="auto">
          <a:xfrm rot="5400000">
            <a:off x="6394450" y="2344738"/>
            <a:ext cx="285750" cy="1073150"/>
          </a:xfrm>
          <a:prstGeom prst="line">
            <a:avLst/>
          </a:prstGeom>
          <a:noFill/>
          <a:ln w="38100" algn="ctr">
            <a:solidFill>
              <a:srgbClr val="893BC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" name="直線接點 17"/>
          <p:cNvCxnSpPr>
            <a:cxnSpLocks noChangeShapeType="1"/>
          </p:cNvCxnSpPr>
          <p:nvPr/>
        </p:nvCxnSpPr>
        <p:spPr bwMode="auto">
          <a:xfrm rot="5400000">
            <a:off x="6954044" y="2885281"/>
            <a:ext cx="285750" cy="1588"/>
          </a:xfrm>
          <a:prstGeom prst="line">
            <a:avLst/>
          </a:prstGeom>
          <a:noFill/>
          <a:ln w="38100" algn="ctr">
            <a:solidFill>
              <a:srgbClr val="893BC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" name="直線接點 17"/>
          <p:cNvCxnSpPr>
            <a:cxnSpLocks noChangeShapeType="1"/>
          </p:cNvCxnSpPr>
          <p:nvPr/>
        </p:nvCxnSpPr>
        <p:spPr bwMode="auto">
          <a:xfrm rot="16200000" flipH="1">
            <a:off x="7500938" y="2386012"/>
            <a:ext cx="285750" cy="1000125"/>
          </a:xfrm>
          <a:prstGeom prst="line">
            <a:avLst/>
          </a:prstGeom>
          <a:noFill/>
          <a:ln w="38100" algn="ctr">
            <a:solidFill>
              <a:srgbClr val="893BC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0" name="橢圓 5"/>
          <p:cNvSpPr>
            <a:spLocks noChangeArrowheads="1"/>
          </p:cNvSpPr>
          <p:nvPr/>
        </p:nvSpPr>
        <p:spPr bwMode="auto">
          <a:xfrm>
            <a:off x="5786438" y="3024188"/>
            <a:ext cx="500062" cy="500062"/>
          </a:xfrm>
          <a:prstGeom prst="ellipse">
            <a:avLst/>
          </a:prstGeom>
          <a:solidFill>
            <a:srgbClr val="FFC0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1" name="橢圓 5"/>
          <p:cNvSpPr>
            <a:spLocks noChangeArrowheads="1"/>
          </p:cNvSpPr>
          <p:nvPr/>
        </p:nvSpPr>
        <p:spPr bwMode="auto">
          <a:xfrm>
            <a:off x="6858000" y="3024188"/>
            <a:ext cx="500063" cy="500062"/>
          </a:xfrm>
          <a:prstGeom prst="ellipse">
            <a:avLst/>
          </a:prstGeom>
          <a:solidFill>
            <a:srgbClr val="FFC0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2" name="橢圓 5"/>
          <p:cNvSpPr>
            <a:spLocks noChangeArrowheads="1"/>
          </p:cNvSpPr>
          <p:nvPr/>
        </p:nvSpPr>
        <p:spPr bwMode="auto">
          <a:xfrm>
            <a:off x="7858125" y="3024188"/>
            <a:ext cx="500063" cy="500062"/>
          </a:xfrm>
          <a:prstGeom prst="ellipse">
            <a:avLst/>
          </a:prstGeom>
          <a:solidFill>
            <a:srgbClr val="FFC0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3" name="橢圓 5"/>
          <p:cNvSpPr>
            <a:spLocks noChangeArrowheads="1"/>
          </p:cNvSpPr>
          <p:nvPr/>
        </p:nvSpPr>
        <p:spPr bwMode="auto">
          <a:xfrm>
            <a:off x="7572375" y="3810000"/>
            <a:ext cx="500063" cy="500063"/>
          </a:xfrm>
          <a:prstGeom prst="ellipse">
            <a:avLst/>
          </a:prstGeom>
          <a:solidFill>
            <a:srgbClr val="FFC0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5" name="橢圓 5"/>
          <p:cNvSpPr>
            <a:spLocks noChangeArrowheads="1"/>
          </p:cNvSpPr>
          <p:nvPr/>
        </p:nvSpPr>
        <p:spPr bwMode="auto">
          <a:xfrm>
            <a:off x="5500688" y="3810000"/>
            <a:ext cx="500062" cy="500063"/>
          </a:xfrm>
          <a:prstGeom prst="ellipse">
            <a:avLst/>
          </a:prstGeom>
          <a:solidFill>
            <a:srgbClr val="FFC0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6" name="橢圓 5"/>
          <p:cNvSpPr>
            <a:spLocks noChangeArrowheads="1"/>
          </p:cNvSpPr>
          <p:nvPr/>
        </p:nvSpPr>
        <p:spPr bwMode="auto">
          <a:xfrm>
            <a:off x="6072188" y="3810000"/>
            <a:ext cx="500062" cy="500063"/>
          </a:xfrm>
          <a:prstGeom prst="ellipse">
            <a:avLst/>
          </a:prstGeom>
          <a:solidFill>
            <a:srgbClr val="FFC0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7" name="橢圓 5"/>
          <p:cNvSpPr>
            <a:spLocks noChangeArrowheads="1"/>
          </p:cNvSpPr>
          <p:nvPr/>
        </p:nvSpPr>
        <p:spPr bwMode="auto">
          <a:xfrm>
            <a:off x="6858000" y="3810000"/>
            <a:ext cx="500063" cy="500063"/>
          </a:xfrm>
          <a:prstGeom prst="ellipse">
            <a:avLst/>
          </a:prstGeom>
          <a:solidFill>
            <a:srgbClr val="FFC0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8" name="橢圓 5"/>
          <p:cNvSpPr>
            <a:spLocks noChangeArrowheads="1"/>
          </p:cNvSpPr>
          <p:nvPr/>
        </p:nvSpPr>
        <p:spPr bwMode="auto">
          <a:xfrm>
            <a:off x="7572375" y="4608513"/>
            <a:ext cx="500063" cy="500062"/>
          </a:xfrm>
          <a:prstGeom prst="ellipse">
            <a:avLst/>
          </a:prstGeom>
          <a:solidFill>
            <a:srgbClr val="FFC0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9" name="橢圓 5"/>
          <p:cNvSpPr>
            <a:spLocks noChangeArrowheads="1"/>
          </p:cNvSpPr>
          <p:nvPr/>
        </p:nvSpPr>
        <p:spPr bwMode="auto">
          <a:xfrm>
            <a:off x="8143875" y="3813156"/>
            <a:ext cx="500063" cy="500063"/>
          </a:xfrm>
          <a:prstGeom prst="ellipse">
            <a:avLst/>
          </a:prstGeom>
          <a:solidFill>
            <a:srgbClr val="FFC0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4" name="橢圓 5"/>
          <p:cNvSpPr>
            <a:spLocks noChangeArrowheads="1"/>
          </p:cNvSpPr>
          <p:nvPr/>
        </p:nvSpPr>
        <p:spPr bwMode="auto">
          <a:xfrm>
            <a:off x="6858000" y="2251075"/>
            <a:ext cx="500063" cy="500063"/>
          </a:xfrm>
          <a:prstGeom prst="ellipse">
            <a:avLst/>
          </a:prstGeom>
          <a:solidFill>
            <a:srgbClr val="FFC0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8453" name="橢圓 5"/>
          <p:cNvSpPr>
            <a:spLocks noChangeArrowheads="1"/>
          </p:cNvSpPr>
          <p:nvPr/>
        </p:nvSpPr>
        <p:spPr bwMode="auto">
          <a:xfrm>
            <a:off x="6858000" y="2243138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8454" name="橢圓 6"/>
          <p:cNvSpPr>
            <a:spLocks noChangeArrowheads="1"/>
          </p:cNvSpPr>
          <p:nvPr/>
        </p:nvSpPr>
        <p:spPr bwMode="auto">
          <a:xfrm>
            <a:off x="6858000" y="3028950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8455" name="橢圓 7"/>
          <p:cNvSpPr>
            <a:spLocks noChangeArrowheads="1"/>
          </p:cNvSpPr>
          <p:nvPr/>
        </p:nvSpPr>
        <p:spPr bwMode="auto">
          <a:xfrm>
            <a:off x="6858000" y="3814763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8456" name="橢圓 8"/>
          <p:cNvSpPr>
            <a:spLocks noChangeArrowheads="1"/>
          </p:cNvSpPr>
          <p:nvPr/>
        </p:nvSpPr>
        <p:spPr bwMode="auto">
          <a:xfrm>
            <a:off x="7572375" y="4600575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8457" name="橢圓 9"/>
          <p:cNvSpPr>
            <a:spLocks noChangeArrowheads="1"/>
          </p:cNvSpPr>
          <p:nvPr/>
        </p:nvSpPr>
        <p:spPr bwMode="auto">
          <a:xfrm>
            <a:off x="5786438" y="3028950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8458" name="橢圓 10"/>
          <p:cNvSpPr>
            <a:spLocks noChangeArrowheads="1"/>
          </p:cNvSpPr>
          <p:nvPr/>
        </p:nvSpPr>
        <p:spPr bwMode="auto">
          <a:xfrm>
            <a:off x="7858125" y="3028950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8459" name="橢圓 11"/>
          <p:cNvSpPr>
            <a:spLocks noChangeArrowheads="1"/>
          </p:cNvSpPr>
          <p:nvPr/>
        </p:nvSpPr>
        <p:spPr bwMode="auto">
          <a:xfrm>
            <a:off x="6072188" y="3814763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8460" name="橢圓 12"/>
          <p:cNvSpPr>
            <a:spLocks noChangeArrowheads="1"/>
          </p:cNvSpPr>
          <p:nvPr/>
        </p:nvSpPr>
        <p:spPr bwMode="auto">
          <a:xfrm>
            <a:off x="5500688" y="3814763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8461" name="橢圓 13"/>
          <p:cNvSpPr>
            <a:spLocks noChangeArrowheads="1"/>
          </p:cNvSpPr>
          <p:nvPr/>
        </p:nvSpPr>
        <p:spPr bwMode="auto">
          <a:xfrm>
            <a:off x="7572375" y="3814763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8462" name="橢圓 14"/>
          <p:cNvSpPr>
            <a:spLocks noChangeArrowheads="1"/>
          </p:cNvSpPr>
          <p:nvPr/>
        </p:nvSpPr>
        <p:spPr bwMode="auto">
          <a:xfrm>
            <a:off x="8143875" y="3814763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18463" name="直線接點 23"/>
          <p:cNvCxnSpPr>
            <a:cxnSpLocks noChangeShapeType="1"/>
            <a:stCxn id="18457" idx="4"/>
            <a:endCxn id="18460" idx="0"/>
          </p:cNvCxnSpPr>
          <p:nvPr/>
        </p:nvCxnSpPr>
        <p:spPr bwMode="auto">
          <a:xfrm rot="5400000">
            <a:off x="5751513" y="3529013"/>
            <a:ext cx="285750" cy="2857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64" name="直線接點 26"/>
          <p:cNvCxnSpPr>
            <a:cxnSpLocks noChangeShapeType="1"/>
            <a:stCxn id="18457" idx="4"/>
            <a:endCxn id="18459" idx="0"/>
          </p:cNvCxnSpPr>
          <p:nvPr/>
        </p:nvCxnSpPr>
        <p:spPr bwMode="auto">
          <a:xfrm rot="16200000" flipH="1">
            <a:off x="6037263" y="3529013"/>
            <a:ext cx="285750" cy="2857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65" name="直線接點 29"/>
          <p:cNvCxnSpPr>
            <a:cxnSpLocks noChangeShapeType="1"/>
            <a:stCxn id="18454" idx="4"/>
            <a:endCxn id="18455" idx="0"/>
          </p:cNvCxnSpPr>
          <p:nvPr/>
        </p:nvCxnSpPr>
        <p:spPr bwMode="auto">
          <a:xfrm rot="5400000">
            <a:off x="6965157" y="3672681"/>
            <a:ext cx="285750" cy="15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66" name="直線接點 32"/>
          <p:cNvCxnSpPr>
            <a:cxnSpLocks noChangeShapeType="1"/>
            <a:stCxn id="18458" idx="4"/>
            <a:endCxn id="18461" idx="0"/>
          </p:cNvCxnSpPr>
          <p:nvPr/>
        </p:nvCxnSpPr>
        <p:spPr bwMode="auto">
          <a:xfrm rot="5400000">
            <a:off x="7823200" y="3529013"/>
            <a:ext cx="285750" cy="2857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67" name="直線接點 35"/>
          <p:cNvCxnSpPr>
            <a:cxnSpLocks noChangeShapeType="1"/>
            <a:stCxn id="18458" idx="4"/>
            <a:endCxn id="18462" idx="0"/>
          </p:cNvCxnSpPr>
          <p:nvPr/>
        </p:nvCxnSpPr>
        <p:spPr bwMode="auto">
          <a:xfrm rot="16200000" flipH="1">
            <a:off x="8108950" y="3529013"/>
            <a:ext cx="285750" cy="2857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68" name="直線接點 38"/>
          <p:cNvCxnSpPr>
            <a:cxnSpLocks noChangeShapeType="1"/>
            <a:stCxn id="18461" idx="4"/>
            <a:endCxn id="18456" idx="0"/>
          </p:cNvCxnSpPr>
          <p:nvPr/>
        </p:nvCxnSpPr>
        <p:spPr bwMode="auto">
          <a:xfrm rot="5400000">
            <a:off x="7679532" y="4458494"/>
            <a:ext cx="285750" cy="15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" name="矩形 41"/>
          <p:cNvSpPr>
            <a:spLocks noChangeArrowheads="1"/>
          </p:cNvSpPr>
          <p:nvPr/>
        </p:nvSpPr>
        <p:spPr bwMode="auto">
          <a:xfrm>
            <a:off x="6929438" y="2214563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25" name="矩形 42"/>
          <p:cNvSpPr>
            <a:spLocks noChangeArrowheads="1"/>
          </p:cNvSpPr>
          <p:nvPr/>
        </p:nvSpPr>
        <p:spPr bwMode="auto">
          <a:xfrm>
            <a:off x="5857875" y="3000375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26" name="矩形 43"/>
          <p:cNvSpPr>
            <a:spLocks noChangeArrowheads="1"/>
          </p:cNvSpPr>
          <p:nvPr/>
        </p:nvSpPr>
        <p:spPr bwMode="auto">
          <a:xfrm>
            <a:off x="6929438" y="3000375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C</a:t>
            </a:r>
            <a:endParaRPr lang="zh-TW" altLang="en-US" b="1" dirty="0">
              <a:latin typeface="+mj-lt"/>
            </a:endParaRPr>
          </a:p>
        </p:txBody>
      </p:sp>
      <p:sp>
        <p:nvSpPr>
          <p:cNvPr id="27" name="矩形 44"/>
          <p:cNvSpPr>
            <a:spLocks noChangeArrowheads="1"/>
          </p:cNvSpPr>
          <p:nvPr/>
        </p:nvSpPr>
        <p:spPr bwMode="auto">
          <a:xfrm>
            <a:off x="7929563" y="3000375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D</a:t>
            </a:r>
            <a:endParaRPr lang="zh-TW" altLang="en-US" b="1" dirty="0">
              <a:latin typeface="+mj-lt"/>
            </a:endParaRPr>
          </a:p>
        </p:txBody>
      </p:sp>
      <p:sp>
        <p:nvSpPr>
          <p:cNvPr id="28" name="矩形 45"/>
          <p:cNvSpPr>
            <a:spLocks noChangeArrowheads="1"/>
          </p:cNvSpPr>
          <p:nvPr/>
        </p:nvSpPr>
        <p:spPr bwMode="auto">
          <a:xfrm>
            <a:off x="5572125" y="3786188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E</a:t>
            </a:r>
            <a:endParaRPr lang="zh-TW" altLang="en-US" b="1">
              <a:latin typeface="+mj-lt"/>
            </a:endParaRPr>
          </a:p>
        </p:txBody>
      </p:sp>
      <p:sp>
        <p:nvSpPr>
          <p:cNvPr id="29" name="矩形 46"/>
          <p:cNvSpPr>
            <a:spLocks noChangeArrowheads="1"/>
          </p:cNvSpPr>
          <p:nvPr/>
        </p:nvSpPr>
        <p:spPr bwMode="auto">
          <a:xfrm>
            <a:off x="6143625" y="3786188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F</a:t>
            </a:r>
            <a:endParaRPr lang="zh-TW" altLang="en-US" b="1">
              <a:latin typeface="+mj-lt"/>
            </a:endParaRPr>
          </a:p>
        </p:txBody>
      </p:sp>
      <p:sp>
        <p:nvSpPr>
          <p:cNvPr id="30" name="矩形 47"/>
          <p:cNvSpPr>
            <a:spLocks noChangeArrowheads="1"/>
          </p:cNvSpPr>
          <p:nvPr/>
        </p:nvSpPr>
        <p:spPr bwMode="auto">
          <a:xfrm>
            <a:off x="6929438" y="3786188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G</a:t>
            </a:r>
            <a:endParaRPr lang="zh-TW" altLang="en-US" b="1">
              <a:latin typeface="+mj-lt"/>
            </a:endParaRPr>
          </a:p>
        </p:txBody>
      </p:sp>
      <p:sp>
        <p:nvSpPr>
          <p:cNvPr id="31" name="矩形 48"/>
          <p:cNvSpPr>
            <a:spLocks noChangeArrowheads="1"/>
          </p:cNvSpPr>
          <p:nvPr/>
        </p:nvSpPr>
        <p:spPr bwMode="auto">
          <a:xfrm>
            <a:off x="7643813" y="3786188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H</a:t>
            </a:r>
            <a:endParaRPr lang="zh-TW" altLang="en-US" b="1">
              <a:latin typeface="+mj-lt"/>
            </a:endParaRPr>
          </a:p>
        </p:txBody>
      </p:sp>
      <p:sp>
        <p:nvSpPr>
          <p:cNvPr id="32" name="矩形 49"/>
          <p:cNvSpPr>
            <a:spLocks noChangeArrowheads="1"/>
          </p:cNvSpPr>
          <p:nvPr/>
        </p:nvSpPr>
        <p:spPr bwMode="auto">
          <a:xfrm>
            <a:off x="8215312" y="3786188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I</a:t>
            </a:r>
            <a:endParaRPr lang="zh-TW" altLang="en-US" b="1" dirty="0">
              <a:latin typeface="+mj-lt"/>
            </a:endParaRPr>
          </a:p>
        </p:txBody>
      </p:sp>
      <p:sp>
        <p:nvSpPr>
          <p:cNvPr id="33" name="矩形 50"/>
          <p:cNvSpPr>
            <a:spLocks noChangeArrowheads="1"/>
          </p:cNvSpPr>
          <p:nvPr/>
        </p:nvSpPr>
        <p:spPr bwMode="auto">
          <a:xfrm>
            <a:off x="7643813" y="4572000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J</a:t>
            </a:r>
            <a:endParaRPr lang="zh-TW" altLang="en-US" b="1">
              <a:latin typeface="+mj-lt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/>
          </a:p>
        </p:txBody>
      </p:sp>
      <p:cxnSp>
        <p:nvCxnSpPr>
          <p:cNvPr id="15" name="直線接點 16"/>
          <p:cNvCxnSpPr>
            <a:cxnSpLocks noChangeShapeType="1"/>
          </p:cNvCxnSpPr>
          <p:nvPr/>
        </p:nvCxnSpPr>
        <p:spPr bwMode="auto">
          <a:xfrm rot="16200000" flipH="1">
            <a:off x="6953250" y="2881313"/>
            <a:ext cx="285750" cy="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線接點 17"/>
          <p:cNvCxnSpPr>
            <a:cxnSpLocks noChangeShapeType="1"/>
          </p:cNvCxnSpPr>
          <p:nvPr/>
        </p:nvCxnSpPr>
        <p:spPr bwMode="auto">
          <a:xfrm rot="5400000">
            <a:off x="6430169" y="2345532"/>
            <a:ext cx="285750" cy="107156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線接點 20"/>
          <p:cNvCxnSpPr>
            <a:cxnSpLocks noChangeShapeType="1"/>
          </p:cNvCxnSpPr>
          <p:nvPr/>
        </p:nvCxnSpPr>
        <p:spPr bwMode="auto">
          <a:xfrm rot="16200000" flipH="1">
            <a:off x="7453313" y="2381250"/>
            <a:ext cx="285750" cy="100012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10751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5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3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34" grpId="0" animBg="1"/>
      <p:bldP spid="34" grpId="1" animBg="1"/>
      <p:bldP spid="34" grpId="2" animBg="1"/>
      <p:bldP spid="34" grpId="3" animBg="1"/>
      <p:bldP spid="34" grpId="4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Self-Study Topics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Binary tree operations</a:t>
            </a:r>
          </a:p>
          <a:p>
            <a:pPr lvl="1"/>
            <a:r>
              <a:rPr lang="en-US" altLang="zh-TW" b="1" dirty="0">
                <a:hlinkClick r:id="rId2"/>
              </a:rPr>
              <a:t>Preorder traversal (Non-recursive &amp; iterator)</a:t>
            </a:r>
            <a:endParaRPr lang="en-US" altLang="zh-TW" b="1" dirty="0"/>
          </a:p>
          <a:p>
            <a:pPr lvl="1"/>
            <a:r>
              <a:rPr lang="en-US" altLang="zh-TW" b="1" dirty="0">
                <a:hlinkClick r:id="rId2"/>
              </a:rPr>
              <a:t>Postorder traversal (Non-recursive &amp; iterator)</a:t>
            </a:r>
            <a:endParaRPr lang="en-US" altLang="zh-TW" b="1" dirty="0"/>
          </a:p>
          <a:p>
            <a:pPr lvl="1"/>
            <a:r>
              <a:rPr lang="en-US" altLang="zh-TW" dirty="0"/>
              <a:t>Copying Binary Trees</a:t>
            </a:r>
          </a:p>
          <a:p>
            <a:pPr lvl="1"/>
            <a:r>
              <a:rPr lang="en-US" altLang="zh-TW" dirty="0"/>
              <a:t>Testing Equality</a:t>
            </a:r>
          </a:p>
        </p:txBody>
      </p:sp>
      <p:pic>
        <p:nvPicPr>
          <p:cNvPr id="4" name="Picture 2" descr="C:\Users\James\Desktop\JEE-self-study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32040" y="3501008"/>
            <a:ext cx="3810000" cy="23332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56696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Terminology</a:t>
            </a:r>
            <a:endParaRPr lang="en-US" altLang="zh-TW">
              <a:ea typeface="新細明體" charset="-12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268413"/>
            <a:ext cx="5673725" cy="5160962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Parent / Children</a:t>
            </a:r>
          </a:p>
          <a:p>
            <a:pPr eaLnBrk="1" hangingPunct="1">
              <a:defRPr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Sibling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Children of the same parent</a:t>
            </a:r>
          </a:p>
          <a:p>
            <a:pPr lvl="1" eaLnBrk="1" hangingPunct="1">
              <a:defRPr/>
            </a:pPr>
            <a:r>
              <a:rPr lang="en-US" altLang="zh-TW" dirty="0" err="1">
                <a:ea typeface="新細明體" pitchFamily="18" charset="-120"/>
              </a:rPr>
              <a:t>Eg</a:t>
            </a:r>
            <a:r>
              <a:rPr lang="en-US" altLang="zh-TW" dirty="0">
                <a:ea typeface="新細明體" pitchFamily="18" charset="-120"/>
              </a:rPr>
              <a:t> : E</a:t>
            </a:r>
            <a:r>
              <a:rPr lang="zh-TW" altLang="en-US" dirty="0">
                <a:ea typeface="新細明體" pitchFamily="18" charset="-120"/>
              </a:rPr>
              <a:t>、</a:t>
            </a:r>
            <a:r>
              <a:rPr lang="en-US" altLang="zh-TW" dirty="0">
                <a:ea typeface="新細明體" pitchFamily="18" charset="-120"/>
              </a:rPr>
              <a:t>F</a:t>
            </a:r>
            <a:r>
              <a:rPr lang="zh-TW" altLang="en-US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are siblings</a:t>
            </a:r>
          </a:p>
          <a:p>
            <a:pPr eaLnBrk="1" hangingPunct="1">
              <a:defRPr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Ancestors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All nodes along the path </a:t>
            </a:r>
            <a:br>
              <a:rPr lang="en-US" altLang="zh-TW" dirty="0">
                <a:ea typeface="新細明體" pitchFamily="18" charset="-120"/>
              </a:rPr>
            </a:br>
            <a:r>
              <a:rPr lang="en-US" altLang="zh-TW" dirty="0">
                <a:ea typeface="新細明體" pitchFamily="18" charset="-120"/>
              </a:rPr>
              <a:t>from the root to that node</a:t>
            </a:r>
          </a:p>
          <a:p>
            <a:pPr lvl="1" eaLnBrk="1" hangingPunct="1">
              <a:defRPr/>
            </a:pPr>
            <a:r>
              <a:rPr lang="en-US" altLang="zh-TW" dirty="0" err="1">
                <a:ea typeface="新細明體" pitchFamily="18" charset="-120"/>
              </a:rPr>
              <a:t>Eg</a:t>
            </a:r>
            <a:r>
              <a:rPr lang="en-US" altLang="zh-TW" dirty="0">
                <a:ea typeface="新細明體" pitchFamily="18" charset="-120"/>
              </a:rPr>
              <a:t> : ancestor of J =&gt; H</a:t>
            </a:r>
            <a:r>
              <a:rPr lang="zh-TW" altLang="en-US" dirty="0">
                <a:ea typeface="新細明體" pitchFamily="18" charset="-120"/>
              </a:rPr>
              <a:t>、</a:t>
            </a:r>
            <a:r>
              <a:rPr lang="en-US" altLang="zh-TW" dirty="0">
                <a:ea typeface="新細明體" pitchFamily="18" charset="-120"/>
              </a:rPr>
              <a:t>D</a:t>
            </a:r>
            <a:r>
              <a:rPr lang="zh-TW" altLang="en-US" dirty="0">
                <a:ea typeface="新細明體" pitchFamily="18" charset="-120"/>
              </a:rPr>
              <a:t>、</a:t>
            </a:r>
            <a:r>
              <a:rPr lang="en-US" altLang="zh-TW" dirty="0">
                <a:ea typeface="新細明體" pitchFamily="18" charset="-120"/>
              </a:rPr>
              <a:t>A</a:t>
            </a:r>
          </a:p>
          <a:p>
            <a:pPr>
              <a:defRPr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Descendants</a:t>
            </a:r>
          </a:p>
          <a:p>
            <a:pPr lvl="1">
              <a:defRPr/>
            </a:pPr>
            <a:r>
              <a:rPr lang="en-US" altLang="zh-TW" dirty="0">
                <a:ea typeface="新細明體" pitchFamily="18" charset="-120"/>
              </a:rPr>
              <a:t>All nodes in the </a:t>
            </a:r>
            <a:r>
              <a:rPr lang="en-US" altLang="zh-TW" dirty="0" err="1">
                <a:ea typeface="新細明體" pitchFamily="18" charset="-120"/>
              </a:rPr>
              <a:t>subtrees</a:t>
            </a:r>
            <a:endParaRPr lang="en-US" altLang="zh-TW" dirty="0">
              <a:ea typeface="新細明體" pitchFamily="18" charset="-120"/>
            </a:endParaRPr>
          </a:p>
          <a:p>
            <a:pPr lvl="1" eaLnBrk="1" hangingPunct="1">
              <a:defRPr/>
            </a:pP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36" name="橢圓 5"/>
          <p:cNvSpPr>
            <a:spLocks noChangeArrowheads="1"/>
          </p:cNvSpPr>
          <p:nvPr/>
        </p:nvSpPr>
        <p:spPr bwMode="auto">
          <a:xfrm>
            <a:off x="5786438" y="3024188"/>
            <a:ext cx="500062" cy="500062"/>
          </a:xfrm>
          <a:prstGeom prst="ellipse">
            <a:avLst/>
          </a:prstGeom>
          <a:solidFill>
            <a:srgbClr val="FFC0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7" name="橢圓 5"/>
          <p:cNvSpPr>
            <a:spLocks noChangeArrowheads="1"/>
          </p:cNvSpPr>
          <p:nvPr/>
        </p:nvSpPr>
        <p:spPr bwMode="auto">
          <a:xfrm>
            <a:off x="5500688" y="3797300"/>
            <a:ext cx="500062" cy="500063"/>
          </a:xfrm>
          <a:prstGeom prst="ellipse">
            <a:avLst/>
          </a:prstGeom>
          <a:solidFill>
            <a:srgbClr val="FFC0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8" name="橢圓 5"/>
          <p:cNvSpPr>
            <a:spLocks noChangeArrowheads="1"/>
          </p:cNvSpPr>
          <p:nvPr/>
        </p:nvSpPr>
        <p:spPr bwMode="auto">
          <a:xfrm>
            <a:off x="6072188" y="3797300"/>
            <a:ext cx="500062" cy="500063"/>
          </a:xfrm>
          <a:prstGeom prst="ellipse">
            <a:avLst/>
          </a:prstGeom>
          <a:solidFill>
            <a:srgbClr val="FFC0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0" name="橢圓 5"/>
          <p:cNvSpPr>
            <a:spLocks noChangeArrowheads="1"/>
          </p:cNvSpPr>
          <p:nvPr/>
        </p:nvSpPr>
        <p:spPr bwMode="auto">
          <a:xfrm>
            <a:off x="6858000" y="3797300"/>
            <a:ext cx="500063" cy="500063"/>
          </a:xfrm>
          <a:prstGeom prst="ellipse">
            <a:avLst/>
          </a:prstGeom>
          <a:solidFill>
            <a:srgbClr val="FFC0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1" name="橢圓 5"/>
          <p:cNvSpPr>
            <a:spLocks noChangeArrowheads="1"/>
          </p:cNvSpPr>
          <p:nvPr/>
        </p:nvSpPr>
        <p:spPr bwMode="auto">
          <a:xfrm>
            <a:off x="7572375" y="3810000"/>
            <a:ext cx="500063" cy="500063"/>
          </a:xfrm>
          <a:prstGeom prst="ellipse">
            <a:avLst/>
          </a:prstGeom>
          <a:solidFill>
            <a:srgbClr val="FFC0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2" name="橢圓 5"/>
          <p:cNvSpPr>
            <a:spLocks noChangeArrowheads="1"/>
          </p:cNvSpPr>
          <p:nvPr/>
        </p:nvSpPr>
        <p:spPr bwMode="auto">
          <a:xfrm>
            <a:off x="8143875" y="3810000"/>
            <a:ext cx="500063" cy="500063"/>
          </a:xfrm>
          <a:prstGeom prst="ellipse">
            <a:avLst/>
          </a:prstGeom>
          <a:solidFill>
            <a:srgbClr val="FFC0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3" name="橢圓 5"/>
          <p:cNvSpPr>
            <a:spLocks noChangeArrowheads="1"/>
          </p:cNvSpPr>
          <p:nvPr/>
        </p:nvSpPr>
        <p:spPr bwMode="auto">
          <a:xfrm>
            <a:off x="7858125" y="3024188"/>
            <a:ext cx="500063" cy="500062"/>
          </a:xfrm>
          <a:prstGeom prst="ellipse">
            <a:avLst/>
          </a:prstGeom>
          <a:solidFill>
            <a:srgbClr val="FFC0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4" name="橢圓 5"/>
          <p:cNvSpPr>
            <a:spLocks noChangeArrowheads="1"/>
          </p:cNvSpPr>
          <p:nvPr/>
        </p:nvSpPr>
        <p:spPr bwMode="auto">
          <a:xfrm>
            <a:off x="6858000" y="3024188"/>
            <a:ext cx="500063" cy="500062"/>
          </a:xfrm>
          <a:prstGeom prst="ellipse">
            <a:avLst/>
          </a:prstGeom>
          <a:solidFill>
            <a:srgbClr val="FFC0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6" name="橢圓 5"/>
          <p:cNvSpPr>
            <a:spLocks noChangeArrowheads="1"/>
          </p:cNvSpPr>
          <p:nvPr/>
        </p:nvSpPr>
        <p:spPr bwMode="auto">
          <a:xfrm>
            <a:off x="6858000" y="2249488"/>
            <a:ext cx="500063" cy="500062"/>
          </a:xfrm>
          <a:prstGeom prst="ellipse">
            <a:avLst/>
          </a:prstGeom>
          <a:solidFill>
            <a:srgbClr val="AA72D4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7" name="橢圓 5"/>
          <p:cNvSpPr>
            <a:spLocks noChangeArrowheads="1"/>
          </p:cNvSpPr>
          <p:nvPr/>
        </p:nvSpPr>
        <p:spPr bwMode="auto">
          <a:xfrm>
            <a:off x="7572375" y="4608513"/>
            <a:ext cx="500063" cy="500062"/>
          </a:xfrm>
          <a:prstGeom prst="ellipse">
            <a:avLst/>
          </a:prstGeom>
          <a:solidFill>
            <a:srgbClr val="AA72D4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5" name="橢圓 5"/>
          <p:cNvSpPr>
            <a:spLocks noChangeArrowheads="1"/>
          </p:cNvSpPr>
          <p:nvPr/>
        </p:nvSpPr>
        <p:spPr bwMode="auto">
          <a:xfrm>
            <a:off x="6858000" y="2249488"/>
            <a:ext cx="500063" cy="500062"/>
          </a:xfrm>
          <a:prstGeom prst="ellipse">
            <a:avLst/>
          </a:prstGeom>
          <a:solidFill>
            <a:srgbClr val="FFC0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9" name="橢圓 5"/>
          <p:cNvSpPr>
            <a:spLocks noChangeArrowheads="1"/>
          </p:cNvSpPr>
          <p:nvPr/>
        </p:nvSpPr>
        <p:spPr bwMode="auto">
          <a:xfrm>
            <a:off x="7572375" y="4595813"/>
            <a:ext cx="500063" cy="500062"/>
          </a:xfrm>
          <a:prstGeom prst="ellipse">
            <a:avLst/>
          </a:prstGeom>
          <a:solidFill>
            <a:srgbClr val="FFC0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9473" name="橢圓 5"/>
          <p:cNvSpPr>
            <a:spLocks noChangeArrowheads="1"/>
          </p:cNvSpPr>
          <p:nvPr/>
        </p:nvSpPr>
        <p:spPr bwMode="auto">
          <a:xfrm>
            <a:off x="6858000" y="2243138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9474" name="橢圓 6"/>
          <p:cNvSpPr>
            <a:spLocks noChangeArrowheads="1"/>
          </p:cNvSpPr>
          <p:nvPr/>
        </p:nvSpPr>
        <p:spPr bwMode="auto">
          <a:xfrm>
            <a:off x="6858000" y="3028950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9475" name="橢圓 7"/>
          <p:cNvSpPr>
            <a:spLocks noChangeArrowheads="1"/>
          </p:cNvSpPr>
          <p:nvPr/>
        </p:nvSpPr>
        <p:spPr bwMode="auto">
          <a:xfrm>
            <a:off x="6858000" y="3814763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9476" name="橢圓 8"/>
          <p:cNvSpPr>
            <a:spLocks noChangeArrowheads="1"/>
          </p:cNvSpPr>
          <p:nvPr/>
        </p:nvSpPr>
        <p:spPr bwMode="auto">
          <a:xfrm>
            <a:off x="7572375" y="4600575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9477" name="橢圓 9"/>
          <p:cNvSpPr>
            <a:spLocks noChangeArrowheads="1"/>
          </p:cNvSpPr>
          <p:nvPr/>
        </p:nvSpPr>
        <p:spPr bwMode="auto">
          <a:xfrm>
            <a:off x="5786438" y="3028950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9478" name="橢圓 10"/>
          <p:cNvSpPr>
            <a:spLocks noChangeArrowheads="1"/>
          </p:cNvSpPr>
          <p:nvPr/>
        </p:nvSpPr>
        <p:spPr bwMode="auto">
          <a:xfrm>
            <a:off x="7858125" y="3028950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9479" name="橢圓 11"/>
          <p:cNvSpPr>
            <a:spLocks noChangeArrowheads="1"/>
          </p:cNvSpPr>
          <p:nvPr/>
        </p:nvSpPr>
        <p:spPr bwMode="auto">
          <a:xfrm>
            <a:off x="6072188" y="3814763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9480" name="橢圓 12"/>
          <p:cNvSpPr>
            <a:spLocks noChangeArrowheads="1"/>
          </p:cNvSpPr>
          <p:nvPr/>
        </p:nvSpPr>
        <p:spPr bwMode="auto">
          <a:xfrm>
            <a:off x="5500688" y="3814763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9481" name="橢圓 13"/>
          <p:cNvSpPr>
            <a:spLocks noChangeArrowheads="1"/>
          </p:cNvSpPr>
          <p:nvPr/>
        </p:nvSpPr>
        <p:spPr bwMode="auto">
          <a:xfrm>
            <a:off x="7572375" y="3814763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9482" name="橢圓 14"/>
          <p:cNvSpPr>
            <a:spLocks noChangeArrowheads="1"/>
          </p:cNvSpPr>
          <p:nvPr/>
        </p:nvSpPr>
        <p:spPr bwMode="auto">
          <a:xfrm>
            <a:off x="8143875" y="3816008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19483" name="直線接點 16"/>
          <p:cNvCxnSpPr>
            <a:cxnSpLocks noChangeShapeType="1"/>
            <a:stCxn id="19473" idx="4"/>
            <a:endCxn id="19474" idx="0"/>
          </p:cNvCxnSpPr>
          <p:nvPr/>
        </p:nvCxnSpPr>
        <p:spPr bwMode="auto">
          <a:xfrm rot="5400000">
            <a:off x="6965157" y="2885281"/>
            <a:ext cx="285750" cy="15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84" name="直線接點 17"/>
          <p:cNvCxnSpPr>
            <a:cxnSpLocks noChangeShapeType="1"/>
            <a:stCxn id="19473" idx="4"/>
            <a:endCxn id="19477" idx="0"/>
          </p:cNvCxnSpPr>
          <p:nvPr/>
        </p:nvCxnSpPr>
        <p:spPr bwMode="auto">
          <a:xfrm rot="5400000">
            <a:off x="6430169" y="2350294"/>
            <a:ext cx="285750" cy="107156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85" name="直線接點 20"/>
          <p:cNvCxnSpPr>
            <a:cxnSpLocks noChangeShapeType="1"/>
            <a:stCxn id="19473" idx="4"/>
            <a:endCxn id="19478" idx="0"/>
          </p:cNvCxnSpPr>
          <p:nvPr/>
        </p:nvCxnSpPr>
        <p:spPr bwMode="auto">
          <a:xfrm rot="16200000" flipH="1">
            <a:off x="7466013" y="2386012"/>
            <a:ext cx="285750" cy="100012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86" name="直線接點 23"/>
          <p:cNvCxnSpPr>
            <a:cxnSpLocks noChangeShapeType="1"/>
            <a:stCxn id="19477" idx="4"/>
            <a:endCxn id="19480" idx="0"/>
          </p:cNvCxnSpPr>
          <p:nvPr/>
        </p:nvCxnSpPr>
        <p:spPr bwMode="auto">
          <a:xfrm rot="5400000">
            <a:off x="5751513" y="3529013"/>
            <a:ext cx="285750" cy="2857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87" name="直線接點 26"/>
          <p:cNvCxnSpPr>
            <a:cxnSpLocks noChangeShapeType="1"/>
            <a:stCxn id="19477" idx="4"/>
            <a:endCxn id="19479" idx="0"/>
          </p:cNvCxnSpPr>
          <p:nvPr/>
        </p:nvCxnSpPr>
        <p:spPr bwMode="auto">
          <a:xfrm rot="16200000" flipH="1">
            <a:off x="6037263" y="3529013"/>
            <a:ext cx="285750" cy="2857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88" name="直線接點 29"/>
          <p:cNvCxnSpPr>
            <a:cxnSpLocks noChangeShapeType="1"/>
            <a:stCxn id="19474" idx="4"/>
            <a:endCxn id="19475" idx="0"/>
          </p:cNvCxnSpPr>
          <p:nvPr/>
        </p:nvCxnSpPr>
        <p:spPr bwMode="auto">
          <a:xfrm rot="5400000">
            <a:off x="6965157" y="3671094"/>
            <a:ext cx="285750" cy="15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89" name="直線接點 32"/>
          <p:cNvCxnSpPr>
            <a:cxnSpLocks noChangeShapeType="1"/>
            <a:stCxn id="19478" idx="4"/>
            <a:endCxn id="19481" idx="0"/>
          </p:cNvCxnSpPr>
          <p:nvPr/>
        </p:nvCxnSpPr>
        <p:spPr bwMode="auto">
          <a:xfrm rot="5400000">
            <a:off x="7823200" y="3529013"/>
            <a:ext cx="285750" cy="2857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90" name="直線接點 35"/>
          <p:cNvCxnSpPr>
            <a:cxnSpLocks noChangeShapeType="1"/>
            <a:stCxn id="19478" idx="4"/>
            <a:endCxn id="19482" idx="0"/>
          </p:cNvCxnSpPr>
          <p:nvPr/>
        </p:nvCxnSpPr>
        <p:spPr bwMode="auto">
          <a:xfrm>
            <a:off x="8108157" y="3529013"/>
            <a:ext cx="285750" cy="28699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91" name="直線接點 38"/>
          <p:cNvCxnSpPr>
            <a:cxnSpLocks noChangeShapeType="1"/>
            <a:stCxn id="19481" idx="4"/>
            <a:endCxn id="19476" idx="0"/>
          </p:cNvCxnSpPr>
          <p:nvPr/>
        </p:nvCxnSpPr>
        <p:spPr bwMode="auto">
          <a:xfrm rot="5400000">
            <a:off x="7679532" y="4456906"/>
            <a:ext cx="285750" cy="15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" name="矩形 41"/>
          <p:cNvSpPr>
            <a:spLocks noChangeArrowheads="1"/>
          </p:cNvSpPr>
          <p:nvPr/>
        </p:nvSpPr>
        <p:spPr bwMode="auto">
          <a:xfrm>
            <a:off x="6929438" y="2214563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25" name="矩形 42"/>
          <p:cNvSpPr>
            <a:spLocks noChangeArrowheads="1"/>
          </p:cNvSpPr>
          <p:nvPr/>
        </p:nvSpPr>
        <p:spPr bwMode="auto">
          <a:xfrm>
            <a:off x="5857875" y="3000375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B</a:t>
            </a:r>
            <a:endParaRPr lang="zh-TW" altLang="en-US" b="1">
              <a:latin typeface="+mj-lt"/>
            </a:endParaRPr>
          </a:p>
        </p:txBody>
      </p:sp>
      <p:sp>
        <p:nvSpPr>
          <p:cNvPr id="26" name="矩形 43"/>
          <p:cNvSpPr>
            <a:spLocks noChangeArrowheads="1"/>
          </p:cNvSpPr>
          <p:nvPr/>
        </p:nvSpPr>
        <p:spPr bwMode="auto">
          <a:xfrm>
            <a:off x="6929438" y="3000375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C</a:t>
            </a:r>
            <a:endParaRPr lang="zh-TW" altLang="en-US" b="1">
              <a:latin typeface="+mj-lt"/>
            </a:endParaRPr>
          </a:p>
        </p:txBody>
      </p:sp>
      <p:sp>
        <p:nvSpPr>
          <p:cNvPr id="27" name="矩形 44"/>
          <p:cNvSpPr>
            <a:spLocks noChangeArrowheads="1"/>
          </p:cNvSpPr>
          <p:nvPr/>
        </p:nvSpPr>
        <p:spPr bwMode="auto">
          <a:xfrm>
            <a:off x="7929563" y="3000375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D</a:t>
            </a:r>
            <a:endParaRPr lang="zh-TW" altLang="en-US" b="1">
              <a:latin typeface="+mj-lt"/>
            </a:endParaRPr>
          </a:p>
        </p:txBody>
      </p:sp>
      <p:sp>
        <p:nvSpPr>
          <p:cNvPr id="28" name="矩形 45"/>
          <p:cNvSpPr>
            <a:spLocks noChangeArrowheads="1"/>
          </p:cNvSpPr>
          <p:nvPr/>
        </p:nvSpPr>
        <p:spPr bwMode="auto">
          <a:xfrm>
            <a:off x="5572125" y="3786188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E</a:t>
            </a:r>
            <a:endParaRPr lang="zh-TW" altLang="en-US" b="1">
              <a:latin typeface="+mj-lt"/>
            </a:endParaRPr>
          </a:p>
        </p:txBody>
      </p:sp>
      <p:sp>
        <p:nvSpPr>
          <p:cNvPr id="29" name="矩形 46"/>
          <p:cNvSpPr>
            <a:spLocks noChangeArrowheads="1"/>
          </p:cNvSpPr>
          <p:nvPr/>
        </p:nvSpPr>
        <p:spPr bwMode="auto">
          <a:xfrm>
            <a:off x="6143625" y="3786188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F</a:t>
            </a:r>
            <a:endParaRPr lang="zh-TW" altLang="en-US" b="1">
              <a:latin typeface="+mj-lt"/>
            </a:endParaRPr>
          </a:p>
        </p:txBody>
      </p:sp>
      <p:sp>
        <p:nvSpPr>
          <p:cNvPr id="30" name="矩形 47"/>
          <p:cNvSpPr>
            <a:spLocks noChangeArrowheads="1"/>
          </p:cNvSpPr>
          <p:nvPr/>
        </p:nvSpPr>
        <p:spPr bwMode="auto">
          <a:xfrm>
            <a:off x="6929438" y="3786188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G</a:t>
            </a:r>
            <a:endParaRPr lang="zh-TW" altLang="en-US" b="1">
              <a:latin typeface="+mj-lt"/>
            </a:endParaRPr>
          </a:p>
        </p:txBody>
      </p:sp>
      <p:sp>
        <p:nvSpPr>
          <p:cNvPr id="31" name="矩形 48"/>
          <p:cNvSpPr>
            <a:spLocks noChangeArrowheads="1"/>
          </p:cNvSpPr>
          <p:nvPr/>
        </p:nvSpPr>
        <p:spPr bwMode="auto">
          <a:xfrm>
            <a:off x="7643813" y="3786188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32" name="矩形 49"/>
          <p:cNvSpPr>
            <a:spLocks noChangeArrowheads="1"/>
          </p:cNvSpPr>
          <p:nvPr/>
        </p:nvSpPr>
        <p:spPr bwMode="auto">
          <a:xfrm>
            <a:off x="8215313" y="3789040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I</a:t>
            </a:r>
            <a:endParaRPr lang="zh-TW" altLang="en-US" b="1" dirty="0">
              <a:latin typeface="+mj-lt"/>
            </a:endParaRPr>
          </a:p>
        </p:txBody>
      </p:sp>
      <p:sp>
        <p:nvSpPr>
          <p:cNvPr id="33" name="矩形 50"/>
          <p:cNvSpPr>
            <a:spLocks noChangeArrowheads="1"/>
          </p:cNvSpPr>
          <p:nvPr/>
        </p:nvSpPr>
        <p:spPr bwMode="auto">
          <a:xfrm>
            <a:off x="7643813" y="4572000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J</a:t>
            </a:r>
            <a:endParaRPr lang="zh-TW" altLang="en-US" b="1">
              <a:latin typeface="+mj-lt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9305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3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42" grpId="0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6" grpId="0" animBg="1"/>
      <p:bldP spid="47" grpId="0" animBg="1"/>
      <p:bldP spid="47" grpId="1" animBg="1"/>
      <p:bldP spid="35" grpId="0" animBg="1"/>
      <p:bldP spid="35" grpId="1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Terminology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idx="1"/>
          </p:nvPr>
        </p:nvSpPr>
        <p:spPr>
          <a:xfrm>
            <a:off x="684213" y="1268413"/>
            <a:ext cx="4887912" cy="558958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Level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of a node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Level(root) =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1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Level(node) = </a:t>
            </a:r>
            <a:r>
              <a:rPr lang="en-US" altLang="zh-TW" dirty="0">
                <a:solidFill>
                  <a:srgbClr val="0000FF"/>
                </a:solidFill>
                <a:latin typeface="Mistral" pitchFamily="66" charset="0"/>
                <a:ea typeface="新細明體" pitchFamily="18" charset="-120"/>
              </a:rPr>
              <a:t>l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 + 1 </a:t>
            </a:r>
            <a:b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</a:br>
            <a:r>
              <a:rPr lang="en-US" altLang="zh-TW" dirty="0">
                <a:ea typeface="新細明體" pitchFamily="18" charset="-120"/>
              </a:rPr>
              <a:t>if level of n’s parent is </a:t>
            </a:r>
            <a:r>
              <a:rPr lang="en-US" altLang="zh-TW" dirty="0">
                <a:solidFill>
                  <a:srgbClr val="0000FF"/>
                </a:solidFill>
                <a:latin typeface="Mistral" pitchFamily="66" charset="0"/>
                <a:ea typeface="新細明體" pitchFamily="18" charset="-120"/>
              </a:rPr>
              <a:t>l</a:t>
            </a:r>
            <a:endParaRPr lang="en-US" altLang="zh-TW" dirty="0">
              <a:solidFill>
                <a:srgbClr val="0000FF"/>
              </a:solidFill>
              <a:ea typeface="新細明體" pitchFamily="18" charset="-120"/>
            </a:endParaRP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Ex : level(G) =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3</a:t>
            </a:r>
          </a:p>
          <a:p>
            <a:pPr marL="457200" lvl="1" indent="0" eaLnBrk="1" hangingPunct="1">
              <a:buNone/>
              <a:defRPr/>
            </a:pPr>
            <a:endParaRPr lang="en-US" altLang="zh-TW" dirty="0">
              <a:ea typeface="新細明體" pitchFamily="18" charset="-120"/>
            </a:endParaRPr>
          </a:p>
          <a:p>
            <a:pPr eaLnBrk="1" hangingPunct="1">
              <a:defRPr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Height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 or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depth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 of a tree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Maximum level of any node in the tree</a:t>
            </a:r>
          </a:p>
          <a:p>
            <a:pPr lvl="1" eaLnBrk="1" hangingPunct="1">
              <a:defRPr/>
            </a:pPr>
            <a:r>
              <a:rPr lang="en-US" altLang="zh-TW" dirty="0" err="1">
                <a:ea typeface="新細明體" pitchFamily="18" charset="-120"/>
              </a:rPr>
              <a:t>Eg</a:t>
            </a:r>
            <a:r>
              <a:rPr lang="en-US" altLang="zh-TW" dirty="0">
                <a:ea typeface="新細明體" pitchFamily="18" charset="-120"/>
              </a:rPr>
              <a:t> :</a:t>
            </a:r>
            <a:r>
              <a:rPr lang="zh-TW" altLang="en-US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Height of the tree =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4</a:t>
            </a:r>
          </a:p>
        </p:txBody>
      </p:sp>
      <p:sp>
        <p:nvSpPr>
          <p:cNvPr id="20485" name="橢圓 5"/>
          <p:cNvSpPr>
            <a:spLocks noChangeArrowheads="1"/>
          </p:cNvSpPr>
          <p:nvPr/>
        </p:nvSpPr>
        <p:spPr bwMode="auto">
          <a:xfrm>
            <a:off x="6858000" y="2243138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0486" name="橢圓 6"/>
          <p:cNvSpPr>
            <a:spLocks noChangeArrowheads="1"/>
          </p:cNvSpPr>
          <p:nvPr/>
        </p:nvSpPr>
        <p:spPr bwMode="auto">
          <a:xfrm>
            <a:off x="6858000" y="3028950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0487" name="橢圓 7"/>
          <p:cNvSpPr>
            <a:spLocks noChangeArrowheads="1"/>
          </p:cNvSpPr>
          <p:nvPr/>
        </p:nvSpPr>
        <p:spPr bwMode="auto">
          <a:xfrm>
            <a:off x="6858000" y="3814763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0488" name="橢圓 8"/>
          <p:cNvSpPr>
            <a:spLocks noChangeArrowheads="1"/>
          </p:cNvSpPr>
          <p:nvPr/>
        </p:nvSpPr>
        <p:spPr bwMode="auto">
          <a:xfrm>
            <a:off x="7572375" y="4600575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0489" name="橢圓 9"/>
          <p:cNvSpPr>
            <a:spLocks noChangeArrowheads="1"/>
          </p:cNvSpPr>
          <p:nvPr/>
        </p:nvSpPr>
        <p:spPr bwMode="auto">
          <a:xfrm>
            <a:off x="5786438" y="3028950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0490" name="橢圓 10"/>
          <p:cNvSpPr>
            <a:spLocks noChangeArrowheads="1"/>
          </p:cNvSpPr>
          <p:nvPr/>
        </p:nvSpPr>
        <p:spPr bwMode="auto">
          <a:xfrm>
            <a:off x="7858125" y="3028950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0491" name="橢圓 11"/>
          <p:cNvSpPr>
            <a:spLocks noChangeArrowheads="1"/>
          </p:cNvSpPr>
          <p:nvPr/>
        </p:nvSpPr>
        <p:spPr bwMode="auto">
          <a:xfrm>
            <a:off x="6072188" y="3814763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0492" name="橢圓 12"/>
          <p:cNvSpPr>
            <a:spLocks noChangeArrowheads="1"/>
          </p:cNvSpPr>
          <p:nvPr/>
        </p:nvSpPr>
        <p:spPr bwMode="auto">
          <a:xfrm>
            <a:off x="5500688" y="3814763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0493" name="橢圓 13"/>
          <p:cNvSpPr>
            <a:spLocks noChangeArrowheads="1"/>
          </p:cNvSpPr>
          <p:nvPr/>
        </p:nvSpPr>
        <p:spPr bwMode="auto">
          <a:xfrm>
            <a:off x="7572375" y="3814763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0494" name="橢圓 14"/>
          <p:cNvSpPr>
            <a:spLocks noChangeArrowheads="1"/>
          </p:cNvSpPr>
          <p:nvPr/>
        </p:nvSpPr>
        <p:spPr bwMode="auto">
          <a:xfrm>
            <a:off x="8143875" y="3814763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20495" name="直線接點 16"/>
          <p:cNvCxnSpPr>
            <a:cxnSpLocks noChangeShapeType="1"/>
            <a:stCxn id="20485" idx="4"/>
            <a:endCxn id="20486" idx="0"/>
          </p:cNvCxnSpPr>
          <p:nvPr/>
        </p:nvCxnSpPr>
        <p:spPr bwMode="auto">
          <a:xfrm rot="5400000">
            <a:off x="6965157" y="2886869"/>
            <a:ext cx="285750" cy="15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96" name="直線接點 17"/>
          <p:cNvCxnSpPr>
            <a:cxnSpLocks noChangeShapeType="1"/>
            <a:stCxn id="20485" idx="4"/>
            <a:endCxn id="20489" idx="0"/>
          </p:cNvCxnSpPr>
          <p:nvPr/>
        </p:nvCxnSpPr>
        <p:spPr bwMode="auto">
          <a:xfrm rot="5400000">
            <a:off x="6429375" y="2349500"/>
            <a:ext cx="285750" cy="10731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97" name="直線接點 20"/>
          <p:cNvCxnSpPr>
            <a:cxnSpLocks noChangeShapeType="1"/>
            <a:stCxn id="20485" idx="4"/>
            <a:endCxn id="20490" idx="0"/>
          </p:cNvCxnSpPr>
          <p:nvPr/>
        </p:nvCxnSpPr>
        <p:spPr bwMode="auto">
          <a:xfrm rot="16200000" flipH="1">
            <a:off x="7466013" y="2386012"/>
            <a:ext cx="285750" cy="100012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98" name="直線接點 23"/>
          <p:cNvCxnSpPr>
            <a:cxnSpLocks noChangeShapeType="1"/>
            <a:stCxn id="20489" idx="4"/>
            <a:endCxn id="20492" idx="0"/>
          </p:cNvCxnSpPr>
          <p:nvPr/>
        </p:nvCxnSpPr>
        <p:spPr bwMode="auto">
          <a:xfrm rot="5400000">
            <a:off x="5749925" y="3529013"/>
            <a:ext cx="285750" cy="2857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99" name="直線接點 26"/>
          <p:cNvCxnSpPr>
            <a:cxnSpLocks noChangeShapeType="1"/>
            <a:stCxn id="20489" idx="4"/>
            <a:endCxn id="20491" idx="0"/>
          </p:cNvCxnSpPr>
          <p:nvPr/>
        </p:nvCxnSpPr>
        <p:spPr bwMode="auto">
          <a:xfrm rot="16200000" flipH="1">
            <a:off x="6035675" y="3529013"/>
            <a:ext cx="285750" cy="2857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0" name="直線接點 29"/>
          <p:cNvCxnSpPr>
            <a:cxnSpLocks noChangeShapeType="1"/>
            <a:stCxn id="20486" idx="4"/>
            <a:endCxn id="20487" idx="0"/>
          </p:cNvCxnSpPr>
          <p:nvPr/>
        </p:nvCxnSpPr>
        <p:spPr bwMode="auto">
          <a:xfrm rot="5400000">
            <a:off x="6965157" y="3672681"/>
            <a:ext cx="285750" cy="15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1" name="直線接點 32"/>
          <p:cNvCxnSpPr>
            <a:cxnSpLocks noChangeShapeType="1"/>
            <a:stCxn id="20490" idx="4"/>
            <a:endCxn id="20493" idx="0"/>
          </p:cNvCxnSpPr>
          <p:nvPr/>
        </p:nvCxnSpPr>
        <p:spPr bwMode="auto">
          <a:xfrm rot="5400000">
            <a:off x="7823200" y="3529013"/>
            <a:ext cx="285750" cy="2857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2" name="直線接點 35"/>
          <p:cNvCxnSpPr>
            <a:cxnSpLocks noChangeShapeType="1"/>
            <a:stCxn id="20490" idx="4"/>
            <a:endCxn id="20494" idx="0"/>
          </p:cNvCxnSpPr>
          <p:nvPr/>
        </p:nvCxnSpPr>
        <p:spPr bwMode="auto">
          <a:xfrm rot="16200000" flipH="1">
            <a:off x="8108950" y="3529013"/>
            <a:ext cx="285750" cy="2857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3" name="直線接點 38"/>
          <p:cNvCxnSpPr>
            <a:cxnSpLocks noChangeShapeType="1"/>
            <a:stCxn id="20493" idx="4"/>
            <a:endCxn id="20488" idx="0"/>
          </p:cNvCxnSpPr>
          <p:nvPr/>
        </p:nvCxnSpPr>
        <p:spPr bwMode="auto">
          <a:xfrm rot="5400000">
            <a:off x="7679532" y="4458494"/>
            <a:ext cx="285750" cy="15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" name="矩形 41"/>
          <p:cNvSpPr>
            <a:spLocks noChangeArrowheads="1"/>
          </p:cNvSpPr>
          <p:nvPr/>
        </p:nvSpPr>
        <p:spPr bwMode="auto">
          <a:xfrm>
            <a:off x="6929438" y="2214563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25" name="矩形 42"/>
          <p:cNvSpPr>
            <a:spLocks noChangeArrowheads="1"/>
          </p:cNvSpPr>
          <p:nvPr/>
        </p:nvSpPr>
        <p:spPr bwMode="auto">
          <a:xfrm>
            <a:off x="5857875" y="3000375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B</a:t>
            </a:r>
            <a:endParaRPr lang="zh-TW" altLang="en-US" b="1">
              <a:latin typeface="+mj-lt"/>
            </a:endParaRPr>
          </a:p>
        </p:txBody>
      </p:sp>
      <p:sp>
        <p:nvSpPr>
          <p:cNvPr id="26" name="矩形 43"/>
          <p:cNvSpPr>
            <a:spLocks noChangeArrowheads="1"/>
          </p:cNvSpPr>
          <p:nvPr/>
        </p:nvSpPr>
        <p:spPr bwMode="auto">
          <a:xfrm>
            <a:off x="6929438" y="3000375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C</a:t>
            </a:r>
            <a:endParaRPr lang="zh-TW" altLang="en-US" b="1">
              <a:latin typeface="+mj-lt"/>
            </a:endParaRPr>
          </a:p>
        </p:txBody>
      </p:sp>
      <p:sp>
        <p:nvSpPr>
          <p:cNvPr id="27" name="矩形 44"/>
          <p:cNvSpPr>
            <a:spLocks noChangeArrowheads="1"/>
          </p:cNvSpPr>
          <p:nvPr/>
        </p:nvSpPr>
        <p:spPr bwMode="auto">
          <a:xfrm>
            <a:off x="7929563" y="3000375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D</a:t>
            </a:r>
            <a:endParaRPr lang="zh-TW" altLang="en-US" b="1">
              <a:latin typeface="+mj-lt"/>
            </a:endParaRPr>
          </a:p>
        </p:txBody>
      </p:sp>
      <p:sp>
        <p:nvSpPr>
          <p:cNvPr id="28" name="矩形 45"/>
          <p:cNvSpPr>
            <a:spLocks noChangeArrowheads="1"/>
          </p:cNvSpPr>
          <p:nvPr/>
        </p:nvSpPr>
        <p:spPr bwMode="auto">
          <a:xfrm>
            <a:off x="5572125" y="3786188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E</a:t>
            </a:r>
            <a:endParaRPr lang="zh-TW" altLang="en-US" b="1">
              <a:latin typeface="+mj-lt"/>
            </a:endParaRPr>
          </a:p>
        </p:txBody>
      </p:sp>
      <p:sp>
        <p:nvSpPr>
          <p:cNvPr id="29" name="矩形 46"/>
          <p:cNvSpPr>
            <a:spLocks noChangeArrowheads="1"/>
          </p:cNvSpPr>
          <p:nvPr/>
        </p:nvSpPr>
        <p:spPr bwMode="auto">
          <a:xfrm>
            <a:off x="6143625" y="3786188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F</a:t>
            </a:r>
            <a:endParaRPr lang="zh-TW" altLang="en-US" b="1">
              <a:latin typeface="+mj-lt"/>
            </a:endParaRPr>
          </a:p>
        </p:txBody>
      </p:sp>
      <p:sp>
        <p:nvSpPr>
          <p:cNvPr id="30" name="矩形 47"/>
          <p:cNvSpPr>
            <a:spLocks noChangeArrowheads="1"/>
          </p:cNvSpPr>
          <p:nvPr/>
        </p:nvSpPr>
        <p:spPr bwMode="auto">
          <a:xfrm>
            <a:off x="6929438" y="3786188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G</a:t>
            </a:r>
            <a:endParaRPr lang="zh-TW" altLang="en-US" b="1">
              <a:latin typeface="+mj-lt"/>
            </a:endParaRPr>
          </a:p>
        </p:txBody>
      </p:sp>
      <p:sp>
        <p:nvSpPr>
          <p:cNvPr id="31" name="矩形 48"/>
          <p:cNvSpPr>
            <a:spLocks noChangeArrowheads="1"/>
          </p:cNvSpPr>
          <p:nvPr/>
        </p:nvSpPr>
        <p:spPr bwMode="auto">
          <a:xfrm>
            <a:off x="7643813" y="3786188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H</a:t>
            </a:r>
            <a:endParaRPr lang="zh-TW" altLang="en-US" b="1">
              <a:latin typeface="+mj-lt"/>
            </a:endParaRPr>
          </a:p>
        </p:txBody>
      </p:sp>
      <p:sp>
        <p:nvSpPr>
          <p:cNvPr id="32" name="矩形 49"/>
          <p:cNvSpPr>
            <a:spLocks noChangeArrowheads="1"/>
          </p:cNvSpPr>
          <p:nvPr/>
        </p:nvSpPr>
        <p:spPr bwMode="auto">
          <a:xfrm>
            <a:off x="8226425" y="3786188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I</a:t>
            </a:r>
            <a:endParaRPr lang="zh-TW" altLang="en-US" b="1" dirty="0">
              <a:latin typeface="+mj-lt"/>
            </a:endParaRPr>
          </a:p>
        </p:txBody>
      </p:sp>
      <p:sp>
        <p:nvSpPr>
          <p:cNvPr id="33" name="矩形 50"/>
          <p:cNvSpPr>
            <a:spLocks noChangeArrowheads="1"/>
          </p:cNvSpPr>
          <p:nvPr/>
        </p:nvSpPr>
        <p:spPr bwMode="auto">
          <a:xfrm>
            <a:off x="7643813" y="4572000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J</a:t>
            </a:r>
            <a:endParaRPr lang="zh-TW" altLang="en-US" b="1">
              <a:latin typeface="+mj-lt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8388424" y="177281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LEVEL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753715" y="2329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8753715" y="31157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8753715" y="3880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8753715" y="46873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8777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 Representation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tree node holds </a:t>
            </a:r>
            <a:r>
              <a:rPr lang="en-US" altLang="zh-TW" b="1" dirty="0"/>
              <a:t>a data field </a:t>
            </a:r>
            <a:r>
              <a:rPr lang="en-US" altLang="zh-TW" dirty="0"/>
              <a:t>and </a:t>
            </a:r>
            <a:r>
              <a:rPr lang="en-US" altLang="zh-TW" b="1" dirty="0"/>
              <a:t>several link fields</a:t>
            </a:r>
            <a:r>
              <a:rPr lang="en-US" altLang="zh-TW" dirty="0"/>
              <a:t> pointing to </a:t>
            </a:r>
            <a:r>
              <a:rPr lang="en-US" altLang="zh-TW" dirty="0" err="1"/>
              <a:t>subtrees</a:t>
            </a:r>
            <a:endParaRPr lang="en-US" altLang="zh-TW" dirty="0"/>
          </a:p>
          <a:p>
            <a:r>
              <a:rPr lang="en-US" altLang="zh-TW" dirty="0"/>
              <a:t>However, the degree of each node might vary. For tree of </a:t>
            </a:r>
            <a:r>
              <a:rPr lang="en-US" altLang="zh-TW" b="1" dirty="0"/>
              <a:t>degree k</a:t>
            </a:r>
            <a:r>
              <a:rPr lang="en-US" altLang="zh-TW" dirty="0"/>
              <a:t>, allocate k link field for each node.</a:t>
            </a:r>
            <a:endParaRPr lang="zh-TW" altLang="en-US" dirty="0"/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2400350" y="4346372"/>
            <a:ext cx="785813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r>
              <a:rPr lang="en-US" altLang="zh-TW" b="1" dirty="0"/>
              <a:t>DATA</a:t>
            </a:r>
            <a:endParaRPr lang="zh-TW" altLang="en-US" b="1" dirty="0"/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3186163" y="4346372"/>
            <a:ext cx="1071562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r>
              <a:rPr lang="en-US" altLang="zh-TW" b="1" dirty="0"/>
              <a:t>CHILD 1</a:t>
            </a:r>
            <a:endParaRPr lang="zh-TW" altLang="en-US" b="1" dirty="0"/>
          </a:p>
        </p:txBody>
      </p:sp>
      <p:sp>
        <p:nvSpPr>
          <p:cNvPr id="6" name="矩形 7"/>
          <p:cNvSpPr>
            <a:spLocks noChangeArrowheads="1"/>
          </p:cNvSpPr>
          <p:nvPr/>
        </p:nvSpPr>
        <p:spPr bwMode="auto">
          <a:xfrm>
            <a:off x="4257725" y="4346372"/>
            <a:ext cx="1071563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r>
              <a:rPr lang="en-US" altLang="zh-TW" b="1" dirty="0"/>
              <a:t>CHILD 2</a:t>
            </a:r>
            <a:endParaRPr lang="zh-TW" altLang="en-US" b="1" dirty="0"/>
          </a:p>
        </p:txBody>
      </p: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5329288" y="4346372"/>
            <a:ext cx="654372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/>
            <a:r>
              <a:rPr lang="en-US" altLang="zh-TW" b="1"/>
              <a:t>…</a:t>
            </a:r>
            <a:endParaRPr lang="zh-TW" altLang="en-US" b="1"/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971600" y="5593353"/>
            <a:ext cx="571500" cy="49212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endParaRPr lang="zh-TW" altLang="en-US" sz="1400" b="1" dirty="0">
              <a:latin typeface="+mj-lt"/>
            </a:endParaRPr>
          </a:p>
        </p:txBody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1543100" y="5593353"/>
            <a:ext cx="785813" cy="49212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endParaRPr lang="zh-TW" altLang="en-US" sz="1400" b="1" dirty="0">
              <a:latin typeface="+mj-lt"/>
            </a:endParaRPr>
          </a:p>
        </p:txBody>
      </p:sp>
      <p:sp>
        <p:nvSpPr>
          <p:cNvPr id="10" name="矩形 5"/>
          <p:cNvSpPr>
            <a:spLocks noChangeArrowheads="1"/>
          </p:cNvSpPr>
          <p:nvPr/>
        </p:nvSpPr>
        <p:spPr bwMode="auto">
          <a:xfrm>
            <a:off x="2328913" y="5593353"/>
            <a:ext cx="785812" cy="49212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endParaRPr lang="zh-TW" altLang="en-US" sz="1400" b="1" dirty="0">
              <a:latin typeface="+mj-lt"/>
            </a:endParaRPr>
          </a:p>
        </p:txBody>
      </p:sp>
      <p:sp>
        <p:nvSpPr>
          <p:cNvPr id="11" name="矩形 5"/>
          <p:cNvSpPr>
            <a:spLocks noChangeArrowheads="1"/>
          </p:cNvSpPr>
          <p:nvPr/>
        </p:nvSpPr>
        <p:spPr bwMode="auto">
          <a:xfrm>
            <a:off x="3114725" y="5593353"/>
            <a:ext cx="785813" cy="49212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endParaRPr lang="zh-TW" altLang="en-US" sz="1400" b="1" dirty="0">
              <a:latin typeface="+mj-lt"/>
            </a:endParaRP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4350867" y="5817195"/>
            <a:ext cx="571500" cy="49212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endParaRPr lang="zh-TW" altLang="en-US" sz="1400" b="1" dirty="0">
              <a:latin typeface="+mj-lt"/>
            </a:endParaRPr>
          </a:p>
        </p:txBody>
      </p:sp>
      <p:sp>
        <p:nvSpPr>
          <p:cNvPr id="13" name="矩形 5"/>
          <p:cNvSpPr>
            <a:spLocks noChangeArrowheads="1"/>
          </p:cNvSpPr>
          <p:nvPr/>
        </p:nvSpPr>
        <p:spPr bwMode="auto">
          <a:xfrm>
            <a:off x="4922367" y="5817195"/>
            <a:ext cx="785812" cy="49212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endParaRPr lang="zh-TW" altLang="en-US" sz="1400" b="1" dirty="0">
              <a:latin typeface="+mj-lt"/>
            </a:endParaRPr>
          </a:p>
        </p:txBody>
      </p:sp>
      <p:sp>
        <p:nvSpPr>
          <p:cNvPr id="14" name="矩形 5"/>
          <p:cNvSpPr>
            <a:spLocks noChangeArrowheads="1"/>
          </p:cNvSpPr>
          <p:nvPr/>
        </p:nvSpPr>
        <p:spPr bwMode="auto">
          <a:xfrm>
            <a:off x="5708179" y="5817195"/>
            <a:ext cx="785813" cy="49212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endParaRPr lang="zh-TW" altLang="en-US" sz="1400" b="1" dirty="0">
              <a:latin typeface="+mj-lt"/>
            </a:endParaRPr>
          </a:p>
        </p:txBody>
      </p:sp>
      <p:sp>
        <p:nvSpPr>
          <p:cNvPr id="15" name="矩形 5"/>
          <p:cNvSpPr>
            <a:spLocks noChangeArrowheads="1"/>
          </p:cNvSpPr>
          <p:nvPr/>
        </p:nvSpPr>
        <p:spPr bwMode="auto">
          <a:xfrm>
            <a:off x="6493992" y="5817195"/>
            <a:ext cx="785812" cy="49212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endParaRPr lang="zh-TW" altLang="en-US" sz="1400" b="1" dirty="0">
              <a:latin typeface="+mj-lt"/>
            </a:endParaRPr>
          </a:p>
        </p:txBody>
      </p:sp>
      <p:cxnSp>
        <p:nvCxnSpPr>
          <p:cNvPr id="16" name="直線單箭頭接點 25"/>
          <p:cNvCxnSpPr>
            <a:cxnSpLocks noChangeShapeType="1"/>
            <a:stCxn id="5" idx="2"/>
          </p:cNvCxnSpPr>
          <p:nvPr/>
        </p:nvCxnSpPr>
        <p:spPr bwMode="auto">
          <a:xfrm flipH="1">
            <a:off x="2328914" y="4900370"/>
            <a:ext cx="1393030" cy="689014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線單箭頭接點 25"/>
          <p:cNvCxnSpPr>
            <a:cxnSpLocks noChangeShapeType="1"/>
            <a:stCxn id="6" idx="2"/>
          </p:cNvCxnSpPr>
          <p:nvPr/>
        </p:nvCxnSpPr>
        <p:spPr bwMode="auto">
          <a:xfrm>
            <a:off x="4793507" y="4900370"/>
            <a:ext cx="1046137" cy="916825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" name="矩形 8"/>
          <p:cNvSpPr>
            <a:spLocks noChangeArrowheads="1"/>
          </p:cNvSpPr>
          <p:nvPr/>
        </p:nvSpPr>
        <p:spPr bwMode="auto">
          <a:xfrm>
            <a:off x="5983660" y="4346372"/>
            <a:ext cx="1071562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r>
              <a:rPr lang="en-US" altLang="zh-TW" b="1" dirty="0"/>
              <a:t>CHILD k</a:t>
            </a:r>
            <a:endParaRPr lang="zh-TW" altLang="en-US" b="1" dirty="0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9101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 Representation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Disadvantage: Wasting the memory!</a:t>
            </a:r>
          </a:p>
          <a:p>
            <a:pPr lvl="1"/>
            <a:r>
              <a:rPr lang="en-US" altLang="zh-TW" dirty="0"/>
              <a:t>If T is a tree of degree k with n nodes.</a:t>
            </a:r>
          </a:p>
          <a:p>
            <a:pPr lvl="1"/>
            <a:r>
              <a:rPr lang="en-US" altLang="zh-TW" dirty="0"/>
              <a:t>The total # of link fields are </a:t>
            </a:r>
            <a:r>
              <a:rPr lang="en-US" altLang="zh-TW" dirty="0" err="1">
                <a:solidFill>
                  <a:srgbClr val="FF0000"/>
                </a:solidFill>
              </a:rPr>
              <a:t>n‧k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The total # of used link fields are</a:t>
            </a:r>
            <a:r>
              <a:rPr lang="en-US" altLang="zh-TW" dirty="0">
                <a:solidFill>
                  <a:srgbClr val="FF0000"/>
                </a:solidFill>
              </a:rPr>
              <a:t> n-1</a:t>
            </a:r>
          </a:p>
          <a:p>
            <a:pPr lvl="2"/>
            <a:r>
              <a:rPr lang="en-US" altLang="zh-TW" dirty="0"/>
              <a:t>For each node (except </a:t>
            </a:r>
            <a:r>
              <a:rPr lang="en-US" altLang="zh-TW" b="1" i="1" dirty="0"/>
              <a:t>root</a:t>
            </a:r>
            <a:r>
              <a:rPr lang="en-US" altLang="zh-TW" dirty="0"/>
              <a:t>), there is only one link pointing to it.</a:t>
            </a:r>
          </a:p>
          <a:p>
            <a:pPr lvl="1"/>
            <a:r>
              <a:rPr lang="en-US" altLang="zh-TW" dirty="0"/>
              <a:t>The # of zero link fields are  </a:t>
            </a:r>
            <a:r>
              <a:rPr lang="en-US" altLang="zh-TW" dirty="0" err="1">
                <a:solidFill>
                  <a:srgbClr val="FF0000"/>
                </a:solidFill>
              </a:rPr>
              <a:t>n‧k</a:t>
            </a:r>
            <a:r>
              <a:rPr lang="en-US" altLang="zh-TW" dirty="0">
                <a:solidFill>
                  <a:srgbClr val="FF0000"/>
                </a:solidFill>
              </a:rPr>
              <a:t> – n – 1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7501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Left Child-Right Sibling Representation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node has exactly </a:t>
            </a:r>
            <a:r>
              <a:rPr lang="en-US" altLang="zh-TW" b="1" dirty="0"/>
              <a:t>two link fields</a:t>
            </a:r>
          </a:p>
          <a:p>
            <a:pPr lvl="1"/>
            <a:r>
              <a:rPr lang="en-US" altLang="zh-TW" dirty="0"/>
              <a:t>Left link(child): points to </a:t>
            </a:r>
            <a:r>
              <a:rPr lang="en-US" altLang="zh-TW" b="1" dirty="0"/>
              <a:t>leftmost child node</a:t>
            </a:r>
          </a:p>
          <a:p>
            <a:pPr lvl="1"/>
            <a:r>
              <a:rPr lang="en-US" altLang="zh-TW" dirty="0"/>
              <a:t>Right link(sibling): points to </a:t>
            </a:r>
            <a:r>
              <a:rPr lang="en-US" altLang="zh-TW" b="1" dirty="0"/>
              <a:t>closest sibling node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矩形 7"/>
          <p:cNvSpPr>
            <a:spLocks noChangeArrowheads="1"/>
          </p:cNvSpPr>
          <p:nvPr/>
        </p:nvSpPr>
        <p:spPr bwMode="auto">
          <a:xfrm>
            <a:off x="4679157" y="3212926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A</a:t>
            </a:r>
            <a:endParaRPr lang="zh-TW" altLang="en-US" b="1">
              <a:latin typeface="+mj-lt"/>
            </a:endParaRPr>
          </a:p>
        </p:txBody>
      </p:sp>
      <p:grpSp>
        <p:nvGrpSpPr>
          <p:cNvPr id="6" name="群組 155"/>
          <p:cNvGrpSpPr>
            <a:grpSpLocks/>
          </p:cNvGrpSpPr>
          <p:nvPr/>
        </p:nvGrpSpPr>
        <p:grpSpPr bwMode="auto">
          <a:xfrm>
            <a:off x="2678907" y="3241585"/>
            <a:ext cx="3786187" cy="3500355"/>
            <a:chOff x="571472" y="1428736"/>
            <a:chExt cx="3786214" cy="3500462"/>
          </a:xfrm>
        </p:grpSpPr>
        <p:sp>
          <p:nvSpPr>
            <p:cNvPr id="25" name="橢圓 4"/>
            <p:cNvSpPr>
              <a:spLocks noChangeArrowheads="1"/>
            </p:cNvSpPr>
            <p:nvPr/>
          </p:nvSpPr>
          <p:spPr bwMode="auto">
            <a:xfrm>
              <a:off x="2500298" y="1428736"/>
              <a:ext cx="500066" cy="50006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6" name="橢圓 6"/>
            <p:cNvSpPr>
              <a:spLocks noChangeArrowheads="1"/>
            </p:cNvSpPr>
            <p:nvPr/>
          </p:nvSpPr>
          <p:spPr bwMode="auto">
            <a:xfrm>
              <a:off x="1571604" y="2400208"/>
              <a:ext cx="500066" cy="50006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7" name="橢圓 8"/>
            <p:cNvSpPr>
              <a:spLocks noChangeArrowheads="1"/>
            </p:cNvSpPr>
            <p:nvPr/>
          </p:nvSpPr>
          <p:spPr bwMode="auto">
            <a:xfrm>
              <a:off x="2500298" y="2400208"/>
              <a:ext cx="500066" cy="50006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8" name="橢圓 10"/>
            <p:cNvSpPr>
              <a:spLocks noChangeArrowheads="1"/>
            </p:cNvSpPr>
            <p:nvPr/>
          </p:nvSpPr>
          <p:spPr bwMode="auto">
            <a:xfrm>
              <a:off x="3428992" y="2400208"/>
              <a:ext cx="500066" cy="50006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9" name="橢圓 12"/>
            <p:cNvSpPr>
              <a:spLocks noChangeArrowheads="1"/>
            </p:cNvSpPr>
            <p:nvPr/>
          </p:nvSpPr>
          <p:spPr bwMode="auto">
            <a:xfrm>
              <a:off x="1428728" y="3429000"/>
              <a:ext cx="500066" cy="50006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0" name="橢圓 14"/>
            <p:cNvSpPr>
              <a:spLocks noChangeArrowheads="1"/>
            </p:cNvSpPr>
            <p:nvPr/>
          </p:nvSpPr>
          <p:spPr bwMode="auto">
            <a:xfrm>
              <a:off x="571472" y="3429000"/>
              <a:ext cx="500066" cy="50006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1" name="橢圓 16"/>
            <p:cNvSpPr>
              <a:spLocks noChangeArrowheads="1"/>
            </p:cNvSpPr>
            <p:nvPr/>
          </p:nvSpPr>
          <p:spPr bwMode="auto">
            <a:xfrm>
              <a:off x="2214546" y="3429000"/>
              <a:ext cx="500066" cy="50006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2" name="橢圓 18"/>
            <p:cNvSpPr>
              <a:spLocks noChangeArrowheads="1"/>
            </p:cNvSpPr>
            <p:nvPr/>
          </p:nvSpPr>
          <p:spPr bwMode="auto">
            <a:xfrm>
              <a:off x="3000364" y="3429000"/>
              <a:ext cx="500066" cy="50006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3" name="橢圓 20"/>
            <p:cNvSpPr>
              <a:spLocks noChangeArrowheads="1"/>
            </p:cNvSpPr>
            <p:nvPr/>
          </p:nvSpPr>
          <p:spPr bwMode="auto">
            <a:xfrm>
              <a:off x="3857620" y="3429000"/>
              <a:ext cx="500066" cy="50006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4" name="橢圓 22"/>
            <p:cNvSpPr>
              <a:spLocks noChangeArrowheads="1"/>
            </p:cNvSpPr>
            <p:nvPr/>
          </p:nvSpPr>
          <p:spPr bwMode="auto">
            <a:xfrm>
              <a:off x="2643174" y="4429132"/>
              <a:ext cx="500066" cy="50006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</p:grpSp>
      <p:cxnSp>
        <p:nvCxnSpPr>
          <p:cNvPr id="7" name="直線單箭頭接點 25"/>
          <p:cNvCxnSpPr>
            <a:cxnSpLocks noChangeShapeType="1"/>
            <a:stCxn id="25" idx="4"/>
            <a:endCxn id="26" idx="0"/>
          </p:cNvCxnSpPr>
          <p:nvPr/>
        </p:nvCxnSpPr>
        <p:spPr bwMode="auto">
          <a:xfrm rot="5400000">
            <a:off x="4157711" y="3512988"/>
            <a:ext cx="471392" cy="928687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" name="直線單箭頭接點 29"/>
          <p:cNvCxnSpPr>
            <a:cxnSpLocks noChangeShapeType="1"/>
            <a:stCxn id="26" idx="4"/>
            <a:endCxn id="30" idx="0"/>
          </p:cNvCxnSpPr>
          <p:nvPr/>
        </p:nvCxnSpPr>
        <p:spPr bwMode="auto">
          <a:xfrm rot="5400000">
            <a:off x="3164646" y="4477371"/>
            <a:ext cx="528710" cy="1000125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線單箭頭接點 35"/>
          <p:cNvCxnSpPr>
            <a:cxnSpLocks noChangeShapeType="1"/>
            <a:stCxn id="26" idx="6"/>
            <a:endCxn id="27" idx="2"/>
          </p:cNvCxnSpPr>
          <p:nvPr/>
        </p:nvCxnSpPr>
        <p:spPr bwMode="auto">
          <a:xfrm>
            <a:off x="4179094" y="4463053"/>
            <a:ext cx="428625" cy="1588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6" name="群組 35"/>
          <p:cNvGrpSpPr/>
          <p:nvPr/>
        </p:nvGrpSpPr>
        <p:grpSpPr>
          <a:xfrm>
            <a:off x="3178969" y="4463053"/>
            <a:ext cx="2786062" cy="1778836"/>
            <a:chOff x="3178969" y="4463053"/>
            <a:chExt cx="2786062" cy="1778836"/>
          </a:xfrm>
        </p:grpSpPr>
        <p:cxnSp>
          <p:nvCxnSpPr>
            <p:cNvPr id="9" name="直線單箭頭接點 32"/>
            <p:cNvCxnSpPr>
              <a:cxnSpLocks noChangeShapeType="1"/>
              <a:stCxn id="30" idx="6"/>
              <a:endCxn id="29" idx="2"/>
            </p:cNvCxnSpPr>
            <p:nvPr/>
          </p:nvCxnSpPr>
          <p:spPr bwMode="auto">
            <a:xfrm>
              <a:off x="3178969" y="5491813"/>
              <a:ext cx="357187" cy="158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線單箭頭接點 38"/>
            <p:cNvCxnSpPr>
              <a:cxnSpLocks noChangeShapeType="1"/>
              <a:stCxn id="27" idx="6"/>
              <a:endCxn id="28" idx="2"/>
            </p:cNvCxnSpPr>
            <p:nvPr/>
          </p:nvCxnSpPr>
          <p:spPr bwMode="auto">
            <a:xfrm>
              <a:off x="5107782" y="4463053"/>
              <a:ext cx="428625" cy="158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線單箭頭接點 41"/>
            <p:cNvCxnSpPr>
              <a:cxnSpLocks noChangeShapeType="1"/>
              <a:stCxn id="27" idx="4"/>
              <a:endCxn id="31" idx="0"/>
            </p:cNvCxnSpPr>
            <p:nvPr/>
          </p:nvCxnSpPr>
          <p:spPr bwMode="auto">
            <a:xfrm rot="5400000">
              <a:off x="4450521" y="4834558"/>
              <a:ext cx="528710" cy="2857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線單箭頭接點 44"/>
            <p:cNvCxnSpPr>
              <a:cxnSpLocks noChangeShapeType="1"/>
              <a:stCxn id="28" idx="4"/>
              <a:endCxn id="32" idx="0"/>
            </p:cNvCxnSpPr>
            <p:nvPr/>
          </p:nvCxnSpPr>
          <p:spPr bwMode="auto">
            <a:xfrm rot="5400000">
              <a:off x="5307770" y="4763121"/>
              <a:ext cx="528710" cy="428625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線單箭頭接點 47"/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5607844" y="5491813"/>
              <a:ext cx="357187" cy="158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線單箭頭接點 50"/>
            <p:cNvCxnSpPr>
              <a:cxnSpLocks noChangeShapeType="1"/>
              <a:stCxn id="32" idx="4"/>
              <a:endCxn id="34" idx="0"/>
            </p:cNvCxnSpPr>
            <p:nvPr/>
          </p:nvCxnSpPr>
          <p:spPr bwMode="auto">
            <a:xfrm rot="5400000">
              <a:off x="4929194" y="5813270"/>
              <a:ext cx="500051" cy="357187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" name="矩形 107"/>
          <p:cNvSpPr>
            <a:spLocks noChangeArrowheads="1"/>
          </p:cNvSpPr>
          <p:nvPr/>
        </p:nvSpPr>
        <p:spPr bwMode="auto">
          <a:xfrm>
            <a:off x="3750469" y="4170188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17" name="矩形 108"/>
          <p:cNvSpPr>
            <a:spLocks noChangeArrowheads="1"/>
          </p:cNvSpPr>
          <p:nvPr/>
        </p:nvSpPr>
        <p:spPr bwMode="auto">
          <a:xfrm>
            <a:off x="4679157" y="4170188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C</a:t>
            </a:r>
            <a:endParaRPr lang="zh-TW" altLang="en-US" b="1">
              <a:latin typeface="+mj-lt"/>
            </a:endParaRPr>
          </a:p>
        </p:txBody>
      </p:sp>
      <p:sp>
        <p:nvSpPr>
          <p:cNvPr id="18" name="矩形 109"/>
          <p:cNvSpPr>
            <a:spLocks noChangeArrowheads="1"/>
          </p:cNvSpPr>
          <p:nvPr/>
        </p:nvSpPr>
        <p:spPr bwMode="auto">
          <a:xfrm>
            <a:off x="5607844" y="4170188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D</a:t>
            </a:r>
            <a:endParaRPr lang="zh-TW" altLang="en-US" b="1">
              <a:latin typeface="+mj-lt"/>
            </a:endParaRPr>
          </a:p>
        </p:txBody>
      </p:sp>
      <p:sp>
        <p:nvSpPr>
          <p:cNvPr id="19" name="矩形 110"/>
          <p:cNvSpPr>
            <a:spLocks noChangeArrowheads="1"/>
          </p:cNvSpPr>
          <p:nvPr/>
        </p:nvSpPr>
        <p:spPr bwMode="auto">
          <a:xfrm>
            <a:off x="2750344" y="5213176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E</a:t>
            </a:r>
            <a:endParaRPr lang="zh-TW" altLang="en-US" b="1">
              <a:latin typeface="+mj-lt"/>
            </a:endParaRPr>
          </a:p>
        </p:txBody>
      </p:sp>
      <p:sp>
        <p:nvSpPr>
          <p:cNvPr id="20" name="矩形 111"/>
          <p:cNvSpPr>
            <a:spLocks noChangeArrowheads="1"/>
          </p:cNvSpPr>
          <p:nvPr/>
        </p:nvSpPr>
        <p:spPr bwMode="auto">
          <a:xfrm>
            <a:off x="3607594" y="5213176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F</a:t>
            </a:r>
            <a:endParaRPr lang="zh-TW" altLang="en-US" b="1">
              <a:latin typeface="+mj-lt"/>
            </a:endParaRPr>
          </a:p>
        </p:txBody>
      </p:sp>
      <p:sp>
        <p:nvSpPr>
          <p:cNvPr id="21" name="矩形 112"/>
          <p:cNvSpPr>
            <a:spLocks noChangeArrowheads="1"/>
          </p:cNvSpPr>
          <p:nvPr/>
        </p:nvSpPr>
        <p:spPr bwMode="auto">
          <a:xfrm>
            <a:off x="4393407" y="5213176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G</a:t>
            </a:r>
            <a:endParaRPr lang="zh-TW" altLang="en-US" b="1">
              <a:latin typeface="+mj-lt"/>
            </a:endParaRPr>
          </a:p>
        </p:txBody>
      </p:sp>
      <p:sp>
        <p:nvSpPr>
          <p:cNvPr id="22" name="矩形 113"/>
          <p:cNvSpPr>
            <a:spLocks noChangeArrowheads="1"/>
          </p:cNvSpPr>
          <p:nvPr/>
        </p:nvSpPr>
        <p:spPr bwMode="auto">
          <a:xfrm>
            <a:off x="5179219" y="5213176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H</a:t>
            </a:r>
            <a:endParaRPr lang="zh-TW" altLang="en-US" b="1">
              <a:latin typeface="+mj-lt"/>
            </a:endParaRPr>
          </a:p>
        </p:txBody>
      </p:sp>
      <p:sp>
        <p:nvSpPr>
          <p:cNvPr id="23" name="矩形 114"/>
          <p:cNvSpPr>
            <a:spLocks noChangeArrowheads="1"/>
          </p:cNvSpPr>
          <p:nvPr/>
        </p:nvSpPr>
        <p:spPr bwMode="auto">
          <a:xfrm>
            <a:off x="6107907" y="5213176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I</a:t>
            </a:r>
            <a:endParaRPr lang="zh-TW" altLang="en-US" b="1">
              <a:latin typeface="+mj-lt"/>
            </a:endParaRPr>
          </a:p>
        </p:txBody>
      </p:sp>
      <p:sp>
        <p:nvSpPr>
          <p:cNvPr id="24" name="矩形 115"/>
          <p:cNvSpPr>
            <a:spLocks noChangeArrowheads="1"/>
          </p:cNvSpPr>
          <p:nvPr/>
        </p:nvSpPr>
        <p:spPr bwMode="auto">
          <a:xfrm>
            <a:off x="4822032" y="6213301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J</a:t>
            </a:r>
            <a:endParaRPr lang="zh-TW" altLang="en-US" b="1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9335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TH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NTHU</Template>
  <TotalTime>0</TotalTime>
  <Words>2466</Words>
  <Application>Microsoft Office PowerPoint</Application>
  <PresentationFormat>如螢幕大小 (4:3)</PresentationFormat>
  <Paragraphs>639</Paragraphs>
  <Slides>40</Slides>
  <Notes>8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50" baseType="lpstr">
      <vt:lpstr>新細明體</vt:lpstr>
      <vt:lpstr>標楷體</vt:lpstr>
      <vt:lpstr>Arial</vt:lpstr>
      <vt:lpstr>Calibri</vt:lpstr>
      <vt:lpstr>Comic Sans MS</vt:lpstr>
      <vt:lpstr>Courier New</vt:lpstr>
      <vt:lpstr>Mistral</vt:lpstr>
      <vt:lpstr>Wingdings</vt:lpstr>
      <vt:lpstr>NTHU</vt:lpstr>
      <vt:lpstr>Visio</vt:lpstr>
      <vt:lpstr> Data Structures  資料結構</vt:lpstr>
      <vt:lpstr>Tree Structure</vt:lpstr>
      <vt:lpstr>Tree Definition</vt:lpstr>
      <vt:lpstr>Terminology</vt:lpstr>
      <vt:lpstr>Terminology</vt:lpstr>
      <vt:lpstr>Terminology</vt:lpstr>
      <vt:lpstr>List Representation</vt:lpstr>
      <vt:lpstr>List Representation</vt:lpstr>
      <vt:lpstr>Left Child-Right Sibling Representation</vt:lpstr>
      <vt:lpstr>Left Child-Right Sibling Representation</vt:lpstr>
      <vt:lpstr>Left Child-Right Sibling Representation</vt:lpstr>
      <vt:lpstr>Binary Tree</vt:lpstr>
      <vt:lpstr>Properties of Binary Tree</vt:lpstr>
      <vt:lpstr>Properties of Binary Tree</vt:lpstr>
      <vt:lpstr>Special Binary Tree</vt:lpstr>
      <vt:lpstr>Special Binary Tree</vt:lpstr>
      <vt:lpstr>Special Binary Tree</vt:lpstr>
      <vt:lpstr>Binary tree representation</vt:lpstr>
      <vt:lpstr>Array Representation</vt:lpstr>
      <vt:lpstr>Array Representation</vt:lpstr>
      <vt:lpstr>Array Representation</vt:lpstr>
      <vt:lpstr>Linked Representation</vt:lpstr>
      <vt:lpstr>Linked Representation</vt:lpstr>
      <vt:lpstr>ADT: Tree</vt:lpstr>
      <vt:lpstr>Binary Tree Traversal</vt:lpstr>
      <vt:lpstr>Binary Tree Traversal</vt:lpstr>
      <vt:lpstr>Binary Tree Traversal</vt:lpstr>
      <vt:lpstr>Binary Tree Traversal</vt:lpstr>
      <vt:lpstr>Inorder Traversal</vt:lpstr>
      <vt:lpstr>Inorder Traversal : Codes</vt:lpstr>
      <vt:lpstr>Preorder Traversal : Codes</vt:lpstr>
      <vt:lpstr>Postorder Traversal : Codes</vt:lpstr>
      <vt:lpstr>Running Example</vt:lpstr>
      <vt:lpstr>Running Example</vt:lpstr>
      <vt:lpstr>Tree Iterator</vt:lpstr>
      <vt:lpstr>Non-Recursive Inorder Traversal</vt:lpstr>
      <vt:lpstr>Inorder Iterator</vt:lpstr>
      <vt:lpstr>Level-Order Traversal</vt:lpstr>
      <vt:lpstr>Level-Order Traversal : Codes</vt:lpstr>
      <vt:lpstr>Self-Study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2014-03-30T00:53:48Z</dcterms:created>
  <dcterms:modified xsi:type="dcterms:W3CDTF">2019-11-01T08:39:11Z</dcterms:modified>
</cp:coreProperties>
</file>