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6"/>
  </p:notesMasterIdLst>
  <p:handoutMasterIdLst>
    <p:handoutMasterId r:id="rId47"/>
  </p:handoutMasterIdLst>
  <p:sldIdLst>
    <p:sldId id="601" r:id="rId2"/>
    <p:sldId id="555" r:id="rId3"/>
    <p:sldId id="556" r:id="rId4"/>
    <p:sldId id="557" r:id="rId5"/>
    <p:sldId id="558" r:id="rId6"/>
    <p:sldId id="559" r:id="rId7"/>
    <p:sldId id="560" r:id="rId8"/>
    <p:sldId id="563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605" r:id="rId18"/>
    <p:sldId id="606" r:id="rId19"/>
    <p:sldId id="607" r:id="rId20"/>
    <p:sldId id="573" r:id="rId21"/>
    <p:sldId id="576" r:id="rId22"/>
    <p:sldId id="577" r:id="rId23"/>
    <p:sldId id="578" r:id="rId24"/>
    <p:sldId id="598" r:id="rId25"/>
    <p:sldId id="599" r:id="rId26"/>
    <p:sldId id="575" r:id="rId27"/>
    <p:sldId id="581" r:id="rId28"/>
    <p:sldId id="582" r:id="rId29"/>
    <p:sldId id="584" r:id="rId30"/>
    <p:sldId id="583" r:id="rId31"/>
    <p:sldId id="585" r:id="rId32"/>
    <p:sldId id="586" r:id="rId33"/>
    <p:sldId id="587" r:id="rId34"/>
    <p:sldId id="602" r:id="rId35"/>
    <p:sldId id="589" r:id="rId36"/>
    <p:sldId id="610" r:id="rId37"/>
    <p:sldId id="590" r:id="rId38"/>
    <p:sldId id="591" r:id="rId39"/>
    <p:sldId id="593" r:id="rId40"/>
    <p:sldId id="611" r:id="rId41"/>
    <p:sldId id="594" r:id="rId42"/>
    <p:sldId id="595" r:id="rId43"/>
    <p:sldId id="596" r:id="rId44"/>
    <p:sldId id="597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2070" autoAdjust="0"/>
  </p:normalViewPr>
  <p:slideViewPr>
    <p:cSldViewPr>
      <p:cViewPr varScale="1">
        <p:scale>
          <a:sx n="63" d="100"/>
          <a:sy n="63" d="100"/>
        </p:scale>
        <p:origin x="144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73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0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435E-E0C5-49FB-94C9-D01CB6164875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42A-2AC9-4527-8949-C4CB10F62E41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9B7-5CEB-44E1-B8BF-1B75A3E61972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779912" y="6343162"/>
            <a:ext cx="2133600" cy="365125"/>
          </a:xfrm>
        </p:spPr>
        <p:txBody>
          <a:bodyPr/>
          <a:lstStyle/>
          <a:p>
            <a:fld id="{A41A1E69-C54D-4C74-A1A5-A584D6306670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04664" y="6343161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240C-F68D-47A4-9212-ACB483BCDEE7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2BC-A6EC-44DB-BFE5-889526AAEC39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17E0-1E93-4276-97BD-C89178538C11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1F2-D3BC-4C80-B8A3-70FE0413B021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5957-5521-4471-8B1F-461643BB5712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53D-07B2-45BE-8952-EF3AB9E9F404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E9A-2E59-4B8B-B355-24BD8C7E0894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4952-9E4D-4D09-BB4F-F1822FFCF220}" type="datetime1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61733" y="3235623"/>
            <a:ext cx="3620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Graphs – Part I</a:t>
            </a:r>
            <a:endParaRPr lang="zh-TW" altLang="en-US" sz="4400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539552" y="2060848"/>
            <a:ext cx="1949521" cy="1586191"/>
            <a:chOff x="1043608" y="926870"/>
            <a:chExt cx="3617980" cy="2943706"/>
          </a:xfrm>
        </p:grpSpPr>
        <p:pic>
          <p:nvPicPr>
            <p:cNvPr id="6" name="Picture 2" descr="C:\Users\James\Desktop\2013155006_logonetworking1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26870"/>
              <a:ext cx="3617980" cy="27134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2862812" y="3455689"/>
              <a:ext cx="1710532" cy="41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Image courtesy of www.escpeuropealumni.org</a:t>
              </a:r>
              <a:endParaRPr lang="zh-TW" altLang="en-US" sz="8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876256" y="3549014"/>
            <a:ext cx="1984489" cy="1837565"/>
            <a:chOff x="4860032" y="3068960"/>
            <a:chExt cx="3005283" cy="2782783"/>
          </a:xfrm>
        </p:grpSpPr>
        <p:pic>
          <p:nvPicPr>
            <p:cNvPr id="9" name="Picture 3" descr="C:\Users\James\Desktop\BlogNetworkFriendsExtJan.gif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068960"/>
              <a:ext cx="3005283" cy="27827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6882490" y="5513189"/>
              <a:ext cx="982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Image courtesy of </a:t>
              </a:r>
              <a:br>
                <a:rPr lang="en-US" altLang="zh-TW" sz="800" dirty="0"/>
              </a:br>
              <a:r>
                <a:rPr lang="en-US" altLang="zh-TW" sz="800" dirty="0"/>
                <a:t>Ross Mayfield</a:t>
              </a:r>
              <a:endParaRPr lang="zh-TW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0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Path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path from </a:t>
            </a:r>
            <a:r>
              <a:rPr lang="en-US" altLang="zh-TW" b="1" dirty="0"/>
              <a:t>u</a:t>
            </a:r>
            <a:r>
              <a:rPr lang="en-US" altLang="zh-TW" dirty="0"/>
              <a:t> to </a:t>
            </a:r>
            <a:r>
              <a:rPr lang="en-US" altLang="zh-TW" b="1" dirty="0"/>
              <a:t>v</a:t>
            </a:r>
            <a:r>
              <a:rPr lang="en-US" altLang="zh-TW" dirty="0"/>
              <a:t> represents a sequence of vertices </a:t>
            </a:r>
            <a:r>
              <a:rPr lang="en-US" altLang="zh-TW" b="1" dirty="0"/>
              <a:t>u,i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 ,i</a:t>
            </a:r>
            <a:r>
              <a:rPr lang="en-US" altLang="zh-TW" b="1" baseline="-25000" dirty="0"/>
              <a:t>2 </a:t>
            </a:r>
            <a:r>
              <a:rPr lang="en-US" altLang="zh-TW" b="1" dirty="0"/>
              <a:t>,…,</a:t>
            </a:r>
            <a:r>
              <a:rPr lang="en-US" altLang="zh-TW" b="1" dirty="0" err="1"/>
              <a:t>i</a:t>
            </a:r>
            <a:r>
              <a:rPr lang="en-US" altLang="zh-TW" b="1" baseline="-25000" dirty="0" err="1"/>
              <a:t>k</a:t>
            </a:r>
            <a:r>
              <a:rPr lang="en-US" altLang="zh-TW" b="1" dirty="0"/>
              <a:t> , v </a:t>
            </a:r>
            <a:r>
              <a:rPr lang="en-US" altLang="zh-TW" dirty="0"/>
              <a:t>such that (</a:t>
            </a:r>
            <a:r>
              <a:rPr lang="en-US" altLang="zh-TW" b="1" dirty="0"/>
              <a:t>u, i</a:t>
            </a:r>
            <a:r>
              <a:rPr lang="en-US" altLang="zh-TW" b="1" baseline="-25000" dirty="0"/>
              <a:t>1</a:t>
            </a:r>
            <a:r>
              <a:rPr lang="en-US" altLang="zh-TW" dirty="0"/>
              <a:t>), (</a:t>
            </a:r>
            <a:r>
              <a:rPr lang="en-US" altLang="zh-TW" b="1" dirty="0"/>
              <a:t>i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 ,i</a:t>
            </a:r>
            <a:r>
              <a:rPr lang="en-US" altLang="zh-TW" b="1" baseline="-25000" dirty="0"/>
              <a:t>2</a:t>
            </a:r>
            <a:r>
              <a:rPr lang="en-US" altLang="zh-TW" dirty="0"/>
              <a:t>),…, (</a:t>
            </a:r>
            <a:r>
              <a:rPr lang="en-US" altLang="zh-TW" b="1" dirty="0" err="1"/>
              <a:t>i</a:t>
            </a:r>
            <a:r>
              <a:rPr lang="en-US" altLang="zh-TW" b="1" baseline="-25000" dirty="0" err="1"/>
              <a:t>k</a:t>
            </a:r>
            <a:r>
              <a:rPr lang="en-US" altLang="zh-TW" b="1" dirty="0"/>
              <a:t> ,v</a:t>
            </a:r>
            <a:r>
              <a:rPr lang="en-US" altLang="zh-TW" dirty="0"/>
              <a:t>) are edges in graph.</a:t>
            </a:r>
          </a:p>
          <a:p>
            <a:r>
              <a:rPr lang="en-US" altLang="zh-TW" b="1" dirty="0">
                <a:highlight>
                  <a:srgbClr val="FFFF00"/>
                </a:highlight>
              </a:rPr>
              <a:t>Simple path</a:t>
            </a:r>
            <a:r>
              <a:rPr lang="en-US" altLang="zh-TW" b="1" dirty="0"/>
              <a:t>:</a:t>
            </a:r>
          </a:p>
          <a:p>
            <a:pPr lvl="1">
              <a:defRPr/>
            </a:pPr>
            <a:r>
              <a:rPr lang="en-US" altLang="zh-TW" dirty="0"/>
              <a:t>A simple path is a path in which </a:t>
            </a:r>
            <a:r>
              <a:rPr lang="en-US" altLang="zh-TW" dirty="0">
                <a:solidFill>
                  <a:srgbClr val="FF0000"/>
                </a:solidFill>
              </a:rPr>
              <a:t>all vertices except possibly the first and the last </a:t>
            </a:r>
            <a:r>
              <a:rPr lang="en-US" altLang="zh-TW" dirty="0"/>
              <a:t>are distinct.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971600" y="5157192"/>
            <a:ext cx="1648598" cy="1534901"/>
            <a:chOff x="1043608" y="2420888"/>
            <a:chExt cx="2088232" cy="1944216"/>
          </a:xfrm>
        </p:grpSpPr>
        <p:cxnSp>
          <p:nvCxnSpPr>
            <p:cNvPr id="5" name="直線接點 4"/>
            <p:cNvCxnSpPr>
              <a:stCxn id="11" idx="3"/>
              <a:endCxn id="12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13" idx="1"/>
              <a:endCxn id="12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11" idx="5"/>
              <a:endCxn id="14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14" idx="3"/>
              <a:endCxn id="13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14" idx="2"/>
              <a:endCxn id="12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27853"/>
              </p:ext>
            </p:extLst>
          </p:nvPr>
        </p:nvGraphicFramePr>
        <p:xfrm>
          <a:off x="3180040" y="5141292"/>
          <a:ext cx="4272280" cy="16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5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Sequence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Path?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Simple</a:t>
                      </a:r>
                      <a:r>
                        <a:rPr lang="en-US" altLang="zh-TW" baseline="0" dirty="0"/>
                        <a:t> path?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0,1,3,2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0,2,0,1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0,3,2,1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860032" y="5589240"/>
            <a:ext cx="20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                       </a:t>
            </a:r>
            <a:r>
              <a:rPr lang="en-US" altLang="zh-TW" dirty="0" err="1"/>
              <a:t>Yes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860032" y="6011996"/>
            <a:ext cx="20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                       </a:t>
            </a:r>
            <a:r>
              <a:rPr lang="en-US" altLang="zh-TW" dirty="0">
                <a:highlight>
                  <a:srgbClr val="FFFF00"/>
                </a:highlight>
              </a:rPr>
              <a:t>No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860032" y="6381328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                       </a:t>
            </a:r>
            <a:r>
              <a:rPr lang="en-US" altLang="zh-TW" dirty="0" err="1"/>
              <a:t>No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078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Cycle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cycle is a simple path which the </a:t>
            </a:r>
            <a:r>
              <a:rPr lang="en-US" altLang="zh-TW" dirty="0">
                <a:highlight>
                  <a:srgbClr val="FFFF00"/>
                </a:highlight>
              </a:rPr>
              <a:t>first and the last vertices are the same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Notes: if the graph is a directed graph, we usually add the prefix “directed” to above terms:</a:t>
            </a:r>
          </a:p>
          <a:p>
            <a:pPr lvl="1"/>
            <a:r>
              <a:rPr lang="en-US" altLang="zh-TW" dirty="0"/>
              <a:t>Directed path</a:t>
            </a:r>
          </a:p>
          <a:p>
            <a:pPr lvl="1"/>
            <a:r>
              <a:rPr lang="en-US" altLang="zh-TW" dirty="0"/>
              <a:t>Directed simple path</a:t>
            </a:r>
          </a:p>
          <a:p>
            <a:pPr lvl="1"/>
            <a:r>
              <a:rPr lang="en-US" altLang="zh-TW" dirty="0"/>
              <a:t>Directed cycle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947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Undirected graph G is said to be </a:t>
            </a:r>
            <a:r>
              <a:rPr lang="en-US" altLang="zh-TW" b="1" dirty="0">
                <a:highlight>
                  <a:srgbClr val="FFFF00"/>
                </a:highlight>
              </a:rPr>
              <a:t>connected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for </a:t>
            </a:r>
            <a:r>
              <a:rPr lang="en-US" altLang="zh-TW" b="1" dirty="0"/>
              <a:t>every pair of distinct vertices u and v</a:t>
            </a:r>
            <a:r>
              <a:rPr lang="en-US" altLang="zh-TW" dirty="0"/>
              <a:t>, there is a </a:t>
            </a:r>
            <a:r>
              <a:rPr lang="en-US" altLang="zh-TW" b="1" dirty="0">
                <a:highlight>
                  <a:srgbClr val="FFFF00"/>
                </a:highlight>
              </a:rPr>
              <a:t>path</a:t>
            </a:r>
            <a:r>
              <a:rPr lang="en-US" altLang="zh-TW" b="1" dirty="0"/>
              <a:t> from u to v</a:t>
            </a:r>
            <a:r>
              <a:rPr lang="en-US" altLang="zh-TW" dirty="0"/>
              <a:t> in G.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27584" y="3429000"/>
            <a:ext cx="2242916" cy="2088232"/>
            <a:chOff x="1043608" y="2420888"/>
            <a:chExt cx="2088232" cy="1944216"/>
          </a:xfrm>
        </p:grpSpPr>
        <p:cxnSp>
          <p:nvCxnSpPr>
            <p:cNvPr id="5" name="直線接點 4"/>
            <p:cNvCxnSpPr>
              <a:stCxn id="11" idx="3"/>
              <a:endCxn id="12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13" idx="1"/>
              <a:endCxn id="12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11" idx="5"/>
              <a:endCxn id="14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14" idx="3"/>
              <a:endCxn id="13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899347" y="3429000"/>
            <a:ext cx="4635049" cy="2124561"/>
            <a:chOff x="4283968" y="3581857"/>
            <a:chExt cx="4536504" cy="2079391"/>
          </a:xfrm>
        </p:grpSpPr>
        <p:grpSp>
          <p:nvGrpSpPr>
            <p:cNvPr id="15" name="群組 14"/>
            <p:cNvGrpSpPr/>
            <p:nvPr/>
          </p:nvGrpSpPr>
          <p:grpSpPr>
            <a:xfrm>
              <a:off x="4283968" y="3581857"/>
              <a:ext cx="2209123" cy="2056769"/>
              <a:chOff x="1043608" y="2420888"/>
              <a:chExt cx="2088232" cy="1944216"/>
            </a:xfrm>
          </p:grpSpPr>
          <p:cxnSp>
            <p:nvCxnSpPr>
              <p:cNvPr id="16" name="直線接點 15"/>
              <p:cNvCxnSpPr>
                <a:stCxn id="20" idx="3"/>
                <a:endCxn id="21" idx="7"/>
              </p:cNvCxnSpPr>
              <p:nvPr/>
            </p:nvCxnSpPr>
            <p:spPr>
              <a:xfrm flipH="1">
                <a:off x="1473847" y="2851127"/>
                <a:ext cx="430544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>
                <a:stCxn id="22" idx="1"/>
                <a:endCxn id="21" idx="5"/>
              </p:cNvCxnSpPr>
              <p:nvPr/>
            </p:nvCxnSpPr>
            <p:spPr>
              <a:xfrm flipH="1" flipV="1">
                <a:off x="1473847" y="3571207"/>
                <a:ext cx="430544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stCxn id="20" idx="5"/>
                <a:endCxn id="23" idx="1"/>
              </p:cNvCxnSpPr>
              <p:nvPr/>
            </p:nvCxnSpPr>
            <p:spPr>
              <a:xfrm>
                <a:off x="2260813" y="2851127"/>
                <a:ext cx="440788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>
                <a:stCxn id="23" idx="3"/>
                <a:endCxn id="22" idx="7"/>
              </p:cNvCxnSpPr>
              <p:nvPr/>
            </p:nvCxnSpPr>
            <p:spPr>
              <a:xfrm flipH="1">
                <a:off x="2260813" y="3571207"/>
                <a:ext cx="440788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/>
              <p:cNvSpPr/>
              <p:nvPr/>
            </p:nvSpPr>
            <p:spPr>
              <a:xfrm>
                <a:off x="1830574" y="242088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1043608" y="314096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830574" y="386104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627784" y="314096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6611349" y="3604479"/>
              <a:ext cx="2209123" cy="2056769"/>
              <a:chOff x="1043608" y="2420888"/>
              <a:chExt cx="2088232" cy="1944216"/>
            </a:xfrm>
          </p:grpSpPr>
          <p:cxnSp>
            <p:nvCxnSpPr>
              <p:cNvPr id="27" name="直線接點 26"/>
              <p:cNvCxnSpPr>
                <a:stCxn id="31" idx="3"/>
                <a:endCxn id="32" idx="7"/>
              </p:cNvCxnSpPr>
              <p:nvPr/>
            </p:nvCxnSpPr>
            <p:spPr>
              <a:xfrm flipH="1">
                <a:off x="1473847" y="2851127"/>
                <a:ext cx="430544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>
                <a:stCxn id="34" idx="2"/>
                <a:endCxn id="32" idx="6"/>
              </p:cNvCxnSpPr>
              <p:nvPr/>
            </p:nvCxnSpPr>
            <p:spPr>
              <a:xfrm flipH="1">
                <a:off x="1547664" y="3392996"/>
                <a:ext cx="1080119" cy="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>
                <a:stCxn id="34" idx="3"/>
                <a:endCxn id="33" idx="7"/>
              </p:cNvCxnSpPr>
              <p:nvPr/>
            </p:nvCxnSpPr>
            <p:spPr>
              <a:xfrm flipH="1">
                <a:off x="2260813" y="3571207"/>
                <a:ext cx="440788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橢圓 30"/>
              <p:cNvSpPr/>
              <p:nvPr/>
            </p:nvSpPr>
            <p:spPr>
              <a:xfrm>
                <a:off x="1830574" y="242088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1043608" y="314096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1830574" y="386104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2627784" y="314096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</p:grpSp>
      <p:sp>
        <p:nvSpPr>
          <p:cNvPr id="38" name="文字方塊 37"/>
          <p:cNvSpPr txBox="1"/>
          <p:nvPr/>
        </p:nvSpPr>
        <p:spPr>
          <a:xfrm>
            <a:off x="1043608" y="5805264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Connected graph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76056" y="5805264"/>
            <a:ext cx="232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 a connected graph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BD892-9461-48C1-BA1B-905633195814}"/>
              </a:ext>
            </a:extLst>
          </p:cNvPr>
          <p:cNvSpPr txBox="1"/>
          <p:nvPr/>
        </p:nvSpPr>
        <p:spPr>
          <a:xfrm>
            <a:off x="586780" y="13769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每個不同的點之間都有</a:t>
            </a:r>
            <a:r>
              <a:rPr lang="en-US" altLang="zh-TW" b="1" dirty="0">
                <a:solidFill>
                  <a:srgbClr val="00B0F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path</a:t>
            </a:r>
            <a:endParaRPr lang="zh-TW" altLang="en-US" b="1" dirty="0">
              <a:solidFill>
                <a:srgbClr val="00B0F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560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b="1" dirty="0">
                <a:highlight>
                  <a:srgbClr val="FFFF00"/>
                </a:highlight>
              </a:rPr>
              <a:t>connected component</a:t>
            </a:r>
            <a:r>
              <a:rPr lang="en-US" altLang="zh-TW" dirty="0"/>
              <a:t>, H, of an undirected graph is a </a:t>
            </a:r>
            <a:r>
              <a:rPr lang="en-US" altLang="zh-TW" b="1" dirty="0">
                <a:solidFill>
                  <a:srgbClr val="FF0000"/>
                </a:solidFill>
              </a:rPr>
              <a:t>maximal</a:t>
            </a:r>
            <a:r>
              <a:rPr lang="en-US" altLang="zh-TW" b="1" dirty="0"/>
              <a:t> connected </a:t>
            </a:r>
            <a:r>
              <a:rPr lang="en-US" altLang="zh-TW" b="1" dirty="0" err="1"/>
              <a:t>subgraph</a:t>
            </a:r>
            <a:r>
              <a:rPr lang="en-US" altLang="zh-TW" b="1" dirty="0"/>
              <a:t>.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Tree:</a:t>
            </a:r>
          </a:p>
          <a:p>
            <a:pPr lvl="1"/>
            <a:r>
              <a:rPr lang="en-US" altLang="zh-TW" dirty="0"/>
              <a:t>A connected acyclic graph.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254476" y="2708920"/>
            <a:ext cx="4635049" cy="2124561"/>
            <a:chOff x="4283968" y="3581857"/>
            <a:chExt cx="4536504" cy="2079391"/>
          </a:xfrm>
        </p:grpSpPr>
        <p:grpSp>
          <p:nvGrpSpPr>
            <p:cNvPr id="5" name="群組 4"/>
            <p:cNvGrpSpPr/>
            <p:nvPr/>
          </p:nvGrpSpPr>
          <p:grpSpPr>
            <a:xfrm>
              <a:off x="4283968" y="3581857"/>
              <a:ext cx="2209123" cy="2056769"/>
              <a:chOff x="1043608" y="2420888"/>
              <a:chExt cx="2088232" cy="1944216"/>
            </a:xfrm>
          </p:grpSpPr>
          <p:cxnSp>
            <p:nvCxnSpPr>
              <p:cNvPr id="14" name="直線接點 13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1473847" y="2851127"/>
                <a:ext cx="430544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>
                <a:stCxn id="20" idx="1"/>
                <a:endCxn id="19" idx="5"/>
              </p:cNvCxnSpPr>
              <p:nvPr/>
            </p:nvCxnSpPr>
            <p:spPr>
              <a:xfrm flipH="1" flipV="1">
                <a:off x="1473847" y="3571207"/>
                <a:ext cx="430544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>
                <a:stCxn id="18" idx="5"/>
                <a:endCxn id="21" idx="1"/>
              </p:cNvCxnSpPr>
              <p:nvPr/>
            </p:nvCxnSpPr>
            <p:spPr>
              <a:xfrm>
                <a:off x="2260813" y="2851127"/>
                <a:ext cx="440788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>
                <a:stCxn id="21" idx="3"/>
                <a:endCxn id="20" idx="7"/>
              </p:cNvCxnSpPr>
              <p:nvPr/>
            </p:nvCxnSpPr>
            <p:spPr>
              <a:xfrm flipH="1">
                <a:off x="2260813" y="3571207"/>
                <a:ext cx="440788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橢圓 17"/>
              <p:cNvSpPr/>
              <p:nvPr/>
            </p:nvSpPr>
            <p:spPr>
              <a:xfrm>
                <a:off x="1830574" y="242088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043608" y="314096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830574" y="386104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627784" y="314096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6611349" y="3604479"/>
              <a:ext cx="2209123" cy="2056769"/>
              <a:chOff x="1043608" y="2420888"/>
              <a:chExt cx="2088232" cy="1944216"/>
            </a:xfrm>
          </p:grpSpPr>
          <p:cxnSp>
            <p:nvCxnSpPr>
              <p:cNvPr id="7" name="直線接點 6"/>
              <p:cNvCxnSpPr>
                <a:stCxn id="10" idx="3"/>
                <a:endCxn id="11" idx="7"/>
              </p:cNvCxnSpPr>
              <p:nvPr/>
            </p:nvCxnSpPr>
            <p:spPr>
              <a:xfrm flipH="1">
                <a:off x="1473847" y="2851127"/>
                <a:ext cx="430544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>
                <a:stCxn id="13" idx="2"/>
                <a:endCxn id="11" idx="6"/>
              </p:cNvCxnSpPr>
              <p:nvPr/>
            </p:nvCxnSpPr>
            <p:spPr>
              <a:xfrm flipH="1">
                <a:off x="1547664" y="3392996"/>
                <a:ext cx="1080119" cy="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>
                <a:stCxn id="13" idx="3"/>
                <a:endCxn id="12" idx="7"/>
              </p:cNvCxnSpPr>
              <p:nvPr/>
            </p:nvCxnSpPr>
            <p:spPr>
              <a:xfrm flipH="1">
                <a:off x="2260813" y="3571207"/>
                <a:ext cx="440788" cy="36365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/>
              <p:cNvSpPr/>
              <p:nvPr/>
            </p:nvSpPr>
            <p:spPr>
              <a:xfrm>
                <a:off x="1830574" y="242088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043608" y="314096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1830574" y="386104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2627784" y="314096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</p:grpSp>
      <p:sp>
        <p:nvSpPr>
          <p:cNvPr id="22" name="文字方塊 21"/>
          <p:cNvSpPr txBox="1"/>
          <p:nvPr/>
        </p:nvSpPr>
        <p:spPr>
          <a:xfrm>
            <a:off x="2619030" y="5003884"/>
            <a:ext cx="390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Graph with two connected components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808336" y="44371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14276" y="44371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982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Directed graph G is said to be </a:t>
            </a:r>
            <a:r>
              <a:rPr lang="en-US" altLang="zh-TW" b="1" dirty="0">
                <a:highlight>
                  <a:srgbClr val="FFFF00"/>
                </a:highlight>
              </a:rPr>
              <a:t>strongly connected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for </a:t>
            </a:r>
            <a:r>
              <a:rPr lang="en-US" altLang="zh-TW" b="1" dirty="0"/>
              <a:t>every pair of distinct vertices u and v</a:t>
            </a:r>
            <a:r>
              <a:rPr lang="en-US" altLang="zh-TW" dirty="0"/>
              <a:t>, there is a </a:t>
            </a:r>
            <a:r>
              <a:rPr lang="en-US" altLang="zh-TW" b="1" dirty="0">
                <a:highlight>
                  <a:srgbClr val="FFFF00"/>
                </a:highlight>
              </a:rPr>
              <a:t>directed path from u to v</a:t>
            </a:r>
            <a:r>
              <a:rPr lang="en-US" altLang="zh-TW" dirty="0"/>
              <a:t> and </a:t>
            </a:r>
            <a:r>
              <a:rPr lang="en-US" altLang="zh-TW" b="1" dirty="0">
                <a:highlight>
                  <a:srgbClr val="FFFF00"/>
                </a:highlight>
              </a:rPr>
              <a:t>also from v to u </a:t>
            </a:r>
            <a:r>
              <a:rPr lang="en-US" altLang="zh-TW" dirty="0"/>
              <a:t>in G.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763688" y="3973237"/>
            <a:ext cx="504056" cy="2171273"/>
            <a:chOff x="7269739" y="2060848"/>
            <a:chExt cx="504056" cy="2171273"/>
          </a:xfrm>
        </p:grpSpPr>
        <p:cxnSp>
          <p:nvCxnSpPr>
            <p:cNvPr id="5" name="直線接點 4"/>
            <p:cNvCxnSpPr>
              <a:stCxn id="8" idx="3"/>
              <a:endCxn id="9" idx="1"/>
            </p:cNvCxnSpPr>
            <p:nvPr/>
          </p:nvCxnSpPr>
          <p:spPr>
            <a:xfrm>
              <a:off x="7343556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10" idx="0"/>
              <a:endCxn id="9" idx="4"/>
            </p:cNvCxnSpPr>
            <p:nvPr/>
          </p:nvCxnSpPr>
          <p:spPr>
            <a:xfrm flipV="1">
              <a:off x="7521767" y="3429000"/>
              <a:ext cx="0" cy="29906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8" idx="5"/>
              <a:endCxn id="9" idx="7"/>
            </p:cNvCxnSpPr>
            <p:nvPr/>
          </p:nvCxnSpPr>
          <p:spPr>
            <a:xfrm>
              <a:off x="7699978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7269739" y="20608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269739" y="2924944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7269739" y="3728065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3131840" y="4673862"/>
            <a:ext cx="475662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/>
              <a:t>Not a strongly connected digraph!</a:t>
            </a:r>
          </a:p>
          <a:p>
            <a:r>
              <a:rPr lang="en-US" altLang="zh-TW" sz="2400" dirty="0"/>
              <a:t>There is no directed path from 2 to 0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2411760" y="4966340"/>
            <a:ext cx="648072" cy="246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40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dirty="0"/>
              <a:t>strongly connected component</a:t>
            </a:r>
            <a:r>
              <a:rPr lang="en-US" altLang="zh-TW" dirty="0"/>
              <a:t> is a maximal </a:t>
            </a:r>
            <a:r>
              <a:rPr lang="en-US" altLang="zh-TW" dirty="0" err="1"/>
              <a:t>subgraph</a:t>
            </a:r>
            <a:r>
              <a:rPr lang="en-US" altLang="zh-TW" dirty="0"/>
              <a:t> that is strongly connected.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35696" y="3140968"/>
            <a:ext cx="504056" cy="2171273"/>
            <a:chOff x="7269739" y="2060848"/>
            <a:chExt cx="504056" cy="2171273"/>
          </a:xfrm>
        </p:grpSpPr>
        <p:cxnSp>
          <p:nvCxnSpPr>
            <p:cNvPr id="5" name="直線接點 4"/>
            <p:cNvCxnSpPr>
              <a:stCxn id="8" idx="3"/>
              <a:endCxn id="9" idx="1"/>
            </p:cNvCxnSpPr>
            <p:nvPr/>
          </p:nvCxnSpPr>
          <p:spPr>
            <a:xfrm>
              <a:off x="7343556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10" idx="0"/>
              <a:endCxn id="9" idx="4"/>
            </p:cNvCxnSpPr>
            <p:nvPr/>
          </p:nvCxnSpPr>
          <p:spPr>
            <a:xfrm flipV="1">
              <a:off x="7521767" y="3429000"/>
              <a:ext cx="0" cy="29906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8" idx="5"/>
              <a:endCxn id="9" idx="7"/>
            </p:cNvCxnSpPr>
            <p:nvPr/>
          </p:nvCxnSpPr>
          <p:spPr>
            <a:xfrm>
              <a:off x="7699978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7269739" y="20608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269739" y="2924944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7269739" y="3728065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11" name="向右箭號 10"/>
          <p:cNvSpPr/>
          <p:nvPr/>
        </p:nvSpPr>
        <p:spPr>
          <a:xfrm>
            <a:off x="3059832" y="4119062"/>
            <a:ext cx="648072" cy="246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644008" y="3501008"/>
            <a:ext cx="504056" cy="1368152"/>
            <a:chOff x="7269739" y="2060848"/>
            <a:chExt cx="504056" cy="1368152"/>
          </a:xfrm>
        </p:grpSpPr>
        <p:cxnSp>
          <p:nvCxnSpPr>
            <p:cNvPr id="13" name="直線接點 12"/>
            <p:cNvCxnSpPr>
              <a:stCxn id="16" idx="3"/>
              <a:endCxn id="17" idx="1"/>
            </p:cNvCxnSpPr>
            <p:nvPr/>
          </p:nvCxnSpPr>
          <p:spPr>
            <a:xfrm>
              <a:off x="7343556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16" idx="5"/>
              <a:endCxn id="17" idx="7"/>
            </p:cNvCxnSpPr>
            <p:nvPr/>
          </p:nvCxnSpPr>
          <p:spPr>
            <a:xfrm>
              <a:off x="7699978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7269739" y="20608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7269739" y="2924944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" name="橢圓 24"/>
          <p:cNvSpPr/>
          <p:nvPr/>
        </p:nvSpPr>
        <p:spPr>
          <a:xfrm>
            <a:off x="5868144" y="3959605"/>
            <a:ext cx="504056" cy="504056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635896" y="5517232"/>
            <a:ext cx="375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Two strongly connected components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691583" y="49429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16430" y="49429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46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Degree</a:t>
            </a:r>
            <a:r>
              <a:rPr lang="en-US" altLang="zh-TW" dirty="0"/>
              <a:t> of a vertex v:</a:t>
            </a:r>
          </a:p>
          <a:p>
            <a:pPr lvl="1"/>
            <a:r>
              <a:rPr lang="en-US" altLang="zh-TW" dirty="0"/>
              <a:t>The # of edges incident to v.</a:t>
            </a:r>
          </a:p>
          <a:p>
            <a:r>
              <a:rPr lang="en-US" altLang="zh-TW" dirty="0"/>
              <a:t>In a directed graph:</a:t>
            </a:r>
          </a:p>
          <a:p>
            <a:pPr lvl="1"/>
            <a:r>
              <a:rPr lang="en-US" altLang="zh-TW" b="1" dirty="0">
                <a:highlight>
                  <a:srgbClr val="FFFF00"/>
                </a:highlight>
              </a:rPr>
              <a:t>In-degree</a:t>
            </a:r>
            <a:r>
              <a:rPr lang="en-US" altLang="zh-TW" dirty="0"/>
              <a:t> of v</a:t>
            </a:r>
          </a:p>
          <a:p>
            <a:pPr lvl="2"/>
            <a:r>
              <a:rPr lang="en-US" altLang="zh-TW" dirty="0"/>
              <a:t>The # of edges for which v is the head.</a:t>
            </a:r>
          </a:p>
          <a:p>
            <a:pPr lvl="1"/>
            <a:r>
              <a:rPr lang="en-US" altLang="zh-TW" b="1" dirty="0">
                <a:highlight>
                  <a:srgbClr val="FFFF00"/>
                </a:highlight>
              </a:rPr>
              <a:t>Out-degree</a:t>
            </a:r>
            <a:r>
              <a:rPr lang="en-US" altLang="zh-TW" dirty="0"/>
              <a:t> of v</a:t>
            </a:r>
          </a:p>
          <a:p>
            <a:pPr lvl="2"/>
            <a:r>
              <a:rPr lang="en-US" altLang="zh-TW" dirty="0"/>
              <a:t>The # of edges for which v is the tail.</a:t>
            </a:r>
          </a:p>
          <a:p>
            <a:pPr lvl="1"/>
            <a:r>
              <a:rPr lang="en-US" altLang="zh-TW" b="1" dirty="0"/>
              <a:t>Degree of v = in-degree + out-degree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44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Self-Study Topics – some variations to Konigsberg Bridge Problem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10808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 lands</a:t>
            </a:r>
          </a:p>
          <a:p>
            <a:r>
              <a:rPr lang="en-US" altLang="zh-TW" dirty="0"/>
              <a:t>7 bridges</a:t>
            </a:r>
          </a:p>
          <a:p>
            <a:r>
              <a:rPr lang="en-US" altLang="zh-TW" dirty="0"/>
              <a:t>Problem: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Original Problem:</a:t>
            </a:r>
          </a:p>
          <a:p>
            <a:pPr marL="0" indent="0">
              <a:buNone/>
            </a:pPr>
            <a:r>
              <a:rPr lang="en-US" altLang="zh-TW" dirty="0"/>
              <a:t>Starting at one land, is it possible to </a:t>
            </a:r>
            <a:r>
              <a:rPr lang="en-US" altLang="zh-TW" b="1" dirty="0"/>
              <a:t>walk across all the bridges exactly once</a:t>
            </a:r>
            <a:r>
              <a:rPr lang="en-US" altLang="zh-TW" dirty="0"/>
              <a:t> and </a:t>
            </a:r>
            <a:r>
              <a:rPr lang="en-US" altLang="zh-TW" b="1" dirty="0"/>
              <a:t>returning to the starting land</a:t>
            </a:r>
            <a:r>
              <a:rPr lang="en-US" altLang="zh-TW" dirty="0"/>
              <a:t>?</a:t>
            </a:r>
          </a:p>
        </p:txBody>
      </p:sp>
      <p:pic>
        <p:nvPicPr>
          <p:cNvPr id="4098" name="Picture 2" descr="C:\Users\James\Desktop\Konigsber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57792"/>
            <a:ext cx="4523488" cy="36034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282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Konigsberg Bridge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Euler formulate the problem as a graph.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Prove that the answer to the problem is possible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  <a:r>
              <a:rPr lang="en-US" altLang="zh-TW" b="1" dirty="0"/>
              <a:t>the </a:t>
            </a:r>
            <a:r>
              <a:rPr lang="en-US" altLang="zh-TW" b="1" dirty="0">
                <a:solidFill>
                  <a:srgbClr val="FF0000"/>
                </a:solidFill>
              </a:rPr>
              <a:t>degree</a:t>
            </a:r>
            <a:r>
              <a:rPr lang="en-US" altLang="zh-TW" b="1" dirty="0"/>
              <a:t> of each </a:t>
            </a:r>
            <a:r>
              <a:rPr lang="en-US" altLang="zh-TW" b="1" dirty="0">
                <a:solidFill>
                  <a:srgbClr val="FF0000"/>
                </a:solidFill>
              </a:rPr>
              <a:t>vertex</a:t>
            </a:r>
            <a:r>
              <a:rPr lang="en-US" altLang="zh-TW" b="1" dirty="0"/>
              <a:t> is even.</a:t>
            </a:r>
            <a:endParaRPr lang="zh-TW" altLang="en-US" b="1" dirty="0"/>
          </a:p>
        </p:txBody>
      </p:sp>
      <p:grpSp>
        <p:nvGrpSpPr>
          <p:cNvPr id="89" name="群組 88"/>
          <p:cNvGrpSpPr/>
          <p:nvPr/>
        </p:nvGrpSpPr>
        <p:grpSpPr>
          <a:xfrm>
            <a:off x="3371380" y="2418309"/>
            <a:ext cx="2401240" cy="1802779"/>
            <a:chOff x="3149253" y="2418309"/>
            <a:chExt cx="2401240" cy="1802779"/>
          </a:xfrm>
        </p:grpSpPr>
        <p:cxnSp>
          <p:nvCxnSpPr>
            <p:cNvPr id="16" name="直線接點 17"/>
            <p:cNvCxnSpPr>
              <a:cxnSpLocks noChangeShapeType="1"/>
              <a:stCxn id="5" idx="3"/>
              <a:endCxn id="9" idx="7"/>
            </p:cNvCxnSpPr>
            <p:nvPr/>
          </p:nvCxnSpPr>
          <p:spPr bwMode="auto">
            <a:xfrm flipH="1">
              <a:off x="3537281" y="2856034"/>
              <a:ext cx="142636" cy="27925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線接點 20"/>
            <p:cNvCxnSpPr>
              <a:cxnSpLocks noChangeShapeType="1"/>
              <a:stCxn id="5" idx="6"/>
              <a:endCxn id="10" idx="0"/>
            </p:cNvCxnSpPr>
            <p:nvPr/>
          </p:nvCxnSpPr>
          <p:spPr bwMode="auto">
            <a:xfrm>
              <a:off x="4067944" y="2695308"/>
              <a:ext cx="1255248" cy="37340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矩形 41"/>
            <p:cNvSpPr>
              <a:spLocks noChangeArrowheads="1"/>
            </p:cNvSpPr>
            <p:nvPr/>
          </p:nvSpPr>
          <p:spPr bwMode="auto">
            <a:xfrm>
              <a:off x="3684114" y="2418309"/>
              <a:ext cx="31305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42"/>
            <p:cNvSpPr>
              <a:spLocks noChangeArrowheads="1"/>
            </p:cNvSpPr>
            <p:nvPr/>
          </p:nvSpPr>
          <p:spPr bwMode="auto">
            <a:xfrm>
              <a:off x="3214197" y="3019018"/>
              <a:ext cx="3247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6" name="矩形 43"/>
            <p:cNvSpPr>
              <a:spLocks noChangeArrowheads="1"/>
            </p:cNvSpPr>
            <p:nvPr/>
          </p:nvSpPr>
          <p:spPr bwMode="auto">
            <a:xfrm>
              <a:off x="3678285" y="3667090"/>
              <a:ext cx="32471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7" name="矩形 44"/>
            <p:cNvSpPr>
              <a:spLocks noChangeArrowheads="1"/>
            </p:cNvSpPr>
            <p:nvPr/>
          </p:nvSpPr>
          <p:spPr bwMode="auto">
            <a:xfrm>
              <a:off x="5160834" y="3019018"/>
              <a:ext cx="32471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D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46" name="直線接點 17"/>
            <p:cNvCxnSpPr>
              <a:cxnSpLocks noChangeShapeType="1"/>
              <a:stCxn id="5" idx="2"/>
              <a:endCxn id="9" idx="0"/>
            </p:cNvCxnSpPr>
            <p:nvPr/>
          </p:nvCxnSpPr>
          <p:spPr bwMode="auto">
            <a:xfrm flipH="1">
              <a:off x="3376555" y="2695308"/>
              <a:ext cx="236787" cy="37340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線接點 17"/>
            <p:cNvCxnSpPr>
              <a:cxnSpLocks noChangeShapeType="1"/>
              <a:stCxn id="6" idx="1"/>
              <a:endCxn id="9" idx="5"/>
            </p:cNvCxnSpPr>
            <p:nvPr/>
          </p:nvCxnSpPr>
          <p:spPr bwMode="auto">
            <a:xfrm flipH="1" flipV="1">
              <a:off x="3537281" y="3456744"/>
              <a:ext cx="142636" cy="32661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線接點 17"/>
            <p:cNvCxnSpPr>
              <a:cxnSpLocks noChangeShapeType="1"/>
              <a:stCxn id="6" idx="2"/>
              <a:endCxn id="9" idx="4"/>
            </p:cNvCxnSpPr>
            <p:nvPr/>
          </p:nvCxnSpPr>
          <p:spPr bwMode="auto">
            <a:xfrm flipH="1" flipV="1">
              <a:off x="3376555" y="3523319"/>
              <a:ext cx="236787" cy="42077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線接點 20"/>
            <p:cNvCxnSpPr>
              <a:cxnSpLocks noChangeShapeType="1"/>
              <a:stCxn id="6" idx="6"/>
              <a:endCxn id="10" idx="4"/>
            </p:cNvCxnSpPr>
            <p:nvPr/>
          </p:nvCxnSpPr>
          <p:spPr bwMode="auto">
            <a:xfrm flipV="1">
              <a:off x="4067944" y="3523319"/>
              <a:ext cx="1255248" cy="42077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線接點 20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3603856" y="3296018"/>
              <a:ext cx="1492035" cy="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橢圓 10"/>
            <p:cNvSpPr>
              <a:spLocks noChangeArrowheads="1"/>
            </p:cNvSpPr>
            <p:nvPr/>
          </p:nvSpPr>
          <p:spPr bwMode="auto">
            <a:xfrm>
              <a:off x="5095891" y="3068716"/>
              <a:ext cx="454602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3613342" y="2468007"/>
              <a:ext cx="454602" cy="4546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3149253" y="3068716"/>
              <a:ext cx="454603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613342" y="3716788"/>
              <a:ext cx="454602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6301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if the degrees are not all even? (Self-Study)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a pair of vertices with odd degree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Multiple pairs of odd-degree vertices</a:t>
            </a:r>
            <a:br>
              <a:rPr lang="en-US" altLang="zh-TW" dirty="0"/>
            </a:br>
            <a:r>
              <a:rPr lang="en-US" altLang="zh-TW" dirty="0"/>
              <a:t>Chinese Postman Problem (</a:t>
            </a:r>
            <a:r>
              <a:rPr lang="zh-TW" altLang="en-US" dirty="0"/>
              <a:t>中國郵差問題</a:t>
            </a:r>
            <a:r>
              <a:rPr lang="en-US" altLang="zh-TW" dirty="0"/>
              <a:t>)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3371380" y="2204864"/>
            <a:ext cx="2401240" cy="1802779"/>
            <a:chOff x="3149253" y="2418309"/>
            <a:chExt cx="2401240" cy="1802779"/>
          </a:xfrm>
        </p:grpSpPr>
        <p:cxnSp>
          <p:nvCxnSpPr>
            <p:cNvPr id="16" name="直線接點 17"/>
            <p:cNvCxnSpPr>
              <a:cxnSpLocks noChangeShapeType="1"/>
              <a:stCxn id="5" idx="3"/>
              <a:endCxn id="9" idx="7"/>
            </p:cNvCxnSpPr>
            <p:nvPr/>
          </p:nvCxnSpPr>
          <p:spPr bwMode="auto">
            <a:xfrm flipH="1">
              <a:off x="3537281" y="2856034"/>
              <a:ext cx="142636" cy="27925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矩形 41"/>
            <p:cNvSpPr>
              <a:spLocks noChangeArrowheads="1"/>
            </p:cNvSpPr>
            <p:nvPr/>
          </p:nvSpPr>
          <p:spPr bwMode="auto">
            <a:xfrm>
              <a:off x="3684114" y="2418309"/>
              <a:ext cx="31305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42"/>
            <p:cNvSpPr>
              <a:spLocks noChangeArrowheads="1"/>
            </p:cNvSpPr>
            <p:nvPr/>
          </p:nvSpPr>
          <p:spPr bwMode="auto">
            <a:xfrm>
              <a:off x="3214197" y="3019018"/>
              <a:ext cx="3247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6" name="矩形 43"/>
            <p:cNvSpPr>
              <a:spLocks noChangeArrowheads="1"/>
            </p:cNvSpPr>
            <p:nvPr/>
          </p:nvSpPr>
          <p:spPr bwMode="auto">
            <a:xfrm>
              <a:off x="3678285" y="3667090"/>
              <a:ext cx="32471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7" name="矩形 44"/>
            <p:cNvSpPr>
              <a:spLocks noChangeArrowheads="1"/>
            </p:cNvSpPr>
            <p:nvPr/>
          </p:nvSpPr>
          <p:spPr bwMode="auto">
            <a:xfrm>
              <a:off x="5160834" y="3019018"/>
              <a:ext cx="32471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D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46" name="直線接點 17"/>
            <p:cNvCxnSpPr>
              <a:cxnSpLocks noChangeShapeType="1"/>
              <a:stCxn id="5" idx="2"/>
              <a:endCxn id="9" idx="0"/>
            </p:cNvCxnSpPr>
            <p:nvPr/>
          </p:nvCxnSpPr>
          <p:spPr bwMode="auto">
            <a:xfrm flipH="1">
              <a:off x="3376555" y="2695308"/>
              <a:ext cx="236787" cy="37340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線接點 17"/>
            <p:cNvCxnSpPr>
              <a:cxnSpLocks noChangeShapeType="1"/>
              <a:stCxn id="6" idx="1"/>
              <a:endCxn id="9" idx="5"/>
            </p:cNvCxnSpPr>
            <p:nvPr/>
          </p:nvCxnSpPr>
          <p:spPr bwMode="auto">
            <a:xfrm flipH="1" flipV="1">
              <a:off x="3537281" y="3456744"/>
              <a:ext cx="142636" cy="32661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線接點 17"/>
            <p:cNvCxnSpPr>
              <a:cxnSpLocks noChangeShapeType="1"/>
              <a:stCxn id="6" idx="2"/>
              <a:endCxn id="9" idx="4"/>
            </p:cNvCxnSpPr>
            <p:nvPr/>
          </p:nvCxnSpPr>
          <p:spPr bwMode="auto">
            <a:xfrm flipH="1" flipV="1">
              <a:off x="3376555" y="3523319"/>
              <a:ext cx="236787" cy="42077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線接點 20"/>
            <p:cNvCxnSpPr>
              <a:cxnSpLocks noChangeShapeType="1"/>
              <a:stCxn id="6" idx="6"/>
              <a:endCxn id="10" idx="4"/>
            </p:cNvCxnSpPr>
            <p:nvPr/>
          </p:nvCxnSpPr>
          <p:spPr bwMode="auto">
            <a:xfrm flipV="1">
              <a:off x="4067944" y="3523319"/>
              <a:ext cx="1255248" cy="42077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線接點 20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3603856" y="3296018"/>
              <a:ext cx="1492035" cy="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橢圓 10"/>
            <p:cNvSpPr>
              <a:spLocks noChangeArrowheads="1"/>
            </p:cNvSpPr>
            <p:nvPr/>
          </p:nvSpPr>
          <p:spPr bwMode="auto">
            <a:xfrm>
              <a:off x="5095891" y="3068716"/>
              <a:ext cx="454602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3613342" y="2468007"/>
              <a:ext cx="454602" cy="4546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3149253" y="3068716"/>
              <a:ext cx="454603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613342" y="3716788"/>
              <a:ext cx="454602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3306437" y="5049586"/>
            <a:ext cx="2401240" cy="1802779"/>
            <a:chOff x="3149253" y="2418309"/>
            <a:chExt cx="2401240" cy="1802779"/>
          </a:xfrm>
        </p:grpSpPr>
        <p:cxnSp>
          <p:nvCxnSpPr>
            <p:cNvPr id="42" name="直線接點 17"/>
            <p:cNvCxnSpPr>
              <a:cxnSpLocks noChangeShapeType="1"/>
              <a:stCxn id="57" idx="3"/>
              <a:endCxn id="58" idx="7"/>
            </p:cNvCxnSpPr>
            <p:nvPr/>
          </p:nvCxnSpPr>
          <p:spPr bwMode="auto">
            <a:xfrm flipH="1">
              <a:off x="3537281" y="2856034"/>
              <a:ext cx="142636" cy="27925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接點 20"/>
            <p:cNvCxnSpPr>
              <a:cxnSpLocks noChangeShapeType="1"/>
              <a:stCxn id="57" idx="6"/>
              <a:endCxn id="56" idx="0"/>
            </p:cNvCxnSpPr>
            <p:nvPr/>
          </p:nvCxnSpPr>
          <p:spPr bwMode="auto">
            <a:xfrm>
              <a:off x="4067944" y="2695308"/>
              <a:ext cx="1255248" cy="37340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矩形 41"/>
            <p:cNvSpPr>
              <a:spLocks noChangeArrowheads="1"/>
            </p:cNvSpPr>
            <p:nvPr/>
          </p:nvSpPr>
          <p:spPr bwMode="auto">
            <a:xfrm>
              <a:off x="3684114" y="2418309"/>
              <a:ext cx="31305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5" name="矩形 42"/>
            <p:cNvSpPr>
              <a:spLocks noChangeArrowheads="1"/>
            </p:cNvSpPr>
            <p:nvPr/>
          </p:nvSpPr>
          <p:spPr bwMode="auto">
            <a:xfrm>
              <a:off x="3214197" y="3019018"/>
              <a:ext cx="3247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7" name="矩形 43"/>
            <p:cNvSpPr>
              <a:spLocks noChangeArrowheads="1"/>
            </p:cNvSpPr>
            <p:nvPr/>
          </p:nvSpPr>
          <p:spPr bwMode="auto">
            <a:xfrm>
              <a:off x="3678285" y="3667090"/>
              <a:ext cx="32471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8" name="矩形 44"/>
            <p:cNvSpPr>
              <a:spLocks noChangeArrowheads="1"/>
            </p:cNvSpPr>
            <p:nvPr/>
          </p:nvSpPr>
          <p:spPr bwMode="auto">
            <a:xfrm>
              <a:off x="5160834" y="3019018"/>
              <a:ext cx="32471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D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50" name="直線接點 17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 flipH="1">
              <a:off x="3376555" y="2695308"/>
              <a:ext cx="236787" cy="37340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線接點 17"/>
            <p:cNvCxnSpPr>
              <a:cxnSpLocks noChangeShapeType="1"/>
              <a:stCxn id="59" idx="1"/>
              <a:endCxn id="58" idx="5"/>
            </p:cNvCxnSpPr>
            <p:nvPr/>
          </p:nvCxnSpPr>
          <p:spPr bwMode="auto">
            <a:xfrm flipH="1" flipV="1">
              <a:off x="3537281" y="3456744"/>
              <a:ext cx="142636" cy="32661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線接點 17"/>
            <p:cNvCxnSpPr>
              <a:cxnSpLocks noChangeShapeType="1"/>
              <a:stCxn id="59" idx="2"/>
              <a:endCxn id="58" idx="4"/>
            </p:cNvCxnSpPr>
            <p:nvPr/>
          </p:nvCxnSpPr>
          <p:spPr bwMode="auto">
            <a:xfrm flipH="1" flipV="1">
              <a:off x="3376555" y="3523319"/>
              <a:ext cx="236787" cy="42077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線接點 20"/>
            <p:cNvCxnSpPr>
              <a:cxnSpLocks noChangeShapeType="1"/>
              <a:stCxn id="59" idx="6"/>
              <a:endCxn id="56" idx="4"/>
            </p:cNvCxnSpPr>
            <p:nvPr/>
          </p:nvCxnSpPr>
          <p:spPr bwMode="auto">
            <a:xfrm flipV="1">
              <a:off x="4067944" y="3523319"/>
              <a:ext cx="1255248" cy="42077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線接點 20"/>
            <p:cNvCxnSpPr>
              <a:cxnSpLocks noChangeShapeType="1"/>
              <a:stCxn id="58" idx="6"/>
              <a:endCxn id="56" idx="2"/>
            </p:cNvCxnSpPr>
            <p:nvPr/>
          </p:nvCxnSpPr>
          <p:spPr bwMode="auto">
            <a:xfrm>
              <a:off x="3603856" y="3296018"/>
              <a:ext cx="1492035" cy="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橢圓 10"/>
            <p:cNvSpPr>
              <a:spLocks noChangeArrowheads="1"/>
            </p:cNvSpPr>
            <p:nvPr/>
          </p:nvSpPr>
          <p:spPr bwMode="auto">
            <a:xfrm>
              <a:off x="5095891" y="3068716"/>
              <a:ext cx="454602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橢圓 5"/>
            <p:cNvSpPr>
              <a:spLocks noChangeArrowheads="1"/>
            </p:cNvSpPr>
            <p:nvPr/>
          </p:nvSpPr>
          <p:spPr bwMode="auto">
            <a:xfrm>
              <a:off x="3613342" y="2468007"/>
              <a:ext cx="454602" cy="4546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58" name="橢圓 9"/>
            <p:cNvSpPr>
              <a:spLocks noChangeArrowheads="1"/>
            </p:cNvSpPr>
            <p:nvPr/>
          </p:nvSpPr>
          <p:spPr bwMode="auto">
            <a:xfrm>
              <a:off x="3149253" y="3068716"/>
              <a:ext cx="454603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9" name="橢圓 6"/>
            <p:cNvSpPr>
              <a:spLocks noChangeArrowheads="1"/>
            </p:cNvSpPr>
            <p:nvPr/>
          </p:nvSpPr>
          <p:spPr bwMode="auto">
            <a:xfrm>
              <a:off x="3613342" y="3716788"/>
              <a:ext cx="454602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8463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Konigsberg Bridge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4 lands</a:t>
            </a:r>
          </a:p>
          <a:p>
            <a:r>
              <a:rPr lang="en-US" altLang="zh-TW" dirty="0"/>
              <a:t>7 bridges</a:t>
            </a:r>
          </a:p>
          <a:p>
            <a:r>
              <a:rPr lang="en-US" altLang="zh-TW" dirty="0"/>
              <a:t>Problem:</a:t>
            </a:r>
          </a:p>
          <a:p>
            <a:pPr marL="0" indent="0">
              <a:buNone/>
            </a:pPr>
            <a:r>
              <a:rPr lang="en-US" altLang="zh-TW" dirty="0"/>
              <a:t>Starting at one land, is it possible to </a:t>
            </a:r>
            <a:r>
              <a:rPr lang="en-US" altLang="zh-TW" b="1" dirty="0"/>
              <a:t>walk across all the bridges exactly once</a:t>
            </a:r>
            <a:r>
              <a:rPr lang="en-US" altLang="zh-TW" dirty="0"/>
              <a:t> and </a:t>
            </a:r>
            <a:r>
              <a:rPr lang="en-US" altLang="zh-TW" b="1" dirty="0"/>
              <a:t>returning to the starting land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098" name="Picture 2" descr="C:\Users\James\Desktop\Konigsber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57792"/>
            <a:ext cx="4523488" cy="36034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8582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representation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92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Adjacency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 two dimensional array with the property that a[</a:t>
            </a:r>
            <a:r>
              <a:rPr lang="en-US" altLang="zh-TW" dirty="0" err="1"/>
              <a:t>i</a:t>
            </a:r>
            <a:r>
              <a:rPr lang="en-US" altLang="zh-TW" dirty="0"/>
              <a:t>][j] = 1 </a:t>
            </a:r>
            <a:r>
              <a:rPr lang="en-US" altLang="zh-TW" dirty="0" err="1"/>
              <a:t>iff</a:t>
            </a:r>
            <a:r>
              <a:rPr lang="en-US" altLang="zh-TW" dirty="0"/>
              <a:t> the edge (</a:t>
            </a:r>
            <a:r>
              <a:rPr lang="en-US" altLang="zh-TW" dirty="0" err="1"/>
              <a:t>i,j</a:t>
            </a:r>
            <a:r>
              <a:rPr lang="en-US" altLang="zh-TW" dirty="0"/>
              <a:t>) or &lt;</a:t>
            </a:r>
            <a:r>
              <a:rPr lang="en-US" altLang="zh-TW" dirty="0" err="1"/>
              <a:t>i,j</a:t>
            </a:r>
            <a:r>
              <a:rPr lang="en-US" altLang="zh-TW" dirty="0"/>
              <a:t>&gt; is in E(G).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Waste of memory when a graph is sparse </a:t>
            </a:r>
          </a:p>
          <a:p>
            <a:pPr lvl="1"/>
            <a:r>
              <a:rPr lang="en-US" altLang="zh-TW" dirty="0"/>
              <a:t>Storage </a:t>
            </a:r>
            <a:r>
              <a:rPr lang="en-US" altLang="zh-TW" dirty="0">
                <a:highlight>
                  <a:srgbClr val="FFFF00"/>
                </a:highlight>
              </a:rPr>
              <a:t>O(n</a:t>
            </a:r>
            <a:r>
              <a:rPr lang="en-US" altLang="zh-TW" baseline="30000" dirty="0">
                <a:highlight>
                  <a:srgbClr val="FFFF00"/>
                </a:highlight>
              </a:rPr>
              <a:t>2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95536" y="2985098"/>
            <a:ext cx="2349594" cy="2187553"/>
            <a:chOff x="1043608" y="2420888"/>
            <a:chExt cx="2088232" cy="1944216"/>
          </a:xfrm>
        </p:grpSpPr>
        <p:cxnSp>
          <p:nvCxnSpPr>
            <p:cNvPr id="5" name="直線接點 4"/>
            <p:cNvCxnSpPr>
              <a:stCxn id="11" idx="3"/>
              <a:endCxn id="12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13" idx="1"/>
              <a:endCxn id="12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11" idx="5"/>
              <a:endCxn id="14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14" idx="3"/>
              <a:endCxn id="13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11" idx="4"/>
              <a:endCxn id="13" idx="0"/>
            </p:cNvCxnSpPr>
            <p:nvPr/>
          </p:nvCxnSpPr>
          <p:spPr>
            <a:xfrm>
              <a:off x="2082602" y="2924944"/>
              <a:ext cx="0" cy="9361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14" idx="2"/>
              <a:endCxn id="12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32084"/>
            <a:ext cx="1656184" cy="175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群組 18"/>
          <p:cNvGrpSpPr/>
          <p:nvPr/>
        </p:nvGrpSpPr>
        <p:grpSpPr>
          <a:xfrm>
            <a:off x="5796136" y="2924944"/>
            <a:ext cx="504056" cy="2171273"/>
            <a:chOff x="7269739" y="2060848"/>
            <a:chExt cx="504056" cy="2171273"/>
          </a:xfrm>
        </p:grpSpPr>
        <p:cxnSp>
          <p:nvCxnSpPr>
            <p:cNvPr id="20" name="直線接點 19"/>
            <p:cNvCxnSpPr>
              <a:stCxn id="23" idx="3"/>
              <a:endCxn id="24" idx="1"/>
            </p:cNvCxnSpPr>
            <p:nvPr/>
          </p:nvCxnSpPr>
          <p:spPr>
            <a:xfrm>
              <a:off x="7343556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25" idx="0"/>
              <a:endCxn id="24" idx="4"/>
            </p:cNvCxnSpPr>
            <p:nvPr/>
          </p:nvCxnSpPr>
          <p:spPr>
            <a:xfrm flipV="1">
              <a:off x="7521767" y="3429000"/>
              <a:ext cx="0" cy="29906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23" idx="5"/>
              <a:endCxn id="24" idx="7"/>
            </p:cNvCxnSpPr>
            <p:nvPr/>
          </p:nvCxnSpPr>
          <p:spPr>
            <a:xfrm>
              <a:off x="7699978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7269739" y="20608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7269739" y="2924944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7269739" y="3728065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213700"/>
            <a:ext cx="1224136" cy="14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26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橢圓 6"/>
          <p:cNvSpPr>
            <a:spLocks noChangeArrowheads="1"/>
          </p:cNvSpPr>
          <p:nvPr/>
        </p:nvSpPr>
        <p:spPr bwMode="auto">
          <a:xfrm>
            <a:off x="1967623" y="4820273"/>
            <a:ext cx="551457" cy="551458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8" name="橢圓 6"/>
          <p:cNvSpPr>
            <a:spLocks noChangeArrowheads="1"/>
          </p:cNvSpPr>
          <p:nvPr/>
        </p:nvSpPr>
        <p:spPr bwMode="auto">
          <a:xfrm>
            <a:off x="2865231" y="4003203"/>
            <a:ext cx="543509" cy="543510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7" name="橢圓 6"/>
          <p:cNvSpPr>
            <a:spLocks noChangeArrowheads="1"/>
          </p:cNvSpPr>
          <p:nvPr/>
        </p:nvSpPr>
        <p:spPr bwMode="auto">
          <a:xfrm>
            <a:off x="1083037" y="4012743"/>
            <a:ext cx="543509" cy="543510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3" name="橢圓 6"/>
          <p:cNvSpPr>
            <a:spLocks noChangeArrowheads="1"/>
          </p:cNvSpPr>
          <p:nvPr/>
        </p:nvSpPr>
        <p:spPr bwMode="auto">
          <a:xfrm>
            <a:off x="1975571" y="3200538"/>
            <a:ext cx="543509" cy="543510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Adjacency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Undirected graph: Use a </a:t>
            </a:r>
            <a:r>
              <a:rPr lang="en-US" altLang="zh-TW" dirty="0">
                <a:highlight>
                  <a:srgbClr val="FFFF00"/>
                </a:highlight>
              </a:rPr>
              <a:t>chain</a:t>
            </a:r>
            <a:r>
              <a:rPr lang="en-US" altLang="zh-TW" dirty="0"/>
              <a:t> to represent each vertex and its </a:t>
            </a:r>
            <a:r>
              <a:rPr lang="en-US" altLang="zh-TW" b="1" dirty="0"/>
              <a:t>adjacent</a:t>
            </a:r>
            <a:r>
              <a:rPr lang="en-US" altLang="zh-TW" dirty="0"/>
              <a:t> vertices.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70278" y="3185663"/>
            <a:ext cx="2349594" cy="2187553"/>
            <a:chOff x="1043608" y="2420888"/>
            <a:chExt cx="2088232" cy="1944216"/>
          </a:xfrm>
        </p:grpSpPr>
        <p:cxnSp>
          <p:nvCxnSpPr>
            <p:cNvPr id="5" name="直線接點 4"/>
            <p:cNvCxnSpPr>
              <a:stCxn id="11" idx="3"/>
              <a:endCxn id="12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13" idx="1"/>
              <a:endCxn id="12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11" idx="5"/>
              <a:endCxn id="14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14" idx="3"/>
              <a:endCxn id="13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11" idx="4"/>
              <a:endCxn id="13" idx="0"/>
            </p:cNvCxnSpPr>
            <p:nvPr/>
          </p:nvCxnSpPr>
          <p:spPr>
            <a:xfrm>
              <a:off x="2082602" y="2924944"/>
              <a:ext cx="0" cy="9361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14" idx="2"/>
              <a:endCxn id="12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4256497" y="3324948"/>
            <a:ext cx="4131927" cy="392084"/>
            <a:chOff x="4256497" y="3324948"/>
            <a:chExt cx="4131927" cy="392084"/>
          </a:xfrm>
        </p:grpSpPr>
        <p:grpSp>
          <p:nvGrpSpPr>
            <p:cNvPr id="34" name="群組 33"/>
            <p:cNvGrpSpPr/>
            <p:nvPr/>
          </p:nvGrpSpPr>
          <p:grpSpPr>
            <a:xfrm>
              <a:off x="7392788" y="3329512"/>
              <a:ext cx="995636" cy="387520"/>
              <a:chOff x="1222194" y="1994564"/>
              <a:chExt cx="1248289" cy="485858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37" name="矩形 36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8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2</a:t>
                </a:r>
                <a:endParaRPr lang="zh-TW" altLang="en-US" sz="1800" b="1" baseline="-25000" dirty="0"/>
              </a:p>
            </p:txBody>
          </p:sp>
        </p:grpSp>
        <p:sp>
          <p:nvSpPr>
            <p:cNvPr id="39" name="文字方塊 6"/>
            <p:cNvSpPr txBox="1">
              <a:spLocks noChangeArrowheads="1"/>
            </p:cNvSpPr>
            <p:nvPr/>
          </p:nvSpPr>
          <p:spPr bwMode="auto">
            <a:xfrm>
              <a:off x="8075518" y="33409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6084168" y="3324948"/>
              <a:ext cx="995636" cy="387520"/>
              <a:chOff x="1222194" y="1994564"/>
              <a:chExt cx="1248289" cy="485858"/>
            </a:xfrm>
          </p:grpSpPr>
          <p:grpSp>
            <p:nvGrpSpPr>
              <p:cNvPr id="46" name="群組 45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48" name="矩形 47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49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7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1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4728492" y="3324948"/>
              <a:ext cx="995636" cy="387520"/>
              <a:chOff x="1222194" y="1994564"/>
              <a:chExt cx="1248289" cy="485858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54" name="矩形 53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55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3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3</a:t>
                </a:r>
                <a:endParaRPr lang="zh-TW" altLang="en-US" sz="1800" b="1" baseline="-25000" dirty="0"/>
              </a:p>
            </p:txBody>
          </p:sp>
        </p:grpSp>
        <p:cxnSp>
          <p:nvCxnSpPr>
            <p:cNvPr id="21" name="直線單箭頭接點 52"/>
            <p:cNvCxnSpPr>
              <a:cxnSpLocks noChangeShapeType="1"/>
            </p:cNvCxnSpPr>
            <p:nvPr/>
          </p:nvCxnSpPr>
          <p:spPr bwMode="auto">
            <a:xfrm>
              <a:off x="5608601" y="3519970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52"/>
            <p:cNvCxnSpPr>
              <a:cxnSpLocks noChangeShapeType="1"/>
            </p:cNvCxnSpPr>
            <p:nvPr/>
          </p:nvCxnSpPr>
          <p:spPr bwMode="auto">
            <a:xfrm>
              <a:off x="6920793" y="3519970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3525495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群組 194"/>
          <p:cNvGrpSpPr/>
          <p:nvPr/>
        </p:nvGrpSpPr>
        <p:grpSpPr>
          <a:xfrm>
            <a:off x="4256497" y="3896428"/>
            <a:ext cx="4131927" cy="392084"/>
            <a:chOff x="4256497" y="3896428"/>
            <a:chExt cx="4131927" cy="392084"/>
          </a:xfrm>
        </p:grpSpPr>
        <p:grpSp>
          <p:nvGrpSpPr>
            <p:cNvPr id="130" name="群組 129"/>
            <p:cNvGrpSpPr/>
            <p:nvPr/>
          </p:nvGrpSpPr>
          <p:grpSpPr>
            <a:xfrm>
              <a:off x="7392788" y="3900992"/>
              <a:ext cx="995636" cy="387520"/>
              <a:chOff x="1222194" y="1994564"/>
              <a:chExt cx="1248289" cy="485858"/>
            </a:xfrm>
          </p:grpSpPr>
          <p:grpSp>
            <p:nvGrpSpPr>
              <p:cNvPr id="147" name="群組 146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49" name="矩形 148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50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8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131" name="文字方塊 6"/>
            <p:cNvSpPr txBox="1">
              <a:spLocks noChangeArrowheads="1"/>
            </p:cNvSpPr>
            <p:nvPr/>
          </p:nvSpPr>
          <p:spPr bwMode="auto">
            <a:xfrm>
              <a:off x="8075518" y="391238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grpSp>
          <p:nvGrpSpPr>
            <p:cNvPr id="132" name="群組 131"/>
            <p:cNvGrpSpPr/>
            <p:nvPr/>
          </p:nvGrpSpPr>
          <p:grpSpPr>
            <a:xfrm>
              <a:off x="6084168" y="3896428"/>
              <a:ext cx="995636" cy="387520"/>
              <a:chOff x="1222194" y="1994564"/>
              <a:chExt cx="1248289" cy="485858"/>
            </a:xfrm>
          </p:grpSpPr>
          <p:grpSp>
            <p:nvGrpSpPr>
              <p:cNvPr id="143" name="群組 142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45" name="矩形 144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46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4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3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133" name="群組 132"/>
            <p:cNvGrpSpPr/>
            <p:nvPr/>
          </p:nvGrpSpPr>
          <p:grpSpPr>
            <a:xfrm>
              <a:off x="4728492" y="3896428"/>
              <a:ext cx="995636" cy="387520"/>
              <a:chOff x="1222194" y="1994564"/>
              <a:chExt cx="1248289" cy="485858"/>
            </a:xfrm>
          </p:grpSpPr>
          <p:grpSp>
            <p:nvGrpSpPr>
              <p:cNvPr id="139" name="群組 138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41" name="矩形 140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42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0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2</a:t>
                </a:r>
                <a:endParaRPr lang="zh-TW" altLang="en-US" sz="1800" b="1" baseline="-25000" dirty="0"/>
              </a:p>
            </p:txBody>
          </p:sp>
        </p:grpSp>
        <p:cxnSp>
          <p:nvCxnSpPr>
            <p:cNvPr id="134" name="直線單箭頭接點 52"/>
            <p:cNvCxnSpPr>
              <a:cxnSpLocks noChangeShapeType="1"/>
            </p:cNvCxnSpPr>
            <p:nvPr/>
          </p:nvCxnSpPr>
          <p:spPr bwMode="auto">
            <a:xfrm>
              <a:off x="5608601" y="4091450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單箭頭接點 52"/>
            <p:cNvCxnSpPr>
              <a:cxnSpLocks noChangeShapeType="1"/>
            </p:cNvCxnSpPr>
            <p:nvPr/>
          </p:nvCxnSpPr>
          <p:spPr bwMode="auto">
            <a:xfrm>
              <a:off x="6920793" y="4091450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4096975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群組 195"/>
          <p:cNvGrpSpPr/>
          <p:nvPr/>
        </p:nvGrpSpPr>
        <p:grpSpPr>
          <a:xfrm>
            <a:off x="4256497" y="4472492"/>
            <a:ext cx="4131927" cy="392084"/>
            <a:chOff x="4256497" y="4472492"/>
            <a:chExt cx="4131927" cy="392084"/>
          </a:xfrm>
        </p:grpSpPr>
        <p:grpSp>
          <p:nvGrpSpPr>
            <p:cNvPr id="152" name="群組 151"/>
            <p:cNvGrpSpPr/>
            <p:nvPr/>
          </p:nvGrpSpPr>
          <p:grpSpPr>
            <a:xfrm>
              <a:off x="7392788" y="4477056"/>
              <a:ext cx="995636" cy="387520"/>
              <a:chOff x="1222194" y="1994564"/>
              <a:chExt cx="1248289" cy="485858"/>
            </a:xfrm>
          </p:grpSpPr>
          <p:grpSp>
            <p:nvGrpSpPr>
              <p:cNvPr id="169" name="群組 168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71" name="矩形 170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72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70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153" name="文字方塊 6"/>
            <p:cNvSpPr txBox="1">
              <a:spLocks noChangeArrowheads="1"/>
            </p:cNvSpPr>
            <p:nvPr/>
          </p:nvSpPr>
          <p:spPr bwMode="auto">
            <a:xfrm>
              <a:off x="8075518" y="448844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grpSp>
          <p:nvGrpSpPr>
            <p:cNvPr id="154" name="群組 153"/>
            <p:cNvGrpSpPr/>
            <p:nvPr/>
          </p:nvGrpSpPr>
          <p:grpSpPr>
            <a:xfrm>
              <a:off x="6084168" y="4472492"/>
              <a:ext cx="995636" cy="387520"/>
              <a:chOff x="1222194" y="1994564"/>
              <a:chExt cx="1248289" cy="485858"/>
            </a:xfrm>
          </p:grpSpPr>
          <p:grpSp>
            <p:nvGrpSpPr>
              <p:cNvPr id="165" name="群組 164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67" name="矩形 166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68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6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3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155" name="群組 154"/>
            <p:cNvGrpSpPr/>
            <p:nvPr/>
          </p:nvGrpSpPr>
          <p:grpSpPr>
            <a:xfrm>
              <a:off x="4728492" y="4472492"/>
              <a:ext cx="995636" cy="387520"/>
              <a:chOff x="1222194" y="1994564"/>
              <a:chExt cx="1248289" cy="485858"/>
            </a:xfrm>
          </p:grpSpPr>
          <p:grpSp>
            <p:nvGrpSpPr>
              <p:cNvPr id="161" name="群組 160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63" name="矩形 162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64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2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1</a:t>
                </a:r>
                <a:endParaRPr lang="zh-TW" altLang="en-US" sz="1800" b="1" baseline="-25000" dirty="0"/>
              </a:p>
            </p:txBody>
          </p:sp>
        </p:grpSp>
        <p:cxnSp>
          <p:nvCxnSpPr>
            <p:cNvPr id="156" name="直線單箭頭接點 52"/>
            <p:cNvCxnSpPr>
              <a:cxnSpLocks noChangeShapeType="1"/>
            </p:cNvCxnSpPr>
            <p:nvPr/>
          </p:nvCxnSpPr>
          <p:spPr bwMode="auto">
            <a:xfrm>
              <a:off x="5608601" y="4667514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單箭頭接點 52"/>
            <p:cNvCxnSpPr>
              <a:cxnSpLocks noChangeShapeType="1"/>
            </p:cNvCxnSpPr>
            <p:nvPr/>
          </p:nvCxnSpPr>
          <p:spPr bwMode="auto">
            <a:xfrm>
              <a:off x="6920793" y="4667514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4673039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群組 197"/>
          <p:cNvGrpSpPr/>
          <p:nvPr/>
        </p:nvGrpSpPr>
        <p:grpSpPr>
          <a:xfrm>
            <a:off x="3851920" y="3217560"/>
            <a:ext cx="648072" cy="2308383"/>
            <a:chOff x="3851920" y="3217560"/>
            <a:chExt cx="648072" cy="2308383"/>
          </a:xfrm>
        </p:grpSpPr>
        <p:sp>
          <p:nvSpPr>
            <p:cNvPr id="59" name="矩形 58"/>
            <p:cNvSpPr>
              <a:spLocks noChangeArrowheads="1"/>
            </p:cNvSpPr>
            <p:nvPr/>
          </p:nvSpPr>
          <p:spPr bwMode="auto">
            <a:xfrm>
              <a:off x="3851920" y="3217560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61" name="文字方塊 6"/>
            <p:cNvSpPr txBox="1">
              <a:spLocks noChangeArrowheads="1"/>
            </p:cNvSpPr>
            <p:nvPr/>
          </p:nvSpPr>
          <p:spPr bwMode="auto">
            <a:xfrm>
              <a:off x="3851920" y="3347700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136" name="矩形 135"/>
            <p:cNvSpPr>
              <a:spLocks noChangeArrowheads="1"/>
            </p:cNvSpPr>
            <p:nvPr/>
          </p:nvSpPr>
          <p:spPr bwMode="auto">
            <a:xfrm>
              <a:off x="3851920" y="3789040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37" name="文字方塊 6"/>
            <p:cNvSpPr txBox="1">
              <a:spLocks noChangeArrowheads="1"/>
            </p:cNvSpPr>
            <p:nvPr/>
          </p:nvSpPr>
          <p:spPr bwMode="auto">
            <a:xfrm>
              <a:off x="3851920" y="3919180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158" name="矩形 157"/>
            <p:cNvSpPr>
              <a:spLocks noChangeArrowheads="1"/>
            </p:cNvSpPr>
            <p:nvPr/>
          </p:nvSpPr>
          <p:spPr bwMode="auto">
            <a:xfrm>
              <a:off x="3851920" y="4365104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59" name="文字方塊 6"/>
            <p:cNvSpPr txBox="1">
              <a:spLocks noChangeArrowheads="1"/>
            </p:cNvSpPr>
            <p:nvPr/>
          </p:nvSpPr>
          <p:spPr bwMode="auto">
            <a:xfrm>
              <a:off x="3851920" y="4495244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  <p:sp>
          <p:nvSpPr>
            <p:cNvPr id="180" name="矩形 179"/>
            <p:cNvSpPr>
              <a:spLocks noChangeArrowheads="1"/>
            </p:cNvSpPr>
            <p:nvPr/>
          </p:nvSpPr>
          <p:spPr bwMode="auto">
            <a:xfrm>
              <a:off x="3851920" y="4941168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81" name="文字方塊 6"/>
            <p:cNvSpPr txBox="1">
              <a:spLocks noChangeArrowheads="1"/>
            </p:cNvSpPr>
            <p:nvPr/>
          </p:nvSpPr>
          <p:spPr bwMode="auto">
            <a:xfrm>
              <a:off x="3851920" y="5071308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[3]</a:t>
              </a:r>
              <a:endParaRPr lang="zh-TW" altLang="en-US" sz="1800" b="1" baseline="-25000" dirty="0"/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4256497" y="5048556"/>
            <a:ext cx="4131927" cy="392084"/>
            <a:chOff x="4256497" y="5048556"/>
            <a:chExt cx="4131927" cy="392084"/>
          </a:xfrm>
        </p:grpSpPr>
        <p:grpSp>
          <p:nvGrpSpPr>
            <p:cNvPr id="174" name="群組 173"/>
            <p:cNvGrpSpPr/>
            <p:nvPr/>
          </p:nvGrpSpPr>
          <p:grpSpPr>
            <a:xfrm>
              <a:off x="7392788" y="5053120"/>
              <a:ext cx="995636" cy="387520"/>
              <a:chOff x="1222194" y="1994564"/>
              <a:chExt cx="1248289" cy="485858"/>
            </a:xfrm>
          </p:grpSpPr>
          <p:grpSp>
            <p:nvGrpSpPr>
              <p:cNvPr id="191" name="群組 190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93" name="矩形 192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94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92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2</a:t>
                </a:r>
                <a:endParaRPr lang="zh-TW" altLang="en-US" sz="1800" b="1" baseline="-25000" dirty="0"/>
              </a:p>
            </p:txBody>
          </p:sp>
        </p:grpSp>
        <p:sp>
          <p:nvSpPr>
            <p:cNvPr id="175" name="文字方塊 6"/>
            <p:cNvSpPr txBox="1">
              <a:spLocks noChangeArrowheads="1"/>
            </p:cNvSpPr>
            <p:nvPr/>
          </p:nvSpPr>
          <p:spPr bwMode="auto">
            <a:xfrm>
              <a:off x="8075518" y="506450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grpSp>
          <p:nvGrpSpPr>
            <p:cNvPr id="176" name="群組 175"/>
            <p:cNvGrpSpPr/>
            <p:nvPr/>
          </p:nvGrpSpPr>
          <p:grpSpPr>
            <a:xfrm>
              <a:off x="6084168" y="5048556"/>
              <a:ext cx="995636" cy="387520"/>
              <a:chOff x="1222194" y="1994564"/>
              <a:chExt cx="1248289" cy="485858"/>
            </a:xfrm>
          </p:grpSpPr>
          <p:grpSp>
            <p:nvGrpSpPr>
              <p:cNvPr id="187" name="群組 186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89" name="矩形 188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90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88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1</a:t>
                </a:r>
                <a:endParaRPr lang="zh-TW" altLang="en-US" sz="1800" b="1" baseline="-25000" dirty="0"/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4728492" y="5048556"/>
              <a:ext cx="995636" cy="387520"/>
              <a:chOff x="1222194" y="1994564"/>
              <a:chExt cx="1248289" cy="485858"/>
            </a:xfrm>
          </p:grpSpPr>
          <p:grpSp>
            <p:nvGrpSpPr>
              <p:cNvPr id="183" name="群組 182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85" name="矩形 184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86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84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cxnSp>
          <p:nvCxnSpPr>
            <p:cNvPr id="178" name="直線單箭頭接點 52"/>
            <p:cNvCxnSpPr>
              <a:cxnSpLocks noChangeShapeType="1"/>
            </p:cNvCxnSpPr>
            <p:nvPr/>
          </p:nvCxnSpPr>
          <p:spPr bwMode="auto">
            <a:xfrm>
              <a:off x="5608601" y="5243578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線單箭頭接點 52"/>
            <p:cNvCxnSpPr>
              <a:cxnSpLocks noChangeShapeType="1"/>
            </p:cNvCxnSpPr>
            <p:nvPr/>
          </p:nvCxnSpPr>
          <p:spPr bwMode="auto">
            <a:xfrm>
              <a:off x="6920793" y="5243578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5249103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9" name="文字方塊 198"/>
          <p:cNvSpPr txBox="1"/>
          <p:nvPr/>
        </p:nvSpPr>
        <p:spPr>
          <a:xfrm>
            <a:off x="3737855" y="2852936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adjLists</a:t>
            </a:r>
            <a:endParaRPr lang="zh-TW" altLang="en-US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936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08" grpId="0" animBg="1"/>
      <p:bldP spid="208" grpId="1" animBg="1"/>
      <p:bldP spid="207" grpId="0" animBg="1"/>
      <p:bldP spid="207" grpId="1" animBg="1"/>
      <p:bldP spid="203" grpId="0" animBg="1"/>
      <p:bldP spid="203" grpId="1" animBg="1"/>
      <p:bldP spid="1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橢圓 6"/>
          <p:cNvSpPr>
            <a:spLocks noChangeArrowheads="1"/>
          </p:cNvSpPr>
          <p:nvPr/>
        </p:nvSpPr>
        <p:spPr bwMode="auto">
          <a:xfrm>
            <a:off x="2536628" y="5463287"/>
            <a:ext cx="551793" cy="551794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7" name="橢圓 6"/>
          <p:cNvSpPr>
            <a:spLocks noChangeArrowheads="1"/>
          </p:cNvSpPr>
          <p:nvPr/>
        </p:nvSpPr>
        <p:spPr bwMode="auto">
          <a:xfrm>
            <a:off x="2545798" y="4536231"/>
            <a:ext cx="567203" cy="567204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3" name="橢圓 6"/>
          <p:cNvSpPr>
            <a:spLocks noChangeArrowheads="1"/>
          </p:cNvSpPr>
          <p:nvPr/>
        </p:nvSpPr>
        <p:spPr bwMode="auto">
          <a:xfrm>
            <a:off x="2526193" y="3532260"/>
            <a:ext cx="576064" cy="576065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Adjacency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Directed graph: Use a chain to represent each vertex and its </a:t>
            </a:r>
            <a:r>
              <a:rPr lang="en-US" altLang="zh-TW" b="1" dirty="0"/>
              <a:t>adjacent </a:t>
            </a:r>
            <a:r>
              <a:rPr lang="en-US" altLang="zh-TW" b="1" dirty="0">
                <a:highlight>
                  <a:srgbClr val="FFFF00"/>
                </a:highlight>
              </a:rPr>
              <a:t>to</a:t>
            </a:r>
            <a:r>
              <a:rPr lang="en-US" altLang="zh-TW" b="1" dirty="0"/>
              <a:t> </a:t>
            </a:r>
            <a:r>
              <a:rPr lang="en-US" altLang="zh-TW" dirty="0"/>
              <a:t>vertices.</a:t>
            </a:r>
          </a:p>
          <a:p>
            <a:pPr lvl="1"/>
            <a:r>
              <a:rPr lang="en-US" altLang="zh-TW" dirty="0"/>
              <a:t>Length of list = </a:t>
            </a:r>
            <a:r>
              <a:rPr lang="en-US" altLang="zh-TW" dirty="0">
                <a:highlight>
                  <a:srgbClr val="FFFF00"/>
                </a:highlight>
              </a:rPr>
              <a:t>Out-degree</a:t>
            </a:r>
            <a:r>
              <a:rPr lang="en-US" altLang="zh-TW" dirty="0"/>
              <a:t> of v</a:t>
            </a:r>
            <a:endParaRPr lang="zh-TW" altLang="en-US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4080418" y="4072945"/>
            <a:ext cx="648072" cy="1732319"/>
            <a:chOff x="3851920" y="3217560"/>
            <a:chExt cx="648072" cy="1732319"/>
          </a:xfrm>
        </p:grpSpPr>
        <p:sp>
          <p:nvSpPr>
            <p:cNvPr id="59" name="矩形 58"/>
            <p:cNvSpPr>
              <a:spLocks noChangeArrowheads="1"/>
            </p:cNvSpPr>
            <p:nvPr/>
          </p:nvSpPr>
          <p:spPr bwMode="auto">
            <a:xfrm>
              <a:off x="3851920" y="3217560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61" name="文字方塊 6"/>
            <p:cNvSpPr txBox="1">
              <a:spLocks noChangeArrowheads="1"/>
            </p:cNvSpPr>
            <p:nvPr/>
          </p:nvSpPr>
          <p:spPr bwMode="auto">
            <a:xfrm>
              <a:off x="3851920" y="3347700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136" name="矩形 135"/>
            <p:cNvSpPr>
              <a:spLocks noChangeArrowheads="1"/>
            </p:cNvSpPr>
            <p:nvPr/>
          </p:nvSpPr>
          <p:spPr bwMode="auto">
            <a:xfrm>
              <a:off x="3851920" y="3789040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37" name="文字方塊 6"/>
            <p:cNvSpPr txBox="1">
              <a:spLocks noChangeArrowheads="1"/>
            </p:cNvSpPr>
            <p:nvPr/>
          </p:nvSpPr>
          <p:spPr bwMode="auto">
            <a:xfrm>
              <a:off x="3851920" y="3919180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158" name="矩形 157"/>
            <p:cNvSpPr>
              <a:spLocks noChangeArrowheads="1"/>
            </p:cNvSpPr>
            <p:nvPr/>
          </p:nvSpPr>
          <p:spPr bwMode="auto">
            <a:xfrm>
              <a:off x="3851920" y="4365104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59" name="文字方塊 6"/>
            <p:cNvSpPr txBox="1">
              <a:spLocks noChangeArrowheads="1"/>
            </p:cNvSpPr>
            <p:nvPr/>
          </p:nvSpPr>
          <p:spPr bwMode="auto">
            <a:xfrm>
              <a:off x="3851920" y="4495244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2526193" y="3539833"/>
            <a:ext cx="576064" cy="2481455"/>
            <a:chOff x="7269739" y="2060848"/>
            <a:chExt cx="504056" cy="2171273"/>
          </a:xfrm>
        </p:grpSpPr>
        <p:cxnSp>
          <p:nvCxnSpPr>
            <p:cNvPr id="109" name="直線接點 108"/>
            <p:cNvCxnSpPr>
              <a:stCxn id="112" idx="3"/>
              <a:endCxn id="113" idx="1"/>
            </p:cNvCxnSpPr>
            <p:nvPr/>
          </p:nvCxnSpPr>
          <p:spPr>
            <a:xfrm>
              <a:off x="7343556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114" idx="0"/>
              <a:endCxn id="113" idx="4"/>
            </p:cNvCxnSpPr>
            <p:nvPr/>
          </p:nvCxnSpPr>
          <p:spPr>
            <a:xfrm flipV="1">
              <a:off x="7521767" y="3429000"/>
              <a:ext cx="0" cy="29906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112" idx="5"/>
              <a:endCxn id="113" idx="7"/>
            </p:cNvCxnSpPr>
            <p:nvPr/>
          </p:nvCxnSpPr>
          <p:spPr>
            <a:xfrm>
              <a:off x="7699978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橢圓 111"/>
            <p:cNvSpPr/>
            <p:nvPr/>
          </p:nvSpPr>
          <p:spPr>
            <a:xfrm>
              <a:off x="7269739" y="2060848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7269739" y="2924944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7269739" y="3728065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4484995" y="4180333"/>
            <a:ext cx="2211863" cy="387520"/>
            <a:chOff x="4256497" y="3324948"/>
            <a:chExt cx="2211863" cy="387520"/>
          </a:xfrm>
        </p:grpSpPr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6283629" y="3336336"/>
              <a:ext cx="1847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 sz="1800" b="1" baseline="-25000" dirty="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4728492" y="3324948"/>
              <a:ext cx="995636" cy="387520"/>
              <a:chOff x="1222194" y="1994564"/>
              <a:chExt cx="1248289" cy="485858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54" name="矩形 53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55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3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1</a:t>
                </a:r>
                <a:endParaRPr lang="zh-TW" altLang="en-US" sz="1800" b="1" baseline="-25000" dirty="0"/>
              </a:p>
            </p:txBody>
          </p:sp>
        </p:grpSp>
        <p:cxnSp>
          <p:nvCxnSpPr>
            <p:cNvPr id="62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3525495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6"/>
            <p:cNvSpPr txBox="1">
              <a:spLocks noChangeArrowheads="1"/>
            </p:cNvSpPr>
            <p:nvPr/>
          </p:nvSpPr>
          <p:spPr bwMode="auto">
            <a:xfrm>
              <a:off x="5436096" y="33409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grpSp>
        <p:nvGrpSpPr>
          <p:cNvPr id="195" name="群組 194"/>
          <p:cNvGrpSpPr/>
          <p:nvPr/>
        </p:nvGrpSpPr>
        <p:grpSpPr>
          <a:xfrm>
            <a:off x="4484995" y="4751813"/>
            <a:ext cx="2823309" cy="392084"/>
            <a:chOff x="4256497" y="3896428"/>
            <a:chExt cx="2823309" cy="392084"/>
          </a:xfrm>
        </p:grpSpPr>
        <p:grpSp>
          <p:nvGrpSpPr>
            <p:cNvPr id="130" name="群組 129"/>
            <p:cNvGrpSpPr/>
            <p:nvPr/>
          </p:nvGrpSpPr>
          <p:grpSpPr>
            <a:xfrm>
              <a:off x="6084168" y="3900992"/>
              <a:ext cx="995638" cy="387520"/>
              <a:chOff x="-418506" y="1994564"/>
              <a:chExt cx="1248291" cy="485858"/>
            </a:xfrm>
          </p:grpSpPr>
          <p:grpSp>
            <p:nvGrpSpPr>
              <p:cNvPr id="147" name="群組 146"/>
              <p:cNvGrpSpPr/>
              <p:nvPr/>
            </p:nvGrpSpPr>
            <p:grpSpPr>
              <a:xfrm>
                <a:off x="-418506" y="1994564"/>
                <a:ext cx="1248291" cy="485858"/>
                <a:chOff x="-1415687" y="4593759"/>
                <a:chExt cx="1248291" cy="680199"/>
              </a:xfrm>
            </p:grpSpPr>
            <p:sp>
              <p:nvSpPr>
                <p:cNvPr id="149" name="矩形 148"/>
                <p:cNvSpPr>
                  <a:spLocks noChangeArrowheads="1"/>
                </p:cNvSpPr>
                <p:nvPr/>
              </p:nvSpPr>
              <p:spPr bwMode="auto">
                <a:xfrm>
                  <a:off x="-1415687" y="4601805"/>
                  <a:ext cx="1248291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50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-542260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8" name="文字方塊 6"/>
              <p:cNvSpPr txBox="1">
                <a:spLocks noChangeArrowheads="1"/>
              </p:cNvSpPr>
              <p:nvPr/>
            </p:nvSpPr>
            <p:spPr bwMode="auto">
              <a:xfrm>
                <a:off x="-168426" y="2008841"/>
                <a:ext cx="392310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131" name="文字方塊 6"/>
            <p:cNvSpPr txBox="1">
              <a:spLocks noChangeArrowheads="1"/>
            </p:cNvSpPr>
            <p:nvPr/>
          </p:nvSpPr>
          <p:spPr bwMode="auto">
            <a:xfrm>
              <a:off x="6766898" y="391238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grpSp>
          <p:nvGrpSpPr>
            <p:cNvPr id="133" name="群組 132"/>
            <p:cNvGrpSpPr/>
            <p:nvPr/>
          </p:nvGrpSpPr>
          <p:grpSpPr>
            <a:xfrm>
              <a:off x="4728492" y="3896428"/>
              <a:ext cx="995636" cy="387520"/>
              <a:chOff x="1222194" y="1994564"/>
              <a:chExt cx="1248289" cy="485858"/>
            </a:xfrm>
          </p:grpSpPr>
          <p:grpSp>
            <p:nvGrpSpPr>
              <p:cNvPr id="139" name="群組 138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141" name="矩形 140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42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0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2</a:t>
                </a:r>
                <a:endParaRPr lang="zh-TW" altLang="en-US" sz="1800" b="1" baseline="-25000" dirty="0"/>
              </a:p>
            </p:txBody>
          </p:sp>
        </p:grpSp>
        <p:cxnSp>
          <p:nvCxnSpPr>
            <p:cNvPr id="134" name="直線單箭頭接點 52"/>
            <p:cNvCxnSpPr>
              <a:cxnSpLocks noChangeShapeType="1"/>
            </p:cNvCxnSpPr>
            <p:nvPr/>
          </p:nvCxnSpPr>
          <p:spPr bwMode="auto">
            <a:xfrm>
              <a:off x="5608601" y="4091450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4096975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群組 195"/>
          <p:cNvGrpSpPr/>
          <p:nvPr/>
        </p:nvGrpSpPr>
        <p:grpSpPr>
          <a:xfrm>
            <a:off x="4484995" y="5339257"/>
            <a:ext cx="1251607" cy="369332"/>
            <a:chOff x="4256497" y="4483872"/>
            <a:chExt cx="1251607" cy="369332"/>
          </a:xfrm>
        </p:grpSpPr>
        <p:sp>
          <p:nvSpPr>
            <p:cNvPr id="162" name="文字方塊 6"/>
            <p:cNvSpPr txBox="1">
              <a:spLocks noChangeArrowheads="1"/>
            </p:cNvSpPr>
            <p:nvPr/>
          </p:nvSpPr>
          <p:spPr bwMode="auto">
            <a:xfrm>
              <a:off x="4707885" y="4483872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 b="1" dirty="0"/>
                <a:t>NULL</a:t>
              </a:r>
              <a:endParaRPr lang="zh-TW" altLang="en-US" sz="1800" b="1" dirty="0"/>
            </a:p>
          </p:txBody>
        </p:sp>
        <p:cxnSp>
          <p:nvCxnSpPr>
            <p:cNvPr id="160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4673039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文字方塊 114"/>
          <p:cNvSpPr txBox="1"/>
          <p:nvPr/>
        </p:nvSpPr>
        <p:spPr>
          <a:xfrm>
            <a:off x="3966353" y="3707740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adjLists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13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7" grpId="0" animBg="1"/>
      <p:bldP spid="207" grpId="1" animBg="1"/>
      <p:bldP spid="203" grpId="0" animBg="1"/>
      <p:bldP spid="203" grpId="1" animBg="1"/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Inverse</a:t>
            </a:r>
            <a:r>
              <a:rPr lang="en-US" altLang="zh-TW" dirty="0"/>
              <a:t> Adjacency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Directed graph: Use a chain to represent each vertex and its </a:t>
            </a:r>
            <a:r>
              <a:rPr lang="en-US" altLang="zh-TW" b="1" dirty="0"/>
              <a:t>adjacent </a:t>
            </a:r>
            <a:r>
              <a:rPr lang="en-US" altLang="zh-TW" b="1" dirty="0">
                <a:highlight>
                  <a:srgbClr val="FFFF00"/>
                </a:highlight>
              </a:rPr>
              <a:t>from</a:t>
            </a:r>
            <a:r>
              <a:rPr lang="en-US" altLang="zh-TW" b="1" dirty="0"/>
              <a:t> </a:t>
            </a:r>
            <a:r>
              <a:rPr lang="en-US" altLang="zh-TW" dirty="0"/>
              <a:t>vertices</a:t>
            </a:r>
          </a:p>
          <a:p>
            <a:pPr lvl="1"/>
            <a:r>
              <a:rPr lang="en-US" altLang="zh-TW" dirty="0"/>
              <a:t>Length of list = </a:t>
            </a:r>
            <a:r>
              <a:rPr lang="en-US" altLang="zh-TW" dirty="0">
                <a:highlight>
                  <a:srgbClr val="FFFF00"/>
                </a:highlight>
              </a:rPr>
              <a:t>In-degree</a:t>
            </a:r>
            <a:r>
              <a:rPr lang="en-US" altLang="zh-TW" dirty="0"/>
              <a:t> of v</a:t>
            </a:r>
            <a:endParaRPr lang="zh-TW" altLang="en-US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4080418" y="4072945"/>
            <a:ext cx="648072" cy="1732319"/>
            <a:chOff x="3851920" y="3217560"/>
            <a:chExt cx="648072" cy="1732319"/>
          </a:xfrm>
        </p:grpSpPr>
        <p:sp>
          <p:nvSpPr>
            <p:cNvPr id="59" name="矩形 58"/>
            <p:cNvSpPr>
              <a:spLocks noChangeArrowheads="1"/>
            </p:cNvSpPr>
            <p:nvPr/>
          </p:nvSpPr>
          <p:spPr bwMode="auto">
            <a:xfrm>
              <a:off x="3851920" y="3217560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61" name="文字方塊 6"/>
            <p:cNvSpPr txBox="1">
              <a:spLocks noChangeArrowheads="1"/>
            </p:cNvSpPr>
            <p:nvPr/>
          </p:nvSpPr>
          <p:spPr bwMode="auto">
            <a:xfrm>
              <a:off x="3851920" y="3347700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[0]</a:t>
              </a:r>
              <a:endParaRPr lang="zh-TW" altLang="en-US" sz="1800" b="1" baseline="-25000" dirty="0"/>
            </a:p>
          </p:txBody>
        </p:sp>
        <p:sp>
          <p:nvSpPr>
            <p:cNvPr id="136" name="矩形 135"/>
            <p:cNvSpPr>
              <a:spLocks noChangeArrowheads="1"/>
            </p:cNvSpPr>
            <p:nvPr/>
          </p:nvSpPr>
          <p:spPr bwMode="auto">
            <a:xfrm>
              <a:off x="3851920" y="3789040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37" name="文字方塊 6"/>
            <p:cNvSpPr txBox="1">
              <a:spLocks noChangeArrowheads="1"/>
            </p:cNvSpPr>
            <p:nvPr/>
          </p:nvSpPr>
          <p:spPr bwMode="auto">
            <a:xfrm>
              <a:off x="3851920" y="3919180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[1]</a:t>
              </a:r>
              <a:endParaRPr lang="zh-TW" altLang="en-US" sz="1800" b="1" baseline="-25000" dirty="0"/>
            </a:p>
          </p:txBody>
        </p:sp>
        <p:sp>
          <p:nvSpPr>
            <p:cNvPr id="158" name="矩形 157"/>
            <p:cNvSpPr>
              <a:spLocks noChangeArrowheads="1"/>
            </p:cNvSpPr>
            <p:nvPr/>
          </p:nvSpPr>
          <p:spPr bwMode="auto">
            <a:xfrm>
              <a:off x="3851920" y="4365104"/>
              <a:ext cx="64807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37160" bIns="137160">
              <a:spAutoFit/>
            </a:bodyPr>
            <a:lstStyle/>
            <a:p>
              <a:endParaRPr lang="zh-TW" altLang="en-US" sz="2000" dirty="0"/>
            </a:p>
          </p:txBody>
        </p:sp>
        <p:sp>
          <p:nvSpPr>
            <p:cNvPr id="159" name="文字方塊 6"/>
            <p:cNvSpPr txBox="1">
              <a:spLocks noChangeArrowheads="1"/>
            </p:cNvSpPr>
            <p:nvPr/>
          </p:nvSpPr>
          <p:spPr bwMode="auto">
            <a:xfrm>
              <a:off x="3851920" y="4495244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[2]</a:t>
              </a:r>
              <a:endParaRPr lang="zh-TW" altLang="en-US" sz="1800" b="1" baseline="-250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2526193" y="3539833"/>
            <a:ext cx="576064" cy="2481455"/>
            <a:chOff x="7269739" y="2060848"/>
            <a:chExt cx="504056" cy="2171273"/>
          </a:xfrm>
        </p:grpSpPr>
        <p:cxnSp>
          <p:nvCxnSpPr>
            <p:cNvPr id="109" name="直線接點 108"/>
            <p:cNvCxnSpPr>
              <a:stCxn id="112" idx="3"/>
              <a:endCxn id="113" idx="1"/>
            </p:cNvCxnSpPr>
            <p:nvPr/>
          </p:nvCxnSpPr>
          <p:spPr>
            <a:xfrm>
              <a:off x="7343556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114" idx="0"/>
              <a:endCxn id="113" idx="4"/>
            </p:cNvCxnSpPr>
            <p:nvPr/>
          </p:nvCxnSpPr>
          <p:spPr>
            <a:xfrm flipV="1">
              <a:off x="7521767" y="3429000"/>
              <a:ext cx="0" cy="29906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112" idx="5"/>
              <a:endCxn id="113" idx="7"/>
            </p:cNvCxnSpPr>
            <p:nvPr/>
          </p:nvCxnSpPr>
          <p:spPr>
            <a:xfrm>
              <a:off x="7699978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橢圓 111"/>
            <p:cNvSpPr/>
            <p:nvPr/>
          </p:nvSpPr>
          <p:spPr>
            <a:xfrm>
              <a:off x="7269739" y="2060848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7269739" y="2924944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7269739" y="3728065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4484995" y="4180333"/>
            <a:ext cx="2211863" cy="387520"/>
            <a:chOff x="4256497" y="3324948"/>
            <a:chExt cx="2211863" cy="387520"/>
          </a:xfrm>
        </p:grpSpPr>
        <p:sp>
          <p:nvSpPr>
            <p:cNvPr id="47" name="文字方塊 6"/>
            <p:cNvSpPr txBox="1">
              <a:spLocks noChangeArrowheads="1"/>
            </p:cNvSpPr>
            <p:nvPr/>
          </p:nvSpPr>
          <p:spPr bwMode="auto">
            <a:xfrm>
              <a:off x="6283629" y="3336336"/>
              <a:ext cx="1847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 sz="1800" b="1" baseline="-25000" dirty="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4728492" y="3324948"/>
              <a:ext cx="995636" cy="387520"/>
              <a:chOff x="1222194" y="1994564"/>
              <a:chExt cx="1248289" cy="485858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54" name="矩形 53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55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3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1</a:t>
                </a:r>
                <a:endParaRPr lang="zh-TW" altLang="en-US" sz="1800" b="1" baseline="-25000" dirty="0"/>
              </a:p>
            </p:txBody>
          </p:sp>
        </p:grpSp>
        <p:cxnSp>
          <p:nvCxnSpPr>
            <p:cNvPr id="62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3525495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6"/>
            <p:cNvSpPr txBox="1">
              <a:spLocks noChangeArrowheads="1"/>
            </p:cNvSpPr>
            <p:nvPr/>
          </p:nvSpPr>
          <p:spPr bwMode="auto">
            <a:xfrm>
              <a:off x="5436096" y="33409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grpSp>
        <p:nvGrpSpPr>
          <p:cNvPr id="195" name="群組 194"/>
          <p:cNvGrpSpPr/>
          <p:nvPr/>
        </p:nvGrpSpPr>
        <p:grpSpPr>
          <a:xfrm>
            <a:off x="4484995" y="4760962"/>
            <a:ext cx="1467632" cy="387455"/>
            <a:chOff x="4256497" y="3905577"/>
            <a:chExt cx="1467632" cy="387455"/>
          </a:xfrm>
        </p:grpSpPr>
        <p:grpSp>
          <p:nvGrpSpPr>
            <p:cNvPr id="130" name="群組 129"/>
            <p:cNvGrpSpPr/>
            <p:nvPr/>
          </p:nvGrpSpPr>
          <p:grpSpPr>
            <a:xfrm>
              <a:off x="4728491" y="3905577"/>
              <a:ext cx="995638" cy="387455"/>
              <a:chOff x="-2118205" y="2000314"/>
              <a:chExt cx="1248293" cy="485777"/>
            </a:xfrm>
          </p:grpSpPr>
          <p:grpSp>
            <p:nvGrpSpPr>
              <p:cNvPr id="147" name="群組 146"/>
              <p:cNvGrpSpPr/>
              <p:nvPr/>
            </p:nvGrpSpPr>
            <p:grpSpPr>
              <a:xfrm>
                <a:off x="-2118205" y="2000314"/>
                <a:ext cx="1248293" cy="485777"/>
                <a:chOff x="-3115386" y="4601805"/>
                <a:chExt cx="1248293" cy="680085"/>
              </a:xfrm>
            </p:grpSpPr>
            <p:sp>
              <p:nvSpPr>
                <p:cNvPr id="149" name="矩形 148"/>
                <p:cNvSpPr>
                  <a:spLocks noChangeArrowheads="1"/>
                </p:cNvSpPr>
                <p:nvPr/>
              </p:nvSpPr>
              <p:spPr bwMode="auto">
                <a:xfrm>
                  <a:off x="-3115386" y="4601805"/>
                  <a:ext cx="1248293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50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-2221556" y="4617752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8" name="文字方塊 6"/>
              <p:cNvSpPr txBox="1">
                <a:spLocks noChangeArrowheads="1"/>
              </p:cNvSpPr>
              <p:nvPr/>
            </p:nvSpPr>
            <p:spPr bwMode="auto">
              <a:xfrm>
                <a:off x="-1868124" y="2008841"/>
                <a:ext cx="392311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0</a:t>
                </a:r>
                <a:endParaRPr lang="zh-TW" altLang="en-US" sz="1800" b="1" baseline="-25000" dirty="0"/>
              </a:p>
            </p:txBody>
          </p:sp>
        </p:grpSp>
        <p:sp>
          <p:nvSpPr>
            <p:cNvPr id="131" name="文字方塊 6"/>
            <p:cNvSpPr txBox="1">
              <a:spLocks noChangeArrowheads="1"/>
            </p:cNvSpPr>
            <p:nvPr/>
          </p:nvSpPr>
          <p:spPr bwMode="auto">
            <a:xfrm>
              <a:off x="5411220" y="391238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  <p:cxnSp>
          <p:nvCxnSpPr>
            <p:cNvPr id="138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4096975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文字方塊 114"/>
          <p:cNvSpPr txBox="1"/>
          <p:nvPr/>
        </p:nvSpPr>
        <p:spPr>
          <a:xfrm>
            <a:off x="3966353" y="3707740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adjLists</a:t>
            </a:r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484995" y="5373216"/>
            <a:ext cx="2211863" cy="387520"/>
            <a:chOff x="4256497" y="3324948"/>
            <a:chExt cx="2211863" cy="387520"/>
          </a:xfrm>
        </p:grpSpPr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6283629" y="3336336"/>
              <a:ext cx="1847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endParaRPr lang="zh-TW" altLang="en-US" sz="1800" b="1" baseline="-25000" dirty="0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4728492" y="3324948"/>
              <a:ext cx="995636" cy="387520"/>
              <a:chOff x="1222194" y="1994564"/>
              <a:chExt cx="1248289" cy="485858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1222194" y="1994564"/>
                <a:ext cx="1248289" cy="485858"/>
                <a:chOff x="225013" y="4593759"/>
                <a:chExt cx="1248289" cy="680199"/>
              </a:xfrm>
            </p:grpSpPr>
            <p:sp>
              <p:nvSpPr>
                <p:cNvPr id="63" name="矩形 62"/>
                <p:cNvSpPr>
                  <a:spLocks noChangeArrowheads="1"/>
                </p:cNvSpPr>
                <p:nvPr/>
              </p:nvSpPr>
              <p:spPr bwMode="auto">
                <a:xfrm>
                  <a:off x="225013" y="4601805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64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60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08841"/>
                <a:ext cx="392309" cy="46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/>
                  <a:t>1</a:t>
                </a:r>
                <a:endParaRPr lang="zh-TW" altLang="en-US" sz="1800" b="1" baseline="-25000" dirty="0"/>
              </a:p>
            </p:txBody>
          </p:sp>
        </p:grpSp>
        <p:cxnSp>
          <p:nvCxnSpPr>
            <p:cNvPr id="56" name="直線單箭頭接點 52"/>
            <p:cNvCxnSpPr>
              <a:cxnSpLocks noChangeShapeType="1"/>
            </p:cNvCxnSpPr>
            <p:nvPr/>
          </p:nvCxnSpPr>
          <p:spPr bwMode="auto">
            <a:xfrm>
              <a:off x="4256497" y="3525495"/>
              <a:ext cx="459519" cy="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字方塊 6"/>
            <p:cNvSpPr txBox="1">
              <a:spLocks noChangeArrowheads="1"/>
            </p:cNvSpPr>
            <p:nvPr/>
          </p:nvSpPr>
          <p:spPr bwMode="auto">
            <a:xfrm>
              <a:off x="5436096" y="33409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/>
                <a:t>0</a:t>
              </a:r>
              <a:endParaRPr lang="zh-TW" altLang="en-US" sz="1800" b="1" baseline="-250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683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Edges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Edges of a graph sometimes have weights associated with them.</a:t>
            </a:r>
          </a:p>
          <a:p>
            <a:pPr lvl="1"/>
            <a:r>
              <a:rPr lang="en-US" altLang="zh-TW" dirty="0"/>
              <a:t>Distance from one vertex to another.</a:t>
            </a:r>
          </a:p>
          <a:p>
            <a:pPr lvl="1"/>
            <a:r>
              <a:rPr lang="en-US" altLang="zh-TW" dirty="0"/>
              <a:t>Cost of going from one vertex to an adjacent vertex.</a:t>
            </a:r>
          </a:p>
          <a:p>
            <a:r>
              <a:rPr lang="en-US" altLang="zh-TW" dirty="0"/>
              <a:t>We use additional field in each edge to store the weight.</a:t>
            </a:r>
          </a:p>
          <a:p>
            <a:r>
              <a:rPr lang="en-US" altLang="zh-TW" dirty="0"/>
              <a:t>A graph with weighted edges is called a </a:t>
            </a:r>
            <a:r>
              <a:rPr lang="en-US" altLang="zh-TW" b="1" dirty="0"/>
              <a:t>network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377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ADT: Graph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158636"/>
              </p:ext>
            </p:extLst>
          </p:nvPr>
        </p:nvGraphicFramePr>
        <p:xfrm>
          <a:off x="107504" y="1484784"/>
          <a:ext cx="8928992" cy="5059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7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Graph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object: A nonempty set of vertices and a set of undirected edges. </a:t>
                      </a:r>
                      <a:b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virtual ~Graph() {}                   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virtual destructor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{return n == 0};  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true </a:t>
                      </a:r>
                      <a:r>
                        <a:rPr lang="en-US" altLang="zh-TW" sz="14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iff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graph has no vertices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NumberOfVertices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{return n};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# of vertices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NumberOfEdges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{return e};    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# of edges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virtual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Degree(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u)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0;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degree of a vertex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virtual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ExistsEdge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u,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v)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0;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the existence of edge  </a:t>
                      </a:r>
                      <a:endParaRPr lang="en-US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virtual void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InsertVertex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v) = 0;          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a vertex v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virtual void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InsertEdge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u,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v) = 0;       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an edge (u, v)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virtual void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DeleteVertex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v) = 0;            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a vertex v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virtual void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DeleteEdge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u,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v) = 0;       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an edge (u, v)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More graph operations…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protected: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n;	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 of vertices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e;	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number of edges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222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accommodate various graph types, we make the following assumptions:</a:t>
            </a:r>
          </a:p>
          <a:p>
            <a:r>
              <a:rPr lang="en-US" altLang="zh-TW" dirty="0"/>
              <a:t>Data type of edge weight is </a:t>
            </a:r>
            <a:r>
              <a:rPr lang="en-US" altLang="zh-TW" b="1" dirty="0">
                <a:highlight>
                  <a:srgbClr val="FFFF00"/>
                </a:highlight>
              </a:rPr>
              <a:t>double</a:t>
            </a:r>
            <a:r>
              <a:rPr lang="en-US" altLang="zh-TW" b="1" dirty="0"/>
              <a:t> </a:t>
            </a:r>
            <a:r>
              <a:rPr lang="en-US" altLang="zh-TW" dirty="0"/>
              <a:t>(or represented as a template parameter).</a:t>
            </a:r>
          </a:p>
          <a:p>
            <a:r>
              <a:rPr lang="en-US" altLang="zh-TW" dirty="0"/>
              <a:t>We define operations which are </a:t>
            </a:r>
            <a:r>
              <a:rPr lang="en-US" altLang="zh-TW" b="1" dirty="0"/>
              <a:t>independent</a:t>
            </a:r>
            <a:r>
              <a:rPr lang="en-US" altLang="zh-TW" dirty="0"/>
              <a:t> of specific graph representation in the Graph.</a:t>
            </a:r>
          </a:p>
          <a:p>
            <a:r>
              <a:rPr lang="en-US" altLang="zh-TW" dirty="0"/>
              <a:t>We assume the </a:t>
            </a:r>
            <a:r>
              <a:rPr lang="en-US" altLang="zh-TW" b="1" dirty="0">
                <a:highlight>
                  <a:srgbClr val="FFFF00"/>
                </a:highlight>
              </a:rPr>
              <a:t>iterator</a:t>
            </a:r>
            <a:r>
              <a:rPr lang="en-US" altLang="zh-TW" dirty="0"/>
              <a:t> is used to visit adjacent vertices.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923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LinkedGraph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793285"/>
              </p:ext>
            </p:extLst>
          </p:nvPr>
        </p:nvGraphicFramePr>
        <p:xfrm>
          <a:off x="1387252" y="3212976"/>
          <a:ext cx="6369496" cy="3096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36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LinkedGraph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: public Graph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b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constructor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LinkedGraph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vertices = 0) : n(vertices), e(0){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adjLists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new 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Chain&lt;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&gt;[n];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more customized operations…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Chain&lt;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*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adjLists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adjacency lists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19652"/>
              </p:ext>
            </p:extLst>
          </p:nvPr>
        </p:nvGraphicFramePr>
        <p:xfrm>
          <a:off x="1387252" y="1844824"/>
          <a:ext cx="6369496" cy="12241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36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Graph::foo(void){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use iterator to visit adjacent vertices of 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for (each vertex w adjacent to v)…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4830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Graph operations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2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Konigsberg Bridge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Euler formulate the problem as a graph.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Prove that the answer to the problem is possible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  <a:r>
              <a:rPr lang="en-US" altLang="zh-TW" b="1" dirty="0">
                <a:highlight>
                  <a:srgbClr val="FFFF00"/>
                </a:highlight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degree</a:t>
            </a:r>
            <a:r>
              <a:rPr lang="en-US" altLang="zh-TW" b="1" dirty="0">
                <a:highlight>
                  <a:srgbClr val="FFFF00"/>
                </a:highlight>
              </a:rPr>
              <a:t> of each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vertex</a:t>
            </a:r>
            <a:r>
              <a:rPr lang="en-US" altLang="zh-TW" b="1" dirty="0">
                <a:highlight>
                  <a:srgbClr val="FFFF00"/>
                </a:highlight>
              </a:rPr>
              <a:t> is even</a:t>
            </a:r>
            <a:r>
              <a:rPr lang="en-US" altLang="zh-TW" b="1" dirty="0"/>
              <a:t>.</a:t>
            </a:r>
            <a:endParaRPr lang="zh-TW" altLang="en-US" b="1" dirty="0"/>
          </a:p>
        </p:txBody>
      </p:sp>
      <p:grpSp>
        <p:nvGrpSpPr>
          <p:cNvPr id="89" name="群組 88"/>
          <p:cNvGrpSpPr/>
          <p:nvPr/>
        </p:nvGrpSpPr>
        <p:grpSpPr>
          <a:xfrm>
            <a:off x="3371380" y="2418309"/>
            <a:ext cx="2401240" cy="1802779"/>
            <a:chOff x="3149253" y="2418309"/>
            <a:chExt cx="2401240" cy="1802779"/>
          </a:xfrm>
        </p:grpSpPr>
        <p:cxnSp>
          <p:nvCxnSpPr>
            <p:cNvPr id="16" name="直線接點 17"/>
            <p:cNvCxnSpPr>
              <a:cxnSpLocks noChangeShapeType="1"/>
              <a:stCxn id="5" idx="3"/>
              <a:endCxn id="9" idx="7"/>
            </p:cNvCxnSpPr>
            <p:nvPr/>
          </p:nvCxnSpPr>
          <p:spPr bwMode="auto">
            <a:xfrm flipH="1">
              <a:off x="3537281" y="2856034"/>
              <a:ext cx="142636" cy="27925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線接點 20"/>
            <p:cNvCxnSpPr>
              <a:cxnSpLocks noChangeShapeType="1"/>
              <a:stCxn id="5" idx="6"/>
              <a:endCxn id="10" idx="0"/>
            </p:cNvCxnSpPr>
            <p:nvPr/>
          </p:nvCxnSpPr>
          <p:spPr bwMode="auto">
            <a:xfrm>
              <a:off x="4067944" y="2695308"/>
              <a:ext cx="1255248" cy="37340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矩形 41"/>
            <p:cNvSpPr>
              <a:spLocks noChangeArrowheads="1"/>
            </p:cNvSpPr>
            <p:nvPr/>
          </p:nvSpPr>
          <p:spPr bwMode="auto">
            <a:xfrm>
              <a:off x="3684114" y="2418309"/>
              <a:ext cx="31305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42"/>
            <p:cNvSpPr>
              <a:spLocks noChangeArrowheads="1"/>
            </p:cNvSpPr>
            <p:nvPr/>
          </p:nvSpPr>
          <p:spPr bwMode="auto">
            <a:xfrm>
              <a:off x="3214197" y="3019018"/>
              <a:ext cx="3247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6" name="矩形 43"/>
            <p:cNvSpPr>
              <a:spLocks noChangeArrowheads="1"/>
            </p:cNvSpPr>
            <p:nvPr/>
          </p:nvSpPr>
          <p:spPr bwMode="auto">
            <a:xfrm>
              <a:off x="3678285" y="3667090"/>
              <a:ext cx="32471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7" name="矩形 44"/>
            <p:cNvSpPr>
              <a:spLocks noChangeArrowheads="1"/>
            </p:cNvSpPr>
            <p:nvPr/>
          </p:nvSpPr>
          <p:spPr bwMode="auto">
            <a:xfrm>
              <a:off x="5160834" y="3019018"/>
              <a:ext cx="32471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pPr algn="ctr"/>
              <a:r>
                <a:rPr lang="en-US" altLang="zh-TW" b="1" dirty="0">
                  <a:latin typeface="+mj-lt"/>
                </a:rPr>
                <a:t>D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46" name="直線接點 17"/>
            <p:cNvCxnSpPr>
              <a:cxnSpLocks noChangeShapeType="1"/>
              <a:stCxn id="5" idx="2"/>
              <a:endCxn id="9" idx="0"/>
            </p:cNvCxnSpPr>
            <p:nvPr/>
          </p:nvCxnSpPr>
          <p:spPr bwMode="auto">
            <a:xfrm flipH="1">
              <a:off x="3376555" y="2695308"/>
              <a:ext cx="236787" cy="37340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線接點 17"/>
            <p:cNvCxnSpPr>
              <a:cxnSpLocks noChangeShapeType="1"/>
              <a:stCxn id="6" idx="1"/>
              <a:endCxn id="9" idx="5"/>
            </p:cNvCxnSpPr>
            <p:nvPr/>
          </p:nvCxnSpPr>
          <p:spPr bwMode="auto">
            <a:xfrm flipH="1" flipV="1">
              <a:off x="3537281" y="3456744"/>
              <a:ext cx="142636" cy="32661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線接點 17"/>
            <p:cNvCxnSpPr>
              <a:cxnSpLocks noChangeShapeType="1"/>
              <a:stCxn id="6" idx="2"/>
              <a:endCxn id="9" idx="4"/>
            </p:cNvCxnSpPr>
            <p:nvPr/>
          </p:nvCxnSpPr>
          <p:spPr bwMode="auto">
            <a:xfrm flipH="1" flipV="1">
              <a:off x="3376555" y="3523319"/>
              <a:ext cx="236787" cy="42077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線接點 20"/>
            <p:cNvCxnSpPr>
              <a:cxnSpLocks noChangeShapeType="1"/>
              <a:stCxn id="6" idx="6"/>
              <a:endCxn id="10" idx="4"/>
            </p:cNvCxnSpPr>
            <p:nvPr/>
          </p:nvCxnSpPr>
          <p:spPr bwMode="auto">
            <a:xfrm flipV="1">
              <a:off x="4067944" y="3523319"/>
              <a:ext cx="1255248" cy="42077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線接點 20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3603856" y="3296018"/>
              <a:ext cx="1492035" cy="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橢圓 10"/>
            <p:cNvSpPr>
              <a:spLocks noChangeArrowheads="1"/>
            </p:cNvSpPr>
            <p:nvPr/>
          </p:nvSpPr>
          <p:spPr bwMode="auto">
            <a:xfrm>
              <a:off x="5095891" y="3068716"/>
              <a:ext cx="454602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3613342" y="2468007"/>
              <a:ext cx="454602" cy="4546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3149253" y="3068716"/>
              <a:ext cx="454603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613342" y="3716788"/>
              <a:ext cx="454602" cy="45460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49772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Graph traversal</a:t>
            </a:r>
          </a:p>
          <a:p>
            <a:pPr lvl="1"/>
            <a:r>
              <a:rPr lang="en-US" altLang="zh-TW" dirty="0"/>
              <a:t>Depth-first search</a:t>
            </a:r>
          </a:p>
          <a:p>
            <a:pPr lvl="1"/>
            <a:r>
              <a:rPr lang="en-US" altLang="zh-TW" dirty="0"/>
              <a:t>Breadth-first search</a:t>
            </a:r>
          </a:p>
          <a:p>
            <a:r>
              <a:rPr lang="en-US" altLang="zh-TW" dirty="0"/>
              <a:t>Connected components</a:t>
            </a:r>
          </a:p>
          <a:p>
            <a:r>
              <a:rPr lang="en-US" altLang="zh-TW" dirty="0"/>
              <a:t>Spanning trees</a:t>
            </a:r>
          </a:p>
          <a:p>
            <a:endParaRPr lang="zh-TW" altLang="en-US" dirty="0"/>
          </a:p>
        </p:txBody>
      </p:sp>
      <p:pic>
        <p:nvPicPr>
          <p:cNvPr id="6146" name="Picture 2" descr="C:\Users\James\AppData\Local\Microsoft\Windows\Temporary Internet Files\Content.IE5\EIR6K10Y\MC9004417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3068960"/>
            <a:ext cx="3092896" cy="3092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0318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Depth-First Search (DFS)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Starting from a vertex v</a:t>
            </a:r>
          </a:p>
          <a:p>
            <a:pPr lvl="1"/>
            <a:r>
              <a:rPr lang="en-US" altLang="zh-TW" dirty="0"/>
              <a:t>Visit the vertex v =&gt; DFS(v).</a:t>
            </a:r>
          </a:p>
          <a:p>
            <a:pPr lvl="1"/>
            <a:r>
              <a:rPr lang="en-US" altLang="zh-TW" dirty="0"/>
              <a:t>For each vertex w adjacent to v, if w is not visited yet, then visit w =&gt; DFS(w).</a:t>
            </a:r>
          </a:p>
          <a:p>
            <a:pPr lvl="1"/>
            <a:r>
              <a:rPr lang="en-US" altLang="zh-TW" dirty="0"/>
              <a:t>If a vertex u is reached such that all its adjacent vertices have been visited, we go back to the last visited vertex.</a:t>
            </a:r>
          </a:p>
          <a:p>
            <a:r>
              <a:rPr lang="en-US" altLang="zh-TW" dirty="0"/>
              <a:t>The search terminates when no unvisited vertex can be reached from any of the visited vertices.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81871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橢圓 6"/>
          <p:cNvSpPr>
            <a:spLocks noChangeArrowheads="1"/>
          </p:cNvSpPr>
          <p:nvPr/>
        </p:nvSpPr>
        <p:spPr bwMode="auto">
          <a:xfrm>
            <a:off x="2942986" y="2907791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橢圓 6"/>
          <p:cNvSpPr>
            <a:spLocks noChangeArrowheads="1"/>
          </p:cNvSpPr>
          <p:nvPr/>
        </p:nvSpPr>
        <p:spPr bwMode="auto">
          <a:xfrm>
            <a:off x="900506" y="4027142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橢圓 6"/>
          <p:cNvSpPr>
            <a:spLocks noChangeArrowheads="1"/>
          </p:cNvSpPr>
          <p:nvPr/>
        </p:nvSpPr>
        <p:spPr bwMode="auto">
          <a:xfrm>
            <a:off x="2731676" y="4037734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6"/>
          <p:cNvSpPr>
            <a:spLocks noChangeArrowheads="1"/>
          </p:cNvSpPr>
          <p:nvPr/>
        </p:nvSpPr>
        <p:spPr bwMode="auto">
          <a:xfrm>
            <a:off x="1733127" y="4033877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4" name="橢圓 6"/>
          <p:cNvSpPr>
            <a:spLocks noChangeArrowheads="1"/>
          </p:cNvSpPr>
          <p:nvPr/>
        </p:nvSpPr>
        <p:spPr bwMode="auto">
          <a:xfrm>
            <a:off x="3570850" y="4037841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0" name="橢圓 6"/>
          <p:cNvSpPr>
            <a:spLocks noChangeArrowheads="1"/>
          </p:cNvSpPr>
          <p:nvPr/>
        </p:nvSpPr>
        <p:spPr bwMode="auto">
          <a:xfrm>
            <a:off x="2187633" y="5309713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8" name="橢圓 6"/>
          <p:cNvSpPr>
            <a:spLocks noChangeArrowheads="1"/>
          </p:cNvSpPr>
          <p:nvPr/>
        </p:nvSpPr>
        <p:spPr bwMode="auto">
          <a:xfrm>
            <a:off x="1448863" y="2905841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橢圓 6"/>
          <p:cNvSpPr>
            <a:spLocks noChangeArrowheads="1"/>
          </p:cNvSpPr>
          <p:nvPr/>
        </p:nvSpPr>
        <p:spPr bwMode="auto">
          <a:xfrm>
            <a:off x="2179137" y="1988840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Depth-First Search (DFS)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896243" y="1988840"/>
            <a:ext cx="3315717" cy="3960440"/>
            <a:chOff x="755576" y="2132856"/>
            <a:chExt cx="2592288" cy="3096344"/>
          </a:xfrm>
        </p:grpSpPr>
        <p:grpSp>
          <p:nvGrpSpPr>
            <p:cNvPr id="4" name="群組 3"/>
            <p:cNvGrpSpPr/>
            <p:nvPr/>
          </p:nvGrpSpPr>
          <p:grpSpPr>
            <a:xfrm>
              <a:off x="755576" y="2132856"/>
              <a:ext cx="2592288" cy="2099265"/>
              <a:chOff x="3203848" y="2276872"/>
              <a:chExt cx="2592288" cy="2099265"/>
            </a:xfrm>
          </p:grpSpPr>
          <p:cxnSp>
            <p:nvCxnSpPr>
              <p:cNvPr id="5" name="直線接點 4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3887924" y="2707111"/>
                <a:ext cx="392731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>
                <a:stCxn id="13" idx="0"/>
                <a:endCxn id="12" idx="3"/>
              </p:cNvCxnSpPr>
              <p:nvPr/>
            </p:nvCxnSpPr>
            <p:spPr>
              <a:xfrm flipV="1">
                <a:off x="3455876" y="3427191"/>
                <a:ext cx="253837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>
                <a:stCxn id="11" idx="5"/>
                <a:endCxn id="14" idx="0"/>
              </p:cNvCxnSpPr>
              <p:nvPr/>
            </p:nvCxnSpPr>
            <p:spPr>
              <a:xfrm>
                <a:off x="4637077" y="2707111"/>
                <a:ext cx="402975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>
                <a:stCxn id="14" idx="5"/>
                <a:endCxn id="17" idx="0"/>
              </p:cNvCxnSpPr>
              <p:nvPr/>
            </p:nvCxnSpPr>
            <p:spPr>
              <a:xfrm>
                <a:off x="5218263" y="3427191"/>
                <a:ext cx="32584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>
                <a:stCxn id="15" idx="0"/>
                <a:endCxn id="12" idx="5"/>
              </p:cNvCxnSpPr>
              <p:nvPr/>
            </p:nvCxnSpPr>
            <p:spPr>
              <a:xfrm flipH="1" flipV="1">
                <a:off x="4066135" y="3427191"/>
                <a:ext cx="37813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14" idx="3"/>
                <a:endCxn id="16" idx="0"/>
              </p:cNvCxnSpPr>
              <p:nvPr/>
            </p:nvCxnSpPr>
            <p:spPr>
              <a:xfrm>
                <a:off x="4861841" y="3427191"/>
                <a:ext cx="3419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4206838" y="227687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3635896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320384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4788024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85192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464400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529208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</p:grpSp>
        <p:sp>
          <p:nvSpPr>
            <p:cNvPr id="18" name="橢圓 17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cxnSp>
          <p:nvCxnSpPr>
            <p:cNvPr id="19" name="直線接點 18"/>
            <p:cNvCxnSpPr>
              <a:stCxn id="18" idx="1"/>
              <a:endCxn id="15" idx="4"/>
            </p:cNvCxnSpPr>
            <p:nvPr/>
          </p:nvCxnSpPr>
          <p:spPr>
            <a:xfrm flipH="1" flipV="1">
              <a:off x="1655676" y="4232121"/>
              <a:ext cx="181829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8" idx="2"/>
              <a:endCxn id="13" idx="4"/>
            </p:cNvCxnSpPr>
            <p:nvPr/>
          </p:nvCxnSpPr>
          <p:spPr>
            <a:xfrm flipH="1" flipV="1">
              <a:off x="1007604" y="4232121"/>
              <a:ext cx="756084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8" idx="7"/>
              <a:endCxn id="16" idx="4"/>
            </p:cNvCxnSpPr>
            <p:nvPr/>
          </p:nvCxnSpPr>
          <p:spPr>
            <a:xfrm flipV="1">
              <a:off x="2193927" y="4232121"/>
              <a:ext cx="253837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18" idx="6"/>
              <a:endCxn id="17" idx="4"/>
            </p:cNvCxnSpPr>
            <p:nvPr/>
          </p:nvCxnSpPr>
          <p:spPr>
            <a:xfrm flipV="1">
              <a:off x="2267744" y="4232121"/>
              <a:ext cx="828092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字方塊 44"/>
          <p:cNvSpPr txBox="1"/>
          <p:nvPr/>
        </p:nvSpPr>
        <p:spPr>
          <a:xfrm>
            <a:off x="5076056" y="2278782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905144" y="2268116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cxnSp>
        <p:nvCxnSpPr>
          <p:cNvPr id="48" name="直線單箭頭接點 47"/>
          <p:cNvCxnSpPr>
            <a:stCxn id="45" idx="3"/>
            <a:endCxn id="46" idx="1"/>
          </p:cNvCxnSpPr>
          <p:nvPr/>
        </p:nvCxnSpPr>
        <p:spPr>
          <a:xfrm flipV="1">
            <a:off x="5469112" y="2560504"/>
            <a:ext cx="436032" cy="10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734232" y="2268161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50" name="直線單箭頭接點 49"/>
          <p:cNvCxnSpPr>
            <a:stCxn id="46" idx="3"/>
            <a:endCxn id="49" idx="1"/>
          </p:cNvCxnSpPr>
          <p:nvPr/>
        </p:nvCxnSpPr>
        <p:spPr>
          <a:xfrm>
            <a:off x="6298200" y="2560504"/>
            <a:ext cx="436032" cy="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563320" y="2276872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cxnSp>
        <p:nvCxnSpPr>
          <p:cNvPr id="53" name="直線單箭頭接點 52"/>
          <p:cNvCxnSpPr>
            <a:stCxn id="49" idx="3"/>
            <a:endCxn id="52" idx="1"/>
          </p:cNvCxnSpPr>
          <p:nvPr/>
        </p:nvCxnSpPr>
        <p:spPr>
          <a:xfrm>
            <a:off x="7127288" y="2560549"/>
            <a:ext cx="436032" cy="87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076056" y="3204265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cxnSp>
        <p:nvCxnSpPr>
          <p:cNvPr id="59" name="肘形接點 58"/>
          <p:cNvCxnSpPr>
            <a:stCxn id="52" idx="3"/>
            <a:endCxn id="55" idx="1"/>
          </p:cNvCxnSpPr>
          <p:nvPr/>
        </p:nvCxnSpPr>
        <p:spPr>
          <a:xfrm flipH="1">
            <a:off x="5076056" y="2569260"/>
            <a:ext cx="2880320" cy="927393"/>
          </a:xfrm>
          <a:prstGeom prst="bentConnector5">
            <a:avLst>
              <a:gd name="adj1" fmla="val -7937"/>
              <a:gd name="adj2" fmla="val 50000"/>
              <a:gd name="adj3" fmla="val 10793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905144" y="3204264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>
                <a:highlight>
                  <a:srgbClr val="FFFF00"/>
                </a:highlight>
              </a:rPr>
              <a:t>5</a:t>
            </a:r>
            <a:endParaRPr lang="zh-TW" altLang="en-US" sz="3200" dirty="0">
              <a:highlight>
                <a:srgbClr val="FFFF00"/>
              </a:highlight>
            </a:endParaRPr>
          </a:p>
        </p:txBody>
      </p:sp>
      <p:cxnSp>
        <p:nvCxnSpPr>
          <p:cNvPr id="61" name="直線單箭頭接點 60"/>
          <p:cNvCxnSpPr>
            <a:stCxn id="55" idx="3"/>
            <a:endCxn id="60" idx="1"/>
          </p:cNvCxnSpPr>
          <p:nvPr/>
        </p:nvCxnSpPr>
        <p:spPr>
          <a:xfrm flipV="1">
            <a:off x="5469112" y="3496652"/>
            <a:ext cx="43603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734232" y="3204263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cxnSp>
        <p:nvCxnSpPr>
          <p:cNvPr id="64" name="直線單箭頭接點 63"/>
          <p:cNvCxnSpPr>
            <a:stCxn id="60" idx="3"/>
            <a:endCxn id="63" idx="1"/>
          </p:cNvCxnSpPr>
          <p:nvPr/>
        </p:nvCxnSpPr>
        <p:spPr>
          <a:xfrm flipV="1">
            <a:off x="6298200" y="3496651"/>
            <a:ext cx="43603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563320" y="3204265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67" name="直線單箭頭接點 66"/>
          <p:cNvCxnSpPr>
            <a:stCxn id="63" idx="3"/>
            <a:endCxn id="66" idx="1"/>
          </p:cNvCxnSpPr>
          <p:nvPr/>
        </p:nvCxnSpPr>
        <p:spPr>
          <a:xfrm>
            <a:off x="7127288" y="3496651"/>
            <a:ext cx="43603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682004" y="4140365"/>
            <a:ext cx="41044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Note that the output order is </a:t>
            </a:r>
            <a:r>
              <a:rPr lang="en-US" altLang="zh-TW" sz="2400" dirty="0">
                <a:highlight>
                  <a:srgbClr val="FFFF00"/>
                </a:highlight>
              </a:rPr>
              <a:t>not unique</a:t>
            </a:r>
            <a:r>
              <a:rPr lang="en-US" altLang="zh-TW" sz="2400" dirty="0"/>
              <a:t>, there are other possibilities, depending on the graph representation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1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39" grpId="0" animBg="1"/>
      <p:bldP spid="39" grpId="1" animBg="1"/>
      <p:bldP spid="42" grpId="0" animBg="1"/>
      <p:bldP spid="42" grpId="1" animBg="1"/>
      <p:bldP spid="41" grpId="0" animBg="1"/>
      <p:bldP spid="41" grpId="1" animBg="1"/>
      <p:bldP spid="44" grpId="0" animBg="1"/>
      <p:bldP spid="40" grpId="0" animBg="1"/>
      <p:bldP spid="40" grpId="1" animBg="1"/>
      <p:bldP spid="38" grpId="0" animBg="1"/>
      <p:bldP spid="38" grpId="1" animBg="1"/>
      <p:bldP spid="37" grpId="0" animBg="1"/>
      <p:bldP spid="37" grpId="1" animBg="1"/>
      <p:bldP spid="45" grpId="0" animBg="1"/>
      <p:bldP spid="46" grpId="0" animBg="1"/>
      <p:bldP spid="49" grpId="0" animBg="1"/>
      <p:bldP spid="52" grpId="0" animBg="1"/>
      <p:bldP spid="55" grpId="0" animBg="1"/>
      <p:bldP spid="60" grpId="0" animBg="1"/>
      <p:bldP spid="63" grpId="0" animBg="1"/>
      <p:bldP spid="66" grpId="0" animBg="1"/>
      <p:bldP spid="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482500"/>
              </p:ext>
            </p:extLst>
          </p:nvPr>
        </p:nvGraphicFramePr>
        <p:xfrm>
          <a:off x="457200" y="1600199"/>
          <a:ext cx="8229600" cy="45259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Graph::DFS(void){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visited = new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[n]; 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is a data member of 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fill(visited,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visited+n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false);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DFS(0); </a:t>
                      </a:r>
                      <a: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search at vertex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delete [] 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visited;</a:t>
                      </a:r>
                      <a:endParaRPr lang="en-US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br>
                        <a:rPr lang="en-US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endParaRPr lang="en-US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Graph::DFS(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visit all previously unvisited vertices that are adjacent to 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output(v);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visited[v]=true;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for(each vertex w adjacent to v)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if(!visited[w]) DFS(w);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73631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Non-Recursive DFS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13232"/>
              </p:ext>
            </p:extLst>
          </p:nvPr>
        </p:nvGraphicFramePr>
        <p:xfrm>
          <a:off x="473880" y="1613957"/>
          <a:ext cx="8212919" cy="45122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12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2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Graph::DFS(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visited = new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[n];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is a data member of 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fill(visited,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visited+n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false);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Stack&lt;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s;        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declare and </a:t>
                      </a:r>
                      <a:r>
                        <a:rPr lang="en-US" altLang="zh-TW" sz="14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 stack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s.Push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while(!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s.IsEmpty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v =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s.Top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s.Pop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if(!visited[v]){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output(v);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visited[v]=true;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for(each vertex w adjacent to v)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if(!visited[w])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s.Push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(w);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DFS Complexity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Adjacency matrix</a:t>
            </a:r>
          </a:p>
          <a:p>
            <a:pPr lvl="1"/>
            <a:r>
              <a:rPr lang="en-US" altLang="zh-TW" dirty="0"/>
              <a:t>Time to determine all adjacent vertices: O(n)</a:t>
            </a:r>
          </a:p>
          <a:p>
            <a:pPr lvl="1"/>
            <a:r>
              <a:rPr lang="en-US" altLang="zh-TW" dirty="0"/>
              <a:t>At most n vertices are visited: O(</a:t>
            </a:r>
            <a:r>
              <a:rPr lang="en-US" altLang="zh-TW" dirty="0" err="1"/>
              <a:t>n∙n</a:t>
            </a:r>
            <a:r>
              <a:rPr lang="en-US" altLang="zh-TW" dirty="0"/>
              <a:t>) = 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Adjacency lists</a:t>
            </a:r>
          </a:p>
          <a:p>
            <a:pPr lvl="1"/>
            <a:r>
              <a:rPr lang="en-US" altLang="zh-TW" dirty="0"/>
              <a:t>There are </a:t>
            </a:r>
            <a:r>
              <a:rPr lang="en-US" altLang="zh-TW" dirty="0">
                <a:highlight>
                  <a:srgbClr val="FFFF00"/>
                </a:highlight>
              </a:rPr>
              <a:t>n+2e </a:t>
            </a:r>
            <a:r>
              <a:rPr lang="en-US" altLang="zh-TW" dirty="0"/>
              <a:t>chain nodes</a:t>
            </a:r>
          </a:p>
          <a:p>
            <a:pPr lvl="1"/>
            <a:r>
              <a:rPr lang="en-US" altLang="zh-TW" dirty="0"/>
              <a:t>Each node in the adjacency lists is examined at most once. Time complexity = </a:t>
            </a:r>
            <a:r>
              <a:rPr lang="en-US" altLang="zh-TW" dirty="0">
                <a:highlight>
                  <a:srgbClr val="FFFF00"/>
                </a:highlight>
              </a:rPr>
              <a:t>O(e)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99182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Trees and DFS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Inorder</a:t>
            </a:r>
            <a:r>
              <a:rPr lang="en-US" altLang="zh-TW" dirty="0">
                <a:highlight>
                  <a:srgbClr val="FFFF00"/>
                </a:highlight>
              </a:rPr>
              <a:t>, preorder and </a:t>
            </a:r>
            <a:r>
              <a:rPr lang="en-US" altLang="zh-TW" dirty="0" err="1">
                <a:highlight>
                  <a:srgbClr val="FFFF00"/>
                </a:highlight>
              </a:rPr>
              <a:t>postorder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/>
              <a:t>traversal can be viewed as specialized DFS</a:t>
            </a:r>
          </a:p>
          <a:p>
            <a:pPr lvl="1"/>
            <a:r>
              <a:rPr lang="en-US" altLang="zh-TW" dirty="0"/>
              <a:t>They differ from each other on when the key is printed</a:t>
            </a:r>
          </a:p>
          <a:p>
            <a:r>
              <a:rPr lang="en-US" altLang="zh-TW" dirty="0"/>
              <a:t>If tree is represented with linked nodes</a:t>
            </a:r>
          </a:p>
          <a:p>
            <a:pPr lvl="1"/>
            <a:r>
              <a:rPr lang="en-US" altLang="zh-TW" dirty="0"/>
              <a:t>The time complexity of in-, pre-, post-orders are </a:t>
            </a:r>
            <a:r>
              <a:rPr lang="en-US" altLang="zh-TW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altLang="zh-TW" dirty="0"/>
              <a:t>Since in trees, </a:t>
            </a:r>
            <a:r>
              <a:rPr lang="en-US" altLang="zh-TW" dirty="0">
                <a:highlight>
                  <a:srgbClr val="FFFF00"/>
                </a:highlight>
              </a:rPr>
              <a:t>|E|=n-1</a:t>
            </a:r>
          </a:p>
          <a:p>
            <a:pPr lvl="1"/>
            <a:r>
              <a:rPr lang="en-US" altLang="zh-TW" dirty="0"/>
              <a:t>The same time complexity as DFS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7184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Breadth-First Search (BFS)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Starting from a vertex v</a:t>
            </a:r>
          </a:p>
          <a:p>
            <a:pPr lvl="1"/>
            <a:r>
              <a:rPr lang="en-US" altLang="zh-TW" dirty="0"/>
              <a:t>Visit the </a:t>
            </a:r>
            <a:r>
              <a:rPr lang="en-US" altLang="zh-TW"/>
              <a:t>vertex v.</a:t>
            </a:r>
            <a:endParaRPr lang="en-US" altLang="zh-TW" dirty="0"/>
          </a:p>
          <a:p>
            <a:pPr lvl="1"/>
            <a:r>
              <a:rPr lang="en-US" altLang="zh-TW" dirty="0"/>
              <a:t>Visit all unvisited vertices adjacent to v.</a:t>
            </a:r>
          </a:p>
          <a:p>
            <a:pPr lvl="1"/>
            <a:r>
              <a:rPr lang="en-US" altLang="zh-TW" dirty="0"/>
              <a:t>Unvisited vertices adjacent to these newly visited vertices are then visited and so on…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787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橢圓 6"/>
          <p:cNvSpPr>
            <a:spLocks noChangeArrowheads="1"/>
          </p:cNvSpPr>
          <p:nvPr/>
        </p:nvSpPr>
        <p:spPr bwMode="auto">
          <a:xfrm>
            <a:off x="3588636" y="4019969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橢圓 6"/>
          <p:cNvSpPr>
            <a:spLocks noChangeArrowheads="1"/>
          </p:cNvSpPr>
          <p:nvPr/>
        </p:nvSpPr>
        <p:spPr bwMode="auto">
          <a:xfrm>
            <a:off x="2926128" y="2915907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橢圓 6"/>
          <p:cNvSpPr>
            <a:spLocks noChangeArrowheads="1"/>
          </p:cNvSpPr>
          <p:nvPr/>
        </p:nvSpPr>
        <p:spPr bwMode="auto">
          <a:xfrm>
            <a:off x="2731676" y="4037734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6"/>
          <p:cNvSpPr>
            <a:spLocks noChangeArrowheads="1"/>
          </p:cNvSpPr>
          <p:nvPr/>
        </p:nvSpPr>
        <p:spPr bwMode="auto">
          <a:xfrm>
            <a:off x="1733127" y="4033877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4" name="橢圓 6"/>
          <p:cNvSpPr>
            <a:spLocks noChangeArrowheads="1"/>
          </p:cNvSpPr>
          <p:nvPr/>
        </p:nvSpPr>
        <p:spPr bwMode="auto">
          <a:xfrm>
            <a:off x="2163820" y="5304557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0" name="橢圓 6"/>
          <p:cNvSpPr>
            <a:spLocks noChangeArrowheads="1"/>
          </p:cNvSpPr>
          <p:nvPr/>
        </p:nvSpPr>
        <p:spPr bwMode="auto">
          <a:xfrm>
            <a:off x="896243" y="4037841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8" name="橢圓 6"/>
          <p:cNvSpPr>
            <a:spLocks noChangeArrowheads="1"/>
          </p:cNvSpPr>
          <p:nvPr/>
        </p:nvSpPr>
        <p:spPr bwMode="auto">
          <a:xfrm>
            <a:off x="1448863" y="2905841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橢圓 6"/>
          <p:cNvSpPr>
            <a:spLocks noChangeArrowheads="1"/>
          </p:cNvSpPr>
          <p:nvPr/>
        </p:nvSpPr>
        <p:spPr bwMode="auto">
          <a:xfrm>
            <a:off x="2179137" y="1988840"/>
            <a:ext cx="644722" cy="64472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Breadth-First Search (BFS)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896243" y="1988840"/>
            <a:ext cx="3315717" cy="3960440"/>
            <a:chOff x="755576" y="2132856"/>
            <a:chExt cx="2592288" cy="3096344"/>
          </a:xfrm>
        </p:grpSpPr>
        <p:grpSp>
          <p:nvGrpSpPr>
            <p:cNvPr id="4" name="群組 3"/>
            <p:cNvGrpSpPr/>
            <p:nvPr/>
          </p:nvGrpSpPr>
          <p:grpSpPr>
            <a:xfrm>
              <a:off x="755576" y="2132856"/>
              <a:ext cx="2592288" cy="2099265"/>
              <a:chOff x="3203848" y="2276872"/>
              <a:chExt cx="2592288" cy="2099265"/>
            </a:xfrm>
          </p:grpSpPr>
          <p:cxnSp>
            <p:nvCxnSpPr>
              <p:cNvPr id="5" name="直線接點 4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3887924" y="2707111"/>
                <a:ext cx="392731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>
                <a:stCxn id="13" idx="0"/>
                <a:endCxn id="12" idx="3"/>
              </p:cNvCxnSpPr>
              <p:nvPr/>
            </p:nvCxnSpPr>
            <p:spPr>
              <a:xfrm flipV="1">
                <a:off x="3455876" y="3427191"/>
                <a:ext cx="253837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>
                <a:stCxn id="11" idx="5"/>
                <a:endCxn id="14" idx="0"/>
              </p:cNvCxnSpPr>
              <p:nvPr/>
            </p:nvCxnSpPr>
            <p:spPr>
              <a:xfrm>
                <a:off x="4637077" y="2707111"/>
                <a:ext cx="402975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>
                <a:stCxn id="14" idx="5"/>
                <a:endCxn id="17" idx="0"/>
              </p:cNvCxnSpPr>
              <p:nvPr/>
            </p:nvCxnSpPr>
            <p:spPr>
              <a:xfrm>
                <a:off x="5218263" y="3427191"/>
                <a:ext cx="32584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>
                <a:stCxn id="15" idx="0"/>
                <a:endCxn id="12" idx="5"/>
              </p:cNvCxnSpPr>
              <p:nvPr/>
            </p:nvCxnSpPr>
            <p:spPr>
              <a:xfrm flipH="1" flipV="1">
                <a:off x="4066135" y="3427191"/>
                <a:ext cx="37813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14" idx="3"/>
                <a:endCxn id="16" idx="0"/>
              </p:cNvCxnSpPr>
              <p:nvPr/>
            </p:nvCxnSpPr>
            <p:spPr>
              <a:xfrm>
                <a:off x="4861841" y="3427191"/>
                <a:ext cx="3419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4206838" y="227687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3635896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320384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4788024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85192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464400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529208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</p:grpSp>
        <p:sp>
          <p:nvSpPr>
            <p:cNvPr id="18" name="橢圓 17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cxnSp>
          <p:nvCxnSpPr>
            <p:cNvPr id="19" name="直線接點 18"/>
            <p:cNvCxnSpPr>
              <a:stCxn id="18" idx="1"/>
              <a:endCxn id="15" idx="4"/>
            </p:cNvCxnSpPr>
            <p:nvPr/>
          </p:nvCxnSpPr>
          <p:spPr>
            <a:xfrm flipH="1" flipV="1">
              <a:off x="1655676" y="4232121"/>
              <a:ext cx="181829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8" idx="2"/>
              <a:endCxn id="13" idx="4"/>
            </p:cNvCxnSpPr>
            <p:nvPr/>
          </p:nvCxnSpPr>
          <p:spPr>
            <a:xfrm flipH="1" flipV="1">
              <a:off x="1007604" y="4232121"/>
              <a:ext cx="756084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8" idx="7"/>
              <a:endCxn id="16" idx="4"/>
            </p:cNvCxnSpPr>
            <p:nvPr/>
          </p:nvCxnSpPr>
          <p:spPr>
            <a:xfrm flipV="1">
              <a:off x="2193927" y="4232121"/>
              <a:ext cx="253837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18" idx="6"/>
              <a:endCxn id="17" idx="4"/>
            </p:cNvCxnSpPr>
            <p:nvPr/>
          </p:nvCxnSpPr>
          <p:spPr>
            <a:xfrm flipV="1">
              <a:off x="2267744" y="4232121"/>
              <a:ext cx="828092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字方塊 44"/>
          <p:cNvSpPr txBox="1"/>
          <p:nvPr/>
        </p:nvSpPr>
        <p:spPr>
          <a:xfrm>
            <a:off x="5076056" y="2278782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905144" y="2268116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cxnSp>
        <p:nvCxnSpPr>
          <p:cNvPr id="48" name="直線單箭頭接點 47"/>
          <p:cNvCxnSpPr>
            <a:stCxn id="45" idx="3"/>
            <a:endCxn id="46" idx="1"/>
          </p:cNvCxnSpPr>
          <p:nvPr/>
        </p:nvCxnSpPr>
        <p:spPr>
          <a:xfrm flipV="1">
            <a:off x="5469112" y="2560504"/>
            <a:ext cx="436032" cy="10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734232" y="2268161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cxnSp>
        <p:nvCxnSpPr>
          <p:cNvPr id="50" name="直線單箭頭接點 49"/>
          <p:cNvCxnSpPr>
            <a:stCxn id="46" idx="3"/>
            <a:endCxn id="49" idx="1"/>
          </p:cNvCxnSpPr>
          <p:nvPr/>
        </p:nvCxnSpPr>
        <p:spPr>
          <a:xfrm>
            <a:off x="6298200" y="2560504"/>
            <a:ext cx="436032" cy="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563320" y="2276872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53" name="直線單箭頭接點 52"/>
          <p:cNvCxnSpPr>
            <a:stCxn id="49" idx="3"/>
            <a:endCxn id="52" idx="1"/>
          </p:cNvCxnSpPr>
          <p:nvPr/>
        </p:nvCxnSpPr>
        <p:spPr>
          <a:xfrm>
            <a:off x="7127288" y="2560549"/>
            <a:ext cx="436032" cy="87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076056" y="3204265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cxnSp>
        <p:nvCxnSpPr>
          <p:cNvPr id="59" name="肘形接點 58"/>
          <p:cNvCxnSpPr>
            <a:stCxn id="52" idx="3"/>
            <a:endCxn id="55" idx="1"/>
          </p:cNvCxnSpPr>
          <p:nvPr/>
        </p:nvCxnSpPr>
        <p:spPr>
          <a:xfrm flipH="1">
            <a:off x="5076056" y="2569260"/>
            <a:ext cx="2880320" cy="927393"/>
          </a:xfrm>
          <a:prstGeom prst="bentConnector5">
            <a:avLst>
              <a:gd name="adj1" fmla="val -7937"/>
              <a:gd name="adj2" fmla="val 50000"/>
              <a:gd name="adj3" fmla="val 10793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905144" y="3204264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cxnSp>
        <p:nvCxnSpPr>
          <p:cNvPr id="61" name="直線單箭頭接點 60"/>
          <p:cNvCxnSpPr>
            <a:stCxn id="55" idx="3"/>
            <a:endCxn id="60" idx="1"/>
          </p:cNvCxnSpPr>
          <p:nvPr/>
        </p:nvCxnSpPr>
        <p:spPr>
          <a:xfrm flipV="1">
            <a:off x="5469112" y="3496652"/>
            <a:ext cx="43603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734232" y="3204263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64" name="直線單箭頭接點 63"/>
          <p:cNvCxnSpPr>
            <a:stCxn id="60" idx="3"/>
            <a:endCxn id="63" idx="1"/>
          </p:cNvCxnSpPr>
          <p:nvPr/>
        </p:nvCxnSpPr>
        <p:spPr>
          <a:xfrm flipV="1">
            <a:off x="6298200" y="3496651"/>
            <a:ext cx="43603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563320" y="3204265"/>
            <a:ext cx="3930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cxnSp>
        <p:nvCxnSpPr>
          <p:cNvPr id="67" name="直線單箭頭接點 66"/>
          <p:cNvCxnSpPr>
            <a:stCxn id="63" idx="3"/>
            <a:endCxn id="66" idx="1"/>
          </p:cNvCxnSpPr>
          <p:nvPr/>
        </p:nvCxnSpPr>
        <p:spPr>
          <a:xfrm>
            <a:off x="7127288" y="3496651"/>
            <a:ext cx="43603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573992" y="4107586"/>
            <a:ext cx="432048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Note that the output order is not unique, there are other possibilities, depending on the graph representation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520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39" grpId="0" animBg="1"/>
      <p:bldP spid="39" grpId="1" animBg="1"/>
      <p:bldP spid="42" grpId="0" animBg="1"/>
      <p:bldP spid="42" grpId="1" animBg="1"/>
      <p:bldP spid="41" grpId="0" animBg="1"/>
      <p:bldP spid="41" grpId="1" animBg="1"/>
      <p:bldP spid="44" grpId="0" animBg="1"/>
      <p:bldP spid="40" grpId="0" animBg="1"/>
      <p:bldP spid="40" grpId="1" animBg="1"/>
      <p:bldP spid="38" grpId="0" animBg="1"/>
      <p:bldP spid="38" grpId="1" animBg="1"/>
      <p:bldP spid="37" grpId="0" animBg="1"/>
      <p:bldP spid="37" grpId="1" animBg="1"/>
      <p:bldP spid="45" grpId="0" animBg="1"/>
      <p:bldP spid="46" grpId="0" animBg="1"/>
      <p:bldP spid="49" grpId="0" animBg="1"/>
      <p:bldP spid="52" grpId="0" animBg="1"/>
      <p:bldP spid="55" grpId="0" animBg="1"/>
      <p:bldP spid="60" grpId="0" animBg="1"/>
      <p:bldP spid="63" grpId="0" animBg="1"/>
      <p:bldP spid="66" grpId="0" animBg="1"/>
      <p:bldP spid="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BFS: Implementation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689141"/>
              </p:ext>
            </p:extLst>
          </p:nvPr>
        </p:nvGraphicFramePr>
        <p:xfrm>
          <a:off x="855390" y="1605488"/>
          <a:ext cx="7433220" cy="5135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3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Graph::BFS(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visited = new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[n];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is a data member of 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fill(visited,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visited+n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false);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Queue&lt;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q;        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declare and </a:t>
                      </a:r>
                      <a:r>
                        <a:rPr lang="en-US" altLang="zh-TW" sz="14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 queue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q.Push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visited[v]=true;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while(!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q.IsEmpty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v =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q.Front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q.Pop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output(v);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for(each vertex w adjacent to v){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if(!visited[w]){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q.Push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(w);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visited[w]=true;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delete [] visited;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635896" y="6237312"/>
            <a:ext cx="45909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Time complexity is the same as DFS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335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graph, </a:t>
            </a:r>
            <a:r>
              <a:rPr lang="en-US" altLang="zh-TW" b="1" i="1" dirty="0"/>
              <a:t>G</a:t>
            </a:r>
            <a:r>
              <a:rPr lang="en-US" altLang="zh-TW" dirty="0"/>
              <a:t>, consists of two sets, </a:t>
            </a:r>
            <a:r>
              <a:rPr lang="en-US" altLang="zh-TW" b="1" i="1" dirty="0"/>
              <a:t>V</a:t>
            </a:r>
            <a:r>
              <a:rPr lang="en-US" altLang="zh-TW" dirty="0"/>
              <a:t> and </a:t>
            </a:r>
            <a:r>
              <a:rPr lang="en-US" altLang="zh-TW" b="1" i="1" dirty="0"/>
              <a:t>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i="1" dirty="0"/>
              <a:t>G = (V, E)</a:t>
            </a:r>
          </a:p>
          <a:p>
            <a:pPr lvl="1"/>
            <a:r>
              <a:rPr lang="en-US" altLang="zh-TW" b="1" i="1" dirty="0"/>
              <a:t>V</a:t>
            </a:r>
            <a:r>
              <a:rPr lang="en-US" altLang="zh-TW" dirty="0"/>
              <a:t> : a set of </a:t>
            </a:r>
            <a:r>
              <a:rPr lang="en-US" altLang="zh-TW" b="1" dirty="0"/>
              <a:t>vertices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i="1" dirty="0"/>
              <a:t>E</a:t>
            </a:r>
            <a:r>
              <a:rPr lang="en-US" altLang="zh-TW" dirty="0"/>
              <a:t> : a set of </a:t>
            </a:r>
            <a:r>
              <a:rPr lang="en-US" altLang="zh-TW" i="1" u="sng" dirty="0"/>
              <a:t>pairs of vertices </a:t>
            </a:r>
            <a:r>
              <a:rPr lang="en-US" altLang="zh-TW" dirty="0"/>
              <a:t>called </a:t>
            </a:r>
            <a:r>
              <a:rPr lang="en-US" altLang="zh-TW" b="1" i="1" dirty="0"/>
              <a:t>edges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Undirected graph</a:t>
            </a:r>
            <a:r>
              <a:rPr lang="en-US" altLang="zh-TW" dirty="0"/>
              <a:t> (simply </a:t>
            </a:r>
            <a:r>
              <a:rPr lang="en-US" altLang="zh-TW" b="1" dirty="0"/>
              <a:t>graph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/>
              <a:t>u,v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en-US" altLang="zh-TW" dirty="0"/>
              <a:t> and (</a:t>
            </a:r>
            <a:r>
              <a:rPr lang="en-US" altLang="zh-TW" dirty="0" err="1"/>
              <a:t>v,u</a:t>
            </a:r>
            <a:r>
              <a:rPr lang="en-US" altLang="zh-TW" dirty="0"/>
              <a:t>) represent the same edge.</a:t>
            </a:r>
          </a:p>
          <a:p>
            <a:r>
              <a:rPr lang="en-US" altLang="zh-TW" b="1" dirty="0"/>
              <a:t>Directed graph </a:t>
            </a:r>
            <a:r>
              <a:rPr lang="en-US" altLang="zh-TW" dirty="0"/>
              <a:t>(</a:t>
            </a:r>
            <a:r>
              <a:rPr lang="en-US" altLang="zh-TW" b="1" dirty="0"/>
              <a:t>digraph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&lt;</a:t>
            </a:r>
            <a:r>
              <a:rPr lang="en-US" altLang="zh-TW" dirty="0" err="1"/>
              <a:t>u,v</a:t>
            </a:r>
            <a:r>
              <a:rPr lang="en-US" altLang="zh-TW" dirty="0">
                <a:highlight>
                  <a:srgbClr val="FFFF00"/>
                </a:highlight>
              </a:rPr>
              <a:t>&gt;</a:t>
            </a:r>
            <a:r>
              <a:rPr lang="en-US" altLang="zh-TW" dirty="0"/>
              <a:t> ≠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en-US" altLang="zh-TW" dirty="0" err="1"/>
              <a:t>v,u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u,v</a:t>
            </a:r>
            <a:r>
              <a:rPr lang="en-US" altLang="zh-TW" dirty="0"/>
              <a:t>&gt; =&gt; </a:t>
            </a:r>
            <a:r>
              <a:rPr lang="en-US" altLang="zh-TW" dirty="0">
                <a:highlight>
                  <a:srgbClr val="FFFF00"/>
                </a:highlight>
              </a:rPr>
              <a:t>u is tail </a:t>
            </a:r>
            <a:r>
              <a:rPr lang="en-US" altLang="zh-TW" dirty="0"/>
              <a:t>and </a:t>
            </a:r>
            <a:r>
              <a:rPr lang="en-US" altLang="zh-TW" dirty="0">
                <a:highlight>
                  <a:srgbClr val="FFFF00"/>
                </a:highlight>
              </a:rPr>
              <a:t>v is head </a:t>
            </a:r>
            <a:r>
              <a:rPr lang="en-US" altLang="zh-TW" dirty="0"/>
              <a:t>of edge.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90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Trees and BFS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BFS looks familiar, right?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ighlight>
                  <a:srgbClr val="FFFF00"/>
                </a:highlight>
              </a:rPr>
              <a:t>Level-order</a:t>
            </a:r>
            <a:r>
              <a:rPr lang="en-US" altLang="zh-TW" dirty="0"/>
              <a:t> traversal is a specialized BFS</a:t>
            </a:r>
          </a:p>
          <a:p>
            <a:pPr lvl="1"/>
            <a:r>
              <a:rPr lang="en-US" altLang="zh-TW" dirty="0"/>
              <a:t>Visiting order from left to right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74610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Connected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How to determine whether a graph is connected or not?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Call DFS or BFS </a:t>
            </a:r>
            <a:r>
              <a:rPr lang="en-US" altLang="zh-TW" dirty="0">
                <a:highlight>
                  <a:srgbClr val="C0C0C0"/>
                </a:highlight>
              </a:rPr>
              <a:t>once</a:t>
            </a:r>
            <a:r>
              <a:rPr lang="en-US" altLang="zh-TW" dirty="0"/>
              <a:t> and check if there is any unvisited vertices, if Yes, then the graph is not connected.</a:t>
            </a:r>
          </a:p>
          <a:p>
            <a:r>
              <a:rPr lang="en-US" altLang="zh-TW" dirty="0"/>
              <a:t>How to </a:t>
            </a:r>
            <a:r>
              <a:rPr lang="en-US" altLang="zh-TW" dirty="0">
                <a:highlight>
                  <a:srgbClr val="FFFF00"/>
                </a:highlight>
              </a:rPr>
              <a:t>identify connected components</a:t>
            </a:r>
          </a:p>
          <a:p>
            <a:pPr lvl="1"/>
            <a:r>
              <a:rPr lang="en-US" altLang="zh-TW" dirty="0"/>
              <a:t>Call DFS or BFS </a:t>
            </a:r>
            <a:r>
              <a:rPr lang="en-US" altLang="zh-TW" dirty="0" err="1">
                <a:highlight>
                  <a:srgbClr val="C0C0C0"/>
                </a:highlight>
              </a:rPr>
              <a:t>repeatly</a:t>
            </a:r>
            <a:r>
              <a:rPr lang="en-US" altLang="zh-TW" dirty="0">
                <a:highlight>
                  <a:srgbClr val="C0C0C0"/>
                </a:highlight>
              </a:rPr>
              <a:t>.</a:t>
            </a:r>
          </a:p>
          <a:p>
            <a:pPr lvl="1"/>
            <a:r>
              <a:rPr lang="en-US" altLang="zh-TW" dirty="0"/>
              <a:t>Each call will output a connected component.</a:t>
            </a:r>
          </a:p>
          <a:p>
            <a:pPr lvl="1"/>
            <a:r>
              <a:rPr lang="en-US" altLang="zh-TW" dirty="0"/>
              <a:t>Start next call at an unvisited vertex.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5592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Spanning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Any tree consists of solely of edges in E(G) and including all vertices of V(G).</a:t>
            </a:r>
          </a:p>
          <a:p>
            <a:r>
              <a:rPr lang="en-US" altLang="zh-TW" dirty="0"/>
              <a:t>Number of </a:t>
            </a:r>
            <a:r>
              <a:rPr lang="en-US" altLang="zh-TW" dirty="0">
                <a:highlight>
                  <a:srgbClr val="FFFF00"/>
                </a:highlight>
              </a:rPr>
              <a:t>tree edges is </a:t>
            </a:r>
            <a:r>
              <a:rPr lang="en-US" altLang="zh-TW" b="1" dirty="0">
                <a:highlight>
                  <a:srgbClr val="FFFF00"/>
                </a:highlight>
              </a:rPr>
              <a:t>n-1</a:t>
            </a:r>
            <a:r>
              <a:rPr lang="en-US" altLang="zh-TW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zh-TW" dirty="0"/>
              <a:t>Add a non-tree edge will create a </a:t>
            </a:r>
            <a:r>
              <a:rPr lang="en-US" altLang="zh-TW" b="1" dirty="0"/>
              <a:t>cycle.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95536" y="4221088"/>
            <a:ext cx="1824481" cy="1698655"/>
            <a:chOff x="1043608" y="2420888"/>
            <a:chExt cx="2088232" cy="1944216"/>
          </a:xfrm>
        </p:grpSpPr>
        <p:cxnSp>
          <p:nvCxnSpPr>
            <p:cNvPr id="8" name="直線接點 7"/>
            <p:cNvCxnSpPr>
              <a:stCxn id="14" idx="3"/>
              <a:endCxn id="15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16" idx="1"/>
              <a:endCxn id="15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14" idx="5"/>
              <a:endCxn id="17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17" idx="3"/>
              <a:endCxn id="16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14" idx="4"/>
              <a:endCxn id="16" idx="0"/>
            </p:cNvCxnSpPr>
            <p:nvPr/>
          </p:nvCxnSpPr>
          <p:spPr>
            <a:xfrm>
              <a:off x="2082602" y="2924944"/>
              <a:ext cx="0" cy="9361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17" idx="2"/>
              <a:endCxn id="15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427669" y="4221088"/>
            <a:ext cx="1824481" cy="1698655"/>
            <a:chOff x="1043608" y="2420888"/>
            <a:chExt cx="2088232" cy="1944216"/>
          </a:xfrm>
        </p:grpSpPr>
        <p:cxnSp>
          <p:nvCxnSpPr>
            <p:cNvPr id="19" name="直線接點 18"/>
            <p:cNvCxnSpPr>
              <a:stCxn id="25" idx="3"/>
              <a:endCxn id="26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27" idx="1"/>
              <a:endCxn id="26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25" idx="5"/>
              <a:endCxn id="28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橢圓 24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459802" y="4221088"/>
            <a:ext cx="1824481" cy="1698655"/>
            <a:chOff x="1043608" y="2420888"/>
            <a:chExt cx="2088232" cy="1944216"/>
          </a:xfrm>
        </p:grpSpPr>
        <p:cxnSp>
          <p:nvCxnSpPr>
            <p:cNvPr id="30" name="直線接點 29"/>
            <p:cNvCxnSpPr>
              <a:stCxn id="36" idx="3"/>
              <a:endCxn id="37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36" idx="5"/>
              <a:endCxn id="39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36" idx="4"/>
              <a:endCxn id="38" idx="0"/>
            </p:cNvCxnSpPr>
            <p:nvPr/>
          </p:nvCxnSpPr>
          <p:spPr>
            <a:xfrm>
              <a:off x="2082602" y="2924944"/>
              <a:ext cx="0" cy="9361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6491935" y="4221089"/>
            <a:ext cx="1824481" cy="1698655"/>
            <a:chOff x="1043608" y="2420888"/>
            <a:chExt cx="2088232" cy="1944216"/>
          </a:xfrm>
        </p:grpSpPr>
        <p:cxnSp>
          <p:nvCxnSpPr>
            <p:cNvPr id="42" name="直線接點 41"/>
            <p:cNvCxnSpPr>
              <a:stCxn id="49" idx="1"/>
              <a:endCxn id="48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47" idx="5"/>
              <a:endCxn id="50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50" idx="3"/>
              <a:endCxn id="49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65462" y="5980638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Complete graph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80992" y="5980638"/>
            <a:ext cx="237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Possible spanning trees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639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Spanning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Tree edges are those edges met during the traversal.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83568" y="3270864"/>
            <a:ext cx="2784966" cy="3326487"/>
            <a:chOff x="755576" y="2132856"/>
            <a:chExt cx="2592288" cy="3096344"/>
          </a:xfrm>
        </p:grpSpPr>
        <p:grpSp>
          <p:nvGrpSpPr>
            <p:cNvPr id="5" name="群組 4"/>
            <p:cNvGrpSpPr/>
            <p:nvPr/>
          </p:nvGrpSpPr>
          <p:grpSpPr>
            <a:xfrm>
              <a:off x="755576" y="2132856"/>
              <a:ext cx="2592288" cy="2099265"/>
              <a:chOff x="3203848" y="2276872"/>
              <a:chExt cx="2592288" cy="2099265"/>
            </a:xfrm>
          </p:grpSpPr>
          <p:cxnSp>
            <p:nvCxnSpPr>
              <p:cNvPr id="11" name="直線接點 10"/>
              <p:cNvCxnSpPr>
                <a:stCxn id="17" idx="3"/>
                <a:endCxn id="18" idx="0"/>
              </p:cNvCxnSpPr>
              <p:nvPr/>
            </p:nvCxnSpPr>
            <p:spPr>
              <a:xfrm flipH="1">
                <a:off x="3887924" y="2707111"/>
                <a:ext cx="392731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>
                <a:stCxn id="19" idx="0"/>
                <a:endCxn id="18" idx="3"/>
              </p:cNvCxnSpPr>
              <p:nvPr/>
            </p:nvCxnSpPr>
            <p:spPr>
              <a:xfrm flipV="1">
                <a:off x="3455876" y="3427191"/>
                <a:ext cx="253837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17" idx="5"/>
                <a:endCxn id="20" idx="0"/>
              </p:cNvCxnSpPr>
              <p:nvPr/>
            </p:nvCxnSpPr>
            <p:spPr>
              <a:xfrm>
                <a:off x="4637077" y="2707111"/>
                <a:ext cx="402975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>
                <a:stCxn id="20" idx="5"/>
                <a:endCxn id="23" idx="0"/>
              </p:cNvCxnSpPr>
              <p:nvPr/>
            </p:nvCxnSpPr>
            <p:spPr>
              <a:xfrm>
                <a:off x="5218263" y="3427191"/>
                <a:ext cx="32584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>
                <a:stCxn id="21" idx="0"/>
                <a:endCxn id="18" idx="5"/>
              </p:cNvCxnSpPr>
              <p:nvPr/>
            </p:nvCxnSpPr>
            <p:spPr>
              <a:xfrm flipH="1" flipV="1">
                <a:off x="4066135" y="3427191"/>
                <a:ext cx="37813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>
                <a:stCxn id="20" idx="3"/>
                <a:endCxn id="22" idx="0"/>
              </p:cNvCxnSpPr>
              <p:nvPr/>
            </p:nvCxnSpPr>
            <p:spPr>
              <a:xfrm>
                <a:off x="4861841" y="3427191"/>
                <a:ext cx="3419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橢圓 16"/>
              <p:cNvSpPr/>
              <p:nvPr/>
            </p:nvSpPr>
            <p:spPr>
              <a:xfrm>
                <a:off x="4206838" y="227687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3635896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320384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4788024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385192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64400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529208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cxnSp>
          <p:nvCxnSpPr>
            <p:cNvPr id="7" name="直線接點 6"/>
            <p:cNvCxnSpPr>
              <a:stCxn id="6" idx="1"/>
              <a:endCxn id="21" idx="4"/>
            </p:cNvCxnSpPr>
            <p:nvPr/>
          </p:nvCxnSpPr>
          <p:spPr>
            <a:xfrm flipH="1" flipV="1">
              <a:off x="1655676" y="4232121"/>
              <a:ext cx="181829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6" idx="2"/>
              <a:endCxn id="19" idx="4"/>
            </p:cNvCxnSpPr>
            <p:nvPr/>
          </p:nvCxnSpPr>
          <p:spPr>
            <a:xfrm flipH="1" flipV="1">
              <a:off x="1007604" y="4232121"/>
              <a:ext cx="756084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6" idx="7"/>
              <a:endCxn id="22" idx="4"/>
            </p:cNvCxnSpPr>
            <p:nvPr/>
          </p:nvCxnSpPr>
          <p:spPr>
            <a:xfrm flipV="1">
              <a:off x="2193927" y="4232121"/>
              <a:ext cx="253837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6" idx="6"/>
              <a:endCxn id="23" idx="4"/>
            </p:cNvCxnSpPr>
            <p:nvPr/>
          </p:nvCxnSpPr>
          <p:spPr>
            <a:xfrm flipV="1">
              <a:off x="2267744" y="4232121"/>
              <a:ext cx="828092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5819482" y="3270864"/>
            <a:ext cx="2784966" cy="3326487"/>
            <a:chOff x="755576" y="2132856"/>
            <a:chExt cx="2592288" cy="3096344"/>
          </a:xfrm>
        </p:grpSpPr>
        <p:grpSp>
          <p:nvGrpSpPr>
            <p:cNvPr id="25" name="群組 24"/>
            <p:cNvGrpSpPr/>
            <p:nvPr/>
          </p:nvGrpSpPr>
          <p:grpSpPr>
            <a:xfrm>
              <a:off x="755576" y="2132856"/>
              <a:ext cx="2592288" cy="2099265"/>
              <a:chOff x="3203848" y="2276872"/>
              <a:chExt cx="2592288" cy="2099265"/>
            </a:xfrm>
          </p:grpSpPr>
          <p:cxnSp>
            <p:nvCxnSpPr>
              <p:cNvPr id="31" name="直線接點 30"/>
              <p:cNvCxnSpPr>
                <a:stCxn id="37" idx="3"/>
                <a:endCxn id="38" idx="0"/>
              </p:cNvCxnSpPr>
              <p:nvPr/>
            </p:nvCxnSpPr>
            <p:spPr>
              <a:xfrm flipH="1">
                <a:off x="3887924" y="2707111"/>
                <a:ext cx="392731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>
                <a:stCxn id="39" idx="0"/>
                <a:endCxn id="38" idx="3"/>
              </p:cNvCxnSpPr>
              <p:nvPr/>
            </p:nvCxnSpPr>
            <p:spPr>
              <a:xfrm flipV="1">
                <a:off x="3455876" y="3427191"/>
                <a:ext cx="253837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>
                <a:stCxn id="40" idx="5"/>
                <a:endCxn id="43" idx="0"/>
              </p:cNvCxnSpPr>
              <p:nvPr/>
            </p:nvCxnSpPr>
            <p:spPr>
              <a:xfrm>
                <a:off x="5218263" y="3427191"/>
                <a:ext cx="32584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>
                <a:stCxn id="40" idx="3"/>
                <a:endCxn id="42" idx="0"/>
              </p:cNvCxnSpPr>
              <p:nvPr/>
            </p:nvCxnSpPr>
            <p:spPr>
              <a:xfrm>
                <a:off x="4861841" y="3427191"/>
                <a:ext cx="3419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橢圓 36"/>
              <p:cNvSpPr/>
              <p:nvPr/>
            </p:nvSpPr>
            <p:spPr>
              <a:xfrm>
                <a:off x="4206838" y="227687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3635896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320384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4788024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385192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464400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29208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</p:grpSp>
        <p:sp>
          <p:nvSpPr>
            <p:cNvPr id="26" name="橢圓 25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cxnSp>
          <p:nvCxnSpPr>
            <p:cNvPr id="27" name="直線接點 26"/>
            <p:cNvCxnSpPr>
              <a:stCxn id="26" idx="1"/>
              <a:endCxn id="41" idx="4"/>
            </p:cNvCxnSpPr>
            <p:nvPr/>
          </p:nvCxnSpPr>
          <p:spPr>
            <a:xfrm flipH="1" flipV="1">
              <a:off x="1655676" y="4232121"/>
              <a:ext cx="181829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6" idx="2"/>
              <a:endCxn id="39" idx="4"/>
            </p:cNvCxnSpPr>
            <p:nvPr/>
          </p:nvCxnSpPr>
          <p:spPr>
            <a:xfrm flipH="1" flipV="1">
              <a:off x="1007604" y="4232121"/>
              <a:ext cx="756084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6" idx="7"/>
              <a:endCxn id="42" idx="4"/>
            </p:cNvCxnSpPr>
            <p:nvPr/>
          </p:nvCxnSpPr>
          <p:spPr>
            <a:xfrm flipV="1">
              <a:off x="2193927" y="4232121"/>
              <a:ext cx="253837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/>
          <p:cNvGrpSpPr/>
          <p:nvPr/>
        </p:nvGrpSpPr>
        <p:grpSpPr>
          <a:xfrm>
            <a:off x="3203848" y="2484140"/>
            <a:ext cx="2880320" cy="1520924"/>
            <a:chOff x="3275856" y="2340124"/>
            <a:chExt cx="2880320" cy="1520924"/>
          </a:xfrm>
        </p:grpSpPr>
        <p:sp>
          <p:nvSpPr>
            <p:cNvPr id="44" name="文字方塊 43"/>
            <p:cNvSpPr txBox="1"/>
            <p:nvPr/>
          </p:nvSpPr>
          <p:spPr>
            <a:xfrm>
              <a:off x="3275856" y="2350791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0</a:t>
              </a:r>
              <a:endParaRPr lang="zh-TW" altLang="en-US" sz="32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104944" y="2340124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1</a:t>
              </a:r>
              <a:endParaRPr lang="zh-TW" altLang="en-US" sz="3200" dirty="0"/>
            </a:p>
          </p:txBody>
        </p:sp>
        <p:cxnSp>
          <p:nvCxnSpPr>
            <p:cNvPr id="46" name="直線單箭頭接點 45"/>
            <p:cNvCxnSpPr>
              <a:stCxn id="44" idx="3"/>
              <a:endCxn id="45" idx="1"/>
            </p:cNvCxnSpPr>
            <p:nvPr/>
          </p:nvCxnSpPr>
          <p:spPr>
            <a:xfrm flipV="1">
              <a:off x="3668912" y="2632512"/>
              <a:ext cx="436032" cy="106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4934032" y="2340169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3</a:t>
              </a:r>
              <a:endParaRPr lang="zh-TW" altLang="en-US" sz="3200" dirty="0"/>
            </a:p>
          </p:txBody>
        </p:sp>
        <p:cxnSp>
          <p:nvCxnSpPr>
            <p:cNvPr id="48" name="直線單箭頭接點 47"/>
            <p:cNvCxnSpPr>
              <a:stCxn id="45" idx="3"/>
              <a:endCxn id="47" idx="1"/>
            </p:cNvCxnSpPr>
            <p:nvPr/>
          </p:nvCxnSpPr>
          <p:spPr>
            <a:xfrm>
              <a:off x="4498000" y="2632512"/>
              <a:ext cx="436032" cy="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5763120" y="2348880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7</a:t>
              </a:r>
              <a:endParaRPr lang="zh-TW" altLang="en-US" sz="3200" dirty="0"/>
            </a:p>
          </p:txBody>
        </p:sp>
        <p:cxnSp>
          <p:nvCxnSpPr>
            <p:cNvPr id="50" name="直線單箭頭接點 49"/>
            <p:cNvCxnSpPr>
              <a:stCxn id="47" idx="3"/>
              <a:endCxn id="49" idx="1"/>
            </p:cNvCxnSpPr>
            <p:nvPr/>
          </p:nvCxnSpPr>
          <p:spPr>
            <a:xfrm>
              <a:off x="5327088" y="2632557"/>
              <a:ext cx="436032" cy="87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3275856" y="3276273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4</a:t>
              </a:r>
              <a:endParaRPr lang="zh-TW" altLang="en-US" sz="3200" dirty="0"/>
            </a:p>
          </p:txBody>
        </p:sp>
        <p:cxnSp>
          <p:nvCxnSpPr>
            <p:cNvPr id="52" name="肘形接點 51"/>
            <p:cNvCxnSpPr>
              <a:stCxn id="49" idx="3"/>
              <a:endCxn id="51" idx="1"/>
            </p:cNvCxnSpPr>
            <p:nvPr/>
          </p:nvCxnSpPr>
          <p:spPr>
            <a:xfrm flipH="1">
              <a:off x="3275856" y="2641268"/>
              <a:ext cx="2880320" cy="927393"/>
            </a:xfrm>
            <a:prstGeom prst="bentConnector5">
              <a:avLst>
                <a:gd name="adj1" fmla="val -7937"/>
                <a:gd name="adj2" fmla="val 50000"/>
                <a:gd name="adj3" fmla="val 10793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字方塊 52"/>
            <p:cNvSpPr txBox="1"/>
            <p:nvPr/>
          </p:nvSpPr>
          <p:spPr>
            <a:xfrm>
              <a:off x="4104944" y="3276272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5</a:t>
              </a:r>
              <a:endParaRPr lang="zh-TW" altLang="en-US" sz="3200" dirty="0"/>
            </a:p>
          </p:txBody>
        </p:sp>
        <p:cxnSp>
          <p:nvCxnSpPr>
            <p:cNvPr id="54" name="直線單箭頭接點 53"/>
            <p:cNvCxnSpPr>
              <a:stCxn id="51" idx="3"/>
              <a:endCxn id="53" idx="1"/>
            </p:cNvCxnSpPr>
            <p:nvPr/>
          </p:nvCxnSpPr>
          <p:spPr>
            <a:xfrm flipV="1">
              <a:off x="3668912" y="3568660"/>
              <a:ext cx="43603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4934032" y="3276271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2</a:t>
              </a:r>
              <a:endParaRPr lang="zh-TW" altLang="en-US" sz="3200" dirty="0"/>
            </a:p>
          </p:txBody>
        </p:sp>
        <p:cxnSp>
          <p:nvCxnSpPr>
            <p:cNvPr id="56" name="直線單箭頭接點 55"/>
            <p:cNvCxnSpPr>
              <a:stCxn id="53" idx="3"/>
              <a:endCxn id="55" idx="1"/>
            </p:cNvCxnSpPr>
            <p:nvPr/>
          </p:nvCxnSpPr>
          <p:spPr>
            <a:xfrm flipV="1">
              <a:off x="4498000" y="3568659"/>
              <a:ext cx="43603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5763120" y="3276273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6</a:t>
              </a:r>
              <a:endParaRPr lang="zh-TW" altLang="en-US" sz="3200" dirty="0"/>
            </a:p>
          </p:txBody>
        </p:sp>
        <p:cxnSp>
          <p:nvCxnSpPr>
            <p:cNvPr id="58" name="直線單箭頭接點 57"/>
            <p:cNvCxnSpPr>
              <a:stCxn id="55" idx="3"/>
              <a:endCxn id="57" idx="1"/>
            </p:cNvCxnSpPr>
            <p:nvPr/>
          </p:nvCxnSpPr>
          <p:spPr>
            <a:xfrm>
              <a:off x="5327088" y="3568659"/>
              <a:ext cx="436032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向右箭號 59"/>
          <p:cNvSpPr/>
          <p:nvPr/>
        </p:nvSpPr>
        <p:spPr>
          <a:xfrm>
            <a:off x="3814920" y="4413677"/>
            <a:ext cx="1693184" cy="5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16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/>
          <p:cNvGrpSpPr/>
          <p:nvPr/>
        </p:nvGrpSpPr>
        <p:grpSpPr>
          <a:xfrm>
            <a:off x="5819482" y="3270865"/>
            <a:ext cx="2784966" cy="3326487"/>
            <a:chOff x="755576" y="2132856"/>
            <a:chExt cx="2592288" cy="3096344"/>
          </a:xfrm>
        </p:grpSpPr>
        <p:grpSp>
          <p:nvGrpSpPr>
            <p:cNvPr id="62" name="群組 61"/>
            <p:cNvGrpSpPr/>
            <p:nvPr/>
          </p:nvGrpSpPr>
          <p:grpSpPr>
            <a:xfrm>
              <a:off x="755576" y="2132856"/>
              <a:ext cx="2592288" cy="2099265"/>
              <a:chOff x="3203848" y="2276872"/>
              <a:chExt cx="2592288" cy="2099265"/>
            </a:xfrm>
          </p:grpSpPr>
          <p:cxnSp>
            <p:nvCxnSpPr>
              <p:cNvPr id="68" name="直線接點 67"/>
              <p:cNvCxnSpPr>
                <a:stCxn id="74" idx="3"/>
                <a:endCxn id="75" idx="0"/>
              </p:cNvCxnSpPr>
              <p:nvPr/>
            </p:nvCxnSpPr>
            <p:spPr>
              <a:xfrm flipH="1">
                <a:off x="3887924" y="2707111"/>
                <a:ext cx="392731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>
                <a:stCxn id="76" idx="0"/>
                <a:endCxn id="75" idx="3"/>
              </p:cNvCxnSpPr>
              <p:nvPr/>
            </p:nvCxnSpPr>
            <p:spPr>
              <a:xfrm flipV="1">
                <a:off x="3455876" y="3427191"/>
                <a:ext cx="253837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>
                <a:stCxn id="74" idx="5"/>
                <a:endCxn id="77" idx="0"/>
              </p:cNvCxnSpPr>
              <p:nvPr/>
            </p:nvCxnSpPr>
            <p:spPr>
              <a:xfrm>
                <a:off x="4637077" y="2707111"/>
                <a:ext cx="402975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>
                <a:stCxn id="77" idx="5"/>
                <a:endCxn id="80" idx="0"/>
              </p:cNvCxnSpPr>
              <p:nvPr/>
            </p:nvCxnSpPr>
            <p:spPr>
              <a:xfrm>
                <a:off x="5218263" y="3427191"/>
                <a:ext cx="32584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>
                <a:stCxn id="78" idx="0"/>
                <a:endCxn id="75" idx="5"/>
              </p:cNvCxnSpPr>
              <p:nvPr/>
            </p:nvCxnSpPr>
            <p:spPr>
              <a:xfrm flipH="1" flipV="1">
                <a:off x="4066135" y="3427191"/>
                <a:ext cx="37813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>
                <a:stCxn id="77" idx="3"/>
                <a:endCxn id="79" idx="0"/>
              </p:cNvCxnSpPr>
              <p:nvPr/>
            </p:nvCxnSpPr>
            <p:spPr>
              <a:xfrm>
                <a:off x="4861841" y="3427191"/>
                <a:ext cx="3419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橢圓 73"/>
              <p:cNvSpPr/>
              <p:nvPr/>
            </p:nvSpPr>
            <p:spPr>
              <a:xfrm>
                <a:off x="4206838" y="227687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3635896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20384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4788024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385192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464400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529208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</p:grpSp>
        <p:sp>
          <p:nvSpPr>
            <p:cNvPr id="63" name="橢圓 62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cxnSp>
          <p:nvCxnSpPr>
            <p:cNvPr id="65" name="直線接點 64"/>
            <p:cNvCxnSpPr>
              <a:stCxn id="63" idx="2"/>
              <a:endCxn id="76" idx="4"/>
            </p:cNvCxnSpPr>
            <p:nvPr/>
          </p:nvCxnSpPr>
          <p:spPr>
            <a:xfrm flipH="1" flipV="1">
              <a:off x="1007604" y="4232121"/>
              <a:ext cx="756084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 Spanning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Tree edges are those edges met during the traversal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83568" y="3270864"/>
            <a:ext cx="2784966" cy="3326487"/>
            <a:chOff x="755576" y="2132856"/>
            <a:chExt cx="2592288" cy="3096344"/>
          </a:xfrm>
        </p:grpSpPr>
        <p:grpSp>
          <p:nvGrpSpPr>
            <p:cNvPr id="5" name="群組 4"/>
            <p:cNvGrpSpPr/>
            <p:nvPr/>
          </p:nvGrpSpPr>
          <p:grpSpPr>
            <a:xfrm>
              <a:off x="755576" y="2132856"/>
              <a:ext cx="2592288" cy="2099265"/>
              <a:chOff x="3203848" y="2276872"/>
              <a:chExt cx="2592288" cy="2099265"/>
            </a:xfrm>
          </p:grpSpPr>
          <p:cxnSp>
            <p:nvCxnSpPr>
              <p:cNvPr id="11" name="直線接點 10"/>
              <p:cNvCxnSpPr>
                <a:stCxn id="17" idx="3"/>
                <a:endCxn id="18" idx="0"/>
              </p:cNvCxnSpPr>
              <p:nvPr/>
            </p:nvCxnSpPr>
            <p:spPr>
              <a:xfrm flipH="1">
                <a:off x="3887924" y="2707111"/>
                <a:ext cx="392731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>
                <a:stCxn id="19" idx="0"/>
                <a:endCxn id="18" idx="3"/>
              </p:cNvCxnSpPr>
              <p:nvPr/>
            </p:nvCxnSpPr>
            <p:spPr>
              <a:xfrm flipV="1">
                <a:off x="3455876" y="3427191"/>
                <a:ext cx="253837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17" idx="5"/>
                <a:endCxn id="20" idx="0"/>
              </p:cNvCxnSpPr>
              <p:nvPr/>
            </p:nvCxnSpPr>
            <p:spPr>
              <a:xfrm>
                <a:off x="4637077" y="2707111"/>
                <a:ext cx="402975" cy="289841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>
                <a:stCxn id="20" idx="5"/>
                <a:endCxn id="23" idx="0"/>
              </p:cNvCxnSpPr>
              <p:nvPr/>
            </p:nvCxnSpPr>
            <p:spPr>
              <a:xfrm>
                <a:off x="5218263" y="3427191"/>
                <a:ext cx="32584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>
                <a:stCxn id="21" idx="0"/>
                <a:endCxn id="18" idx="5"/>
              </p:cNvCxnSpPr>
              <p:nvPr/>
            </p:nvCxnSpPr>
            <p:spPr>
              <a:xfrm flipH="1" flipV="1">
                <a:off x="4066135" y="3427191"/>
                <a:ext cx="37813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>
                <a:stCxn id="20" idx="3"/>
                <a:endCxn id="22" idx="0"/>
              </p:cNvCxnSpPr>
              <p:nvPr/>
            </p:nvCxnSpPr>
            <p:spPr>
              <a:xfrm>
                <a:off x="4861841" y="3427191"/>
                <a:ext cx="34195" cy="44489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橢圓 16"/>
              <p:cNvSpPr/>
              <p:nvPr/>
            </p:nvSpPr>
            <p:spPr>
              <a:xfrm>
                <a:off x="4206838" y="227687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3635896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320384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4788024" y="2996952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385192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644008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5292080" y="3872081"/>
                <a:ext cx="504056" cy="50405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cxnSp>
          <p:nvCxnSpPr>
            <p:cNvPr id="7" name="直線接點 6"/>
            <p:cNvCxnSpPr>
              <a:stCxn id="6" idx="1"/>
              <a:endCxn id="21" idx="4"/>
            </p:cNvCxnSpPr>
            <p:nvPr/>
          </p:nvCxnSpPr>
          <p:spPr>
            <a:xfrm flipH="1" flipV="1">
              <a:off x="1655676" y="4232121"/>
              <a:ext cx="181829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6" idx="2"/>
              <a:endCxn id="19" idx="4"/>
            </p:cNvCxnSpPr>
            <p:nvPr/>
          </p:nvCxnSpPr>
          <p:spPr>
            <a:xfrm flipH="1" flipV="1">
              <a:off x="1007604" y="4232121"/>
              <a:ext cx="756084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6" idx="7"/>
              <a:endCxn id="22" idx="4"/>
            </p:cNvCxnSpPr>
            <p:nvPr/>
          </p:nvCxnSpPr>
          <p:spPr>
            <a:xfrm flipV="1">
              <a:off x="2193927" y="4232121"/>
              <a:ext cx="253837" cy="566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6" idx="6"/>
              <a:endCxn id="23" idx="4"/>
            </p:cNvCxnSpPr>
            <p:nvPr/>
          </p:nvCxnSpPr>
          <p:spPr>
            <a:xfrm flipV="1">
              <a:off x="2267744" y="4232121"/>
              <a:ext cx="828092" cy="7450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/>
          <p:cNvGrpSpPr/>
          <p:nvPr/>
        </p:nvGrpSpPr>
        <p:grpSpPr>
          <a:xfrm>
            <a:off x="3203848" y="2484140"/>
            <a:ext cx="2880320" cy="1520924"/>
            <a:chOff x="3275856" y="2340124"/>
            <a:chExt cx="2880320" cy="1520924"/>
          </a:xfrm>
        </p:grpSpPr>
        <p:sp>
          <p:nvSpPr>
            <p:cNvPr id="44" name="文字方塊 43"/>
            <p:cNvSpPr txBox="1"/>
            <p:nvPr/>
          </p:nvSpPr>
          <p:spPr>
            <a:xfrm>
              <a:off x="3275856" y="2350791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0</a:t>
              </a:r>
              <a:endParaRPr lang="zh-TW" altLang="en-US" sz="32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104944" y="2340124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1</a:t>
              </a:r>
              <a:endParaRPr lang="zh-TW" altLang="en-US" sz="3200" dirty="0"/>
            </a:p>
          </p:txBody>
        </p:sp>
        <p:cxnSp>
          <p:nvCxnSpPr>
            <p:cNvPr id="46" name="直線單箭頭接點 45"/>
            <p:cNvCxnSpPr>
              <a:stCxn id="44" idx="3"/>
              <a:endCxn id="45" idx="1"/>
            </p:cNvCxnSpPr>
            <p:nvPr/>
          </p:nvCxnSpPr>
          <p:spPr>
            <a:xfrm flipV="1">
              <a:off x="3668912" y="2632512"/>
              <a:ext cx="436032" cy="106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4934032" y="2340169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2</a:t>
              </a:r>
              <a:endParaRPr lang="zh-TW" altLang="en-US" sz="3200" dirty="0"/>
            </a:p>
          </p:txBody>
        </p:sp>
        <p:cxnSp>
          <p:nvCxnSpPr>
            <p:cNvPr id="48" name="直線單箭頭接點 47"/>
            <p:cNvCxnSpPr>
              <a:stCxn id="45" idx="3"/>
              <a:endCxn id="47" idx="1"/>
            </p:cNvCxnSpPr>
            <p:nvPr/>
          </p:nvCxnSpPr>
          <p:spPr>
            <a:xfrm>
              <a:off x="4498000" y="2632512"/>
              <a:ext cx="436032" cy="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5763120" y="2348880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3</a:t>
              </a:r>
              <a:endParaRPr lang="zh-TW" altLang="en-US" sz="3200" dirty="0"/>
            </a:p>
          </p:txBody>
        </p:sp>
        <p:cxnSp>
          <p:nvCxnSpPr>
            <p:cNvPr id="50" name="直線單箭頭接點 49"/>
            <p:cNvCxnSpPr>
              <a:stCxn id="47" idx="3"/>
              <a:endCxn id="49" idx="1"/>
            </p:cNvCxnSpPr>
            <p:nvPr/>
          </p:nvCxnSpPr>
          <p:spPr>
            <a:xfrm>
              <a:off x="5327088" y="2632557"/>
              <a:ext cx="436032" cy="87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3275856" y="3276273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4</a:t>
              </a:r>
              <a:endParaRPr lang="zh-TW" altLang="en-US" sz="3200" dirty="0"/>
            </a:p>
          </p:txBody>
        </p:sp>
        <p:cxnSp>
          <p:nvCxnSpPr>
            <p:cNvPr id="52" name="肘形接點 51"/>
            <p:cNvCxnSpPr>
              <a:stCxn id="49" idx="3"/>
              <a:endCxn id="51" idx="1"/>
            </p:cNvCxnSpPr>
            <p:nvPr/>
          </p:nvCxnSpPr>
          <p:spPr>
            <a:xfrm flipH="1">
              <a:off x="3275856" y="2641268"/>
              <a:ext cx="2880320" cy="927393"/>
            </a:xfrm>
            <a:prstGeom prst="bentConnector5">
              <a:avLst>
                <a:gd name="adj1" fmla="val -7937"/>
                <a:gd name="adj2" fmla="val 50000"/>
                <a:gd name="adj3" fmla="val 10793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字方塊 52"/>
            <p:cNvSpPr txBox="1"/>
            <p:nvPr/>
          </p:nvSpPr>
          <p:spPr>
            <a:xfrm>
              <a:off x="4104944" y="3276272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5</a:t>
              </a:r>
              <a:endParaRPr lang="zh-TW" altLang="en-US" sz="3200" dirty="0"/>
            </a:p>
          </p:txBody>
        </p:sp>
        <p:cxnSp>
          <p:nvCxnSpPr>
            <p:cNvPr id="54" name="直線單箭頭接點 53"/>
            <p:cNvCxnSpPr>
              <a:stCxn id="51" idx="3"/>
              <a:endCxn id="53" idx="1"/>
            </p:cNvCxnSpPr>
            <p:nvPr/>
          </p:nvCxnSpPr>
          <p:spPr>
            <a:xfrm flipV="1">
              <a:off x="3668912" y="3568660"/>
              <a:ext cx="43603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4934032" y="3276271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6</a:t>
              </a:r>
              <a:endParaRPr lang="zh-TW" altLang="en-US" sz="3200" dirty="0"/>
            </a:p>
          </p:txBody>
        </p:sp>
        <p:cxnSp>
          <p:nvCxnSpPr>
            <p:cNvPr id="56" name="直線單箭頭接點 55"/>
            <p:cNvCxnSpPr>
              <a:stCxn id="53" idx="3"/>
              <a:endCxn id="55" idx="1"/>
            </p:cNvCxnSpPr>
            <p:nvPr/>
          </p:nvCxnSpPr>
          <p:spPr>
            <a:xfrm flipV="1">
              <a:off x="4498000" y="3568659"/>
              <a:ext cx="43603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5763120" y="3276273"/>
              <a:ext cx="3930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7</a:t>
              </a:r>
              <a:endParaRPr lang="zh-TW" altLang="en-US" sz="3200" dirty="0"/>
            </a:p>
          </p:txBody>
        </p:sp>
        <p:cxnSp>
          <p:nvCxnSpPr>
            <p:cNvPr id="58" name="直線單箭頭接點 57"/>
            <p:cNvCxnSpPr>
              <a:stCxn id="55" idx="3"/>
              <a:endCxn id="57" idx="1"/>
            </p:cNvCxnSpPr>
            <p:nvPr/>
          </p:nvCxnSpPr>
          <p:spPr>
            <a:xfrm>
              <a:off x="5327088" y="3568659"/>
              <a:ext cx="436032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向右箭號 59"/>
          <p:cNvSpPr/>
          <p:nvPr/>
        </p:nvSpPr>
        <p:spPr>
          <a:xfrm>
            <a:off x="3814920" y="4413677"/>
            <a:ext cx="1693184" cy="5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73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95536" y="2276872"/>
            <a:ext cx="2088232" cy="1944216"/>
            <a:chOff x="1043608" y="2420888"/>
            <a:chExt cx="2088232" cy="1944216"/>
          </a:xfrm>
        </p:grpSpPr>
        <p:cxnSp>
          <p:nvCxnSpPr>
            <p:cNvPr id="11" name="直線接點 10"/>
            <p:cNvCxnSpPr>
              <a:stCxn id="5" idx="3"/>
              <a:endCxn id="6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8" idx="1"/>
              <a:endCxn id="6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5" idx="5"/>
              <a:endCxn id="9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3"/>
              <a:endCxn id="8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5" idx="4"/>
              <a:endCxn id="8" idx="0"/>
            </p:cNvCxnSpPr>
            <p:nvPr/>
          </p:nvCxnSpPr>
          <p:spPr>
            <a:xfrm>
              <a:off x="2082602" y="2924944"/>
              <a:ext cx="0" cy="9361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2"/>
              <a:endCxn id="6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橢圓 4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323528" y="4521894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Undirected Graph</a:t>
            </a:r>
          </a:p>
          <a:p>
            <a:r>
              <a:rPr lang="en-US" altLang="zh-TW" dirty="0"/>
              <a:t>V(G)={0, 1, 2, 3}</a:t>
            </a:r>
            <a:br>
              <a:rPr lang="en-US" altLang="zh-TW" dirty="0"/>
            </a:br>
            <a:r>
              <a:rPr lang="en-US" altLang="zh-TW" dirty="0"/>
              <a:t>E(G)={(0,1), (0,2), (0,3), </a:t>
            </a:r>
            <a:br>
              <a:rPr lang="en-US" altLang="zh-TW" dirty="0"/>
            </a:br>
            <a:r>
              <a:rPr lang="en-US" altLang="zh-TW" dirty="0"/>
              <a:t>           (1,2), (1,3), (2,3)}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47864" y="453292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Undirected Graph</a:t>
            </a:r>
          </a:p>
          <a:p>
            <a:r>
              <a:rPr lang="en-US" altLang="zh-TW" dirty="0"/>
              <a:t>V(G)={0, 1, 2, 3, 4, 5, 6}</a:t>
            </a:r>
            <a:br>
              <a:rPr lang="en-US" altLang="zh-TW" dirty="0"/>
            </a:br>
            <a:r>
              <a:rPr lang="en-US" altLang="zh-TW" dirty="0"/>
              <a:t>E(G)={(0,1), (0,2), (1,3), </a:t>
            </a:r>
            <a:br>
              <a:rPr lang="en-US" altLang="zh-TW" dirty="0"/>
            </a:br>
            <a:r>
              <a:rPr lang="en-US" altLang="zh-TW" dirty="0"/>
              <a:t>           (1,4), (2,5), (2,6)}</a:t>
            </a:r>
            <a:endParaRPr lang="zh-TW" altLang="en-US" dirty="0"/>
          </a:p>
        </p:txBody>
      </p:sp>
      <p:grpSp>
        <p:nvGrpSpPr>
          <p:cNvPr id="56" name="群組 55"/>
          <p:cNvGrpSpPr/>
          <p:nvPr/>
        </p:nvGrpSpPr>
        <p:grpSpPr>
          <a:xfrm>
            <a:off x="3203848" y="2132856"/>
            <a:ext cx="2592288" cy="2099265"/>
            <a:chOff x="3203848" y="2276872"/>
            <a:chExt cx="2592288" cy="2099265"/>
          </a:xfrm>
        </p:grpSpPr>
        <p:cxnSp>
          <p:nvCxnSpPr>
            <p:cNvPr id="30" name="直線接點 29"/>
            <p:cNvCxnSpPr>
              <a:stCxn id="36" idx="3"/>
              <a:endCxn id="37" idx="0"/>
            </p:cNvCxnSpPr>
            <p:nvPr/>
          </p:nvCxnSpPr>
          <p:spPr>
            <a:xfrm flipH="1">
              <a:off x="3887924" y="2707111"/>
              <a:ext cx="392731" cy="28984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38" idx="0"/>
              <a:endCxn id="37" idx="3"/>
            </p:cNvCxnSpPr>
            <p:nvPr/>
          </p:nvCxnSpPr>
          <p:spPr>
            <a:xfrm flipV="1">
              <a:off x="3455876" y="3427191"/>
              <a:ext cx="253837" cy="4448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36" idx="5"/>
              <a:endCxn id="39" idx="0"/>
            </p:cNvCxnSpPr>
            <p:nvPr/>
          </p:nvCxnSpPr>
          <p:spPr>
            <a:xfrm>
              <a:off x="4637077" y="2707111"/>
              <a:ext cx="402975" cy="28984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39" idx="5"/>
              <a:endCxn id="43" idx="0"/>
            </p:cNvCxnSpPr>
            <p:nvPr/>
          </p:nvCxnSpPr>
          <p:spPr>
            <a:xfrm>
              <a:off x="5218263" y="3427191"/>
              <a:ext cx="325845" cy="4448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41" idx="0"/>
              <a:endCxn id="37" idx="5"/>
            </p:cNvCxnSpPr>
            <p:nvPr/>
          </p:nvCxnSpPr>
          <p:spPr>
            <a:xfrm flipH="1" flipV="1">
              <a:off x="4066135" y="3427191"/>
              <a:ext cx="37813" cy="4448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9" idx="3"/>
              <a:endCxn id="42" idx="0"/>
            </p:cNvCxnSpPr>
            <p:nvPr/>
          </p:nvCxnSpPr>
          <p:spPr>
            <a:xfrm>
              <a:off x="4861841" y="3427191"/>
              <a:ext cx="34195" cy="4448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/>
            <p:cNvSpPr/>
            <p:nvPr/>
          </p:nvSpPr>
          <p:spPr>
            <a:xfrm>
              <a:off x="4206838" y="2276872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3635896" y="2996952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3203848" y="3872081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4788024" y="2996952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3851920" y="3872081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2" name="橢圓 41"/>
            <p:cNvSpPr/>
            <p:nvPr/>
          </p:nvSpPr>
          <p:spPr>
            <a:xfrm>
              <a:off x="4644008" y="3872081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3" name="橢圓 42"/>
            <p:cNvSpPr/>
            <p:nvPr/>
          </p:nvSpPr>
          <p:spPr>
            <a:xfrm>
              <a:off x="5292080" y="3872081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269739" y="2060848"/>
            <a:ext cx="504056" cy="2171273"/>
            <a:chOff x="7269739" y="2060848"/>
            <a:chExt cx="504056" cy="2171273"/>
          </a:xfrm>
        </p:grpSpPr>
        <p:cxnSp>
          <p:nvCxnSpPr>
            <p:cNvPr id="58" name="直線接點 57"/>
            <p:cNvCxnSpPr>
              <a:stCxn id="64" idx="3"/>
              <a:endCxn id="65" idx="1"/>
            </p:cNvCxnSpPr>
            <p:nvPr/>
          </p:nvCxnSpPr>
          <p:spPr>
            <a:xfrm>
              <a:off x="7343556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66" idx="0"/>
              <a:endCxn id="65" idx="4"/>
            </p:cNvCxnSpPr>
            <p:nvPr/>
          </p:nvCxnSpPr>
          <p:spPr>
            <a:xfrm flipV="1">
              <a:off x="7521767" y="3429000"/>
              <a:ext cx="0" cy="299065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64" idx="5"/>
              <a:endCxn id="65" idx="7"/>
            </p:cNvCxnSpPr>
            <p:nvPr/>
          </p:nvCxnSpPr>
          <p:spPr>
            <a:xfrm>
              <a:off x="7699978" y="2491087"/>
              <a:ext cx="0" cy="50767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7269739" y="20608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7269739" y="2924944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7269739" y="3728065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6372200" y="453292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Directed Graph</a:t>
            </a:r>
          </a:p>
          <a:p>
            <a:r>
              <a:rPr lang="en-US" altLang="zh-TW" dirty="0"/>
              <a:t>V(G)={0, 1, 2}</a:t>
            </a:r>
            <a:br>
              <a:rPr lang="en-US" altLang="zh-TW" dirty="0"/>
            </a:br>
            <a:r>
              <a:rPr lang="en-US" altLang="zh-TW" dirty="0"/>
              <a:t>E(G)={&lt;0,1&gt;, &lt;1,0&gt;, </a:t>
            </a:r>
            <a:r>
              <a:rPr lang="en-US" altLang="zh-TW" dirty="0">
                <a:highlight>
                  <a:srgbClr val="FFFF00"/>
                </a:highlight>
              </a:rPr>
              <a:t>&lt;1,2&gt;</a:t>
            </a:r>
            <a:r>
              <a:rPr lang="en-US" altLang="zh-TW" dirty="0"/>
              <a:t>)}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590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highlight>
                  <a:srgbClr val="FFFF00"/>
                </a:highlight>
              </a:rPr>
              <a:t>Self edges</a:t>
            </a:r>
            <a:r>
              <a:rPr lang="en-US" altLang="zh-TW" b="1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and </a:t>
            </a:r>
            <a:r>
              <a:rPr lang="en-US" altLang="zh-TW" b="1" i="1" dirty="0">
                <a:highlight>
                  <a:srgbClr val="FFFF00"/>
                </a:highlight>
              </a:rPr>
              <a:t>self loops </a:t>
            </a:r>
            <a:r>
              <a:rPr lang="en-US" altLang="zh-TW" dirty="0">
                <a:highlight>
                  <a:srgbClr val="FFFF00"/>
                </a:highlight>
              </a:rPr>
              <a:t>are not permitted</a:t>
            </a:r>
            <a:r>
              <a:rPr lang="en-US" altLang="zh-TW" dirty="0"/>
              <a:t>!</a:t>
            </a:r>
          </a:p>
          <a:p>
            <a:pPr lvl="1"/>
            <a:r>
              <a:rPr lang="en-US" altLang="zh-TW" dirty="0"/>
              <a:t>Edges of the form (v, v) and &lt;v, v&gt; are not legal.</a:t>
            </a:r>
          </a:p>
          <a:p>
            <a:r>
              <a:rPr lang="en-US" altLang="zh-TW" dirty="0"/>
              <a:t>A graph may not have multiple occurrences of the same edge (</a:t>
            </a:r>
            <a:r>
              <a:rPr lang="en-US" altLang="zh-TW" b="1" i="1" dirty="0" err="1">
                <a:highlight>
                  <a:srgbClr val="FFFF00"/>
                </a:highlight>
              </a:rPr>
              <a:t>multigraph</a:t>
            </a:r>
            <a:r>
              <a:rPr lang="en-US" altLang="zh-TW" dirty="0"/>
              <a:t>).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979712" y="3994031"/>
            <a:ext cx="1512168" cy="2171273"/>
            <a:chOff x="1979712" y="4005064"/>
            <a:chExt cx="1512168" cy="2171273"/>
          </a:xfrm>
        </p:grpSpPr>
        <p:grpSp>
          <p:nvGrpSpPr>
            <p:cNvPr id="18" name="群組 17"/>
            <p:cNvGrpSpPr/>
            <p:nvPr/>
          </p:nvGrpSpPr>
          <p:grpSpPr>
            <a:xfrm>
              <a:off x="1979712" y="4005064"/>
              <a:ext cx="504056" cy="2171273"/>
              <a:chOff x="7269739" y="2060848"/>
              <a:chExt cx="504056" cy="2171273"/>
            </a:xfrm>
          </p:grpSpPr>
          <p:cxnSp>
            <p:nvCxnSpPr>
              <p:cNvPr id="19" name="直線接點 18"/>
              <p:cNvCxnSpPr>
                <a:stCxn id="22" idx="3"/>
                <a:endCxn id="23" idx="1"/>
              </p:cNvCxnSpPr>
              <p:nvPr/>
            </p:nvCxnSpPr>
            <p:spPr>
              <a:xfrm>
                <a:off x="7343556" y="2491087"/>
                <a:ext cx="0" cy="507674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>
                <a:stCxn id="24" idx="0"/>
                <a:endCxn id="23" idx="4"/>
              </p:cNvCxnSpPr>
              <p:nvPr/>
            </p:nvCxnSpPr>
            <p:spPr>
              <a:xfrm flipV="1">
                <a:off x="7521767" y="3429000"/>
                <a:ext cx="0" cy="299065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arrow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stCxn id="22" idx="5"/>
                <a:endCxn id="23" idx="7"/>
              </p:cNvCxnSpPr>
              <p:nvPr/>
            </p:nvCxnSpPr>
            <p:spPr>
              <a:xfrm>
                <a:off x="7699978" y="2491087"/>
                <a:ext cx="0" cy="507674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arrow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橢圓 21"/>
              <p:cNvSpPr/>
              <p:nvPr/>
            </p:nvSpPr>
            <p:spPr>
              <a:xfrm>
                <a:off x="7269739" y="206084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7269739" y="2924944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7269739" y="3728065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</p:grpSp>
        <p:sp>
          <p:nvSpPr>
            <p:cNvPr id="25" name="橢圓 24"/>
            <p:cNvSpPr/>
            <p:nvPr/>
          </p:nvSpPr>
          <p:spPr>
            <a:xfrm>
              <a:off x="2987824" y="4869160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26" name="直線接點 25"/>
            <p:cNvCxnSpPr>
              <a:stCxn id="25" idx="2"/>
              <a:endCxn id="23" idx="6"/>
            </p:cNvCxnSpPr>
            <p:nvPr/>
          </p:nvCxnSpPr>
          <p:spPr>
            <a:xfrm flipH="1">
              <a:off x="2483768" y="5121188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弧形接點 29"/>
            <p:cNvCxnSpPr>
              <a:stCxn id="25" idx="1"/>
              <a:endCxn id="25" idx="7"/>
            </p:cNvCxnSpPr>
            <p:nvPr/>
          </p:nvCxnSpPr>
          <p:spPr>
            <a:xfrm rot="5400000" flipH="1" flipV="1">
              <a:off x="3239852" y="4764766"/>
              <a:ext cx="12700" cy="356422"/>
            </a:xfrm>
            <a:prstGeom prst="curvedConnector3">
              <a:avLst>
                <a:gd name="adj1" fmla="val 3401236"/>
              </a:avLst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字方塊 33"/>
          <p:cNvSpPr txBox="1"/>
          <p:nvPr/>
        </p:nvSpPr>
        <p:spPr>
          <a:xfrm>
            <a:off x="1673774" y="6300028"/>
            <a:ext cx="21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Graph with self edge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5220072" y="4005064"/>
            <a:ext cx="1512168" cy="2171273"/>
            <a:chOff x="1979712" y="4005064"/>
            <a:chExt cx="1512168" cy="2171273"/>
          </a:xfrm>
        </p:grpSpPr>
        <p:grpSp>
          <p:nvGrpSpPr>
            <p:cNvPr id="36" name="群組 35"/>
            <p:cNvGrpSpPr/>
            <p:nvPr/>
          </p:nvGrpSpPr>
          <p:grpSpPr>
            <a:xfrm>
              <a:off x="1979712" y="4005064"/>
              <a:ext cx="504056" cy="2171273"/>
              <a:chOff x="7269739" y="2060848"/>
              <a:chExt cx="504056" cy="2171273"/>
            </a:xfrm>
          </p:grpSpPr>
          <p:cxnSp>
            <p:nvCxnSpPr>
              <p:cNvPr id="40" name="直線接點 39"/>
              <p:cNvCxnSpPr>
                <a:stCxn id="43" idx="3"/>
                <a:endCxn id="44" idx="1"/>
              </p:cNvCxnSpPr>
              <p:nvPr/>
            </p:nvCxnSpPr>
            <p:spPr>
              <a:xfrm>
                <a:off x="7343556" y="2491087"/>
                <a:ext cx="0" cy="507674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45" idx="0"/>
                <a:endCxn id="44" idx="4"/>
              </p:cNvCxnSpPr>
              <p:nvPr/>
            </p:nvCxnSpPr>
            <p:spPr>
              <a:xfrm flipV="1">
                <a:off x="7521767" y="3429000"/>
                <a:ext cx="0" cy="299065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43" idx="5"/>
                <a:endCxn id="44" idx="7"/>
              </p:cNvCxnSpPr>
              <p:nvPr/>
            </p:nvCxnSpPr>
            <p:spPr>
              <a:xfrm>
                <a:off x="7699978" y="2491087"/>
                <a:ext cx="0" cy="507674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橢圓 42"/>
              <p:cNvSpPr/>
              <p:nvPr/>
            </p:nvSpPr>
            <p:spPr>
              <a:xfrm>
                <a:off x="7269739" y="2060848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7269739" y="2924944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7269739" y="3728065"/>
                <a:ext cx="504056" cy="504056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</p:grpSp>
        <p:sp>
          <p:nvSpPr>
            <p:cNvPr id="37" name="橢圓 36"/>
            <p:cNvSpPr/>
            <p:nvPr/>
          </p:nvSpPr>
          <p:spPr>
            <a:xfrm>
              <a:off x="2987824" y="4869160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8" name="直線接點 37"/>
            <p:cNvCxnSpPr>
              <a:stCxn id="37" idx="2"/>
              <a:endCxn id="44" idx="6"/>
            </p:cNvCxnSpPr>
            <p:nvPr/>
          </p:nvCxnSpPr>
          <p:spPr>
            <a:xfrm flipH="1">
              <a:off x="2483768" y="5121188"/>
              <a:ext cx="504056" cy="0"/>
            </a:xfrm>
            <a:prstGeom prst="line">
              <a:avLst/>
            </a:prstGeom>
            <a:ln>
              <a:solidFill>
                <a:srgbClr val="0000FF"/>
              </a:solidFill>
              <a:headEnd type="none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接點 45"/>
          <p:cNvCxnSpPr>
            <a:stCxn id="43" idx="4"/>
            <a:endCxn id="44" idx="0"/>
          </p:cNvCxnSpPr>
          <p:nvPr/>
        </p:nvCxnSpPr>
        <p:spPr>
          <a:xfrm>
            <a:off x="5472100" y="4509120"/>
            <a:ext cx="0" cy="360040"/>
          </a:xfrm>
          <a:prstGeom prst="line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7" idx="1"/>
            <a:endCxn id="44" idx="7"/>
          </p:cNvCxnSpPr>
          <p:nvPr/>
        </p:nvCxnSpPr>
        <p:spPr>
          <a:xfrm flipH="1">
            <a:off x="5650311" y="4942977"/>
            <a:ext cx="651690" cy="0"/>
          </a:xfrm>
          <a:prstGeom prst="line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7" idx="3"/>
            <a:endCxn id="44" idx="5"/>
          </p:cNvCxnSpPr>
          <p:nvPr/>
        </p:nvCxnSpPr>
        <p:spPr>
          <a:xfrm flipH="1">
            <a:off x="5650311" y="5299399"/>
            <a:ext cx="651690" cy="0"/>
          </a:xfrm>
          <a:prstGeom prst="line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37" idx="3"/>
            <a:endCxn id="45" idx="7"/>
          </p:cNvCxnSpPr>
          <p:nvPr/>
        </p:nvCxnSpPr>
        <p:spPr>
          <a:xfrm flipH="1">
            <a:off x="5650311" y="5299399"/>
            <a:ext cx="651690" cy="446699"/>
          </a:xfrm>
          <a:prstGeom prst="line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37" idx="4"/>
            <a:endCxn id="45" idx="6"/>
          </p:cNvCxnSpPr>
          <p:nvPr/>
        </p:nvCxnSpPr>
        <p:spPr>
          <a:xfrm flipH="1">
            <a:off x="5724128" y="5373216"/>
            <a:ext cx="756084" cy="551093"/>
          </a:xfrm>
          <a:prstGeom prst="line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291137" y="6309320"/>
            <a:ext cx="12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Multigraph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0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For a graph with n vertices, the maximum # of edges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highlight>
                          <a:srgbClr val="FFFF00"/>
                        </a:highlight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highlight>
                          <a:srgbClr val="FFFF00"/>
                        </a:highlight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highlight>
                          <a:srgbClr val="FFFF00"/>
                        </a:highlight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highlight>
                          <a:srgbClr val="FFFF00"/>
                        </a:highlight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TW" dirty="0"/>
                  <a:t>for undirected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−1)</m:t>
                    </m:r>
                  </m:oMath>
                </a14:m>
                <a:r>
                  <a:rPr lang="en-US" altLang="zh-TW" dirty="0"/>
                  <a:t> for directed graph </a:t>
                </a:r>
              </a:p>
              <a:p>
                <a:r>
                  <a:rPr lang="en-US" altLang="zh-TW" dirty="0"/>
                  <a:t>Vertices u and v are </a:t>
                </a:r>
                <a:r>
                  <a:rPr lang="en-US" altLang="zh-TW" b="1" dirty="0"/>
                  <a:t>adjacent</a:t>
                </a:r>
                <a:r>
                  <a:rPr lang="en-US" altLang="zh-TW" dirty="0"/>
                  <a:t> if (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 and edge (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) is </a:t>
                </a:r>
                <a:r>
                  <a:rPr lang="en-US" altLang="zh-TW" b="1" dirty="0"/>
                  <a:t>incident</a:t>
                </a:r>
                <a:r>
                  <a:rPr lang="en-US" altLang="zh-TW" dirty="0"/>
                  <a:t> on vertices u and v.</a:t>
                </a:r>
              </a:p>
              <a:p>
                <a:r>
                  <a:rPr lang="en-US" altLang="zh-TW" dirty="0"/>
                  <a:t>For a directed edge &lt;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&gt;, we say u is </a:t>
                </a:r>
                <a:r>
                  <a:rPr lang="en-US" altLang="zh-TW" b="1" dirty="0"/>
                  <a:t>adjacent </a:t>
                </a:r>
                <a:r>
                  <a:rPr lang="en-US" altLang="zh-TW" b="1" dirty="0">
                    <a:highlight>
                      <a:srgbClr val="FFFF00"/>
                    </a:highlight>
                  </a:rPr>
                  <a:t>to</a:t>
                </a:r>
                <a:r>
                  <a:rPr lang="en-US" altLang="zh-TW" dirty="0"/>
                  <a:t> v and v is </a:t>
                </a:r>
                <a:r>
                  <a:rPr lang="en-US" altLang="zh-TW" b="1" dirty="0"/>
                  <a:t>adjacent </a:t>
                </a:r>
                <a:r>
                  <a:rPr lang="en-US" altLang="zh-TW" b="1" dirty="0">
                    <a:highlight>
                      <a:srgbClr val="FFFF00"/>
                    </a:highlight>
                  </a:rPr>
                  <a:t>from</a:t>
                </a:r>
                <a:r>
                  <a:rPr lang="en-US" altLang="zh-TW" b="1" dirty="0"/>
                  <a:t> </a:t>
                </a:r>
                <a:r>
                  <a:rPr lang="en-US" altLang="zh-TW" dirty="0"/>
                  <a:t>u, and edge &lt;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&gt; is </a:t>
                </a:r>
                <a:r>
                  <a:rPr lang="en-US" altLang="zh-TW" b="1" dirty="0"/>
                  <a:t>incident</a:t>
                </a:r>
                <a:r>
                  <a:rPr lang="en-US" altLang="zh-TW" dirty="0"/>
                  <a:t> on vertices u and v.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>
                <a:blip r:embed="rId2"/>
                <a:stretch>
                  <a:fillRect l="-1704" t="-2720" r="-2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9142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Complete undirected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en-US" altLang="zh-TW" sz="2400" dirty="0"/>
                  <a:t>Graph with n vertices has exactly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  <m:r>
                      <a:rPr lang="en-US" altLang="zh-TW" sz="2400" i="1"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TW" sz="2400" dirty="0"/>
                  <a:t> edges.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 t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Complete directed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Graph with n vertices has exactly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</a:rPr>
                      <m:t>−1)</m:t>
                    </m:r>
                  </m:oMath>
                </a14:m>
                <a:r>
                  <a:rPr lang="en-US" altLang="zh-TW" dirty="0"/>
                  <a:t> edges.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 t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043608" y="3429000"/>
            <a:ext cx="2736304" cy="2547593"/>
            <a:chOff x="1043608" y="2420888"/>
            <a:chExt cx="2088232" cy="1944216"/>
          </a:xfrm>
        </p:grpSpPr>
        <p:cxnSp>
          <p:nvCxnSpPr>
            <p:cNvPr id="8" name="直線接點 7"/>
            <p:cNvCxnSpPr>
              <a:stCxn id="14" idx="3"/>
              <a:endCxn id="15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16" idx="1"/>
              <a:endCxn id="15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14" idx="5"/>
              <a:endCxn id="17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17" idx="3"/>
              <a:endCxn id="16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14" idx="4"/>
              <a:endCxn id="16" idx="0"/>
            </p:cNvCxnSpPr>
            <p:nvPr/>
          </p:nvCxnSpPr>
          <p:spPr>
            <a:xfrm>
              <a:off x="2082602" y="2924944"/>
              <a:ext cx="0" cy="9361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17" idx="2"/>
              <a:endCxn id="15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436096" y="3641595"/>
            <a:ext cx="2232248" cy="2019653"/>
            <a:chOff x="5436096" y="3641595"/>
            <a:chExt cx="2232248" cy="2019653"/>
          </a:xfrm>
        </p:grpSpPr>
        <p:cxnSp>
          <p:nvCxnSpPr>
            <p:cNvPr id="19" name="直線接點 18"/>
            <p:cNvCxnSpPr>
              <a:stCxn id="22" idx="3"/>
              <a:endCxn id="23" idx="1"/>
            </p:cNvCxnSpPr>
            <p:nvPr/>
          </p:nvCxnSpPr>
          <p:spPr>
            <a:xfrm>
              <a:off x="5545064" y="4276710"/>
              <a:ext cx="0" cy="749424"/>
            </a:xfrm>
            <a:prstGeom prst="line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24" idx="3"/>
              <a:endCxn id="23" idx="5"/>
            </p:cNvCxnSpPr>
            <p:nvPr/>
          </p:nvCxnSpPr>
          <p:spPr>
            <a:xfrm flipH="1">
              <a:off x="6071211" y="5552280"/>
              <a:ext cx="962019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22" idx="5"/>
              <a:endCxn id="23" idx="7"/>
            </p:cNvCxnSpPr>
            <p:nvPr/>
          </p:nvCxnSpPr>
          <p:spPr>
            <a:xfrm>
              <a:off x="6071211" y="4276710"/>
              <a:ext cx="0" cy="749424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/>
            <p:cNvSpPr/>
            <p:nvPr/>
          </p:nvSpPr>
          <p:spPr>
            <a:xfrm>
              <a:off x="5436096" y="3641595"/>
              <a:ext cx="744083" cy="744083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5436096" y="4917165"/>
              <a:ext cx="744083" cy="744083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6924261" y="4917165"/>
              <a:ext cx="744083" cy="744083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27" name="直線接點 26"/>
            <p:cNvCxnSpPr>
              <a:stCxn id="23" idx="6"/>
              <a:endCxn id="24" idx="2"/>
            </p:cNvCxnSpPr>
            <p:nvPr/>
          </p:nvCxnSpPr>
          <p:spPr>
            <a:xfrm>
              <a:off x="6180179" y="5289207"/>
              <a:ext cx="744082" cy="0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2" idx="7"/>
              <a:endCxn id="24" idx="0"/>
            </p:cNvCxnSpPr>
            <p:nvPr/>
          </p:nvCxnSpPr>
          <p:spPr>
            <a:xfrm>
              <a:off x="6071211" y="3750563"/>
              <a:ext cx="1225092" cy="1166602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4" idx="1"/>
              <a:endCxn id="22" idx="5"/>
            </p:cNvCxnSpPr>
            <p:nvPr/>
          </p:nvCxnSpPr>
          <p:spPr>
            <a:xfrm flipH="1" flipV="1">
              <a:off x="6071211" y="4276710"/>
              <a:ext cx="962018" cy="749423"/>
            </a:xfrm>
            <a:prstGeom prst="line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969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Subgraph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G’ is a </a:t>
            </a:r>
            <a:r>
              <a:rPr lang="en-US" altLang="zh-TW" dirty="0" err="1"/>
              <a:t>subgraph</a:t>
            </a:r>
            <a:r>
              <a:rPr lang="en-US" altLang="zh-TW" dirty="0"/>
              <a:t> of G </a:t>
            </a:r>
            <a:br>
              <a:rPr lang="en-US" altLang="zh-TW" dirty="0"/>
            </a:br>
            <a:r>
              <a:rPr lang="en-US" altLang="zh-TW" dirty="0"/>
              <a:t>such that V(G’) </a:t>
            </a:r>
            <a:r>
              <a:rPr lang="en-US" altLang="zh-TW" dirty="0">
                <a:sym typeface="Symbol" pitchFamily="18" charset="2"/>
              </a:rPr>
              <a:t> V(G) and </a:t>
            </a:r>
            <a:r>
              <a:rPr lang="en-US" altLang="zh-TW" dirty="0"/>
              <a:t>E(G’) </a:t>
            </a:r>
            <a:r>
              <a:rPr lang="en-US" altLang="zh-TW" dirty="0">
                <a:sym typeface="Symbol" pitchFamily="18" charset="2"/>
              </a:rPr>
              <a:t> E(G).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67544" y="3645024"/>
            <a:ext cx="2088232" cy="1944216"/>
            <a:chOff x="1043608" y="2420888"/>
            <a:chExt cx="2088232" cy="1944216"/>
          </a:xfrm>
        </p:grpSpPr>
        <p:cxnSp>
          <p:nvCxnSpPr>
            <p:cNvPr id="5" name="直線接點 4"/>
            <p:cNvCxnSpPr>
              <a:stCxn id="11" idx="3"/>
              <a:endCxn id="12" idx="7"/>
            </p:cNvCxnSpPr>
            <p:nvPr/>
          </p:nvCxnSpPr>
          <p:spPr>
            <a:xfrm flipH="1">
              <a:off x="1473847" y="285112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13" idx="1"/>
              <a:endCxn id="12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11" idx="5"/>
              <a:endCxn id="14" idx="1"/>
            </p:cNvCxnSpPr>
            <p:nvPr/>
          </p:nvCxnSpPr>
          <p:spPr>
            <a:xfrm>
              <a:off x="2260813" y="285112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14" idx="3"/>
              <a:endCxn id="13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11" idx="4"/>
              <a:endCxn id="13" idx="0"/>
            </p:cNvCxnSpPr>
            <p:nvPr/>
          </p:nvCxnSpPr>
          <p:spPr>
            <a:xfrm>
              <a:off x="2082602" y="2924944"/>
              <a:ext cx="0" cy="9361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stCxn id="14" idx="2"/>
              <a:endCxn id="12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347864" y="3645024"/>
            <a:ext cx="2088232" cy="1944216"/>
            <a:chOff x="1043608" y="2420888"/>
            <a:chExt cx="2088232" cy="1944216"/>
          </a:xfrm>
        </p:grpSpPr>
        <p:cxnSp>
          <p:nvCxnSpPr>
            <p:cNvPr id="19" name="直線接點 18"/>
            <p:cNvCxnSpPr>
              <a:stCxn id="25" idx="3"/>
              <a:endCxn id="24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22" idx="4"/>
              <a:endCxn id="24" idx="0"/>
            </p:cNvCxnSpPr>
            <p:nvPr/>
          </p:nvCxnSpPr>
          <p:spPr>
            <a:xfrm>
              <a:off x="2082602" y="2924944"/>
              <a:ext cx="0" cy="9361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25" idx="2"/>
              <a:endCxn id="23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/>
            <p:cNvSpPr/>
            <p:nvPr/>
          </p:nvSpPr>
          <p:spPr>
            <a:xfrm>
              <a:off x="1830574" y="242088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372200" y="4365104"/>
            <a:ext cx="2088232" cy="1224136"/>
            <a:chOff x="1043608" y="3140968"/>
            <a:chExt cx="2088232" cy="1224136"/>
          </a:xfrm>
        </p:grpSpPr>
        <p:cxnSp>
          <p:nvCxnSpPr>
            <p:cNvPr id="28" name="直線接點 27"/>
            <p:cNvCxnSpPr>
              <a:stCxn id="35" idx="1"/>
              <a:endCxn id="34" idx="5"/>
            </p:cNvCxnSpPr>
            <p:nvPr/>
          </p:nvCxnSpPr>
          <p:spPr>
            <a:xfrm flipH="1" flipV="1">
              <a:off x="1473847" y="3571207"/>
              <a:ext cx="430544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36" idx="3"/>
              <a:endCxn id="35" idx="7"/>
            </p:cNvCxnSpPr>
            <p:nvPr/>
          </p:nvCxnSpPr>
          <p:spPr>
            <a:xfrm flipH="1">
              <a:off x="2260813" y="3571207"/>
              <a:ext cx="440788" cy="36365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36" idx="2"/>
              <a:endCxn id="34" idx="6"/>
            </p:cNvCxnSpPr>
            <p:nvPr/>
          </p:nvCxnSpPr>
          <p:spPr>
            <a:xfrm flipH="1">
              <a:off x="1547664" y="3392996"/>
              <a:ext cx="108012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1043608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1830574" y="386104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2627784" y="3140968"/>
              <a:ext cx="504056" cy="504056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1131556" y="5805264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Graph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931254" y="5805264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Subgraph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955590" y="5805264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Subgraph</a:t>
            </a:r>
            <a:endParaRPr lang="zh-TW" altLang="en-US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64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21214</TotalTime>
  <Words>2228</Words>
  <Application>Microsoft Office PowerPoint</Application>
  <PresentationFormat>如螢幕大小 (4:3)</PresentationFormat>
  <Paragraphs>594</Paragraphs>
  <Slides>44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3" baseType="lpstr">
      <vt:lpstr>Microsoft JhengHei Light</vt:lpstr>
      <vt:lpstr>新細明體</vt:lpstr>
      <vt:lpstr>標楷體</vt:lpstr>
      <vt:lpstr>Arial</vt:lpstr>
      <vt:lpstr>Calibri</vt:lpstr>
      <vt:lpstr>Cambria Math</vt:lpstr>
      <vt:lpstr>Courier New</vt:lpstr>
      <vt:lpstr>Symbol</vt:lpstr>
      <vt:lpstr>NTHU</vt:lpstr>
      <vt:lpstr> Data Structures  資料結構</vt:lpstr>
      <vt:lpstr>Konigsberg Bridge Problem</vt:lpstr>
      <vt:lpstr>Konigsberg Bridge Problem</vt:lpstr>
      <vt:lpstr>Graph Definition</vt:lpstr>
      <vt:lpstr>Examples</vt:lpstr>
      <vt:lpstr>Restrictions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Self-Study Topics – some variations to Konigsberg Bridge Problem </vt:lpstr>
      <vt:lpstr>Konigsberg Bridge Problem</vt:lpstr>
      <vt:lpstr>What if the degrees are not all even? (Self-Study)</vt:lpstr>
      <vt:lpstr>Graph representation</vt:lpstr>
      <vt:lpstr>Adjacency Matrix</vt:lpstr>
      <vt:lpstr>Adjacency Lists</vt:lpstr>
      <vt:lpstr>Adjacency Lists</vt:lpstr>
      <vt:lpstr>Inverse Adjacency Lists</vt:lpstr>
      <vt:lpstr>Weighted Edges</vt:lpstr>
      <vt:lpstr>ADT: Graph</vt:lpstr>
      <vt:lpstr>Implementation Notes</vt:lpstr>
      <vt:lpstr>Example: LinkedGraph</vt:lpstr>
      <vt:lpstr>Elementary Graph operations</vt:lpstr>
      <vt:lpstr>Graph Operations</vt:lpstr>
      <vt:lpstr>Depth-First Search (DFS)</vt:lpstr>
      <vt:lpstr>Depth-First Search (DFS)</vt:lpstr>
      <vt:lpstr>Recursive DFS</vt:lpstr>
      <vt:lpstr>Non-Recursive DFS</vt:lpstr>
      <vt:lpstr>DFS Complexity</vt:lpstr>
      <vt:lpstr>Trees and DFS</vt:lpstr>
      <vt:lpstr>Breadth-First Search (BFS)</vt:lpstr>
      <vt:lpstr>Breadth-First Search (BFS)</vt:lpstr>
      <vt:lpstr>BFS: Implementation</vt:lpstr>
      <vt:lpstr>Trees and BFS</vt:lpstr>
      <vt:lpstr>Connected Components</vt:lpstr>
      <vt:lpstr>Spanning Trees</vt:lpstr>
      <vt:lpstr>DFS Spanning Tree</vt:lpstr>
      <vt:lpstr>BFS Spanning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235101 Data Structures  資料結構</dc:title>
  <dc:creator>James</dc:creator>
  <cp:lastModifiedBy>寶萱 黃</cp:lastModifiedBy>
  <cp:revision>1717</cp:revision>
  <dcterms:created xsi:type="dcterms:W3CDTF">2010-05-09T19:26:53Z</dcterms:created>
  <dcterms:modified xsi:type="dcterms:W3CDTF">2019-11-25T13:33:18Z</dcterms:modified>
</cp:coreProperties>
</file>