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81"/>
  </p:notesMasterIdLst>
  <p:handoutMasterIdLst>
    <p:handoutMasterId r:id="rId82"/>
  </p:handoutMasterIdLst>
  <p:sldIdLst>
    <p:sldId id="612" r:id="rId2"/>
    <p:sldId id="554" r:id="rId3"/>
    <p:sldId id="555" r:id="rId4"/>
    <p:sldId id="556" r:id="rId5"/>
    <p:sldId id="557" r:id="rId6"/>
    <p:sldId id="558" r:id="rId7"/>
    <p:sldId id="560" r:id="rId8"/>
    <p:sldId id="561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70" r:id="rId17"/>
    <p:sldId id="571" r:id="rId18"/>
    <p:sldId id="572" r:id="rId19"/>
    <p:sldId id="573" r:id="rId20"/>
    <p:sldId id="575" r:id="rId21"/>
    <p:sldId id="574" r:id="rId22"/>
    <p:sldId id="578" r:id="rId23"/>
    <p:sldId id="579" r:id="rId24"/>
    <p:sldId id="628" r:id="rId25"/>
    <p:sldId id="576" r:id="rId26"/>
    <p:sldId id="577" r:id="rId27"/>
    <p:sldId id="580" r:id="rId28"/>
    <p:sldId id="582" r:id="rId29"/>
    <p:sldId id="646" r:id="rId30"/>
    <p:sldId id="647" r:id="rId31"/>
    <p:sldId id="656" r:id="rId32"/>
    <p:sldId id="657" r:id="rId33"/>
    <p:sldId id="650" r:id="rId34"/>
    <p:sldId id="662" r:id="rId35"/>
    <p:sldId id="648" r:id="rId36"/>
    <p:sldId id="649" r:id="rId37"/>
    <p:sldId id="651" r:id="rId38"/>
    <p:sldId id="652" r:id="rId39"/>
    <p:sldId id="653" r:id="rId40"/>
    <p:sldId id="658" r:id="rId41"/>
    <p:sldId id="659" r:id="rId42"/>
    <p:sldId id="654" r:id="rId43"/>
    <p:sldId id="590" r:id="rId44"/>
    <p:sldId id="595" r:id="rId45"/>
    <p:sldId id="655" r:id="rId46"/>
    <p:sldId id="596" r:id="rId47"/>
    <p:sldId id="597" r:id="rId48"/>
    <p:sldId id="598" r:id="rId49"/>
    <p:sldId id="599" r:id="rId50"/>
    <p:sldId id="660" r:id="rId51"/>
    <p:sldId id="661" r:id="rId52"/>
    <p:sldId id="594" r:id="rId53"/>
    <p:sldId id="600" r:id="rId54"/>
    <p:sldId id="592" r:id="rId55"/>
    <p:sldId id="593" r:id="rId56"/>
    <p:sldId id="601" r:id="rId57"/>
    <p:sldId id="602" r:id="rId58"/>
    <p:sldId id="603" r:id="rId59"/>
    <p:sldId id="604" r:id="rId60"/>
    <p:sldId id="605" r:id="rId61"/>
    <p:sldId id="606" r:id="rId62"/>
    <p:sldId id="607" r:id="rId63"/>
    <p:sldId id="608" r:id="rId64"/>
    <p:sldId id="609" r:id="rId65"/>
    <p:sldId id="610" r:id="rId66"/>
    <p:sldId id="611" r:id="rId67"/>
    <p:sldId id="591" r:id="rId68"/>
    <p:sldId id="623" r:id="rId69"/>
    <p:sldId id="615" r:id="rId70"/>
    <p:sldId id="616" r:id="rId71"/>
    <p:sldId id="617" r:id="rId72"/>
    <p:sldId id="618" r:id="rId73"/>
    <p:sldId id="619" r:id="rId74"/>
    <p:sldId id="620" r:id="rId75"/>
    <p:sldId id="621" r:id="rId76"/>
    <p:sldId id="624" r:id="rId77"/>
    <p:sldId id="632" r:id="rId78"/>
    <p:sldId id="630" r:id="rId79"/>
    <p:sldId id="631" r:id="rId8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5377" autoAdjust="0"/>
  </p:normalViewPr>
  <p:slideViewPr>
    <p:cSldViewPr>
      <p:cViewPr varScale="1">
        <p:scale>
          <a:sx n="65" d="100"/>
          <a:sy n="65" d="100"/>
        </p:scale>
        <p:origin x="13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0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2020/1/1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5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3CC70-ADA6-4141-A2D1-D6BBE7364DDB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502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如果做完 </a:t>
            </a:r>
            <a:r>
              <a:rPr lang="en-US" altLang="zh-TW" dirty="0"/>
              <a:t>|V|-1</a:t>
            </a:r>
            <a:r>
              <a:rPr lang="zh-TW" altLang="en-US" dirty="0"/>
              <a:t>次後，還能再修正最短路徑，那就是有</a:t>
            </a:r>
            <a:r>
              <a:rPr lang="en-US" altLang="zh-TW" dirty="0"/>
              <a:t>negative cycle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808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20605D-3EAA-4A89-ADB5-DDA36C9E809C}" type="slidenum">
              <a:rPr lang="zh-TW" altLang="en-US" smtClean="0"/>
              <a:pPr>
                <a:defRPr/>
              </a:pPr>
              <a:t>75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855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865778" y="6356350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404664" y="6356350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7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br>
              <a:rPr lang="en-US" altLang="zh-TW" dirty="0"/>
            </a:br>
            <a:r>
              <a:rPr lang="en-US" altLang="zh-TW" dirty="0">
                <a:solidFill>
                  <a:srgbClr val="00B050"/>
                </a:solidFill>
              </a:rPr>
              <a:t>Data Structures</a:t>
            </a:r>
            <a:br>
              <a:rPr lang="en-US" altLang="zh-TW" dirty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686392" y="3235623"/>
            <a:ext cx="3771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/>
              <a:t>Graphs – Part II</a:t>
            </a:r>
            <a:endParaRPr lang="zh-TW" altLang="en-US" sz="4400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539552" y="2060848"/>
            <a:ext cx="1949521" cy="1586191"/>
            <a:chOff x="1043608" y="926870"/>
            <a:chExt cx="3617980" cy="2943706"/>
          </a:xfrm>
        </p:grpSpPr>
        <p:pic>
          <p:nvPicPr>
            <p:cNvPr id="6" name="Picture 2" descr="C:\Users\James\Desktop\2013155006_logonetworking1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26870"/>
              <a:ext cx="3617980" cy="27134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2862812" y="3455689"/>
              <a:ext cx="1710532" cy="41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Image courtesy of www.escpeuropealumni.org</a:t>
              </a:r>
              <a:endParaRPr lang="zh-TW" altLang="en-US" sz="800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876256" y="3549014"/>
            <a:ext cx="1984489" cy="1837565"/>
            <a:chOff x="4860032" y="3068960"/>
            <a:chExt cx="3005283" cy="2782783"/>
          </a:xfrm>
        </p:grpSpPr>
        <p:pic>
          <p:nvPicPr>
            <p:cNvPr id="9" name="Picture 3" descr="C:\Users\James\Desktop\BlogNetworkFriendsExtJan.gif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3068960"/>
              <a:ext cx="3005283" cy="278278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字方塊 9"/>
            <p:cNvSpPr txBox="1"/>
            <p:nvPr/>
          </p:nvSpPr>
          <p:spPr>
            <a:xfrm>
              <a:off x="6882490" y="5513189"/>
              <a:ext cx="982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Image courtesy of </a:t>
              </a:r>
              <a:br>
                <a:rPr lang="en-US" altLang="zh-TW" sz="800" dirty="0"/>
              </a:br>
              <a:r>
                <a:rPr lang="en-US" altLang="zh-TW" sz="800" dirty="0"/>
                <a:t>Ross Mayfield</a:t>
              </a:r>
              <a:endParaRPr lang="zh-TW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8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cxnSp>
        <p:nvCxnSpPr>
          <p:cNvPr id="35" name="直線接點 34"/>
          <p:cNvCxnSpPr>
            <a:stCxn id="45" idx="0"/>
            <a:endCxn id="40" idx="3"/>
          </p:cNvCxnSpPr>
          <p:nvPr/>
        </p:nvCxnSpPr>
        <p:spPr>
          <a:xfrm flipV="1">
            <a:off x="1002468" y="2605244"/>
            <a:ext cx="928567" cy="12545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1837632" y="2060848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2649474" y="286346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648086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3084646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1338050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683568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2228567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89176" y="27875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015003" y="6021288"/>
            <a:ext cx="26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Spanning tree with cost 99</a:t>
            </a:r>
            <a:endParaRPr lang="zh-TW" altLang="en-US" dirty="0"/>
          </a:p>
        </p:txBody>
      </p:sp>
      <p:sp>
        <p:nvSpPr>
          <p:cNvPr id="53" name="橢圓 52"/>
          <p:cNvSpPr/>
          <p:nvPr/>
        </p:nvSpPr>
        <p:spPr>
          <a:xfrm>
            <a:off x="4078217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6372199" y="450962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7" name="橢圓 56"/>
          <p:cNvSpPr/>
          <p:nvPr/>
        </p:nvSpPr>
        <p:spPr>
          <a:xfrm>
            <a:off x="5514952" y="3517272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9" name="橢圓 58"/>
          <p:cNvSpPr/>
          <p:nvPr/>
        </p:nvSpPr>
        <p:spPr>
          <a:xfrm>
            <a:off x="5514953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6951689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4078216" y="3518874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3" name="橢圓 62"/>
          <p:cNvSpPr/>
          <p:nvPr/>
        </p:nvSpPr>
        <p:spPr>
          <a:xfrm>
            <a:off x="6372200" y="3501261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62" idx="0"/>
            <a:endCxn id="53" idx="4"/>
          </p:cNvCxnSpPr>
          <p:nvPr/>
        </p:nvCxnSpPr>
        <p:spPr>
          <a:xfrm flipV="1">
            <a:off x="4397116" y="3130694"/>
            <a:ext cx="1" cy="3881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43" idx="4"/>
            <a:endCxn id="42" idx="7"/>
          </p:cNvCxnSpPr>
          <p:nvPr/>
        </p:nvCxnSpPr>
        <p:spPr>
          <a:xfrm flipH="1">
            <a:off x="3192481" y="4497593"/>
            <a:ext cx="211065" cy="60343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290911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12</a:t>
            </a:r>
          </a:p>
        </p:txBody>
      </p:sp>
      <p:cxnSp>
        <p:nvCxnSpPr>
          <p:cNvPr id="23" name="直線接點 22"/>
          <p:cNvCxnSpPr>
            <a:stCxn id="57" idx="0"/>
            <a:endCxn id="59" idx="4"/>
          </p:cNvCxnSpPr>
          <p:nvPr/>
        </p:nvCxnSpPr>
        <p:spPr>
          <a:xfrm flipV="1">
            <a:off x="5833852" y="3130694"/>
            <a:ext cx="1" cy="38657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41" idx="3"/>
            <a:endCxn id="46" idx="0"/>
          </p:cNvCxnSpPr>
          <p:nvPr/>
        </p:nvCxnSpPr>
        <p:spPr>
          <a:xfrm flipH="1">
            <a:off x="2547467" y="3407858"/>
            <a:ext cx="195411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072392" y="32804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14</a:t>
            </a:r>
            <a:endParaRPr lang="zh-TW" altLang="en-US" sz="2400" dirty="0"/>
          </a:p>
        </p:txBody>
      </p:sp>
      <p:cxnSp>
        <p:nvCxnSpPr>
          <p:cNvPr id="27" name="直線接點 26"/>
          <p:cNvCxnSpPr>
            <a:stCxn id="56" idx="0"/>
            <a:endCxn id="63" idx="4"/>
          </p:cNvCxnSpPr>
          <p:nvPr/>
        </p:nvCxnSpPr>
        <p:spPr>
          <a:xfrm flipV="1">
            <a:off x="6691099" y="4139059"/>
            <a:ext cx="1" cy="37056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43" idx="0"/>
            <a:endCxn id="41" idx="5"/>
          </p:cNvCxnSpPr>
          <p:nvPr/>
        </p:nvCxnSpPr>
        <p:spPr>
          <a:xfrm flipH="1" flipV="1">
            <a:off x="3193869" y="3407858"/>
            <a:ext cx="209677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300687" y="33194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16</a:t>
            </a:r>
          </a:p>
        </p:txBody>
      </p:sp>
      <p:cxnSp>
        <p:nvCxnSpPr>
          <p:cNvPr id="33" name="直線接點 32"/>
          <p:cNvCxnSpPr>
            <a:stCxn id="63" idx="0"/>
            <a:endCxn id="59" idx="5"/>
          </p:cNvCxnSpPr>
          <p:nvPr/>
        </p:nvCxnSpPr>
        <p:spPr>
          <a:xfrm flipH="1" flipV="1">
            <a:off x="6059348" y="3037291"/>
            <a:ext cx="631752" cy="46397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2106905" y="54246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22</a:t>
            </a:r>
          </a:p>
        </p:txBody>
      </p:sp>
      <p:cxnSp>
        <p:nvCxnSpPr>
          <p:cNvPr id="36" name="直線接點 35"/>
          <p:cNvCxnSpPr>
            <a:stCxn id="42" idx="2"/>
            <a:endCxn id="44" idx="6"/>
          </p:cNvCxnSpPr>
          <p:nvPr/>
        </p:nvCxnSpPr>
        <p:spPr>
          <a:xfrm flipH="1">
            <a:off x="1975849" y="5326522"/>
            <a:ext cx="67223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045687" y="1909718"/>
            <a:ext cx="157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Disjoint set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201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cxnSp>
        <p:nvCxnSpPr>
          <p:cNvPr id="35" name="直線接點 34"/>
          <p:cNvCxnSpPr>
            <a:stCxn id="45" idx="0"/>
            <a:endCxn id="40" idx="3"/>
          </p:cNvCxnSpPr>
          <p:nvPr/>
        </p:nvCxnSpPr>
        <p:spPr>
          <a:xfrm flipV="1">
            <a:off x="1002468" y="2605244"/>
            <a:ext cx="928567" cy="12545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1837632" y="2060848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2649474" y="286346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648086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3084646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1338050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683568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2228567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89176" y="27875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015003" y="6021288"/>
            <a:ext cx="26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Spanning tree with cost 99</a:t>
            </a:r>
            <a:endParaRPr lang="zh-TW" altLang="en-US" dirty="0"/>
          </a:p>
        </p:txBody>
      </p:sp>
      <p:sp>
        <p:nvSpPr>
          <p:cNvPr id="53" name="橢圓 52"/>
          <p:cNvSpPr/>
          <p:nvPr/>
        </p:nvSpPr>
        <p:spPr>
          <a:xfrm>
            <a:off x="4078217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6372199" y="450962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7" name="橢圓 56"/>
          <p:cNvSpPr/>
          <p:nvPr/>
        </p:nvSpPr>
        <p:spPr>
          <a:xfrm>
            <a:off x="5514952" y="3517272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9" name="橢圓 58"/>
          <p:cNvSpPr/>
          <p:nvPr/>
        </p:nvSpPr>
        <p:spPr>
          <a:xfrm>
            <a:off x="5514953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5514951" y="4509457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4078216" y="3518874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3" name="橢圓 62"/>
          <p:cNvSpPr/>
          <p:nvPr/>
        </p:nvSpPr>
        <p:spPr>
          <a:xfrm>
            <a:off x="6372200" y="3501261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62" idx="0"/>
            <a:endCxn id="53" idx="4"/>
          </p:cNvCxnSpPr>
          <p:nvPr/>
        </p:nvCxnSpPr>
        <p:spPr>
          <a:xfrm flipV="1">
            <a:off x="4397116" y="3130694"/>
            <a:ext cx="1" cy="3881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43" idx="4"/>
            <a:endCxn id="42" idx="7"/>
          </p:cNvCxnSpPr>
          <p:nvPr/>
        </p:nvCxnSpPr>
        <p:spPr>
          <a:xfrm flipH="1">
            <a:off x="3192481" y="4497593"/>
            <a:ext cx="211065" cy="60343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290911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12</a:t>
            </a:r>
          </a:p>
        </p:txBody>
      </p:sp>
      <p:cxnSp>
        <p:nvCxnSpPr>
          <p:cNvPr id="23" name="直線接點 22"/>
          <p:cNvCxnSpPr>
            <a:stCxn id="57" idx="0"/>
            <a:endCxn id="59" idx="4"/>
          </p:cNvCxnSpPr>
          <p:nvPr/>
        </p:nvCxnSpPr>
        <p:spPr>
          <a:xfrm flipV="1">
            <a:off x="5833852" y="3130694"/>
            <a:ext cx="1" cy="38657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41" idx="3"/>
            <a:endCxn id="46" idx="0"/>
          </p:cNvCxnSpPr>
          <p:nvPr/>
        </p:nvCxnSpPr>
        <p:spPr>
          <a:xfrm flipH="1">
            <a:off x="2547467" y="3407858"/>
            <a:ext cx="195411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072392" y="32804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14</a:t>
            </a:r>
            <a:endParaRPr lang="zh-TW" altLang="en-US" sz="2400" dirty="0"/>
          </a:p>
        </p:txBody>
      </p:sp>
      <p:cxnSp>
        <p:nvCxnSpPr>
          <p:cNvPr id="27" name="直線接點 26"/>
          <p:cNvCxnSpPr>
            <a:stCxn id="56" idx="0"/>
            <a:endCxn id="63" idx="4"/>
          </p:cNvCxnSpPr>
          <p:nvPr/>
        </p:nvCxnSpPr>
        <p:spPr>
          <a:xfrm flipV="1">
            <a:off x="6691099" y="4139059"/>
            <a:ext cx="1" cy="37056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43" idx="0"/>
            <a:endCxn id="41" idx="5"/>
          </p:cNvCxnSpPr>
          <p:nvPr/>
        </p:nvCxnSpPr>
        <p:spPr>
          <a:xfrm flipH="1" flipV="1">
            <a:off x="3193869" y="3407858"/>
            <a:ext cx="209677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300687" y="33194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16</a:t>
            </a:r>
          </a:p>
        </p:txBody>
      </p:sp>
      <p:cxnSp>
        <p:nvCxnSpPr>
          <p:cNvPr id="33" name="直線接點 32"/>
          <p:cNvCxnSpPr>
            <a:stCxn id="63" idx="0"/>
            <a:endCxn id="59" idx="5"/>
          </p:cNvCxnSpPr>
          <p:nvPr/>
        </p:nvCxnSpPr>
        <p:spPr>
          <a:xfrm flipH="1" flipV="1">
            <a:off x="6059348" y="3037291"/>
            <a:ext cx="631752" cy="46397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2106905" y="54246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22</a:t>
            </a:r>
          </a:p>
        </p:txBody>
      </p:sp>
      <p:cxnSp>
        <p:nvCxnSpPr>
          <p:cNvPr id="36" name="直線接點 35"/>
          <p:cNvCxnSpPr>
            <a:stCxn id="42" idx="2"/>
            <a:endCxn id="44" idx="6"/>
          </p:cNvCxnSpPr>
          <p:nvPr/>
        </p:nvCxnSpPr>
        <p:spPr>
          <a:xfrm flipH="1">
            <a:off x="1975849" y="5326522"/>
            <a:ext cx="67223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60" idx="0"/>
            <a:endCxn id="57" idx="4"/>
          </p:cNvCxnSpPr>
          <p:nvPr/>
        </p:nvCxnSpPr>
        <p:spPr>
          <a:xfrm flipV="1">
            <a:off x="5833851" y="4155070"/>
            <a:ext cx="1" cy="35438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45" idx="4"/>
            <a:endCxn id="44" idx="1"/>
          </p:cNvCxnSpPr>
          <p:nvPr/>
        </p:nvCxnSpPr>
        <p:spPr>
          <a:xfrm>
            <a:off x="1002468" y="4497593"/>
            <a:ext cx="428986" cy="60343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91693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045687" y="1909718"/>
            <a:ext cx="157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Disjoint set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924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cxnSp>
        <p:nvCxnSpPr>
          <p:cNvPr id="35" name="直線接點 34"/>
          <p:cNvCxnSpPr>
            <a:stCxn id="45" idx="0"/>
            <a:endCxn id="40" idx="3"/>
          </p:cNvCxnSpPr>
          <p:nvPr/>
        </p:nvCxnSpPr>
        <p:spPr>
          <a:xfrm flipV="1">
            <a:off x="1002468" y="2605244"/>
            <a:ext cx="928567" cy="12545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1837632" y="2060848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2649474" y="286346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648086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3084646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1338050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683568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2228567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89176" y="27875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015003" y="6021288"/>
            <a:ext cx="26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Spanning tree with cost 99</a:t>
            </a:r>
            <a:endParaRPr lang="zh-TW" altLang="en-US" dirty="0"/>
          </a:p>
        </p:txBody>
      </p:sp>
      <p:sp>
        <p:nvSpPr>
          <p:cNvPr id="53" name="橢圓 52"/>
          <p:cNvSpPr/>
          <p:nvPr/>
        </p:nvSpPr>
        <p:spPr>
          <a:xfrm>
            <a:off x="4658872" y="3517272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4658871" y="4543250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62" idx="0"/>
            <a:endCxn id="53" idx="4"/>
          </p:cNvCxnSpPr>
          <p:nvPr/>
        </p:nvCxnSpPr>
        <p:spPr>
          <a:xfrm flipV="1">
            <a:off x="4977771" y="4155070"/>
            <a:ext cx="1" cy="3881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43" idx="4"/>
            <a:endCxn id="42" idx="7"/>
          </p:cNvCxnSpPr>
          <p:nvPr/>
        </p:nvCxnSpPr>
        <p:spPr>
          <a:xfrm flipH="1">
            <a:off x="3192481" y="4497593"/>
            <a:ext cx="211065" cy="60343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290911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12</a:t>
            </a:r>
          </a:p>
        </p:txBody>
      </p:sp>
      <p:cxnSp>
        <p:nvCxnSpPr>
          <p:cNvPr id="31" name="直線接點 30"/>
          <p:cNvCxnSpPr>
            <a:stCxn id="41" idx="3"/>
            <a:endCxn id="46" idx="0"/>
          </p:cNvCxnSpPr>
          <p:nvPr/>
        </p:nvCxnSpPr>
        <p:spPr>
          <a:xfrm flipH="1">
            <a:off x="2547467" y="3407858"/>
            <a:ext cx="195411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072392" y="32804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14</a:t>
            </a:r>
            <a:endParaRPr lang="zh-TW" altLang="en-US" sz="2400" dirty="0"/>
          </a:p>
        </p:txBody>
      </p:sp>
      <p:cxnSp>
        <p:nvCxnSpPr>
          <p:cNvPr id="29" name="直線接點 28"/>
          <p:cNvCxnSpPr>
            <a:stCxn id="43" idx="0"/>
            <a:endCxn id="41" idx="5"/>
          </p:cNvCxnSpPr>
          <p:nvPr/>
        </p:nvCxnSpPr>
        <p:spPr>
          <a:xfrm flipH="1" flipV="1">
            <a:off x="3193869" y="3407858"/>
            <a:ext cx="209677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300687" y="33194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16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2106905" y="54246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22</a:t>
            </a:r>
          </a:p>
        </p:txBody>
      </p:sp>
      <p:cxnSp>
        <p:nvCxnSpPr>
          <p:cNvPr id="36" name="直線接點 35"/>
          <p:cNvCxnSpPr>
            <a:stCxn id="42" idx="2"/>
            <a:endCxn id="44" idx="6"/>
          </p:cNvCxnSpPr>
          <p:nvPr/>
        </p:nvCxnSpPr>
        <p:spPr>
          <a:xfrm flipH="1">
            <a:off x="1975849" y="5326522"/>
            <a:ext cx="67223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45" idx="4"/>
            <a:endCxn id="44" idx="1"/>
          </p:cNvCxnSpPr>
          <p:nvPr/>
        </p:nvCxnSpPr>
        <p:spPr>
          <a:xfrm>
            <a:off x="1002468" y="4497593"/>
            <a:ext cx="428986" cy="60343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91693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6372199" y="450962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5514952" y="3517272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1" name="橢圓 50"/>
          <p:cNvSpPr/>
          <p:nvPr/>
        </p:nvSpPr>
        <p:spPr>
          <a:xfrm>
            <a:off x="5514953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2" name="橢圓 51"/>
          <p:cNvSpPr/>
          <p:nvPr/>
        </p:nvSpPr>
        <p:spPr>
          <a:xfrm>
            <a:off x="5514951" y="4509457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6372200" y="3501261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55" name="直線接點 54"/>
          <p:cNvCxnSpPr>
            <a:stCxn id="50" idx="0"/>
            <a:endCxn id="51" idx="4"/>
          </p:cNvCxnSpPr>
          <p:nvPr/>
        </p:nvCxnSpPr>
        <p:spPr>
          <a:xfrm flipV="1">
            <a:off x="5833852" y="3130694"/>
            <a:ext cx="1" cy="38657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49" idx="0"/>
            <a:endCxn id="54" idx="4"/>
          </p:cNvCxnSpPr>
          <p:nvPr/>
        </p:nvCxnSpPr>
        <p:spPr>
          <a:xfrm flipV="1">
            <a:off x="6691099" y="4139059"/>
            <a:ext cx="1" cy="37056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54" idx="0"/>
            <a:endCxn id="51" idx="5"/>
          </p:cNvCxnSpPr>
          <p:nvPr/>
        </p:nvCxnSpPr>
        <p:spPr>
          <a:xfrm flipH="1" flipV="1">
            <a:off x="6059348" y="3037291"/>
            <a:ext cx="631752" cy="46397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52" idx="0"/>
            <a:endCxn id="50" idx="4"/>
          </p:cNvCxnSpPr>
          <p:nvPr/>
        </p:nvCxnSpPr>
        <p:spPr>
          <a:xfrm flipV="1">
            <a:off x="5833851" y="4155070"/>
            <a:ext cx="1" cy="35438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53" idx="0"/>
            <a:endCxn id="51" idx="3"/>
          </p:cNvCxnSpPr>
          <p:nvPr/>
        </p:nvCxnSpPr>
        <p:spPr>
          <a:xfrm flipV="1">
            <a:off x="4977772" y="3037291"/>
            <a:ext cx="630585" cy="47998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5045687" y="1909718"/>
            <a:ext cx="157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Disjoint set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4853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408743"/>
            <a:ext cx="8229600" cy="4525963"/>
          </a:xfrm>
        </p:spPr>
        <p:txBody>
          <a:bodyPr/>
          <a:lstStyle/>
          <a:p>
            <a:r>
              <a:rPr lang="en-US" altLang="zh-TW" dirty="0"/>
              <a:t>Min heap:</a:t>
            </a:r>
          </a:p>
          <a:p>
            <a:pPr lvl="1"/>
            <a:r>
              <a:rPr lang="en-US" altLang="zh-TW" dirty="0"/>
              <a:t>Step 3&amp;4 : </a:t>
            </a:r>
            <a:r>
              <a:rPr lang="en-US" altLang="zh-TW" dirty="0">
                <a:highlight>
                  <a:srgbClr val="FFFF00"/>
                </a:highlight>
              </a:rPr>
              <a:t>O(log e)</a:t>
            </a:r>
          </a:p>
          <a:p>
            <a:r>
              <a:rPr lang="en-US" altLang="zh-TW" dirty="0">
                <a:highlight>
                  <a:srgbClr val="00FFFF"/>
                </a:highlight>
              </a:rPr>
              <a:t>Set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Step 5: </a:t>
            </a:r>
            <a:r>
              <a:rPr lang="en-US" altLang="zh-TW" dirty="0">
                <a:highlight>
                  <a:srgbClr val="FFFF00"/>
                </a:highlight>
              </a:rPr>
              <a:t>O(log e) </a:t>
            </a:r>
            <a:r>
              <a:rPr lang="en-US" altLang="zh-TW" dirty="0">
                <a:solidFill>
                  <a:srgbClr val="FF0000"/>
                </a:solidFill>
              </a:rPr>
              <a:t>-&gt; see appendix</a:t>
            </a:r>
          </a:p>
          <a:p>
            <a:r>
              <a:rPr lang="en-US" altLang="zh-TW" dirty="0"/>
              <a:t>At most execute e-1 rounds:</a:t>
            </a:r>
          </a:p>
          <a:p>
            <a:pPr lvl="1"/>
            <a:r>
              <a:rPr lang="en-US" altLang="zh-TW" dirty="0">
                <a:highlight>
                  <a:srgbClr val="00FFFF"/>
                </a:highlight>
              </a:rPr>
              <a:t>(e-1)∙(log e + log e)</a:t>
            </a:r>
            <a:r>
              <a:rPr lang="en-US" altLang="zh-TW" dirty="0"/>
              <a:t> = </a:t>
            </a:r>
            <a:r>
              <a:rPr lang="en-US" altLang="zh-TW" dirty="0">
                <a:highlight>
                  <a:srgbClr val="FFFF00"/>
                </a:highlight>
              </a:rPr>
              <a:t>O(e log e)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7330744" cy="235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747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Kruskal’s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Proof:</a:t>
            </a:r>
          </a:p>
          <a:p>
            <a:pPr lvl="1"/>
            <a:r>
              <a:rPr lang="en-US" altLang="zh-TW" dirty="0"/>
              <a:t>(a) </a:t>
            </a:r>
            <a:r>
              <a:rPr lang="en-US" altLang="zh-TW" dirty="0" err="1"/>
              <a:t>Kruskal’s</a:t>
            </a:r>
            <a:r>
              <a:rPr lang="en-US" altLang="zh-TW" dirty="0"/>
              <a:t> method results in a spanning tree whenever a spanning tree exists</a:t>
            </a:r>
          </a:p>
          <a:p>
            <a:pPr lvl="1"/>
            <a:r>
              <a:rPr lang="en-US" altLang="zh-TW" dirty="0"/>
              <a:t>(b) The generated spanning tree is of least cost</a:t>
            </a:r>
            <a:endParaRPr lang="zh-TW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1628800"/>
            <a:ext cx="8208912" cy="1384995"/>
          </a:xfrm>
          <a:prstGeom prst="rect">
            <a:avLst/>
          </a:prstGeom>
          <a:solidFill>
            <a:srgbClr val="E6CFF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square" tIns="137160" bIns="137160" anchor="ctr">
            <a:spAutoFit/>
          </a:bodyPr>
          <a:lstStyle/>
          <a:p>
            <a:pPr marL="400050" indent="-400050" algn="ctr"/>
            <a:r>
              <a:rPr lang="el-GR" altLang="zh-TW" sz="2400" dirty="0"/>
              <a:t>《Theorem</a:t>
            </a:r>
            <a:r>
              <a:rPr lang="en-US" altLang="zh-TW" sz="2400" dirty="0"/>
              <a:t> 6.1</a:t>
            </a:r>
            <a:r>
              <a:rPr lang="el-GR" altLang="zh-TW" sz="2400" dirty="0"/>
              <a:t>》</a:t>
            </a:r>
            <a:endParaRPr lang="en-US" altLang="zh-TW" sz="2400" dirty="0"/>
          </a:p>
          <a:p>
            <a:pPr marL="400050" indent="-400050"/>
            <a:r>
              <a:rPr lang="en-US" altLang="zh-TW" sz="2400" dirty="0"/>
              <a:t>Let G be any undirected connected graph.</a:t>
            </a:r>
          </a:p>
          <a:p>
            <a:pPr marL="400050" indent="-400050"/>
            <a:r>
              <a:rPr lang="el-GR" altLang="zh-TW" sz="2400" dirty="0"/>
              <a:t>Kruskal’s algorithm generate</a:t>
            </a:r>
            <a:r>
              <a:rPr lang="en-US" altLang="zh-TW" sz="2400" dirty="0"/>
              <a:t>s</a:t>
            </a:r>
            <a:r>
              <a:rPr lang="el-GR" altLang="zh-TW" sz="2400" dirty="0"/>
              <a:t> a minimum</a:t>
            </a:r>
            <a:r>
              <a:rPr lang="en-US" altLang="zh-TW" sz="2400" dirty="0"/>
              <a:t>-</a:t>
            </a:r>
            <a:r>
              <a:rPr lang="el-GR" altLang="zh-TW" sz="2400" dirty="0"/>
              <a:t>cost</a:t>
            </a:r>
            <a:r>
              <a:rPr lang="en-US" altLang="zh-TW" sz="2400" dirty="0"/>
              <a:t> </a:t>
            </a:r>
            <a:r>
              <a:rPr lang="el-GR" altLang="zh-TW" sz="2400" dirty="0"/>
              <a:t>spanning tree.</a:t>
            </a:r>
            <a:endParaRPr lang="zh-TW" altLang="el-GR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5514896"/>
            <a:ext cx="4403254" cy="131741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3803508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Kruskal’s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4525963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Proof (a): </a:t>
            </a:r>
            <a:r>
              <a:rPr lang="en-US" altLang="zh-TW" sz="2000" dirty="0">
                <a:solidFill>
                  <a:srgbClr val="0000FF"/>
                </a:solidFill>
              </a:rPr>
              <a:t>it finds a spanning tree whenever a spanning tree exists</a:t>
            </a:r>
            <a:endParaRPr lang="en-US" altLang="zh-TW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zh-TW" sz="3200" dirty="0"/>
              <a:t>Only delete those </a:t>
            </a:r>
            <a:r>
              <a:rPr lang="en-US" altLang="zh-TW" sz="3200" b="1" dirty="0"/>
              <a:t>edges that form a cycle</a:t>
            </a:r>
            <a:r>
              <a:rPr lang="en-US" altLang="zh-TW" sz="3200" dirty="0"/>
              <a:t>.</a:t>
            </a:r>
          </a:p>
          <a:p>
            <a:pPr lvl="1">
              <a:defRPr/>
            </a:pPr>
            <a:r>
              <a:rPr lang="en-US" altLang="zh-TW" sz="3200" dirty="0"/>
              <a:t>Delete a cycle doesn’t affect the connectivity of the graph.</a:t>
            </a:r>
          </a:p>
          <a:p>
            <a:pPr lvl="1">
              <a:defRPr/>
            </a:pPr>
            <a:r>
              <a:rPr lang="en-US" altLang="zh-TW" sz="3200" dirty="0"/>
              <a:t>Always result in a </a:t>
            </a:r>
            <a:r>
              <a:rPr lang="en-US" altLang="zh-TW" sz="3200" b="1" dirty="0"/>
              <a:t>connected graph with n-1 edges</a:t>
            </a:r>
            <a:r>
              <a:rPr lang="en-US" altLang="zh-TW" sz="3200" dirty="0"/>
              <a:t>, therefore create a spanning tree.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5514896"/>
            <a:ext cx="4403254" cy="131741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1951620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Kruskal’s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Proof (b): </a:t>
            </a:r>
            <a:r>
              <a:rPr lang="en-US" altLang="zh-TW" sz="2400" dirty="0">
                <a:solidFill>
                  <a:srgbClr val="0000FF"/>
                </a:solidFill>
              </a:rPr>
              <a:t>The generated spanning tree is of least cost</a:t>
            </a:r>
            <a:endParaRPr lang="en-US" altLang="zh-TW" dirty="0">
              <a:solidFill>
                <a:srgbClr val="0000FF"/>
              </a:solidFill>
            </a:endParaRPr>
          </a:p>
          <a:p>
            <a:pPr lvl="1"/>
            <a:r>
              <a:rPr lang="en-US" altLang="zh-TW" dirty="0"/>
              <a:t>Let </a:t>
            </a:r>
            <a:r>
              <a:rPr lang="en-US" altLang="zh-TW" b="1" dirty="0"/>
              <a:t>U</a:t>
            </a:r>
            <a:r>
              <a:rPr lang="en-US" altLang="zh-TW" dirty="0"/>
              <a:t> be another minimum-cost spanning tree.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b="1" dirty="0"/>
              <a:t>T</a:t>
            </a:r>
            <a:r>
              <a:rPr lang="en-US" altLang="zh-TW" dirty="0"/>
              <a:t> = </a:t>
            </a:r>
            <a:r>
              <a:rPr lang="en-US" altLang="zh-TW" b="1" dirty="0"/>
              <a:t>U</a:t>
            </a:r>
            <a:r>
              <a:rPr lang="en-US" altLang="zh-TW" dirty="0"/>
              <a:t>, then </a:t>
            </a:r>
            <a:r>
              <a:rPr lang="en-US" altLang="zh-TW" b="1" dirty="0"/>
              <a:t>T</a:t>
            </a:r>
            <a:r>
              <a:rPr lang="en-US" altLang="zh-TW" dirty="0"/>
              <a:t> is a minimum-cost spanning tree.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b="1" dirty="0"/>
              <a:t>T</a:t>
            </a:r>
            <a:r>
              <a:rPr lang="en-US" altLang="zh-TW" dirty="0"/>
              <a:t> ≠ </a:t>
            </a:r>
            <a:r>
              <a:rPr lang="en-US" altLang="zh-TW" b="1" dirty="0"/>
              <a:t>U</a:t>
            </a:r>
            <a:r>
              <a:rPr lang="en-US" altLang="zh-TW" dirty="0"/>
              <a:t>, Let k, k &gt; 0, be the number of edges in </a:t>
            </a:r>
            <a:r>
              <a:rPr lang="en-US" altLang="zh-TW" b="1" dirty="0"/>
              <a:t>T</a:t>
            </a:r>
            <a:r>
              <a:rPr lang="en-US" altLang="zh-TW" dirty="0"/>
              <a:t> not in </a:t>
            </a:r>
            <a:r>
              <a:rPr lang="en-US" altLang="zh-TW" b="1" dirty="0"/>
              <a:t>U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We shall see that there exists a way to transform </a:t>
            </a:r>
            <a:r>
              <a:rPr lang="en-US" altLang="zh-TW" b="1" dirty="0"/>
              <a:t>U</a:t>
            </a:r>
            <a:r>
              <a:rPr lang="en-US" altLang="zh-TW" dirty="0"/>
              <a:t> to </a:t>
            </a:r>
            <a:r>
              <a:rPr lang="en-US" altLang="zh-TW" b="1" dirty="0"/>
              <a:t>T</a:t>
            </a:r>
            <a:r>
              <a:rPr lang="en-US" altLang="zh-TW" dirty="0"/>
              <a:t> in k steps such that cost of </a:t>
            </a:r>
            <a:r>
              <a:rPr lang="en-US" altLang="zh-TW" b="1" dirty="0"/>
              <a:t>U</a:t>
            </a:r>
            <a:r>
              <a:rPr lang="en-US" altLang="zh-TW" dirty="0"/>
              <a:t> is not changed.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5514896"/>
            <a:ext cx="4403254" cy="131741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5918799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Kruskal’s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b="1" dirty="0"/>
              <a:t>U</a:t>
            </a:r>
            <a:r>
              <a:rPr lang="en-US" altLang="zh-TW" dirty="0"/>
              <a:t> to </a:t>
            </a:r>
            <a:r>
              <a:rPr lang="en-US" altLang="zh-TW" b="1" dirty="0"/>
              <a:t>T</a:t>
            </a:r>
            <a:r>
              <a:rPr lang="en-US" altLang="zh-TW" dirty="0"/>
              <a:t>:</a:t>
            </a:r>
          </a:p>
          <a:p>
            <a:pPr marL="457200" lvl="1" indent="0">
              <a:buNone/>
            </a:pPr>
            <a:r>
              <a:rPr lang="en-US" altLang="zh-TW" dirty="0"/>
              <a:t>(1) Let </a:t>
            </a:r>
            <a:r>
              <a:rPr lang="en-US" altLang="zh-TW" b="1" dirty="0"/>
              <a:t>e</a:t>
            </a:r>
            <a:r>
              <a:rPr lang="en-US" altLang="zh-TW" dirty="0"/>
              <a:t> be the least-cost edge in </a:t>
            </a:r>
            <a:r>
              <a:rPr lang="en-US" altLang="zh-TW" b="1" dirty="0"/>
              <a:t>T</a:t>
            </a:r>
            <a:r>
              <a:rPr lang="en-US" altLang="zh-TW" dirty="0"/>
              <a:t> that is </a:t>
            </a:r>
            <a:r>
              <a:rPr lang="en-US" altLang="zh-TW" u="sng" dirty="0"/>
              <a:t>not in </a:t>
            </a:r>
            <a:r>
              <a:rPr lang="en-US" altLang="zh-TW" b="1" u="sng" dirty="0"/>
              <a:t>U</a:t>
            </a:r>
            <a:r>
              <a:rPr lang="en-US" altLang="zh-TW" dirty="0"/>
              <a:t>.</a:t>
            </a:r>
          </a:p>
          <a:p>
            <a:pPr marL="457200" lvl="1" indent="0">
              <a:buNone/>
            </a:pPr>
            <a:r>
              <a:rPr lang="en-US" altLang="zh-TW" dirty="0"/>
              <a:t>(2) When </a:t>
            </a:r>
            <a:r>
              <a:rPr lang="en-US" altLang="zh-TW" b="1" dirty="0"/>
              <a:t>e</a:t>
            </a:r>
            <a:r>
              <a:rPr lang="en-US" altLang="zh-TW" dirty="0"/>
              <a:t> is added to </a:t>
            </a:r>
            <a:r>
              <a:rPr lang="en-US" altLang="zh-TW" b="1" dirty="0"/>
              <a:t>U</a:t>
            </a:r>
            <a:r>
              <a:rPr lang="en-US" altLang="zh-TW" dirty="0"/>
              <a:t>, a unique cycle </a:t>
            </a:r>
            <a:r>
              <a:rPr lang="en-US" altLang="zh-TW" b="1" dirty="0"/>
              <a:t>C</a:t>
            </a:r>
            <a:r>
              <a:rPr lang="en-US" altLang="zh-TW" dirty="0"/>
              <a:t> is created.</a:t>
            </a:r>
          </a:p>
          <a:p>
            <a:pPr marL="457200" lvl="1" indent="0">
              <a:buNone/>
            </a:pPr>
            <a:r>
              <a:rPr lang="en-US" altLang="zh-TW" dirty="0"/>
              <a:t>(3) Let </a:t>
            </a:r>
            <a:r>
              <a:rPr lang="en-US" altLang="zh-TW" b="1" dirty="0"/>
              <a:t>f</a:t>
            </a:r>
            <a:r>
              <a:rPr lang="en-US" altLang="zh-TW" dirty="0"/>
              <a:t> be any edge on </a:t>
            </a:r>
            <a:r>
              <a:rPr lang="en-US" altLang="zh-TW" b="1" dirty="0"/>
              <a:t>C</a:t>
            </a:r>
            <a:r>
              <a:rPr lang="en-US" altLang="zh-TW" dirty="0"/>
              <a:t> that is not in </a:t>
            </a:r>
            <a:r>
              <a:rPr lang="en-US" altLang="zh-TW" b="1" dirty="0"/>
              <a:t>T</a:t>
            </a:r>
            <a:r>
              <a:rPr lang="en-US" altLang="zh-TW" dirty="0"/>
              <a:t>. </a:t>
            </a:r>
            <a:br>
              <a:rPr lang="en-US" altLang="zh-TW" dirty="0"/>
            </a:br>
            <a:r>
              <a:rPr lang="en-US" altLang="zh-TW" dirty="0"/>
              <a:t>     (This edge must exists as </a:t>
            </a:r>
            <a:r>
              <a:rPr lang="en-US" altLang="zh-TW" b="1" dirty="0"/>
              <a:t>T</a:t>
            </a:r>
            <a:r>
              <a:rPr lang="en-US" altLang="zh-TW" dirty="0"/>
              <a:t> contains no cycle).</a:t>
            </a:r>
          </a:p>
          <a:p>
            <a:pPr lvl="1">
              <a:defRPr/>
            </a:pPr>
            <a:r>
              <a:rPr lang="en-US" altLang="zh-TW" dirty="0"/>
              <a:t>Now </a:t>
            </a:r>
            <a:r>
              <a:rPr lang="en-US" altLang="zh-TW" b="1" dirty="0"/>
              <a:t>U = U+{e}-{f} </a:t>
            </a:r>
            <a:r>
              <a:rPr lang="en-US" altLang="zh-TW" dirty="0"/>
              <a:t>is a spanning tree.</a:t>
            </a:r>
          </a:p>
          <a:p>
            <a:pPr lvl="1">
              <a:defRPr/>
            </a:pPr>
            <a:r>
              <a:rPr lang="en-US" altLang="zh-TW" dirty="0"/>
              <a:t>We need to proof that </a:t>
            </a:r>
            <a:r>
              <a:rPr lang="en-US" altLang="zh-TW" b="1" dirty="0"/>
              <a:t>cost(e) = cost(f).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5514896"/>
            <a:ext cx="4403254" cy="131741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6" name="橢圓 5"/>
          <p:cNvSpPr/>
          <p:nvPr/>
        </p:nvSpPr>
        <p:spPr>
          <a:xfrm>
            <a:off x="728936" y="5805264"/>
            <a:ext cx="170656" cy="170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115616" y="5418584"/>
            <a:ext cx="170656" cy="170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115616" y="6165304"/>
            <a:ext cx="170656" cy="170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475656" y="5805264"/>
            <a:ext cx="170656" cy="170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6" idx="7"/>
            <a:endCxn id="7" idx="3"/>
          </p:cNvCxnSpPr>
          <p:nvPr/>
        </p:nvCxnSpPr>
        <p:spPr>
          <a:xfrm flipV="1">
            <a:off x="874600" y="5564248"/>
            <a:ext cx="266008" cy="266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8" idx="0"/>
            <a:endCxn id="7" idx="4"/>
          </p:cNvCxnSpPr>
          <p:nvPr/>
        </p:nvCxnSpPr>
        <p:spPr>
          <a:xfrm flipV="1">
            <a:off x="1200944" y="5589240"/>
            <a:ext cx="0" cy="5760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7"/>
            <a:endCxn id="9" idx="3"/>
          </p:cNvCxnSpPr>
          <p:nvPr/>
        </p:nvCxnSpPr>
        <p:spPr>
          <a:xfrm flipV="1">
            <a:off x="1261280" y="5950928"/>
            <a:ext cx="239368" cy="2393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2158704" y="5755912"/>
            <a:ext cx="170656" cy="170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2545384" y="5369232"/>
            <a:ext cx="170656" cy="170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545384" y="6115952"/>
            <a:ext cx="170656" cy="170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2905424" y="5755912"/>
            <a:ext cx="170656" cy="170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>
            <a:stCxn id="21" idx="7"/>
            <a:endCxn id="22" idx="3"/>
          </p:cNvCxnSpPr>
          <p:nvPr/>
        </p:nvCxnSpPr>
        <p:spPr>
          <a:xfrm flipV="1">
            <a:off x="2304368" y="5514896"/>
            <a:ext cx="266008" cy="266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23" idx="1"/>
            <a:endCxn id="21" idx="5"/>
          </p:cNvCxnSpPr>
          <p:nvPr/>
        </p:nvCxnSpPr>
        <p:spPr>
          <a:xfrm flipH="1" flipV="1">
            <a:off x="2304368" y="5901576"/>
            <a:ext cx="266008" cy="2393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7"/>
            <a:endCxn id="24" idx="3"/>
          </p:cNvCxnSpPr>
          <p:nvPr/>
        </p:nvCxnSpPr>
        <p:spPr>
          <a:xfrm flipV="1">
            <a:off x="2691048" y="5901576"/>
            <a:ext cx="239368" cy="2393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158708" y="5680233"/>
            <a:ext cx="405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e</a:t>
            </a:r>
            <a:endParaRPr lang="zh-TW" altLang="en-US" sz="20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367672" y="5700297"/>
            <a:ext cx="405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f</a:t>
            </a:r>
            <a:endParaRPr lang="zh-TW" altLang="en-US" sz="20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41018" y="6427575"/>
            <a:ext cx="42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437372" y="6427575"/>
            <a:ext cx="42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4833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Kruskal’s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Case </a:t>
            </a:r>
            <a:r>
              <a:rPr lang="en-US" altLang="zh-TW" dirty="0" err="1"/>
              <a:t>i</a:t>
            </a:r>
            <a:r>
              <a:rPr lang="en-US" altLang="zh-TW" dirty="0"/>
              <a:t> :   </a:t>
            </a:r>
            <a:r>
              <a:rPr lang="en-US" altLang="zh-TW" b="1" dirty="0">
                <a:solidFill>
                  <a:srgbClr val="FF0000"/>
                </a:solidFill>
              </a:rPr>
              <a:t>cost(e) &lt; cost(f)</a:t>
            </a:r>
          </a:p>
          <a:p>
            <a:pPr lvl="1"/>
            <a:r>
              <a:rPr lang="en-US" altLang="zh-TW" dirty="0"/>
              <a:t>cost (U+{e}-{f}) &lt; cost(U) =&gt; </a:t>
            </a:r>
            <a:r>
              <a:rPr lang="en-US" altLang="zh-TW" b="1" dirty="0">
                <a:solidFill>
                  <a:srgbClr val="FF0000"/>
                </a:solidFill>
              </a:rPr>
              <a:t>Impossible! </a:t>
            </a:r>
          </a:p>
          <a:p>
            <a:pPr lvl="1"/>
            <a:r>
              <a:rPr lang="en-US" altLang="zh-TW" dirty="0"/>
              <a:t>Because U is a minimum cost spanning tree.</a:t>
            </a:r>
          </a:p>
          <a:p>
            <a:r>
              <a:rPr lang="en-US" altLang="zh-TW" dirty="0"/>
              <a:t>Case ii : </a:t>
            </a:r>
            <a:r>
              <a:rPr lang="en-US" altLang="zh-TW" b="1" dirty="0">
                <a:solidFill>
                  <a:srgbClr val="FF0000"/>
                </a:solidFill>
              </a:rPr>
              <a:t>cost(e) &gt; cost(f)</a:t>
            </a:r>
          </a:p>
          <a:p>
            <a:pPr lvl="1"/>
            <a:r>
              <a:rPr lang="en-US" altLang="zh-TW" b="1" dirty="0"/>
              <a:t>f</a:t>
            </a:r>
            <a:r>
              <a:rPr lang="en-US" altLang="zh-TW" dirty="0"/>
              <a:t> should be considered earlier than </a:t>
            </a:r>
            <a:r>
              <a:rPr lang="en-US" altLang="zh-TW" b="1" dirty="0"/>
              <a:t>e</a:t>
            </a:r>
            <a:r>
              <a:rPr lang="en-US" altLang="zh-TW" dirty="0"/>
              <a:t> in </a:t>
            </a:r>
            <a:r>
              <a:rPr lang="en-US" altLang="zh-TW" dirty="0" err="1"/>
              <a:t>Kruskal’s</a:t>
            </a:r>
            <a:r>
              <a:rPr lang="en-US" altLang="zh-TW" dirty="0"/>
              <a:t> </a:t>
            </a:r>
            <a:r>
              <a:rPr lang="en-US" altLang="zh-TW" dirty="0" err="1"/>
              <a:t>algo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/>
              <a:t>f</a:t>
            </a:r>
            <a:r>
              <a:rPr lang="en-US" altLang="zh-TW" dirty="0"/>
              <a:t> is not in </a:t>
            </a:r>
            <a:r>
              <a:rPr lang="en-US" altLang="zh-TW" b="1" dirty="0"/>
              <a:t>T</a:t>
            </a:r>
            <a:r>
              <a:rPr lang="en-US" altLang="zh-TW" dirty="0"/>
              <a:t> means </a:t>
            </a:r>
            <a:r>
              <a:rPr lang="en-US" altLang="zh-TW" b="1" dirty="0"/>
              <a:t>f</a:t>
            </a:r>
            <a:r>
              <a:rPr lang="en-US" altLang="zh-TW" dirty="0"/>
              <a:t> together with edges in </a:t>
            </a:r>
            <a:r>
              <a:rPr lang="en-US" altLang="zh-TW" b="1" dirty="0"/>
              <a:t>T</a:t>
            </a:r>
            <a:r>
              <a:rPr lang="en-US" altLang="zh-TW" dirty="0"/>
              <a:t> whose costs are less than or equal to </a:t>
            </a:r>
            <a:r>
              <a:rPr lang="en-US" altLang="zh-TW" b="1" dirty="0"/>
              <a:t>f</a:t>
            </a:r>
            <a:r>
              <a:rPr lang="en-US" altLang="zh-TW" dirty="0"/>
              <a:t> form the cycle </a:t>
            </a:r>
            <a:r>
              <a:rPr lang="en-US" altLang="zh-TW" b="1" dirty="0"/>
              <a:t>C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Those edges are also in </a:t>
            </a:r>
            <a:r>
              <a:rPr lang="en-US" altLang="zh-TW" b="1" dirty="0"/>
              <a:t>U (because as mentioned earlier, e is the least-cost-edge which is in T but not in U)</a:t>
            </a:r>
            <a:r>
              <a:rPr lang="en-US" altLang="zh-TW" dirty="0"/>
              <a:t>, </a:t>
            </a:r>
            <a:r>
              <a:rPr lang="en-US" altLang="zh-TW"/>
              <a:t>hence </a:t>
            </a:r>
            <a:r>
              <a:rPr lang="en-US" altLang="zh-TW" b="1"/>
              <a:t>U (</a:t>
            </a:r>
            <a:r>
              <a:rPr lang="en-US" altLang="zh-TW"/>
              <a:t>which contains</a:t>
            </a:r>
            <a:r>
              <a:rPr lang="en-US" altLang="zh-TW" b="1"/>
              <a:t> f)</a:t>
            </a:r>
            <a:r>
              <a:rPr lang="en-US" altLang="zh-TW"/>
              <a:t> </a:t>
            </a:r>
            <a:r>
              <a:rPr lang="en-US" altLang="zh-TW" dirty="0"/>
              <a:t>must also contain a cycle. </a:t>
            </a:r>
            <a:r>
              <a:rPr lang="en-US" altLang="zh-TW" b="1" dirty="0">
                <a:solidFill>
                  <a:srgbClr val="FF0000"/>
                </a:solidFill>
              </a:rPr>
              <a:t>Contradiction!</a:t>
            </a:r>
          </a:p>
          <a:p>
            <a:r>
              <a:rPr lang="en-US" altLang="zh-TW" dirty="0"/>
              <a:t>Therefore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cost(e)=cost(f)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5514896"/>
            <a:ext cx="4403254" cy="131741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6" name="橢圓 5"/>
          <p:cNvSpPr/>
          <p:nvPr/>
        </p:nvSpPr>
        <p:spPr>
          <a:xfrm>
            <a:off x="1536864" y="6318344"/>
            <a:ext cx="170656" cy="170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923544" y="5931664"/>
            <a:ext cx="170656" cy="170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923544" y="6678384"/>
            <a:ext cx="170656" cy="170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283584" y="6318344"/>
            <a:ext cx="170656" cy="170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6" idx="7"/>
            <a:endCxn id="7" idx="3"/>
          </p:cNvCxnSpPr>
          <p:nvPr/>
        </p:nvCxnSpPr>
        <p:spPr>
          <a:xfrm flipV="1">
            <a:off x="1682528" y="6077328"/>
            <a:ext cx="266008" cy="266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8" idx="0"/>
            <a:endCxn id="7" idx="4"/>
          </p:cNvCxnSpPr>
          <p:nvPr/>
        </p:nvCxnSpPr>
        <p:spPr>
          <a:xfrm flipV="1">
            <a:off x="2008872" y="6102320"/>
            <a:ext cx="0" cy="5760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7"/>
            <a:endCxn id="9" idx="3"/>
          </p:cNvCxnSpPr>
          <p:nvPr/>
        </p:nvCxnSpPr>
        <p:spPr>
          <a:xfrm flipV="1">
            <a:off x="2069208" y="6464008"/>
            <a:ext cx="239368" cy="2393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966632" y="6268992"/>
            <a:ext cx="170656" cy="170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3353312" y="5882312"/>
            <a:ext cx="170656" cy="170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353312" y="6629032"/>
            <a:ext cx="170656" cy="170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713352" y="6268992"/>
            <a:ext cx="170656" cy="170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3" idx="7"/>
            <a:endCxn id="14" idx="3"/>
          </p:cNvCxnSpPr>
          <p:nvPr/>
        </p:nvCxnSpPr>
        <p:spPr>
          <a:xfrm flipV="1">
            <a:off x="3112296" y="6027976"/>
            <a:ext cx="266008" cy="266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5" idx="1"/>
            <a:endCxn id="13" idx="5"/>
          </p:cNvCxnSpPr>
          <p:nvPr/>
        </p:nvCxnSpPr>
        <p:spPr>
          <a:xfrm flipH="1" flipV="1">
            <a:off x="3112296" y="6414656"/>
            <a:ext cx="266008" cy="2393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7"/>
            <a:endCxn id="16" idx="3"/>
          </p:cNvCxnSpPr>
          <p:nvPr/>
        </p:nvCxnSpPr>
        <p:spPr>
          <a:xfrm flipV="1">
            <a:off x="3498976" y="6414656"/>
            <a:ext cx="239368" cy="2393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966636" y="6193313"/>
            <a:ext cx="405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e</a:t>
            </a:r>
            <a:endParaRPr lang="zh-TW" altLang="en-US" sz="20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175600" y="6213377"/>
            <a:ext cx="405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f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4415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Idea: Add edges with minimum edge weight to tree one at a time. </a:t>
            </a:r>
            <a:r>
              <a:rPr lang="en-US" altLang="zh-TW" b="1" dirty="0"/>
              <a:t>At all times during the algorithm, the set of selected edges form a tree.</a:t>
            </a:r>
          </a:p>
          <a:p>
            <a:r>
              <a:rPr lang="en-US" altLang="zh-TW" dirty="0"/>
              <a:t>Step 1: Start with a tree T contains a single arbitrary vertex.</a:t>
            </a:r>
          </a:p>
          <a:p>
            <a:r>
              <a:rPr lang="en-US" altLang="zh-TW" dirty="0"/>
              <a:t>Step 2: Among all edges, </a:t>
            </a:r>
            <a:r>
              <a:rPr lang="en-US" altLang="zh-TW" dirty="0">
                <a:highlight>
                  <a:srgbClr val="FFFF00"/>
                </a:highlight>
              </a:rPr>
              <a:t>add a least cost edge </a:t>
            </a:r>
            <a:r>
              <a:rPr lang="en-US" altLang="zh-TW" dirty="0"/>
              <a:t>(</a:t>
            </a:r>
            <a:r>
              <a:rPr lang="en-US" altLang="zh-TW" dirty="0" err="1"/>
              <a:t>u,v</a:t>
            </a:r>
            <a:r>
              <a:rPr lang="en-US" altLang="zh-TW" dirty="0"/>
              <a:t>) to T such that T U (</a:t>
            </a:r>
            <a:r>
              <a:rPr lang="en-US" altLang="zh-TW" dirty="0" err="1"/>
              <a:t>u,v</a:t>
            </a:r>
            <a:r>
              <a:rPr lang="en-US" altLang="zh-TW" dirty="0"/>
              <a:t>) is </a:t>
            </a:r>
            <a:r>
              <a:rPr lang="en-US" altLang="zh-TW" dirty="0">
                <a:highlight>
                  <a:srgbClr val="FFFF00"/>
                </a:highlight>
              </a:rPr>
              <a:t>still a tree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Step 3: Repeat step 2 until T contains </a:t>
            </a:r>
            <a:r>
              <a:rPr lang="en-US" altLang="zh-TW" dirty="0">
                <a:highlight>
                  <a:srgbClr val="FFFF00"/>
                </a:highlight>
              </a:rPr>
              <a:t>n-1 edges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097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Minimum-Cost Spanning Trees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a weighted undirected graph, find a spanning tree with </a:t>
            </a:r>
            <a:r>
              <a:rPr lang="en-US" altLang="zh-TW" b="1" dirty="0"/>
              <a:t>least cost of the sum of the edge weights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Three greedy algorithms:</a:t>
            </a:r>
          </a:p>
          <a:p>
            <a:pPr lvl="1"/>
            <a:r>
              <a:rPr lang="en-US" altLang="zh-TW" dirty="0" err="1"/>
              <a:t>Kruskal’s</a:t>
            </a:r>
            <a:r>
              <a:rPr lang="en-US" altLang="zh-TW" dirty="0"/>
              <a:t> algorithm</a:t>
            </a:r>
          </a:p>
          <a:p>
            <a:pPr lvl="1"/>
            <a:r>
              <a:rPr lang="en-US" altLang="zh-TW" dirty="0" err="1"/>
              <a:t>Prims’s</a:t>
            </a:r>
            <a:r>
              <a:rPr lang="en-US" altLang="zh-TW" dirty="0"/>
              <a:t> algorithm</a:t>
            </a:r>
          </a:p>
          <a:p>
            <a:pPr lvl="1"/>
            <a:r>
              <a:rPr lang="en-US" altLang="zh-TW" dirty="0" err="1"/>
              <a:t>Sollin’s</a:t>
            </a:r>
            <a:r>
              <a:rPr lang="en-US" altLang="zh-TW" dirty="0"/>
              <a:t> Algorithm </a:t>
            </a:r>
            <a:endParaRPr lang="zh-TW" altLang="en-US" dirty="0"/>
          </a:p>
        </p:txBody>
      </p:sp>
      <p:grpSp>
        <p:nvGrpSpPr>
          <p:cNvPr id="63" name="群組 62"/>
          <p:cNvGrpSpPr/>
          <p:nvPr/>
        </p:nvGrpSpPr>
        <p:grpSpPr>
          <a:xfrm>
            <a:off x="4139952" y="3929386"/>
            <a:ext cx="2140057" cy="2523950"/>
            <a:chOff x="4369320" y="3789040"/>
            <a:chExt cx="2140057" cy="2523950"/>
          </a:xfrm>
        </p:grpSpPr>
        <p:cxnSp>
          <p:nvCxnSpPr>
            <p:cNvPr id="24" name="直線接點 23"/>
            <p:cNvCxnSpPr>
              <a:stCxn id="18" idx="1"/>
              <a:endCxn id="17" idx="5"/>
            </p:cNvCxnSpPr>
            <p:nvPr/>
          </p:nvCxnSpPr>
          <p:spPr>
            <a:xfrm flipH="1" flipV="1">
              <a:off x="5548589" y="4148220"/>
              <a:ext cx="238080" cy="23199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20" idx="0"/>
              <a:endCxn id="18" idx="5"/>
            </p:cNvCxnSpPr>
            <p:nvPr/>
          </p:nvCxnSpPr>
          <p:spPr>
            <a:xfrm flipH="1" flipV="1">
              <a:off x="6084224" y="4677767"/>
              <a:ext cx="138339" cy="2981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18" idx="3"/>
              <a:endCxn id="23" idx="0"/>
            </p:cNvCxnSpPr>
            <p:nvPr/>
          </p:nvCxnSpPr>
          <p:spPr>
            <a:xfrm flipH="1">
              <a:off x="5657742" y="4677767"/>
              <a:ext cx="128927" cy="2981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0"/>
              <a:endCxn id="17" idx="3"/>
            </p:cNvCxnSpPr>
            <p:nvPr/>
          </p:nvCxnSpPr>
          <p:spPr>
            <a:xfrm flipV="1">
              <a:off x="4638387" y="4148220"/>
              <a:ext cx="612647" cy="82772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0" idx="4"/>
              <a:endCxn id="19" idx="7"/>
            </p:cNvCxnSpPr>
            <p:nvPr/>
          </p:nvCxnSpPr>
          <p:spPr>
            <a:xfrm flipH="1">
              <a:off x="6083308" y="5396750"/>
              <a:ext cx="139255" cy="39813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19" idx="1"/>
              <a:endCxn id="23" idx="4"/>
            </p:cNvCxnSpPr>
            <p:nvPr/>
          </p:nvCxnSpPr>
          <p:spPr>
            <a:xfrm flipH="1" flipV="1">
              <a:off x="5657742" y="5396750"/>
              <a:ext cx="128011" cy="39813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23" idx="3"/>
              <a:endCxn id="21" idx="7"/>
            </p:cNvCxnSpPr>
            <p:nvPr/>
          </p:nvCxnSpPr>
          <p:spPr>
            <a:xfrm flipH="1">
              <a:off x="5218976" y="5335125"/>
              <a:ext cx="289988" cy="4597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22" idx="4"/>
              <a:endCxn id="21" idx="1"/>
            </p:cNvCxnSpPr>
            <p:nvPr/>
          </p:nvCxnSpPr>
          <p:spPr>
            <a:xfrm>
              <a:off x="4638387" y="5396750"/>
              <a:ext cx="283034" cy="39813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橢圓 16"/>
            <p:cNvSpPr/>
            <p:nvPr/>
          </p:nvSpPr>
          <p:spPr>
            <a:xfrm>
              <a:off x="5189409" y="3789040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5725044" y="4318587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9" name="橢圓 18"/>
            <p:cNvSpPr/>
            <p:nvPr/>
          </p:nvSpPr>
          <p:spPr>
            <a:xfrm>
              <a:off x="5724128" y="5733256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6012160" y="4975945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4859796" y="5733256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4427984" y="4975945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5447339" y="4975945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4565591" y="420374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280272" y="452898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4959471" y="52264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24</a:t>
              </a:r>
              <a:endParaRPr lang="zh-TW" altLang="en-US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369320" y="54452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</a:t>
              </a:r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303043" y="59436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22</a:t>
              </a:r>
            </a:p>
          </p:txBody>
        </p:sp>
        <p:cxnSp>
          <p:nvCxnSpPr>
            <p:cNvPr id="56" name="直線接點 55"/>
            <p:cNvCxnSpPr>
              <a:stCxn id="19" idx="2"/>
              <a:endCxn id="21" idx="6"/>
            </p:cNvCxnSpPr>
            <p:nvPr/>
          </p:nvCxnSpPr>
          <p:spPr>
            <a:xfrm flipH="1">
              <a:off x="5280601" y="5943659"/>
              <a:ext cx="443527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字方塊 58"/>
            <p:cNvSpPr txBox="1"/>
            <p:nvPr/>
          </p:nvSpPr>
          <p:spPr>
            <a:xfrm>
              <a:off x="5657741" y="535737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18</a:t>
              </a: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084224" y="54452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</a:t>
              </a: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6090673" y="45547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16</a:t>
              </a: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5610214" y="396355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28</a:t>
              </a: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6680415" y="3933056"/>
            <a:ext cx="2140057" cy="2365021"/>
            <a:chOff x="4369320" y="3789040"/>
            <a:chExt cx="2140057" cy="2365021"/>
          </a:xfrm>
        </p:grpSpPr>
        <p:cxnSp>
          <p:nvCxnSpPr>
            <p:cNvPr id="66" name="直線接點 65"/>
            <p:cNvCxnSpPr>
              <a:stCxn id="76" idx="0"/>
              <a:endCxn id="74" idx="5"/>
            </p:cNvCxnSpPr>
            <p:nvPr/>
          </p:nvCxnSpPr>
          <p:spPr>
            <a:xfrm flipH="1" flipV="1">
              <a:off x="6084224" y="4677767"/>
              <a:ext cx="138339" cy="2981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78" idx="0"/>
              <a:endCxn id="73" idx="3"/>
            </p:cNvCxnSpPr>
            <p:nvPr/>
          </p:nvCxnSpPr>
          <p:spPr>
            <a:xfrm flipV="1">
              <a:off x="4638387" y="4148220"/>
              <a:ext cx="612647" cy="82772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76" idx="4"/>
              <a:endCxn id="75" idx="7"/>
            </p:cNvCxnSpPr>
            <p:nvPr/>
          </p:nvCxnSpPr>
          <p:spPr>
            <a:xfrm flipH="1">
              <a:off x="6083308" y="5396750"/>
              <a:ext cx="139255" cy="39813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75" idx="1"/>
              <a:endCxn id="79" idx="4"/>
            </p:cNvCxnSpPr>
            <p:nvPr/>
          </p:nvCxnSpPr>
          <p:spPr>
            <a:xfrm flipH="1" flipV="1">
              <a:off x="5657742" y="5396750"/>
              <a:ext cx="128011" cy="39813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79" idx="3"/>
              <a:endCxn id="77" idx="7"/>
            </p:cNvCxnSpPr>
            <p:nvPr/>
          </p:nvCxnSpPr>
          <p:spPr>
            <a:xfrm flipH="1">
              <a:off x="5218976" y="5335125"/>
              <a:ext cx="289988" cy="4597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78" idx="4"/>
              <a:endCxn id="77" idx="1"/>
            </p:cNvCxnSpPr>
            <p:nvPr/>
          </p:nvCxnSpPr>
          <p:spPr>
            <a:xfrm>
              <a:off x="4638387" y="5396750"/>
              <a:ext cx="283034" cy="39813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橢圓 72"/>
            <p:cNvSpPr/>
            <p:nvPr/>
          </p:nvSpPr>
          <p:spPr>
            <a:xfrm>
              <a:off x="5189409" y="3789040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74" name="橢圓 73"/>
            <p:cNvSpPr/>
            <p:nvPr/>
          </p:nvSpPr>
          <p:spPr>
            <a:xfrm>
              <a:off x="5725044" y="4318587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75" name="橢圓 74"/>
            <p:cNvSpPr/>
            <p:nvPr/>
          </p:nvSpPr>
          <p:spPr>
            <a:xfrm>
              <a:off x="5724128" y="5733256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76" name="橢圓 75"/>
            <p:cNvSpPr/>
            <p:nvPr/>
          </p:nvSpPr>
          <p:spPr>
            <a:xfrm>
              <a:off x="6012160" y="4975945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77" name="橢圓 76"/>
            <p:cNvSpPr/>
            <p:nvPr/>
          </p:nvSpPr>
          <p:spPr>
            <a:xfrm>
              <a:off x="4859796" y="5733256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78" name="橢圓 77"/>
            <p:cNvSpPr/>
            <p:nvPr/>
          </p:nvSpPr>
          <p:spPr>
            <a:xfrm>
              <a:off x="4427984" y="4975945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79" name="橢圓 78"/>
            <p:cNvSpPr/>
            <p:nvPr/>
          </p:nvSpPr>
          <p:spPr>
            <a:xfrm>
              <a:off x="5447339" y="4975945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4565591" y="420374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4959471" y="52264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24</a:t>
              </a:r>
              <a:endParaRPr lang="zh-TW" altLang="en-US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4369320" y="54452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</a:t>
              </a:r>
              <a:endParaRPr lang="zh-TW" altLang="en-US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657741" y="535737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18</a:t>
              </a: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084224" y="54452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</a:t>
              </a: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090673" y="45547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16</a:t>
              </a: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7030219" y="3214717"/>
            <a:ext cx="154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Spanning tree </a:t>
            </a:r>
            <a:br>
              <a:rPr lang="en-US" altLang="zh-TW" dirty="0"/>
            </a:br>
            <a:r>
              <a:rPr lang="en-US" altLang="zh-TW" dirty="0"/>
              <a:t>with cost 105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215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6"/>
          <p:cNvSpPr>
            <a:spLocks noChangeArrowheads="1"/>
          </p:cNvSpPr>
          <p:nvPr/>
        </p:nvSpPr>
        <p:spPr bwMode="auto">
          <a:xfrm>
            <a:off x="2232253" y="3859795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3" name="橢圓 6"/>
          <p:cNvSpPr>
            <a:spLocks noChangeArrowheads="1"/>
          </p:cNvSpPr>
          <p:nvPr/>
        </p:nvSpPr>
        <p:spPr bwMode="auto">
          <a:xfrm>
            <a:off x="2662952" y="2857540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2" name="橢圓 6"/>
          <p:cNvSpPr>
            <a:spLocks noChangeArrowheads="1"/>
          </p:cNvSpPr>
          <p:nvPr/>
        </p:nvSpPr>
        <p:spPr bwMode="auto">
          <a:xfrm>
            <a:off x="3089672" y="3855760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0" name="橢圓 6"/>
          <p:cNvSpPr>
            <a:spLocks noChangeArrowheads="1"/>
          </p:cNvSpPr>
          <p:nvPr/>
        </p:nvSpPr>
        <p:spPr bwMode="auto">
          <a:xfrm>
            <a:off x="2647712" y="5014000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9" name="橢圓 6"/>
          <p:cNvSpPr>
            <a:spLocks noChangeArrowheads="1"/>
          </p:cNvSpPr>
          <p:nvPr/>
        </p:nvSpPr>
        <p:spPr bwMode="auto">
          <a:xfrm>
            <a:off x="1337072" y="5006380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7" name="橢圓 6"/>
          <p:cNvSpPr>
            <a:spLocks noChangeArrowheads="1"/>
          </p:cNvSpPr>
          <p:nvPr/>
        </p:nvSpPr>
        <p:spPr bwMode="auto">
          <a:xfrm>
            <a:off x="674132" y="3855760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3" name="橢圓 6"/>
          <p:cNvSpPr>
            <a:spLocks noChangeArrowheads="1"/>
          </p:cNvSpPr>
          <p:nvPr/>
        </p:nvSpPr>
        <p:spPr bwMode="auto">
          <a:xfrm>
            <a:off x="1830709" y="2057385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cxnSp>
        <p:nvCxnSpPr>
          <p:cNvPr id="5" name="直線接點 4"/>
          <p:cNvCxnSpPr>
            <a:stCxn id="14" idx="1"/>
            <a:endCxn id="13" idx="5"/>
          </p:cNvCxnSpPr>
          <p:nvPr/>
        </p:nvCxnSpPr>
        <p:spPr>
          <a:xfrm flipH="1" flipV="1">
            <a:off x="2382028" y="2605244"/>
            <a:ext cx="360849" cy="35162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16" idx="0"/>
            <a:endCxn id="14" idx="5"/>
          </p:cNvCxnSpPr>
          <p:nvPr/>
        </p:nvCxnSpPr>
        <p:spPr>
          <a:xfrm flipH="1" flipV="1">
            <a:off x="3193870" y="3407858"/>
            <a:ext cx="209675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stCxn id="14" idx="3"/>
            <a:endCxn id="19" idx="0"/>
          </p:cNvCxnSpPr>
          <p:nvPr/>
        </p:nvCxnSpPr>
        <p:spPr>
          <a:xfrm flipH="1">
            <a:off x="2547467" y="3407858"/>
            <a:ext cx="195410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8" idx="0"/>
            <a:endCxn id="13" idx="3"/>
          </p:cNvCxnSpPr>
          <p:nvPr/>
        </p:nvCxnSpPr>
        <p:spPr>
          <a:xfrm flipV="1">
            <a:off x="1002468" y="2605244"/>
            <a:ext cx="928567" cy="12545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6" idx="4"/>
            <a:endCxn id="15" idx="7"/>
          </p:cNvCxnSpPr>
          <p:nvPr/>
        </p:nvCxnSpPr>
        <p:spPr>
          <a:xfrm flipH="1">
            <a:off x="3192482" y="4497594"/>
            <a:ext cx="211064" cy="60343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15" idx="1"/>
            <a:endCxn id="19" idx="4"/>
          </p:cNvCxnSpPr>
          <p:nvPr/>
        </p:nvCxnSpPr>
        <p:spPr>
          <a:xfrm flipH="1" flipV="1">
            <a:off x="2547467" y="4497594"/>
            <a:ext cx="194022" cy="60343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19" idx="3"/>
            <a:endCxn id="17" idx="7"/>
          </p:cNvCxnSpPr>
          <p:nvPr/>
        </p:nvCxnSpPr>
        <p:spPr>
          <a:xfrm flipH="1">
            <a:off x="1882446" y="4404191"/>
            <a:ext cx="439524" cy="69683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18" idx="4"/>
            <a:endCxn id="17" idx="1"/>
          </p:cNvCxnSpPr>
          <p:nvPr/>
        </p:nvCxnSpPr>
        <p:spPr>
          <a:xfrm>
            <a:off x="1002468" y="4497594"/>
            <a:ext cx="428984" cy="60343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1837632" y="2060848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2649474" y="286346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2648086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3084646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1338050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683568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2228567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176" y="27875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072392" y="32804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14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586165" y="43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24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91693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106905" y="54246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22</a:t>
            </a:r>
          </a:p>
        </p:txBody>
      </p:sp>
      <p:cxnSp>
        <p:nvCxnSpPr>
          <p:cNvPr id="25" name="直線接點 24"/>
          <p:cNvCxnSpPr>
            <a:stCxn id="15" idx="2"/>
            <a:endCxn id="17" idx="6"/>
          </p:cNvCxnSpPr>
          <p:nvPr/>
        </p:nvCxnSpPr>
        <p:spPr>
          <a:xfrm flipH="1">
            <a:off x="1975848" y="5326523"/>
            <a:ext cx="67223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644508" y="4536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18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3290911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12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3300687" y="33194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16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2572473" y="24234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28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1261510" y="6021288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Connected graph</a:t>
            </a:r>
            <a:endParaRPr lang="zh-TW" altLang="en-US" dirty="0"/>
          </a:p>
        </p:txBody>
      </p:sp>
      <p:cxnSp>
        <p:nvCxnSpPr>
          <p:cNvPr id="33" name="直線接點 32"/>
          <p:cNvCxnSpPr>
            <a:stCxn id="43" idx="0"/>
            <a:endCxn id="41" idx="5"/>
          </p:cNvCxnSpPr>
          <p:nvPr/>
        </p:nvCxnSpPr>
        <p:spPr>
          <a:xfrm flipH="1" flipV="1">
            <a:off x="7209894" y="3407858"/>
            <a:ext cx="209675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41" idx="3"/>
            <a:endCxn id="46" idx="0"/>
          </p:cNvCxnSpPr>
          <p:nvPr/>
        </p:nvCxnSpPr>
        <p:spPr>
          <a:xfrm flipH="1">
            <a:off x="6563491" y="3407858"/>
            <a:ext cx="195410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45" idx="0"/>
            <a:endCxn id="40" idx="3"/>
          </p:cNvCxnSpPr>
          <p:nvPr/>
        </p:nvCxnSpPr>
        <p:spPr>
          <a:xfrm flipV="1">
            <a:off x="5018492" y="2605244"/>
            <a:ext cx="928567" cy="12545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43" idx="4"/>
            <a:endCxn id="42" idx="7"/>
          </p:cNvCxnSpPr>
          <p:nvPr/>
        </p:nvCxnSpPr>
        <p:spPr>
          <a:xfrm flipH="1">
            <a:off x="7208506" y="4497594"/>
            <a:ext cx="211064" cy="60343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45" idx="4"/>
            <a:endCxn id="44" idx="1"/>
          </p:cNvCxnSpPr>
          <p:nvPr/>
        </p:nvCxnSpPr>
        <p:spPr>
          <a:xfrm>
            <a:off x="5018492" y="4497594"/>
            <a:ext cx="428984" cy="60343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5853656" y="2060848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6665498" y="286346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6664110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7100670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5354074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4699592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6244591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005200" y="27875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088416" y="32804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14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707717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122929" y="54246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22</a:t>
            </a:r>
          </a:p>
        </p:txBody>
      </p:sp>
      <p:cxnSp>
        <p:nvCxnSpPr>
          <p:cNvPr id="52" name="直線接點 51"/>
          <p:cNvCxnSpPr>
            <a:stCxn id="42" idx="2"/>
            <a:endCxn id="44" idx="6"/>
          </p:cNvCxnSpPr>
          <p:nvPr/>
        </p:nvCxnSpPr>
        <p:spPr>
          <a:xfrm flipH="1">
            <a:off x="5991872" y="5326523"/>
            <a:ext cx="67223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7306935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12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7316711" y="33194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16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5031027" y="6021288"/>
            <a:ext cx="26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Spanning tree with cost 99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912828" y="1412776"/>
            <a:ext cx="356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Refer to textbook for detailed steps!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236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3" grpId="0" animBg="1"/>
      <p:bldP spid="63" grpId="1" animBg="1"/>
      <p:bldP spid="62" grpId="0" animBg="1"/>
      <p:bldP spid="62" grpId="1" animBg="1"/>
      <p:bldP spid="60" grpId="0" animBg="1"/>
      <p:bldP spid="60" grpId="1" animBg="1"/>
      <p:bldP spid="59" grpId="0" animBg="1"/>
      <p:bldP spid="59" grpId="1" animBg="1"/>
      <p:bldP spid="57" grpId="0" animBg="1"/>
      <p:bldP spid="57" grpId="1" animBg="1"/>
      <p:bldP spid="53" grpId="0" animBg="1"/>
      <p:bldP spid="53" grpId="1" animBg="1"/>
      <p:bldP spid="20" grpId="0"/>
      <p:bldP spid="21" grpId="0"/>
      <p:bldP spid="23" grpId="0"/>
      <p:bldP spid="24" grpId="0"/>
      <p:bldP spid="27" grpId="0"/>
      <p:bldP spid="28" grpId="0"/>
      <p:bldP spid="47" grpId="0"/>
      <p:bldP spid="48" grpId="0"/>
      <p:bldP spid="50" grpId="0"/>
      <p:bldP spid="51" grpId="0"/>
      <p:bldP spid="54" grpId="0"/>
      <p:bldP spid="55" grpId="0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Prim’s Algorithm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972197"/>
            <a:ext cx="8229600" cy="226511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Step 3: use a </a:t>
            </a:r>
            <a:r>
              <a:rPr lang="en-US" altLang="zh-TW" b="1" dirty="0"/>
              <a:t>near-to-tree</a:t>
            </a:r>
            <a:r>
              <a:rPr lang="en-US" altLang="zh-TW" dirty="0"/>
              <a:t> data structure</a:t>
            </a:r>
          </a:p>
          <a:p>
            <a:pPr lvl="1"/>
            <a:r>
              <a:rPr lang="en-US" altLang="zh-TW" dirty="0"/>
              <a:t>Create an array to record the nearest distance of  vertices to T.</a:t>
            </a:r>
          </a:p>
          <a:p>
            <a:pPr lvl="1"/>
            <a:r>
              <a:rPr lang="en-US" altLang="zh-TW" dirty="0"/>
              <a:t>Only </a:t>
            </a:r>
            <a:r>
              <a:rPr lang="en-US" altLang="zh-TW" dirty="0">
                <a:highlight>
                  <a:srgbClr val="FFFF00"/>
                </a:highlight>
              </a:rPr>
              <a:t>vertices not in V(T) </a:t>
            </a:r>
            <a:r>
              <a:rPr lang="en-US" altLang="zh-TW" dirty="0"/>
              <a:t>and </a:t>
            </a:r>
            <a:r>
              <a:rPr lang="en-US" altLang="zh-TW" dirty="0">
                <a:highlight>
                  <a:srgbClr val="FFFF00"/>
                </a:highlight>
              </a:rPr>
              <a:t>adjacent to T </a:t>
            </a:r>
            <a:r>
              <a:rPr lang="en-US" altLang="zh-TW" dirty="0"/>
              <a:t>are recorded.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74182530"/>
                  </p:ext>
                </p:extLst>
              </p:nvPr>
            </p:nvGraphicFramePr>
            <p:xfrm>
              <a:off x="467544" y="1628800"/>
              <a:ext cx="8208912" cy="2232248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8208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232248">
                    <a:tc>
                      <a:txBody>
                        <a:bodyPr/>
                        <a:lstStyle/>
                        <a:p>
                          <a:pPr marL="400050" indent="-400050">
                            <a:defRPr/>
                          </a:pP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</a:rPr>
                            <a:t>Prim’s algorithm</a:t>
                          </a:r>
                        </a:p>
                        <a:p>
                          <a:pPr marL="400050" indent="-400050">
                            <a:buFontTx/>
                            <a:buAutoNum type="arabicPeriod"/>
                            <a:defRPr/>
                          </a:pP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</a:rPr>
                            <a:t>V(T) = {0} </a:t>
                          </a:r>
                          <a:r>
                            <a:rPr lang="en-US" altLang="zh-TW" sz="1600" b="1" dirty="0">
                              <a:solidFill>
                                <a:srgbClr val="00B050"/>
                              </a:solidFill>
                              <a:latin typeface="Courier New" pitchFamily="49" charset="0"/>
                            </a:rPr>
                            <a:t>// start with vertex</a:t>
                          </a:r>
                          <a:r>
                            <a:rPr lang="en-US" altLang="zh-TW" sz="1600" b="1" baseline="0" dirty="0">
                              <a:solidFill>
                                <a:srgbClr val="00B050"/>
                              </a:solidFill>
                              <a:latin typeface="Courier New" pitchFamily="49" charset="0"/>
                            </a:rPr>
                            <a:t> 0</a:t>
                          </a:r>
                          <a:endParaRPr lang="en-US" altLang="zh-TW" sz="1800" dirty="0">
                            <a:solidFill>
                              <a:srgbClr val="00B050"/>
                            </a:solidFill>
                            <a:latin typeface="標楷體" pitchFamily="65" charset="-120"/>
                            <a:cs typeface="Courier New" pitchFamily="49" charset="0"/>
                          </a:endParaRPr>
                        </a:p>
                        <a:p>
                          <a:pPr marL="400050" indent="-400050">
                            <a:buFontTx/>
                            <a:buAutoNum type="arabicPeriod"/>
                            <a:defRPr/>
                          </a:pP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for(T=</a:t>
                          </a:r>
                          <a:r>
                            <a:rPr lang="el-GR" altLang="zh-TW" sz="1600" dirty="0">
                              <a:solidFill>
                                <a:schemeClr val="tx1"/>
                              </a:solidFill>
                              <a:latin typeface="標楷體" pitchFamily="65" charset="-120"/>
                            </a:rPr>
                            <a:t>ψ </a:t>
                          </a:r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標楷體" pitchFamily="65" charset="-120"/>
                            </a:rPr>
                            <a:t>;</a:t>
                          </a:r>
                          <a:r>
                            <a:rPr lang="en-US" altLang="zh-TW" sz="1600" b="1" baseline="0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T</a:t>
                          </a:r>
                          <a:r>
                            <a:rPr lang="en-US" altLang="zh-TW" sz="1600" b="1" baseline="0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 contains less than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n-1 edges; add (</a:t>
                          </a:r>
                          <a:r>
                            <a:rPr lang="en-US" altLang="zh-TW" sz="1600" b="1" dirty="0" err="1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u,v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) to T){</a:t>
                          </a:r>
                        </a:p>
                        <a:p>
                          <a:pPr marL="400050" indent="-400050">
                            <a:buFontTx/>
                            <a:buAutoNum type="arabicPeriod"/>
                            <a:defRPr/>
                          </a:pP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  Let</a:t>
                          </a:r>
                          <a:r>
                            <a:rPr lang="en-US" altLang="zh-TW" sz="1600" b="1" baseline="0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 (</a:t>
                          </a:r>
                          <a:r>
                            <a:rPr lang="en-US" altLang="zh-TW" sz="1600" b="1" baseline="0" dirty="0" err="1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u,v</a:t>
                          </a:r>
                          <a:r>
                            <a:rPr lang="en-US" altLang="zh-TW" sz="1600" b="1" baseline="0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) be a least cost edge such that </a:t>
                          </a:r>
                          <a:r>
                            <a:rPr lang="en-US" altLang="zh-TW" sz="1600" b="1" baseline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urier New" pitchFamily="49" charset="0"/>
                              <a:cs typeface="Courier New" pitchFamily="49" charset="0"/>
                            </a:rPr>
                            <a:t>u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baseline="0" smtClean="0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⊆</m:t>
                              </m:r>
                            </m:oMath>
                          </a14:m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urier New" pitchFamily="49" charset="0"/>
                              <a:cs typeface="Courier New" pitchFamily="49" charset="0"/>
                            </a:rPr>
                            <a:t>V(T) and v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baseline="0" smtClean="0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⊈</m:t>
                              </m:r>
                            </m:oMath>
                          </a14:m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urier New" pitchFamily="49" charset="0"/>
                              <a:cs typeface="Courier New" pitchFamily="49" charset="0"/>
                            </a:rPr>
                            <a:t>V(T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);</a:t>
                          </a:r>
                        </a:p>
                        <a:p>
                          <a:pPr marL="400050" indent="-400050">
                            <a:buFontTx/>
                            <a:buAutoNum type="arabicPeriod"/>
                            <a:defRPr/>
                          </a:pP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  if(there</a:t>
                          </a:r>
                          <a:r>
                            <a:rPr lang="en-US" altLang="zh-TW" sz="1600" b="1" baseline="0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 is no such edge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) break;</a:t>
                          </a:r>
                        </a:p>
                        <a:p>
                          <a:pPr marL="400050" indent="-400050">
                            <a:buFontTx/>
                            <a:buAutoNum type="arabicPeriod"/>
                            <a:defRPr/>
                          </a:pP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  add v to V(T);</a:t>
                          </a:r>
                        </a:p>
                        <a:p>
                          <a:pPr marL="400050" indent="-400050">
                            <a:buFontTx/>
                            <a:buAutoNum type="arabicPeriod"/>
                            <a:defRPr/>
                          </a:pP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}</a:t>
                          </a:r>
                        </a:p>
                        <a:p>
                          <a:pPr marL="400050" indent="-400050">
                            <a:buFontTx/>
                            <a:buAutoNum type="arabicPeriod"/>
                            <a:defRPr/>
                          </a:pP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If(T</a:t>
                          </a:r>
                          <a:r>
                            <a:rPr lang="en-US" altLang="zh-TW" sz="1600" b="1" baseline="0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 contains fewer than n-1 edges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) </a:t>
                          </a:r>
                        </a:p>
                        <a:p>
                          <a:pPr marL="400050" indent="-400050">
                            <a:buFontTx/>
                            <a:buAutoNum type="arabicPeriod"/>
                            <a:defRPr/>
                          </a:pP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   </a:t>
                          </a:r>
                          <a:r>
                            <a:rPr lang="en-US" altLang="zh-TW" sz="1600" b="1" dirty="0" err="1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cout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 &lt;&lt;</a:t>
                          </a:r>
                          <a:r>
                            <a:rPr lang="en-US" altLang="zh-TW" sz="1600" b="1" baseline="0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 “there is no spanning tree!” &lt;&lt;</a:t>
                          </a:r>
                          <a:r>
                            <a:rPr lang="en-US" altLang="zh-TW" sz="1600" b="1" baseline="0" dirty="0" err="1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endl</a:t>
                          </a:r>
                          <a:r>
                            <a:rPr lang="en-US" altLang="zh-TW" sz="1600" b="1" baseline="0" dirty="0">
                              <a:solidFill>
                                <a:schemeClr val="tx1"/>
                              </a:solidFill>
                              <a:latin typeface="Courier New" pitchFamily="49" charset="0"/>
                              <a:cs typeface="Courier New" pitchFamily="49" charset="0"/>
                            </a:rPr>
                            <a:t>;</a:t>
                          </a:r>
                          <a:endParaRPr lang="el-GR" altLang="zh-TW" sz="1600" b="1" dirty="0">
                            <a:solidFill>
                              <a:schemeClr val="tx1"/>
                            </a:solidFill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 marL="58191" marR="5819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74182530"/>
                  </p:ext>
                </p:extLst>
              </p:nvPr>
            </p:nvGraphicFramePr>
            <p:xfrm>
              <a:off x="467544" y="1628800"/>
              <a:ext cx="8208912" cy="2232248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8208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23224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58191" marR="5819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4" t="-2725" r="-148" b="-3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87946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38123"/>
              </p:ext>
            </p:extLst>
          </p:nvPr>
        </p:nvGraphicFramePr>
        <p:xfrm>
          <a:off x="256695" y="1520734"/>
          <a:ext cx="8635785" cy="4202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5344">
                <a:tc>
                  <a:txBody>
                    <a:bodyPr/>
                    <a:lstStyle/>
                    <a:p>
                      <a:r>
                        <a:rPr lang="en-US" altLang="zh-TW" sz="2500" dirty="0"/>
                        <a:t>near-to-tree</a:t>
                      </a:r>
                      <a:endParaRPr lang="zh-TW" altLang="en-US" sz="2500" dirty="0"/>
                    </a:p>
                  </a:txBody>
                  <a:tcPr marL="129537" marR="129537" marT="64768" marB="6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6</a:t>
                      </a:r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44">
                <a:tc>
                  <a:txBody>
                    <a:bodyPr/>
                    <a:lstStyle/>
                    <a:p>
                      <a:endParaRPr lang="zh-TW" altLang="en-US" sz="2500"/>
                    </a:p>
                  </a:txBody>
                  <a:tcPr marL="129537" marR="129537" marT="64768" marB="64768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344">
                <a:tc>
                  <a:txBody>
                    <a:bodyPr/>
                    <a:lstStyle/>
                    <a:p>
                      <a:endParaRPr lang="zh-TW" altLang="en-US" sz="2500"/>
                    </a:p>
                  </a:txBody>
                  <a:tcPr marL="129537" marR="129537" marT="64768" marB="64768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344">
                <a:tc>
                  <a:txBody>
                    <a:bodyPr/>
                    <a:lstStyle/>
                    <a:p>
                      <a:endParaRPr lang="zh-TW" altLang="en-US" sz="2500"/>
                    </a:p>
                  </a:txBody>
                  <a:tcPr marL="129537" marR="129537" marT="64768" marB="64768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344">
                <a:tc>
                  <a:txBody>
                    <a:bodyPr/>
                    <a:lstStyle/>
                    <a:p>
                      <a:endParaRPr lang="zh-TW" altLang="en-US" sz="2500" dirty="0"/>
                    </a:p>
                  </a:txBody>
                  <a:tcPr marL="129537" marR="129537" marT="64768" marB="64768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344">
                <a:tc>
                  <a:txBody>
                    <a:bodyPr/>
                    <a:lstStyle/>
                    <a:p>
                      <a:endParaRPr lang="zh-TW" altLang="en-US" sz="2500"/>
                    </a:p>
                  </a:txBody>
                  <a:tcPr marL="129537" marR="129537" marT="64768" marB="64768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344">
                <a:tc>
                  <a:txBody>
                    <a:bodyPr/>
                    <a:lstStyle/>
                    <a:p>
                      <a:endParaRPr lang="zh-TW" altLang="en-US" sz="2500"/>
                    </a:p>
                  </a:txBody>
                  <a:tcPr marL="129537" marR="129537" marT="64768" marB="6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         </a:t>
                      </a:r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 </a:t>
                      </a:r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/>
                    </a:p>
                  </a:txBody>
                  <a:tcPr marL="129537" marR="129537" marT="64768" marB="6476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344">
                <a:tc>
                  <a:txBody>
                    <a:bodyPr/>
                    <a:lstStyle/>
                    <a:p>
                      <a:endParaRPr lang="zh-TW" altLang="en-US" sz="2500"/>
                    </a:p>
                  </a:txBody>
                  <a:tcPr marL="129537" marR="129537" marT="64768" marB="64768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 marL="129537" marR="129537" marT="64768" marB="6476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240349" y="2010906"/>
            <a:ext cx="1050288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V(T)={</a:t>
            </a:r>
            <a:r>
              <a:rPr lang="en-US" altLang="zh-TW" dirty="0">
                <a:solidFill>
                  <a:srgbClr val="CC0000"/>
                </a:solidFill>
                <a:latin typeface="Arial" charset="0"/>
              </a:rPr>
              <a:t>0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240349" y="2522166"/>
            <a:ext cx="1242648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V(T)={0,</a:t>
            </a:r>
            <a:r>
              <a:rPr lang="en-US" altLang="zh-TW" dirty="0">
                <a:solidFill>
                  <a:srgbClr val="CC0000"/>
                </a:solidFill>
                <a:latin typeface="Arial" charset="0"/>
              </a:rPr>
              <a:t>5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240349" y="3053290"/>
            <a:ext cx="1435008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V(T)={0,5,</a:t>
            </a:r>
            <a:r>
              <a:rPr lang="en-US" altLang="zh-TW" dirty="0">
                <a:solidFill>
                  <a:srgbClr val="CC0000"/>
                </a:solidFill>
                <a:latin typeface="Arial" charset="0"/>
              </a:rPr>
              <a:t>4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240349" y="3584414"/>
            <a:ext cx="1627369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V(T)={0,5,4,</a:t>
            </a:r>
            <a:r>
              <a:rPr lang="en-US" altLang="zh-TW" dirty="0">
                <a:solidFill>
                  <a:srgbClr val="CC0000"/>
                </a:solidFill>
                <a:latin typeface="Arial" charset="0"/>
              </a:rPr>
              <a:t>3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240349" y="4115538"/>
            <a:ext cx="1819729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V(T)={0,5,4,3,</a:t>
            </a:r>
            <a:r>
              <a:rPr lang="en-US" altLang="zh-TW" dirty="0">
                <a:solidFill>
                  <a:srgbClr val="CC0000"/>
                </a:solidFill>
                <a:latin typeface="Arial" charset="0"/>
              </a:rPr>
              <a:t>2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240349" y="4646662"/>
            <a:ext cx="2012089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V(T)={0,5,4,3,2,</a:t>
            </a:r>
            <a:r>
              <a:rPr lang="en-US" altLang="zh-TW" dirty="0">
                <a:solidFill>
                  <a:srgbClr val="CC0000"/>
                </a:solidFill>
                <a:latin typeface="Arial" charset="0"/>
              </a:rPr>
              <a:t>1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240349" y="5177787"/>
            <a:ext cx="220445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V(T)={0,5,4,3,2,1,</a:t>
            </a:r>
            <a:r>
              <a:rPr lang="en-US" altLang="zh-TW" dirty="0">
                <a:solidFill>
                  <a:srgbClr val="CC0000"/>
                </a:solidFill>
                <a:latin typeface="Arial" charset="0"/>
              </a:rPr>
              <a:t>6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2761695" y="2079768"/>
            <a:ext cx="611961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*           28            ∞            ∞           ∞            </a:t>
            </a:r>
            <a:r>
              <a:rPr lang="en-US" altLang="zh-TW" dirty="0">
                <a:solidFill>
                  <a:srgbClr val="008000"/>
                </a:solidFill>
                <a:latin typeface="Arial" charset="0"/>
              </a:rPr>
              <a:t>10</a:t>
            </a:r>
            <a:r>
              <a:rPr lang="en-US" altLang="zh-TW" dirty="0">
                <a:latin typeface="Arial" charset="0"/>
              </a:rPr>
              <a:t>            ∞</a:t>
            </a:r>
          </a:p>
        </p:txBody>
      </p:sp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2761695" y="2636912"/>
            <a:ext cx="611961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*           28            ∞            ∞           </a:t>
            </a:r>
            <a:r>
              <a:rPr lang="en-US" altLang="zh-TW" dirty="0">
                <a:solidFill>
                  <a:srgbClr val="008000"/>
                </a:solidFill>
                <a:latin typeface="Arial" charset="0"/>
              </a:rPr>
              <a:t>25</a:t>
            </a:r>
            <a:r>
              <a:rPr lang="en-US" altLang="zh-TW" dirty="0">
                <a:latin typeface="Arial" charset="0"/>
              </a:rPr>
              <a:t>            *             ∞</a:t>
            </a:r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2761695" y="3163034"/>
            <a:ext cx="611961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*           28            ∞           </a:t>
            </a:r>
            <a:r>
              <a:rPr lang="en-US" altLang="zh-TW" dirty="0">
                <a:solidFill>
                  <a:srgbClr val="008000"/>
                </a:solidFill>
                <a:latin typeface="Arial" charset="0"/>
              </a:rPr>
              <a:t>22</a:t>
            </a:r>
            <a:r>
              <a:rPr lang="en-US" altLang="zh-TW" dirty="0">
                <a:latin typeface="Arial" charset="0"/>
              </a:rPr>
              <a:t>            *             *             24</a:t>
            </a:r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2761695" y="3667090"/>
            <a:ext cx="611961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*           28           </a:t>
            </a:r>
            <a:r>
              <a:rPr lang="en-US" altLang="zh-TW" dirty="0">
                <a:solidFill>
                  <a:srgbClr val="008000"/>
                </a:solidFill>
                <a:latin typeface="Arial" charset="0"/>
              </a:rPr>
              <a:t>12</a:t>
            </a:r>
            <a:r>
              <a:rPr lang="en-US" altLang="zh-TW" dirty="0">
                <a:latin typeface="Arial" charset="0"/>
              </a:rPr>
              <a:t>            *             *             *             18</a:t>
            </a:r>
          </a:p>
        </p:txBody>
      </p:sp>
      <p:sp>
        <p:nvSpPr>
          <p:cNvPr id="100369" name="Rectangle 17"/>
          <p:cNvSpPr>
            <a:spLocks noChangeArrowheads="1"/>
          </p:cNvSpPr>
          <p:nvPr/>
        </p:nvSpPr>
        <p:spPr bwMode="auto">
          <a:xfrm>
            <a:off x="7297381" y="2133104"/>
            <a:ext cx="431800" cy="431800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137160" bIns="137160" anchor="ctr">
            <a:spAutoFit/>
          </a:bodyPr>
          <a:lstStyle/>
          <a:p>
            <a:endParaRPr lang="zh-TW" altLang="en-US"/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2761695" y="4171146"/>
            <a:ext cx="611961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*           </a:t>
            </a:r>
            <a:r>
              <a:rPr lang="en-US" altLang="zh-TW" dirty="0">
                <a:solidFill>
                  <a:srgbClr val="008000"/>
                </a:solidFill>
                <a:latin typeface="Arial" charset="0"/>
              </a:rPr>
              <a:t>16 </a:t>
            </a:r>
            <a:r>
              <a:rPr lang="en-US" altLang="zh-TW" dirty="0">
                <a:latin typeface="Arial" charset="0"/>
              </a:rPr>
              <a:t>            *             *             *             *             18</a:t>
            </a:r>
          </a:p>
        </p:txBody>
      </p:sp>
      <p:sp>
        <p:nvSpPr>
          <p:cNvPr id="100371" name="Rectangle 19"/>
          <p:cNvSpPr>
            <a:spLocks noChangeArrowheads="1"/>
          </p:cNvSpPr>
          <p:nvPr/>
        </p:nvSpPr>
        <p:spPr bwMode="auto">
          <a:xfrm>
            <a:off x="2761695" y="4725144"/>
            <a:ext cx="611961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*            *</a:t>
            </a:r>
            <a:r>
              <a:rPr lang="en-US" altLang="zh-TW" dirty="0">
                <a:solidFill>
                  <a:srgbClr val="008000"/>
                </a:solidFill>
                <a:latin typeface="Arial" charset="0"/>
              </a:rPr>
              <a:t>  </a:t>
            </a:r>
            <a:r>
              <a:rPr lang="en-US" altLang="zh-TW" dirty="0">
                <a:latin typeface="Arial" charset="0"/>
              </a:rPr>
              <a:t>            *              *             *             *             </a:t>
            </a:r>
            <a:r>
              <a:rPr lang="en-US" altLang="zh-TW" dirty="0">
                <a:solidFill>
                  <a:srgbClr val="008000"/>
                </a:solidFill>
                <a:latin typeface="Arial" charset="0"/>
              </a:rPr>
              <a:t>14</a:t>
            </a:r>
          </a:p>
        </p:txBody>
      </p:sp>
      <p:sp>
        <p:nvSpPr>
          <p:cNvPr id="100372" name="Rectangle 20"/>
          <p:cNvSpPr>
            <a:spLocks noChangeArrowheads="1"/>
          </p:cNvSpPr>
          <p:nvPr/>
        </p:nvSpPr>
        <p:spPr bwMode="auto">
          <a:xfrm>
            <a:off x="6361029" y="2636912"/>
            <a:ext cx="431800" cy="431800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137160" bIns="137160" anchor="ctr">
            <a:spAutoFit/>
          </a:bodyPr>
          <a:lstStyle/>
          <a:p>
            <a:endParaRPr lang="zh-TW" altLang="en-US"/>
          </a:p>
        </p:txBody>
      </p:sp>
      <p:sp>
        <p:nvSpPr>
          <p:cNvPr id="100373" name="Rectangle 21"/>
          <p:cNvSpPr>
            <a:spLocks noChangeArrowheads="1"/>
          </p:cNvSpPr>
          <p:nvPr/>
        </p:nvSpPr>
        <p:spPr bwMode="auto">
          <a:xfrm>
            <a:off x="5424925" y="3213224"/>
            <a:ext cx="431800" cy="431800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137160" bIns="137160" anchor="ctr">
            <a:spAutoFit/>
          </a:bodyPr>
          <a:lstStyle/>
          <a:p>
            <a:endParaRPr lang="zh-TW" altLang="en-US"/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4488821" y="3717280"/>
            <a:ext cx="431800" cy="431800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137160" bIns="137160" anchor="ctr">
            <a:spAutoFit/>
          </a:bodyPr>
          <a:lstStyle/>
          <a:p>
            <a:endParaRPr lang="zh-TW" altLang="en-US"/>
          </a:p>
        </p:txBody>
      </p:sp>
      <p:sp>
        <p:nvSpPr>
          <p:cNvPr id="100375" name="Rectangle 23"/>
          <p:cNvSpPr>
            <a:spLocks noChangeArrowheads="1"/>
          </p:cNvSpPr>
          <p:nvPr/>
        </p:nvSpPr>
        <p:spPr bwMode="auto">
          <a:xfrm>
            <a:off x="3552717" y="4221088"/>
            <a:ext cx="431800" cy="431800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137160" bIns="137160" anchor="ctr">
            <a:spAutoFit/>
          </a:bodyPr>
          <a:lstStyle/>
          <a:p>
            <a:endParaRPr lang="zh-TW" altLang="en-US"/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8305245" y="4797400"/>
            <a:ext cx="431800" cy="431800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137160" bIns="137160" anchor="ctr">
            <a:spAutoFit/>
          </a:bodyPr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20" y="5362218"/>
            <a:ext cx="2430581" cy="14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70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0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0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0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62" grpId="0"/>
      <p:bldP spid="100364" grpId="0"/>
      <p:bldP spid="100365" grpId="0"/>
      <p:bldP spid="100366" grpId="0"/>
      <p:bldP spid="100367" grpId="0"/>
      <p:bldP spid="100369" grpId="0" animBg="1"/>
      <p:bldP spid="100370" grpId="0"/>
      <p:bldP spid="100371" grpId="0"/>
      <p:bldP spid="100372" grpId="0" animBg="1"/>
      <p:bldP spid="100373" grpId="0" animBg="1"/>
      <p:bldP spid="100374" grpId="0" animBg="1"/>
      <p:bldP spid="100375" grpId="0" animBg="1"/>
      <p:bldP spid="1003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ighlight>
                  <a:srgbClr val="FFFF00"/>
                </a:highlight>
              </a:rPr>
              <a:t>Time Complexity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Near-to-tree</a:t>
            </a:r>
          </a:p>
          <a:p>
            <a:pPr lvl="1"/>
            <a:r>
              <a:rPr lang="en-US" altLang="zh-TW" dirty="0"/>
              <a:t>Step 3 : </a:t>
            </a:r>
            <a:r>
              <a:rPr lang="en-US" altLang="zh-TW" dirty="0">
                <a:highlight>
                  <a:srgbClr val="FFFF00"/>
                </a:highlight>
              </a:rPr>
              <a:t>O(n)</a:t>
            </a:r>
          </a:p>
          <a:p>
            <a:r>
              <a:rPr lang="en-US" altLang="zh-TW" dirty="0"/>
              <a:t>At most execute n rounds: </a:t>
            </a:r>
            <a:r>
              <a:rPr lang="en-US" altLang="zh-TW" dirty="0">
                <a:highlight>
                  <a:srgbClr val="FFFF00"/>
                </a:highlight>
              </a:rPr>
              <a:t>O(n</a:t>
            </a:r>
            <a:r>
              <a:rPr lang="en-US" altLang="zh-TW" baseline="30000" dirty="0">
                <a:highlight>
                  <a:srgbClr val="FFFF00"/>
                </a:highlight>
              </a:rPr>
              <a:t>2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4868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Algorithm: Correctness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See </a:t>
            </a:r>
            <a:r>
              <a:rPr lang="en-US" altLang="zh-TW" dirty="0">
                <a:hlinkClick r:id="rId2" action="ppaction://hlinksldjump"/>
              </a:rPr>
              <a:t>appendix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02097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Sollin’s</a:t>
            </a:r>
            <a:r>
              <a:rPr lang="en-US" altLang="zh-TW" dirty="0"/>
              <a:t> Algorithm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Idea: Select several edges at each stage. </a:t>
            </a:r>
          </a:p>
          <a:p>
            <a:r>
              <a:rPr lang="en-US" altLang="zh-TW" dirty="0"/>
              <a:t>Step 1: Start with a forest that has n spanning trees (each has one vertex).</a:t>
            </a:r>
          </a:p>
          <a:p>
            <a:r>
              <a:rPr lang="en-US" altLang="zh-TW" dirty="0"/>
              <a:t>Step 2: Select one minimum cost edge for each tree. This edge has exactly one vertex in the tree.</a:t>
            </a:r>
          </a:p>
          <a:p>
            <a:r>
              <a:rPr lang="en-US" altLang="zh-TW" dirty="0"/>
              <a:t>Step 3: Delete multiple copies of selected edges and if two edges with the same cost connecting two trees, keep only one of them.</a:t>
            </a:r>
          </a:p>
          <a:p>
            <a:r>
              <a:rPr lang="en-US" altLang="zh-TW" dirty="0"/>
              <a:t>Step 4: Repeat until we obtain only one tree.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85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橢圓 6"/>
          <p:cNvSpPr>
            <a:spLocks noChangeArrowheads="1"/>
          </p:cNvSpPr>
          <p:nvPr/>
        </p:nvSpPr>
        <p:spPr bwMode="auto">
          <a:xfrm>
            <a:off x="2218514" y="3857752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3" name="橢圓 6"/>
          <p:cNvSpPr>
            <a:spLocks noChangeArrowheads="1"/>
          </p:cNvSpPr>
          <p:nvPr/>
        </p:nvSpPr>
        <p:spPr bwMode="auto">
          <a:xfrm>
            <a:off x="671654" y="3857752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2" name="橢圓 6"/>
          <p:cNvSpPr>
            <a:spLocks noChangeArrowheads="1"/>
          </p:cNvSpPr>
          <p:nvPr/>
        </p:nvSpPr>
        <p:spPr bwMode="auto">
          <a:xfrm>
            <a:off x="1342214" y="5000752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0" name="橢圓 6"/>
          <p:cNvSpPr>
            <a:spLocks noChangeArrowheads="1"/>
          </p:cNvSpPr>
          <p:nvPr/>
        </p:nvSpPr>
        <p:spPr bwMode="auto">
          <a:xfrm>
            <a:off x="2643403" y="5007684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9" name="橢圓 6"/>
          <p:cNvSpPr>
            <a:spLocks noChangeArrowheads="1"/>
          </p:cNvSpPr>
          <p:nvPr/>
        </p:nvSpPr>
        <p:spPr bwMode="auto">
          <a:xfrm>
            <a:off x="3077723" y="3859796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7" name="橢圓 6"/>
          <p:cNvSpPr>
            <a:spLocks noChangeArrowheads="1"/>
          </p:cNvSpPr>
          <p:nvPr/>
        </p:nvSpPr>
        <p:spPr bwMode="auto">
          <a:xfrm>
            <a:off x="2655965" y="2856538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橢圓 6"/>
          <p:cNvSpPr>
            <a:spLocks noChangeArrowheads="1"/>
          </p:cNvSpPr>
          <p:nvPr/>
        </p:nvSpPr>
        <p:spPr bwMode="auto">
          <a:xfrm>
            <a:off x="1830709" y="2057385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cxnSp>
        <p:nvCxnSpPr>
          <p:cNvPr id="5" name="直線接點 4"/>
          <p:cNvCxnSpPr>
            <a:stCxn id="14" idx="1"/>
            <a:endCxn id="13" idx="5"/>
          </p:cNvCxnSpPr>
          <p:nvPr/>
        </p:nvCxnSpPr>
        <p:spPr>
          <a:xfrm flipH="1" flipV="1">
            <a:off x="2382028" y="2605244"/>
            <a:ext cx="360849" cy="35162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16" idx="0"/>
            <a:endCxn id="14" idx="5"/>
          </p:cNvCxnSpPr>
          <p:nvPr/>
        </p:nvCxnSpPr>
        <p:spPr>
          <a:xfrm flipH="1" flipV="1">
            <a:off x="3193870" y="3407858"/>
            <a:ext cx="209675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stCxn id="14" idx="3"/>
            <a:endCxn id="19" idx="0"/>
          </p:cNvCxnSpPr>
          <p:nvPr/>
        </p:nvCxnSpPr>
        <p:spPr>
          <a:xfrm flipH="1">
            <a:off x="2547467" y="3407858"/>
            <a:ext cx="195410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8" idx="0"/>
            <a:endCxn id="13" idx="3"/>
          </p:cNvCxnSpPr>
          <p:nvPr/>
        </p:nvCxnSpPr>
        <p:spPr>
          <a:xfrm flipV="1">
            <a:off x="1002468" y="2605244"/>
            <a:ext cx="928567" cy="12545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6" idx="4"/>
            <a:endCxn id="15" idx="7"/>
          </p:cNvCxnSpPr>
          <p:nvPr/>
        </p:nvCxnSpPr>
        <p:spPr>
          <a:xfrm flipH="1">
            <a:off x="3192482" y="4497594"/>
            <a:ext cx="211064" cy="60343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15" idx="1"/>
            <a:endCxn id="19" idx="4"/>
          </p:cNvCxnSpPr>
          <p:nvPr/>
        </p:nvCxnSpPr>
        <p:spPr>
          <a:xfrm flipH="1" flipV="1">
            <a:off x="2547467" y="4497594"/>
            <a:ext cx="194022" cy="60343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19" idx="3"/>
            <a:endCxn id="17" idx="7"/>
          </p:cNvCxnSpPr>
          <p:nvPr/>
        </p:nvCxnSpPr>
        <p:spPr>
          <a:xfrm flipH="1">
            <a:off x="1882446" y="4404191"/>
            <a:ext cx="439524" cy="69683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18" idx="4"/>
            <a:endCxn id="17" idx="1"/>
          </p:cNvCxnSpPr>
          <p:nvPr/>
        </p:nvCxnSpPr>
        <p:spPr>
          <a:xfrm>
            <a:off x="1002468" y="4497594"/>
            <a:ext cx="428984" cy="60343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1837632" y="2060848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2649474" y="286346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2648086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3084646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1338050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683568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2228567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176" y="27875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072392" y="32804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14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586165" y="43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24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91693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106905" y="54246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22</a:t>
            </a:r>
          </a:p>
        </p:txBody>
      </p:sp>
      <p:cxnSp>
        <p:nvCxnSpPr>
          <p:cNvPr id="25" name="直線接點 24"/>
          <p:cNvCxnSpPr>
            <a:stCxn id="15" idx="2"/>
            <a:endCxn id="17" idx="6"/>
          </p:cNvCxnSpPr>
          <p:nvPr/>
        </p:nvCxnSpPr>
        <p:spPr>
          <a:xfrm flipH="1">
            <a:off x="1975848" y="5326523"/>
            <a:ext cx="67223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644508" y="4536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18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3290911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12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3300687" y="33194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16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2572473" y="24234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28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1261510" y="6021288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Connected graph</a:t>
            </a:r>
            <a:endParaRPr lang="zh-TW" altLang="en-US" dirty="0"/>
          </a:p>
        </p:txBody>
      </p:sp>
      <p:cxnSp>
        <p:nvCxnSpPr>
          <p:cNvPr id="33" name="直線接點 32"/>
          <p:cNvCxnSpPr>
            <a:stCxn id="43" idx="0"/>
            <a:endCxn id="41" idx="5"/>
          </p:cNvCxnSpPr>
          <p:nvPr/>
        </p:nvCxnSpPr>
        <p:spPr>
          <a:xfrm flipH="1" flipV="1">
            <a:off x="7209894" y="3407858"/>
            <a:ext cx="209675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41" idx="3"/>
            <a:endCxn id="46" idx="0"/>
          </p:cNvCxnSpPr>
          <p:nvPr/>
        </p:nvCxnSpPr>
        <p:spPr>
          <a:xfrm flipH="1">
            <a:off x="6563491" y="3407858"/>
            <a:ext cx="195410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45" idx="0"/>
            <a:endCxn id="40" idx="3"/>
          </p:cNvCxnSpPr>
          <p:nvPr/>
        </p:nvCxnSpPr>
        <p:spPr>
          <a:xfrm flipV="1">
            <a:off x="5018492" y="2605244"/>
            <a:ext cx="928567" cy="12545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43" idx="4"/>
            <a:endCxn id="42" idx="7"/>
          </p:cNvCxnSpPr>
          <p:nvPr/>
        </p:nvCxnSpPr>
        <p:spPr>
          <a:xfrm flipH="1">
            <a:off x="7208506" y="4497594"/>
            <a:ext cx="211064" cy="60343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45" idx="4"/>
            <a:endCxn id="44" idx="1"/>
          </p:cNvCxnSpPr>
          <p:nvPr/>
        </p:nvCxnSpPr>
        <p:spPr>
          <a:xfrm>
            <a:off x="5018492" y="4497594"/>
            <a:ext cx="428984" cy="60343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5853656" y="2060848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6665498" y="286346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6664110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7100670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5354074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4699592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6244591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005200" y="27875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088416" y="32804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14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707717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122929" y="54246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22</a:t>
            </a:r>
          </a:p>
        </p:txBody>
      </p:sp>
      <p:cxnSp>
        <p:nvCxnSpPr>
          <p:cNvPr id="52" name="直線接點 51"/>
          <p:cNvCxnSpPr>
            <a:stCxn id="42" idx="2"/>
            <a:endCxn id="44" idx="6"/>
          </p:cNvCxnSpPr>
          <p:nvPr/>
        </p:nvCxnSpPr>
        <p:spPr>
          <a:xfrm flipH="1">
            <a:off x="5991872" y="5326523"/>
            <a:ext cx="67223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7306935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12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7316711" y="33194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16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5031027" y="6021288"/>
            <a:ext cx="26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Spanning tree with cost 99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2912828" y="1412776"/>
            <a:ext cx="356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Refer to textbook for detailed steps!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914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3" grpId="0" animBg="1"/>
      <p:bldP spid="63" grpId="1" animBg="1"/>
      <p:bldP spid="63" grpId="2" animBg="1"/>
      <p:bldP spid="62" grpId="0" animBg="1"/>
      <p:bldP spid="62" grpId="1" animBg="1"/>
      <p:bldP spid="60" grpId="0" animBg="1"/>
      <p:bldP spid="60" grpId="1" animBg="1"/>
      <p:bldP spid="59" grpId="0" animBg="1"/>
      <p:bldP spid="59" grpId="1" animBg="1"/>
      <p:bldP spid="57" grpId="0" animBg="1"/>
      <p:bldP spid="57" grpId="1" animBg="1"/>
      <p:bldP spid="56" grpId="0" animBg="1"/>
      <p:bldP spid="56" grpId="1" animBg="1"/>
      <p:bldP spid="56" grpId="2" animBg="1"/>
      <p:bldP spid="20" grpId="0"/>
      <p:bldP spid="20" grpId="1"/>
      <p:bldP spid="21" grpId="0"/>
      <p:bldP spid="21" grpId="1"/>
      <p:bldP spid="23" grpId="0"/>
      <p:bldP spid="24" grpId="0"/>
      <p:bldP spid="27" grpId="0"/>
      <p:bldP spid="27" grpId="1"/>
      <p:bldP spid="47" grpId="0"/>
      <p:bldP spid="48" grpId="0"/>
      <p:bldP spid="50" grpId="0"/>
      <p:bldP spid="51" grpId="0"/>
      <p:bldP spid="54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Single Source Shortest Paths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</a:t>
            </a:r>
            <a:r>
              <a:rPr lang="en-US" altLang="zh-TW" b="1" dirty="0">
                <a:highlight>
                  <a:srgbClr val="FFFF00"/>
                </a:highlight>
              </a:rPr>
              <a:t>digraph</a:t>
            </a:r>
            <a:r>
              <a:rPr lang="en-US" altLang="zh-TW" dirty="0"/>
              <a:t> with </a:t>
            </a:r>
            <a:r>
              <a:rPr lang="en-US" altLang="zh-TW" b="1" dirty="0"/>
              <a:t>nonnegative edge costs</a:t>
            </a:r>
            <a:r>
              <a:rPr lang="en-US" altLang="zh-TW" dirty="0"/>
              <a:t>, we want to compute</a:t>
            </a:r>
            <a:r>
              <a:rPr lang="zh-TW" altLang="en-US" dirty="0"/>
              <a:t> </a:t>
            </a:r>
            <a:r>
              <a:rPr lang="en-US" altLang="zh-TW" dirty="0"/>
              <a:t>the </a:t>
            </a:r>
            <a:r>
              <a:rPr lang="en-US" altLang="zh-TW" b="1" dirty="0"/>
              <a:t>shortest path </a:t>
            </a:r>
            <a:r>
              <a:rPr lang="en-US" altLang="zh-TW" dirty="0"/>
              <a:t>from a source vertex to all other vertices.</a:t>
            </a:r>
          </a:p>
          <a:p>
            <a:r>
              <a:rPr lang="en-US" altLang="zh-TW" b="1" dirty="0"/>
              <a:t>Single source/all destinations</a:t>
            </a:r>
            <a:r>
              <a:rPr lang="en-US" altLang="zh-TW" dirty="0"/>
              <a:t> problem.</a:t>
            </a:r>
          </a:p>
          <a:p>
            <a:endParaRPr lang="en-US" altLang="zh-TW" dirty="0"/>
          </a:p>
        </p:txBody>
      </p:sp>
      <p:grpSp>
        <p:nvGrpSpPr>
          <p:cNvPr id="90" name="群組 89"/>
          <p:cNvGrpSpPr/>
          <p:nvPr/>
        </p:nvGrpSpPr>
        <p:grpSpPr>
          <a:xfrm>
            <a:off x="43903" y="3615407"/>
            <a:ext cx="5104161" cy="3197969"/>
            <a:chOff x="1691680" y="3615407"/>
            <a:chExt cx="5104161" cy="3197969"/>
          </a:xfrm>
        </p:grpSpPr>
        <p:sp>
          <p:nvSpPr>
            <p:cNvPr id="9" name="橢圓 8"/>
            <p:cNvSpPr/>
            <p:nvPr/>
          </p:nvSpPr>
          <p:spPr>
            <a:xfrm>
              <a:off x="2187329" y="4273865"/>
              <a:ext cx="637799" cy="63779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4131546" y="4273865"/>
              <a:ext cx="637799" cy="63779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2187328" y="6063679"/>
              <a:ext cx="637799" cy="63779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6072601" y="4273865"/>
              <a:ext cx="637799" cy="63779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4131545" y="6063679"/>
              <a:ext cx="637799" cy="63779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6072600" y="6063679"/>
              <a:ext cx="637799" cy="63779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004048" y="4911551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35</a:t>
              </a:r>
              <a:endParaRPr lang="zh-TW" altLang="en-US" sz="2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03555" y="635171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</a:t>
              </a: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300192" y="5218158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30</a:t>
              </a:r>
            </a:p>
          </p:txBody>
        </p:sp>
        <p:cxnSp>
          <p:nvCxnSpPr>
            <p:cNvPr id="29" name="直線接點 28"/>
            <p:cNvCxnSpPr>
              <a:stCxn id="9" idx="6"/>
              <a:endCxn id="10" idx="2"/>
            </p:cNvCxnSpPr>
            <p:nvPr/>
          </p:nvCxnSpPr>
          <p:spPr>
            <a:xfrm>
              <a:off x="2825128" y="4592764"/>
              <a:ext cx="1306418" cy="0"/>
            </a:xfrm>
            <a:prstGeom prst="line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10" idx="6"/>
              <a:endCxn id="12" idx="2"/>
            </p:cNvCxnSpPr>
            <p:nvPr/>
          </p:nvCxnSpPr>
          <p:spPr>
            <a:xfrm>
              <a:off x="4769345" y="4592764"/>
              <a:ext cx="1303256" cy="0"/>
            </a:xfrm>
            <a:prstGeom prst="line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9" idx="3"/>
              <a:endCxn id="11" idx="1"/>
            </p:cNvCxnSpPr>
            <p:nvPr/>
          </p:nvCxnSpPr>
          <p:spPr>
            <a:xfrm flipH="1">
              <a:off x="2280732" y="4818260"/>
              <a:ext cx="1" cy="1338822"/>
            </a:xfrm>
            <a:prstGeom prst="line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11" idx="0"/>
              <a:endCxn id="9" idx="4"/>
            </p:cNvCxnSpPr>
            <p:nvPr/>
          </p:nvCxnSpPr>
          <p:spPr>
            <a:xfrm flipV="1">
              <a:off x="2506228" y="4911663"/>
              <a:ext cx="1" cy="1152016"/>
            </a:xfrm>
            <a:prstGeom prst="line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>
              <a:stCxn id="10" idx="3"/>
              <a:endCxn id="11" idx="7"/>
            </p:cNvCxnSpPr>
            <p:nvPr/>
          </p:nvCxnSpPr>
          <p:spPr>
            <a:xfrm flipH="1">
              <a:off x="2731723" y="4818260"/>
              <a:ext cx="1493227" cy="1338822"/>
            </a:xfrm>
            <a:prstGeom prst="line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11" idx="6"/>
              <a:endCxn id="13" idx="2"/>
            </p:cNvCxnSpPr>
            <p:nvPr/>
          </p:nvCxnSpPr>
          <p:spPr>
            <a:xfrm>
              <a:off x="2825127" y="6382578"/>
              <a:ext cx="1306418" cy="0"/>
            </a:xfrm>
            <a:prstGeom prst="line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13" idx="0"/>
              <a:endCxn id="10" idx="4"/>
            </p:cNvCxnSpPr>
            <p:nvPr/>
          </p:nvCxnSpPr>
          <p:spPr>
            <a:xfrm flipV="1">
              <a:off x="4450445" y="4911663"/>
              <a:ext cx="1" cy="1152016"/>
            </a:xfrm>
            <a:prstGeom prst="line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14" idx="2"/>
              <a:endCxn id="13" idx="6"/>
            </p:cNvCxnSpPr>
            <p:nvPr/>
          </p:nvCxnSpPr>
          <p:spPr>
            <a:xfrm flipH="1">
              <a:off x="4769344" y="6382578"/>
              <a:ext cx="1303256" cy="0"/>
            </a:xfrm>
            <a:prstGeom prst="line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弧形接點 60"/>
            <p:cNvCxnSpPr>
              <a:stCxn id="9" idx="0"/>
              <a:endCxn id="12" idx="0"/>
            </p:cNvCxnSpPr>
            <p:nvPr/>
          </p:nvCxnSpPr>
          <p:spPr>
            <a:xfrm rot="5400000" flipH="1" flipV="1">
              <a:off x="4448865" y="2331229"/>
              <a:ext cx="12700" cy="3885272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弧形接點 62"/>
            <p:cNvCxnSpPr>
              <a:stCxn id="13" idx="7"/>
              <a:endCxn id="12" idx="3"/>
            </p:cNvCxnSpPr>
            <p:nvPr/>
          </p:nvCxnSpPr>
          <p:spPr>
            <a:xfrm rot="5400000" flipH="1" flipV="1">
              <a:off x="4751561" y="4742639"/>
              <a:ext cx="1338822" cy="1490065"/>
            </a:xfrm>
            <a:prstGeom prst="curvedConnector3">
              <a:avLst>
                <a:gd name="adj1" fmla="val 99800"/>
              </a:avLst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弧形接點 66"/>
            <p:cNvCxnSpPr>
              <a:stCxn id="12" idx="4"/>
              <a:endCxn id="13" idx="7"/>
            </p:cNvCxnSpPr>
            <p:nvPr/>
          </p:nvCxnSpPr>
          <p:spPr>
            <a:xfrm rot="5400000">
              <a:off x="4911012" y="4676592"/>
              <a:ext cx="1245419" cy="1715561"/>
            </a:xfrm>
            <a:prstGeom prst="curvedConnector3">
              <a:avLst>
                <a:gd name="adj1" fmla="val 100477"/>
              </a:avLst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字方塊 74"/>
            <p:cNvSpPr txBox="1"/>
            <p:nvPr/>
          </p:nvSpPr>
          <p:spPr>
            <a:xfrm>
              <a:off x="3203848" y="6351711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15</a:t>
              </a: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5076056" y="4131099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10</a:t>
              </a:r>
              <a:endParaRPr lang="zh-TW" altLang="en-US" sz="24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3203848" y="4119463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50</a:t>
              </a:r>
              <a:endParaRPr lang="zh-TW" altLang="en-US" sz="24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691680" y="5241974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10</a:t>
              </a:r>
              <a:endParaRPr lang="zh-TW" altLang="en-US" sz="2400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2483768" y="5241974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20</a:t>
              </a:r>
              <a:endParaRPr lang="zh-TW" altLang="en-US" sz="2400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3897765" y="5218158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20</a:t>
              </a:r>
              <a:endParaRPr lang="zh-TW" altLang="en-US" sz="2400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3139823" y="4918891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15</a:t>
              </a:r>
              <a:endParaRPr lang="zh-TW" altLang="en-US" sz="2400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4220367" y="361540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45</a:t>
              </a:r>
            </a:p>
          </p:txBody>
        </p:sp>
      </p:grpSp>
      <p:sp>
        <p:nvSpPr>
          <p:cNvPr id="92" name="文字方塊 91"/>
          <p:cNvSpPr txBox="1"/>
          <p:nvPr/>
        </p:nvSpPr>
        <p:spPr>
          <a:xfrm>
            <a:off x="5364088" y="3933056"/>
            <a:ext cx="2780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Paths from 0 to 1:</a:t>
            </a:r>
          </a:p>
        </p:txBody>
      </p:sp>
      <p:sp>
        <p:nvSpPr>
          <p:cNvPr id="93" name="文字方塊 92"/>
          <p:cNvSpPr txBox="1"/>
          <p:nvPr/>
        </p:nvSpPr>
        <p:spPr>
          <a:xfrm>
            <a:off x="5364088" y="4365104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0-&gt;1              : 50</a:t>
            </a:r>
          </a:p>
        </p:txBody>
      </p:sp>
      <p:sp>
        <p:nvSpPr>
          <p:cNvPr id="94" name="文字方塊 93"/>
          <p:cNvSpPr txBox="1"/>
          <p:nvPr/>
        </p:nvSpPr>
        <p:spPr>
          <a:xfrm>
            <a:off x="5364088" y="4777988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0-&gt;2-&gt;4-&gt;1  : 95</a:t>
            </a:r>
          </a:p>
        </p:txBody>
      </p:sp>
      <p:sp>
        <p:nvSpPr>
          <p:cNvPr id="95" name="文字方塊 94"/>
          <p:cNvSpPr txBox="1"/>
          <p:nvPr/>
        </p:nvSpPr>
        <p:spPr>
          <a:xfrm>
            <a:off x="5364088" y="521003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…</a:t>
            </a:r>
          </a:p>
        </p:txBody>
      </p:sp>
      <p:sp>
        <p:nvSpPr>
          <p:cNvPr id="96" name="文字方塊 95"/>
          <p:cNvSpPr txBox="1"/>
          <p:nvPr/>
        </p:nvSpPr>
        <p:spPr>
          <a:xfrm>
            <a:off x="5364088" y="5589240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0-&gt;3-&gt;4-&gt;1   : 45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739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  <p:bldP spid="96" grpId="0"/>
      <p:bldP spid="9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3195" y="3502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Dijkstra’s Algorithm </a:t>
            </a:r>
            <a:br>
              <a:rPr lang="en-US" altLang="zh-TW" dirty="0"/>
            </a:br>
            <a:r>
              <a:rPr lang="en-US" altLang="zh-TW" sz="2200" b="0" dirty="0"/>
              <a:t>“DIKE-</a:t>
            </a:r>
            <a:r>
              <a:rPr lang="en-US" altLang="zh-TW" sz="2200" b="0" dirty="0" err="1"/>
              <a:t>stra</a:t>
            </a:r>
            <a:r>
              <a:rPr lang="en-US" altLang="zh-TW" sz="2200" b="0" dirty="0"/>
              <a:t>” ([ˈ</a:t>
            </a:r>
            <a:r>
              <a:rPr lang="en-US" altLang="zh-TW" sz="2200" b="0" dirty="0" err="1"/>
              <a:t>daɪk.stɹə</a:t>
            </a:r>
            <a:r>
              <a:rPr lang="en-US" altLang="zh-TW" sz="2200" b="0" dirty="0"/>
              <a:t>])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38097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Similar to Prim’s algorithm</a:t>
            </a:r>
          </a:p>
          <a:p>
            <a:r>
              <a:rPr lang="en-US" altLang="zh-TW" dirty="0"/>
              <a:t>Use a set </a:t>
            </a:r>
            <a:r>
              <a:rPr lang="en-US" altLang="zh-TW" b="1" dirty="0"/>
              <a:t>S</a:t>
            </a:r>
            <a:r>
              <a:rPr lang="en-US" altLang="zh-TW" dirty="0"/>
              <a:t> to store the vertices whose shortest path have been found </a:t>
            </a:r>
          </a:p>
          <a:p>
            <a:r>
              <a:rPr lang="en-US" altLang="zh-TW" dirty="0"/>
              <a:t>An array </a:t>
            </a:r>
            <a:r>
              <a:rPr lang="en-US" altLang="zh-TW" b="1" dirty="0" err="1"/>
              <a:t>dist</a:t>
            </a:r>
            <a:r>
              <a:rPr lang="en-US" altLang="zh-TW" dirty="0"/>
              <a:t> is used to store the shortest distances from source V to all vertices so far</a:t>
            </a:r>
          </a:p>
          <a:p>
            <a:r>
              <a:rPr lang="en-US" altLang="zh-TW" dirty="0"/>
              <a:t>An array </a:t>
            </a:r>
            <a:r>
              <a:rPr lang="zh-TW" altLang="en-US" b="1" dirty="0"/>
              <a:t>π</a:t>
            </a:r>
            <a:r>
              <a:rPr lang="zh-TW" altLang="en-US" dirty="0"/>
              <a:t> </a:t>
            </a:r>
            <a:r>
              <a:rPr lang="en-US" altLang="zh-TW" dirty="0"/>
              <a:t>is used to store the vertex’s predecessor</a:t>
            </a:r>
          </a:p>
          <a:p>
            <a:r>
              <a:rPr lang="en-US" altLang="zh-TW" dirty="0"/>
              <a:t>When a new vertex w is visited, update </a:t>
            </a:r>
            <a:r>
              <a:rPr lang="en-US" altLang="zh-TW" b="1" dirty="0" err="1"/>
              <a:t>dist</a:t>
            </a:r>
            <a:r>
              <a:rPr lang="en-US" altLang="zh-TW" b="1" dirty="0"/>
              <a:t> </a:t>
            </a:r>
            <a:r>
              <a:rPr lang="en-US" altLang="zh-TW" dirty="0"/>
              <a:t>as: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5831685"/>
            <a:ext cx="8240205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TW" sz="3200" b="1" dirty="0"/>
              <a:t>d</a:t>
            </a:r>
            <a:r>
              <a:rPr lang="pl-PL" altLang="zh-TW" sz="3200" b="1" dirty="0"/>
              <a:t>ist[w] </a:t>
            </a:r>
            <a:r>
              <a:rPr lang="en-US" altLang="zh-TW" sz="3200" b="1" dirty="0"/>
              <a:t>=</a:t>
            </a:r>
            <a:r>
              <a:rPr lang="pl-PL" altLang="zh-TW" sz="3200" b="1" dirty="0"/>
              <a:t> min(</a:t>
            </a:r>
            <a:r>
              <a:rPr lang="en-US" altLang="zh-TW" sz="3200" b="1" dirty="0"/>
              <a:t>d</a:t>
            </a:r>
            <a:r>
              <a:rPr lang="pl-PL" altLang="zh-TW" sz="3200" b="1" dirty="0"/>
              <a:t>ist[u]+length(&lt;u,w&gt;),</a:t>
            </a:r>
            <a:r>
              <a:rPr lang="en-US" altLang="zh-TW" sz="3200" b="1" dirty="0"/>
              <a:t>d</a:t>
            </a:r>
            <a:r>
              <a:rPr lang="pl-PL" altLang="zh-TW" sz="3200" b="1" dirty="0"/>
              <a:t>ist[w])</a:t>
            </a:r>
            <a:br>
              <a:rPr lang="en-US" altLang="zh-TW" sz="3200" b="1" dirty="0"/>
            </a:br>
            <a:r>
              <a:rPr lang="en-US" altLang="zh-TW" sz="2800" dirty="0"/>
              <a:t>u is the  previously visited vertex which is adjacent to w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5853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Dijkstra’s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32859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Initialization: for </a:t>
            </a:r>
            <a:r>
              <a:rPr lang="en-US" altLang="zh-TW" b="1" dirty="0" err="1"/>
              <a:t>i</a:t>
            </a:r>
            <a:r>
              <a:rPr lang="en-US" altLang="zh-TW" dirty="0"/>
              <a:t> </a:t>
            </a:r>
            <a:r>
              <a:rPr lang="el-GR" altLang="zh-TW" dirty="0"/>
              <a:t>ϵ</a:t>
            </a:r>
            <a:r>
              <a:rPr lang="en-US" altLang="zh-TW" dirty="0"/>
              <a:t> V, set </a:t>
            </a:r>
            <a:r>
              <a:rPr lang="en-US" altLang="zh-TW" b="1" dirty="0" err="1"/>
              <a:t>dist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]=length[v][</a:t>
            </a:r>
            <a:r>
              <a:rPr lang="en-US" altLang="zh-TW" dirty="0" err="1"/>
              <a:t>i</a:t>
            </a:r>
            <a:r>
              <a:rPr lang="en-US" altLang="zh-TW" dirty="0"/>
              <a:t>], </a:t>
            </a:r>
            <a:r>
              <a:rPr lang="en-US" altLang="zh-TW" b="1" dirty="0" err="1"/>
              <a:t>dist</a:t>
            </a:r>
            <a:r>
              <a:rPr lang="en-US" altLang="zh-TW" dirty="0"/>
              <a:t>[v]=0, </a:t>
            </a:r>
            <a:r>
              <a:rPr lang="zh-TW" altLang="en-US" b="1" dirty="0"/>
              <a:t>π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]=NULL</a:t>
            </a:r>
          </a:p>
          <a:p>
            <a:r>
              <a:rPr lang="en-US" altLang="zh-TW" dirty="0"/>
              <a:t>Steps:</a:t>
            </a:r>
          </a:p>
          <a:p>
            <a:pPr lvl="1"/>
            <a:r>
              <a:rPr lang="en-US" altLang="zh-TW" dirty="0"/>
              <a:t>Choose vertex </a:t>
            </a:r>
            <a:r>
              <a:rPr lang="en-US" altLang="zh-TW" b="1" dirty="0"/>
              <a:t>u</a:t>
            </a:r>
            <a:r>
              <a:rPr lang="en-US" altLang="zh-TW" dirty="0"/>
              <a:t> such that </a:t>
            </a:r>
            <a:r>
              <a:rPr lang="en-US" altLang="zh-TW" dirty="0" err="1"/>
              <a:t>i</a:t>
            </a:r>
            <a:r>
              <a:rPr lang="en-US" altLang="zh-TW" dirty="0"/>
              <a:t>) </a:t>
            </a:r>
            <a:r>
              <a:rPr lang="en-US" altLang="zh-TW" b="1" dirty="0" err="1">
                <a:highlight>
                  <a:srgbClr val="FFFF00"/>
                </a:highlight>
              </a:rPr>
              <a:t>dist</a:t>
            </a:r>
            <a:r>
              <a:rPr lang="en-US" altLang="zh-TW" dirty="0">
                <a:highlight>
                  <a:srgbClr val="FFFF00"/>
                </a:highlight>
              </a:rPr>
              <a:t>[u] is minimum </a:t>
            </a:r>
            <a:r>
              <a:rPr lang="en-US" altLang="zh-TW" dirty="0"/>
              <a:t>and ii) vertex </a:t>
            </a:r>
            <a:r>
              <a:rPr lang="en-US" altLang="zh-TW" b="1" dirty="0"/>
              <a:t>u</a:t>
            </a:r>
            <a:r>
              <a:rPr lang="en-US" altLang="zh-TW" dirty="0"/>
              <a:t> is not in the </a:t>
            </a:r>
            <a:r>
              <a:rPr lang="en-US" altLang="zh-TW" b="1" dirty="0"/>
              <a:t>S</a:t>
            </a:r>
            <a:r>
              <a:rPr lang="en-US" altLang="zh-TW" dirty="0"/>
              <a:t>;</a:t>
            </a:r>
            <a:r>
              <a:rPr lang="en-US" altLang="zh-TW" b="1" dirty="0"/>
              <a:t>  </a:t>
            </a:r>
            <a:r>
              <a:rPr lang="en-US" altLang="zh-TW" dirty="0"/>
              <a:t>Add </a:t>
            </a:r>
            <a:r>
              <a:rPr lang="en-US" altLang="zh-TW" b="1" dirty="0"/>
              <a:t>u</a:t>
            </a:r>
            <a:r>
              <a:rPr lang="en-US" altLang="zh-TW" dirty="0"/>
              <a:t> to </a:t>
            </a:r>
            <a:r>
              <a:rPr lang="en-US" altLang="zh-TW" b="1" dirty="0"/>
              <a:t>S</a:t>
            </a:r>
          </a:p>
          <a:p>
            <a:pPr lvl="1"/>
            <a:r>
              <a:rPr lang="en-US" altLang="zh-TW" dirty="0"/>
              <a:t>Pick a vertex </a:t>
            </a:r>
            <a:r>
              <a:rPr lang="en-US" altLang="zh-TW" b="1" dirty="0"/>
              <a:t>w</a:t>
            </a:r>
            <a:r>
              <a:rPr lang="en-US" altLang="zh-TW" dirty="0"/>
              <a:t> not in the S, </a:t>
            </a:r>
            <a:br>
              <a:rPr lang="en-US" altLang="zh-TW" dirty="0"/>
            </a:br>
            <a:r>
              <a:rPr lang="en-US" altLang="zh-TW" dirty="0"/>
              <a:t>if </a:t>
            </a:r>
            <a:r>
              <a:rPr lang="en-US" altLang="zh-TW" b="1" dirty="0" err="1"/>
              <a:t>dist</a:t>
            </a:r>
            <a:r>
              <a:rPr lang="en-US" altLang="zh-TW" dirty="0"/>
              <a:t>[u]+</a:t>
            </a:r>
            <a:r>
              <a:rPr lang="en-US" altLang="zh-TW" b="1" dirty="0"/>
              <a:t>length</a:t>
            </a:r>
            <a:r>
              <a:rPr lang="en-US" altLang="zh-TW" dirty="0"/>
              <a:t>[u][w]&lt; </a:t>
            </a:r>
            <a:r>
              <a:rPr lang="en-US" altLang="zh-TW" b="1" dirty="0" err="1"/>
              <a:t>dist</a:t>
            </a:r>
            <a:r>
              <a:rPr lang="en-US" altLang="zh-TW" dirty="0"/>
              <a:t>[w],                                  then update:</a:t>
            </a:r>
          </a:p>
          <a:p>
            <a:pPr lvl="2"/>
            <a:r>
              <a:rPr lang="en-US" altLang="zh-TW" b="1" dirty="0" err="1"/>
              <a:t>dist</a:t>
            </a:r>
            <a:r>
              <a:rPr lang="en-US" altLang="zh-TW" dirty="0"/>
              <a:t>[w] = </a:t>
            </a:r>
            <a:r>
              <a:rPr lang="en-US" altLang="zh-TW" b="1" dirty="0" err="1"/>
              <a:t>dist</a:t>
            </a:r>
            <a:r>
              <a:rPr lang="en-US" altLang="zh-TW" dirty="0"/>
              <a:t>[u]+</a:t>
            </a:r>
            <a:r>
              <a:rPr lang="en-US" altLang="zh-TW" b="1" dirty="0"/>
              <a:t>length</a:t>
            </a:r>
            <a:r>
              <a:rPr lang="en-US" altLang="zh-TW" dirty="0"/>
              <a:t>[u][w] </a:t>
            </a:r>
          </a:p>
          <a:p>
            <a:pPr lvl="2"/>
            <a:r>
              <a:rPr lang="zh-TW" altLang="en-US" b="1" dirty="0"/>
              <a:t>π</a:t>
            </a:r>
            <a:r>
              <a:rPr lang="en-US" altLang="zh-TW" dirty="0"/>
              <a:t>[w] = u</a:t>
            </a:r>
          </a:p>
          <a:p>
            <a:r>
              <a:rPr lang="en-US" altLang="zh-TW" dirty="0"/>
              <a:t>Repeat the above steps </a:t>
            </a:r>
            <a:r>
              <a:rPr lang="en-US" altLang="zh-TW" dirty="0">
                <a:highlight>
                  <a:srgbClr val="FFFF00"/>
                </a:highlight>
              </a:rPr>
              <a:t>n-1 times</a:t>
            </a:r>
            <a:r>
              <a:rPr lang="en-US" altLang="zh-TW" dirty="0"/>
              <a:t>.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1880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Kruskal’s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Idea: Add edges with minimum edge weight to tree one at a time.</a:t>
            </a:r>
          </a:p>
          <a:p>
            <a:r>
              <a:rPr lang="en-US" altLang="zh-TW" b="1" dirty="0"/>
              <a:t>Step 1: </a:t>
            </a:r>
            <a:r>
              <a:rPr lang="en-US" altLang="zh-TW" dirty="0">
                <a:highlight>
                  <a:srgbClr val="FFFF00"/>
                </a:highlight>
              </a:rPr>
              <a:t>Find an edge with minimum cost</a:t>
            </a:r>
            <a:r>
              <a:rPr lang="en-US" altLang="zh-TW" dirty="0"/>
              <a:t>.</a:t>
            </a:r>
          </a:p>
          <a:p>
            <a:r>
              <a:rPr lang="en-US" altLang="zh-TW" b="1" dirty="0"/>
              <a:t>Step 2: </a:t>
            </a:r>
            <a:r>
              <a:rPr lang="en-US" altLang="zh-TW" dirty="0"/>
              <a:t>If it creates a cycle, discard the edge.</a:t>
            </a:r>
          </a:p>
          <a:p>
            <a:r>
              <a:rPr lang="en-US" altLang="zh-TW" b="1" dirty="0"/>
              <a:t>Step 3: </a:t>
            </a:r>
            <a:r>
              <a:rPr lang="en-US" altLang="zh-TW" dirty="0"/>
              <a:t>Repeat step </a:t>
            </a:r>
            <a:r>
              <a:rPr lang="en-US" altLang="zh-TW" b="1" dirty="0"/>
              <a:t>1</a:t>
            </a:r>
            <a:r>
              <a:rPr lang="en-US" altLang="zh-TW" dirty="0"/>
              <a:t> and </a:t>
            </a:r>
            <a:r>
              <a:rPr lang="en-US" altLang="zh-TW" b="1" dirty="0"/>
              <a:t>2</a:t>
            </a:r>
            <a:r>
              <a:rPr lang="en-US" altLang="zh-TW" dirty="0"/>
              <a:t> until we find </a:t>
            </a:r>
            <a:r>
              <a:rPr lang="en-US" altLang="zh-TW" b="1" dirty="0">
                <a:highlight>
                  <a:srgbClr val="FFFF00"/>
                </a:highlight>
              </a:rPr>
              <a:t>n-1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br>
              <a:rPr lang="en-US" altLang="zh-TW" dirty="0"/>
            </a:br>
            <a:r>
              <a:rPr lang="en-US" altLang="zh-TW" dirty="0"/>
              <a:t>             edges.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790908-858B-4917-ACB7-6C60793DE899}"/>
              </a:ext>
            </a:extLst>
          </p:cNvPr>
          <p:cNvSpPr txBox="1"/>
          <p:nvPr/>
        </p:nvSpPr>
        <p:spPr>
          <a:xfrm>
            <a:off x="461644" y="4869429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B0F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找</a:t>
            </a:r>
            <a:r>
              <a:rPr lang="en-US" altLang="zh-TW" sz="2000" b="1" dirty="0">
                <a:solidFill>
                  <a:srgbClr val="00B0F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min -&gt; </a:t>
            </a:r>
            <a:r>
              <a:rPr lang="zh-TW" altLang="en-US" sz="2000" b="1" dirty="0">
                <a:solidFill>
                  <a:srgbClr val="00B0F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連起來 </a:t>
            </a:r>
            <a:r>
              <a:rPr lang="en-US" altLang="zh-TW" sz="2000" b="1" dirty="0">
                <a:solidFill>
                  <a:srgbClr val="00B0F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-&gt;</a:t>
            </a:r>
            <a:r>
              <a:rPr lang="zh-TW" altLang="en-US" sz="2000" b="1" dirty="0">
                <a:solidFill>
                  <a:srgbClr val="00B0F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 有</a:t>
            </a:r>
            <a:r>
              <a:rPr lang="en-US" altLang="zh-TW" sz="2000" b="1" dirty="0">
                <a:solidFill>
                  <a:srgbClr val="00B0F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cycle</a:t>
            </a:r>
            <a:r>
              <a:rPr lang="zh-TW" altLang="en-US" sz="2000" b="1" dirty="0">
                <a:solidFill>
                  <a:srgbClr val="00B0F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-&gt;</a:t>
            </a:r>
            <a:r>
              <a:rPr lang="zh-TW" altLang="en-US" sz="2000" b="1" dirty="0">
                <a:solidFill>
                  <a:srgbClr val="00B0F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discard</a:t>
            </a:r>
            <a:r>
              <a:rPr lang="zh-TW" altLang="en-US" sz="2000" b="1" dirty="0">
                <a:solidFill>
                  <a:srgbClr val="00B0F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-&gt;</a:t>
            </a:r>
            <a:r>
              <a:rPr lang="zh-TW" altLang="en-US" sz="2000" b="1" dirty="0">
                <a:solidFill>
                  <a:srgbClr val="00B0F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 直到找到</a:t>
            </a:r>
            <a:r>
              <a:rPr lang="en-US" altLang="zh-TW" sz="2000" b="1" dirty="0">
                <a:solidFill>
                  <a:srgbClr val="00B0F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(n-1)</a:t>
            </a:r>
            <a:r>
              <a:rPr lang="zh-TW" altLang="en-US" sz="2000" b="1" dirty="0">
                <a:solidFill>
                  <a:srgbClr val="00B0F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個</a:t>
            </a:r>
            <a:r>
              <a:rPr lang="en-US" altLang="zh-TW" sz="2000" b="1" dirty="0">
                <a:solidFill>
                  <a:srgbClr val="00B0F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edge</a:t>
            </a:r>
            <a:endParaRPr lang="zh-TW" altLang="en-US" sz="2000" b="1" dirty="0">
              <a:solidFill>
                <a:srgbClr val="00B0F0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9711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橢圓 6"/>
          <p:cNvSpPr>
            <a:spLocks noChangeArrowheads="1"/>
          </p:cNvSpPr>
          <p:nvPr/>
        </p:nvSpPr>
        <p:spPr bwMode="auto">
          <a:xfrm>
            <a:off x="5807065" y="1852971"/>
            <a:ext cx="428692" cy="42869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5" name="橢圓 6"/>
          <p:cNvSpPr>
            <a:spLocks noChangeArrowheads="1"/>
          </p:cNvSpPr>
          <p:nvPr/>
        </p:nvSpPr>
        <p:spPr bwMode="auto">
          <a:xfrm>
            <a:off x="4493129" y="1847285"/>
            <a:ext cx="434378" cy="434379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4" name="橢圓 6"/>
          <p:cNvSpPr>
            <a:spLocks noChangeArrowheads="1"/>
          </p:cNvSpPr>
          <p:nvPr/>
        </p:nvSpPr>
        <p:spPr bwMode="auto">
          <a:xfrm>
            <a:off x="4493129" y="3080409"/>
            <a:ext cx="434377" cy="434378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3" name="橢圓 6"/>
          <p:cNvSpPr>
            <a:spLocks noChangeArrowheads="1"/>
          </p:cNvSpPr>
          <p:nvPr/>
        </p:nvSpPr>
        <p:spPr bwMode="auto">
          <a:xfrm>
            <a:off x="3170956" y="3051150"/>
            <a:ext cx="441477" cy="441478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1" name="橢圓 6"/>
          <p:cNvSpPr>
            <a:spLocks noChangeArrowheads="1"/>
          </p:cNvSpPr>
          <p:nvPr/>
        </p:nvSpPr>
        <p:spPr bwMode="auto">
          <a:xfrm>
            <a:off x="3189951" y="1845048"/>
            <a:ext cx="436615" cy="43661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ighlight>
                  <a:srgbClr val="FFFF00"/>
                </a:highlight>
              </a:rPr>
              <a:t>Running Example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5" name="橢圓 4"/>
          <p:cNvSpPr/>
          <p:nvPr/>
        </p:nvSpPr>
        <p:spPr>
          <a:xfrm>
            <a:off x="3181027" y="1858559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496098" y="1858559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181026" y="3069193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809031" y="1858559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496098" y="3069193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809031" y="3069193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086260" y="2289891"/>
            <a:ext cx="335258" cy="312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35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288847" y="3264018"/>
            <a:ext cx="230083" cy="312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962974" y="2497281"/>
            <a:ext cx="335258" cy="312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30</a:t>
            </a:r>
          </a:p>
        </p:txBody>
      </p:sp>
      <p:cxnSp>
        <p:nvCxnSpPr>
          <p:cNvPr id="14" name="直線接點 13"/>
          <p:cNvCxnSpPr>
            <a:stCxn id="5" idx="6"/>
            <a:endCxn id="6" idx="2"/>
          </p:cNvCxnSpPr>
          <p:nvPr/>
        </p:nvCxnSpPr>
        <p:spPr>
          <a:xfrm>
            <a:off x="3612435" y="2074263"/>
            <a:ext cx="883663" cy="0"/>
          </a:xfrm>
          <a:prstGeom prst="line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8" idx="2"/>
          </p:cNvCxnSpPr>
          <p:nvPr/>
        </p:nvCxnSpPr>
        <p:spPr>
          <a:xfrm>
            <a:off x="4927507" y="2074263"/>
            <a:ext cx="881525" cy="0"/>
          </a:xfrm>
          <a:prstGeom prst="line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5" idx="3"/>
            <a:endCxn id="7" idx="1"/>
          </p:cNvCxnSpPr>
          <p:nvPr/>
        </p:nvCxnSpPr>
        <p:spPr>
          <a:xfrm flipH="1">
            <a:off x="3244205" y="2226789"/>
            <a:ext cx="1" cy="905582"/>
          </a:xfrm>
          <a:prstGeom prst="line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7" idx="0"/>
            <a:endCxn id="5" idx="4"/>
          </p:cNvCxnSpPr>
          <p:nvPr/>
        </p:nvCxnSpPr>
        <p:spPr>
          <a:xfrm flipV="1">
            <a:off x="3396731" y="2289967"/>
            <a:ext cx="1" cy="779226"/>
          </a:xfrm>
          <a:prstGeom prst="line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3"/>
            <a:endCxn id="7" idx="7"/>
          </p:cNvCxnSpPr>
          <p:nvPr/>
        </p:nvCxnSpPr>
        <p:spPr>
          <a:xfrm flipH="1">
            <a:off x="3549256" y="2226789"/>
            <a:ext cx="1010021" cy="905582"/>
          </a:xfrm>
          <a:prstGeom prst="line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7" idx="6"/>
            <a:endCxn id="9" idx="2"/>
          </p:cNvCxnSpPr>
          <p:nvPr/>
        </p:nvCxnSpPr>
        <p:spPr>
          <a:xfrm>
            <a:off x="3612434" y="3284896"/>
            <a:ext cx="883663" cy="0"/>
          </a:xfrm>
          <a:prstGeom prst="line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9" idx="0"/>
            <a:endCxn id="6" idx="4"/>
          </p:cNvCxnSpPr>
          <p:nvPr/>
        </p:nvCxnSpPr>
        <p:spPr>
          <a:xfrm flipV="1">
            <a:off x="4711802" y="2289967"/>
            <a:ext cx="1" cy="779226"/>
          </a:xfrm>
          <a:prstGeom prst="line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2"/>
            <a:endCxn id="9" idx="6"/>
          </p:cNvCxnSpPr>
          <p:nvPr/>
        </p:nvCxnSpPr>
        <p:spPr>
          <a:xfrm flipH="1">
            <a:off x="4927506" y="3284896"/>
            <a:ext cx="881525" cy="0"/>
          </a:xfrm>
          <a:prstGeom prst="line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弧形接點 21"/>
          <p:cNvCxnSpPr>
            <a:stCxn id="5" idx="0"/>
            <a:endCxn id="8" idx="0"/>
          </p:cNvCxnSpPr>
          <p:nvPr/>
        </p:nvCxnSpPr>
        <p:spPr>
          <a:xfrm rot="5400000" flipH="1" flipV="1">
            <a:off x="4710734" y="544557"/>
            <a:ext cx="8590" cy="2628004"/>
          </a:xfrm>
          <a:prstGeom prst="curvedConnector3">
            <a:avLst>
              <a:gd name="adj1" fmla="val 180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弧形接點 22"/>
          <p:cNvCxnSpPr>
            <a:stCxn id="9" idx="7"/>
            <a:endCxn id="8" idx="3"/>
          </p:cNvCxnSpPr>
          <p:nvPr/>
        </p:nvCxnSpPr>
        <p:spPr>
          <a:xfrm rot="5400000" flipH="1" flipV="1">
            <a:off x="4915478" y="2175639"/>
            <a:ext cx="905582" cy="1007882"/>
          </a:xfrm>
          <a:prstGeom prst="curvedConnector3">
            <a:avLst>
              <a:gd name="adj1" fmla="val 998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stCxn id="8" idx="4"/>
            <a:endCxn id="9" idx="7"/>
          </p:cNvCxnSpPr>
          <p:nvPr/>
        </p:nvCxnSpPr>
        <p:spPr>
          <a:xfrm rot="5400000">
            <a:off x="5023330" y="2130965"/>
            <a:ext cx="842404" cy="1160408"/>
          </a:xfrm>
          <a:prstGeom prst="curvedConnector3">
            <a:avLst>
              <a:gd name="adj1" fmla="val 100477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868602" y="3264018"/>
            <a:ext cx="335258" cy="312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15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5134967" y="1761992"/>
            <a:ext cx="335258" cy="312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868602" y="1754121"/>
            <a:ext cx="335258" cy="312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50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845769" y="2513390"/>
            <a:ext cx="335258" cy="312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381539" y="2513390"/>
            <a:ext cx="335258" cy="312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337969" y="2497281"/>
            <a:ext cx="335258" cy="312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20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825295" y="2294856"/>
            <a:ext cx="335258" cy="312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15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556177" y="1413177"/>
            <a:ext cx="335258" cy="312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45</a:t>
            </a: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1589929" y="3988881"/>
          <a:ext cx="6222431" cy="2544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6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4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</a:t>
                      </a:r>
                      <a:endParaRPr lang="zh-TW" altLang="en-US" sz="2000" dirty="0"/>
                    </a:p>
                  </a:txBody>
                  <a:tcPr marL="104566" marR="104566" marT="52283" marB="522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73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4566" marR="104566" marT="52283" marB="52283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073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4566" marR="104566" marT="52283" marB="52283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73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4566" marR="104566" marT="52283" marB="52283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073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4566" marR="104566" marT="52283" marB="52283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073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4566" marR="104566" marT="52283" marB="52283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748816" y="4341003"/>
            <a:ext cx="46679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{</a:t>
            </a:r>
            <a:r>
              <a:rPr lang="en-US" altLang="zh-TW" dirty="0">
                <a:solidFill>
                  <a:srgbClr val="CC0000"/>
                </a:solidFill>
                <a:latin typeface="Arial" charset="0"/>
              </a:rPr>
              <a:t>0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748816" y="4773051"/>
            <a:ext cx="723275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{0, </a:t>
            </a:r>
            <a:r>
              <a:rPr lang="en-US" altLang="zh-TW" dirty="0">
                <a:solidFill>
                  <a:srgbClr val="CC0000"/>
                </a:solidFill>
                <a:latin typeface="Arial" charset="0"/>
              </a:rPr>
              <a:t>3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1748816" y="5205099"/>
            <a:ext cx="979755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{0, 3, </a:t>
            </a:r>
            <a:r>
              <a:rPr lang="en-US" altLang="zh-TW" dirty="0">
                <a:solidFill>
                  <a:srgbClr val="CC0000"/>
                </a:solidFill>
                <a:latin typeface="Arial" charset="0"/>
              </a:rPr>
              <a:t>4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1748816" y="5637147"/>
            <a:ext cx="1236236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{0, 3, 4, </a:t>
            </a:r>
            <a:r>
              <a:rPr lang="en-US" altLang="zh-TW" dirty="0">
                <a:solidFill>
                  <a:srgbClr val="CC0000"/>
                </a:solidFill>
                <a:latin typeface="Arial" charset="0"/>
              </a:rPr>
              <a:t>1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748816" y="6069195"/>
            <a:ext cx="1492716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{0, 3, 4, 1, </a:t>
            </a:r>
            <a:r>
              <a:rPr lang="en-US" altLang="zh-TW" dirty="0">
                <a:solidFill>
                  <a:srgbClr val="CC0000"/>
                </a:solidFill>
                <a:latin typeface="Arial" charset="0"/>
              </a:rPr>
              <a:t>2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58" name="矩形 57"/>
          <p:cNvSpPr/>
          <p:nvPr/>
        </p:nvSpPr>
        <p:spPr>
          <a:xfrm>
            <a:off x="3549016" y="4294837"/>
            <a:ext cx="414728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r>
              <a:rPr lang="en-US" altLang="zh-TW" dirty="0">
                <a:latin typeface="Arial" charset="0"/>
              </a:rPr>
              <a:t>0         50       45       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10</a:t>
            </a:r>
            <a:r>
              <a:rPr lang="en-US" altLang="zh-TW" dirty="0">
                <a:latin typeface="Arial" charset="0"/>
              </a:rPr>
              <a:t>         </a:t>
            </a:r>
            <a:r>
              <a:rPr lang="en-US" altLang="zh-TW" sz="2400" dirty="0">
                <a:latin typeface="Arial" charset="0"/>
              </a:rPr>
              <a:t>∞      ∞</a:t>
            </a:r>
          </a:p>
        </p:txBody>
      </p:sp>
      <p:sp>
        <p:nvSpPr>
          <p:cNvPr id="59" name="矩形 58"/>
          <p:cNvSpPr/>
          <p:nvPr/>
        </p:nvSpPr>
        <p:spPr>
          <a:xfrm>
            <a:off x="3549016" y="4726885"/>
            <a:ext cx="418415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r>
              <a:rPr lang="en-US" altLang="zh-TW" dirty="0">
                <a:latin typeface="Arial" charset="0"/>
              </a:rPr>
              <a:t>0         50       45        10        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25</a:t>
            </a:r>
            <a:r>
              <a:rPr lang="en-US" altLang="zh-TW" sz="2400" dirty="0">
                <a:latin typeface="Arial" charset="0"/>
              </a:rPr>
              <a:t>      ∞</a:t>
            </a:r>
          </a:p>
        </p:txBody>
      </p:sp>
      <p:sp>
        <p:nvSpPr>
          <p:cNvPr id="60" name="矩形 59"/>
          <p:cNvSpPr/>
          <p:nvPr/>
        </p:nvSpPr>
        <p:spPr>
          <a:xfrm>
            <a:off x="3549016" y="5158933"/>
            <a:ext cx="418415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r>
              <a:rPr lang="en-US" altLang="zh-TW" dirty="0">
                <a:latin typeface="Arial" charset="0"/>
              </a:rPr>
              <a:t>0        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45</a:t>
            </a:r>
            <a:r>
              <a:rPr lang="en-US" altLang="zh-TW" dirty="0">
                <a:latin typeface="Arial" charset="0"/>
              </a:rPr>
              <a:t>       45        10         25</a:t>
            </a:r>
            <a:r>
              <a:rPr lang="en-US" altLang="zh-TW" sz="2400" dirty="0">
                <a:latin typeface="Arial" charset="0"/>
              </a:rPr>
              <a:t>      ∞</a:t>
            </a:r>
          </a:p>
        </p:txBody>
      </p:sp>
      <p:sp>
        <p:nvSpPr>
          <p:cNvPr id="66" name="矩形 65"/>
          <p:cNvSpPr/>
          <p:nvPr/>
        </p:nvSpPr>
        <p:spPr>
          <a:xfrm>
            <a:off x="3549016" y="5590981"/>
            <a:ext cx="418415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r>
              <a:rPr lang="en-US" altLang="zh-TW" dirty="0">
                <a:latin typeface="Arial" charset="0"/>
              </a:rPr>
              <a:t>0         45      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45</a:t>
            </a:r>
            <a:r>
              <a:rPr lang="en-US" altLang="zh-TW" dirty="0">
                <a:latin typeface="Arial" charset="0"/>
              </a:rPr>
              <a:t>        10         25</a:t>
            </a:r>
            <a:r>
              <a:rPr lang="en-US" altLang="zh-TW" sz="2400" dirty="0">
                <a:latin typeface="Arial" charset="0"/>
              </a:rPr>
              <a:t>      ∞</a:t>
            </a:r>
          </a:p>
        </p:txBody>
      </p:sp>
      <p:sp>
        <p:nvSpPr>
          <p:cNvPr id="67" name="矩形 66"/>
          <p:cNvSpPr/>
          <p:nvPr/>
        </p:nvSpPr>
        <p:spPr>
          <a:xfrm>
            <a:off x="3549016" y="6023029"/>
            <a:ext cx="418415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r>
              <a:rPr lang="en-US" altLang="zh-TW" dirty="0">
                <a:latin typeface="Arial" charset="0"/>
              </a:rPr>
              <a:t>0         45       45        10         25</a:t>
            </a:r>
            <a:r>
              <a:rPr lang="en-US" altLang="zh-TW" sz="2400" dirty="0">
                <a:latin typeface="Arial" charset="0"/>
              </a:rPr>
              <a:t>      ∞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  <p:cxnSp>
        <p:nvCxnSpPr>
          <p:cNvPr id="49" name="直線接點 48"/>
          <p:cNvCxnSpPr/>
          <p:nvPr/>
        </p:nvCxnSpPr>
        <p:spPr>
          <a:xfrm>
            <a:off x="3609466" y="2074263"/>
            <a:ext cx="883663" cy="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弧形接點 49"/>
          <p:cNvCxnSpPr/>
          <p:nvPr/>
        </p:nvCxnSpPr>
        <p:spPr>
          <a:xfrm rot="5400000" flipH="1" flipV="1">
            <a:off x="4710733" y="548883"/>
            <a:ext cx="8590" cy="2628004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3242720" y="2226789"/>
            <a:ext cx="1" cy="905582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3609466" y="3284896"/>
            <a:ext cx="883663" cy="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4707344" y="2283815"/>
            <a:ext cx="1" cy="779226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31529"/>
              </p:ext>
            </p:extLst>
          </p:nvPr>
        </p:nvGraphicFramePr>
        <p:xfrm>
          <a:off x="6631202" y="1064563"/>
          <a:ext cx="2183682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91841">
                  <a:extLst>
                    <a:ext uri="{9D8B030D-6E8A-4147-A177-3AD203B41FA5}">
                      <a16:colId xmlns:a16="http://schemas.microsoft.com/office/drawing/2014/main" val="996645127"/>
                    </a:ext>
                  </a:extLst>
                </a:gridCol>
                <a:gridCol w="1091841">
                  <a:extLst>
                    <a:ext uri="{9D8B030D-6E8A-4147-A177-3AD203B41FA5}">
                      <a16:colId xmlns:a16="http://schemas.microsoft.com/office/drawing/2014/main" val="288148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vertex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4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1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63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3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4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10939"/>
                  </a:ext>
                </a:extLst>
              </a:tr>
            </a:tbl>
          </a:graphicData>
        </a:graphic>
      </p:graphicFrame>
      <p:sp>
        <p:nvSpPr>
          <p:cNvPr id="70" name="文字方塊 69"/>
          <p:cNvSpPr txBox="1"/>
          <p:nvPr/>
        </p:nvSpPr>
        <p:spPr>
          <a:xfrm>
            <a:off x="7906138" y="1425607"/>
            <a:ext cx="7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7906138" y="2169708"/>
            <a:ext cx="7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06138" y="2921529"/>
            <a:ext cx="7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06138" y="2541831"/>
            <a:ext cx="7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906138" y="1792407"/>
            <a:ext cx="7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906137" y="3278962"/>
            <a:ext cx="7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152451" y="17975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8152451" y="216562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8152451" y="25470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8152451" y="29093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8158433" y="179842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839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5" grpId="0" animBg="1"/>
      <p:bldP spid="64" grpId="0" animBg="1"/>
      <p:bldP spid="63" grpId="0" animBg="1"/>
      <p:bldP spid="61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6" grpId="0"/>
      <p:bldP spid="67" grpId="0"/>
      <p:bldP spid="71" grpId="0"/>
      <p:bldP spid="72" grpId="0"/>
      <p:bldP spid="73" grpId="0"/>
      <p:bldP spid="74" grpId="0"/>
      <p:bldP spid="77" grpId="0"/>
      <p:bldP spid="77" grpId="1"/>
      <p:bldP spid="78" grpId="0"/>
      <p:bldP spid="79" grpId="0"/>
      <p:bldP spid="80" grpId="0"/>
      <p:bldP spid="8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Dijkstra</a:t>
            </a:r>
            <a:r>
              <a:rPr lang="zh-TW" altLang="en-US" dirty="0"/>
              <a:t> </a:t>
            </a:r>
            <a:r>
              <a:rPr lang="en-US" altLang="zh-TW" dirty="0"/>
              <a:t>- How to Find the 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0364" y="1628800"/>
            <a:ext cx="8363272" cy="4525963"/>
          </a:xfrm>
        </p:spPr>
        <p:txBody>
          <a:bodyPr/>
          <a:lstStyle/>
          <a:p>
            <a:r>
              <a:rPr lang="en-US" altLang="zh-TW" dirty="0">
                <a:cs typeface="Arial" panose="020B0604020202020204" pitchFamily="34" charset="0"/>
              </a:rPr>
              <a:t>Retrieve the path from the source vertex to any vertex </a:t>
            </a:r>
            <a:r>
              <a:rPr lang="en-US" altLang="zh-TW" b="1" dirty="0">
                <a:cs typeface="Arial" panose="020B0604020202020204" pitchFamily="34" charset="0"/>
              </a:rPr>
              <a:t>w</a:t>
            </a:r>
            <a:r>
              <a:rPr lang="en-US" altLang="zh-TW" dirty="0">
                <a:cs typeface="Arial" panose="020B0604020202020204" pitchFamily="34" charset="0"/>
              </a:rPr>
              <a:t> with the help of array </a:t>
            </a:r>
            <a:r>
              <a:rPr lang="zh-TW" altLang="en-US" b="1" dirty="0">
                <a:cs typeface="Arial" panose="020B0604020202020204" pitchFamily="34" charset="0"/>
              </a:rPr>
              <a:t>π</a:t>
            </a:r>
            <a:r>
              <a:rPr lang="en-US" altLang="zh-TW" dirty="0">
                <a:cs typeface="Arial" panose="020B0604020202020204" pitchFamily="34" charset="0"/>
              </a:rPr>
              <a:t> </a:t>
            </a:r>
          </a:p>
          <a:p>
            <a:r>
              <a:rPr lang="en-US" altLang="zh-TW" dirty="0">
                <a:cs typeface="Arial" panose="020B0604020202020204" pitchFamily="34" charset="0"/>
              </a:rPr>
              <a:t>Lookup </a:t>
            </a:r>
            <a:r>
              <a:rPr lang="en-US" altLang="zh-TW" b="1" dirty="0">
                <a:cs typeface="Arial" panose="020B0604020202020204" pitchFamily="34" charset="0"/>
              </a:rPr>
              <a:t>w</a:t>
            </a:r>
            <a:r>
              <a:rPr lang="en-US" altLang="zh-TW" dirty="0">
                <a:cs typeface="Arial" panose="020B0604020202020204" pitchFamily="34" charset="0"/>
              </a:rPr>
              <a:t>’s predecessor with </a:t>
            </a:r>
            <a:r>
              <a:rPr lang="zh-TW" altLang="en-US" b="1" dirty="0">
                <a:cs typeface="Arial" panose="020B0604020202020204" pitchFamily="34" charset="0"/>
              </a:rPr>
              <a:t>π</a:t>
            </a:r>
            <a:r>
              <a:rPr lang="en-US" altLang="zh-TW" dirty="0">
                <a:cs typeface="Arial" panose="020B0604020202020204" pitchFamily="34" charset="0"/>
              </a:rPr>
              <a:t>[w] </a:t>
            </a:r>
            <a:r>
              <a:rPr lang="en-US" altLang="zh-TW" dirty="0"/>
              <a:t>(suppose vertex </a:t>
            </a:r>
            <a:r>
              <a:rPr lang="en-US" altLang="zh-TW" b="1" dirty="0"/>
              <a:t>u</a:t>
            </a:r>
            <a:r>
              <a:rPr lang="en-US" altLang="zh-TW" dirty="0"/>
              <a:t>), and </a:t>
            </a:r>
            <a:r>
              <a:rPr lang="en-US" altLang="zh-TW" b="1" dirty="0"/>
              <a:t>u</a:t>
            </a:r>
            <a:r>
              <a:rPr lang="en-US" altLang="zh-TW" dirty="0"/>
              <a:t>’s predecessor </a:t>
            </a:r>
            <a:r>
              <a:rPr lang="zh-TW" altLang="en-US" b="1" dirty="0">
                <a:cs typeface="Arial" panose="020B0604020202020204" pitchFamily="34" charset="0"/>
              </a:rPr>
              <a:t>π</a:t>
            </a:r>
            <a:r>
              <a:rPr lang="en-US" altLang="zh-TW" dirty="0">
                <a:cs typeface="Arial" panose="020B0604020202020204" pitchFamily="34" charset="0"/>
              </a:rPr>
              <a:t>[u] </a:t>
            </a:r>
            <a:r>
              <a:rPr lang="en-US" altLang="zh-TW" dirty="0"/>
              <a:t>and so on, until we reach the </a:t>
            </a:r>
            <a:r>
              <a:rPr lang="en-US" altLang="zh-TW" dirty="0">
                <a:cs typeface="Arial" panose="020B0604020202020204" pitchFamily="34" charset="0"/>
              </a:rPr>
              <a:t>source vertex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66821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Dijkstra</a:t>
            </a:r>
            <a:r>
              <a:rPr lang="zh-TW" altLang="en-US" dirty="0"/>
              <a:t> </a:t>
            </a:r>
            <a:r>
              <a:rPr lang="en-US" altLang="zh-TW" dirty="0"/>
              <a:t>- Finding the Path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70766"/>
              </p:ext>
            </p:extLst>
          </p:nvPr>
        </p:nvGraphicFramePr>
        <p:xfrm>
          <a:off x="6012160" y="1417638"/>
          <a:ext cx="2183682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91841">
                  <a:extLst>
                    <a:ext uri="{9D8B030D-6E8A-4147-A177-3AD203B41FA5}">
                      <a16:colId xmlns:a16="http://schemas.microsoft.com/office/drawing/2014/main" val="996645127"/>
                    </a:ext>
                  </a:extLst>
                </a:gridCol>
                <a:gridCol w="1091841">
                  <a:extLst>
                    <a:ext uri="{9D8B030D-6E8A-4147-A177-3AD203B41FA5}">
                      <a16:colId xmlns:a16="http://schemas.microsoft.com/office/drawing/2014/main" val="288148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vertex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4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1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63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3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4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10939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22865" y="1638360"/>
            <a:ext cx="54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cs typeface="Arial" panose="020B0604020202020204" pitchFamily="34" charset="0"/>
              </a:rPr>
              <a:t>Suppose we want to find the shortest path from </a:t>
            </a:r>
            <a:r>
              <a:rPr lang="en-US" altLang="zh-TW" sz="3200" b="1" dirty="0">
                <a:cs typeface="Arial" panose="020B0604020202020204" pitchFamily="34" charset="0"/>
              </a:rPr>
              <a:t>0</a:t>
            </a:r>
            <a:r>
              <a:rPr lang="en-US" altLang="zh-TW" sz="3200" dirty="0">
                <a:cs typeface="Arial" panose="020B0604020202020204" pitchFamily="34" charset="0"/>
              </a:rPr>
              <a:t> to </a:t>
            </a:r>
            <a:r>
              <a:rPr lang="en-US" altLang="zh-TW" sz="3200" b="1" dirty="0">
                <a:cs typeface="Arial" panose="020B0604020202020204" pitchFamily="34" charset="0"/>
              </a:rPr>
              <a:t>1</a:t>
            </a:r>
            <a:endParaRPr lang="zh-TW" altLang="en-US" sz="3200" b="1" dirty="0">
              <a:cs typeface="Arial" panose="020B0604020202020204" pitchFamily="34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1403648" y="4652496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0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6588224" y="4652496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12" name="橢圓 11"/>
          <p:cNvSpPr/>
          <p:nvPr/>
        </p:nvSpPr>
        <p:spPr>
          <a:xfrm>
            <a:off x="4860032" y="4652496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4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3131840" y="4652496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3</a:t>
            </a:r>
            <a:endParaRPr lang="zh-TW" altLang="en-US" sz="3200" dirty="0"/>
          </a:p>
        </p:txBody>
      </p:sp>
      <p:cxnSp>
        <p:nvCxnSpPr>
          <p:cNvPr id="15" name="直線單箭頭接點 14"/>
          <p:cNvCxnSpPr>
            <a:stCxn id="8" idx="6"/>
            <a:endCxn id="13" idx="2"/>
          </p:cNvCxnSpPr>
          <p:nvPr/>
        </p:nvCxnSpPr>
        <p:spPr>
          <a:xfrm>
            <a:off x="2267744" y="5084544"/>
            <a:ext cx="8640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995936" y="5074574"/>
            <a:ext cx="8640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724128" y="5084544"/>
            <a:ext cx="8640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779912" y="301942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cs typeface="Arial" panose="020B0604020202020204" pitchFamily="34" charset="0"/>
              </a:rPr>
              <a:t>π</a:t>
            </a:r>
            <a:r>
              <a:rPr lang="en-US" altLang="zh-TW" sz="3200" dirty="0">
                <a:cs typeface="Arial" panose="020B0604020202020204" pitchFamily="34" charset="0"/>
              </a:rPr>
              <a:t>[1]=4</a:t>
            </a:r>
            <a:endParaRPr lang="zh-TW" altLang="en-US" sz="3200" dirty="0">
              <a:cs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779912" y="3019423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cs typeface="Arial" panose="020B0604020202020204" pitchFamily="34" charset="0"/>
              </a:rPr>
              <a:t>π</a:t>
            </a:r>
            <a:r>
              <a:rPr lang="en-US" altLang="zh-TW" sz="3200" dirty="0">
                <a:cs typeface="Arial" panose="020B0604020202020204" pitchFamily="34" charset="0"/>
              </a:rPr>
              <a:t>[4]=3</a:t>
            </a:r>
            <a:endParaRPr lang="zh-TW" altLang="en-US" sz="3200" dirty="0">
              <a:cs typeface="Arial" panose="020B0604020202020204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779912" y="3019423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cs typeface="Arial" panose="020B0604020202020204" pitchFamily="34" charset="0"/>
              </a:rPr>
              <a:t>π</a:t>
            </a:r>
            <a:r>
              <a:rPr lang="en-US" altLang="zh-TW" sz="3200" dirty="0">
                <a:cs typeface="Arial" panose="020B0604020202020204" pitchFamily="34" charset="0"/>
              </a:rPr>
              <a:t>[3]=0</a:t>
            </a:r>
            <a:endParaRPr lang="zh-TW" altLang="en-US" sz="3200" dirty="0">
              <a:cs typeface="Arial" panose="020B0604020202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832140" y="456132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375756" y="456132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103948" y="456132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93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9" grpId="0"/>
      <p:bldP spid="19" grpId="1"/>
      <p:bldP spid="20" grpId="0"/>
      <p:bldP spid="20" grpId="1"/>
      <p:bldP spid="21" grpId="0"/>
      <p:bldP spid="22" grpId="0"/>
      <p:bldP spid="2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Dijkstra’s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728732"/>
              </p:ext>
            </p:extLst>
          </p:nvPr>
        </p:nvGraphicFramePr>
        <p:xfrm>
          <a:off x="359532" y="1556792"/>
          <a:ext cx="8424936" cy="46329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440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MatrixWDigraph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Dijkstra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n,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v)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// </a:t>
                      </a:r>
                      <a:r>
                        <a:rPr lang="en-US" altLang="zh-TW" sz="1600" b="1" dirty="0" err="1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dist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[j], 0 ≤ j &lt; n, stores the shortest</a:t>
                      </a:r>
                      <a:r>
                        <a:rPr lang="en-US" altLang="zh-TW" sz="16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path from v to j</a:t>
                      </a:r>
                      <a:endParaRPr lang="zh-TW" altLang="en-US" sz="1600" b="1" dirty="0">
                        <a:solidFill>
                          <a:srgbClr val="00B050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// length[</a:t>
                      </a:r>
                      <a:r>
                        <a:rPr lang="en-US" altLang="zh-TW" sz="1600" b="1" dirty="0" err="1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][j]</a:t>
                      </a:r>
                      <a:r>
                        <a:rPr lang="zh-TW" altLang="en-US" sz="16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16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stores length of edge &lt;</a:t>
                      </a:r>
                      <a:r>
                        <a:rPr lang="en-US" altLang="zh-TW" sz="1600" b="1" baseline="0" dirty="0" err="1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, j&gt;</a:t>
                      </a:r>
                      <a:endParaRPr lang="zh-TW" altLang="en-US" sz="1600" b="1" dirty="0">
                        <a:solidFill>
                          <a:srgbClr val="00B050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for(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=0;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&lt;n;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++){ s[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]=false;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]=length[v][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];</a:t>
                      </a:r>
                      <a:endParaRPr lang="en-US" altLang="zh-TW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       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]=NULL;}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s[v] = true;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[v] = 0;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// find n − 1 paths starting</a:t>
                      </a:r>
                      <a:r>
                        <a:rPr lang="en-US" altLang="zh-TW" sz="16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from v</a:t>
                      </a:r>
                      <a:endParaRPr lang="en-US" altLang="zh-TW" sz="1600" b="1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for(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=0;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&lt;n−1 ;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++){ </a:t>
                      </a:r>
                      <a:endParaRPr lang="zh-TW" altLang="en-US" sz="1600" b="1" dirty="0">
                        <a:solidFill>
                          <a:srgbClr val="00B050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// Choos</a:t>
                      </a:r>
                      <a:r>
                        <a:rPr lang="en-US" altLang="zh-TW" sz="16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e a vertex u, such that </a:t>
                      </a:r>
                      <a:r>
                        <a:rPr lang="en-US" altLang="zh-TW" sz="1600" b="1" dirty="0" err="1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dist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[u] </a:t>
                      </a:r>
                      <a:br>
                        <a:rPr lang="en-US" altLang="zh-TW" sz="16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</a:br>
                      <a:r>
                        <a:rPr lang="en-US" altLang="zh-TW" sz="16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   //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is minimum and s[u]</a:t>
                      </a:r>
                      <a:r>
                        <a:rPr lang="en-US" altLang="zh-TW" sz="16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= false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u = Choose(n);  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s[u] = true;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for(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w=0; w&lt;n; w++){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if(!s[w] &amp;&amp;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[u] + length[u][w] &lt;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[w]){</a:t>
                      </a: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[w] =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[u] + length[u][w];</a:t>
                      </a: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[w]=u;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}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// end of for (</a:t>
                      </a:r>
                      <a:r>
                        <a:rPr lang="en-US" altLang="zh-TW" sz="1600" b="1" dirty="0" err="1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= 0; ...)</a:t>
                      </a:r>
                      <a:endParaRPr lang="zh-TW" altLang="en-US" sz="1600" b="1" dirty="0">
                        <a:solidFill>
                          <a:srgbClr val="00B050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}</a:t>
                      </a: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群組 17"/>
          <p:cNvGrpSpPr/>
          <p:nvPr/>
        </p:nvGrpSpPr>
        <p:grpSpPr>
          <a:xfrm>
            <a:off x="4427984" y="3456614"/>
            <a:ext cx="4176464" cy="461665"/>
            <a:chOff x="4211960" y="3111351"/>
            <a:chExt cx="4176464" cy="461665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4211960" y="3342183"/>
              <a:ext cx="338437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637898" y="3111351"/>
              <a:ext cx="750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O(n)</a:t>
              </a:r>
              <a:endParaRPr lang="zh-TW" altLang="en-US" sz="2400" b="1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851920" y="4170815"/>
            <a:ext cx="4752528" cy="461665"/>
            <a:chOff x="3635896" y="3933056"/>
            <a:chExt cx="4752528" cy="461665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3635896" y="4149080"/>
              <a:ext cx="3960440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7637898" y="3933056"/>
              <a:ext cx="750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O(n)</a:t>
              </a:r>
              <a:endParaRPr lang="zh-TW" altLang="en-US" sz="2400" b="1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355976" y="4622502"/>
            <a:ext cx="4248472" cy="461665"/>
            <a:chOff x="4139952" y="4365104"/>
            <a:chExt cx="4248472" cy="461665"/>
          </a:xfrm>
        </p:grpSpPr>
        <p:cxnSp>
          <p:nvCxnSpPr>
            <p:cNvPr id="9" name="直線單箭頭接點 8"/>
            <p:cNvCxnSpPr/>
            <p:nvPr/>
          </p:nvCxnSpPr>
          <p:spPr>
            <a:xfrm>
              <a:off x="4139952" y="4581128"/>
              <a:ext cx="3456384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37898" y="4365104"/>
              <a:ext cx="750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O(n)</a:t>
              </a:r>
              <a:endParaRPr lang="zh-TW" altLang="en-US" sz="2400" b="1" dirty="0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2281084" y="6051630"/>
            <a:ext cx="458183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600" b="1" dirty="0"/>
              <a:t>Time complexity: O(n</a:t>
            </a:r>
            <a:r>
              <a:rPr lang="en-US" altLang="zh-TW" sz="3600" b="1" baseline="30000" dirty="0"/>
              <a:t>2</a:t>
            </a:r>
            <a:r>
              <a:rPr lang="en-US" altLang="zh-TW" sz="3600" b="1" dirty="0"/>
              <a:t>)</a:t>
            </a:r>
            <a:endParaRPr lang="zh-TW" altLang="en-US" sz="36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790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TW" sz="3600" dirty="0">
                <a:solidFill>
                  <a:schemeClr val="tx1"/>
                </a:solidFill>
              </a:rPr>
              <a:t>For Dijkstra algorithm, we assumed there is no edge with negative weight</a:t>
            </a:r>
          </a:p>
          <a:p>
            <a:endParaRPr lang="en-US" altLang="zh-TW" sz="3600" dirty="0">
              <a:solidFill>
                <a:schemeClr val="tx1"/>
              </a:solidFill>
            </a:endParaRPr>
          </a:p>
          <a:p>
            <a:r>
              <a:rPr lang="en-US" altLang="zh-TW" sz="5400" dirty="0">
                <a:solidFill>
                  <a:schemeClr val="tx1"/>
                </a:solidFill>
              </a:rPr>
              <a:t>What if such edges exist?</a:t>
            </a:r>
            <a:endParaRPr lang="zh-TW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8303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橢圓 6"/>
          <p:cNvSpPr>
            <a:spLocks noChangeArrowheads="1"/>
          </p:cNvSpPr>
          <p:nvPr/>
        </p:nvSpPr>
        <p:spPr bwMode="auto">
          <a:xfrm>
            <a:off x="5718007" y="1555301"/>
            <a:ext cx="436615" cy="43661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1" name="橢圓 6"/>
          <p:cNvSpPr>
            <a:spLocks noChangeArrowheads="1"/>
          </p:cNvSpPr>
          <p:nvPr/>
        </p:nvSpPr>
        <p:spPr bwMode="auto">
          <a:xfrm>
            <a:off x="3949593" y="3325258"/>
            <a:ext cx="436615" cy="43661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0" name="橢圓 6"/>
          <p:cNvSpPr>
            <a:spLocks noChangeArrowheads="1"/>
          </p:cNvSpPr>
          <p:nvPr/>
        </p:nvSpPr>
        <p:spPr bwMode="auto">
          <a:xfrm>
            <a:off x="5711819" y="3341372"/>
            <a:ext cx="436615" cy="43661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2" name="橢圓 6"/>
          <p:cNvSpPr>
            <a:spLocks noChangeArrowheads="1"/>
          </p:cNvSpPr>
          <p:nvPr/>
        </p:nvSpPr>
        <p:spPr bwMode="auto">
          <a:xfrm>
            <a:off x="3958030" y="1574674"/>
            <a:ext cx="436615" cy="43661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3" name="橢圓 6"/>
          <p:cNvSpPr>
            <a:spLocks noChangeArrowheads="1"/>
          </p:cNvSpPr>
          <p:nvPr/>
        </p:nvSpPr>
        <p:spPr bwMode="auto">
          <a:xfrm>
            <a:off x="2800726" y="2455994"/>
            <a:ext cx="436615" cy="43661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pic>
        <p:nvPicPr>
          <p:cNvPr id="99" name="圖片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84" y="4058934"/>
            <a:ext cx="5485610" cy="25758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Running Example With Negative Edge</a:t>
            </a:r>
            <a:endParaRPr lang="zh-TW" altLang="en-US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907918" y="4404517"/>
            <a:ext cx="46679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{</a:t>
            </a:r>
            <a:r>
              <a:rPr lang="en-US" altLang="zh-TW" dirty="0">
                <a:solidFill>
                  <a:srgbClr val="CC0000"/>
                </a:solidFill>
                <a:latin typeface="Arial" charset="0"/>
              </a:rPr>
              <a:t>0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908603" y="4841379"/>
            <a:ext cx="723275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{0, </a:t>
            </a:r>
            <a:r>
              <a:rPr lang="en-US" altLang="zh-TW" dirty="0">
                <a:solidFill>
                  <a:srgbClr val="CC0000"/>
                </a:solidFill>
                <a:latin typeface="Arial" charset="0"/>
              </a:rPr>
              <a:t>1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907918" y="5272561"/>
            <a:ext cx="979755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{0, 1, </a:t>
            </a:r>
            <a:r>
              <a:rPr lang="en-US" altLang="zh-TW" dirty="0">
                <a:solidFill>
                  <a:srgbClr val="CC0000"/>
                </a:solidFill>
                <a:latin typeface="Arial" charset="0"/>
              </a:rPr>
              <a:t>4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903988" y="5705371"/>
            <a:ext cx="1236236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{0, 1, 4, </a:t>
            </a:r>
            <a:r>
              <a:rPr lang="en-US" altLang="zh-TW" dirty="0">
                <a:solidFill>
                  <a:srgbClr val="CC0000"/>
                </a:solidFill>
                <a:latin typeface="Arial" charset="0"/>
              </a:rPr>
              <a:t>3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885520" y="6131791"/>
            <a:ext cx="1492716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{0, 1, 4, 3, </a:t>
            </a:r>
            <a:r>
              <a:rPr lang="en-US" altLang="zh-TW" dirty="0">
                <a:solidFill>
                  <a:srgbClr val="CC0000"/>
                </a:solidFill>
                <a:latin typeface="Arial" charset="0"/>
              </a:rPr>
              <a:t>2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5724128" y="3342958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8" name="橢圓 77"/>
          <p:cNvSpPr/>
          <p:nvPr/>
        </p:nvSpPr>
        <p:spPr>
          <a:xfrm>
            <a:off x="5724128" y="1567846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9" name="橢圓 78"/>
          <p:cNvSpPr/>
          <p:nvPr/>
        </p:nvSpPr>
        <p:spPr>
          <a:xfrm>
            <a:off x="3954284" y="1567846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0" name="橢圓 79"/>
          <p:cNvSpPr/>
          <p:nvPr/>
        </p:nvSpPr>
        <p:spPr>
          <a:xfrm>
            <a:off x="3954284" y="3339107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橢圓 80"/>
          <p:cNvSpPr/>
          <p:nvPr/>
        </p:nvSpPr>
        <p:spPr>
          <a:xfrm>
            <a:off x="2798745" y="2453476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cxnSp>
        <p:nvCxnSpPr>
          <p:cNvPr id="37" name="直線單箭頭接點 36"/>
          <p:cNvCxnSpPr>
            <a:stCxn id="81" idx="7"/>
            <a:endCxn id="79" idx="2"/>
          </p:cNvCxnSpPr>
          <p:nvPr/>
        </p:nvCxnSpPr>
        <p:spPr>
          <a:xfrm flipV="1">
            <a:off x="3166975" y="1783550"/>
            <a:ext cx="787309" cy="7331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81" idx="5"/>
            <a:endCxn id="80" idx="2"/>
          </p:cNvCxnSpPr>
          <p:nvPr/>
        </p:nvCxnSpPr>
        <p:spPr>
          <a:xfrm>
            <a:off x="3166975" y="2821706"/>
            <a:ext cx="787309" cy="73310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弧形接點 42"/>
          <p:cNvCxnSpPr>
            <a:stCxn id="79" idx="0"/>
            <a:endCxn id="78" idx="0"/>
          </p:cNvCxnSpPr>
          <p:nvPr/>
        </p:nvCxnSpPr>
        <p:spPr>
          <a:xfrm rot="5400000" flipH="1" flipV="1">
            <a:off x="5054910" y="682924"/>
            <a:ext cx="12700" cy="1769844"/>
          </a:xfrm>
          <a:prstGeom prst="curvedConnector3">
            <a:avLst>
              <a:gd name="adj1" fmla="val 1800000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78" idx="2"/>
            <a:endCxn id="79" idx="6"/>
          </p:cNvCxnSpPr>
          <p:nvPr/>
        </p:nvCxnSpPr>
        <p:spPr>
          <a:xfrm flipH="1">
            <a:off x="4385692" y="1783550"/>
            <a:ext cx="133843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79" idx="4"/>
            <a:endCxn id="80" idx="0"/>
          </p:cNvCxnSpPr>
          <p:nvPr/>
        </p:nvCxnSpPr>
        <p:spPr>
          <a:xfrm>
            <a:off x="4169988" y="1999254"/>
            <a:ext cx="0" cy="133985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80" idx="6"/>
            <a:endCxn id="77" idx="2"/>
          </p:cNvCxnSpPr>
          <p:nvPr/>
        </p:nvCxnSpPr>
        <p:spPr>
          <a:xfrm>
            <a:off x="4385692" y="3554811"/>
            <a:ext cx="1338436" cy="385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79" idx="5"/>
            <a:endCxn id="77" idx="1"/>
          </p:cNvCxnSpPr>
          <p:nvPr/>
        </p:nvCxnSpPr>
        <p:spPr>
          <a:xfrm>
            <a:off x="4322514" y="1936076"/>
            <a:ext cx="1464792" cy="14700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80" idx="7"/>
            <a:endCxn id="78" idx="3"/>
          </p:cNvCxnSpPr>
          <p:nvPr/>
        </p:nvCxnSpPr>
        <p:spPr>
          <a:xfrm flipV="1">
            <a:off x="4322514" y="1936076"/>
            <a:ext cx="1464792" cy="14662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77" idx="0"/>
            <a:endCxn id="78" idx="4"/>
          </p:cNvCxnSpPr>
          <p:nvPr/>
        </p:nvCxnSpPr>
        <p:spPr>
          <a:xfrm flipV="1">
            <a:off x="5939832" y="1999254"/>
            <a:ext cx="0" cy="13437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3196335" y="1841450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3230153" y="3108120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917244" y="3527259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846511" y="243634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4934376" y="946853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948343" y="2440913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4372802" y="2660499"/>
            <a:ext cx="4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857754" y="1762459"/>
            <a:ext cx="4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5297217" y="2660499"/>
            <a:ext cx="4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5732588" y="448689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" charset="0"/>
              </a:rPr>
              <a:t>∞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5001527" y="452650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4239798" y="4462736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" charset="0"/>
              </a:rPr>
              <a:t>∞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539405" y="45295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2775494" y="452650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773809" y="495851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3537494" y="495851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4227222" y="4958138"/>
            <a:ext cx="42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5001527" y="495813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5769599" y="495813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5765502" y="62287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4997430" y="621863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4266369" y="622342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535308" y="622163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771397" y="621863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5765502" y="540030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4997430" y="53901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4266369" y="539494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3535308" y="539315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2771397" y="53901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5765502" y="583293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4997430" y="58227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4266369" y="582757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3535308" y="5825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2771397" y="58227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直線單箭頭接點 134"/>
          <p:cNvCxnSpPr/>
          <p:nvPr/>
        </p:nvCxnSpPr>
        <p:spPr>
          <a:xfrm flipV="1">
            <a:off x="3166061" y="1783550"/>
            <a:ext cx="787309" cy="733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>
            <a:off x="3166975" y="2824637"/>
            <a:ext cx="787309" cy="733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弧形接點 136"/>
          <p:cNvCxnSpPr/>
          <p:nvPr/>
        </p:nvCxnSpPr>
        <p:spPr>
          <a:xfrm rot="5400000" flipH="1" flipV="1">
            <a:off x="5054910" y="677512"/>
            <a:ext cx="12700" cy="1769844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4331024" y="1940133"/>
            <a:ext cx="1464792" cy="1470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V="1">
            <a:off x="5946182" y="2011290"/>
            <a:ext cx="0" cy="13437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V="1">
            <a:off x="4322514" y="1936511"/>
            <a:ext cx="1464792" cy="1466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橢圓 6"/>
          <p:cNvSpPr>
            <a:spLocks noChangeArrowheads="1"/>
          </p:cNvSpPr>
          <p:nvPr/>
        </p:nvSpPr>
        <p:spPr bwMode="auto">
          <a:xfrm>
            <a:off x="3987479" y="1517168"/>
            <a:ext cx="436615" cy="43661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5" name="橢圓 6"/>
          <p:cNvSpPr>
            <a:spLocks noChangeArrowheads="1"/>
          </p:cNvSpPr>
          <p:nvPr/>
        </p:nvSpPr>
        <p:spPr bwMode="auto">
          <a:xfrm>
            <a:off x="2219065" y="3287125"/>
            <a:ext cx="436615" cy="43661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6" name="橢圓 6"/>
          <p:cNvSpPr>
            <a:spLocks noChangeArrowheads="1"/>
          </p:cNvSpPr>
          <p:nvPr/>
        </p:nvSpPr>
        <p:spPr bwMode="auto">
          <a:xfrm>
            <a:off x="3981291" y="3303239"/>
            <a:ext cx="436615" cy="43661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7" name="橢圓 176"/>
          <p:cNvSpPr>
            <a:spLocks noChangeArrowheads="1"/>
          </p:cNvSpPr>
          <p:nvPr/>
        </p:nvSpPr>
        <p:spPr bwMode="auto">
          <a:xfrm>
            <a:off x="2227502" y="1536541"/>
            <a:ext cx="436615" cy="43661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8" name="橢圓 6"/>
          <p:cNvSpPr>
            <a:spLocks noChangeArrowheads="1"/>
          </p:cNvSpPr>
          <p:nvPr/>
        </p:nvSpPr>
        <p:spPr bwMode="auto">
          <a:xfrm>
            <a:off x="1070198" y="2417861"/>
            <a:ext cx="436615" cy="43661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9" name="橢圓 178"/>
          <p:cNvSpPr/>
          <p:nvPr/>
        </p:nvSpPr>
        <p:spPr>
          <a:xfrm>
            <a:off x="3993600" y="3304825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0" name="橢圓 179"/>
          <p:cNvSpPr/>
          <p:nvPr/>
        </p:nvSpPr>
        <p:spPr>
          <a:xfrm>
            <a:off x="3993600" y="1529713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1" name="橢圓 180"/>
          <p:cNvSpPr/>
          <p:nvPr/>
        </p:nvSpPr>
        <p:spPr>
          <a:xfrm>
            <a:off x="2223756" y="1529713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2" name="橢圓 181"/>
          <p:cNvSpPr/>
          <p:nvPr/>
        </p:nvSpPr>
        <p:spPr>
          <a:xfrm>
            <a:off x="2223756" y="3300974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3" name="橢圓 182"/>
          <p:cNvSpPr/>
          <p:nvPr/>
        </p:nvSpPr>
        <p:spPr>
          <a:xfrm>
            <a:off x="1068217" y="2415343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cxnSp>
        <p:nvCxnSpPr>
          <p:cNvPr id="184" name="直線單箭頭接點 183"/>
          <p:cNvCxnSpPr>
            <a:stCxn id="183" idx="7"/>
            <a:endCxn id="181" idx="2"/>
          </p:cNvCxnSpPr>
          <p:nvPr/>
        </p:nvCxnSpPr>
        <p:spPr>
          <a:xfrm flipV="1">
            <a:off x="1436447" y="1745417"/>
            <a:ext cx="787309" cy="7331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183" idx="5"/>
            <a:endCxn id="182" idx="2"/>
          </p:cNvCxnSpPr>
          <p:nvPr/>
        </p:nvCxnSpPr>
        <p:spPr>
          <a:xfrm>
            <a:off x="1436447" y="2783573"/>
            <a:ext cx="787309" cy="73310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弧形接點 185"/>
          <p:cNvCxnSpPr>
            <a:stCxn id="181" idx="0"/>
            <a:endCxn id="180" idx="0"/>
          </p:cNvCxnSpPr>
          <p:nvPr/>
        </p:nvCxnSpPr>
        <p:spPr>
          <a:xfrm rot="5400000" flipH="1" flipV="1">
            <a:off x="3324382" y="644791"/>
            <a:ext cx="12700" cy="1769844"/>
          </a:xfrm>
          <a:prstGeom prst="curvedConnector3">
            <a:avLst>
              <a:gd name="adj1" fmla="val 1800000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>
            <a:stCxn id="180" idx="2"/>
            <a:endCxn id="181" idx="6"/>
          </p:cNvCxnSpPr>
          <p:nvPr/>
        </p:nvCxnSpPr>
        <p:spPr>
          <a:xfrm flipH="1">
            <a:off x="2655164" y="1745417"/>
            <a:ext cx="133843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>
            <a:stCxn id="181" idx="4"/>
            <a:endCxn id="182" idx="0"/>
          </p:cNvCxnSpPr>
          <p:nvPr/>
        </p:nvCxnSpPr>
        <p:spPr>
          <a:xfrm>
            <a:off x="2439460" y="1961121"/>
            <a:ext cx="0" cy="133985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182" idx="6"/>
            <a:endCxn id="179" idx="2"/>
          </p:cNvCxnSpPr>
          <p:nvPr/>
        </p:nvCxnSpPr>
        <p:spPr>
          <a:xfrm>
            <a:off x="2655164" y="3516678"/>
            <a:ext cx="1338436" cy="385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>
            <a:stCxn id="181" idx="5"/>
            <a:endCxn id="179" idx="1"/>
          </p:cNvCxnSpPr>
          <p:nvPr/>
        </p:nvCxnSpPr>
        <p:spPr>
          <a:xfrm>
            <a:off x="2591986" y="1897943"/>
            <a:ext cx="1464792" cy="14700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>
            <a:stCxn id="182" idx="7"/>
            <a:endCxn id="180" idx="3"/>
          </p:cNvCxnSpPr>
          <p:nvPr/>
        </p:nvCxnSpPr>
        <p:spPr>
          <a:xfrm flipV="1">
            <a:off x="2591986" y="1897943"/>
            <a:ext cx="1464792" cy="14662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179" idx="0"/>
            <a:endCxn id="180" idx="4"/>
          </p:cNvCxnSpPr>
          <p:nvPr/>
        </p:nvCxnSpPr>
        <p:spPr>
          <a:xfrm flipV="1">
            <a:off x="4209304" y="1961121"/>
            <a:ext cx="0" cy="13437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字方塊 192"/>
          <p:cNvSpPr txBox="1"/>
          <p:nvPr/>
        </p:nvSpPr>
        <p:spPr>
          <a:xfrm>
            <a:off x="1465807" y="1803317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1499625" y="3069987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3186716" y="3489126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2115983" y="2398215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3203848" y="908720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4217815" y="2402780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2642274" y="2622366"/>
            <a:ext cx="4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3127226" y="1724326"/>
            <a:ext cx="4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3566689" y="2622366"/>
            <a:ext cx="4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-4</a:t>
            </a:r>
            <a:endParaRPr lang="zh-TW" altLang="en-US" sz="2400" dirty="0"/>
          </a:p>
        </p:txBody>
      </p:sp>
      <p:cxnSp>
        <p:nvCxnSpPr>
          <p:cNvPr id="202" name="直線單箭頭接點 201"/>
          <p:cNvCxnSpPr/>
          <p:nvPr/>
        </p:nvCxnSpPr>
        <p:spPr>
          <a:xfrm flipV="1">
            <a:off x="1435533" y="1745417"/>
            <a:ext cx="787309" cy="733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/>
          <p:nvPr/>
        </p:nvCxnSpPr>
        <p:spPr>
          <a:xfrm>
            <a:off x="1436447" y="2786504"/>
            <a:ext cx="787309" cy="733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2600496" y="1902000"/>
            <a:ext cx="1464792" cy="1470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 flipV="1">
            <a:off x="4209304" y="1961121"/>
            <a:ext cx="0" cy="13437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單箭頭接點 206"/>
          <p:cNvCxnSpPr/>
          <p:nvPr/>
        </p:nvCxnSpPr>
        <p:spPr>
          <a:xfrm flipV="1">
            <a:off x="2591986" y="1898378"/>
            <a:ext cx="1464792" cy="1466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/>
          <p:cNvCxnSpPr/>
          <p:nvPr/>
        </p:nvCxnSpPr>
        <p:spPr>
          <a:xfrm flipH="1">
            <a:off x="2655164" y="1745417"/>
            <a:ext cx="13384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接點 208"/>
          <p:cNvCxnSpPr/>
          <p:nvPr/>
        </p:nvCxnSpPr>
        <p:spPr>
          <a:xfrm rot="5400000" flipH="1" flipV="1">
            <a:off x="3946930" y="851050"/>
            <a:ext cx="296606" cy="150224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文字方塊 209"/>
          <p:cNvSpPr txBox="1"/>
          <p:nvPr/>
        </p:nvSpPr>
        <p:spPr>
          <a:xfrm>
            <a:off x="4846353" y="1268760"/>
            <a:ext cx="3542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Why not update </a:t>
            </a:r>
            <a:r>
              <a:rPr lang="en-US" altLang="zh-TW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[1] with this edge?</a:t>
            </a:r>
          </a:p>
          <a:p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800" dirty="0">
                <a:solidFill>
                  <a:srgbClr val="FF0000"/>
                </a:solidFill>
                <a:highlight>
                  <a:srgbClr val="FFFF00"/>
                </a:highlight>
              </a:rPr>
              <a:t>Because vertex 1 is already in the set S.</a:t>
            </a:r>
            <a:endParaRPr lang="en-US" altLang="zh-TW" sz="2800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60615"/>
              </p:ext>
            </p:extLst>
          </p:nvPr>
        </p:nvGraphicFramePr>
        <p:xfrm>
          <a:off x="6619742" y="3555114"/>
          <a:ext cx="2183682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91841">
                  <a:extLst>
                    <a:ext uri="{9D8B030D-6E8A-4147-A177-3AD203B41FA5}">
                      <a16:colId xmlns:a16="http://schemas.microsoft.com/office/drawing/2014/main" val="996645127"/>
                    </a:ext>
                  </a:extLst>
                </a:gridCol>
                <a:gridCol w="1091841">
                  <a:extLst>
                    <a:ext uri="{9D8B030D-6E8A-4147-A177-3AD203B41FA5}">
                      <a16:colId xmlns:a16="http://schemas.microsoft.com/office/drawing/2014/main" val="288148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vertex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4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1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63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3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4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21762"/>
                  </a:ext>
                </a:extLst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7881058" y="3922723"/>
            <a:ext cx="7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7881059" y="4302232"/>
            <a:ext cx="7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7881059" y="4665614"/>
            <a:ext cx="7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7876704" y="5034946"/>
            <a:ext cx="7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7872349" y="5398328"/>
            <a:ext cx="7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8117070" y="466984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8117270" y="503821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8118663" y="43071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8117070" y="540182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8117270" y="466729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8134288" y="466347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147" y="5759484"/>
            <a:ext cx="2613542" cy="10921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9961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1" grpId="2" animBg="1"/>
      <p:bldP spid="131" grpId="0" animBg="1"/>
      <p:bldP spid="131" grpId="1" animBg="1"/>
      <p:bldP spid="131" grpId="2" animBg="1"/>
      <p:bldP spid="130" grpId="0" animBg="1"/>
      <p:bldP spid="130" grpId="1" animBg="1"/>
      <p:bldP spid="130" grpId="2" animBg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53" grpId="0"/>
      <p:bldP spid="54" grpId="0"/>
      <p:bldP spid="55" grpId="0"/>
      <p:bldP spid="56" grpId="0"/>
      <p:bldP spid="57" grpId="0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100" grpId="0"/>
      <p:bldP spid="101" grpId="0"/>
      <p:bldP spid="102" grpId="0"/>
      <p:bldP spid="103" grpId="0"/>
      <p:bldP spid="104" grpId="0"/>
      <p:bldP spid="105" grpId="0"/>
      <p:bldP spid="108" grpId="0"/>
      <p:bldP spid="109" grpId="0"/>
      <p:bldP spid="110" grpId="0"/>
      <p:bldP spid="111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93" grpId="0"/>
      <p:bldP spid="193" grpId="1"/>
      <p:bldP spid="194" grpId="0"/>
      <p:bldP spid="194" grpId="1"/>
      <p:bldP spid="195" grpId="0"/>
      <p:bldP spid="195" grpId="1"/>
      <p:bldP spid="196" grpId="0"/>
      <p:bldP spid="196" grpId="1"/>
      <p:bldP spid="197" grpId="0"/>
      <p:bldP spid="197" grpId="1"/>
      <p:bldP spid="198" grpId="0"/>
      <p:bldP spid="198" grpId="1"/>
      <p:bldP spid="199" grpId="0"/>
      <p:bldP spid="199" grpId="1"/>
      <p:bldP spid="200" grpId="0"/>
      <p:bldP spid="200" grpId="1"/>
      <p:bldP spid="201" grpId="0"/>
      <p:bldP spid="201" grpId="1"/>
      <p:bldP spid="210" grpId="0"/>
      <p:bldP spid="210" grpId="1"/>
      <p:bldP spid="112" grpId="0"/>
      <p:bldP spid="113" grpId="0"/>
      <p:bldP spid="114" grpId="0"/>
      <p:bldP spid="141" grpId="0"/>
      <p:bldP spid="142" grpId="0"/>
      <p:bldP spid="142" grpId="1"/>
      <p:bldP spid="143" grpId="0"/>
      <p:bldP spid="144" grpId="0"/>
      <p:bldP spid="145" grpId="0"/>
      <p:bldP spid="146" grpId="0"/>
      <p:bldP spid="146" grpId="1"/>
      <p:bldP spid="1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Dijkstra Went Wrong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71283" y="5488513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Dijkstra can’t handle graphs with 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edges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19623" y="3218640"/>
            <a:ext cx="5675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The correct shortest path from 0 to 4 should be:</a:t>
            </a:r>
            <a:endParaRPr lang="zh-TW" altLang="en-US" sz="32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96956" y="1417638"/>
            <a:ext cx="8172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Dijkstra finds shortest path from 0 to 4 as:</a:t>
            </a:r>
            <a:endParaRPr lang="zh-TW" altLang="en-US" sz="3200" dirty="0"/>
          </a:p>
        </p:txBody>
      </p:sp>
      <p:sp>
        <p:nvSpPr>
          <p:cNvPr id="39" name="橢圓 38"/>
          <p:cNvSpPr/>
          <p:nvPr/>
        </p:nvSpPr>
        <p:spPr>
          <a:xfrm>
            <a:off x="5076056" y="2103233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4</a:t>
            </a:r>
            <a:endParaRPr lang="zh-TW" altLang="en-US" sz="3200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71489"/>
              </p:ext>
            </p:extLst>
          </p:nvPr>
        </p:nvGraphicFramePr>
        <p:xfrm>
          <a:off x="6372200" y="1996206"/>
          <a:ext cx="2183682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91841">
                  <a:extLst>
                    <a:ext uri="{9D8B030D-6E8A-4147-A177-3AD203B41FA5}">
                      <a16:colId xmlns:a16="http://schemas.microsoft.com/office/drawing/2014/main" val="996645127"/>
                    </a:ext>
                  </a:extLst>
                </a:gridCol>
                <a:gridCol w="1091841">
                  <a:extLst>
                    <a:ext uri="{9D8B030D-6E8A-4147-A177-3AD203B41FA5}">
                      <a16:colId xmlns:a16="http://schemas.microsoft.com/office/drawing/2014/main" val="288148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vertex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4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1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63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3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4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21762"/>
                  </a:ext>
                </a:extLst>
              </a:tr>
            </a:tbl>
          </a:graphicData>
        </a:graphic>
      </p:graphicFrame>
      <p:sp>
        <p:nvSpPr>
          <p:cNvPr id="41" name="橢圓 40"/>
          <p:cNvSpPr/>
          <p:nvPr/>
        </p:nvSpPr>
        <p:spPr>
          <a:xfrm>
            <a:off x="3225197" y="2103233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42" name="橢圓 41"/>
          <p:cNvSpPr/>
          <p:nvPr/>
        </p:nvSpPr>
        <p:spPr>
          <a:xfrm>
            <a:off x="1374338" y="2107649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cxnSp>
        <p:nvCxnSpPr>
          <p:cNvPr id="17" name="直線單箭頭接點 16"/>
          <p:cNvCxnSpPr>
            <a:stCxn id="42" idx="6"/>
            <a:endCxn id="41" idx="2"/>
          </p:cNvCxnSpPr>
          <p:nvPr/>
        </p:nvCxnSpPr>
        <p:spPr>
          <a:xfrm flipV="1">
            <a:off x="2238434" y="2535281"/>
            <a:ext cx="986763" cy="44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41" idx="6"/>
            <a:endCxn id="39" idx="2"/>
          </p:cNvCxnSpPr>
          <p:nvPr/>
        </p:nvCxnSpPr>
        <p:spPr>
          <a:xfrm>
            <a:off x="4089293" y="2535281"/>
            <a:ext cx="9867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522796" y="2015566"/>
            <a:ext cx="38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939189" y="4455996"/>
            <a:ext cx="313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279975" y="2015566"/>
            <a:ext cx="50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819623" y="4550651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48" name="橢圓 47"/>
          <p:cNvSpPr/>
          <p:nvPr/>
        </p:nvSpPr>
        <p:spPr>
          <a:xfrm>
            <a:off x="2585492" y="4536242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49" name="橢圓 48"/>
          <p:cNvSpPr/>
          <p:nvPr/>
        </p:nvSpPr>
        <p:spPr>
          <a:xfrm>
            <a:off x="4351362" y="4550651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50" name="橢圓 49"/>
          <p:cNvSpPr/>
          <p:nvPr/>
        </p:nvSpPr>
        <p:spPr>
          <a:xfrm>
            <a:off x="6117231" y="4530423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51" name="橢圓 50"/>
          <p:cNvSpPr/>
          <p:nvPr/>
        </p:nvSpPr>
        <p:spPr>
          <a:xfrm>
            <a:off x="7883100" y="4530423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4</a:t>
            </a:r>
            <a:endParaRPr lang="zh-TW" altLang="en-US" sz="3200" dirty="0"/>
          </a:p>
        </p:txBody>
      </p:sp>
      <p:cxnSp>
        <p:nvCxnSpPr>
          <p:cNvPr id="53" name="直線單箭頭接點 52"/>
          <p:cNvCxnSpPr>
            <a:stCxn id="47" idx="6"/>
            <a:endCxn id="48" idx="2"/>
          </p:cNvCxnSpPr>
          <p:nvPr/>
        </p:nvCxnSpPr>
        <p:spPr>
          <a:xfrm flipV="1">
            <a:off x="1683719" y="4968290"/>
            <a:ext cx="901773" cy="14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8" idx="6"/>
            <a:endCxn id="49" idx="2"/>
          </p:cNvCxnSpPr>
          <p:nvPr/>
        </p:nvCxnSpPr>
        <p:spPr>
          <a:xfrm>
            <a:off x="3449588" y="4968290"/>
            <a:ext cx="901774" cy="14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9" idx="6"/>
            <a:endCxn id="50" idx="2"/>
          </p:cNvCxnSpPr>
          <p:nvPr/>
        </p:nvCxnSpPr>
        <p:spPr>
          <a:xfrm flipV="1">
            <a:off x="5215458" y="4962471"/>
            <a:ext cx="901773" cy="202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0" idx="6"/>
            <a:endCxn id="51" idx="2"/>
          </p:cNvCxnSpPr>
          <p:nvPr/>
        </p:nvCxnSpPr>
        <p:spPr>
          <a:xfrm>
            <a:off x="6981327" y="4962471"/>
            <a:ext cx="9017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3614418" y="445599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424723" y="44634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40005" y="44634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005" y="49561"/>
            <a:ext cx="1945773" cy="144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4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Bellman-Ford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zh-TW" dirty="0"/>
              <a:t>Works when edge weights may be negative</a:t>
            </a:r>
          </a:p>
          <a:p>
            <a:r>
              <a:rPr lang="en-US" altLang="zh-TW" dirty="0"/>
              <a:t>An array </a:t>
            </a:r>
            <a:r>
              <a:rPr lang="en-US" altLang="zh-TW" b="1" dirty="0" err="1"/>
              <a:t>dist</a:t>
            </a:r>
            <a:r>
              <a:rPr lang="en-US" altLang="zh-TW" dirty="0"/>
              <a:t> is used to store the shortest distances from source to all vertices so far</a:t>
            </a:r>
          </a:p>
          <a:p>
            <a:r>
              <a:rPr lang="en-US" altLang="zh-TW" dirty="0"/>
              <a:t>An array </a:t>
            </a:r>
            <a:r>
              <a:rPr lang="zh-TW" altLang="en-US" b="1" dirty="0"/>
              <a:t>π</a:t>
            </a:r>
            <a:r>
              <a:rPr lang="zh-TW" altLang="en-US" dirty="0"/>
              <a:t> </a:t>
            </a:r>
            <a:r>
              <a:rPr lang="en-US" altLang="zh-TW" dirty="0"/>
              <a:t>is used to store the vertex’s predecessor</a:t>
            </a:r>
          </a:p>
          <a:p>
            <a:r>
              <a:rPr lang="en-US" altLang="zh-TW" dirty="0"/>
              <a:t>Relaxes all edges at most │V│-1 times</a:t>
            </a:r>
          </a:p>
          <a:p>
            <a:r>
              <a:rPr lang="en-US" altLang="zh-TW" dirty="0"/>
              <a:t>Ability to detect negative cycles</a:t>
            </a:r>
          </a:p>
          <a:p>
            <a:r>
              <a:rPr lang="en-US" altLang="zh-TW" dirty="0"/>
              <a:t>update </a:t>
            </a:r>
            <a:r>
              <a:rPr lang="en-US" altLang="zh-TW" b="1" dirty="0" err="1"/>
              <a:t>dist</a:t>
            </a:r>
            <a:r>
              <a:rPr lang="en-US" altLang="zh-TW" b="1" dirty="0"/>
              <a:t>[]</a:t>
            </a:r>
            <a:r>
              <a:rPr lang="en-US" altLang="zh-TW" dirty="0"/>
              <a:t> using the equation: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4394" y="5618331"/>
            <a:ext cx="7795211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TW" sz="3200" b="1" dirty="0"/>
              <a:t>d</a:t>
            </a:r>
            <a:r>
              <a:rPr lang="pl-PL" altLang="zh-TW" sz="3200" b="1" dirty="0"/>
              <a:t>ist[w] </a:t>
            </a:r>
            <a:r>
              <a:rPr lang="en-US" altLang="zh-TW" sz="3200" b="1" dirty="0"/>
              <a:t>=</a:t>
            </a:r>
            <a:r>
              <a:rPr lang="pl-PL" altLang="zh-TW" sz="3200" b="1" dirty="0"/>
              <a:t> min(</a:t>
            </a:r>
            <a:r>
              <a:rPr lang="en-US" altLang="zh-TW" sz="3200" b="1" dirty="0"/>
              <a:t>d</a:t>
            </a:r>
            <a:r>
              <a:rPr lang="pl-PL" altLang="zh-TW" sz="3200" b="1" dirty="0"/>
              <a:t>ist[u]+length(&lt;u,w&gt;),</a:t>
            </a:r>
            <a:r>
              <a:rPr lang="en-US" altLang="zh-TW" sz="3200" b="1" dirty="0"/>
              <a:t>d</a:t>
            </a:r>
            <a:r>
              <a:rPr lang="pl-PL" altLang="zh-TW" sz="3200" b="1" dirty="0"/>
              <a:t>ist[w])</a:t>
            </a:r>
            <a:br>
              <a:rPr lang="en-US" altLang="zh-TW" sz="3200" b="1" dirty="0"/>
            </a:br>
            <a:r>
              <a:rPr lang="en-US" altLang="zh-TW" sz="2800" dirty="0"/>
              <a:t>u is the vertex adjacent to w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96851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Bellman-Ford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567333"/>
            <a:ext cx="90010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Initialize: for </a:t>
            </a:r>
            <a:r>
              <a:rPr lang="en-US" altLang="zh-TW" b="1" dirty="0" err="1"/>
              <a:t>i</a:t>
            </a:r>
            <a:r>
              <a:rPr lang="en-US" altLang="zh-TW" dirty="0"/>
              <a:t> </a:t>
            </a:r>
            <a:r>
              <a:rPr lang="el-GR" altLang="zh-TW" dirty="0"/>
              <a:t>ϵ</a:t>
            </a:r>
            <a:r>
              <a:rPr lang="en-US" altLang="zh-TW" dirty="0"/>
              <a:t> V, set </a:t>
            </a:r>
            <a:r>
              <a:rPr lang="en-US" altLang="zh-TW" b="1" dirty="0" err="1"/>
              <a:t>dist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]=</a:t>
            </a:r>
            <a:r>
              <a:rPr lang="en-US" altLang="zh-TW" dirty="0">
                <a:latin typeface="Arial" charset="0"/>
              </a:rPr>
              <a:t>∞,</a:t>
            </a:r>
            <a:r>
              <a:rPr lang="en-US" altLang="zh-TW" dirty="0"/>
              <a:t> </a:t>
            </a:r>
            <a:r>
              <a:rPr lang="zh-TW" altLang="en-US" b="1" dirty="0"/>
              <a:t>π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]=NULL</a:t>
            </a:r>
          </a:p>
          <a:p>
            <a:r>
              <a:rPr lang="en-US" altLang="zh-TW" dirty="0"/>
              <a:t>For source </a:t>
            </a:r>
            <a:r>
              <a:rPr lang="en-US" altLang="zh-TW" b="1" dirty="0"/>
              <a:t>v</a:t>
            </a:r>
            <a:r>
              <a:rPr lang="en-US" altLang="zh-TW" dirty="0"/>
              <a:t>, </a:t>
            </a:r>
            <a:r>
              <a:rPr lang="en-US" altLang="zh-TW" b="1" dirty="0" err="1"/>
              <a:t>dist</a:t>
            </a:r>
            <a:r>
              <a:rPr lang="en-US" altLang="zh-TW" dirty="0"/>
              <a:t>[v]=0</a:t>
            </a:r>
          </a:p>
          <a:p>
            <a:r>
              <a:rPr lang="en-US" altLang="zh-TW" dirty="0"/>
              <a:t>Step:</a:t>
            </a:r>
          </a:p>
          <a:p>
            <a:pPr lvl="1"/>
            <a:r>
              <a:rPr lang="en-US" altLang="zh-TW" dirty="0"/>
              <a:t>For each edge </a:t>
            </a:r>
            <a:r>
              <a:rPr lang="en-US" altLang="zh-TW" b="1" dirty="0"/>
              <a:t>&lt;</a:t>
            </a:r>
            <a:r>
              <a:rPr lang="en-US" altLang="zh-TW" b="1" dirty="0" err="1"/>
              <a:t>u,w</a:t>
            </a:r>
            <a:r>
              <a:rPr lang="en-US" altLang="zh-TW" b="1" dirty="0"/>
              <a:t>&gt;</a:t>
            </a:r>
            <a:r>
              <a:rPr lang="en-US" altLang="zh-TW" dirty="0"/>
              <a:t> </a:t>
            </a:r>
            <a:r>
              <a:rPr lang="el-GR" altLang="zh-TW" dirty="0"/>
              <a:t>ϵ</a:t>
            </a:r>
            <a:r>
              <a:rPr lang="en-US" altLang="zh-TW" dirty="0"/>
              <a:t> E, </a:t>
            </a:r>
            <a:br>
              <a:rPr lang="en-US" altLang="zh-TW" dirty="0"/>
            </a:br>
            <a:r>
              <a:rPr lang="en-US" altLang="zh-TW" dirty="0"/>
              <a:t>if </a:t>
            </a:r>
            <a:r>
              <a:rPr lang="en-US" altLang="zh-TW" b="1" dirty="0" err="1"/>
              <a:t>dist</a:t>
            </a:r>
            <a:r>
              <a:rPr lang="en-US" altLang="zh-TW" dirty="0"/>
              <a:t>[u] + </a:t>
            </a:r>
            <a:r>
              <a:rPr lang="en-US" altLang="zh-TW" b="1" dirty="0"/>
              <a:t>length</a:t>
            </a:r>
            <a:r>
              <a:rPr lang="en-US" altLang="zh-TW" dirty="0"/>
              <a:t>[u][w] &lt; </a:t>
            </a:r>
            <a:r>
              <a:rPr lang="en-US" altLang="zh-TW" b="1" dirty="0" err="1"/>
              <a:t>dist</a:t>
            </a:r>
            <a:r>
              <a:rPr lang="en-US" altLang="zh-TW" dirty="0"/>
              <a:t>[w], then update </a:t>
            </a:r>
          </a:p>
          <a:p>
            <a:pPr lvl="2"/>
            <a:r>
              <a:rPr lang="en-US" altLang="zh-TW" b="1" dirty="0" err="1"/>
              <a:t>dist</a:t>
            </a:r>
            <a:r>
              <a:rPr lang="en-US" altLang="zh-TW" dirty="0"/>
              <a:t>[w] = </a:t>
            </a:r>
            <a:r>
              <a:rPr lang="en-US" altLang="zh-TW" b="1" dirty="0" err="1"/>
              <a:t>dist</a:t>
            </a:r>
            <a:r>
              <a:rPr lang="en-US" altLang="zh-TW" dirty="0"/>
              <a:t>[u]+</a:t>
            </a:r>
            <a:r>
              <a:rPr lang="en-US" altLang="zh-TW" b="1" dirty="0"/>
              <a:t>length</a:t>
            </a:r>
            <a:r>
              <a:rPr lang="en-US" altLang="zh-TW" dirty="0"/>
              <a:t>[u][w] </a:t>
            </a:r>
          </a:p>
          <a:p>
            <a:pPr lvl="2"/>
            <a:r>
              <a:rPr lang="zh-TW" altLang="en-US" b="1" dirty="0"/>
              <a:t>π</a:t>
            </a:r>
            <a:r>
              <a:rPr lang="en-US" altLang="zh-TW" dirty="0"/>
              <a:t>[w] = u</a:t>
            </a:r>
          </a:p>
          <a:p>
            <a:r>
              <a:rPr lang="en-US" altLang="zh-TW" dirty="0"/>
              <a:t>Repeat the above step |V|-1 times</a:t>
            </a:r>
          </a:p>
          <a:p>
            <a:r>
              <a:rPr lang="en-US" altLang="zh-TW" dirty="0"/>
              <a:t>Check whether the graph has a negative cycle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45684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7379"/>
            <a:ext cx="3948585" cy="27058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3339908" y="6444907"/>
            <a:ext cx="39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2602889" y="6440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1814888" y="64393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1053779" y="644490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62121" y="644399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橢圓 6"/>
          <p:cNvSpPr>
            <a:spLocks noChangeArrowheads="1"/>
          </p:cNvSpPr>
          <p:nvPr/>
        </p:nvSpPr>
        <p:spPr bwMode="auto">
          <a:xfrm>
            <a:off x="5621386" y="1728952"/>
            <a:ext cx="436615" cy="43661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12" name="橢圓 6"/>
          <p:cNvSpPr>
            <a:spLocks noChangeArrowheads="1"/>
          </p:cNvSpPr>
          <p:nvPr/>
        </p:nvSpPr>
        <p:spPr bwMode="auto">
          <a:xfrm>
            <a:off x="3852972" y="3498909"/>
            <a:ext cx="436615" cy="43661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13" name="橢圓 6"/>
          <p:cNvSpPr>
            <a:spLocks noChangeArrowheads="1"/>
          </p:cNvSpPr>
          <p:nvPr/>
        </p:nvSpPr>
        <p:spPr bwMode="auto">
          <a:xfrm>
            <a:off x="5615198" y="3515023"/>
            <a:ext cx="436615" cy="43661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14" name="橢圓 113"/>
          <p:cNvSpPr>
            <a:spLocks noChangeArrowheads="1"/>
          </p:cNvSpPr>
          <p:nvPr/>
        </p:nvSpPr>
        <p:spPr bwMode="auto">
          <a:xfrm>
            <a:off x="3861409" y="1748325"/>
            <a:ext cx="436615" cy="43661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4" name="橢圓 6"/>
          <p:cNvSpPr>
            <a:spLocks noChangeArrowheads="1"/>
          </p:cNvSpPr>
          <p:nvPr/>
        </p:nvSpPr>
        <p:spPr bwMode="auto">
          <a:xfrm>
            <a:off x="2687084" y="2629406"/>
            <a:ext cx="436615" cy="43661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5627507" y="3516609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42" name="橢圓 141"/>
          <p:cNvSpPr/>
          <p:nvPr/>
        </p:nvSpPr>
        <p:spPr>
          <a:xfrm>
            <a:off x="5627507" y="1741497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43" name="橢圓 142"/>
          <p:cNvSpPr/>
          <p:nvPr/>
        </p:nvSpPr>
        <p:spPr>
          <a:xfrm>
            <a:off x="3857663" y="1741497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4" name="橢圓 143"/>
          <p:cNvSpPr/>
          <p:nvPr/>
        </p:nvSpPr>
        <p:spPr>
          <a:xfrm>
            <a:off x="3857663" y="3512758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45" name="橢圓 144"/>
          <p:cNvSpPr/>
          <p:nvPr/>
        </p:nvSpPr>
        <p:spPr>
          <a:xfrm>
            <a:off x="2702124" y="2627127"/>
            <a:ext cx="431408" cy="43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cxnSp>
        <p:nvCxnSpPr>
          <p:cNvPr id="146" name="直線單箭頭接點 145"/>
          <p:cNvCxnSpPr>
            <a:stCxn id="145" idx="7"/>
            <a:endCxn id="143" idx="2"/>
          </p:cNvCxnSpPr>
          <p:nvPr/>
        </p:nvCxnSpPr>
        <p:spPr>
          <a:xfrm flipV="1">
            <a:off x="3070354" y="1957201"/>
            <a:ext cx="787309" cy="7331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>
            <a:stCxn id="145" idx="5"/>
            <a:endCxn id="144" idx="2"/>
          </p:cNvCxnSpPr>
          <p:nvPr/>
        </p:nvCxnSpPr>
        <p:spPr>
          <a:xfrm>
            <a:off x="3070354" y="2995357"/>
            <a:ext cx="787309" cy="73310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弧形接點 147"/>
          <p:cNvCxnSpPr>
            <a:stCxn id="143" idx="0"/>
            <a:endCxn id="142" idx="0"/>
          </p:cNvCxnSpPr>
          <p:nvPr/>
        </p:nvCxnSpPr>
        <p:spPr>
          <a:xfrm rot="5400000" flipH="1" flipV="1">
            <a:off x="4958289" y="856575"/>
            <a:ext cx="12700" cy="1769844"/>
          </a:xfrm>
          <a:prstGeom prst="curvedConnector3">
            <a:avLst>
              <a:gd name="adj1" fmla="val 1800000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stCxn id="142" idx="2"/>
            <a:endCxn id="143" idx="6"/>
          </p:cNvCxnSpPr>
          <p:nvPr/>
        </p:nvCxnSpPr>
        <p:spPr>
          <a:xfrm flipH="1">
            <a:off x="4289071" y="1957201"/>
            <a:ext cx="133843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143" idx="4"/>
            <a:endCxn id="144" idx="0"/>
          </p:cNvCxnSpPr>
          <p:nvPr/>
        </p:nvCxnSpPr>
        <p:spPr>
          <a:xfrm>
            <a:off x="4073367" y="2172905"/>
            <a:ext cx="0" cy="133985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>
            <a:stCxn id="144" idx="6"/>
            <a:endCxn id="141" idx="2"/>
          </p:cNvCxnSpPr>
          <p:nvPr/>
        </p:nvCxnSpPr>
        <p:spPr>
          <a:xfrm>
            <a:off x="4289071" y="3728462"/>
            <a:ext cx="1338436" cy="385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stCxn id="143" idx="5"/>
            <a:endCxn id="141" idx="1"/>
          </p:cNvCxnSpPr>
          <p:nvPr/>
        </p:nvCxnSpPr>
        <p:spPr>
          <a:xfrm>
            <a:off x="4225893" y="2109727"/>
            <a:ext cx="1464792" cy="14700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144" idx="7"/>
            <a:endCxn id="142" idx="3"/>
          </p:cNvCxnSpPr>
          <p:nvPr/>
        </p:nvCxnSpPr>
        <p:spPr>
          <a:xfrm flipV="1">
            <a:off x="4225893" y="2109727"/>
            <a:ext cx="1464792" cy="14662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141" idx="0"/>
            <a:endCxn id="142" idx="4"/>
          </p:cNvCxnSpPr>
          <p:nvPr/>
        </p:nvCxnSpPr>
        <p:spPr>
          <a:xfrm flipV="1">
            <a:off x="5843211" y="2172905"/>
            <a:ext cx="0" cy="13437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099714" y="2015101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3133532" y="3281771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4820623" y="3700910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749890" y="2609999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837755" y="1120504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5851722" y="2614564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4276181" y="2834150"/>
            <a:ext cx="4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4761133" y="1936110"/>
            <a:ext cx="4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5200596" y="2834150"/>
            <a:ext cx="4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3384340" y="6016118"/>
            <a:ext cx="23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2602889" y="6013200"/>
            <a:ext cx="23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1814888" y="6011898"/>
            <a:ext cx="23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文字方塊 166"/>
          <p:cNvSpPr txBox="1"/>
          <p:nvPr/>
        </p:nvSpPr>
        <p:spPr>
          <a:xfrm>
            <a:off x="1053779" y="6017453"/>
            <a:ext cx="23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253797" y="6004403"/>
            <a:ext cx="23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3384340" y="553108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2602889" y="55281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1814888" y="552686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1053779" y="553241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265778" y="552118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文字方塊 210"/>
          <p:cNvSpPr txBox="1"/>
          <p:nvPr/>
        </p:nvSpPr>
        <p:spPr>
          <a:xfrm>
            <a:off x="3330438" y="5039010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" charset="0"/>
              </a:rPr>
              <a:t>∞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字方塊 211"/>
          <p:cNvSpPr txBox="1"/>
          <p:nvPr/>
        </p:nvSpPr>
        <p:spPr>
          <a:xfrm>
            <a:off x="2599197" y="509087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charset="0"/>
              </a:rPr>
              <a:t>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文字方塊 212"/>
          <p:cNvSpPr txBox="1"/>
          <p:nvPr/>
        </p:nvSpPr>
        <p:spPr>
          <a:xfrm>
            <a:off x="1787141" y="5036759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" charset="0"/>
              </a:rPr>
              <a:t>∞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文字方塊 213"/>
          <p:cNvSpPr txBox="1"/>
          <p:nvPr/>
        </p:nvSpPr>
        <p:spPr>
          <a:xfrm>
            <a:off x="1053779" y="50868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文字方塊 214"/>
          <p:cNvSpPr txBox="1"/>
          <p:nvPr/>
        </p:nvSpPr>
        <p:spPr>
          <a:xfrm>
            <a:off x="256618" y="508292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3330438" y="4580623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" charset="0"/>
              </a:rPr>
              <a:t>∞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文字方塊 216"/>
          <p:cNvSpPr txBox="1"/>
          <p:nvPr/>
        </p:nvSpPr>
        <p:spPr>
          <a:xfrm>
            <a:off x="2547776" y="4574890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" charset="0"/>
              </a:rPr>
              <a:t>∞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字方塊 217"/>
          <p:cNvSpPr txBox="1"/>
          <p:nvPr/>
        </p:nvSpPr>
        <p:spPr>
          <a:xfrm>
            <a:off x="1787141" y="4574975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" charset="0"/>
              </a:rPr>
              <a:t>∞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文字方塊 218"/>
          <p:cNvSpPr txBox="1"/>
          <p:nvPr/>
        </p:nvSpPr>
        <p:spPr>
          <a:xfrm>
            <a:off x="998912" y="4574890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" charset="0"/>
              </a:rPr>
              <a:t>∞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文字方塊 219"/>
          <p:cNvSpPr txBox="1"/>
          <p:nvPr/>
        </p:nvSpPr>
        <p:spPr>
          <a:xfrm>
            <a:off x="262121" y="463073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53244" y="1616640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文字方塊 220"/>
          <p:cNvSpPr txBox="1"/>
          <p:nvPr/>
        </p:nvSpPr>
        <p:spPr>
          <a:xfrm>
            <a:off x="853244" y="1616639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2" name="直線單箭頭接點 221"/>
          <p:cNvCxnSpPr/>
          <p:nvPr/>
        </p:nvCxnSpPr>
        <p:spPr>
          <a:xfrm flipV="1">
            <a:off x="3061688" y="1960795"/>
            <a:ext cx="787309" cy="733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單箭頭接點 222"/>
          <p:cNvCxnSpPr/>
          <p:nvPr/>
        </p:nvCxnSpPr>
        <p:spPr>
          <a:xfrm>
            <a:off x="3070354" y="2986901"/>
            <a:ext cx="787309" cy="733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字方塊 223"/>
          <p:cNvSpPr txBox="1"/>
          <p:nvPr/>
        </p:nvSpPr>
        <p:spPr>
          <a:xfrm>
            <a:off x="855516" y="1616639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文字方塊 224"/>
          <p:cNvSpPr txBox="1"/>
          <p:nvPr/>
        </p:nvSpPr>
        <p:spPr>
          <a:xfrm>
            <a:off x="853244" y="1616639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直線單箭頭接點 225"/>
          <p:cNvCxnSpPr/>
          <p:nvPr/>
        </p:nvCxnSpPr>
        <p:spPr>
          <a:xfrm>
            <a:off x="4223349" y="2111313"/>
            <a:ext cx="1464792" cy="1470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/>
          <p:cNvCxnSpPr/>
          <p:nvPr/>
        </p:nvCxnSpPr>
        <p:spPr>
          <a:xfrm flipV="1">
            <a:off x="4223349" y="2111313"/>
            <a:ext cx="1464792" cy="1466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/>
          <p:cNvCxnSpPr/>
          <p:nvPr/>
        </p:nvCxnSpPr>
        <p:spPr>
          <a:xfrm flipH="1">
            <a:off x="4286527" y="1957201"/>
            <a:ext cx="13384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550855" y="1582169"/>
          <a:ext cx="2183682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91841">
                  <a:extLst>
                    <a:ext uri="{9D8B030D-6E8A-4147-A177-3AD203B41FA5}">
                      <a16:colId xmlns:a16="http://schemas.microsoft.com/office/drawing/2014/main" val="996645127"/>
                    </a:ext>
                  </a:extLst>
                </a:gridCol>
                <a:gridCol w="1091841">
                  <a:extLst>
                    <a:ext uri="{9D8B030D-6E8A-4147-A177-3AD203B41FA5}">
                      <a16:colId xmlns:a16="http://schemas.microsoft.com/office/drawing/2014/main" val="288148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vertex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4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1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63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3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4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2176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798723" y="1957201"/>
            <a:ext cx="7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798722" y="2326006"/>
            <a:ext cx="7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798721" y="2701266"/>
            <a:ext cx="7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798720" y="3069571"/>
            <a:ext cx="7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7798719" y="3437364"/>
            <a:ext cx="7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8047153" y="30621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8044508" y="233246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8044508" y="26992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044508" y="34353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8044508" y="232024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80" y="5239772"/>
            <a:ext cx="4794658" cy="1626642"/>
          </a:xfrm>
          <a:prstGeom prst="rect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92285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  <p:bldP spid="118" grpId="0"/>
      <p:bldP spid="119" grpId="0"/>
      <p:bldP spid="107" grpId="0" animBg="1"/>
      <p:bldP spid="107" grpId="1" animBg="1"/>
      <p:bldP spid="112" grpId="0" animBg="1"/>
      <p:bldP spid="112" grpId="1" animBg="1"/>
      <p:bldP spid="113" grpId="0" animBg="1"/>
      <p:bldP spid="113" grpId="1" animBg="1"/>
      <p:bldP spid="113" grpId="2" animBg="1"/>
      <p:bldP spid="114" grpId="0" animBg="1"/>
      <p:bldP spid="114" grpId="1" animBg="1"/>
      <p:bldP spid="114" grpId="2" animBg="1"/>
      <p:bldP spid="114" grpId="3" animBg="1"/>
      <p:bldP spid="134" grpId="0" animBg="1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211" grpId="0"/>
      <p:bldP spid="212" grpId="0"/>
      <p:bldP spid="213" grpId="0"/>
      <p:bldP spid="214" grpId="0"/>
      <p:bldP spid="215" grpId="0"/>
      <p:bldP spid="5" grpId="0"/>
      <p:bldP spid="5" grpId="1"/>
      <p:bldP spid="221" grpId="0"/>
      <p:bldP spid="221" grpId="1"/>
      <p:bldP spid="224" grpId="0"/>
      <p:bldP spid="224" grpId="1"/>
      <p:bldP spid="225" grpId="0"/>
      <p:bldP spid="74" grpId="0"/>
      <p:bldP spid="75" grpId="0"/>
      <p:bldP spid="76" grpId="0"/>
      <p:bldP spid="77" grpId="0"/>
      <p:bldP spid="79" grpId="0"/>
      <p:bldP spid="80" grpId="0"/>
      <p:bldP spid="80" grpId="1"/>
      <p:bldP spid="81" grpId="0"/>
      <p:bldP spid="82" grpId="0"/>
      <p:bldP spid="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cxnSp>
        <p:nvCxnSpPr>
          <p:cNvPr id="5" name="直線接點 4"/>
          <p:cNvCxnSpPr>
            <a:stCxn id="14" idx="1"/>
            <a:endCxn id="13" idx="5"/>
          </p:cNvCxnSpPr>
          <p:nvPr/>
        </p:nvCxnSpPr>
        <p:spPr>
          <a:xfrm flipH="1" flipV="1">
            <a:off x="2382028" y="2605244"/>
            <a:ext cx="360849" cy="35162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16" idx="0"/>
            <a:endCxn id="14" idx="5"/>
          </p:cNvCxnSpPr>
          <p:nvPr/>
        </p:nvCxnSpPr>
        <p:spPr>
          <a:xfrm flipH="1" flipV="1">
            <a:off x="3193870" y="3407858"/>
            <a:ext cx="209675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stCxn id="14" idx="3"/>
            <a:endCxn id="19" idx="0"/>
          </p:cNvCxnSpPr>
          <p:nvPr/>
        </p:nvCxnSpPr>
        <p:spPr>
          <a:xfrm flipH="1">
            <a:off x="2547467" y="3407858"/>
            <a:ext cx="195410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8" idx="0"/>
            <a:endCxn id="13" idx="3"/>
          </p:cNvCxnSpPr>
          <p:nvPr/>
        </p:nvCxnSpPr>
        <p:spPr>
          <a:xfrm flipV="1">
            <a:off x="1002468" y="2605244"/>
            <a:ext cx="928567" cy="12545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6" idx="4"/>
            <a:endCxn id="15" idx="7"/>
          </p:cNvCxnSpPr>
          <p:nvPr/>
        </p:nvCxnSpPr>
        <p:spPr>
          <a:xfrm flipH="1">
            <a:off x="3192482" y="4497594"/>
            <a:ext cx="211064" cy="60343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15" idx="1"/>
            <a:endCxn id="19" idx="4"/>
          </p:cNvCxnSpPr>
          <p:nvPr/>
        </p:nvCxnSpPr>
        <p:spPr>
          <a:xfrm flipH="1" flipV="1">
            <a:off x="2547467" y="4497594"/>
            <a:ext cx="194022" cy="60343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19" idx="3"/>
            <a:endCxn id="17" idx="7"/>
          </p:cNvCxnSpPr>
          <p:nvPr/>
        </p:nvCxnSpPr>
        <p:spPr>
          <a:xfrm flipH="1">
            <a:off x="1882446" y="4404191"/>
            <a:ext cx="439524" cy="69683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18" idx="4"/>
            <a:endCxn id="17" idx="1"/>
          </p:cNvCxnSpPr>
          <p:nvPr/>
        </p:nvCxnSpPr>
        <p:spPr>
          <a:xfrm>
            <a:off x="1002468" y="4497594"/>
            <a:ext cx="428984" cy="60343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1837632" y="2060848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2649474" y="286346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2648086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3084646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1338050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683568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2228567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176" y="27875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072392" y="32804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14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586165" y="43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24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91693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106905" y="54246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22</a:t>
            </a:r>
          </a:p>
        </p:txBody>
      </p:sp>
      <p:cxnSp>
        <p:nvCxnSpPr>
          <p:cNvPr id="25" name="直線接點 24"/>
          <p:cNvCxnSpPr>
            <a:stCxn id="15" idx="2"/>
            <a:endCxn id="17" idx="6"/>
          </p:cNvCxnSpPr>
          <p:nvPr/>
        </p:nvCxnSpPr>
        <p:spPr>
          <a:xfrm flipH="1">
            <a:off x="1975848" y="5326523"/>
            <a:ext cx="67223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644508" y="4536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18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3290911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12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3300687" y="33194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16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2572473" y="24234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28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1261510" y="6021288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Connected graph</a:t>
            </a:r>
            <a:endParaRPr lang="zh-TW" altLang="en-US" dirty="0"/>
          </a:p>
        </p:txBody>
      </p:sp>
      <p:cxnSp>
        <p:nvCxnSpPr>
          <p:cNvPr id="33" name="直線接點 32"/>
          <p:cNvCxnSpPr>
            <a:stCxn id="43" idx="0"/>
            <a:endCxn id="41" idx="5"/>
          </p:cNvCxnSpPr>
          <p:nvPr/>
        </p:nvCxnSpPr>
        <p:spPr>
          <a:xfrm flipH="1" flipV="1">
            <a:off x="7209894" y="3407858"/>
            <a:ext cx="209675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41" idx="3"/>
            <a:endCxn id="46" idx="0"/>
          </p:cNvCxnSpPr>
          <p:nvPr/>
        </p:nvCxnSpPr>
        <p:spPr>
          <a:xfrm flipH="1">
            <a:off x="6563491" y="3407858"/>
            <a:ext cx="195410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45" idx="0"/>
            <a:endCxn id="40" idx="3"/>
          </p:cNvCxnSpPr>
          <p:nvPr/>
        </p:nvCxnSpPr>
        <p:spPr>
          <a:xfrm flipV="1">
            <a:off x="5018492" y="2605244"/>
            <a:ext cx="928567" cy="12545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43" idx="4"/>
            <a:endCxn id="42" idx="7"/>
          </p:cNvCxnSpPr>
          <p:nvPr/>
        </p:nvCxnSpPr>
        <p:spPr>
          <a:xfrm flipH="1">
            <a:off x="7208506" y="4497594"/>
            <a:ext cx="211064" cy="60343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45" idx="4"/>
            <a:endCxn id="44" idx="1"/>
          </p:cNvCxnSpPr>
          <p:nvPr/>
        </p:nvCxnSpPr>
        <p:spPr>
          <a:xfrm>
            <a:off x="5018492" y="4497594"/>
            <a:ext cx="428984" cy="60343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5853656" y="2060848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6665498" y="286346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6664110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7100670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5354074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4699592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6244591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005200" y="27875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088416" y="32804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14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707717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122929" y="54246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22</a:t>
            </a:r>
          </a:p>
        </p:txBody>
      </p:sp>
      <p:cxnSp>
        <p:nvCxnSpPr>
          <p:cNvPr id="52" name="直線接點 51"/>
          <p:cNvCxnSpPr>
            <a:stCxn id="42" idx="2"/>
            <a:endCxn id="44" idx="6"/>
          </p:cNvCxnSpPr>
          <p:nvPr/>
        </p:nvCxnSpPr>
        <p:spPr>
          <a:xfrm flipH="1">
            <a:off x="5991872" y="5326523"/>
            <a:ext cx="67223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7306935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12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7316711" y="33194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16</a:t>
            </a:r>
          </a:p>
        </p:txBody>
      </p:sp>
      <p:cxnSp>
        <p:nvCxnSpPr>
          <p:cNvPr id="58" name="直線接點 57"/>
          <p:cNvCxnSpPr>
            <a:stCxn id="42" idx="1"/>
            <a:endCxn id="46" idx="4"/>
          </p:cNvCxnSpPr>
          <p:nvPr/>
        </p:nvCxnSpPr>
        <p:spPr>
          <a:xfrm flipH="1" flipV="1">
            <a:off x="6563491" y="4497593"/>
            <a:ext cx="194023" cy="60343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46" idx="3"/>
            <a:endCxn id="44" idx="7"/>
          </p:cNvCxnSpPr>
          <p:nvPr/>
        </p:nvCxnSpPr>
        <p:spPr>
          <a:xfrm flipH="1">
            <a:off x="5898469" y="4404190"/>
            <a:ext cx="439526" cy="69683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031027" y="6021288"/>
            <a:ext cx="26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Spanning tree with cost 99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912828" y="1412776"/>
            <a:ext cx="356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Refer to textbook for detailed steps!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2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47" grpId="0"/>
      <p:bldP spid="48" grpId="0"/>
      <p:bldP spid="50" grpId="0"/>
      <p:bldP spid="51" grpId="0"/>
      <p:bldP spid="54" grpId="0"/>
      <p:bldP spid="55" grpId="0"/>
      <p:bldP spid="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Bellman-Ford - How to Find the 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cs typeface="Arial" panose="020B0604020202020204" pitchFamily="34" charset="0"/>
              </a:rPr>
              <a:t>After the algorithm, we can find the shortest path from the source vertex to a vertex </a:t>
            </a:r>
            <a:r>
              <a:rPr lang="en-US" altLang="zh-TW" b="1" dirty="0">
                <a:cs typeface="Arial" panose="020B0604020202020204" pitchFamily="34" charset="0"/>
              </a:rPr>
              <a:t>w</a:t>
            </a:r>
            <a:r>
              <a:rPr lang="en-US" altLang="zh-TW" dirty="0">
                <a:cs typeface="Arial" panose="020B0604020202020204" pitchFamily="34" charset="0"/>
              </a:rPr>
              <a:t> with the array </a:t>
            </a:r>
            <a:r>
              <a:rPr lang="zh-TW" altLang="en-US" b="1" dirty="0">
                <a:cs typeface="Arial" panose="020B0604020202020204" pitchFamily="34" charset="0"/>
              </a:rPr>
              <a:t>π</a:t>
            </a:r>
            <a:endParaRPr lang="en-US" altLang="zh-TW" b="1" dirty="0">
              <a:cs typeface="Arial" panose="020B0604020202020204" pitchFamily="34" charset="0"/>
            </a:endParaRPr>
          </a:p>
          <a:p>
            <a:r>
              <a:rPr lang="en-US" altLang="zh-TW" dirty="0">
                <a:cs typeface="Arial" panose="020B0604020202020204" pitchFamily="34" charset="0"/>
              </a:rPr>
              <a:t>We use </a:t>
            </a:r>
            <a:r>
              <a:rPr lang="zh-TW" altLang="en-US" b="1" dirty="0">
                <a:cs typeface="Arial" panose="020B0604020202020204" pitchFamily="34" charset="0"/>
              </a:rPr>
              <a:t>π</a:t>
            </a:r>
            <a:r>
              <a:rPr lang="en-US" altLang="zh-TW" dirty="0">
                <a:cs typeface="Arial" panose="020B0604020202020204" pitchFamily="34" charset="0"/>
              </a:rPr>
              <a:t>[w] to find vertex </a:t>
            </a:r>
            <a:r>
              <a:rPr lang="en-US" altLang="zh-TW" b="1" dirty="0">
                <a:cs typeface="Arial" panose="020B0604020202020204" pitchFamily="34" charset="0"/>
              </a:rPr>
              <a:t>w</a:t>
            </a:r>
            <a:r>
              <a:rPr lang="en-US" altLang="zh-TW" dirty="0">
                <a:cs typeface="Arial" panose="020B0604020202020204" pitchFamily="34" charset="0"/>
              </a:rPr>
              <a:t>’s </a:t>
            </a:r>
            <a:r>
              <a:rPr lang="en-US" altLang="zh-TW" dirty="0"/>
              <a:t>predecessor (suppose vertex </a:t>
            </a:r>
            <a:r>
              <a:rPr lang="en-US" altLang="zh-TW" b="1" dirty="0"/>
              <a:t>u</a:t>
            </a:r>
            <a:r>
              <a:rPr lang="en-US" altLang="zh-TW" dirty="0"/>
              <a:t>) and </a:t>
            </a:r>
            <a:r>
              <a:rPr lang="en-US" altLang="zh-TW" b="1" dirty="0"/>
              <a:t>u</a:t>
            </a:r>
            <a:r>
              <a:rPr lang="en-US" altLang="zh-TW" dirty="0"/>
              <a:t>’s predecessor and so on, until the </a:t>
            </a:r>
            <a:r>
              <a:rPr lang="en-US" altLang="zh-TW" dirty="0">
                <a:cs typeface="Arial" panose="020B0604020202020204" pitchFamily="34" charset="0"/>
              </a:rPr>
              <a:t>source vertex is reached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2927521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Bellman-Ford</a:t>
            </a:r>
            <a:r>
              <a:rPr lang="zh-TW" altLang="en-US" dirty="0"/>
              <a:t> </a:t>
            </a:r>
            <a:r>
              <a:rPr lang="en-US" altLang="zh-TW" dirty="0"/>
              <a:t>- Find the Path</a:t>
            </a:r>
            <a:br>
              <a:rPr lang="en-US" altLang="zh-TW" dirty="0"/>
            </a:br>
            <a:r>
              <a:rPr lang="en-US" altLang="zh-TW" dirty="0"/>
              <a:t>(Similar to Dijkstra)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1526"/>
              </p:ext>
            </p:extLst>
          </p:nvPr>
        </p:nvGraphicFramePr>
        <p:xfrm>
          <a:off x="6340372" y="1417638"/>
          <a:ext cx="2183682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91841">
                  <a:extLst>
                    <a:ext uri="{9D8B030D-6E8A-4147-A177-3AD203B41FA5}">
                      <a16:colId xmlns:a16="http://schemas.microsoft.com/office/drawing/2014/main" val="996645127"/>
                    </a:ext>
                  </a:extLst>
                </a:gridCol>
                <a:gridCol w="1091841">
                  <a:extLst>
                    <a:ext uri="{9D8B030D-6E8A-4147-A177-3AD203B41FA5}">
                      <a16:colId xmlns:a16="http://schemas.microsoft.com/office/drawing/2014/main" val="288148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vertex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4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1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63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3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4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2176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39189" y="4455996"/>
            <a:ext cx="313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9623" y="4550651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7" name="橢圓 6"/>
          <p:cNvSpPr/>
          <p:nvPr/>
        </p:nvSpPr>
        <p:spPr>
          <a:xfrm>
            <a:off x="2585492" y="4536242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8" name="橢圓 7"/>
          <p:cNvSpPr/>
          <p:nvPr/>
        </p:nvSpPr>
        <p:spPr>
          <a:xfrm>
            <a:off x="4351362" y="4550651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9" name="橢圓 8"/>
          <p:cNvSpPr/>
          <p:nvPr/>
        </p:nvSpPr>
        <p:spPr>
          <a:xfrm>
            <a:off x="6117231" y="4530423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10" name="橢圓 9"/>
          <p:cNvSpPr/>
          <p:nvPr/>
        </p:nvSpPr>
        <p:spPr>
          <a:xfrm>
            <a:off x="7883100" y="4530423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4</a:t>
            </a:r>
            <a:endParaRPr lang="zh-TW" altLang="en-US" sz="3200" dirty="0"/>
          </a:p>
        </p:txBody>
      </p:sp>
      <p:cxnSp>
        <p:nvCxnSpPr>
          <p:cNvPr id="11" name="直線單箭頭接點 10"/>
          <p:cNvCxnSpPr>
            <a:stCxn id="6" idx="6"/>
            <a:endCxn id="7" idx="2"/>
          </p:cNvCxnSpPr>
          <p:nvPr/>
        </p:nvCxnSpPr>
        <p:spPr>
          <a:xfrm flipV="1">
            <a:off x="1683719" y="4968290"/>
            <a:ext cx="901773" cy="14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6"/>
            <a:endCxn id="8" idx="2"/>
          </p:cNvCxnSpPr>
          <p:nvPr/>
        </p:nvCxnSpPr>
        <p:spPr>
          <a:xfrm>
            <a:off x="3449588" y="4968290"/>
            <a:ext cx="901774" cy="14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6"/>
            <a:endCxn id="9" idx="2"/>
          </p:cNvCxnSpPr>
          <p:nvPr/>
        </p:nvCxnSpPr>
        <p:spPr>
          <a:xfrm flipV="1">
            <a:off x="5215458" y="4962471"/>
            <a:ext cx="901773" cy="202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6"/>
            <a:endCxn id="10" idx="2"/>
          </p:cNvCxnSpPr>
          <p:nvPr/>
        </p:nvCxnSpPr>
        <p:spPr>
          <a:xfrm>
            <a:off x="6981327" y="4962471"/>
            <a:ext cx="9017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614418" y="445599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424723" y="44634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140005" y="44634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39772" y="1677879"/>
            <a:ext cx="54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cs typeface="Arial" panose="020B0604020202020204" pitchFamily="34" charset="0"/>
              </a:rPr>
              <a:t>Suppose we want to find the shortest path from 0 to 4</a:t>
            </a:r>
            <a:endParaRPr lang="zh-TW" altLang="en-US" sz="3200" dirty="0">
              <a:cs typeface="Arial" panose="020B060402020202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601988" y="3074945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cs typeface="Arial" panose="020B0604020202020204" pitchFamily="34" charset="0"/>
              </a:rPr>
              <a:t>π</a:t>
            </a:r>
            <a:r>
              <a:rPr lang="en-US" altLang="zh-TW" sz="3200" dirty="0">
                <a:cs typeface="Arial" panose="020B0604020202020204" pitchFamily="34" charset="0"/>
              </a:rPr>
              <a:t>[1]=2</a:t>
            </a:r>
            <a:endParaRPr lang="zh-TW" altLang="en-US" sz="3200" dirty="0">
              <a:cs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601988" y="307320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cs typeface="Arial" panose="020B0604020202020204" pitchFamily="34" charset="0"/>
              </a:rPr>
              <a:t>π</a:t>
            </a:r>
            <a:r>
              <a:rPr lang="en-US" altLang="zh-TW" sz="3200" dirty="0">
                <a:cs typeface="Arial" panose="020B0604020202020204" pitchFamily="34" charset="0"/>
              </a:rPr>
              <a:t>[4]=1</a:t>
            </a:r>
            <a:endParaRPr lang="zh-TW" altLang="en-US" sz="3200" dirty="0">
              <a:cs typeface="Arial" panose="020B0604020202020204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01988" y="3068098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cs typeface="Arial" panose="020B0604020202020204" pitchFamily="34" charset="0"/>
              </a:rPr>
              <a:t>π</a:t>
            </a:r>
            <a:r>
              <a:rPr lang="en-US" altLang="zh-TW" sz="3200" dirty="0">
                <a:cs typeface="Arial" panose="020B0604020202020204" pitchFamily="34" charset="0"/>
              </a:rPr>
              <a:t>[2]=3</a:t>
            </a:r>
            <a:endParaRPr lang="zh-TW" altLang="en-US" sz="3200" dirty="0">
              <a:cs typeface="Arial" panose="020B0604020202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601988" y="3074945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cs typeface="Arial" panose="020B0604020202020204" pitchFamily="34" charset="0"/>
              </a:rPr>
              <a:t>π</a:t>
            </a:r>
            <a:r>
              <a:rPr lang="en-US" altLang="zh-TW" sz="3200" dirty="0">
                <a:cs typeface="Arial" panose="020B0604020202020204" pitchFamily="34" charset="0"/>
              </a:rPr>
              <a:t>[1]=2</a:t>
            </a:r>
            <a:endParaRPr lang="zh-TW" altLang="en-US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89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5" grpId="0"/>
      <p:bldP spid="16" grpId="0"/>
      <p:bldP spid="17" grpId="0"/>
      <p:bldP spid="19" grpId="0"/>
      <p:bldP spid="19" grpId="1"/>
      <p:bldP spid="20" grpId="0"/>
      <p:bldP spid="20" grpId="1"/>
      <p:bldP spid="21" grpId="0"/>
      <p:bldP spid="21" grpId="1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ighlight>
                  <a:srgbClr val="FFFF00"/>
                </a:highlight>
              </a:rPr>
              <a:t>Bellman-Ford Algorithm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/>
          </p:nvPr>
        </p:nvGraphicFramePr>
        <p:xfrm>
          <a:off x="359532" y="1556792"/>
          <a:ext cx="8424936" cy="4876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440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bool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MatrixWDigraph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Bellman_Ford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n,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v)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// </a:t>
                      </a:r>
                      <a:r>
                        <a:rPr lang="en-US" altLang="zh-TW" sz="1600" b="1" dirty="0" err="1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dist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[j], 0 ≤ j &lt; n, stores the shortest</a:t>
                      </a:r>
                      <a:r>
                        <a:rPr lang="en-US" altLang="zh-TW" sz="16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path from v to j</a:t>
                      </a:r>
                      <a:endParaRPr lang="zh-TW" altLang="en-US" sz="1600" b="1" dirty="0">
                        <a:solidFill>
                          <a:srgbClr val="00B050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// length[</a:t>
                      </a:r>
                      <a:r>
                        <a:rPr lang="en-US" altLang="zh-TW" sz="1600" b="1" dirty="0" err="1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][j]</a:t>
                      </a:r>
                      <a:r>
                        <a:rPr lang="zh-TW" altLang="en-US" sz="16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16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stores length of edge &lt;</a:t>
                      </a:r>
                      <a:r>
                        <a:rPr lang="en-US" altLang="zh-TW" sz="1600" b="1" baseline="0" dirty="0" err="1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, j&gt;  </a:t>
                      </a:r>
                      <a:endParaRPr lang="zh-TW" altLang="en-US" sz="1600" b="1" dirty="0">
                        <a:solidFill>
                          <a:srgbClr val="00B050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// </a:t>
                      </a:r>
                      <a:r>
                        <a:rPr lang="zh-TW" altLang="en-US" sz="1600" b="1" dirty="0">
                          <a:solidFill>
                            <a:srgbClr val="00B050"/>
                          </a:solidFill>
                        </a:rPr>
                        <a:t>π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US" altLang="zh-TW" sz="1600" b="1" dirty="0" err="1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]</a:t>
                      </a:r>
                      <a:r>
                        <a:rPr lang="zh-TW" altLang="en-US" sz="16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16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stores the predecessor of </a:t>
                      </a:r>
                      <a:r>
                        <a:rPr lang="en-US" altLang="zh-TW" sz="1600" b="1" baseline="0" dirty="0" err="1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for(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=0;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&lt;n;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++){ 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]=NULL;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]=</a:t>
                      </a: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Arial" charset="0"/>
                        </a:rPr>
                        <a:t>    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;}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// initialize</a:t>
                      </a:r>
                      <a:endParaRPr lang="zh-TW" altLang="en-US" sz="1600" b="1" dirty="0">
                        <a:solidFill>
                          <a:srgbClr val="00B050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[v] = 0;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// find n − 1 paths starting</a:t>
                      </a:r>
                      <a:r>
                        <a:rPr lang="en-US" altLang="zh-TW" sz="16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from v</a:t>
                      </a:r>
                      <a:endParaRPr lang="en-US" altLang="zh-TW" sz="1600" b="1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for(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i=1;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&lt;=n−1 ;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++){ </a:t>
                      </a:r>
                      <a:endParaRPr lang="zh-TW" altLang="en-US" sz="1600" b="1" dirty="0">
                        <a:solidFill>
                          <a:srgbClr val="00B050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for</a:t>
                      </a: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each edge &lt;</a:t>
                      </a:r>
                      <a:r>
                        <a:rPr lang="en-US" altLang="zh-TW" sz="16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u,w</a:t>
                      </a: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 </a:t>
                      </a:r>
                      <a:r>
                        <a:rPr lang="el-GR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ϵ</a:t>
                      </a: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E 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if(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[u] + length[u][w] &lt;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[w]){</a:t>
                      </a: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[w] =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[u] + length[u][w];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[w]=u;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}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// end of for (</a:t>
                      </a:r>
                      <a:r>
                        <a:rPr lang="en-US" altLang="zh-TW" sz="1600" b="1" dirty="0" err="1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= 1; …)</a:t>
                      </a:r>
                      <a:endParaRPr lang="zh-TW" altLang="en-US" sz="1600" b="1" dirty="0">
                        <a:solidFill>
                          <a:srgbClr val="00B050"/>
                        </a:solidFill>
                        <a:latin typeface="Courier New" pitchFamily="49" charset="0"/>
                      </a:endParaRPr>
                    </a:p>
                    <a:p>
                      <a:pPr marL="400050" marR="0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for</a:t>
                      </a: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each edge &lt;</a:t>
                      </a:r>
                      <a:r>
                        <a:rPr lang="en-US" altLang="zh-TW" sz="16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u,w</a:t>
                      </a: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 </a:t>
                      </a:r>
                      <a:r>
                        <a:rPr lang="el-GR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ϵ</a:t>
                      </a: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E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if(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[u] + length[u][w] &lt;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dist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[w])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 false;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// have a negative cycle </a:t>
                      </a:r>
                      <a:endParaRPr lang="en-US" altLang="zh-TW" sz="1600" b="1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return true;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endParaRPr lang="en-US" altLang="zh-TW" sz="1600" b="1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2015787" y="6198289"/>
            <a:ext cx="511242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600" b="1" dirty="0"/>
              <a:t>Time complexity: O(</a:t>
            </a:r>
            <a:r>
              <a:rPr lang="en-US" altLang="zh-TW" sz="3600" b="1" dirty="0" err="1"/>
              <a:t>n│E</a:t>
            </a:r>
            <a:r>
              <a:rPr lang="en-US" altLang="zh-TW" sz="3600" b="1" dirty="0"/>
              <a:t>│)</a:t>
            </a:r>
            <a:endParaRPr lang="zh-TW" altLang="en-US" sz="36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28184" y="242088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" charset="0"/>
              </a:rPr>
              <a:t>∞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355976" y="3140968"/>
            <a:ext cx="4176464" cy="461665"/>
            <a:chOff x="4211960" y="3111351"/>
            <a:chExt cx="4176464" cy="461665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4211960" y="3342183"/>
              <a:ext cx="338437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7637898" y="3111351"/>
              <a:ext cx="750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O(n)</a:t>
              </a:r>
              <a:endParaRPr lang="zh-TW" altLang="en-US" sz="2400" b="1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355976" y="3385636"/>
            <a:ext cx="4469814" cy="461665"/>
            <a:chOff x="4211960" y="3111351"/>
            <a:chExt cx="4469814" cy="461665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4211960" y="3342183"/>
              <a:ext cx="338437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7637898" y="3111351"/>
              <a:ext cx="1043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O(│E│)</a:t>
              </a:r>
              <a:endParaRPr lang="zh-TW" altLang="en-US" sz="2400" b="1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366497" y="4871315"/>
            <a:ext cx="4469814" cy="461665"/>
            <a:chOff x="4211960" y="3111351"/>
            <a:chExt cx="4469814" cy="461665"/>
          </a:xfrm>
        </p:grpSpPr>
        <p:cxnSp>
          <p:nvCxnSpPr>
            <p:cNvPr id="34" name="直線單箭頭接點 33"/>
            <p:cNvCxnSpPr/>
            <p:nvPr/>
          </p:nvCxnSpPr>
          <p:spPr>
            <a:xfrm>
              <a:off x="4211960" y="3342183"/>
              <a:ext cx="338437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7637898" y="3111351"/>
              <a:ext cx="1043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O(│E│)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6322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All-Pairs Shortest Paths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One approach: Applying single source shortest path to each of n vertices</a:t>
            </a:r>
          </a:p>
          <a:p>
            <a:r>
              <a:rPr lang="en-US" altLang="zh-TW" dirty="0"/>
              <a:t>Another approach: Floyd-</a:t>
            </a:r>
            <a:r>
              <a:rPr lang="en-US" altLang="zh-TW" dirty="0" err="1"/>
              <a:t>Warshall’s</a:t>
            </a:r>
            <a:r>
              <a:rPr lang="en-US" altLang="zh-TW" dirty="0"/>
              <a:t> algorithm</a:t>
            </a:r>
          </a:p>
          <a:p>
            <a:r>
              <a:rPr lang="en-US" altLang="zh-TW" dirty="0"/>
              <a:t>We number the vertices from 0 to n-1, and maintain an array </a:t>
            </a:r>
            <a:r>
              <a:rPr lang="en-US" altLang="zh-TW" b="1" dirty="0"/>
              <a:t>A</a:t>
            </a:r>
          </a:p>
          <a:p>
            <a:pPr lvl="1"/>
            <a:r>
              <a:rPr lang="en-US" altLang="zh-TW" b="1" dirty="0"/>
              <a:t>A</a:t>
            </a:r>
            <a:r>
              <a:rPr lang="en-US" altLang="zh-TW" baseline="30000" dirty="0"/>
              <a:t>-1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][j]: is just the length[</a:t>
            </a:r>
            <a:r>
              <a:rPr lang="en-US" altLang="zh-TW" dirty="0" err="1"/>
              <a:t>i</a:t>
            </a:r>
            <a:r>
              <a:rPr lang="en-US" altLang="zh-TW" dirty="0"/>
              <a:t>][j]</a:t>
            </a:r>
          </a:p>
          <a:p>
            <a:pPr lvl="1"/>
            <a:r>
              <a:rPr lang="en-US" altLang="zh-TW" b="1" dirty="0"/>
              <a:t>A</a:t>
            </a:r>
            <a:r>
              <a:rPr lang="en-US" altLang="zh-TW" baseline="30000" dirty="0"/>
              <a:t>n-1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][j]: the length of the shortest </a:t>
            </a:r>
            <a:r>
              <a:rPr lang="en-US" altLang="zh-TW" dirty="0" err="1"/>
              <a:t>i</a:t>
            </a:r>
            <a:r>
              <a:rPr lang="en-US" altLang="zh-TW" dirty="0"/>
              <a:t>-to-j path in G</a:t>
            </a:r>
          </a:p>
          <a:p>
            <a:pPr lvl="1"/>
            <a:r>
              <a:rPr lang="en-US" altLang="zh-TW" b="1" dirty="0" err="1"/>
              <a:t>A</a:t>
            </a:r>
            <a:r>
              <a:rPr lang="en-US" altLang="zh-TW" baseline="30000" dirty="0" err="1"/>
              <a:t>k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][j]: the length of the shortest path from i to j going </a:t>
            </a:r>
            <a:r>
              <a:rPr lang="en-US" altLang="zh-TW" b="1" dirty="0"/>
              <a:t>through no intermediate vertex of index greater than k</a:t>
            </a:r>
            <a:endParaRPr lang="en-US" altLang="zh-TW" dirty="0"/>
          </a:p>
          <a:p>
            <a:r>
              <a:rPr lang="en-US" altLang="zh-TW" b="1" dirty="0" err="1"/>
              <a:t>A</a:t>
            </a:r>
            <a:r>
              <a:rPr lang="en-US" altLang="zh-TW" baseline="30000" dirty="0" err="1"/>
              <a:t>k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 = min{</a:t>
            </a:r>
            <a:r>
              <a:rPr lang="en-US" altLang="zh-TW" b="1" dirty="0"/>
              <a:t>A</a:t>
            </a:r>
            <a:r>
              <a:rPr lang="en-US" altLang="zh-TW" baseline="30000" dirty="0"/>
              <a:t>k-1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][j], </a:t>
            </a:r>
            <a:r>
              <a:rPr lang="en-US" altLang="zh-TW" b="1" dirty="0"/>
              <a:t>A</a:t>
            </a:r>
            <a:r>
              <a:rPr lang="en-US" altLang="zh-TW" baseline="30000" dirty="0"/>
              <a:t>k-1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][k]+ </a:t>
            </a:r>
            <a:r>
              <a:rPr lang="en-US" altLang="zh-TW" b="1" dirty="0"/>
              <a:t>A</a:t>
            </a:r>
            <a:r>
              <a:rPr lang="en-US" altLang="zh-TW" baseline="30000" dirty="0"/>
              <a:t>k-1 </a:t>
            </a:r>
            <a:r>
              <a:rPr lang="en-US" altLang="zh-TW" dirty="0"/>
              <a:t>[k][j] }, k </a:t>
            </a:r>
            <a:r>
              <a:rPr lang="zh-TW" altLang="en-US" dirty="0"/>
              <a:t>≥ </a:t>
            </a:r>
            <a:r>
              <a:rPr lang="en-US" altLang="zh-TW" dirty="0"/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8890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Floyd-</a:t>
            </a:r>
            <a:r>
              <a:rPr lang="en-US" altLang="zh-TW" dirty="0" err="1"/>
              <a:t>Warshall’s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only two possible paths for </a:t>
            </a:r>
            <a:r>
              <a:rPr lang="en-US" altLang="zh-TW" dirty="0" err="1"/>
              <a:t>A</a:t>
            </a:r>
            <a:r>
              <a:rPr lang="en-US" altLang="zh-TW" baseline="30000" dirty="0" err="1"/>
              <a:t>k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][j]!</a:t>
            </a:r>
          </a:p>
          <a:p>
            <a:pPr lvl="1"/>
            <a:r>
              <a:rPr lang="en-US" altLang="zh-TW" dirty="0"/>
              <a:t>The path dose not pass vertex k.</a:t>
            </a:r>
          </a:p>
          <a:p>
            <a:pPr lvl="1"/>
            <a:r>
              <a:rPr lang="en-US" altLang="zh-TW" dirty="0"/>
              <a:t>The path dose pass vertex k. 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115616" y="4935488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i</a:t>
            </a:r>
            <a:endParaRPr lang="zh-TW" altLang="en-US" sz="2800" dirty="0"/>
          </a:p>
        </p:txBody>
      </p:sp>
      <p:sp>
        <p:nvSpPr>
          <p:cNvPr id="5" name="橢圓 4"/>
          <p:cNvSpPr/>
          <p:nvPr/>
        </p:nvSpPr>
        <p:spPr>
          <a:xfrm>
            <a:off x="7382590" y="4935488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j</a:t>
            </a:r>
            <a:endParaRPr lang="zh-TW" altLang="en-US" sz="2800" dirty="0"/>
          </a:p>
        </p:txBody>
      </p:sp>
      <p:sp>
        <p:nvSpPr>
          <p:cNvPr id="6" name="雲朵形 5"/>
          <p:cNvSpPr/>
          <p:nvPr/>
        </p:nvSpPr>
        <p:spPr>
          <a:xfrm>
            <a:off x="3635896" y="4217562"/>
            <a:ext cx="1789484" cy="11556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836495" y="4572893"/>
            <a:ext cx="508765" cy="5087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0</a:t>
            </a:r>
            <a:endParaRPr lang="zh-TW" altLang="en-US" sz="2000" dirty="0"/>
          </a:p>
        </p:txBody>
      </p:sp>
      <p:sp>
        <p:nvSpPr>
          <p:cNvPr id="8" name="橢圓 7"/>
          <p:cNvSpPr/>
          <p:nvPr/>
        </p:nvSpPr>
        <p:spPr>
          <a:xfrm>
            <a:off x="4644008" y="4356869"/>
            <a:ext cx="508765" cy="5087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71046" y="44160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K-1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57227" y="45728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2" name="弧形接點 11"/>
          <p:cNvCxnSpPr>
            <a:stCxn id="4" idx="6"/>
            <a:endCxn id="6" idx="2"/>
          </p:cNvCxnSpPr>
          <p:nvPr/>
        </p:nvCxnSpPr>
        <p:spPr>
          <a:xfrm flipV="1">
            <a:off x="1761410" y="4795389"/>
            <a:ext cx="1880037" cy="462996"/>
          </a:xfrm>
          <a:prstGeom prst="curved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弧形接點 13"/>
          <p:cNvCxnSpPr>
            <a:stCxn id="6" idx="0"/>
            <a:endCxn id="5" idx="2"/>
          </p:cNvCxnSpPr>
          <p:nvPr/>
        </p:nvCxnSpPr>
        <p:spPr>
          <a:xfrm>
            <a:off x="5423889" y="4795389"/>
            <a:ext cx="1958701" cy="462996"/>
          </a:xfrm>
          <a:prstGeom prst="curved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雲朵形 16"/>
          <p:cNvSpPr/>
          <p:nvPr/>
        </p:nvSpPr>
        <p:spPr>
          <a:xfrm>
            <a:off x="2123728" y="5585714"/>
            <a:ext cx="1789484" cy="11556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324327" y="5941045"/>
            <a:ext cx="508765" cy="5087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0</a:t>
            </a:r>
            <a:endParaRPr lang="zh-TW" altLang="en-US" sz="2000" dirty="0"/>
          </a:p>
        </p:txBody>
      </p:sp>
      <p:sp>
        <p:nvSpPr>
          <p:cNvPr id="19" name="橢圓 18"/>
          <p:cNvSpPr/>
          <p:nvPr/>
        </p:nvSpPr>
        <p:spPr>
          <a:xfrm>
            <a:off x="3131840" y="5725021"/>
            <a:ext cx="508765" cy="5087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158878" y="578424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K-1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845059" y="5941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22" name="雲朵形 21"/>
          <p:cNvSpPr/>
          <p:nvPr/>
        </p:nvSpPr>
        <p:spPr>
          <a:xfrm>
            <a:off x="5302796" y="5547885"/>
            <a:ext cx="1789484" cy="11556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503395" y="5903216"/>
            <a:ext cx="508765" cy="5087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0</a:t>
            </a:r>
            <a:endParaRPr lang="zh-TW" altLang="en-US" sz="2000" dirty="0"/>
          </a:p>
        </p:txBody>
      </p:sp>
      <p:sp>
        <p:nvSpPr>
          <p:cNvPr id="24" name="橢圓 23"/>
          <p:cNvSpPr/>
          <p:nvPr/>
        </p:nvSpPr>
        <p:spPr>
          <a:xfrm>
            <a:off x="6310908" y="5687192"/>
            <a:ext cx="508765" cy="5087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37946" y="574641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K-1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024127" y="59032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27" name="弧形接點 26"/>
          <p:cNvCxnSpPr>
            <a:stCxn id="4" idx="4"/>
            <a:endCxn id="17" idx="2"/>
          </p:cNvCxnSpPr>
          <p:nvPr/>
        </p:nvCxnSpPr>
        <p:spPr>
          <a:xfrm rot="16200000" flipH="1">
            <a:off x="1492767" y="5527028"/>
            <a:ext cx="582259" cy="690766"/>
          </a:xfrm>
          <a:prstGeom prst="curved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弧形接點 29"/>
          <p:cNvCxnSpPr>
            <a:stCxn id="22" idx="0"/>
            <a:endCxn id="5" idx="4"/>
          </p:cNvCxnSpPr>
          <p:nvPr/>
        </p:nvCxnSpPr>
        <p:spPr>
          <a:xfrm flipV="1">
            <a:off x="7090789" y="5581282"/>
            <a:ext cx="614698" cy="544430"/>
          </a:xfrm>
          <a:prstGeom prst="curved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4286246" y="5834701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k</a:t>
            </a:r>
            <a:endParaRPr lang="zh-TW" altLang="en-US" sz="2800" dirty="0"/>
          </a:p>
        </p:txBody>
      </p:sp>
      <p:cxnSp>
        <p:nvCxnSpPr>
          <p:cNvPr id="44" name="直線單箭頭接點 43"/>
          <p:cNvCxnSpPr>
            <a:stCxn id="17" idx="0"/>
            <a:endCxn id="39" idx="2"/>
          </p:cNvCxnSpPr>
          <p:nvPr/>
        </p:nvCxnSpPr>
        <p:spPr>
          <a:xfrm flipV="1">
            <a:off x="3911721" y="6157598"/>
            <a:ext cx="374525" cy="594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9" idx="6"/>
            <a:endCxn id="22" idx="2"/>
          </p:cNvCxnSpPr>
          <p:nvPr/>
        </p:nvCxnSpPr>
        <p:spPr>
          <a:xfrm flipV="1">
            <a:off x="4932040" y="6125712"/>
            <a:ext cx="376307" cy="3188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31540" y="3348281"/>
            <a:ext cx="828092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3200" dirty="0" err="1"/>
              <a:t>A</a:t>
            </a:r>
            <a:r>
              <a:rPr lang="en-US" altLang="zh-TW" sz="3200" baseline="30000" dirty="0" err="1"/>
              <a:t>k</a:t>
            </a:r>
            <a:r>
              <a:rPr lang="en-US" altLang="zh-TW" sz="3200" dirty="0"/>
              <a:t>[</a:t>
            </a:r>
            <a:r>
              <a:rPr lang="en-US" altLang="zh-TW" sz="3200" dirty="0" err="1"/>
              <a:t>i</a:t>
            </a:r>
            <a:r>
              <a:rPr lang="en-US" altLang="zh-TW" sz="3200" dirty="0"/>
              <a:t>][j] = min{ </a:t>
            </a:r>
            <a:r>
              <a:rPr lang="en-US" altLang="zh-TW" sz="3200" dirty="0">
                <a:solidFill>
                  <a:srgbClr val="0000FF"/>
                </a:solidFill>
              </a:rPr>
              <a:t>A</a:t>
            </a:r>
            <a:r>
              <a:rPr lang="en-US" altLang="zh-TW" sz="32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3200" dirty="0">
                <a:solidFill>
                  <a:srgbClr val="0000FF"/>
                </a:solidFill>
              </a:rPr>
              <a:t>[</a:t>
            </a:r>
            <a:r>
              <a:rPr lang="en-US" altLang="zh-TW" sz="3200" dirty="0" err="1">
                <a:solidFill>
                  <a:srgbClr val="0000FF"/>
                </a:solidFill>
              </a:rPr>
              <a:t>i</a:t>
            </a:r>
            <a:r>
              <a:rPr lang="en-US" altLang="zh-TW" sz="3200" dirty="0">
                <a:solidFill>
                  <a:srgbClr val="0000FF"/>
                </a:solidFill>
              </a:rPr>
              <a:t>][j]</a:t>
            </a:r>
            <a:r>
              <a:rPr lang="en-US" altLang="zh-TW" sz="3200" dirty="0"/>
              <a:t>, </a:t>
            </a:r>
            <a:r>
              <a:rPr lang="en-US" altLang="zh-TW" sz="3200" dirty="0">
                <a:solidFill>
                  <a:srgbClr val="00B050"/>
                </a:solidFill>
              </a:rPr>
              <a:t>A</a:t>
            </a:r>
            <a:r>
              <a:rPr lang="en-US" altLang="zh-TW" sz="3200" baseline="30000" dirty="0">
                <a:solidFill>
                  <a:srgbClr val="00B050"/>
                </a:solidFill>
              </a:rPr>
              <a:t>k-1</a:t>
            </a:r>
            <a:r>
              <a:rPr lang="en-US" altLang="zh-TW" sz="3200" dirty="0">
                <a:solidFill>
                  <a:srgbClr val="00B050"/>
                </a:solidFill>
              </a:rPr>
              <a:t>[</a:t>
            </a:r>
            <a:r>
              <a:rPr lang="en-US" altLang="zh-TW" sz="3200" dirty="0" err="1">
                <a:solidFill>
                  <a:srgbClr val="00B050"/>
                </a:solidFill>
              </a:rPr>
              <a:t>i</a:t>
            </a:r>
            <a:r>
              <a:rPr lang="en-US" altLang="zh-TW" sz="3200" dirty="0">
                <a:solidFill>
                  <a:srgbClr val="00B050"/>
                </a:solidFill>
              </a:rPr>
              <a:t>][k]+ A</a:t>
            </a:r>
            <a:r>
              <a:rPr lang="en-US" altLang="zh-TW" sz="3200" baseline="30000" dirty="0">
                <a:solidFill>
                  <a:srgbClr val="00B050"/>
                </a:solidFill>
              </a:rPr>
              <a:t>k-1 </a:t>
            </a:r>
            <a:r>
              <a:rPr lang="en-US" altLang="zh-TW" sz="3200" dirty="0">
                <a:solidFill>
                  <a:srgbClr val="00B050"/>
                </a:solidFill>
              </a:rPr>
              <a:t>[k][j] </a:t>
            </a:r>
            <a:r>
              <a:rPr lang="en-US" altLang="zh-TW" sz="3200" dirty="0"/>
              <a:t>}, k </a:t>
            </a:r>
            <a:r>
              <a:rPr lang="zh-TW" altLang="en-US" sz="3200" dirty="0"/>
              <a:t>≥ </a:t>
            </a:r>
            <a:r>
              <a:rPr lang="en-US" altLang="zh-TW" sz="3200" dirty="0"/>
              <a:t>0</a:t>
            </a: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67570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Floyd-</a:t>
            </a:r>
            <a:r>
              <a:rPr lang="en-US" altLang="zh-TW" dirty="0" err="1"/>
              <a:t>Warshall’s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4997152"/>
          </a:xfrm>
        </p:spPr>
        <p:txBody>
          <a:bodyPr>
            <a:normAutofit/>
          </a:bodyPr>
          <a:lstStyle/>
          <a:p>
            <a:r>
              <a:rPr lang="en-US" altLang="zh-TW" dirty="0"/>
              <a:t>Array </a:t>
            </a:r>
            <a:r>
              <a:rPr lang="en-US" altLang="zh-TW" b="1" dirty="0"/>
              <a:t>A</a:t>
            </a:r>
            <a:r>
              <a:rPr lang="en-US" altLang="zh-TW" dirty="0"/>
              <a:t> stores the </a:t>
            </a:r>
            <a:r>
              <a:rPr lang="en-US" altLang="zh-TW" dirty="0">
                <a:highlight>
                  <a:srgbClr val="FFFF00"/>
                </a:highlight>
              </a:rPr>
              <a:t>shortest distance </a:t>
            </a:r>
            <a:r>
              <a:rPr lang="en-US" altLang="zh-TW" dirty="0"/>
              <a:t>between vertex </a:t>
            </a:r>
            <a:r>
              <a:rPr lang="en-US" altLang="zh-TW" b="1" dirty="0" err="1"/>
              <a:t>i</a:t>
            </a:r>
            <a:r>
              <a:rPr lang="en-US" altLang="zh-TW" dirty="0"/>
              <a:t> and </a:t>
            </a:r>
            <a:r>
              <a:rPr lang="en-US" altLang="zh-TW" b="1" dirty="0"/>
              <a:t>j</a:t>
            </a:r>
            <a:r>
              <a:rPr lang="en-US" altLang="zh-TW" dirty="0"/>
              <a:t> in </a:t>
            </a:r>
            <a:r>
              <a:rPr lang="en-US" altLang="zh-TW" b="1" dirty="0"/>
              <a:t>V</a:t>
            </a:r>
          </a:p>
          <a:p>
            <a:r>
              <a:rPr lang="en-US" altLang="zh-TW" dirty="0"/>
              <a:t>Array </a:t>
            </a:r>
            <a:r>
              <a:rPr lang="en-US" altLang="zh-TW" b="1" dirty="0"/>
              <a:t>p</a:t>
            </a:r>
            <a:r>
              <a:rPr lang="en-US" altLang="zh-TW" dirty="0"/>
              <a:t> stores the </a:t>
            </a:r>
            <a:r>
              <a:rPr lang="en-US" altLang="zh-TW" dirty="0">
                <a:highlight>
                  <a:srgbClr val="FFFF00"/>
                </a:highlight>
              </a:rPr>
              <a:t>vertices</a:t>
            </a:r>
            <a:r>
              <a:rPr lang="en-US" altLang="zh-TW" dirty="0"/>
              <a:t> in the path from vertex </a:t>
            </a:r>
            <a:r>
              <a:rPr lang="en-US" altLang="zh-TW" b="1" dirty="0" err="1"/>
              <a:t>i</a:t>
            </a:r>
            <a:r>
              <a:rPr lang="en-US" altLang="zh-TW" dirty="0"/>
              <a:t> to </a:t>
            </a:r>
            <a:r>
              <a:rPr lang="en-US" altLang="zh-TW" b="1" dirty="0"/>
              <a:t>j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Initialize: Set </a:t>
            </a:r>
            <a:r>
              <a:rPr lang="en-US" altLang="zh-TW" b="1" dirty="0"/>
              <a:t>A</a:t>
            </a:r>
            <a:r>
              <a:rPr lang="en-US" altLang="zh-TW" baseline="30000" dirty="0"/>
              <a:t>-1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 = </a:t>
            </a:r>
            <a:r>
              <a:rPr lang="en-US" altLang="zh-TW" b="1" dirty="0"/>
              <a:t>length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][j], </a:t>
            </a:r>
            <a:r>
              <a:rPr lang="en-US" altLang="zh-TW" b="1" dirty="0"/>
              <a:t>p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][j]=-1</a:t>
            </a:r>
          </a:p>
          <a:p>
            <a:r>
              <a:rPr lang="en-US" altLang="zh-TW" dirty="0"/>
              <a:t>For </a:t>
            </a:r>
            <a:r>
              <a:rPr lang="en-US" altLang="zh-TW" b="1" dirty="0"/>
              <a:t>k</a:t>
            </a:r>
            <a:r>
              <a:rPr lang="en-US" altLang="zh-TW" dirty="0"/>
              <a:t>=0 to n-1, if </a:t>
            </a:r>
            <a:r>
              <a:rPr lang="en-US" altLang="zh-TW" b="1" dirty="0"/>
              <a:t>A</a:t>
            </a:r>
            <a:r>
              <a:rPr lang="en-US" altLang="zh-TW" baseline="30000" dirty="0"/>
              <a:t>k-1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][k]+ </a:t>
            </a:r>
            <a:r>
              <a:rPr lang="en-US" altLang="zh-TW" b="1" dirty="0"/>
              <a:t>A</a:t>
            </a:r>
            <a:r>
              <a:rPr lang="en-US" altLang="zh-TW" baseline="30000" dirty="0"/>
              <a:t>k-1 </a:t>
            </a:r>
            <a:r>
              <a:rPr lang="en-US" altLang="zh-TW" dirty="0"/>
              <a:t>[k][j] &lt; </a:t>
            </a:r>
            <a:r>
              <a:rPr lang="en-US" altLang="zh-TW" b="1" dirty="0"/>
              <a:t>A</a:t>
            </a:r>
            <a:r>
              <a:rPr lang="en-US" altLang="zh-TW" baseline="30000" dirty="0"/>
              <a:t>k-1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][j], update </a:t>
            </a:r>
            <a:r>
              <a:rPr lang="en-US" altLang="zh-TW" b="1" dirty="0" err="1"/>
              <a:t>A</a:t>
            </a:r>
            <a:r>
              <a:rPr lang="en-US" altLang="zh-TW" baseline="30000" dirty="0" err="1"/>
              <a:t>k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 = </a:t>
            </a:r>
            <a:r>
              <a:rPr lang="en-US" altLang="zh-TW" b="1" dirty="0"/>
              <a:t>A</a:t>
            </a:r>
            <a:r>
              <a:rPr lang="en-US" altLang="zh-TW" baseline="30000" dirty="0"/>
              <a:t>k-1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][k]+ </a:t>
            </a:r>
            <a:r>
              <a:rPr lang="en-US" altLang="zh-TW" b="1" dirty="0"/>
              <a:t>A</a:t>
            </a:r>
            <a:r>
              <a:rPr lang="en-US" altLang="zh-TW" baseline="30000" dirty="0"/>
              <a:t>k-1 </a:t>
            </a:r>
            <a:r>
              <a:rPr lang="en-US" altLang="zh-TW" dirty="0"/>
              <a:t>[k][j], </a:t>
            </a:r>
            <a:r>
              <a:rPr lang="en-US" altLang="zh-TW" b="1" dirty="0"/>
              <a:t>p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 = k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/>
              <a:t>Finally </a:t>
            </a:r>
            <a:r>
              <a:rPr lang="en-US" altLang="zh-TW" sz="3200" b="1" dirty="0"/>
              <a:t>A</a:t>
            </a:r>
            <a:r>
              <a:rPr lang="en-US" altLang="zh-TW" sz="3200" baseline="30000" dirty="0"/>
              <a:t>n-1</a:t>
            </a:r>
            <a:r>
              <a:rPr lang="en-US" altLang="zh-TW" sz="3200" dirty="0"/>
              <a:t>[</a:t>
            </a:r>
            <a:r>
              <a:rPr lang="en-US" altLang="zh-TW" sz="3200" dirty="0" err="1"/>
              <a:t>i</a:t>
            </a:r>
            <a:r>
              <a:rPr lang="en-US" altLang="zh-TW" sz="3200" dirty="0"/>
              <a:t>][j] is the shortest distance from vertex </a:t>
            </a:r>
            <a:r>
              <a:rPr lang="en-US" altLang="zh-TW" sz="3200" b="1" dirty="0" err="1"/>
              <a:t>i</a:t>
            </a:r>
            <a:r>
              <a:rPr lang="en-US" altLang="zh-TW" sz="3200" dirty="0"/>
              <a:t> to </a:t>
            </a:r>
            <a:r>
              <a:rPr lang="en-US" altLang="zh-TW" sz="3200" b="1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37819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sp>
        <p:nvSpPr>
          <p:cNvPr id="22" name="文字方塊 67"/>
          <p:cNvSpPr txBox="1">
            <a:spLocks noChangeArrowheads="1"/>
          </p:cNvSpPr>
          <p:nvPr/>
        </p:nvSpPr>
        <p:spPr bwMode="auto">
          <a:xfrm>
            <a:off x="2923233" y="3129814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1909982" y="3575294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4" name="橢圓 23"/>
          <p:cNvSpPr/>
          <p:nvPr/>
        </p:nvSpPr>
        <p:spPr>
          <a:xfrm>
            <a:off x="3206126" y="2131570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5" name="橢圓 24"/>
          <p:cNvSpPr/>
          <p:nvPr/>
        </p:nvSpPr>
        <p:spPr>
          <a:xfrm>
            <a:off x="566931" y="2131570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cxnSp>
        <p:nvCxnSpPr>
          <p:cNvPr id="26" name="直線接點 25"/>
          <p:cNvCxnSpPr>
            <a:stCxn id="25" idx="4"/>
            <a:endCxn id="23" idx="2"/>
          </p:cNvCxnSpPr>
          <p:nvPr/>
        </p:nvCxnSpPr>
        <p:spPr>
          <a:xfrm>
            <a:off x="889828" y="2777364"/>
            <a:ext cx="1020154" cy="1120827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1"/>
            <a:endCxn id="25" idx="5"/>
          </p:cNvCxnSpPr>
          <p:nvPr/>
        </p:nvCxnSpPr>
        <p:spPr>
          <a:xfrm flipH="1" flipV="1">
            <a:off x="1118151" y="2682790"/>
            <a:ext cx="886405" cy="987078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25" idx="0"/>
            <a:endCxn id="24" idx="0"/>
          </p:cNvCxnSpPr>
          <p:nvPr/>
        </p:nvCxnSpPr>
        <p:spPr>
          <a:xfrm rot="5400000" flipH="1" flipV="1">
            <a:off x="2209425" y="811973"/>
            <a:ext cx="12700" cy="2639195"/>
          </a:xfrm>
          <a:prstGeom prst="curvedConnector3">
            <a:avLst>
              <a:gd name="adj1" fmla="val 199984"/>
            </a:avLst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4" idx="2"/>
            <a:endCxn id="25" idx="6"/>
          </p:cNvCxnSpPr>
          <p:nvPr/>
        </p:nvCxnSpPr>
        <p:spPr>
          <a:xfrm flipH="1">
            <a:off x="1212725" y="2454467"/>
            <a:ext cx="1993401" cy="0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23" idx="6"/>
            <a:endCxn id="24" idx="4"/>
          </p:cNvCxnSpPr>
          <p:nvPr/>
        </p:nvCxnSpPr>
        <p:spPr>
          <a:xfrm flipV="1">
            <a:off x="2555776" y="2777364"/>
            <a:ext cx="973247" cy="1120827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字方塊 67"/>
          <p:cNvSpPr txBox="1">
            <a:spLocks noChangeArrowheads="1"/>
          </p:cNvSpPr>
          <p:nvPr/>
        </p:nvSpPr>
        <p:spPr bwMode="auto">
          <a:xfrm>
            <a:off x="1758032" y="2473350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1" name="文字方塊 67"/>
          <p:cNvSpPr txBox="1">
            <a:spLocks noChangeArrowheads="1"/>
          </p:cNvSpPr>
          <p:nvPr/>
        </p:nvSpPr>
        <p:spPr bwMode="auto">
          <a:xfrm>
            <a:off x="1745081" y="1721996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52" name="文字方塊 67"/>
          <p:cNvSpPr txBox="1">
            <a:spLocks noChangeArrowheads="1"/>
          </p:cNvSpPr>
          <p:nvPr/>
        </p:nvSpPr>
        <p:spPr bwMode="auto">
          <a:xfrm>
            <a:off x="1310383" y="2833712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53" name="文字方塊 67"/>
          <p:cNvSpPr txBox="1">
            <a:spLocks noChangeArrowheads="1"/>
          </p:cNvSpPr>
          <p:nvPr/>
        </p:nvSpPr>
        <p:spPr bwMode="auto">
          <a:xfrm>
            <a:off x="726156" y="3184694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dirty="0"/>
              <a:t>3</a:t>
            </a:r>
            <a:endParaRPr lang="zh-TW" altLang="en-US" dirty="0"/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79409"/>
              </p:ext>
            </p:extLst>
          </p:nvPr>
        </p:nvGraphicFramePr>
        <p:xfrm>
          <a:off x="4565161" y="1050949"/>
          <a:ext cx="4071936" cy="18383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1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</a:t>
                      </a:r>
                      <a:r>
                        <a:rPr lang="en-US" altLang="zh-TW" sz="2400" baseline="30000" dirty="0"/>
                        <a:t>-1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∞</a:t>
                      </a:r>
                      <a:endParaRPr lang="zh-TW" altLang="en-US" sz="24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1366220" y="4826428"/>
            <a:ext cx="65373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baseline="30000" dirty="0"/>
              <a:t>0</a:t>
            </a:r>
            <a:r>
              <a:rPr lang="en-US" altLang="zh-TW" sz="2800" dirty="0"/>
              <a:t>[2][1] = min(A</a:t>
            </a:r>
            <a:r>
              <a:rPr lang="en-US" altLang="zh-TW" sz="2800" baseline="30000" dirty="0"/>
              <a:t>-1</a:t>
            </a:r>
            <a:r>
              <a:rPr lang="en-US" altLang="zh-TW" sz="2800" dirty="0"/>
              <a:t>[2][1], A</a:t>
            </a:r>
            <a:r>
              <a:rPr lang="en-US" altLang="zh-TW" sz="2800" baseline="30000" dirty="0"/>
              <a:t>-1</a:t>
            </a:r>
            <a:r>
              <a:rPr lang="en-US" altLang="zh-TW" sz="2800" dirty="0"/>
              <a:t>[2][0]+A</a:t>
            </a:r>
            <a:r>
              <a:rPr lang="en-US" altLang="zh-TW" sz="2800" baseline="30000" dirty="0"/>
              <a:t>-1</a:t>
            </a:r>
            <a:r>
              <a:rPr lang="en-US" altLang="zh-TW" sz="2800" dirty="0"/>
              <a:t>[0][1])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r>
              <a:rPr lang="en-US" altLang="zh-TW" sz="2800" baseline="30000" dirty="0">
                <a:solidFill>
                  <a:srgbClr val="FF0000"/>
                </a:solidFill>
              </a:rPr>
              <a:t>0</a:t>
            </a:r>
            <a:r>
              <a:rPr lang="en-US" altLang="zh-TW" sz="2800" dirty="0">
                <a:solidFill>
                  <a:srgbClr val="FF0000"/>
                </a:solidFill>
              </a:rPr>
              <a:t>[2][1] = min(</a:t>
            </a:r>
            <a:r>
              <a:rPr lang="zh-TW" altLang="en-US" sz="2800" dirty="0">
                <a:solidFill>
                  <a:srgbClr val="FF0000"/>
                </a:solidFill>
              </a:rPr>
              <a:t>∞</a:t>
            </a:r>
            <a:r>
              <a:rPr lang="en-US" altLang="zh-TW" sz="2800" dirty="0">
                <a:solidFill>
                  <a:srgbClr val="FF0000"/>
                </a:solidFill>
              </a:rPr>
              <a:t>, 3+4) = 7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39837" y="5799634"/>
            <a:ext cx="65373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baseline="30000" dirty="0"/>
              <a:t>0</a:t>
            </a:r>
            <a:r>
              <a:rPr lang="en-US" altLang="zh-TW" sz="2800" dirty="0"/>
              <a:t>[1][2] = min(A</a:t>
            </a:r>
            <a:r>
              <a:rPr lang="en-US" altLang="zh-TW" sz="2800" baseline="30000" dirty="0"/>
              <a:t>-1</a:t>
            </a:r>
            <a:r>
              <a:rPr lang="en-US" altLang="zh-TW" sz="2800" dirty="0"/>
              <a:t>[1][2], A</a:t>
            </a:r>
            <a:r>
              <a:rPr lang="en-US" altLang="zh-TW" sz="2800" baseline="30000" dirty="0"/>
              <a:t>-1</a:t>
            </a:r>
            <a:r>
              <a:rPr lang="en-US" altLang="zh-TW" sz="2800" dirty="0"/>
              <a:t>[1][0]+A</a:t>
            </a:r>
            <a:r>
              <a:rPr lang="en-US" altLang="zh-TW" sz="2800" baseline="30000" dirty="0"/>
              <a:t>-1</a:t>
            </a:r>
            <a:r>
              <a:rPr lang="en-US" altLang="zh-TW" sz="2800" dirty="0"/>
              <a:t>[0][2])</a:t>
            </a:r>
          </a:p>
          <a:p>
            <a:r>
              <a:rPr lang="en-US" altLang="zh-TW" sz="2800" dirty="0"/>
              <a:t>A</a:t>
            </a:r>
            <a:r>
              <a:rPr lang="en-US" altLang="zh-TW" sz="2800" baseline="30000" dirty="0"/>
              <a:t>0</a:t>
            </a:r>
            <a:r>
              <a:rPr lang="en-US" altLang="zh-TW" sz="2800" dirty="0"/>
              <a:t>[1][2] = min(2, 6+11) = 2</a:t>
            </a:r>
            <a:endParaRPr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46</a:t>
            </a:fld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889828" y="2775924"/>
            <a:ext cx="1020154" cy="1120827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1212725" y="2453027"/>
            <a:ext cx="1993401" cy="0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19995"/>
              </p:ext>
            </p:extLst>
          </p:nvPr>
        </p:nvGraphicFramePr>
        <p:xfrm>
          <a:off x="4565161" y="3032596"/>
          <a:ext cx="4071936" cy="18383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1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+mn-lt"/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65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sp>
        <p:nvSpPr>
          <p:cNvPr id="22" name="文字方塊 67"/>
          <p:cNvSpPr txBox="1">
            <a:spLocks noChangeArrowheads="1"/>
          </p:cNvSpPr>
          <p:nvPr/>
        </p:nvSpPr>
        <p:spPr bwMode="auto">
          <a:xfrm>
            <a:off x="2923233" y="3129814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1909982" y="3575294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4" name="橢圓 23"/>
          <p:cNvSpPr/>
          <p:nvPr/>
        </p:nvSpPr>
        <p:spPr>
          <a:xfrm>
            <a:off x="3206126" y="2131570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5" name="橢圓 24"/>
          <p:cNvSpPr/>
          <p:nvPr/>
        </p:nvSpPr>
        <p:spPr>
          <a:xfrm>
            <a:off x="566931" y="2131570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cxnSp>
        <p:nvCxnSpPr>
          <p:cNvPr id="26" name="直線接點 25"/>
          <p:cNvCxnSpPr>
            <a:stCxn id="25" idx="4"/>
            <a:endCxn id="23" idx="2"/>
          </p:cNvCxnSpPr>
          <p:nvPr/>
        </p:nvCxnSpPr>
        <p:spPr>
          <a:xfrm>
            <a:off x="889828" y="2777364"/>
            <a:ext cx="1020154" cy="1120827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1"/>
            <a:endCxn id="25" idx="5"/>
          </p:cNvCxnSpPr>
          <p:nvPr/>
        </p:nvCxnSpPr>
        <p:spPr>
          <a:xfrm flipH="1" flipV="1">
            <a:off x="1118151" y="2682790"/>
            <a:ext cx="886405" cy="987078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25" idx="0"/>
            <a:endCxn id="24" idx="0"/>
          </p:cNvCxnSpPr>
          <p:nvPr/>
        </p:nvCxnSpPr>
        <p:spPr>
          <a:xfrm rot="5400000" flipH="1" flipV="1">
            <a:off x="2209425" y="811973"/>
            <a:ext cx="12700" cy="2639195"/>
          </a:xfrm>
          <a:prstGeom prst="curvedConnector3">
            <a:avLst>
              <a:gd name="adj1" fmla="val 199984"/>
            </a:avLst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4" idx="2"/>
            <a:endCxn id="25" idx="6"/>
          </p:cNvCxnSpPr>
          <p:nvPr/>
        </p:nvCxnSpPr>
        <p:spPr>
          <a:xfrm flipH="1">
            <a:off x="1212725" y="2454467"/>
            <a:ext cx="1993401" cy="0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23" idx="6"/>
            <a:endCxn id="24" idx="4"/>
          </p:cNvCxnSpPr>
          <p:nvPr/>
        </p:nvCxnSpPr>
        <p:spPr>
          <a:xfrm flipV="1">
            <a:off x="2555776" y="2777364"/>
            <a:ext cx="973247" cy="1120827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字方塊 67"/>
          <p:cNvSpPr txBox="1">
            <a:spLocks noChangeArrowheads="1"/>
          </p:cNvSpPr>
          <p:nvPr/>
        </p:nvSpPr>
        <p:spPr bwMode="auto">
          <a:xfrm>
            <a:off x="1758032" y="2473350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1" name="文字方塊 67"/>
          <p:cNvSpPr txBox="1">
            <a:spLocks noChangeArrowheads="1"/>
          </p:cNvSpPr>
          <p:nvPr/>
        </p:nvSpPr>
        <p:spPr bwMode="auto">
          <a:xfrm>
            <a:off x="1745081" y="1721996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52" name="文字方塊 67"/>
          <p:cNvSpPr txBox="1">
            <a:spLocks noChangeArrowheads="1"/>
          </p:cNvSpPr>
          <p:nvPr/>
        </p:nvSpPr>
        <p:spPr bwMode="auto">
          <a:xfrm>
            <a:off x="1310383" y="2833712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53" name="文字方塊 67"/>
          <p:cNvSpPr txBox="1">
            <a:spLocks noChangeArrowheads="1"/>
          </p:cNvSpPr>
          <p:nvPr/>
        </p:nvSpPr>
        <p:spPr bwMode="auto">
          <a:xfrm>
            <a:off x="726156" y="3184694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dirty="0"/>
              <a:t>3</a:t>
            </a:r>
            <a:endParaRPr lang="zh-TW" altLang="en-US" dirty="0"/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139035"/>
              </p:ext>
            </p:extLst>
          </p:nvPr>
        </p:nvGraphicFramePr>
        <p:xfrm>
          <a:off x="4506621" y="1068695"/>
          <a:ext cx="4071936" cy="18383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1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</a:t>
                      </a:r>
                      <a:r>
                        <a:rPr lang="en-US" altLang="zh-TW" sz="2400" baseline="30000" dirty="0"/>
                        <a:t>0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1362500" y="4833474"/>
            <a:ext cx="63161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baseline="30000" dirty="0"/>
              <a:t>1</a:t>
            </a:r>
            <a:r>
              <a:rPr lang="en-US" altLang="zh-TW" sz="2800" dirty="0"/>
              <a:t>[2][0] = min(A</a:t>
            </a:r>
            <a:r>
              <a:rPr lang="en-US" altLang="zh-TW" sz="2800" baseline="30000" dirty="0"/>
              <a:t>0</a:t>
            </a:r>
            <a:r>
              <a:rPr lang="en-US" altLang="zh-TW" sz="2800" dirty="0"/>
              <a:t>[2][0], A</a:t>
            </a:r>
            <a:r>
              <a:rPr lang="en-US" altLang="zh-TW" sz="2800" baseline="30000" dirty="0"/>
              <a:t>0</a:t>
            </a:r>
            <a:r>
              <a:rPr lang="en-US" altLang="zh-TW" sz="2800" dirty="0"/>
              <a:t>[2][1]+A</a:t>
            </a:r>
            <a:r>
              <a:rPr lang="en-US" altLang="zh-TW" sz="2800" baseline="30000" dirty="0"/>
              <a:t>0</a:t>
            </a:r>
            <a:r>
              <a:rPr lang="en-US" altLang="zh-TW" sz="2800" dirty="0"/>
              <a:t>[1][0])</a:t>
            </a:r>
          </a:p>
          <a:p>
            <a:r>
              <a:rPr lang="en-US" altLang="zh-TW" sz="2800" dirty="0"/>
              <a:t>A</a:t>
            </a:r>
            <a:r>
              <a:rPr lang="en-US" altLang="zh-TW" sz="2800" baseline="30000" dirty="0"/>
              <a:t>1</a:t>
            </a:r>
            <a:r>
              <a:rPr lang="en-US" altLang="zh-TW" sz="2800" dirty="0"/>
              <a:t>[2][0] = min(3, 7+6) = 3</a:t>
            </a:r>
            <a:endParaRPr lang="zh-TW" altLang="en-US" sz="28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1343135" y="5804716"/>
            <a:ext cx="62071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baseline="30000" dirty="0"/>
              <a:t>1</a:t>
            </a:r>
            <a:r>
              <a:rPr lang="en-US" altLang="zh-TW" sz="2800" dirty="0"/>
              <a:t>[0][2] = min(A</a:t>
            </a:r>
            <a:r>
              <a:rPr lang="en-US" altLang="zh-TW" sz="2800" baseline="30000" dirty="0"/>
              <a:t>0</a:t>
            </a:r>
            <a:r>
              <a:rPr lang="en-US" altLang="zh-TW" sz="2800" dirty="0"/>
              <a:t>[0][2], A</a:t>
            </a:r>
            <a:r>
              <a:rPr lang="en-US" altLang="zh-TW" sz="2800" baseline="30000" dirty="0"/>
              <a:t>0</a:t>
            </a:r>
            <a:r>
              <a:rPr lang="en-US" altLang="zh-TW" sz="2800" dirty="0"/>
              <a:t>[0][1]+A</a:t>
            </a:r>
            <a:r>
              <a:rPr lang="en-US" altLang="zh-TW" sz="2800" baseline="30000" dirty="0"/>
              <a:t>0</a:t>
            </a:r>
            <a:r>
              <a:rPr lang="en-US" altLang="zh-TW" sz="2800" dirty="0"/>
              <a:t>[1][2])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r>
              <a:rPr lang="en-US" altLang="zh-TW" sz="2800" baseline="30000" dirty="0">
                <a:solidFill>
                  <a:srgbClr val="FF0000"/>
                </a:solidFill>
              </a:rPr>
              <a:t>1</a:t>
            </a:r>
            <a:r>
              <a:rPr lang="en-US" altLang="zh-TW" sz="2800" dirty="0">
                <a:solidFill>
                  <a:srgbClr val="FF0000"/>
                </a:solidFill>
              </a:rPr>
              <a:t>[0][2] = min(11, 4+2) = 6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47</a:t>
            </a:fld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1214432" y="2454467"/>
            <a:ext cx="1993401" cy="0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2557483" y="2777364"/>
            <a:ext cx="973247" cy="1120827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26802"/>
              </p:ext>
            </p:extLst>
          </p:nvPr>
        </p:nvGraphicFramePr>
        <p:xfrm>
          <a:off x="4504674" y="2997500"/>
          <a:ext cx="4071936" cy="18383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1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896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sp>
        <p:nvSpPr>
          <p:cNvPr id="22" name="文字方塊 67"/>
          <p:cNvSpPr txBox="1">
            <a:spLocks noChangeArrowheads="1"/>
          </p:cNvSpPr>
          <p:nvPr/>
        </p:nvSpPr>
        <p:spPr bwMode="auto">
          <a:xfrm>
            <a:off x="2923233" y="3129814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1909982" y="3575294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4" name="橢圓 23"/>
          <p:cNvSpPr/>
          <p:nvPr/>
        </p:nvSpPr>
        <p:spPr>
          <a:xfrm>
            <a:off x="3206126" y="2131570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5" name="橢圓 24"/>
          <p:cNvSpPr/>
          <p:nvPr/>
        </p:nvSpPr>
        <p:spPr>
          <a:xfrm>
            <a:off x="566931" y="2131570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cxnSp>
        <p:nvCxnSpPr>
          <p:cNvPr id="26" name="直線接點 25"/>
          <p:cNvCxnSpPr>
            <a:stCxn id="25" idx="4"/>
            <a:endCxn id="23" idx="2"/>
          </p:cNvCxnSpPr>
          <p:nvPr/>
        </p:nvCxnSpPr>
        <p:spPr>
          <a:xfrm>
            <a:off x="889828" y="2777364"/>
            <a:ext cx="1020154" cy="1120827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1"/>
            <a:endCxn id="25" idx="5"/>
          </p:cNvCxnSpPr>
          <p:nvPr/>
        </p:nvCxnSpPr>
        <p:spPr>
          <a:xfrm flipH="1" flipV="1">
            <a:off x="1118151" y="2682790"/>
            <a:ext cx="886405" cy="987078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25" idx="0"/>
            <a:endCxn id="24" idx="0"/>
          </p:cNvCxnSpPr>
          <p:nvPr/>
        </p:nvCxnSpPr>
        <p:spPr>
          <a:xfrm rot="5400000" flipH="1" flipV="1">
            <a:off x="2209425" y="811973"/>
            <a:ext cx="12700" cy="2639195"/>
          </a:xfrm>
          <a:prstGeom prst="curvedConnector3">
            <a:avLst>
              <a:gd name="adj1" fmla="val 199984"/>
            </a:avLst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4" idx="2"/>
            <a:endCxn id="25" idx="6"/>
          </p:cNvCxnSpPr>
          <p:nvPr/>
        </p:nvCxnSpPr>
        <p:spPr>
          <a:xfrm flipH="1">
            <a:off x="1212725" y="2454467"/>
            <a:ext cx="1993401" cy="0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23" idx="6"/>
            <a:endCxn id="24" idx="4"/>
          </p:cNvCxnSpPr>
          <p:nvPr/>
        </p:nvCxnSpPr>
        <p:spPr>
          <a:xfrm flipV="1">
            <a:off x="2555776" y="2777364"/>
            <a:ext cx="973247" cy="1120827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字方塊 67"/>
          <p:cNvSpPr txBox="1">
            <a:spLocks noChangeArrowheads="1"/>
          </p:cNvSpPr>
          <p:nvPr/>
        </p:nvSpPr>
        <p:spPr bwMode="auto">
          <a:xfrm>
            <a:off x="1758032" y="2473350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1" name="文字方塊 67"/>
          <p:cNvSpPr txBox="1">
            <a:spLocks noChangeArrowheads="1"/>
          </p:cNvSpPr>
          <p:nvPr/>
        </p:nvSpPr>
        <p:spPr bwMode="auto">
          <a:xfrm>
            <a:off x="1745081" y="1721996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52" name="文字方塊 67"/>
          <p:cNvSpPr txBox="1">
            <a:spLocks noChangeArrowheads="1"/>
          </p:cNvSpPr>
          <p:nvPr/>
        </p:nvSpPr>
        <p:spPr bwMode="auto">
          <a:xfrm>
            <a:off x="1310383" y="2833712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53" name="文字方塊 67"/>
          <p:cNvSpPr txBox="1">
            <a:spLocks noChangeArrowheads="1"/>
          </p:cNvSpPr>
          <p:nvPr/>
        </p:nvSpPr>
        <p:spPr bwMode="auto">
          <a:xfrm>
            <a:off x="726156" y="3184694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dirty="0"/>
              <a:t>3</a:t>
            </a:r>
            <a:endParaRPr lang="zh-TW" altLang="en-US" dirty="0"/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37909"/>
              </p:ext>
            </p:extLst>
          </p:nvPr>
        </p:nvGraphicFramePr>
        <p:xfrm>
          <a:off x="4541845" y="1068695"/>
          <a:ext cx="4071936" cy="18383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1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</a:t>
                      </a:r>
                      <a:r>
                        <a:rPr lang="en-US" altLang="zh-TW" sz="2400" baseline="30000" dirty="0"/>
                        <a:t>1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346598" y="4799003"/>
            <a:ext cx="62071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[0][1] = min(A</a:t>
            </a:r>
            <a:r>
              <a:rPr lang="en-US" altLang="zh-TW" sz="2800" baseline="30000" dirty="0"/>
              <a:t>1</a:t>
            </a:r>
            <a:r>
              <a:rPr lang="en-US" altLang="zh-TW" sz="2800" dirty="0"/>
              <a:t>[0][1], A</a:t>
            </a:r>
            <a:r>
              <a:rPr lang="en-US" altLang="zh-TW" sz="2800" baseline="30000" dirty="0"/>
              <a:t>1</a:t>
            </a:r>
            <a:r>
              <a:rPr lang="en-US" altLang="zh-TW" sz="2800" dirty="0"/>
              <a:t>[0][2]+A</a:t>
            </a:r>
            <a:r>
              <a:rPr lang="en-US" altLang="zh-TW" sz="2800" baseline="30000" dirty="0"/>
              <a:t>1</a:t>
            </a:r>
            <a:r>
              <a:rPr lang="en-US" altLang="zh-TW" sz="2800" dirty="0"/>
              <a:t>[2][1])</a:t>
            </a:r>
          </a:p>
          <a:p>
            <a:r>
              <a:rPr lang="en-US" altLang="zh-TW" sz="2800" dirty="0"/>
              <a:t>A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[0][1] = min(4, 6+7) = 4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346598" y="5755122"/>
            <a:ext cx="62071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[1][0] = min(A</a:t>
            </a:r>
            <a:r>
              <a:rPr lang="en-US" altLang="zh-TW" sz="2800" baseline="30000" dirty="0"/>
              <a:t>1</a:t>
            </a:r>
            <a:r>
              <a:rPr lang="en-US" altLang="zh-TW" sz="2800" dirty="0"/>
              <a:t>[1][0], A</a:t>
            </a:r>
            <a:r>
              <a:rPr lang="en-US" altLang="zh-TW" sz="2800" baseline="30000" dirty="0"/>
              <a:t>1</a:t>
            </a:r>
            <a:r>
              <a:rPr lang="en-US" altLang="zh-TW" sz="2800" dirty="0"/>
              <a:t>[1][2]+A</a:t>
            </a:r>
            <a:r>
              <a:rPr lang="en-US" altLang="zh-TW" sz="2800" baseline="30000" dirty="0"/>
              <a:t>1</a:t>
            </a:r>
            <a:r>
              <a:rPr lang="en-US" altLang="zh-TW" sz="2800" dirty="0"/>
              <a:t>[2][0])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r>
              <a:rPr lang="en-US" altLang="zh-TW" sz="2800" baseline="30000" dirty="0">
                <a:solidFill>
                  <a:srgbClr val="FF0000"/>
                </a:solidFill>
              </a:rPr>
              <a:t>2</a:t>
            </a:r>
            <a:r>
              <a:rPr lang="en-US" altLang="zh-TW" sz="2800" dirty="0">
                <a:solidFill>
                  <a:srgbClr val="FF0000"/>
                </a:solidFill>
              </a:rPr>
              <a:t>[1][0] = min(6, 2+3) = 5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48</a:t>
            </a:fld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883963" y="2783714"/>
            <a:ext cx="1020154" cy="1120827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2549911" y="2783714"/>
            <a:ext cx="973247" cy="1120827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62256"/>
              </p:ext>
            </p:extLst>
          </p:nvPr>
        </p:nvGraphicFramePr>
        <p:xfrm>
          <a:off x="4541845" y="2967831"/>
          <a:ext cx="4071936" cy="18383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1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3340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grpSp>
        <p:nvGrpSpPr>
          <p:cNvPr id="54" name="群組 53"/>
          <p:cNvGrpSpPr/>
          <p:nvPr/>
        </p:nvGrpSpPr>
        <p:grpSpPr>
          <a:xfrm>
            <a:off x="566931" y="1721996"/>
            <a:ext cx="3284989" cy="2499092"/>
            <a:chOff x="782955" y="4314284"/>
            <a:chExt cx="3284989" cy="2499092"/>
          </a:xfrm>
        </p:grpSpPr>
        <p:sp>
          <p:nvSpPr>
            <p:cNvPr id="22" name="文字方塊 67"/>
            <p:cNvSpPr txBox="1">
              <a:spLocks noChangeArrowheads="1"/>
            </p:cNvSpPr>
            <p:nvPr/>
          </p:nvSpPr>
          <p:spPr bwMode="auto">
            <a:xfrm>
              <a:off x="3139257" y="5722102"/>
              <a:ext cx="928687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2126006" y="616758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3422150" y="4723858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1</a:t>
              </a:r>
              <a:endParaRPr lang="zh-TW" altLang="en-US" sz="28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782955" y="4723858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0</a:t>
              </a:r>
              <a:endParaRPr lang="zh-TW" altLang="en-US" sz="2800" dirty="0"/>
            </a:p>
          </p:txBody>
        </p:sp>
        <p:cxnSp>
          <p:nvCxnSpPr>
            <p:cNvPr id="26" name="直線接點 25"/>
            <p:cNvCxnSpPr>
              <a:stCxn id="25" idx="4"/>
              <a:endCxn id="23" idx="2"/>
            </p:cNvCxnSpPr>
            <p:nvPr/>
          </p:nvCxnSpPr>
          <p:spPr>
            <a:xfrm>
              <a:off x="1105852" y="5369652"/>
              <a:ext cx="1020154" cy="1120827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23" idx="1"/>
              <a:endCxn id="25" idx="5"/>
            </p:cNvCxnSpPr>
            <p:nvPr/>
          </p:nvCxnSpPr>
          <p:spPr>
            <a:xfrm flipH="1" flipV="1">
              <a:off x="1334175" y="5275078"/>
              <a:ext cx="886405" cy="987078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弧形接點 27"/>
            <p:cNvCxnSpPr>
              <a:stCxn id="25" idx="0"/>
              <a:endCxn id="24" idx="0"/>
            </p:cNvCxnSpPr>
            <p:nvPr/>
          </p:nvCxnSpPr>
          <p:spPr>
            <a:xfrm rot="5400000" flipH="1" flipV="1">
              <a:off x="2425449" y="3404261"/>
              <a:ext cx="12700" cy="2639195"/>
            </a:xfrm>
            <a:prstGeom prst="curvedConnector3">
              <a:avLst>
                <a:gd name="adj1" fmla="val 199984"/>
              </a:avLst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24" idx="2"/>
              <a:endCxn id="25" idx="6"/>
            </p:cNvCxnSpPr>
            <p:nvPr/>
          </p:nvCxnSpPr>
          <p:spPr>
            <a:xfrm flipH="1">
              <a:off x="1428749" y="5046755"/>
              <a:ext cx="1993401" cy="0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23" idx="6"/>
              <a:endCxn id="24" idx="4"/>
            </p:cNvCxnSpPr>
            <p:nvPr/>
          </p:nvCxnSpPr>
          <p:spPr>
            <a:xfrm flipV="1">
              <a:off x="2771800" y="5369652"/>
              <a:ext cx="973247" cy="1120827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67"/>
            <p:cNvSpPr txBox="1">
              <a:spLocks noChangeArrowheads="1"/>
            </p:cNvSpPr>
            <p:nvPr/>
          </p:nvSpPr>
          <p:spPr bwMode="auto">
            <a:xfrm>
              <a:off x="1974056" y="5065638"/>
              <a:ext cx="928687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51" name="文字方塊 67"/>
            <p:cNvSpPr txBox="1">
              <a:spLocks noChangeArrowheads="1"/>
            </p:cNvSpPr>
            <p:nvPr/>
          </p:nvSpPr>
          <p:spPr bwMode="auto">
            <a:xfrm>
              <a:off x="1961105" y="4314284"/>
              <a:ext cx="928687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52" name="文字方塊 67"/>
            <p:cNvSpPr txBox="1">
              <a:spLocks noChangeArrowheads="1"/>
            </p:cNvSpPr>
            <p:nvPr/>
          </p:nvSpPr>
          <p:spPr bwMode="auto">
            <a:xfrm>
              <a:off x="1526407" y="5426000"/>
              <a:ext cx="928687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53" name="文字方塊 67"/>
            <p:cNvSpPr txBox="1">
              <a:spLocks noChangeArrowheads="1"/>
            </p:cNvSpPr>
            <p:nvPr/>
          </p:nvSpPr>
          <p:spPr bwMode="auto">
            <a:xfrm>
              <a:off x="942180" y="5776982"/>
              <a:ext cx="928687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itchFamily="34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88640"/>
              </p:ext>
            </p:extLst>
          </p:nvPr>
        </p:nvGraphicFramePr>
        <p:xfrm>
          <a:off x="4500563" y="2132856"/>
          <a:ext cx="4071936" cy="18383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1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</a:t>
                      </a:r>
                      <a:r>
                        <a:rPr lang="en-US" altLang="zh-TW" sz="2400" baseline="30000" dirty="0"/>
                        <a:t>2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49</a:t>
            </a:fld>
            <a:endParaRPr lang="zh-TW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4375"/>
              </p:ext>
            </p:extLst>
          </p:nvPr>
        </p:nvGraphicFramePr>
        <p:xfrm>
          <a:off x="4500563" y="4187457"/>
          <a:ext cx="4071936" cy="18383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1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390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highlight>
                  <a:srgbClr val="00FFFF"/>
                </a:highlight>
              </a:rPr>
              <a:t>Kruskal’s</a:t>
            </a:r>
            <a:r>
              <a:rPr lang="en-US" altLang="zh-TW" dirty="0">
                <a:highlight>
                  <a:srgbClr val="00FFFF"/>
                </a:highlight>
              </a:rPr>
              <a:t> Algorithm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221088"/>
            <a:ext cx="8219256" cy="2520280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/>
              <a:t>Step 3 &amp; 4: use </a:t>
            </a:r>
            <a:r>
              <a:rPr lang="en-US" altLang="zh-TW" sz="2800" b="1" dirty="0">
                <a:highlight>
                  <a:srgbClr val="FFFF00"/>
                </a:highlight>
              </a:rPr>
              <a:t>min heap</a:t>
            </a:r>
            <a:r>
              <a:rPr lang="en-US" altLang="zh-TW" sz="2800" dirty="0">
                <a:highlight>
                  <a:srgbClr val="FFFF00"/>
                </a:highlight>
              </a:rPr>
              <a:t> </a:t>
            </a:r>
            <a:r>
              <a:rPr lang="en-US" altLang="zh-TW" sz="2800" dirty="0"/>
              <a:t>to store edge cost.</a:t>
            </a:r>
          </a:p>
          <a:p>
            <a:r>
              <a:rPr lang="en-US" altLang="zh-TW" sz="2800" dirty="0"/>
              <a:t>Step 5: use </a:t>
            </a:r>
            <a:r>
              <a:rPr lang="en-US" altLang="zh-TW" sz="2800" b="1" dirty="0">
                <a:highlight>
                  <a:srgbClr val="FFFF00"/>
                </a:highlight>
              </a:rPr>
              <a:t>set</a:t>
            </a:r>
            <a:r>
              <a:rPr lang="en-US" altLang="zh-TW" sz="2800" b="1" dirty="0"/>
              <a:t> representation </a:t>
            </a:r>
            <a:r>
              <a:rPr lang="en-US" altLang="zh-TW" sz="2800" dirty="0"/>
              <a:t>to group all vertices in the same connected component into a set. </a:t>
            </a:r>
            <a:r>
              <a:rPr lang="en-US" altLang="zh-TW" sz="2800" dirty="0">
                <a:solidFill>
                  <a:srgbClr val="FF0000"/>
                </a:solidFill>
              </a:rPr>
              <a:t>(see appendix)</a:t>
            </a:r>
          </a:p>
          <a:p>
            <a:pPr lvl="1"/>
            <a:r>
              <a:rPr lang="en-US" altLang="zh-TW" sz="2400" dirty="0"/>
              <a:t>For an edge (</a:t>
            </a:r>
            <a:r>
              <a:rPr lang="en-US" altLang="zh-TW" sz="2400" dirty="0" err="1"/>
              <a:t>v,w</a:t>
            </a:r>
            <a:r>
              <a:rPr lang="en-US" altLang="zh-TW" sz="2400" dirty="0"/>
              <a:t>) to be added, </a:t>
            </a:r>
            <a:r>
              <a:rPr lang="en-US" altLang="zh-TW" sz="2400" dirty="0">
                <a:highlight>
                  <a:srgbClr val="FFFF00"/>
                </a:highlight>
              </a:rPr>
              <a:t>if vertices are in the same set, discard the edge, else merge two sets</a:t>
            </a:r>
            <a:r>
              <a:rPr lang="en-US" altLang="zh-TW" sz="2400" dirty="0"/>
              <a:t>.</a:t>
            </a:r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532169"/>
              </p:ext>
            </p:extLst>
          </p:nvPr>
        </p:nvGraphicFramePr>
        <p:xfrm>
          <a:off x="467544" y="1628800"/>
          <a:ext cx="8208912" cy="254359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3592">
                <a:tc>
                  <a:txBody>
                    <a:bodyPr/>
                    <a:lstStyle/>
                    <a:p>
                      <a:pPr marL="400050" indent="-400050">
                        <a:defRPr/>
                      </a:pP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Kruskal’s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algorithm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 = </a:t>
                      </a:r>
                      <a:r>
                        <a:rPr lang="el-GR" altLang="zh-TW" sz="1800" dirty="0">
                          <a:solidFill>
                            <a:schemeClr val="tx1"/>
                          </a:solidFill>
                          <a:latin typeface="標楷體" pitchFamily="65" charset="-120"/>
                        </a:rPr>
                        <a:t>ψ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標楷體" pitchFamily="65" charset="-120"/>
                        <a:cs typeface="Courier New" pitchFamily="49" charset="0"/>
                      </a:endParaRP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While((T</a:t>
                      </a: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contains less than 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n-1 edges)&amp;&amp;(E is not empty)){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choose an edge (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v,w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 from E of lowest cost;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delete (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v,w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 from E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if((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v,w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 does not create a cycle)</a:t>
                      </a: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 (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v,w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 to T;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else discard (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v,w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If(T</a:t>
                      </a: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contains less than n-1 edges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 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cout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&lt;&lt;</a:t>
                      </a: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“there is no spanning tree!” &lt;&lt;</a:t>
                      </a:r>
                      <a:r>
                        <a:rPr lang="en-US" altLang="zh-TW" sz="16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endl</a:t>
                      </a:r>
                      <a:r>
                        <a:rPr lang="en-US" altLang="zh-TW" sz="16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l-GR" altLang="zh-TW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5624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516" y="332656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Floyd-</a:t>
            </a:r>
            <a:r>
              <a:rPr lang="en-US" altLang="zh-TW" dirty="0" err="1"/>
              <a:t>Warshall</a:t>
            </a:r>
            <a:r>
              <a:rPr lang="zh-TW" altLang="en-US" dirty="0"/>
              <a:t> </a:t>
            </a:r>
            <a:r>
              <a:rPr lang="en-US" altLang="zh-TW" dirty="0"/>
              <a:t>- How to Find the 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Arial" panose="020B0604020202020204" pitchFamily="34" charset="0"/>
              </a:rPr>
              <a:t>With the help of array </a:t>
            </a:r>
            <a:r>
              <a:rPr lang="en-US" altLang="zh-TW" b="1" dirty="0">
                <a:cs typeface="Arial" panose="020B0604020202020204" pitchFamily="34" charset="0"/>
              </a:rPr>
              <a:t>p</a:t>
            </a:r>
            <a:endParaRPr lang="en-US" altLang="zh-TW" dirty="0">
              <a:cs typeface="Arial" panose="020B0604020202020204" pitchFamily="34" charset="0"/>
            </a:endParaRPr>
          </a:p>
          <a:p>
            <a:r>
              <a:rPr lang="en-US" altLang="zh-TW" dirty="0">
                <a:cs typeface="Arial" panose="020B0604020202020204" pitchFamily="34" charset="0"/>
              </a:rPr>
              <a:t>If </a:t>
            </a:r>
            <a:r>
              <a:rPr lang="en-US" altLang="zh-TW" b="1" dirty="0">
                <a:cs typeface="Arial" panose="020B0604020202020204" pitchFamily="34" charset="0"/>
              </a:rPr>
              <a:t>p</a:t>
            </a:r>
            <a:r>
              <a:rPr lang="en-US" altLang="zh-TW" dirty="0">
                <a:cs typeface="Arial" panose="020B0604020202020204" pitchFamily="34" charset="0"/>
              </a:rPr>
              <a:t>[</a:t>
            </a:r>
            <a:r>
              <a:rPr lang="en-US" altLang="zh-TW" dirty="0" err="1">
                <a:cs typeface="Arial" panose="020B0604020202020204" pitchFamily="34" charset="0"/>
              </a:rPr>
              <a:t>i</a:t>
            </a:r>
            <a:r>
              <a:rPr lang="en-US" altLang="zh-TW" dirty="0">
                <a:cs typeface="Arial" panose="020B0604020202020204" pitchFamily="34" charset="0"/>
              </a:rPr>
              <a:t>][j] = -1, no vertex is needed to go through for </a:t>
            </a:r>
            <a:r>
              <a:rPr lang="en-US" altLang="zh-TW" dirty="0"/>
              <a:t>the shortest path from </a:t>
            </a:r>
            <a:r>
              <a:rPr lang="en-US" altLang="zh-TW" b="1" dirty="0" err="1"/>
              <a:t>i</a:t>
            </a:r>
            <a:r>
              <a:rPr lang="en-US" altLang="zh-TW" dirty="0"/>
              <a:t> to </a:t>
            </a:r>
            <a:r>
              <a:rPr lang="en-US" altLang="zh-TW" b="1" dirty="0"/>
              <a:t>j</a:t>
            </a:r>
            <a:endParaRPr lang="en-US" altLang="zh-TW" dirty="0"/>
          </a:p>
          <a:p>
            <a:r>
              <a:rPr lang="en-US" altLang="zh-TW" dirty="0"/>
              <a:t>Otherwise, lookup</a:t>
            </a:r>
            <a:r>
              <a:rPr lang="en-US" altLang="zh-TW" dirty="0">
                <a:cs typeface="Arial" panose="020B0604020202020204" pitchFamily="34" charset="0"/>
              </a:rPr>
              <a:t> </a:t>
            </a:r>
            <a:r>
              <a:rPr lang="en-US" altLang="zh-TW" b="1" dirty="0">
                <a:cs typeface="Arial" panose="020B0604020202020204" pitchFamily="34" charset="0"/>
              </a:rPr>
              <a:t>p</a:t>
            </a:r>
            <a:r>
              <a:rPr lang="en-US" altLang="zh-TW" dirty="0">
                <a:cs typeface="Arial" panose="020B0604020202020204" pitchFamily="34" charset="0"/>
              </a:rPr>
              <a:t>[</a:t>
            </a:r>
            <a:r>
              <a:rPr lang="en-US" altLang="zh-TW" dirty="0" err="1">
                <a:cs typeface="Arial" panose="020B0604020202020204" pitchFamily="34" charset="0"/>
              </a:rPr>
              <a:t>i</a:t>
            </a:r>
            <a:r>
              <a:rPr lang="en-US" altLang="zh-TW" dirty="0">
                <a:cs typeface="Arial" panose="020B0604020202020204" pitchFamily="34" charset="0"/>
              </a:rPr>
              <a:t>][j] to find vertex required to go </a:t>
            </a:r>
            <a:r>
              <a:rPr lang="en-US" altLang="zh-TW" dirty="0" err="1">
                <a:cs typeface="Arial" panose="020B0604020202020204" pitchFamily="34" charset="0"/>
              </a:rPr>
              <a:t>thorugh</a:t>
            </a:r>
            <a:r>
              <a:rPr lang="en-US" altLang="zh-TW" dirty="0">
                <a:cs typeface="Arial" panose="020B0604020202020204" pitchFamily="34" charset="0"/>
              </a:rPr>
              <a:t> </a:t>
            </a:r>
            <a:r>
              <a:rPr lang="en-US" altLang="zh-TW" dirty="0"/>
              <a:t>(suppose vertex </a:t>
            </a:r>
            <a:r>
              <a:rPr lang="en-US" altLang="zh-TW" b="1" dirty="0"/>
              <a:t>k</a:t>
            </a:r>
            <a:r>
              <a:rPr lang="en-US" altLang="zh-TW" dirty="0"/>
              <a:t>), and then find the shortest path from </a:t>
            </a:r>
            <a:r>
              <a:rPr lang="en-US" altLang="zh-TW" b="1" dirty="0" err="1"/>
              <a:t>i</a:t>
            </a:r>
            <a:r>
              <a:rPr lang="en-US" altLang="zh-TW" dirty="0"/>
              <a:t> to </a:t>
            </a:r>
            <a:r>
              <a:rPr lang="en-US" altLang="zh-TW" b="1" dirty="0"/>
              <a:t>k</a:t>
            </a:r>
            <a:r>
              <a:rPr lang="en-US" altLang="zh-TW" dirty="0"/>
              <a:t> and from </a:t>
            </a:r>
            <a:r>
              <a:rPr lang="en-US" altLang="zh-TW" b="1" dirty="0"/>
              <a:t>k</a:t>
            </a:r>
            <a:r>
              <a:rPr lang="en-US" altLang="zh-TW" dirty="0"/>
              <a:t> to </a:t>
            </a:r>
            <a:r>
              <a:rPr lang="en-US" altLang="zh-TW" b="1" dirty="0"/>
              <a:t>j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427743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Floyd-</a:t>
            </a:r>
            <a:r>
              <a:rPr lang="en-US" altLang="zh-TW" dirty="0" err="1"/>
              <a:t>Warshall</a:t>
            </a:r>
            <a:r>
              <a:rPr lang="zh-TW" altLang="en-US" dirty="0"/>
              <a:t> </a:t>
            </a:r>
            <a:r>
              <a:rPr lang="en-US" altLang="zh-TW" dirty="0"/>
              <a:t>find the path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84792"/>
              </p:ext>
            </p:extLst>
          </p:nvPr>
        </p:nvGraphicFramePr>
        <p:xfrm>
          <a:off x="4932040" y="1536278"/>
          <a:ext cx="4071936" cy="18383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1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7504" y="1628800"/>
            <a:ext cx="49685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cs typeface="Arial" panose="020B0604020202020204" pitchFamily="34" charset="0"/>
              </a:rPr>
              <a:t>Suppose we want to find the shortest path from 0 to 2</a:t>
            </a:r>
            <a:endParaRPr lang="zh-TW" altLang="en-US" sz="3200" dirty="0"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91680" y="278401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cs typeface="Arial" panose="020B0604020202020204" pitchFamily="34" charset="0"/>
              </a:rPr>
              <a:t>p[0][2]=1</a:t>
            </a:r>
            <a:endParaRPr lang="zh-TW" altLang="en-US" sz="3200" dirty="0">
              <a:cs typeface="Arial" panose="020B0604020202020204" pitchFamily="34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156176" y="4581128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8" name="橢圓 7"/>
          <p:cNvSpPr/>
          <p:nvPr/>
        </p:nvSpPr>
        <p:spPr>
          <a:xfrm>
            <a:off x="4139952" y="4581128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9" name="橢圓 8"/>
          <p:cNvSpPr/>
          <p:nvPr/>
        </p:nvSpPr>
        <p:spPr>
          <a:xfrm>
            <a:off x="2123728" y="4581128"/>
            <a:ext cx="8640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22128" y="3789040"/>
            <a:ext cx="1866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cs typeface="Arial" panose="020B0604020202020204" pitchFamily="34" charset="0"/>
              </a:rPr>
              <a:t>p[1][2]=-1</a:t>
            </a:r>
            <a:endParaRPr lang="zh-TW" altLang="en-US" sz="3200" dirty="0"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55776" y="3789040"/>
            <a:ext cx="1866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cs typeface="Arial" panose="020B0604020202020204" pitchFamily="34" charset="0"/>
              </a:rPr>
              <a:t>p[0][1]=-1</a:t>
            </a:r>
            <a:endParaRPr lang="zh-TW" altLang="en-US" sz="3200" dirty="0">
              <a:cs typeface="Arial" panose="020B0604020202020204" pitchFamily="34" charset="0"/>
            </a:endParaRPr>
          </a:p>
        </p:txBody>
      </p:sp>
      <p:cxnSp>
        <p:nvCxnSpPr>
          <p:cNvPr id="13" name="直線單箭頭接點 12"/>
          <p:cNvCxnSpPr>
            <a:stCxn id="9" idx="6"/>
            <a:endCxn id="8" idx="2"/>
          </p:cNvCxnSpPr>
          <p:nvPr/>
        </p:nvCxnSpPr>
        <p:spPr>
          <a:xfrm>
            <a:off x="2987824" y="5013176"/>
            <a:ext cx="11521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6"/>
            <a:endCxn id="7" idx="2"/>
          </p:cNvCxnSpPr>
          <p:nvPr/>
        </p:nvCxnSpPr>
        <p:spPr>
          <a:xfrm>
            <a:off x="5004048" y="5013176"/>
            <a:ext cx="11521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332244" y="4522280"/>
            <a:ext cx="313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423532" y="4522280"/>
            <a:ext cx="313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0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10" grpId="0"/>
      <p:bldP spid="11" grpId="0"/>
      <p:bldP spid="11" grpId="1"/>
      <p:bldP spid="16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Floyd-</a:t>
            </a:r>
            <a:r>
              <a:rPr lang="en-US" altLang="zh-TW" dirty="0" err="1"/>
              <a:t>Warshall’s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1680"/>
            <a:ext cx="8229600" cy="4525963"/>
          </a:xfrm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341018"/>
              </p:ext>
            </p:extLst>
          </p:nvPr>
        </p:nvGraphicFramePr>
        <p:xfrm>
          <a:off x="467544" y="1412776"/>
          <a:ext cx="8208912" cy="5181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8312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MatrixWDigraph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AllLengths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n)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  <a:r>
                        <a:rPr lang="en-US" altLang="zh-TW" sz="20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// length[n][n] stores</a:t>
                      </a:r>
                      <a:r>
                        <a:rPr lang="en-US" altLang="zh-TW" sz="20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edge length between</a:t>
                      </a:r>
                      <a:br>
                        <a:rPr lang="en-US" altLang="zh-TW" sz="20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</a:br>
                      <a:r>
                        <a:rPr lang="en-US" altLang="zh-TW" sz="20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// adjacent vertices</a:t>
                      </a:r>
                      <a:endParaRPr lang="zh-TW" altLang="en-US" sz="2000" b="1" dirty="0">
                        <a:solidFill>
                          <a:srgbClr val="00B050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20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// a[</a:t>
                      </a:r>
                      <a:r>
                        <a:rPr lang="en-US" altLang="zh-TW" sz="2000" b="1" dirty="0" err="1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][j] stores the shortest</a:t>
                      </a:r>
                      <a:r>
                        <a:rPr lang="en-US" altLang="zh-TW" sz="20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path from </a:t>
                      </a:r>
                      <a:r>
                        <a:rPr lang="en-US" altLang="zh-TW" sz="2000" b="1" dirty="0" err="1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zh-TW" altLang="en-US" sz="20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20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to </a:t>
                      </a:r>
                      <a:r>
                        <a:rPr lang="en-US" altLang="zh-TW" sz="20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j</a:t>
                      </a:r>
                      <a:endParaRPr lang="zh-TW" altLang="en-US" sz="2000" b="1" dirty="0">
                        <a:solidFill>
                          <a:srgbClr val="00B050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for (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 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&lt;n; 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++)</a:t>
                      </a:r>
                      <a:endParaRPr lang="en-US" altLang="zh-TW" sz="2000" b="1" dirty="0">
                        <a:solidFill>
                          <a:srgbClr val="00B050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for (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j = 0; j&lt;n; j++) 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a[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][j]= length[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][j];   </a:t>
                      </a:r>
                      <a:endParaRPr lang="en-US" altLang="zh-TW" sz="20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20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// path with top vertex index</a:t>
                      </a:r>
                      <a:r>
                        <a:rPr lang="en-US" altLang="zh-TW" sz="20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k</a:t>
                      </a:r>
                      <a:endParaRPr lang="en-US" altLang="zh-TW" sz="20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for (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k= 0; k&lt;n; k++)</a:t>
                      </a:r>
                      <a:endParaRPr lang="en-US" altLang="zh-TW" sz="2000" b="1" dirty="0">
                        <a:solidFill>
                          <a:srgbClr val="00B050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altLang="zh-TW" sz="20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// all other possible</a:t>
                      </a:r>
                      <a:r>
                        <a:rPr lang="en-US" altLang="zh-TW" sz="2000" b="1" baseline="0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vertices</a:t>
                      </a:r>
                      <a:endParaRPr lang="zh-TW" altLang="en-US" sz="2000" b="1" dirty="0">
                        <a:solidFill>
                          <a:srgbClr val="00B050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for (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= 0; 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&lt;n; 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++)</a:t>
                      </a:r>
                      <a:endParaRPr lang="zh-TW" altLang="en-US" sz="2000" b="1" dirty="0">
                        <a:solidFill>
                          <a:srgbClr val="00B050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for (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j= 0; j&lt;n; j++)</a:t>
                      </a:r>
                      <a:endParaRPr lang="en-US" altLang="zh-TW" sz="2000" b="1" dirty="0">
                        <a:solidFill>
                          <a:srgbClr val="00B050"/>
                        </a:solidFill>
                        <a:latin typeface="Courier New" pitchFamily="49" charset="0"/>
                      </a:endParaRP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if((a[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][k]+a[k][j])&lt;a[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][j]){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a[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][j] = a[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][k] + a[k][j]; 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p[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][j] =</a:t>
                      </a:r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k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}</a:t>
                      </a:r>
                    </a:p>
                    <a:p>
                      <a:pPr marL="400050" indent="-400050">
                        <a:buFont typeface="+mj-lt"/>
                        <a:buAutoNum type="arabicPeriod"/>
                        <a:defRPr/>
                      </a:pPr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4932040" y="2570783"/>
            <a:ext cx="3456384" cy="461665"/>
            <a:chOff x="4932040" y="3111351"/>
            <a:chExt cx="3456384" cy="461665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4932040" y="3342183"/>
              <a:ext cx="266429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7637898" y="3111351"/>
              <a:ext cx="750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O(n)</a:t>
              </a:r>
              <a:endParaRPr lang="zh-TW" altLang="en-US" sz="2400" b="1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076056" y="2888432"/>
            <a:ext cx="3312368" cy="461665"/>
            <a:chOff x="5076056" y="3111351"/>
            <a:chExt cx="3312368" cy="461665"/>
          </a:xfrm>
        </p:grpSpPr>
        <p:cxnSp>
          <p:nvCxnSpPr>
            <p:cNvPr id="10" name="直線單箭頭接點 9"/>
            <p:cNvCxnSpPr/>
            <p:nvPr/>
          </p:nvCxnSpPr>
          <p:spPr>
            <a:xfrm>
              <a:off x="5076056" y="3342183"/>
              <a:ext cx="2520280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7637898" y="3111351"/>
              <a:ext cx="750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O(n)</a:t>
              </a:r>
              <a:endParaRPr lang="zh-TW" altLang="en-US" sz="2400" b="1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932040" y="3795738"/>
            <a:ext cx="3456384" cy="461665"/>
            <a:chOff x="4932040" y="3111351"/>
            <a:chExt cx="3456384" cy="461665"/>
          </a:xfrm>
        </p:grpSpPr>
        <p:cxnSp>
          <p:nvCxnSpPr>
            <p:cNvPr id="15" name="直線單箭頭接點 14"/>
            <p:cNvCxnSpPr/>
            <p:nvPr/>
          </p:nvCxnSpPr>
          <p:spPr>
            <a:xfrm>
              <a:off x="4932040" y="3342183"/>
              <a:ext cx="266429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7637898" y="3111351"/>
              <a:ext cx="750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O(n)</a:t>
              </a:r>
              <a:endParaRPr lang="zh-TW" altLang="en-US" sz="2400" b="1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932040" y="4394014"/>
            <a:ext cx="3456384" cy="461665"/>
            <a:chOff x="4932040" y="3111351"/>
            <a:chExt cx="3456384" cy="461665"/>
          </a:xfrm>
        </p:grpSpPr>
        <p:cxnSp>
          <p:nvCxnSpPr>
            <p:cNvPr id="18" name="直線單箭頭接點 17"/>
            <p:cNvCxnSpPr/>
            <p:nvPr/>
          </p:nvCxnSpPr>
          <p:spPr>
            <a:xfrm>
              <a:off x="4932040" y="3342183"/>
              <a:ext cx="266429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7637898" y="3111351"/>
              <a:ext cx="750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O(n)</a:t>
              </a:r>
              <a:endParaRPr lang="zh-TW" altLang="en-US" sz="2400" b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5157165" y="4698677"/>
            <a:ext cx="3231259" cy="461665"/>
            <a:chOff x="5157165" y="4698677"/>
            <a:chExt cx="3231259" cy="461665"/>
          </a:xfrm>
        </p:grpSpPr>
        <p:cxnSp>
          <p:nvCxnSpPr>
            <p:cNvPr id="21" name="直線單箭頭接點 20"/>
            <p:cNvCxnSpPr/>
            <p:nvPr/>
          </p:nvCxnSpPr>
          <p:spPr>
            <a:xfrm flipV="1">
              <a:off x="5157165" y="4929509"/>
              <a:ext cx="2439171" cy="21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637898" y="4698677"/>
              <a:ext cx="750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O(n)</a:t>
              </a:r>
              <a:endParaRPr lang="zh-TW" altLang="en-US" sz="2400" b="1" dirty="0"/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2281084" y="6165304"/>
            <a:ext cx="473732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600" b="1" dirty="0"/>
              <a:t>Time complexity</a:t>
            </a:r>
            <a:r>
              <a:rPr lang="en-US" altLang="zh-TW" sz="3600" b="1"/>
              <a:t>: O(n</a:t>
            </a:r>
            <a:r>
              <a:rPr lang="en-US" altLang="zh-TW" sz="3600" b="1" baseline="30000"/>
              <a:t>3</a:t>
            </a:r>
            <a:r>
              <a:rPr lang="en-US" altLang="zh-TW" sz="3600" b="1"/>
              <a:t>)</a:t>
            </a:r>
            <a:endParaRPr lang="zh-TW" altLang="en-US" sz="36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193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Transitive Closure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6518494" y="2060848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9" name="橢圓 18"/>
          <p:cNvSpPr/>
          <p:nvPr/>
        </p:nvSpPr>
        <p:spPr>
          <a:xfrm>
            <a:off x="3347864" y="2060848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0" name="橢圓 19"/>
          <p:cNvSpPr/>
          <p:nvPr/>
        </p:nvSpPr>
        <p:spPr>
          <a:xfrm>
            <a:off x="1783081" y="2060848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0" name="橢圓 29"/>
          <p:cNvSpPr/>
          <p:nvPr/>
        </p:nvSpPr>
        <p:spPr>
          <a:xfrm>
            <a:off x="4932040" y="2060848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cxnSp>
        <p:nvCxnSpPr>
          <p:cNvPr id="34" name="直線接點 33"/>
          <p:cNvCxnSpPr>
            <a:stCxn id="19" idx="2"/>
            <a:endCxn id="20" idx="6"/>
          </p:cNvCxnSpPr>
          <p:nvPr/>
        </p:nvCxnSpPr>
        <p:spPr>
          <a:xfrm flipH="1">
            <a:off x="2428875" y="2383745"/>
            <a:ext cx="918989" cy="0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30" idx="2"/>
            <a:endCxn id="19" idx="6"/>
          </p:cNvCxnSpPr>
          <p:nvPr/>
        </p:nvCxnSpPr>
        <p:spPr>
          <a:xfrm flipH="1">
            <a:off x="3993658" y="2383745"/>
            <a:ext cx="938382" cy="0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8" idx="2"/>
            <a:endCxn id="30" idx="6"/>
          </p:cNvCxnSpPr>
          <p:nvPr/>
        </p:nvCxnSpPr>
        <p:spPr>
          <a:xfrm flipH="1">
            <a:off x="5577834" y="2383745"/>
            <a:ext cx="940660" cy="0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7"/>
            <a:endCxn id="30" idx="1"/>
          </p:cNvCxnSpPr>
          <p:nvPr/>
        </p:nvCxnSpPr>
        <p:spPr>
          <a:xfrm>
            <a:off x="3899084" y="2155422"/>
            <a:ext cx="1127530" cy="0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20028"/>
              </p:ext>
            </p:extLst>
          </p:nvPr>
        </p:nvGraphicFramePr>
        <p:xfrm>
          <a:off x="711186" y="3286125"/>
          <a:ext cx="3526115" cy="24971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9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r>
                        <a:rPr lang="en-US" altLang="zh-TW" sz="2000" b="1" baseline="30000" dirty="0"/>
                        <a:t>+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2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3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2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3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4492"/>
              </p:ext>
            </p:extLst>
          </p:nvPr>
        </p:nvGraphicFramePr>
        <p:xfrm>
          <a:off x="4906700" y="3284984"/>
          <a:ext cx="3526115" cy="24971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9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A*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2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3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2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3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1079855" y="5916860"/>
            <a:ext cx="2788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Transitive closure matrix</a:t>
            </a:r>
            <a:endParaRPr lang="zh-TW" altLang="en-US" sz="2000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88024" y="5909230"/>
            <a:ext cx="3763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Reflexive transitive closure matrix</a:t>
            </a:r>
            <a:endParaRPr lang="zh-TW" altLang="en-US" sz="20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428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Transitive 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b="1" dirty="0"/>
              <a:t>transitive closure matrix A</a:t>
            </a:r>
            <a:r>
              <a:rPr lang="en-US" altLang="zh-TW" b="1" baseline="30000" dirty="0"/>
              <a:t>+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b="1" dirty="0"/>
              <a:t>A</a:t>
            </a:r>
            <a:r>
              <a:rPr lang="en-US" altLang="zh-TW" b="1" baseline="30000" dirty="0"/>
              <a:t>+ </a:t>
            </a:r>
            <a:r>
              <a:rPr lang="en-US" altLang="zh-TW" dirty="0"/>
              <a:t>is a matrix such that </a:t>
            </a:r>
            <a:r>
              <a:rPr lang="en-US" altLang="zh-TW" b="1" dirty="0"/>
              <a:t>A</a:t>
            </a:r>
            <a:r>
              <a:rPr lang="en-US" altLang="zh-TW" b="1" baseline="30000" dirty="0"/>
              <a:t>+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 = 1 if there is </a:t>
            </a:r>
            <a:r>
              <a:rPr lang="en-US" altLang="zh-TW" b="1" dirty="0"/>
              <a:t>a path of length </a:t>
            </a:r>
            <a:r>
              <a:rPr lang="en-US" altLang="zh-TW" b="1" dirty="0">
                <a:solidFill>
                  <a:srgbClr val="FF0000"/>
                </a:solidFill>
              </a:rPr>
              <a:t>&gt;</a:t>
            </a:r>
            <a:r>
              <a:rPr lang="en-US" altLang="zh-TW" b="1" dirty="0"/>
              <a:t> 0 from </a:t>
            </a:r>
            <a:r>
              <a:rPr lang="en-US" altLang="zh-TW" b="1" dirty="0" err="1"/>
              <a:t>i</a:t>
            </a:r>
            <a:r>
              <a:rPr lang="en-US" altLang="zh-TW" b="1" dirty="0"/>
              <a:t> to j</a:t>
            </a:r>
            <a:r>
              <a:rPr lang="en-US" altLang="zh-TW" dirty="0"/>
              <a:t> in the graph; otherwise, </a:t>
            </a:r>
            <a:r>
              <a:rPr lang="en-US" altLang="zh-TW" b="1" dirty="0"/>
              <a:t>A</a:t>
            </a:r>
            <a:r>
              <a:rPr lang="en-US" altLang="zh-TW" b="1" baseline="30000" dirty="0"/>
              <a:t>+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 = 0.</a:t>
            </a:r>
          </a:p>
          <a:p>
            <a:r>
              <a:rPr lang="en-US" altLang="zh-TW" dirty="0"/>
              <a:t>The </a:t>
            </a:r>
            <a:r>
              <a:rPr lang="en-US" altLang="zh-TW" b="1" dirty="0"/>
              <a:t>reflexive transitive closure matrix A*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b="1" dirty="0"/>
              <a:t>A*</a:t>
            </a:r>
            <a:r>
              <a:rPr lang="en-US" altLang="zh-TW" dirty="0"/>
              <a:t> is a matrix such that </a:t>
            </a:r>
            <a:r>
              <a:rPr lang="en-US" altLang="zh-TW" b="1" dirty="0"/>
              <a:t>A*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 = 1 if there is </a:t>
            </a:r>
            <a:r>
              <a:rPr lang="en-US" altLang="zh-TW" b="1" dirty="0"/>
              <a:t>a path of length </a:t>
            </a:r>
            <a:r>
              <a:rPr lang="en-US" altLang="zh-TW" b="1" dirty="0">
                <a:solidFill>
                  <a:srgbClr val="FF0000"/>
                </a:solidFill>
              </a:rPr>
              <a:t>&gt;=</a:t>
            </a:r>
            <a:r>
              <a:rPr lang="en-US" altLang="zh-TW" b="1" dirty="0"/>
              <a:t> 0 from </a:t>
            </a:r>
            <a:r>
              <a:rPr lang="en-US" altLang="zh-TW" b="1" dirty="0" err="1"/>
              <a:t>i</a:t>
            </a:r>
            <a:r>
              <a:rPr lang="en-US" altLang="zh-TW" b="1" dirty="0"/>
              <a:t> to j </a:t>
            </a:r>
            <a:r>
              <a:rPr lang="en-US" altLang="zh-TW" dirty="0"/>
              <a:t>in the graph; otherwise, </a:t>
            </a:r>
            <a:r>
              <a:rPr lang="en-US" altLang="zh-TW" b="1" dirty="0"/>
              <a:t>A*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 = 0.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Use Floyd-</a:t>
            </a:r>
            <a:r>
              <a:rPr lang="en-US" altLang="zh-TW" dirty="0" err="1">
                <a:highlight>
                  <a:srgbClr val="FFFF00"/>
                </a:highlight>
              </a:rPr>
              <a:t>Warshall’s</a:t>
            </a:r>
            <a:r>
              <a:rPr lang="en-US" altLang="zh-TW" dirty="0">
                <a:highlight>
                  <a:srgbClr val="FFFF00"/>
                </a:highlight>
              </a:rPr>
              <a:t> algorithm!</a:t>
            </a:r>
          </a:p>
          <a:p>
            <a:pPr lvl="1"/>
            <a:r>
              <a:rPr lang="en-US" altLang="zh-TW" dirty="0" err="1"/>
              <a:t>A</a:t>
            </a:r>
            <a:r>
              <a:rPr lang="en-US" altLang="zh-TW" baseline="30000" dirty="0" err="1"/>
              <a:t>k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 =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baseline="30000" dirty="0">
                <a:solidFill>
                  <a:srgbClr val="0000FF"/>
                </a:solidFill>
              </a:rPr>
              <a:t>k-1</a:t>
            </a:r>
            <a:r>
              <a:rPr lang="en-US" altLang="zh-TW" dirty="0">
                <a:solidFill>
                  <a:srgbClr val="0000FF"/>
                </a:solidFill>
              </a:rPr>
              <a:t>[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][j]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||</a:t>
            </a:r>
            <a:r>
              <a:rPr lang="en-US" altLang="zh-TW" dirty="0"/>
              <a:t> ( </a:t>
            </a:r>
            <a:r>
              <a:rPr lang="en-US" altLang="zh-TW" dirty="0">
                <a:solidFill>
                  <a:srgbClr val="00B050"/>
                </a:solidFill>
              </a:rPr>
              <a:t>A</a:t>
            </a:r>
            <a:r>
              <a:rPr lang="en-US" altLang="zh-TW" baseline="30000" dirty="0">
                <a:solidFill>
                  <a:srgbClr val="00B050"/>
                </a:solidFill>
              </a:rPr>
              <a:t>k-1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en-US" altLang="zh-TW" dirty="0" err="1">
                <a:solidFill>
                  <a:srgbClr val="00B050"/>
                </a:solidFill>
              </a:rPr>
              <a:t>i</a:t>
            </a:r>
            <a:r>
              <a:rPr lang="en-US" altLang="zh-TW" dirty="0">
                <a:solidFill>
                  <a:srgbClr val="00B050"/>
                </a:solidFill>
              </a:rPr>
              <a:t>][k] </a:t>
            </a:r>
            <a:r>
              <a:rPr lang="en-US" altLang="zh-TW" b="1" dirty="0">
                <a:solidFill>
                  <a:srgbClr val="FF0000"/>
                </a:solidFill>
              </a:rPr>
              <a:t>&amp;&amp;</a:t>
            </a:r>
            <a:r>
              <a:rPr lang="en-US" altLang="zh-TW" dirty="0">
                <a:solidFill>
                  <a:srgbClr val="00B050"/>
                </a:solidFill>
              </a:rPr>
              <a:t> A</a:t>
            </a:r>
            <a:r>
              <a:rPr lang="en-US" altLang="zh-TW" baseline="30000" dirty="0">
                <a:solidFill>
                  <a:srgbClr val="00B050"/>
                </a:solidFill>
              </a:rPr>
              <a:t>k-1 </a:t>
            </a:r>
            <a:r>
              <a:rPr lang="en-US" altLang="zh-TW" dirty="0">
                <a:solidFill>
                  <a:srgbClr val="00B050"/>
                </a:solidFill>
              </a:rPr>
              <a:t>[k][j] </a:t>
            </a:r>
            <a:r>
              <a:rPr lang="en-US" altLang="zh-TW" dirty="0"/>
              <a:t>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815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digraph G where the vertices represent tasks or activities and the edges represent precedence relations between tasks.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Activity-on-Vertex (AOV) Networks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463635" y="3674864"/>
            <a:ext cx="2953959" cy="2177636"/>
            <a:chOff x="463635" y="3674864"/>
            <a:chExt cx="2953959" cy="2177636"/>
          </a:xfrm>
        </p:grpSpPr>
        <p:sp>
          <p:nvSpPr>
            <p:cNvPr id="4" name="橢圓 3"/>
            <p:cNvSpPr/>
            <p:nvPr/>
          </p:nvSpPr>
          <p:spPr>
            <a:xfrm>
              <a:off x="2771800" y="4511398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C</a:t>
              </a:r>
              <a:r>
                <a:rPr lang="en-US" altLang="zh-TW" sz="2400" baseline="-25000" dirty="0"/>
                <a:t>3</a:t>
              </a:r>
              <a:endParaRPr lang="zh-TW" altLang="en-US" sz="2400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1621950" y="3674864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C</a:t>
              </a:r>
              <a:r>
                <a:rPr lang="en-US" altLang="zh-TW" sz="2400" baseline="-25000" dirty="0"/>
                <a:t>1</a:t>
              </a:r>
              <a:endParaRPr lang="zh-TW" altLang="en-US" sz="24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463635" y="4509120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C</a:t>
              </a:r>
              <a:r>
                <a:rPr lang="en-US" altLang="zh-TW" sz="2400" baseline="-25000" dirty="0"/>
                <a:t>0</a:t>
              </a:r>
              <a:endParaRPr lang="zh-TW" altLang="en-US" sz="2400" baseline="-250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621950" y="5206706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C</a:t>
              </a:r>
              <a:r>
                <a:rPr lang="en-US" altLang="zh-TW" sz="2400" baseline="-25000" dirty="0"/>
                <a:t>2</a:t>
              </a:r>
              <a:endParaRPr lang="zh-TW" altLang="en-US" sz="2400" dirty="0"/>
            </a:p>
          </p:txBody>
        </p:sp>
        <p:cxnSp>
          <p:nvCxnSpPr>
            <p:cNvPr id="8" name="直線接點 7"/>
            <p:cNvCxnSpPr>
              <a:stCxn id="5" idx="2"/>
              <a:endCxn id="6" idx="7"/>
            </p:cNvCxnSpPr>
            <p:nvPr/>
          </p:nvCxnSpPr>
          <p:spPr>
            <a:xfrm flipH="1">
              <a:off x="1014855" y="3997761"/>
              <a:ext cx="607095" cy="605933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4" idx="1"/>
              <a:endCxn id="5" idx="6"/>
            </p:cNvCxnSpPr>
            <p:nvPr/>
          </p:nvCxnSpPr>
          <p:spPr>
            <a:xfrm flipH="1" flipV="1">
              <a:off x="2267744" y="3997761"/>
              <a:ext cx="598630" cy="608211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4" idx="3"/>
              <a:endCxn id="7" idx="6"/>
            </p:cNvCxnSpPr>
            <p:nvPr/>
          </p:nvCxnSpPr>
          <p:spPr>
            <a:xfrm flipH="1">
              <a:off x="2267744" y="5062618"/>
              <a:ext cx="598630" cy="466985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stCxn id="7" idx="2"/>
              <a:endCxn id="6" idx="5"/>
            </p:cNvCxnSpPr>
            <p:nvPr/>
          </p:nvCxnSpPr>
          <p:spPr>
            <a:xfrm flipH="1" flipV="1">
              <a:off x="1014855" y="5060340"/>
              <a:ext cx="607095" cy="469263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字方塊 29"/>
          <p:cNvSpPr txBox="1"/>
          <p:nvPr/>
        </p:nvSpPr>
        <p:spPr>
          <a:xfrm>
            <a:off x="3687316" y="3743161"/>
            <a:ext cx="52771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Predecessor</a:t>
            </a:r>
            <a:r>
              <a:rPr lang="en-US" altLang="zh-TW" sz="3200" dirty="0"/>
              <a:t> :</a:t>
            </a:r>
          </a:p>
          <a:p>
            <a:r>
              <a:rPr lang="en-US" altLang="zh-TW" sz="3200" dirty="0"/>
              <a:t>Vertex </a:t>
            </a:r>
            <a:r>
              <a:rPr lang="en-US" altLang="zh-TW" sz="3200" dirty="0" err="1"/>
              <a:t>i</a:t>
            </a:r>
            <a:r>
              <a:rPr lang="en-US" altLang="zh-TW" sz="3200" dirty="0"/>
              <a:t> is a predecessor of vertex j, </a:t>
            </a:r>
            <a:r>
              <a:rPr lang="en-US" altLang="zh-TW" sz="3200" dirty="0" err="1"/>
              <a:t>iff</a:t>
            </a:r>
            <a:r>
              <a:rPr lang="en-US" altLang="zh-TW" sz="3200" dirty="0"/>
              <a:t> there is a directed path from vertex </a:t>
            </a:r>
            <a:r>
              <a:rPr lang="en-US" altLang="zh-TW" sz="3200" dirty="0" err="1"/>
              <a:t>i</a:t>
            </a:r>
            <a:r>
              <a:rPr lang="en-US" altLang="zh-TW" sz="3200" dirty="0"/>
              <a:t> to vertex j.</a:t>
            </a:r>
            <a:endParaRPr lang="zh-TW" altLang="en-US" sz="3200" dirty="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033648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AOV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Topological order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dirty="0"/>
              <a:t>linear ordering</a:t>
            </a:r>
            <a:r>
              <a:rPr lang="en-US" altLang="zh-TW" dirty="0"/>
              <a:t> of the vertices of a graph such that, for any two vertices </a:t>
            </a:r>
            <a:r>
              <a:rPr lang="en-US" altLang="zh-TW" dirty="0" err="1"/>
              <a:t>i</a:t>
            </a:r>
            <a:r>
              <a:rPr lang="en-US" altLang="zh-TW" dirty="0"/>
              <a:t> and j, if </a:t>
            </a:r>
            <a:r>
              <a:rPr lang="en-US" altLang="zh-TW" dirty="0" err="1"/>
              <a:t>i</a:t>
            </a:r>
            <a:r>
              <a:rPr lang="en-US" altLang="zh-TW" dirty="0"/>
              <a:t> is a predecessor of j in the network, then </a:t>
            </a:r>
            <a:r>
              <a:rPr lang="en-US" altLang="zh-TW" dirty="0" err="1"/>
              <a:t>i</a:t>
            </a:r>
            <a:r>
              <a:rPr lang="en-US" altLang="zh-TW" dirty="0"/>
              <a:t> precedes j in the linear ordering.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63635" y="4131684"/>
            <a:ext cx="2953959" cy="2177636"/>
            <a:chOff x="463635" y="3674864"/>
            <a:chExt cx="2953959" cy="2177636"/>
          </a:xfrm>
        </p:grpSpPr>
        <p:sp>
          <p:nvSpPr>
            <p:cNvPr id="5" name="橢圓 4"/>
            <p:cNvSpPr/>
            <p:nvPr/>
          </p:nvSpPr>
          <p:spPr>
            <a:xfrm>
              <a:off x="2771800" y="4511398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C</a:t>
              </a:r>
              <a:r>
                <a:rPr lang="en-US" altLang="zh-TW" sz="2400" baseline="-25000" dirty="0"/>
                <a:t>3</a:t>
              </a:r>
              <a:endParaRPr lang="zh-TW" altLang="en-US" sz="24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1621950" y="3674864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C</a:t>
              </a:r>
              <a:r>
                <a:rPr lang="en-US" altLang="zh-TW" sz="2400" baseline="-25000" dirty="0"/>
                <a:t>1</a:t>
              </a:r>
              <a:endParaRPr lang="zh-TW" altLang="en-US" sz="2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463635" y="4509120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C</a:t>
              </a:r>
              <a:r>
                <a:rPr lang="en-US" altLang="zh-TW" sz="2400" baseline="-25000" dirty="0"/>
                <a:t>0</a:t>
              </a:r>
              <a:endParaRPr lang="zh-TW" altLang="en-US" sz="2400" baseline="-250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621950" y="5206706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C</a:t>
              </a:r>
              <a:r>
                <a:rPr lang="en-US" altLang="zh-TW" sz="2400" baseline="-25000" dirty="0"/>
                <a:t>2</a:t>
              </a:r>
              <a:endParaRPr lang="zh-TW" altLang="en-US" sz="2400" dirty="0"/>
            </a:p>
          </p:txBody>
        </p:sp>
        <p:cxnSp>
          <p:nvCxnSpPr>
            <p:cNvPr id="9" name="直線接點 8"/>
            <p:cNvCxnSpPr>
              <a:stCxn id="6" idx="2"/>
              <a:endCxn id="7" idx="7"/>
            </p:cNvCxnSpPr>
            <p:nvPr/>
          </p:nvCxnSpPr>
          <p:spPr>
            <a:xfrm flipH="1">
              <a:off x="1014855" y="3997761"/>
              <a:ext cx="607095" cy="605933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5" idx="1"/>
              <a:endCxn id="6" idx="6"/>
            </p:cNvCxnSpPr>
            <p:nvPr/>
          </p:nvCxnSpPr>
          <p:spPr>
            <a:xfrm flipH="1" flipV="1">
              <a:off x="2267744" y="3997761"/>
              <a:ext cx="598630" cy="608211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stCxn id="5" idx="3"/>
              <a:endCxn id="8" idx="6"/>
            </p:cNvCxnSpPr>
            <p:nvPr/>
          </p:nvCxnSpPr>
          <p:spPr>
            <a:xfrm flipH="1">
              <a:off x="2267744" y="5062618"/>
              <a:ext cx="598630" cy="466985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8" idx="2"/>
              <a:endCxn id="7" idx="5"/>
            </p:cNvCxnSpPr>
            <p:nvPr/>
          </p:nvCxnSpPr>
          <p:spPr>
            <a:xfrm flipH="1" flipV="1">
              <a:off x="1014855" y="5060340"/>
              <a:ext cx="607095" cy="469263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3695478" y="4221088"/>
            <a:ext cx="48702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C</a:t>
            </a:r>
            <a:r>
              <a:rPr lang="en-US" altLang="zh-TW" sz="2800" dirty="0"/>
              <a:t>0</a:t>
            </a:r>
            <a:r>
              <a:rPr lang="en-US" altLang="zh-TW" sz="4000" dirty="0"/>
              <a:t> -&gt; C</a:t>
            </a:r>
            <a:r>
              <a:rPr lang="en-US" altLang="zh-TW" sz="2800" dirty="0"/>
              <a:t>1</a:t>
            </a:r>
            <a:r>
              <a:rPr lang="en-US" altLang="zh-TW" sz="4000" dirty="0"/>
              <a:t> -&gt; C</a:t>
            </a:r>
            <a:r>
              <a:rPr lang="en-US" altLang="zh-TW" sz="2800" dirty="0"/>
              <a:t>2</a:t>
            </a:r>
            <a:r>
              <a:rPr lang="en-US" altLang="zh-TW" sz="4000" dirty="0"/>
              <a:t> -&gt; C</a:t>
            </a:r>
            <a:r>
              <a:rPr lang="en-US" altLang="zh-TW" sz="2800" dirty="0"/>
              <a:t>3  </a:t>
            </a:r>
            <a:r>
              <a:rPr lang="en-US" altLang="zh-TW" sz="4000" dirty="0"/>
              <a:t> (</a:t>
            </a:r>
            <a:r>
              <a:rPr lang="en-US" altLang="zh-TW" sz="4000" dirty="0">
                <a:solidFill>
                  <a:srgbClr val="FF0000"/>
                </a:solidFill>
              </a:rPr>
              <a:t>O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15" name="矩形 14"/>
          <p:cNvSpPr/>
          <p:nvPr/>
        </p:nvSpPr>
        <p:spPr>
          <a:xfrm>
            <a:off x="3695478" y="5673442"/>
            <a:ext cx="4870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C</a:t>
            </a:r>
            <a:r>
              <a:rPr lang="en-US" altLang="zh-TW" sz="2800" dirty="0"/>
              <a:t>0</a:t>
            </a:r>
            <a:r>
              <a:rPr lang="en-US" altLang="zh-TW" sz="4000" dirty="0"/>
              <a:t> -&gt; C</a:t>
            </a:r>
            <a:r>
              <a:rPr lang="en-US" altLang="zh-TW" sz="2800" dirty="0"/>
              <a:t>2</a:t>
            </a:r>
            <a:r>
              <a:rPr lang="en-US" altLang="zh-TW" sz="4000" dirty="0"/>
              <a:t> -&gt; C</a:t>
            </a:r>
            <a:r>
              <a:rPr lang="en-US" altLang="zh-TW" sz="2800" dirty="0"/>
              <a:t>3</a:t>
            </a:r>
            <a:r>
              <a:rPr lang="en-US" altLang="zh-TW" sz="4000" dirty="0"/>
              <a:t> -&gt; C</a:t>
            </a:r>
            <a:r>
              <a:rPr lang="en-US" altLang="zh-TW" sz="2800" dirty="0"/>
              <a:t>1</a:t>
            </a:r>
            <a:r>
              <a:rPr lang="en-US" altLang="zh-TW" sz="4000" dirty="0"/>
              <a:t>   (</a:t>
            </a:r>
            <a:r>
              <a:rPr lang="en-US" altLang="zh-TW" sz="4000" dirty="0">
                <a:solidFill>
                  <a:srgbClr val="FF0000"/>
                </a:solidFill>
              </a:rPr>
              <a:t>X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16" name="矩形 15"/>
          <p:cNvSpPr/>
          <p:nvPr/>
        </p:nvSpPr>
        <p:spPr>
          <a:xfrm>
            <a:off x="3695478" y="4953362"/>
            <a:ext cx="4870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highlight>
                  <a:srgbClr val="FFFF00"/>
                </a:highlight>
              </a:rPr>
              <a:t>C</a:t>
            </a:r>
            <a:r>
              <a:rPr lang="en-US" altLang="zh-TW" sz="2800" dirty="0">
                <a:highlight>
                  <a:srgbClr val="FFFF00"/>
                </a:highlight>
              </a:rPr>
              <a:t>0</a:t>
            </a:r>
            <a:r>
              <a:rPr lang="en-US" altLang="zh-TW" sz="4000" dirty="0">
                <a:highlight>
                  <a:srgbClr val="FFFF00"/>
                </a:highlight>
              </a:rPr>
              <a:t> -&gt; C</a:t>
            </a:r>
            <a:r>
              <a:rPr lang="en-US" altLang="zh-TW" sz="2800" dirty="0">
                <a:highlight>
                  <a:srgbClr val="FFFF00"/>
                </a:highlight>
              </a:rPr>
              <a:t>2</a:t>
            </a:r>
            <a:r>
              <a:rPr lang="en-US" altLang="zh-TW" sz="4000" dirty="0">
                <a:highlight>
                  <a:srgbClr val="FFFF00"/>
                </a:highlight>
              </a:rPr>
              <a:t> -&gt; C</a:t>
            </a:r>
            <a:r>
              <a:rPr lang="en-US" altLang="zh-TW" sz="2800" dirty="0">
                <a:highlight>
                  <a:srgbClr val="FFFF00"/>
                </a:highlight>
              </a:rPr>
              <a:t>1</a:t>
            </a:r>
            <a:r>
              <a:rPr lang="en-US" altLang="zh-TW" sz="4000" dirty="0">
                <a:highlight>
                  <a:srgbClr val="FFFF00"/>
                </a:highlight>
              </a:rPr>
              <a:t> -&gt; C</a:t>
            </a:r>
            <a:r>
              <a:rPr lang="en-US" altLang="zh-TW" sz="2800" dirty="0">
                <a:highlight>
                  <a:srgbClr val="FFFF00"/>
                </a:highlight>
              </a:rPr>
              <a:t>3  </a:t>
            </a:r>
            <a:r>
              <a:rPr lang="en-US" altLang="zh-TW" sz="4000" dirty="0">
                <a:highlight>
                  <a:srgbClr val="FFFF00"/>
                </a:highlight>
              </a:rPr>
              <a:t> 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O</a:t>
            </a:r>
            <a:r>
              <a:rPr lang="en-US" altLang="zh-TW" sz="4000" dirty="0">
                <a:highlight>
                  <a:srgbClr val="FFFF00"/>
                </a:highlight>
              </a:rPr>
              <a:t>)</a:t>
            </a:r>
            <a:endParaRPr lang="zh-TW" altLang="en-US" sz="4000" dirty="0">
              <a:highlight>
                <a:srgbClr val="FFFF00"/>
              </a:highlight>
            </a:endParaRP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2589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690356"/>
              </p:ext>
            </p:extLst>
          </p:nvPr>
        </p:nvGraphicFramePr>
        <p:xfrm>
          <a:off x="580828" y="1358454"/>
          <a:ext cx="7951612" cy="538291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51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+mn-ea"/>
                        </a:rPr>
                        <a:t>Course</a:t>
                      </a:r>
                      <a:r>
                        <a:rPr lang="en-US" altLang="zh-TW" sz="1800" kern="100" baseline="0" dirty="0">
                          <a:effectLst/>
                          <a:latin typeface="+mn-lt"/>
                          <a:ea typeface="+mn-ea"/>
                        </a:rPr>
                        <a:t> No.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</a:rPr>
                        <a:t>Course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</a:rPr>
                        <a:t>Prerequisites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C1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</a:rPr>
                        <a:t>Programming I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+mn-ea"/>
                        </a:rPr>
                        <a:t>None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C2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Discrete Mathematics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+mn-ea"/>
                        </a:rPr>
                        <a:t>None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C3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Structures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C1, C2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C4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Calculus I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+mn-ea"/>
                        </a:rPr>
                        <a:t>None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C5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Calculus </a:t>
                      </a:r>
                      <a:r>
                        <a:rPr lang="en-US" sz="1800" kern="100" dirty="0">
                          <a:effectLst/>
                        </a:rPr>
                        <a:t>II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C4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C6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 Algebra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C5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C7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of Algorithms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C3, C6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C8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Assembly Language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C3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C9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Operating Systems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C7, C8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C10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Programming Languages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C7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C11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Compiler Design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C10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C12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Artificial Intelligence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C7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C13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Computational Theory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C7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C14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Parallel Algorithms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C13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C15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 Analysis</a:t>
                      </a:r>
                      <a:endParaRPr lang="zh-TW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333" marR="122333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C5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22333" marR="122333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134294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AOV Network of Courses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343493"/>
              </p:ext>
            </p:extLst>
          </p:nvPr>
        </p:nvGraphicFramePr>
        <p:xfrm>
          <a:off x="486496" y="1656184"/>
          <a:ext cx="8117952" cy="4725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Visio" r:id="rId3" imgW="6157874" imgH="3529889" progId="Visio.Drawing.11">
                  <p:embed/>
                </p:oleObj>
              </mc:Choice>
              <mc:Fallback>
                <p:oleObj name="Visio" r:id="rId3" imgW="6157874" imgH="352988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96" y="1656184"/>
                        <a:ext cx="8117952" cy="4725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115616" y="1427292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 </a:t>
            </a:r>
            <a:r>
              <a:rPr lang="en-US" altLang="zh-TW" sz="2400" b="1" dirty="0"/>
              <a:t>topological ordering </a:t>
            </a:r>
            <a:r>
              <a:rPr lang="en-US" altLang="zh-TW" sz="2400" dirty="0"/>
              <a:t>to generate a linear order list. </a:t>
            </a:r>
            <a:br>
              <a:rPr lang="en-US" altLang="zh-TW" sz="2400" dirty="0"/>
            </a:br>
            <a:r>
              <a:rPr lang="en-US" altLang="zh-TW" sz="2400" dirty="0"/>
              <a:t>This list represents one possible </a:t>
            </a:r>
            <a:br>
              <a:rPr lang="en-US" altLang="zh-TW" sz="2400" dirty="0"/>
            </a:br>
            <a:r>
              <a:rPr lang="en-US" altLang="zh-TW" sz="2400" dirty="0"/>
              <a:t>way to take all the courses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057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Topological Ordering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Iteratively pick a vertex v that has no predecessors.</a:t>
            </a:r>
          </a:p>
          <a:p>
            <a:pPr lvl="1"/>
            <a:r>
              <a:rPr lang="en-US" altLang="zh-TW" dirty="0"/>
              <a:t>Use an additional field “count” to record the “in-degree” value of each vertex.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611560" y="4077072"/>
            <a:ext cx="2953959" cy="2448272"/>
            <a:chOff x="463635" y="4005064"/>
            <a:chExt cx="2953959" cy="2448272"/>
          </a:xfrm>
        </p:grpSpPr>
        <p:sp>
          <p:nvSpPr>
            <p:cNvPr id="5" name="橢圓 4"/>
            <p:cNvSpPr/>
            <p:nvPr/>
          </p:nvSpPr>
          <p:spPr>
            <a:xfrm>
              <a:off x="2771800" y="491979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1621950" y="4005064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463635" y="491979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baseline="-250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621950" y="580754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cxnSp>
          <p:nvCxnSpPr>
            <p:cNvPr id="9" name="直線接點 8"/>
            <p:cNvCxnSpPr>
              <a:stCxn id="6" idx="2"/>
              <a:endCxn id="7" idx="7"/>
            </p:cNvCxnSpPr>
            <p:nvPr/>
          </p:nvCxnSpPr>
          <p:spPr>
            <a:xfrm flipH="1">
              <a:off x="1014855" y="4327961"/>
              <a:ext cx="607095" cy="686405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5" idx="1"/>
              <a:endCxn id="6" idx="6"/>
            </p:cNvCxnSpPr>
            <p:nvPr/>
          </p:nvCxnSpPr>
          <p:spPr>
            <a:xfrm flipH="1" flipV="1">
              <a:off x="2267744" y="4327961"/>
              <a:ext cx="598630" cy="686405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stCxn id="5" idx="3"/>
              <a:endCxn id="8" idx="7"/>
            </p:cNvCxnSpPr>
            <p:nvPr/>
          </p:nvCxnSpPr>
          <p:spPr>
            <a:xfrm flipH="1">
              <a:off x="2173170" y="5471012"/>
              <a:ext cx="693204" cy="431104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8" idx="2"/>
              <a:endCxn id="7" idx="5"/>
            </p:cNvCxnSpPr>
            <p:nvPr/>
          </p:nvCxnSpPr>
          <p:spPr>
            <a:xfrm flipH="1" flipV="1">
              <a:off x="1014855" y="5471012"/>
              <a:ext cx="607095" cy="659427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1621950" y="491979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2771800" y="580754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cxnSp>
          <p:nvCxnSpPr>
            <p:cNvPr id="15" name="直線接點 14"/>
            <p:cNvCxnSpPr>
              <a:stCxn id="13" idx="2"/>
              <a:endCxn id="7" idx="6"/>
            </p:cNvCxnSpPr>
            <p:nvPr/>
          </p:nvCxnSpPr>
          <p:spPr>
            <a:xfrm flipH="1">
              <a:off x="1109429" y="5242689"/>
              <a:ext cx="512521" cy="0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5" idx="2"/>
              <a:endCxn id="13" idx="6"/>
            </p:cNvCxnSpPr>
            <p:nvPr/>
          </p:nvCxnSpPr>
          <p:spPr>
            <a:xfrm flipH="1">
              <a:off x="2267744" y="5242689"/>
              <a:ext cx="504056" cy="0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4" idx="1"/>
              <a:endCxn id="13" idx="5"/>
            </p:cNvCxnSpPr>
            <p:nvPr/>
          </p:nvCxnSpPr>
          <p:spPr>
            <a:xfrm flipH="1" flipV="1">
              <a:off x="2173170" y="5471012"/>
              <a:ext cx="693204" cy="431104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4" idx="2"/>
              <a:endCxn id="8" idx="6"/>
            </p:cNvCxnSpPr>
            <p:nvPr/>
          </p:nvCxnSpPr>
          <p:spPr>
            <a:xfrm flipH="1">
              <a:off x="2267744" y="6130439"/>
              <a:ext cx="504056" cy="0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/>
          <p:cNvGrpSpPr/>
          <p:nvPr/>
        </p:nvGrpSpPr>
        <p:grpSpPr>
          <a:xfrm>
            <a:off x="4280666" y="3439233"/>
            <a:ext cx="4620167" cy="3374143"/>
            <a:chOff x="4280666" y="3356992"/>
            <a:chExt cx="4620167" cy="3374143"/>
          </a:xfrm>
        </p:grpSpPr>
        <p:sp>
          <p:nvSpPr>
            <p:cNvPr id="91" name="矩形 90"/>
            <p:cNvSpPr>
              <a:spLocks noChangeArrowheads="1"/>
            </p:cNvSpPr>
            <p:nvPr/>
          </p:nvSpPr>
          <p:spPr bwMode="auto">
            <a:xfrm>
              <a:off x="4853171" y="3677242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92" name="文字方塊 6"/>
            <p:cNvSpPr txBox="1">
              <a:spLocks noChangeArrowheads="1"/>
            </p:cNvSpPr>
            <p:nvPr/>
          </p:nvSpPr>
          <p:spPr bwMode="auto">
            <a:xfrm>
              <a:off x="4932779" y="3791544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[0]</a:t>
              </a:r>
              <a:endParaRPr lang="zh-TW" altLang="en-US" sz="1800" b="1" baseline="-25000" dirty="0"/>
            </a:p>
          </p:txBody>
        </p:sp>
        <p:sp>
          <p:nvSpPr>
            <p:cNvPr id="93" name="矩形 92"/>
            <p:cNvSpPr>
              <a:spLocks noChangeArrowheads="1"/>
            </p:cNvSpPr>
            <p:nvPr/>
          </p:nvSpPr>
          <p:spPr bwMode="auto">
            <a:xfrm>
              <a:off x="4853171" y="4185299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94" name="文字方塊 6"/>
            <p:cNvSpPr txBox="1">
              <a:spLocks noChangeArrowheads="1"/>
            </p:cNvSpPr>
            <p:nvPr/>
          </p:nvSpPr>
          <p:spPr bwMode="auto">
            <a:xfrm>
              <a:off x="4932779" y="4293476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[1]</a:t>
              </a:r>
              <a:endParaRPr lang="zh-TW" altLang="en-US" sz="1800" b="1" baseline="-25000" dirty="0"/>
            </a:p>
          </p:txBody>
        </p:sp>
        <p:sp>
          <p:nvSpPr>
            <p:cNvPr id="95" name="矩形 94"/>
            <p:cNvSpPr>
              <a:spLocks noChangeArrowheads="1"/>
            </p:cNvSpPr>
            <p:nvPr/>
          </p:nvSpPr>
          <p:spPr bwMode="auto">
            <a:xfrm>
              <a:off x="4853171" y="469335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96" name="文字方塊 6"/>
            <p:cNvSpPr txBox="1">
              <a:spLocks noChangeArrowheads="1"/>
            </p:cNvSpPr>
            <p:nvPr/>
          </p:nvSpPr>
          <p:spPr bwMode="auto">
            <a:xfrm>
              <a:off x="4932779" y="4799433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[2]</a:t>
              </a:r>
              <a:endParaRPr lang="zh-TW" altLang="en-US" sz="1800" b="1" baseline="-25000" dirty="0"/>
            </a:p>
          </p:txBody>
        </p:sp>
        <p:sp>
          <p:nvSpPr>
            <p:cNvPr id="97" name="矩形 96"/>
            <p:cNvSpPr>
              <a:spLocks noChangeArrowheads="1"/>
            </p:cNvSpPr>
            <p:nvPr/>
          </p:nvSpPr>
          <p:spPr bwMode="auto">
            <a:xfrm>
              <a:off x="4853171" y="5201413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98" name="文字方塊 6"/>
            <p:cNvSpPr txBox="1">
              <a:spLocks noChangeArrowheads="1"/>
            </p:cNvSpPr>
            <p:nvPr/>
          </p:nvSpPr>
          <p:spPr bwMode="auto">
            <a:xfrm>
              <a:off x="4932779" y="5305391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[3]</a:t>
              </a:r>
              <a:endParaRPr lang="zh-TW" altLang="en-US" sz="1800" b="1" baseline="-25000" dirty="0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5271756" y="3771561"/>
              <a:ext cx="3629077" cy="344368"/>
              <a:chOff x="4256497" y="3324948"/>
              <a:chExt cx="4131927" cy="392084"/>
            </a:xfrm>
          </p:grpSpPr>
          <p:grpSp>
            <p:nvGrpSpPr>
              <p:cNvPr id="31" name="群組 30"/>
              <p:cNvGrpSpPr/>
              <p:nvPr/>
            </p:nvGrpSpPr>
            <p:grpSpPr>
              <a:xfrm>
                <a:off x="7392788" y="332951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46" name="群組 45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48" name="矩形 47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49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47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3</a:t>
                  </a:r>
                  <a:endParaRPr lang="zh-TW" altLang="en-US" sz="1800" b="1" baseline="-25000" dirty="0"/>
                </a:p>
              </p:txBody>
            </p:sp>
          </p:grpSp>
          <p:sp>
            <p:nvSpPr>
              <p:cNvPr id="32" name="文字方塊 6"/>
              <p:cNvSpPr txBox="1">
                <a:spLocks noChangeArrowheads="1"/>
              </p:cNvSpPr>
              <p:nvPr/>
            </p:nvSpPr>
            <p:spPr bwMode="auto">
              <a:xfrm>
                <a:off x="8075518" y="33409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  <p:grpSp>
            <p:nvGrpSpPr>
              <p:cNvPr id="33" name="群組 32"/>
              <p:cNvGrpSpPr/>
              <p:nvPr/>
            </p:nvGrpSpPr>
            <p:grpSpPr>
              <a:xfrm>
                <a:off x="6084168" y="332494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42" name="群組 41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44" name="矩形 43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45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43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2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34" name="群組 33"/>
              <p:cNvGrpSpPr/>
              <p:nvPr/>
            </p:nvGrpSpPr>
            <p:grpSpPr>
              <a:xfrm>
                <a:off x="4728492" y="332494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38" name="群組 37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40" name="矩形 39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41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39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1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35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3519970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6920793" y="3519970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3525495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群組 49"/>
            <p:cNvGrpSpPr/>
            <p:nvPr/>
          </p:nvGrpSpPr>
          <p:grpSpPr>
            <a:xfrm>
              <a:off x="5271756" y="4273492"/>
              <a:ext cx="1310869" cy="340359"/>
              <a:chOff x="4256497" y="3896428"/>
              <a:chExt cx="1492505" cy="387520"/>
            </a:xfrm>
          </p:grpSpPr>
          <p:grpSp>
            <p:nvGrpSpPr>
              <p:cNvPr id="54" name="群組 53"/>
              <p:cNvGrpSpPr/>
              <p:nvPr/>
            </p:nvGrpSpPr>
            <p:grpSpPr>
              <a:xfrm>
                <a:off x="4728492" y="389642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58" name="群組 57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60" name="矩形 59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1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59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57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096975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字方塊 6"/>
              <p:cNvSpPr txBox="1">
                <a:spLocks noChangeArrowheads="1"/>
              </p:cNvSpPr>
              <p:nvPr/>
            </p:nvSpPr>
            <p:spPr bwMode="auto">
              <a:xfrm>
                <a:off x="5436096" y="391238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grpSp>
          <p:nvGrpSpPr>
            <p:cNvPr id="70" name="群組 69"/>
            <p:cNvGrpSpPr/>
            <p:nvPr/>
          </p:nvGrpSpPr>
          <p:grpSpPr>
            <a:xfrm>
              <a:off x="5271756" y="4779450"/>
              <a:ext cx="2490672" cy="340359"/>
              <a:chOff x="4256497" y="4472492"/>
              <a:chExt cx="2835783" cy="387520"/>
            </a:xfrm>
          </p:grpSpPr>
          <p:grpSp>
            <p:nvGrpSpPr>
              <p:cNvPr id="73" name="群組 72"/>
              <p:cNvGrpSpPr/>
              <p:nvPr/>
            </p:nvGrpSpPr>
            <p:grpSpPr>
              <a:xfrm>
                <a:off x="6084168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82" name="群組 81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84" name="矩形 83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5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83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5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74" name="群組 73"/>
              <p:cNvGrpSpPr/>
              <p:nvPr/>
            </p:nvGrpSpPr>
            <p:grpSpPr>
              <a:xfrm>
                <a:off x="4728492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78" name="群組 77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80" name="矩形 79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1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79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75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4667514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673039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文字方塊 6"/>
              <p:cNvSpPr txBox="1">
                <a:spLocks noChangeArrowheads="1"/>
              </p:cNvSpPr>
              <p:nvPr/>
            </p:nvSpPr>
            <p:spPr bwMode="auto">
              <a:xfrm>
                <a:off x="6779374" y="447707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119" name="文字方塊 118"/>
            <p:cNvSpPr txBox="1"/>
            <p:nvPr/>
          </p:nvSpPr>
          <p:spPr>
            <a:xfrm>
              <a:off x="4283969" y="3356992"/>
              <a:ext cx="1138405" cy="324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adjLists</a:t>
              </a:r>
              <a:endParaRPr lang="zh-TW" altLang="en-US" dirty="0"/>
            </a:p>
          </p:txBody>
        </p:sp>
        <p:grpSp>
          <p:nvGrpSpPr>
            <p:cNvPr id="120" name="群組 119"/>
            <p:cNvGrpSpPr/>
            <p:nvPr/>
          </p:nvGrpSpPr>
          <p:grpSpPr>
            <a:xfrm>
              <a:off x="5271756" y="5301094"/>
              <a:ext cx="2490672" cy="340359"/>
              <a:chOff x="4256497" y="4472492"/>
              <a:chExt cx="2835783" cy="387520"/>
            </a:xfrm>
          </p:grpSpPr>
          <p:grpSp>
            <p:nvGrpSpPr>
              <p:cNvPr id="121" name="群組 120"/>
              <p:cNvGrpSpPr/>
              <p:nvPr/>
            </p:nvGrpSpPr>
            <p:grpSpPr>
              <a:xfrm>
                <a:off x="6084168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130" name="群組 129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132" name="矩形 131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33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31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122" name="群組 121"/>
              <p:cNvGrpSpPr/>
              <p:nvPr/>
            </p:nvGrpSpPr>
            <p:grpSpPr>
              <a:xfrm>
                <a:off x="4728492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126" name="群組 125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128" name="矩形 127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29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27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5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123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4667514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673039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文字方塊 6"/>
              <p:cNvSpPr txBox="1">
                <a:spLocks noChangeArrowheads="1"/>
              </p:cNvSpPr>
              <p:nvPr/>
            </p:nvSpPr>
            <p:spPr bwMode="auto">
              <a:xfrm>
                <a:off x="6779374" y="447707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169" name="矩形 168"/>
            <p:cNvSpPr>
              <a:spLocks noChangeArrowheads="1"/>
            </p:cNvSpPr>
            <p:nvPr/>
          </p:nvSpPr>
          <p:spPr bwMode="auto">
            <a:xfrm>
              <a:off x="4853171" y="5709470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170" name="文字方塊 6"/>
            <p:cNvSpPr txBox="1">
              <a:spLocks noChangeArrowheads="1"/>
            </p:cNvSpPr>
            <p:nvPr/>
          </p:nvSpPr>
          <p:spPr bwMode="auto">
            <a:xfrm>
              <a:off x="4932779" y="5811349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[4]</a:t>
              </a:r>
              <a:endParaRPr lang="zh-TW" altLang="en-US" sz="1800" b="1" baseline="-25000" dirty="0"/>
            </a:p>
          </p:txBody>
        </p:sp>
        <p:sp>
          <p:nvSpPr>
            <p:cNvPr id="171" name="文字方塊 6"/>
            <p:cNvSpPr txBox="1">
              <a:spLocks noChangeArrowheads="1"/>
            </p:cNvSpPr>
            <p:nvPr/>
          </p:nvSpPr>
          <p:spPr bwMode="auto">
            <a:xfrm>
              <a:off x="5675352" y="5801361"/>
              <a:ext cx="702833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 b="1" dirty="0"/>
                <a:t>NULL</a:t>
              </a:r>
              <a:endParaRPr lang="zh-TW" altLang="en-US" sz="1800" b="1" dirty="0"/>
            </a:p>
          </p:txBody>
        </p:sp>
        <p:cxnSp>
          <p:nvCxnSpPr>
            <p:cNvPr id="172" name="直線單箭頭接點 52"/>
            <p:cNvCxnSpPr>
              <a:cxnSpLocks noChangeShapeType="1"/>
            </p:cNvCxnSpPr>
            <p:nvPr/>
          </p:nvCxnSpPr>
          <p:spPr bwMode="auto">
            <a:xfrm>
              <a:off x="5278897" y="5967507"/>
              <a:ext cx="403596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>
              <a:spLocks noChangeArrowheads="1"/>
            </p:cNvSpPr>
            <p:nvPr/>
          </p:nvSpPr>
          <p:spPr bwMode="auto">
            <a:xfrm>
              <a:off x="4853171" y="621752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178" name="文字方塊 6"/>
            <p:cNvSpPr txBox="1">
              <a:spLocks noChangeArrowheads="1"/>
            </p:cNvSpPr>
            <p:nvPr/>
          </p:nvSpPr>
          <p:spPr bwMode="auto">
            <a:xfrm>
              <a:off x="4932779" y="6331828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[5]</a:t>
              </a:r>
              <a:endParaRPr lang="zh-TW" altLang="en-US" sz="1800" b="1" baseline="-25000" dirty="0"/>
            </a:p>
          </p:txBody>
        </p:sp>
        <p:sp>
          <p:nvSpPr>
            <p:cNvPr id="179" name="文字方塊 6"/>
            <p:cNvSpPr txBox="1">
              <a:spLocks noChangeArrowheads="1"/>
            </p:cNvSpPr>
            <p:nvPr/>
          </p:nvSpPr>
          <p:spPr bwMode="auto">
            <a:xfrm>
              <a:off x="5675351" y="6321840"/>
              <a:ext cx="702833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 b="1" dirty="0"/>
                <a:t>NULL</a:t>
              </a:r>
              <a:endParaRPr lang="zh-TW" altLang="en-US" sz="1800" b="1" dirty="0"/>
            </a:p>
          </p:txBody>
        </p:sp>
        <p:cxnSp>
          <p:nvCxnSpPr>
            <p:cNvPr id="180" name="直線單箭頭接點 52"/>
            <p:cNvCxnSpPr>
              <a:cxnSpLocks noChangeShapeType="1"/>
            </p:cNvCxnSpPr>
            <p:nvPr/>
          </p:nvCxnSpPr>
          <p:spPr bwMode="auto">
            <a:xfrm>
              <a:off x="5278896" y="6487985"/>
              <a:ext cx="403596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矩形 180"/>
            <p:cNvSpPr>
              <a:spLocks noChangeArrowheads="1"/>
            </p:cNvSpPr>
            <p:nvPr/>
          </p:nvSpPr>
          <p:spPr bwMode="auto">
            <a:xfrm>
              <a:off x="4280666" y="3680867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182" name="文字方塊 6"/>
            <p:cNvSpPr txBox="1">
              <a:spLocks noChangeArrowheads="1"/>
            </p:cNvSpPr>
            <p:nvPr/>
          </p:nvSpPr>
          <p:spPr bwMode="auto">
            <a:xfrm>
              <a:off x="4473702" y="3791544"/>
              <a:ext cx="27482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183" name="矩形 182"/>
            <p:cNvSpPr>
              <a:spLocks noChangeArrowheads="1"/>
            </p:cNvSpPr>
            <p:nvPr/>
          </p:nvSpPr>
          <p:spPr bwMode="auto">
            <a:xfrm>
              <a:off x="4280666" y="4188199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185" name="矩形 184"/>
            <p:cNvSpPr>
              <a:spLocks noChangeArrowheads="1"/>
            </p:cNvSpPr>
            <p:nvPr/>
          </p:nvSpPr>
          <p:spPr bwMode="auto">
            <a:xfrm>
              <a:off x="4280666" y="4695531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186" name="文字方塊 6"/>
            <p:cNvSpPr txBox="1">
              <a:spLocks noChangeArrowheads="1"/>
            </p:cNvSpPr>
            <p:nvPr/>
          </p:nvSpPr>
          <p:spPr bwMode="auto">
            <a:xfrm>
              <a:off x="4473702" y="4803058"/>
              <a:ext cx="27482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1</a:t>
              </a:r>
              <a:endParaRPr lang="zh-TW" altLang="en-US" sz="1800" b="1" baseline="-25000" dirty="0"/>
            </a:p>
          </p:txBody>
        </p:sp>
        <p:sp>
          <p:nvSpPr>
            <p:cNvPr id="187" name="矩形 186"/>
            <p:cNvSpPr>
              <a:spLocks noChangeArrowheads="1"/>
            </p:cNvSpPr>
            <p:nvPr/>
          </p:nvSpPr>
          <p:spPr bwMode="auto">
            <a:xfrm>
              <a:off x="4280666" y="5202863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188" name="文字方塊 6"/>
            <p:cNvSpPr txBox="1">
              <a:spLocks noChangeArrowheads="1"/>
            </p:cNvSpPr>
            <p:nvPr/>
          </p:nvSpPr>
          <p:spPr bwMode="auto">
            <a:xfrm>
              <a:off x="4473702" y="5309016"/>
              <a:ext cx="27482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1</a:t>
              </a:r>
              <a:endParaRPr lang="zh-TW" altLang="en-US" sz="1800" b="1" baseline="-25000" dirty="0"/>
            </a:p>
          </p:txBody>
        </p:sp>
        <p:sp>
          <p:nvSpPr>
            <p:cNvPr id="189" name="矩形 188"/>
            <p:cNvSpPr>
              <a:spLocks noChangeArrowheads="1"/>
            </p:cNvSpPr>
            <p:nvPr/>
          </p:nvSpPr>
          <p:spPr bwMode="auto">
            <a:xfrm>
              <a:off x="4280666" y="5710195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190" name="文字方塊 6"/>
            <p:cNvSpPr txBox="1">
              <a:spLocks noChangeArrowheads="1"/>
            </p:cNvSpPr>
            <p:nvPr/>
          </p:nvSpPr>
          <p:spPr bwMode="auto">
            <a:xfrm>
              <a:off x="4473702" y="5814974"/>
              <a:ext cx="27482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3</a:t>
              </a:r>
              <a:endParaRPr lang="zh-TW" altLang="en-US" sz="1800" b="1" baseline="-25000" dirty="0"/>
            </a:p>
          </p:txBody>
        </p:sp>
        <p:sp>
          <p:nvSpPr>
            <p:cNvPr id="191" name="矩形 190"/>
            <p:cNvSpPr>
              <a:spLocks noChangeArrowheads="1"/>
            </p:cNvSpPr>
            <p:nvPr/>
          </p:nvSpPr>
          <p:spPr bwMode="auto">
            <a:xfrm>
              <a:off x="4280666" y="621752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192" name="文字方塊 6"/>
            <p:cNvSpPr txBox="1">
              <a:spLocks noChangeArrowheads="1"/>
            </p:cNvSpPr>
            <p:nvPr/>
          </p:nvSpPr>
          <p:spPr bwMode="auto">
            <a:xfrm>
              <a:off x="4473702" y="633545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2</a:t>
              </a:r>
              <a:endParaRPr lang="zh-TW" altLang="en-US" sz="1800" b="1" baseline="-25000" dirty="0"/>
            </a:p>
          </p:txBody>
        </p:sp>
        <p:sp>
          <p:nvSpPr>
            <p:cNvPr id="193" name="文字方塊 6"/>
            <p:cNvSpPr txBox="1">
              <a:spLocks noChangeArrowheads="1"/>
            </p:cNvSpPr>
            <p:nvPr/>
          </p:nvSpPr>
          <p:spPr bwMode="auto">
            <a:xfrm>
              <a:off x="4473702" y="4293476"/>
              <a:ext cx="27482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1</a:t>
              </a:r>
              <a:endParaRPr lang="zh-TW" altLang="en-US" sz="1800" b="1" baseline="-250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069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ighlight>
                  <a:srgbClr val="00FF00"/>
                </a:highlight>
              </a:rPr>
              <a:t>Running Example</a:t>
            </a:r>
            <a:endParaRPr lang="zh-TW" altLang="en-US" dirty="0">
              <a:highlight>
                <a:srgbClr val="00FF00"/>
              </a:highlight>
            </a:endParaRPr>
          </a:p>
        </p:txBody>
      </p:sp>
      <p:cxnSp>
        <p:nvCxnSpPr>
          <p:cNvPr id="35" name="直線接點 34"/>
          <p:cNvCxnSpPr>
            <a:stCxn id="45" idx="0"/>
            <a:endCxn id="40" idx="3"/>
          </p:cNvCxnSpPr>
          <p:nvPr/>
        </p:nvCxnSpPr>
        <p:spPr>
          <a:xfrm flipV="1">
            <a:off x="1002468" y="2605244"/>
            <a:ext cx="928567" cy="12545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1837632" y="2060848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2649474" y="286346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648086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3084646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1338050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683568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2228567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89176" y="27875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015003" y="6021288"/>
            <a:ext cx="26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Spanning tree with cost 99</a:t>
            </a:r>
            <a:endParaRPr lang="zh-TW" altLang="en-US" dirty="0"/>
          </a:p>
        </p:txBody>
      </p:sp>
      <p:sp>
        <p:nvSpPr>
          <p:cNvPr id="53" name="橢圓 52"/>
          <p:cNvSpPr/>
          <p:nvPr/>
        </p:nvSpPr>
        <p:spPr>
          <a:xfrm>
            <a:off x="4078217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4796585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7" name="橢圓 56"/>
          <p:cNvSpPr/>
          <p:nvPr/>
        </p:nvSpPr>
        <p:spPr>
          <a:xfrm>
            <a:off x="6233321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9" name="橢圓 58"/>
          <p:cNvSpPr/>
          <p:nvPr/>
        </p:nvSpPr>
        <p:spPr>
          <a:xfrm>
            <a:off x="5514953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6951689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7670057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3" name="橢圓 62"/>
          <p:cNvSpPr/>
          <p:nvPr/>
        </p:nvSpPr>
        <p:spPr>
          <a:xfrm>
            <a:off x="8388424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045687" y="1909718"/>
            <a:ext cx="157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Disjoint set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954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43608" y="5580529"/>
            <a:ext cx="2400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Ordered list: </a:t>
            </a:r>
            <a:endParaRPr lang="zh-TW" altLang="en-US" sz="3200" b="1" dirty="0"/>
          </a:p>
        </p:txBody>
      </p:sp>
      <p:grpSp>
        <p:nvGrpSpPr>
          <p:cNvPr id="21" name="群組 20"/>
          <p:cNvGrpSpPr/>
          <p:nvPr/>
        </p:nvGrpSpPr>
        <p:grpSpPr>
          <a:xfrm>
            <a:off x="4152530" y="1623822"/>
            <a:ext cx="4620167" cy="3374143"/>
            <a:chOff x="4280666" y="3356992"/>
            <a:chExt cx="4620167" cy="3374143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4853171" y="3677242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3" name="文字方塊 6"/>
            <p:cNvSpPr txBox="1">
              <a:spLocks noChangeArrowheads="1"/>
            </p:cNvSpPr>
            <p:nvPr/>
          </p:nvSpPr>
          <p:spPr bwMode="auto">
            <a:xfrm>
              <a:off x="4932779" y="3791544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[0]</a:t>
              </a:r>
              <a:endParaRPr lang="zh-TW" altLang="en-US" sz="1800" b="1" baseline="-25000" dirty="0"/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4853171" y="4185299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5" name="文字方塊 6"/>
            <p:cNvSpPr txBox="1">
              <a:spLocks noChangeArrowheads="1"/>
            </p:cNvSpPr>
            <p:nvPr/>
          </p:nvSpPr>
          <p:spPr bwMode="auto">
            <a:xfrm>
              <a:off x="4932779" y="4293476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[1]</a:t>
              </a:r>
              <a:endParaRPr lang="zh-TW" altLang="en-US" sz="1800" b="1" baseline="-25000" dirty="0"/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4853171" y="469335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7" name="文字方塊 6"/>
            <p:cNvSpPr txBox="1">
              <a:spLocks noChangeArrowheads="1"/>
            </p:cNvSpPr>
            <p:nvPr/>
          </p:nvSpPr>
          <p:spPr bwMode="auto">
            <a:xfrm>
              <a:off x="4932779" y="4799433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[2]</a:t>
              </a:r>
              <a:endParaRPr lang="zh-TW" altLang="en-US" sz="1800" b="1" baseline="-25000" dirty="0"/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4853171" y="5201413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9" name="文字方塊 6"/>
            <p:cNvSpPr txBox="1">
              <a:spLocks noChangeArrowheads="1"/>
            </p:cNvSpPr>
            <p:nvPr/>
          </p:nvSpPr>
          <p:spPr bwMode="auto">
            <a:xfrm>
              <a:off x="4932779" y="5305391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[3]</a:t>
              </a:r>
              <a:endParaRPr lang="zh-TW" altLang="en-US" sz="1800" b="1" baseline="-25000" dirty="0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5271756" y="3771561"/>
              <a:ext cx="3629077" cy="344368"/>
              <a:chOff x="4256497" y="3324948"/>
              <a:chExt cx="4131927" cy="392084"/>
            </a:xfrm>
          </p:grpSpPr>
          <p:grpSp>
            <p:nvGrpSpPr>
              <p:cNvPr id="88" name="群組 87"/>
              <p:cNvGrpSpPr/>
              <p:nvPr/>
            </p:nvGrpSpPr>
            <p:grpSpPr>
              <a:xfrm>
                <a:off x="7392788" y="332951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103" name="群組 102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105" name="矩形 104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6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04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3</a:t>
                  </a:r>
                  <a:endParaRPr lang="zh-TW" altLang="en-US" sz="1800" b="1" baseline="-25000" dirty="0"/>
                </a:p>
              </p:txBody>
            </p:sp>
          </p:grpSp>
          <p:sp>
            <p:nvSpPr>
              <p:cNvPr id="89" name="文字方塊 6"/>
              <p:cNvSpPr txBox="1">
                <a:spLocks noChangeArrowheads="1"/>
              </p:cNvSpPr>
              <p:nvPr/>
            </p:nvSpPr>
            <p:spPr bwMode="auto">
              <a:xfrm>
                <a:off x="8075518" y="33409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6084168" y="332494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99" name="群組 98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101" name="矩形 100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2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00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2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91" name="群組 90"/>
              <p:cNvGrpSpPr/>
              <p:nvPr/>
            </p:nvGrpSpPr>
            <p:grpSpPr>
              <a:xfrm>
                <a:off x="4728492" y="332494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95" name="群組 94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97" name="矩形 96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98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96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1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92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3519970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6920793" y="3519970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3525495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群組 30"/>
            <p:cNvGrpSpPr/>
            <p:nvPr/>
          </p:nvGrpSpPr>
          <p:grpSpPr>
            <a:xfrm>
              <a:off x="5271756" y="4273492"/>
              <a:ext cx="1310869" cy="340359"/>
              <a:chOff x="4256497" y="3896428"/>
              <a:chExt cx="1492505" cy="387520"/>
            </a:xfrm>
          </p:grpSpPr>
          <p:grpSp>
            <p:nvGrpSpPr>
              <p:cNvPr id="81" name="群組 80"/>
              <p:cNvGrpSpPr/>
              <p:nvPr/>
            </p:nvGrpSpPr>
            <p:grpSpPr>
              <a:xfrm>
                <a:off x="4728492" y="389642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84" name="群組 83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86" name="矩形 85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7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85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82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096975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文字方塊 6"/>
              <p:cNvSpPr txBox="1">
                <a:spLocks noChangeArrowheads="1"/>
              </p:cNvSpPr>
              <p:nvPr/>
            </p:nvSpPr>
            <p:spPr bwMode="auto">
              <a:xfrm>
                <a:off x="5436096" y="391238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grpSp>
          <p:nvGrpSpPr>
            <p:cNvPr id="32" name="群組 31"/>
            <p:cNvGrpSpPr/>
            <p:nvPr/>
          </p:nvGrpSpPr>
          <p:grpSpPr>
            <a:xfrm>
              <a:off x="5271756" y="4779450"/>
              <a:ext cx="2490672" cy="340359"/>
              <a:chOff x="4256497" y="4472492"/>
              <a:chExt cx="2835783" cy="387520"/>
            </a:xfrm>
          </p:grpSpPr>
          <p:grpSp>
            <p:nvGrpSpPr>
              <p:cNvPr id="68" name="群組 67"/>
              <p:cNvGrpSpPr/>
              <p:nvPr/>
            </p:nvGrpSpPr>
            <p:grpSpPr>
              <a:xfrm>
                <a:off x="6084168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77" name="群組 76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79" name="矩形 78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0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78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5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69" name="群組 68"/>
              <p:cNvGrpSpPr/>
              <p:nvPr/>
            </p:nvGrpSpPr>
            <p:grpSpPr>
              <a:xfrm>
                <a:off x="4728492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73" name="群組 72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75" name="矩形 74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76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74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70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4667514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673039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文字方塊 6"/>
              <p:cNvSpPr txBox="1">
                <a:spLocks noChangeArrowheads="1"/>
              </p:cNvSpPr>
              <p:nvPr/>
            </p:nvSpPr>
            <p:spPr bwMode="auto">
              <a:xfrm>
                <a:off x="6779374" y="447707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4283969" y="3356992"/>
              <a:ext cx="1138405" cy="324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adjLists</a:t>
              </a:r>
              <a:endParaRPr lang="zh-TW" altLang="en-US" dirty="0"/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5271756" y="5301094"/>
              <a:ext cx="2490672" cy="340359"/>
              <a:chOff x="4256497" y="4472492"/>
              <a:chExt cx="2835783" cy="387520"/>
            </a:xfrm>
          </p:grpSpPr>
          <p:grpSp>
            <p:nvGrpSpPr>
              <p:cNvPr id="55" name="群組 54"/>
              <p:cNvGrpSpPr/>
              <p:nvPr/>
            </p:nvGrpSpPr>
            <p:grpSpPr>
              <a:xfrm>
                <a:off x="6084168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64" name="群組 63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66" name="矩形 65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7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65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56" name="群組 55"/>
              <p:cNvGrpSpPr/>
              <p:nvPr/>
            </p:nvGrpSpPr>
            <p:grpSpPr>
              <a:xfrm>
                <a:off x="4728492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60" name="群組 59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62" name="矩形 61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3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61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5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57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4667514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673039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文字方塊 6"/>
              <p:cNvSpPr txBox="1">
                <a:spLocks noChangeArrowheads="1"/>
              </p:cNvSpPr>
              <p:nvPr/>
            </p:nvSpPr>
            <p:spPr bwMode="auto">
              <a:xfrm>
                <a:off x="6779374" y="447707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853171" y="5709470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36" name="文字方塊 6"/>
            <p:cNvSpPr txBox="1">
              <a:spLocks noChangeArrowheads="1"/>
            </p:cNvSpPr>
            <p:nvPr/>
          </p:nvSpPr>
          <p:spPr bwMode="auto">
            <a:xfrm>
              <a:off x="4932779" y="5811349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[4]</a:t>
              </a:r>
              <a:endParaRPr lang="zh-TW" altLang="en-US" sz="1800" b="1" baseline="-25000" dirty="0"/>
            </a:p>
          </p:txBody>
        </p:sp>
        <p:sp>
          <p:nvSpPr>
            <p:cNvPr id="37" name="文字方塊 6"/>
            <p:cNvSpPr txBox="1">
              <a:spLocks noChangeArrowheads="1"/>
            </p:cNvSpPr>
            <p:nvPr/>
          </p:nvSpPr>
          <p:spPr bwMode="auto">
            <a:xfrm>
              <a:off x="5675352" y="5801361"/>
              <a:ext cx="702833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 b="1" dirty="0"/>
                <a:t>NULL</a:t>
              </a:r>
              <a:endParaRPr lang="zh-TW" altLang="en-US" sz="1800" b="1" dirty="0"/>
            </a:p>
          </p:txBody>
        </p:sp>
        <p:cxnSp>
          <p:nvCxnSpPr>
            <p:cNvPr id="38" name="直線單箭頭接點 52"/>
            <p:cNvCxnSpPr>
              <a:cxnSpLocks noChangeShapeType="1"/>
            </p:cNvCxnSpPr>
            <p:nvPr/>
          </p:nvCxnSpPr>
          <p:spPr bwMode="auto">
            <a:xfrm>
              <a:off x="5278897" y="5967507"/>
              <a:ext cx="403596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4853171" y="621752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0" name="文字方塊 6"/>
            <p:cNvSpPr txBox="1">
              <a:spLocks noChangeArrowheads="1"/>
            </p:cNvSpPr>
            <p:nvPr/>
          </p:nvSpPr>
          <p:spPr bwMode="auto">
            <a:xfrm>
              <a:off x="4932779" y="6331828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[5]</a:t>
              </a:r>
              <a:endParaRPr lang="zh-TW" altLang="en-US" sz="1800" b="1" baseline="-25000" dirty="0"/>
            </a:p>
          </p:txBody>
        </p:sp>
        <p:sp>
          <p:nvSpPr>
            <p:cNvPr id="41" name="文字方塊 6"/>
            <p:cNvSpPr txBox="1">
              <a:spLocks noChangeArrowheads="1"/>
            </p:cNvSpPr>
            <p:nvPr/>
          </p:nvSpPr>
          <p:spPr bwMode="auto">
            <a:xfrm>
              <a:off x="5675351" y="6321840"/>
              <a:ext cx="702833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 b="1" dirty="0"/>
                <a:t>NULL</a:t>
              </a:r>
              <a:endParaRPr lang="zh-TW" altLang="en-US" sz="1800" b="1" dirty="0"/>
            </a:p>
          </p:txBody>
        </p:sp>
        <p:cxnSp>
          <p:nvCxnSpPr>
            <p:cNvPr id="42" name="直線單箭頭接點 52"/>
            <p:cNvCxnSpPr>
              <a:cxnSpLocks noChangeShapeType="1"/>
            </p:cNvCxnSpPr>
            <p:nvPr/>
          </p:nvCxnSpPr>
          <p:spPr bwMode="auto">
            <a:xfrm>
              <a:off x="5278896" y="6487985"/>
              <a:ext cx="403596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>
              <a:spLocks noChangeArrowheads="1"/>
            </p:cNvSpPr>
            <p:nvPr/>
          </p:nvSpPr>
          <p:spPr bwMode="auto">
            <a:xfrm>
              <a:off x="4280666" y="3680867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4" name="文字方塊 6"/>
            <p:cNvSpPr txBox="1">
              <a:spLocks noChangeArrowheads="1"/>
            </p:cNvSpPr>
            <p:nvPr/>
          </p:nvSpPr>
          <p:spPr bwMode="auto">
            <a:xfrm>
              <a:off x="4473702" y="3791544"/>
              <a:ext cx="27482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4280666" y="4188199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6" name="矩形 45"/>
            <p:cNvSpPr>
              <a:spLocks noChangeArrowheads="1"/>
            </p:cNvSpPr>
            <p:nvPr/>
          </p:nvSpPr>
          <p:spPr bwMode="auto">
            <a:xfrm>
              <a:off x="4280666" y="4695531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7" name="文字方塊 6"/>
            <p:cNvSpPr txBox="1">
              <a:spLocks noChangeArrowheads="1"/>
            </p:cNvSpPr>
            <p:nvPr/>
          </p:nvSpPr>
          <p:spPr bwMode="auto">
            <a:xfrm>
              <a:off x="4473702" y="4803058"/>
              <a:ext cx="27482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1</a:t>
              </a:r>
              <a:endParaRPr lang="zh-TW" altLang="en-US" sz="1800" b="1" baseline="-25000" dirty="0"/>
            </a:p>
          </p:txBody>
        </p:sp>
        <p:sp>
          <p:nvSpPr>
            <p:cNvPr id="48" name="矩形 47"/>
            <p:cNvSpPr>
              <a:spLocks noChangeArrowheads="1"/>
            </p:cNvSpPr>
            <p:nvPr/>
          </p:nvSpPr>
          <p:spPr bwMode="auto">
            <a:xfrm>
              <a:off x="4280666" y="5202863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9" name="文字方塊 6"/>
            <p:cNvSpPr txBox="1">
              <a:spLocks noChangeArrowheads="1"/>
            </p:cNvSpPr>
            <p:nvPr/>
          </p:nvSpPr>
          <p:spPr bwMode="auto">
            <a:xfrm>
              <a:off x="4473702" y="5309016"/>
              <a:ext cx="27482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1</a:t>
              </a:r>
              <a:endParaRPr lang="zh-TW" altLang="en-US" sz="1800" b="1" baseline="-25000" dirty="0"/>
            </a:p>
          </p:txBody>
        </p:sp>
        <p:sp>
          <p:nvSpPr>
            <p:cNvPr id="50" name="矩形 49"/>
            <p:cNvSpPr>
              <a:spLocks noChangeArrowheads="1"/>
            </p:cNvSpPr>
            <p:nvPr/>
          </p:nvSpPr>
          <p:spPr bwMode="auto">
            <a:xfrm>
              <a:off x="4280666" y="5710195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51" name="文字方塊 6"/>
            <p:cNvSpPr txBox="1">
              <a:spLocks noChangeArrowheads="1"/>
            </p:cNvSpPr>
            <p:nvPr/>
          </p:nvSpPr>
          <p:spPr bwMode="auto">
            <a:xfrm>
              <a:off x="4473702" y="5814974"/>
              <a:ext cx="27482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3</a:t>
              </a:r>
              <a:endParaRPr lang="zh-TW" altLang="en-US" sz="1800" b="1" baseline="-25000" dirty="0"/>
            </a:p>
          </p:txBody>
        </p:sp>
        <p:sp>
          <p:nvSpPr>
            <p:cNvPr id="52" name="矩形 51"/>
            <p:cNvSpPr>
              <a:spLocks noChangeArrowheads="1"/>
            </p:cNvSpPr>
            <p:nvPr/>
          </p:nvSpPr>
          <p:spPr bwMode="auto">
            <a:xfrm>
              <a:off x="4280666" y="621752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53" name="文字方塊 6"/>
            <p:cNvSpPr txBox="1">
              <a:spLocks noChangeArrowheads="1"/>
            </p:cNvSpPr>
            <p:nvPr/>
          </p:nvSpPr>
          <p:spPr bwMode="auto">
            <a:xfrm>
              <a:off x="4473702" y="633545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2</a:t>
              </a:r>
              <a:endParaRPr lang="zh-TW" altLang="en-US" sz="1800" b="1" baseline="-25000" dirty="0"/>
            </a:p>
          </p:txBody>
        </p:sp>
        <p:sp>
          <p:nvSpPr>
            <p:cNvPr id="54" name="文字方塊 6"/>
            <p:cNvSpPr txBox="1">
              <a:spLocks noChangeArrowheads="1"/>
            </p:cNvSpPr>
            <p:nvPr/>
          </p:nvSpPr>
          <p:spPr bwMode="auto">
            <a:xfrm>
              <a:off x="4473702" y="4293476"/>
              <a:ext cx="27482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1</a:t>
              </a:r>
              <a:endParaRPr lang="zh-TW" altLang="en-US" sz="1800" b="1" baseline="-25000" dirty="0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611560" y="2204864"/>
            <a:ext cx="2953959" cy="2448272"/>
            <a:chOff x="463635" y="4005064"/>
            <a:chExt cx="2953959" cy="2448272"/>
          </a:xfrm>
        </p:grpSpPr>
        <p:sp>
          <p:nvSpPr>
            <p:cNvPr id="109" name="橢圓 108"/>
            <p:cNvSpPr/>
            <p:nvPr/>
          </p:nvSpPr>
          <p:spPr>
            <a:xfrm>
              <a:off x="2771800" y="491979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1621950" y="4005064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11" name="橢圓 110"/>
            <p:cNvSpPr/>
            <p:nvPr/>
          </p:nvSpPr>
          <p:spPr>
            <a:xfrm>
              <a:off x="463635" y="491979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baseline="-25000" dirty="0"/>
            </a:p>
          </p:txBody>
        </p:sp>
        <p:sp>
          <p:nvSpPr>
            <p:cNvPr id="112" name="橢圓 111"/>
            <p:cNvSpPr/>
            <p:nvPr/>
          </p:nvSpPr>
          <p:spPr>
            <a:xfrm>
              <a:off x="1621950" y="580754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cxnSp>
          <p:nvCxnSpPr>
            <p:cNvPr id="113" name="直線接點 112"/>
            <p:cNvCxnSpPr>
              <a:stCxn id="110" idx="2"/>
              <a:endCxn id="111" idx="7"/>
            </p:cNvCxnSpPr>
            <p:nvPr/>
          </p:nvCxnSpPr>
          <p:spPr>
            <a:xfrm flipH="1">
              <a:off x="1014855" y="4327961"/>
              <a:ext cx="607095" cy="686405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>
              <a:stCxn id="109" idx="1"/>
              <a:endCxn id="110" idx="6"/>
            </p:cNvCxnSpPr>
            <p:nvPr/>
          </p:nvCxnSpPr>
          <p:spPr>
            <a:xfrm flipH="1" flipV="1">
              <a:off x="2267744" y="4327961"/>
              <a:ext cx="598630" cy="686405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>
              <a:stCxn id="109" idx="3"/>
              <a:endCxn id="112" idx="7"/>
            </p:cNvCxnSpPr>
            <p:nvPr/>
          </p:nvCxnSpPr>
          <p:spPr>
            <a:xfrm flipH="1">
              <a:off x="2173170" y="5471012"/>
              <a:ext cx="693204" cy="431104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>
              <a:stCxn id="112" idx="2"/>
              <a:endCxn id="111" idx="5"/>
            </p:cNvCxnSpPr>
            <p:nvPr/>
          </p:nvCxnSpPr>
          <p:spPr>
            <a:xfrm flipH="1" flipV="1">
              <a:off x="1014855" y="5471012"/>
              <a:ext cx="607095" cy="659427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橢圓 116"/>
            <p:cNvSpPr/>
            <p:nvPr/>
          </p:nvSpPr>
          <p:spPr>
            <a:xfrm>
              <a:off x="1621950" y="491979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118" name="橢圓 117"/>
            <p:cNvSpPr/>
            <p:nvPr/>
          </p:nvSpPr>
          <p:spPr>
            <a:xfrm>
              <a:off x="2771800" y="580754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cxnSp>
          <p:nvCxnSpPr>
            <p:cNvPr id="119" name="直線接點 118"/>
            <p:cNvCxnSpPr>
              <a:stCxn id="117" idx="2"/>
              <a:endCxn id="111" idx="6"/>
            </p:cNvCxnSpPr>
            <p:nvPr/>
          </p:nvCxnSpPr>
          <p:spPr>
            <a:xfrm flipH="1">
              <a:off x="1109429" y="5242689"/>
              <a:ext cx="512521" cy="0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>
              <a:stCxn id="109" idx="2"/>
              <a:endCxn id="117" idx="6"/>
            </p:cNvCxnSpPr>
            <p:nvPr/>
          </p:nvCxnSpPr>
          <p:spPr>
            <a:xfrm flipH="1">
              <a:off x="2267744" y="5242689"/>
              <a:ext cx="504056" cy="0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>
              <a:stCxn id="118" idx="1"/>
              <a:endCxn id="117" idx="5"/>
            </p:cNvCxnSpPr>
            <p:nvPr/>
          </p:nvCxnSpPr>
          <p:spPr>
            <a:xfrm flipH="1" flipV="1">
              <a:off x="2173170" y="5471012"/>
              <a:ext cx="693204" cy="431104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>
              <a:stCxn id="118" idx="2"/>
              <a:endCxn id="112" idx="6"/>
            </p:cNvCxnSpPr>
            <p:nvPr/>
          </p:nvCxnSpPr>
          <p:spPr>
            <a:xfrm flipH="1">
              <a:off x="2267744" y="6130439"/>
              <a:ext cx="504056" cy="0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607670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43608" y="5580529"/>
            <a:ext cx="2400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Ordered list: </a:t>
            </a:r>
            <a:endParaRPr lang="zh-TW" altLang="en-US" sz="3200" b="1" dirty="0"/>
          </a:p>
        </p:txBody>
      </p:sp>
      <p:grpSp>
        <p:nvGrpSpPr>
          <p:cNvPr id="21" name="群組 20"/>
          <p:cNvGrpSpPr/>
          <p:nvPr/>
        </p:nvGrpSpPr>
        <p:grpSpPr>
          <a:xfrm>
            <a:off x="4152530" y="1623822"/>
            <a:ext cx="4620167" cy="3374143"/>
            <a:chOff x="4280666" y="3356992"/>
            <a:chExt cx="4620167" cy="3374143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4853171" y="3677242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3" name="文字方塊 6"/>
            <p:cNvSpPr txBox="1">
              <a:spLocks noChangeArrowheads="1"/>
            </p:cNvSpPr>
            <p:nvPr/>
          </p:nvSpPr>
          <p:spPr bwMode="auto">
            <a:xfrm>
              <a:off x="4932779" y="3791544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[0]</a:t>
              </a:r>
              <a:endParaRPr lang="zh-TW" altLang="en-US" sz="1800" b="1" baseline="-25000" dirty="0"/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4853171" y="4185299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5" name="文字方塊 6"/>
            <p:cNvSpPr txBox="1">
              <a:spLocks noChangeArrowheads="1"/>
            </p:cNvSpPr>
            <p:nvPr/>
          </p:nvSpPr>
          <p:spPr bwMode="auto">
            <a:xfrm>
              <a:off x="4932779" y="4293476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[1]</a:t>
              </a:r>
              <a:endParaRPr lang="zh-TW" altLang="en-US" sz="1800" b="1" baseline="-25000" dirty="0"/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4853171" y="469335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7" name="文字方塊 6"/>
            <p:cNvSpPr txBox="1">
              <a:spLocks noChangeArrowheads="1"/>
            </p:cNvSpPr>
            <p:nvPr/>
          </p:nvSpPr>
          <p:spPr bwMode="auto">
            <a:xfrm>
              <a:off x="4932779" y="4799433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[2]</a:t>
              </a:r>
              <a:endParaRPr lang="zh-TW" altLang="en-US" sz="1800" b="1" baseline="-25000" dirty="0"/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4853171" y="5201413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9" name="文字方塊 6"/>
            <p:cNvSpPr txBox="1">
              <a:spLocks noChangeArrowheads="1"/>
            </p:cNvSpPr>
            <p:nvPr/>
          </p:nvSpPr>
          <p:spPr bwMode="auto">
            <a:xfrm>
              <a:off x="4932779" y="5305391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[3]</a:t>
              </a:r>
              <a:endParaRPr lang="zh-TW" altLang="en-US" sz="1800" b="1" baseline="-25000" dirty="0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5271756" y="3771561"/>
              <a:ext cx="3629077" cy="344368"/>
              <a:chOff x="4256497" y="3324948"/>
              <a:chExt cx="4131927" cy="392084"/>
            </a:xfrm>
          </p:grpSpPr>
          <p:grpSp>
            <p:nvGrpSpPr>
              <p:cNvPr id="88" name="群組 87"/>
              <p:cNvGrpSpPr/>
              <p:nvPr/>
            </p:nvGrpSpPr>
            <p:grpSpPr>
              <a:xfrm>
                <a:off x="7392788" y="332951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103" name="群組 102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105" name="矩形 104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6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04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3</a:t>
                  </a:r>
                  <a:endParaRPr lang="zh-TW" altLang="en-US" sz="1800" b="1" baseline="-25000" dirty="0"/>
                </a:p>
              </p:txBody>
            </p:sp>
          </p:grpSp>
          <p:sp>
            <p:nvSpPr>
              <p:cNvPr id="89" name="文字方塊 6"/>
              <p:cNvSpPr txBox="1">
                <a:spLocks noChangeArrowheads="1"/>
              </p:cNvSpPr>
              <p:nvPr/>
            </p:nvSpPr>
            <p:spPr bwMode="auto">
              <a:xfrm>
                <a:off x="8075518" y="33409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6084168" y="332494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99" name="群組 98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101" name="矩形 100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2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00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2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91" name="群組 90"/>
              <p:cNvGrpSpPr/>
              <p:nvPr/>
            </p:nvGrpSpPr>
            <p:grpSpPr>
              <a:xfrm>
                <a:off x="4728492" y="332494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95" name="群組 94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97" name="矩形 96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98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96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1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92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3519970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6920793" y="3519970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3525495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群組 30"/>
            <p:cNvGrpSpPr/>
            <p:nvPr/>
          </p:nvGrpSpPr>
          <p:grpSpPr>
            <a:xfrm>
              <a:off x="5271756" y="4273492"/>
              <a:ext cx="1310869" cy="340359"/>
              <a:chOff x="4256497" y="3896428"/>
              <a:chExt cx="1492505" cy="387520"/>
            </a:xfrm>
          </p:grpSpPr>
          <p:grpSp>
            <p:nvGrpSpPr>
              <p:cNvPr id="81" name="群組 80"/>
              <p:cNvGrpSpPr/>
              <p:nvPr/>
            </p:nvGrpSpPr>
            <p:grpSpPr>
              <a:xfrm>
                <a:off x="4728492" y="389642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84" name="群組 83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86" name="矩形 85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7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85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82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096975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文字方塊 6"/>
              <p:cNvSpPr txBox="1">
                <a:spLocks noChangeArrowheads="1"/>
              </p:cNvSpPr>
              <p:nvPr/>
            </p:nvSpPr>
            <p:spPr bwMode="auto">
              <a:xfrm>
                <a:off x="5436096" y="391238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grpSp>
          <p:nvGrpSpPr>
            <p:cNvPr id="32" name="群組 31"/>
            <p:cNvGrpSpPr/>
            <p:nvPr/>
          </p:nvGrpSpPr>
          <p:grpSpPr>
            <a:xfrm>
              <a:off x="5271756" y="4779450"/>
              <a:ext cx="2490672" cy="340359"/>
              <a:chOff x="4256497" y="4472492"/>
              <a:chExt cx="2835783" cy="387520"/>
            </a:xfrm>
          </p:grpSpPr>
          <p:grpSp>
            <p:nvGrpSpPr>
              <p:cNvPr id="68" name="群組 67"/>
              <p:cNvGrpSpPr/>
              <p:nvPr/>
            </p:nvGrpSpPr>
            <p:grpSpPr>
              <a:xfrm>
                <a:off x="6084168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77" name="群組 76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79" name="矩形 78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0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78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5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69" name="群組 68"/>
              <p:cNvGrpSpPr/>
              <p:nvPr/>
            </p:nvGrpSpPr>
            <p:grpSpPr>
              <a:xfrm>
                <a:off x="4728492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73" name="群組 72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75" name="矩形 74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76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74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70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4667514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673039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文字方塊 6"/>
              <p:cNvSpPr txBox="1">
                <a:spLocks noChangeArrowheads="1"/>
              </p:cNvSpPr>
              <p:nvPr/>
            </p:nvSpPr>
            <p:spPr bwMode="auto">
              <a:xfrm>
                <a:off x="6779374" y="447707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4283969" y="3356992"/>
              <a:ext cx="1138405" cy="324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adjLists</a:t>
              </a:r>
              <a:endParaRPr lang="zh-TW" altLang="en-US" dirty="0"/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5271756" y="5301094"/>
              <a:ext cx="2490672" cy="340359"/>
              <a:chOff x="4256497" y="4472492"/>
              <a:chExt cx="2835783" cy="387520"/>
            </a:xfrm>
          </p:grpSpPr>
          <p:grpSp>
            <p:nvGrpSpPr>
              <p:cNvPr id="55" name="群組 54"/>
              <p:cNvGrpSpPr/>
              <p:nvPr/>
            </p:nvGrpSpPr>
            <p:grpSpPr>
              <a:xfrm>
                <a:off x="6084168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64" name="群組 63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66" name="矩形 65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7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65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56" name="群組 55"/>
              <p:cNvGrpSpPr/>
              <p:nvPr/>
            </p:nvGrpSpPr>
            <p:grpSpPr>
              <a:xfrm>
                <a:off x="4728492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60" name="群組 59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62" name="矩形 61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3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61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5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57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4667514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673039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文字方塊 6"/>
              <p:cNvSpPr txBox="1">
                <a:spLocks noChangeArrowheads="1"/>
              </p:cNvSpPr>
              <p:nvPr/>
            </p:nvSpPr>
            <p:spPr bwMode="auto">
              <a:xfrm>
                <a:off x="6779374" y="447707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853171" y="5709470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36" name="文字方塊 6"/>
            <p:cNvSpPr txBox="1">
              <a:spLocks noChangeArrowheads="1"/>
            </p:cNvSpPr>
            <p:nvPr/>
          </p:nvSpPr>
          <p:spPr bwMode="auto">
            <a:xfrm>
              <a:off x="4932779" y="5811349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[4]</a:t>
              </a:r>
              <a:endParaRPr lang="zh-TW" altLang="en-US" sz="1800" b="1" baseline="-25000" dirty="0"/>
            </a:p>
          </p:txBody>
        </p:sp>
        <p:sp>
          <p:nvSpPr>
            <p:cNvPr id="37" name="文字方塊 6"/>
            <p:cNvSpPr txBox="1">
              <a:spLocks noChangeArrowheads="1"/>
            </p:cNvSpPr>
            <p:nvPr/>
          </p:nvSpPr>
          <p:spPr bwMode="auto">
            <a:xfrm>
              <a:off x="5675352" y="5801361"/>
              <a:ext cx="702833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 b="1" dirty="0"/>
                <a:t>NULL</a:t>
              </a:r>
              <a:endParaRPr lang="zh-TW" altLang="en-US" sz="1800" b="1" dirty="0"/>
            </a:p>
          </p:txBody>
        </p:sp>
        <p:cxnSp>
          <p:nvCxnSpPr>
            <p:cNvPr id="38" name="直線單箭頭接點 52"/>
            <p:cNvCxnSpPr>
              <a:cxnSpLocks noChangeShapeType="1"/>
            </p:cNvCxnSpPr>
            <p:nvPr/>
          </p:nvCxnSpPr>
          <p:spPr bwMode="auto">
            <a:xfrm>
              <a:off x="5278897" y="5967507"/>
              <a:ext cx="403596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4853171" y="621752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0" name="文字方塊 6"/>
            <p:cNvSpPr txBox="1">
              <a:spLocks noChangeArrowheads="1"/>
            </p:cNvSpPr>
            <p:nvPr/>
          </p:nvSpPr>
          <p:spPr bwMode="auto">
            <a:xfrm>
              <a:off x="4932779" y="6331828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[5]</a:t>
              </a:r>
              <a:endParaRPr lang="zh-TW" altLang="en-US" sz="1800" b="1" baseline="-25000" dirty="0"/>
            </a:p>
          </p:txBody>
        </p:sp>
        <p:sp>
          <p:nvSpPr>
            <p:cNvPr id="41" name="文字方塊 6"/>
            <p:cNvSpPr txBox="1">
              <a:spLocks noChangeArrowheads="1"/>
            </p:cNvSpPr>
            <p:nvPr/>
          </p:nvSpPr>
          <p:spPr bwMode="auto">
            <a:xfrm>
              <a:off x="5675351" y="6321840"/>
              <a:ext cx="702833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 b="1" dirty="0"/>
                <a:t>NULL</a:t>
              </a:r>
              <a:endParaRPr lang="zh-TW" altLang="en-US" sz="1800" b="1" dirty="0"/>
            </a:p>
          </p:txBody>
        </p:sp>
        <p:cxnSp>
          <p:nvCxnSpPr>
            <p:cNvPr id="42" name="直線單箭頭接點 52"/>
            <p:cNvCxnSpPr>
              <a:cxnSpLocks noChangeShapeType="1"/>
            </p:cNvCxnSpPr>
            <p:nvPr/>
          </p:nvCxnSpPr>
          <p:spPr bwMode="auto">
            <a:xfrm>
              <a:off x="5278896" y="6487985"/>
              <a:ext cx="403596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>
              <a:spLocks noChangeArrowheads="1"/>
            </p:cNvSpPr>
            <p:nvPr/>
          </p:nvSpPr>
          <p:spPr bwMode="auto">
            <a:xfrm>
              <a:off x="4280666" y="3680867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4" name="文字方塊 6"/>
            <p:cNvSpPr txBox="1">
              <a:spLocks noChangeArrowheads="1"/>
            </p:cNvSpPr>
            <p:nvPr/>
          </p:nvSpPr>
          <p:spPr bwMode="auto">
            <a:xfrm>
              <a:off x="4473702" y="3791544"/>
              <a:ext cx="27482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4280666" y="4188199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6" name="矩形 45"/>
            <p:cNvSpPr>
              <a:spLocks noChangeArrowheads="1"/>
            </p:cNvSpPr>
            <p:nvPr/>
          </p:nvSpPr>
          <p:spPr bwMode="auto">
            <a:xfrm>
              <a:off x="4280666" y="4695531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7" name="文字方塊 6"/>
            <p:cNvSpPr txBox="1">
              <a:spLocks noChangeArrowheads="1"/>
            </p:cNvSpPr>
            <p:nvPr/>
          </p:nvSpPr>
          <p:spPr bwMode="auto">
            <a:xfrm>
              <a:off x="4473702" y="480305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48" name="矩形 47"/>
            <p:cNvSpPr>
              <a:spLocks noChangeArrowheads="1"/>
            </p:cNvSpPr>
            <p:nvPr/>
          </p:nvSpPr>
          <p:spPr bwMode="auto">
            <a:xfrm>
              <a:off x="4280666" y="5202863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9" name="文字方塊 6"/>
            <p:cNvSpPr txBox="1">
              <a:spLocks noChangeArrowheads="1"/>
            </p:cNvSpPr>
            <p:nvPr/>
          </p:nvSpPr>
          <p:spPr bwMode="auto">
            <a:xfrm>
              <a:off x="4473702" y="530901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50" name="矩形 49"/>
            <p:cNvSpPr>
              <a:spLocks noChangeArrowheads="1"/>
            </p:cNvSpPr>
            <p:nvPr/>
          </p:nvSpPr>
          <p:spPr bwMode="auto">
            <a:xfrm>
              <a:off x="4280666" y="5710195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51" name="文字方塊 6"/>
            <p:cNvSpPr txBox="1">
              <a:spLocks noChangeArrowheads="1"/>
            </p:cNvSpPr>
            <p:nvPr/>
          </p:nvSpPr>
          <p:spPr bwMode="auto">
            <a:xfrm>
              <a:off x="4473702" y="5814974"/>
              <a:ext cx="27482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3</a:t>
              </a:r>
              <a:endParaRPr lang="zh-TW" altLang="en-US" sz="1800" b="1" baseline="-25000" dirty="0"/>
            </a:p>
          </p:txBody>
        </p:sp>
        <p:sp>
          <p:nvSpPr>
            <p:cNvPr id="52" name="矩形 51"/>
            <p:cNvSpPr>
              <a:spLocks noChangeArrowheads="1"/>
            </p:cNvSpPr>
            <p:nvPr/>
          </p:nvSpPr>
          <p:spPr bwMode="auto">
            <a:xfrm>
              <a:off x="4280666" y="621752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53" name="文字方塊 6"/>
            <p:cNvSpPr txBox="1">
              <a:spLocks noChangeArrowheads="1"/>
            </p:cNvSpPr>
            <p:nvPr/>
          </p:nvSpPr>
          <p:spPr bwMode="auto">
            <a:xfrm>
              <a:off x="4473702" y="633545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2</a:t>
              </a:r>
              <a:endParaRPr lang="zh-TW" altLang="en-US" sz="1800" b="1" baseline="-25000" dirty="0"/>
            </a:p>
          </p:txBody>
        </p:sp>
        <p:sp>
          <p:nvSpPr>
            <p:cNvPr id="54" name="文字方塊 6"/>
            <p:cNvSpPr txBox="1">
              <a:spLocks noChangeArrowheads="1"/>
            </p:cNvSpPr>
            <p:nvPr/>
          </p:nvSpPr>
          <p:spPr bwMode="auto">
            <a:xfrm>
              <a:off x="4473702" y="429347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1769875" y="2204864"/>
            <a:ext cx="1795644" cy="2448272"/>
            <a:chOff x="1621950" y="4005064"/>
            <a:chExt cx="1795644" cy="2448272"/>
          </a:xfrm>
        </p:grpSpPr>
        <p:sp>
          <p:nvSpPr>
            <p:cNvPr id="109" name="橢圓 108"/>
            <p:cNvSpPr/>
            <p:nvPr/>
          </p:nvSpPr>
          <p:spPr>
            <a:xfrm>
              <a:off x="2771800" y="491979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1621950" y="4005064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12" name="橢圓 111"/>
            <p:cNvSpPr/>
            <p:nvPr/>
          </p:nvSpPr>
          <p:spPr>
            <a:xfrm>
              <a:off x="1621950" y="580754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cxnSp>
          <p:nvCxnSpPr>
            <p:cNvPr id="114" name="直線接點 113"/>
            <p:cNvCxnSpPr>
              <a:stCxn id="109" idx="1"/>
              <a:endCxn id="110" idx="6"/>
            </p:cNvCxnSpPr>
            <p:nvPr/>
          </p:nvCxnSpPr>
          <p:spPr>
            <a:xfrm flipH="1" flipV="1">
              <a:off x="2267744" y="4327961"/>
              <a:ext cx="598630" cy="686405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>
              <a:stCxn id="109" idx="3"/>
              <a:endCxn id="112" idx="7"/>
            </p:cNvCxnSpPr>
            <p:nvPr/>
          </p:nvCxnSpPr>
          <p:spPr>
            <a:xfrm flipH="1">
              <a:off x="2173170" y="5471012"/>
              <a:ext cx="693204" cy="431104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橢圓 116"/>
            <p:cNvSpPr/>
            <p:nvPr/>
          </p:nvSpPr>
          <p:spPr>
            <a:xfrm>
              <a:off x="1621950" y="491979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118" name="橢圓 117"/>
            <p:cNvSpPr/>
            <p:nvPr/>
          </p:nvSpPr>
          <p:spPr>
            <a:xfrm>
              <a:off x="2771800" y="580754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cxnSp>
          <p:nvCxnSpPr>
            <p:cNvPr id="120" name="直線接點 119"/>
            <p:cNvCxnSpPr>
              <a:stCxn id="109" idx="2"/>
              <a:endCxn id="117" idx="6"/>
            </p:cNvCxnSpPr>
            <p:nvPr/>
          </p:nvCxnSpPr>
          <p:spPr>
            <a:xfrm flipH="1">
              <a:off x="2267744" y="5242689"/>
              <a:ext cx="504056" cy="0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>
              <a:stCxn id="118" idx="1"/>
              <a:endCxn id="117" idx="5"/>
            </p:cNvCxnSpPr>
            <p:nvPr/>
          </p:nvCxnSpPr>
          <p:spPr>
            <a:xfrm flipH="1" flipV="1">
              <a:off x="2173170" y="5471012"/>
              <a:ext cx="693204" cy="431104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>
              <a:stCxn id="118" idx="2"/>
              <a:endCxn id="112" idx="6"/>
            </p:cNvCxnSpPr>
            <p:nvPr/>
          </p:nvCxnSpPr>
          <p:spPr>
            <a:xfrm flipH="1">
              <a:off x="2267744" y="6130439"/>
              <a:ext cx="504056" cy="0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橢圓 123"/>
          <p:cNvSpPr/>
          <p:nvPr/>
        </p:nvSpPr>
        <p:spPr>
          <a:xfrm>
            <a:off x="3350142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895657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43608" y="5580529"/>
            <a:ext cx="2400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Ordered list: </a:t>
            </a:r>
            <a:endParaRPr lang="zh-TW" altLang="en-US" sz="3200" b="1" dirty="0"/>
          </a:p>
        </p:txBody>
      </p:sp>
      <p:grpSp>
        <p:nvGrpSpPr>
          <p:cNvPr id="21" name="群組 20"/>
          <p:cNvGrpSpPr/>
          <p:nvPr/>
        </p:nvGrpSpPr>
        <p:grpSpPr>
          <a:xfrm>
            <a:off x="4152530" y="1623822"/>
            <a:ext cx="4620167" cy="3374143"/>
            <a:chOff x="4280666" y="3356992"/>
            <a:chExt cx="4620167" cy="3374143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4853171" y="3677242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3" name="文字方塊 6"/>
            <p:cNvSpPr txBox="1">
              <a:spLocks noChangeArrowheads="1"/>
            </p:cNvSpPr>
            <p:nvPr/>
          </p:nvSpPr>
          <p:spPr bwMode="auto">
            <a:xfrm>
              <a:off x="4932779" y="3791544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[0]</a:t>
              </a:r>
              <a:endParaRPr lang="zh-TW" altLang="en-US" sz="1800" b="1" baseline="-25000" dirty="0"/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4853171" y="4185299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5" name="文字方塊 6"/>
            <p:cNvSpPr txBox="1">
              <a:spLocks noChangeArrowheads="1"/>
            </p:cNvSpPr>
            <p:nvPr/>
          </p:nvSpPr>
          <p:spPr bwMode="auto">
            <a:xfrm>
              <a:off x="4932779" y="4293476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[1]</a:t>
              </a:r>
              <a:endParaRPr lang="zh-TW" altLang="en-US" sz="1800" b="1" baseline="-25000" dirty="0"/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4853171" y="469335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7" name="文字方塊 6"/>
            <p:cNvSpPr txBox="1">
              <a:spLocks noChangeArrowheads="1"/>
            </p:cNvSpPr>
            <p:nvPr/>
          </p:nvSpPr>
          <p:spPr bwMode="auto">
            <a:xfrm>
              <a:off x="4932779" y="4799433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[2]</a:t>
              </a:r>
              <a:endParaRPr lang="zh-TW" altLang="en-US" sz="1800" b="1" baseline="-25000" dirty="0"/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4853171" y="5201413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9" name="文字方塊 6"/>
            <p:cNvSpPr txBox="1">
              <a:spLocks noChangeArrowheads="1"/>
            </p:cNvSpPr>
            <p:nvPr/>
          </p:nvSpPr>
          <p:spPr bwMode="auto">
            <a:xfrm>
              <a:off x="4932779" y="5305391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[3]</a:t>
              </a:r>
              <a:endParaRPr lang="zh-TW" altLang="en-US" sz="1800" b="1" baseline="-25000" dirty="0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5271756" y="3771561"/>
              <a:ext cx="3629077" cy="344368"/>
              <a:chOff x="4256497" y="3324948"/>
              <a:chExt cx="4131927" cy="392084"/>
            </a:xfrm>
          </p:grpSpPr>
          <p:grpSp>
            <p:nvGrpSpPr>
              <p:cNvPr id="88" name="群組 87"/>
              <p:cNvGrpSpPr/>
              <p:nvPr/>
            </p:nvGrpSpPr>
            <p:grpSpPr>
              <a:xfrm>
                <a:off x="7392788" y="332951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103" name="群組 102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105" name="矩形 104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6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04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3</a:t>
                  </a:r>
                  <a:endParaRPr lang="zh-TW" altLang="en-US" sz="1800" b="1" baseline="-25000" dirty="0"/>
                </a:p>
              </p:txBody>
            </p:sp>
          </p:grpSp>
          <p:sp>
            <p:nvSpPr>
              <p:cNvPr id="89" name="文字方塊 6"/>
              <p:cNvSpPr txBox="1">
                <a:spLocks noChangeArrowheads="1"/>
              </p:cNvSpPr>
              <p:nvPr/>
            </p:nvSpPr>
            <p:spPr bwMode="auto">
              <a:xfrm>
                <a:off x="8075518" y="33409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6084168" y="332494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99" name="群組 98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101" name="矩形 100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2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00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2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91" name="群組 90"/>
              <p:cNvGrpSpPr/>
              <p:nvPr/>
            </p:nvGrpSpPr>
            <p:grpSpPr>
              <a:xfrm>
                <a:off x="4728492" y="332494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95" name="群組 94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97" name="矩形 96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98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96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1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92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3519970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6920793" y="3519970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3525495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群組 30"/>
            <p:cNvGrpSpPr/>
            <p:nvPr/>
          </p:nvGrpSpPr>
          <p:grpSpPr>
            <a:xfrm>
              <a:off x="5271756" y="4273492"/>
              <a:ext cx="1310869" cy="340359"/>
              <a:chOff x="4256497" y="3896428"/>
              <a:chExt cx="1492505" cy="387520"/>
            </a:xfrm>
          </p:grpSpPr>
          <p:grpSp>
            <p:nvGrpSpPr>
              <p:cNvPr id="81" name="群組 80"/>
              <p:cNvGrpSpPr/>
              <p:nvPr/>
            </p:nvGrpSpPr>
            <p:grpSpPr>
              <a:xfrm>
                <a:off x="4728492" y="389642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84" name="群組 83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86" name="矩形 85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7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85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82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096975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文字方塊 6"/>
              <p:cNvSpPr txBox="1">
                <a:spLocks noChangeArrowheads="1"/>
              </p:cNvSpPr>
              <p:nvPr/>
            </p:nvSpPr>
            <p:spPr bwMode="auto">
              <a:xfrm>
                <a:off x="5436096" y="391238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grpSp>
          <p:nvGrpSpPr>
            <p:cNvPr id="32" name="群組 31"/>
            <p:cNvGrpSpPr/>
            <p:nvPr/>
          </p:nvGrpSpPr>
          <p:grpSpPr>
            <a:xfrm>
              <a:off x="5271756" y="4779450"/>
              <a:ext cx="2490672" cy="340359"/>
              <a:chOff x="4256497" y="4472492"/>
              <a:chExt cx="2835783" cy="387520"/>
            </a:xfrm>
          </p:grpSpPr>
          <p:grpSp>
            <p:nvGrpSpPr>
              <p:cNvPr id="68" name="群組 67"/>
              <p:cNvGrpSpPr/>
              <p:nvPr/>
            </p:nvGrpSpPr>
            <p:grpSpPr>
              <a:xfrm>
                <a:off x="6084168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77" name="群組 76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79" name="矩形 78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0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78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5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69" name="群組 68"/>
              <p:cNvGrpSpPr/>
              <p:nvPr/>
            </p:nvGrpSpPr>
            <p:grpSpPr>
              <a:xfrm>
                <a:off x="4728492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73" name="群組 72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75" name="矩形 74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76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74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70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4667514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673039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文字方塊 6"/>
              <p:cNvSpPr txBox="1">
                <a:spLocks noChangeArrowheads="1"/>
              </p:cNvSpPr>
              <p:nvPr/>
            </p:nvSpPr>
            <p:spPr bwMode="auto">
              <a:xfrm>
                <a:off x="6779374" y="447707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4283969" y="3356992"/>
              <a:ext cx="1138405" cy="324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adjLists</a:t>
              </a:r>
              <a:endParaRPr lang="zh-TW" altLang="en-US" dirty="0"/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5271756" y="5301094"/>
              <a:ext cx="2490672" cy="340359"/>
              <a:chOff x="4256497" y="4472492"/>
              <a:chExt cx="2835783" cy="387520"/>
            </a:xfrm>
          </p:grpSpPr>
          <p:grpSp>
            <p:nvGrpSpPr>
              <p:cNvPr id="55" name="群組 54"/>
              <p:cNvGrpSpPr/>
              <p:nvPr/>
            </p:nvGrpSpPr>
            <p:grpSpPr>
              <a:xfrm>
                <a:off x="6084168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64" name="群組 63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66" name="矩形 65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7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65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56" name="群組 55"/>
              <p:cNvGrpSpPr/>
              <p:nvPr/>
            </p:nvGrpSpPr>
            <p:grpSpPr>
              <a:xfrm>
                <a:off x="4728492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60" name="群組 59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62" name="矩形 61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3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61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5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57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4667514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673039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文字方塊 6"/>
              <p:cNvSpPr txBox="1">
                <a:spLocks noChangeArrowheads="1"/>
              </p:cNvSpPr>
              <p:nvPr/>
            </p:nvSpPr>
            <p:spPr bwMode="auto">
              <a:xfrm>
                <a:off x="6779374" y="447707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853171" y="5709470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36" name="文字方塊 6"/>
            <p:cNvSpPr txBox="1">
              <a:spLocks noChangeArrowheads="1"/>
            </p:cNvSpPr>
            <p:nvPr/>
          </p:nvSpPr>
          <p:spPr bwMode="auto">
            <a:xfrm>
              <a:off x="4932779" y="5811349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[4]</a:t>
              </a:r>
              <a:endParaRPr lang="zh-TW" altLang="en-US" sz="1800" b="1" baseline="-25000" dirty="0"/>
            </a:p>
          </p:txBody>
        </p:sp>
        <p:sp>
          <p:nvSpPr>
            <p:cNvPr id="37" name="文字方塊 6"/>
            <p:cNvSpPr txBox="1">
              <a:spLocks noChangeArrowheads="1"/>
            </p:cNvSpPr>
            <p:nvPr/>
          </p:nvSpPr>
          <p:spPr bwMode="auto">
            <a:xfrm>
              <a:off x="5675352" y="5801361"/>
              <a:ext cx="702833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 b="1" dirty="0"/>
                <a:t>NULL</a:t>
              </a:r>
              <a:endParaRPr lang="zh-TW" altLang="en-US" sz="1800" b="1" dirty="0"/>
            </a:p>
          </p:txBody>
        </p:sp>
        <p:cxnSp>
          <p:nvCxnSpPr>
            <p:cNvPr id="38" name="直線單箭頭接點 52"/>
            <p:cNvCxnSpPr>
              <a:cxnSpLocks noChangeShapeType="1"/>
            </p:cNvCxnSpPr>
            <p:nvPr/>
          </p:nvCxnSpPr>
          <p:spPr bwMode="auto">
            <a:xfrm>
              <a:off x="5278897" y="5967507"/>
              <a:ext cx="403596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4853171" y="621752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0" name="文字方塊 6"/>
            <p:cNvSpPr txBox="1">
              <a:spLocks noChangeArrowheads="1"/>
            </p:cNvSpPr>
            <p:nvPr/>
          </p:nvSpPr>
          <p:spPr bwMode="auto">
            <a:xfrm>
              <a:off x="4932779" y="6331828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[5]</a:t>
              </a:r>
              <a:endParaRPr lang="zh-TW" altLang="en-US" sz="1800" b="1" baseline="-25000" dirty="0"/>
            </a:p>
          </p:txBody>
        </p:sp>
        <p:sp>
          <p:nvSpPr>
            <p:cNvPr id="41" name="文字方塊 6"/>
            <p:cNvSpPr txBox="1">
              <a:spLocks noChangeArrowheads="1"/>
            </p:cNvSpPr>
            <p:nvPr/>
          </p:nvSpPr>
          <p:spPr bwMode="auto">
            <a:xfrm>
              <a:off x="5675351" y="6321840"/>
              <a:ext cx="702833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 b="1" dirty="0"/>
                <a:t>NULL</a:t>
              </a:r>
              <a:endParaRPr lang="zh-TW" altLang="en-US" sz="1800" b="1" dirty="0"/>
            </a:p>
          </p:txBody>
        </p:sp>
        <p:cxnSp>
          <p:nvCxnSpPr>
            <p:cNvPr id="42" name="直線單箭頭接點 52"/>
            <p:cNvCxnSpPr>
              <a:cxnSpLocks noChangeShapeType="1"/>
            </p:cNvCxnSpPr>
            <p:nvPr/>
          </p:nvCxnSpPr>
          <p:spPr bwMode="auto">
            <a:xfrm>
              <a:off x="5278896" y="6487985"/>
              <a:ext cx="403596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>
              <a:spLocks noChangeArrowheads="1"/>
            </p:cNvSpPr>
            <p:nvPr/>
          </p:nvSpPr>
          <p:spPr bwMode="auto">
            <a:xfrm>
              <a:off x="4280666" y="3680867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4" name="文字方塊 6"/>
            <p:cNvSpPr txBox="1">
              <a:spLocks noChangeArrowheads="1"/>
            </p:cNvSpPr>
            <p:nvPr/>
          </p:nvSpPr>
          <p:spPr bwMode="auto">
            <a:xfrm>
              <a:off x="4473702" y="3791544"/>
              <a:ext cx="27482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4280666" y="4188199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6" name="矩形 45"/>
            <p:cNvSpPr>
              <a:spLocks noChangeArrowheads="1"/>
            </p:cNvSpPr>
            <p:nvPr/>
          </p:nvSpPr>
          <p:spPr bwMode="auto">
            <a:xfrm>
              <a:off x="4280666" y="4695531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7" name="文字方塊 6"/>
            <p:cNvSpPr txBox="1">
              <a:spLocks noChangeArrowheads="1"/>
            </p:cNvSpPr>
            <p:nvPr/>
          </p:nvSpPr>
          <p:spPr bwMode="auto">
            <a:xfrm>
              <a:off x="4473702" y="480305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48" name="矩形 47"/>
            <p:cNvSpPr>
              <a:spLocks noChangeArrowheads="1"/>
            </p:cNvSpPr>
            <p:nvPr/>
          </p:nvSpPr>
          <p:spPr bwMode="auto">
            <a:xfrm>
              <a:off x="4280666" y="5202863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9" name="文字方塊 6"/>
            <p:cNvSpPr txBox="1">
              <a:spLocks noChangeArrowheads="1"/>
            </p:cNvSpPr>
            <p:nvPr/>
          </p:nvSpPr>
          <p:spPr bwMode="auto">
            <a:xfrm>
              <a:off x="4473702" y="530901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50" name="矩形 49"/>
            <p:cNvSpPr>
              <a:spLocks noChangeArrowheads="1"/>
            </p:cNvSpPr>
            <p:nvPr/>
          </p:nvSpPr>
          <p:spPr bwMode="auto">
            <a:xfrm>
              <a:off x="4280666" y="5710195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51" name="文字方塊 6"/>
            <p:cNvSpPr txBox="1">
              <a:spLocks noChangeArrowheads="1"/>
            </p:cNvSpPr>
            <p:nvPr/>
          </p:nvSpPr>
          <p:spPr bwMode="auto">
            <a:xfrm>
              <a:off x="4473702" y="581497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2</a:t>
              </a:r>
              <a:endParaRPr lang="zh-TW" altLang="en-US" sz="1800" b="1" baseline="-25000" dirty="0"/>
            </a:p>
          </p:txBody>
        </p:sp>
        <p:sp>
          <p:nvSpPr>
            <p:cNvPr id="52" name="矩形 51"/>
            <p:cNvSpPr>
              <a:spLocks noChangeArrowheads="1"/>
            </p:cNvSpPr>
            <p:nvPr/>
          </p:nvSpPr>
          <p:spPr bwMode="auto">
            <a:xfrm>
              <a:off x="4280666" y="621752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53" name="文字方塊 6"/>
            <p:cNvSpPr txBox="1">
              <a:spLocks noChangeArrowheads="1"/>
            </p:cNvSpPr>
            <p:nvPr/>
          </p:nvSpPr>
          <p:spPr bwMode="auto">
            <a:xfrm>
              <a:off x="4473702" y="633545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1</a:t>
              </a:r>
              <a:endParaRPr lang="zh-TW" altLang="en-US" sz="1800" b="1" baseline="-25000" dirty="0"/>
            </a:p>
          </p:txBody>
        </p:sp>
        <p:sp>
          <p:nvSpPr>
            <p:cNvPr id="54" name="文字方塊 6"/>
            <p:cNvSpPr txBox="1">
              <a:spLocks noChangeArrowheads="1"/>
            </p:cNvSpPr>
            <p:nvPr/>
          </p:nvSpPr>
          <p:spPr bwMode="auto">
            <a:xfrm>
              <a:off x="4473702" y="429347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1769875" y="2204864"/>
            <a:ext cx="1795644" cy="2448272"/>
            <a:chOff x="1621950" y="4005064"/>
            <a:chExt cx="1795644" cy="2448272"/>
          </a:xfrm>
        </p:grpSpPr>
        <p:sp>
          <p:nvSpPr>
            <p:cNvPr id="109" name="橢圓 108"/>
            <p:cNvSpPr/>
            <p:nvPr/>
          </p:nvSpPr>
          <p:spPr>
            <a:xfrm>
              <a:off x="2771800" y="491979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1621950" y="4005064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cxnSp>
          <p:nvCxnSpPr>
            <p:cNvPr id="114" name="直線接點 113"/>
            <p:cNvCxnSpPr>
              <a:stCxn id="109" idx="1"/>
              <a:endCxn id="110" idx="6"/>
            </p:cNvCxnSpPr>
            <p:nvPr/>
          </p:nvCxnSpPr>
          <p:spPr>
            <a:xfrm flipH="1" flipV="1">
              <a:off x="2267744" y="4327961"/>
              <a:ext cx="598630" cy="686405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橢圓 116"/>
            <p:cNvSpPr/>
            <p:nvPr/>
          </p:nvSpPr>
          <p:spPr>
            <a:xfrm>
              <a:off x="1621950" y="491979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118" name="橢圓 117"/>
            <p:cNvSpPr/>
            <p:nvPr/>
          </p:nvSpPr>
          <p:spPr>
            <a:xfrm>
              <a:off x="2771800" y="580754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cxnSp>
          <p:nvCxnSpPr>
            <p:cNvPr id="120" name="直線接點 119"/>
            <p:cNvCxnSpPr>
              <a:stCxn id="109" idx="2"/>
              <a:endCxn id="117" idx="6"/>
            </p:cNvCxnSpPr>
            <p:nvPr/>
          </p:nvCxnSpPr>
          <p:spPr>
            <a:xfrm flipH="1">
              <a:off x="2267744" y="5242689"/>
              <a:ext cx="504056" cy="0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>
              <a:stCxn id="118" idx="1"/>
              <a:endCxn id="117" idx="5"/>
            </p:cNvCxnSpPr>
            <p:nvPr/>
          </p:nvCxnSpPr>
          <p:spPr>
            <a:xfrm flipH="1" flipV="1">
              <a:off x="2173170" y="5471012"/>
              <a:ext cx="693204" cy="431104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橢圓 115"/>
          <p:cNvSpPr/>
          <p:nvPr/>
        </p:nvSpPr>
        <p:spPr>
          <a:xfrm>
            <a:off x="3350142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119" name="橢圓 118"/>
          <p:cNvSpPr/>
          <p:nvPr/>
        </p:nvSpPr>
        <p:spPr>
          <a:xfrm>
            <a:off x="4112269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781562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43608" y="5580529"/>
            <a:ext cx="2400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Ordered list: </a:t>
            </a:r>
            <a:endParaRPr lang="zh-TW" altLang="en-US" sz="3200" b="1" dirty="0"/>
          </a:p>
        </p:txBody>
      </p:sp>
      <p:grpSp>
        <p:nvGrpSpPr>
          <p:cNvPr id="21" name="群組 20"/>
          <p:cNvGrpSpPr/>
          <p:nvPr/>
        </p:nvGrpSpPr>
        <p:grpSpPr>
          <a:xfrm>
            <a:off x="4152530" y="1623822"/>
            <a:ext cx="4620167" cy="3374143"/>
            <a:chOff x="4280666" y="3356992"/>
            <a:chExt cx="4620167" cy="3374143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4853171" y="3677242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3" name="文字方塊 6"/>
            <p:cNvSpPr txBox="1">
              <a:spLocks noChangeArrowheads="1"/>
            </p:cNvSpPr>
            <p:nvPr/>
          </p:nvSpPr>
          <p:spPr bwMode="auto">
            <a:xfrm>
              <a:off x="4932779" y="3791544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[0]</a:t>
              </a:r>
              <a:endParaRPr lang="zh-TW" altLang="en-US" sz="1800" b="1" baseline="-25000" dirty="0"/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4853171" y="4185299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5" name="文字方塊 6"/>
            <p:cNvSpPr txBox="1">
              <a:spLocks noChangeArrowheads="1"/>
            </p:cNvSpPr>
            <p:nvPr/>
          </p:nvSpPr>
          <p:spPr bwMode="auto">
            <a:xfrm>
              <a:off x="4932779" y="4293476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[1]</a:t>
              </a:r>
              <a:endParaRPr lang="zh-TW" altLang="en-US" sz="1800" b="1" baseline="-25000" dirty="0"/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4853171" y="469335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7" name="文字方塊 6"/>
            <p:cNvSpPr txBox="1">
              <a:spLocks noChangeArrowheads="1"/>
            </p:cNvSpPr>
            <p:nvPr/>
          </p:nvSpPr>
          <p:spPr bwMode="auto">
            <a:xfrm>
              <a:off x="4932779" y="4799433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[2]</a:t>
              </a:r>
              <a:endParaRPr lang="zh-TW" altLang="en-US" sz="1800" b="1" baseline="-25000" dirty="0"/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4853171" y="5201413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9" name="文字方塊 6"/>
            <p:cNvSpPr txBox="1">
              <a:spLocks noChangeArrowheads="1"/>
            </p:cNvSpPr>
            <p:nvPr/>
          </p:nvSpPr>
          <p:spPr bwMode="auto">
            <a:xfrm>
              <a:off x="4932779" y="5305391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[3]</a:t>
              </a:r>
              <a:endParaRPr lang="zh-TW" altLang="en-US" sz="1800" b="1" baseline="-25000" dirty="0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5271756" y="3771561"/>
              <a:ext cx="3629077" cy="344368"/>
              <a:chOff x="4256497" y="3324948"/>
              <a:chExt cx="4131927" cy="392084"/>
            </a:xfrm>
          </p:grpSpPr>
          <p:grpSp>
            <p:nvGrpSpPr>
              <p:cNvPr id="88" name="群組 87"/>
              <p:cNvGrpSpPr/>
              <p:nvPr/>
            </p:nvGrpSpPr>
            <p:grpSpPr>
              <a:xfrm>
                <a:off x="7392788" y="332951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103" name="群組 102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105" name="矩形 104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6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04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3</a:t>
                  </a:r>
                  <a:endParaRPr lang="zh-TW" altLang="en-US" sz="1800" b="1" baseline="-25000" dirty="0"/>
                </a:p>
              </p:txBody>
            </p:sp>
          </p:grpSp>
          <p:sp>
            <p:nvSpPr>
              <p:cNvPr id="89" name="文字方塊 6"/>
              <p:cNvSpPr txBox="1">
                <a:spLocks noChangeArrowheads="1"/>
              </p:cNvSpPr>
              <p:nvPr/>
            </p:nvSpPr>
            <p:spPr bwMode="auto">
              <a:xfrm>
                <a:off x="8075518" y="33409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6084168" y="332494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99" name="群組 98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101" name="矩形 100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2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00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2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91" name="群組 90"/>
              <p:cNvGrpSpPr/>
              <p:nvPr/>
            </p:nvGrpSpPr>
            <p:grpSpPr>
              <a:xfrm>
                <a:off x="4728492" y="332494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95" name="群組 94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97" name="矩形 96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98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96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1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92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3519970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6920793" y="3519970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3525495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群組 30"/>
            <p:cNvGrpSpPr/>
            <p:nvPr/>
          </p:nvGrpSpPr>
          <p:grpSpPr>
            <a:xfrm>
              <a:off x="5271756" y="4273492"/>
              <a:ext cx="1310869" cy="340359"/>
              <a:chOff x="4256497" y="3896428"/>
              <a:chExt cx="1492505" cy="387520"/>
            </a:xfrm>
          </p:grpSpPr>
          <p:grpSp>
            <p:nvGrpSpPr>
              <p:cNvPr id="81" name="群組 80"/>
              <p:cNvGrpSpPr/>
              <p:nvPr/>
            </p:nvGrpSpPr>
            <p:grpSpPr>
              <a:xfrm>
                <a:off x="4728492" y="389642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84" name="群組 83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86" name="矩形 85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7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85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82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096975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文字方塊 6"/>
              <p:cNvSpPr txBox="1">
                <a:spLocks noChangeArrowheads="1"/>
              </p:cNvSpPr>
              <p:nvPr/>
            </p:nvSpPr>
            <p:spPr bwMode="auto">
              <a:xfrm>
                <a:off x="5436096" y="391238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grpSp>
          <p:nvGrpSpPr>
            <p:cNvPr id="32" name="群組 31"/>
            <p:cNvGrpSpPr/>
            <p:nvPr/>
          </p:nvGrpSpPr>
          <p:grpSpPr>
            <a:xfrm>
              <a:off x="5271756" y="4779450"/>
              <a:ext cx="2490672" cy="340359"/>
              <a:chOff x="4256497" y="4472492"/>
              <a:chExt cx="2835783" cy="387520"/>
            </a:xfrm>
          </p:grpSpPr>
          <p:grpSp>
            <p:nvGrpSpPr>
              <p:cNvPr id="68" name="群組 67"/>
              <p:cNvGrpSpPr/>
              <p:nvPr/>
            </p:nvGrpSpPr>
            <p:grpSpPr>
              <a:xfrm>
                <a:off x="6084168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77" name="群組 76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79" name="矩形 78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0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78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5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69" name="群組 68"/>
              <p:cNvGrpSpPr/>
              <p:nvPr/>
            </p:nvGrpSpPr>
            <p:grpSpPr>
              <a:xfrm>
                <a:off x="4728492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73" name="群組 72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75" name="矩形 74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76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74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70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4667514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673039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文字方塊 6"/>
              <p:cNvSpPr txBox="1">
                <a:spLocks noChangeArrowheads="1"/>
              </p:cNvSpPr>
              <p:nvPr/>
            </p:nvSpPr>
            <p:spPr bwMode="auto">
              <a:xfrm>
                <a:off x="6779374" y="447707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4283969" y="3356992"/>
              <a:ext cx="1138405" cy="324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adjLists</a:t>
              </a:r>
              <a:endParaRPr lang="zh-TW" altLang="en-US" dirty="0"/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5271756" y="5301094"/>
              <a:ext cx="2490672" cy="340359"/>
              <a:chOff x="4256497" y="4472492"/>
              <a:chExt cx="2835783" cy="387520"/>
            </a:xfrm>
          </p:grpSpPr>
          <p:grpSp>
            <p:nvGrpSpPr>
              <p:cNvPr id="55" name="群組 54"/>
              <p:cNvGrpSpPr/>
              <p:nvPr/>
            </p:nvGrpSpPr>
            <p:grpSpPr>
              <a:xfrm>
                <a:off x="6084168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64" name="群組 63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66" name="矩形 65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7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65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56" name="群組 55"/>
              <p:cNvGrpSpPr/>
              <p:nvPr/>
            </p:nvGrpSpPr>
            <p:grpSpPr>
              <a:xfrm>
                <a:off x="4728492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60" name="群組 59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62" name="矩形 61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3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61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5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57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4667514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673039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文字方塊 6"/>
              <p:cNvSpPr txBox="1">
                <a:spLocks noChangeArrowheads="1"/>
              </p:cNvSpPr>
              <p:nvPr/>
            </p:nvSpPr>
            <p:spPr bwMode="auto">
              <a:xfrm>
                <a:off x="6779374" y="447707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853171" y="5709470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36" name="文字方塊 6"/>
            <p:cNvSpPr txBox="1">
              <a:spLocks noChangeArrowheads="1"/>
            </p:cNvSpPr>
            <p:nvPr/>
          </p:nvSpPr>
          <p:spPr bwMode="auto">
            <a:xfrm>
              <a:off x="4932779" y="5811349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[4]</a:t>
              </a:r>
              <a:endParaRPr lang="zh-TW" altLang="en-US" sz="1800" b="1" baseline="-25000" dirty="0"/>
            </a:p>
          </p:txBody>
        </p:sp>
        <p:sp>
          <p:nvSpPr>
            <p:cNvPr id="37" name="文字方塊 6"/>
            <p:cNvSpPr txBox="1">
              <a:spLocks noChangeArrowheads="1"/>
            </p:cNvSpPr>
            <p:nvPr/>
          </p:nvSpPr>
          <p:spPr bwMode="auto">
            <a:xfrm>
              <a:off x="5675352" y="5801361"/>
              <a:ext cx="702833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 b="1" dirty="0"/>
                <a:t>NULL</a:t>
              </a:r>
              <a:endParaRPr lang="zh-TW" altLang="en-US" sz="1800" b="1" dirty="0"/>
            </a:p>
          </p:txBody>
        </p:sp>
        <p:cxnSp>
          <p:nvCxnSpPr>
            <p:cNvPr id="38" name="直線單箭頭接點 52"/>
            <p:cNvCxnSpPr>
              <a:cxnSpLocks noChangeShapeType="1"/>
            </p:cNvCxnSpPr>
            <p:nvPr/>
          </p:nvCxnSpPr>
          <p:spPr bwMode="auto">
            <a:xfrm>
              <a:off x="5278897" y="5967507"/>
              <a:ext cx="403596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4853171" y="621752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0" name="文字方塊 6"/>
            <p:cNvSpPr txBox="1">
              <a:spLocks noChangeArrowheads="1"/>
            </p:cNvSpPr>
            <p:nvPr/>
          </p:nvSpPr>
          <p:spPr bwMode="auto">
            <a:xfrm>
              <a:off x="4932779" y="6331828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[5]</a:t>
              </a:r>
              <a:endParaRPr lang="zh-TW" altLang="en-US" sz="1800" b="1" baseline="-25000" dirty="0"/>
            </a:p>
          </p:txBody>
        </p:sp>
        <p:sp>
          <p:nvSpPr>
            <p:cNvPr id="41" name="文字方塊 6"/>
            <p:cNvSpPr txBox="1">
              <a:spLocks noChangeArrowheads="1"/>
            </p:cNvSpPr>
            <p:nvPr/>
          </p:nvSpPr>
          <p:spPr bwMode="auto">
            <a:xfrm>
              <a:off x="5675351" y="6321840"/>
              <a:ext cx="702833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 b="1" dirty="0"/>
                <a:t>NULL</a:t>
              </a:r>
              <a:endParaRPr lang="zh-TW" altLang="en-US" sz="1800" b="1" dirty="0"/>
            </a:p>
          </p:txBody>
        </p:sp>
        <p:cxnSp>
          <p:nvCxnSpPr>
            <p:cNvPr id="42" name="直線單箭頭接點 52"/>
            <p:cNvCxnSpPr>
              <a:cxnSpLocks noChangeShapeType="1"/>
            </p:cNvCxnSpPr>
            <p:nvPr/>
          </p:nvCxnSpPr>
          <p:spPr bwMode="auto">
            <a:xfrm>
              <a:off x="5278896" y="6487985"/>
              <a:ext cx="403596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>
              <a:spLocks noChangeArrowheads="1"/>
            </p:cNvSpPr>
            <p:nvPr/>
          </p:nvSpPr>
          <p:spPr bwMode="auto">
            <a:xfrm>
              <a:off x="4280666" y="3680867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4" name="文字方塊 6"/>
            <p:cNvSpPr txBox="1">
              <a:spLocks noChangeArrowheads="1"/>
            </p:cNvSpPr>
            <p:nvPr/>
          </p:nvSpPr>
          <p:spPr bwMode="auto">
            <a:xfrm>
              <a:off x="4473702" y="3791544"/>
              <a:ext cx="27482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4280666" y="4188199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6" name="矩形 45"/>
            <p:cNvSpPr>
              <a:spLocks noChangeArrowheads="1"/>
            </p:cNvSpPr>
            <p:nvPr/>
          </p:nvSpPr>
          <p:spPr bwMode="auto">
            <a:xfrm>
              <a:off x="4280666" y="4695531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7" name="文字方塊 6"/>
            <p:cNvSpPr txBox="1">
              <a:spLocks noChangeArrowheads="1"/>
            </p:cNvSpPr>
            <p:nvPr/>
          </p:nvSpPr>
          <p:spPr bwMode="auto">
            <a:xfrm>
              <a:off x="4473702" y="480305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48" name="矩形 47"/>
            <p:cNvSpPr>
              <a:spLocks noChangeArrowheads="1"/>
            </p:cNvSpPr>
            <p:nvPr/>
          </p:nvSpPr>
          <p:spPr bwMode="auto">
            <a:xfrm>
              <a:off x="4280666" y="5202863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9" name="文字方塊 6"/>
            <p:cNvSpPr txBox="1">
              <a:spLocks noChangeArrowheads="1"/>
            </p:cNvSpPr>
            <p:nvPr/>
          </p:nvSpPr>
          <p:spPr bwMode="auto">
            <a:xfrm>
              <a:off x="4473702" y="530901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50" name="矩形 49"/>
            <p:cNvSpPr>
              <a:spLocks noChangeArrowheads="1"/>
            </p:cNvSpPr>
            <p:nvPr/>
          </p:nvSpPr>
          <p:spPr bwMode="auto">
            <a:xfrm>
              <a:off x="4280666" y="5710195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51" name="文字方塊 6"/>
            <p:cNvSpPr txBox="1">
              <a:spLocks noChangeArrowheads="1"/>
            </p:cNvSpPr>
            <p:nvPr/>
          </p:nvSpPr>
          <p:spPr bwMode="auto">
            <a:xfrm>
              <a:off x="4473702" y="581497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1</a:t>
              </a:r>
              <a:endParaRPr lang="zh-TW" altLang="en-US" sz="1800" b="1" baseline="-25000" dirty="0"/>
            </a:p>
          </p:txBody>
        </p:sp>
        <p:sp>
          <p:nvSpPr>
            <p:cNvPr id="52" name="矩形 51"/>
            <p:cNvSpPr>
              <a:spLocks noChangeArrowheads="1"/>
            </p:cNvSpPr>
            <p:nvPr/>
          </p:nvSpPr>
          <p:spPr bwMode="auto">
            <a:xfrm>
              <a:off x="4280666" y="621752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53" name="文字方塊 6"/>
            <p:cNvSpPr txBox="1">
              <a:spLocks noChangeArrowheads="1"/>
            </p:cNvSpPr>
            <p:nvPr/>
          </p:nvSpPr>
          <p:spPr bwMode="auto">
            <a:xfrm>
              <a:off x="4473702" y="633545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54" name="文字方塊 6"/>
            <p:cNvSpPr txBox="1">
              <a:spLocks noChangeArrowheads="1"/>
            </p:cNvSpPr>
            <p:nvPr/>
          </p:nvSpPr>
          <p:spPr bwMode="auto">
            <a:xfrm>
              <a:off x="4473702" y="429347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1769875" y="2204864"/>
            <a:ext cx="1795644" cy="2448272"/>
            <a:chOff x="1621950" y="4005064"/>
            <a:chExt cx="1795644" cy="2448272"/>
          </a:xfrm>
        </p:grpSpPr>
        <p:sp>
          <p:nvSpPr>
            <p:cNvPr id="109" name="橢圓 108"/>
            <p:cNvSpPr/>
            <p:nvPr/>
          </p:nvSpPr>
          <p:spPr>
            <a:xfrm>
              <a:off x="2771800" y="491979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1621950" y="4005064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cxnSp>
          <p:nvCxnSpPr>
            <p:cNvPr id="114" name="直線接點 113"/>
            <p:cNvCxnSpPr>
              <a:stCxn id="109" idx="1"/>
              <a:endCxn id="110" idx="6"/>
            </p:cNvCxnSpPr>
            <p:nvPr/>
          </p:nvCxnSpPr>
          <p:spPr>
            <a:xfrm flipH="1" flipV="1">
              <a:off x="2267744" y="4327961"/>
              <a:ext cx="598630" cy="686405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橢圓 117"/>
            <p:cNvSpPr/>
            <p:nvPr/>
          </p:nvSpPr>
          <p:spPr>
            <a:xfrm>
              <a:off x="2771800" y="580754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</p:grpSp>
      <p:sp>
        <p:nvSpPr>
          <p:cNvPr id="115" name="橢圓 114"/>
          <p:cNvSpPr/>
          <p:nvPr/>
        </p:nvSpPr>
        <p:spPr>
          <a:xfrm>
            <a:off x="3350142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116" name="橢圓 115"/>
          <p:cNvSpPr/>
          <p:nvPr/>
        </p:nvSpPr>
        <p:spPr>
          <a:xfrm>
            <a:off x="4112269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19" name="橢圓 118"/>
          <p:cNvSpPr/>
          <p:nvPr/>
        </p:nvSpPr>
        <p:spPr>
          <a:xfrm>
            <a:off x="4874396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037838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43608" y="5580529"/>
            <a:ext cx="2400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Ordered list: </a:t>
            </a:r>
            <a:endParaRPr lang="zh-TW" altLang="en-US" sz="3200" b="1" dirty="0"/>
          </a:p>
        </p:txBody>
      </p:sp>
      <p:grpSp>
        <p:nvGrpSpPr>
          <p:cNvPr id="21" name="群組 20"/>
          <p:cNvGrpSpPr/>
          <p:nvPr/>
        </p:nvGrpSpPr>
        <p:grpSpPr>
          <a:xfrm>
            <a:off x="4152530" y="1623822"/>
            <a:ext cx="4620167" cy="3374143"/>
            <a:chOff x="4280666" y="3356992"/>
            <a:chExt cx="4620167" cy="3374143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4853171" y="3677242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3" name="文字方塊 6"/>
            <p:cNvSpPr txBox="1">
              <a:spLocks noChangeArrowheads="1"/>
            </p:cNvSpPr>
            <p:nvPr/>
          </p:nvSpPr>
          <p:spPr bwMode="auto">
            <a:xfrm>
              <a:off x="4932779" y="3791544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[0]</a:t>
              </a:r>
              <a:endParaRPr lang="zh-TW" altLang="en-US" sz="1800" b="1" baseline="-25000" dirty="0"/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4853171" y="4185299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5" name="文字方塊 6"/>
            <p:cNvSpPr txBox="1">
              <a:spLocks noChangeArrowheads="1"/>
            </p:cNvSpPr>
            <p:nvPr/>
          </p:nvSpPr>
          <p:spPr bwMode="auto">
            <a:xfrm>
              <a:off x="4932779" y="4293476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[1]</a:t>
              </a:r>
              <a:endParaRPr lang="zh-TW" altLang="en-US" sz="1800" b="1" baseline="-25000" dirty="0"/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4853171" y="469335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7" name="文字方塊 6"/>
            <p:cNvSpPr txBox="1">
              <a:spLocks noChangeArrowheads="1"/>
            </p:cNvSpPr>
            <p:nvPr/>
          </p:nvSpPr>
          <p:spPr bwMode="auto">
            <a:xfrm>
              <a:off x="4932779" y="4799433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[2]</a:t>
              </a:r>
              <a:endParaRPr lang="zh-TW" altLang="en-US" sz="1800" b="1" baseline="-25000" dirty="0"/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4853171" y="5201413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9" name="文字方塊 6"/>
            <p:cNvSpPr txBox="1">
              <a:spLocks noChangeArrowheads="1"/>
            </p:cNvSpPr>
            <p:nvPr/>
          </p:nvSpPr>
          <p:spPr bwMode="auto">
            <a:xfrm>
              <a:off x="4932779" y="5305391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[3]</a:t>
              </a:r>
              <a:endParaRPr lang="zh-TW" altLang="en-US" sz="1800" b="1" baseline="-25000" dirty="0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5271756" y="3771561"/>
              <a:ext cx="3629077" cy="344368"/>
              <a:chOff x="4256497" y="3324948"/>
              <a:chExt cx="4131927" cy="392084"/>
            </a:xfrm>
          </p:grpSpPr>
          <p:grpSp>
            <p:nvGrpSpPr>
              <p:cNvPr id="88" name="群組 87"/>
              <p:cNvGrpSpPr/>
              <p:nvPr/>
            </p:nvGrpSpPr>
            <p:grpSpPr>
              <a:xfrm>
                <a:off x="7392788" y="332951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103" name="群組 102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105" name="矩形 104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6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04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3</a:t>
                  </a:r>
                  <a:endParaRPr lang="zh-TW" altLang="en-US" sz="1800" b="1" baseline="-25000" dirty="0"/>
                </a:p>
              </p:txBody>
            </p:sp>
          </p:grpSp>
          <p:sp>
            <p:nvSpPr>
              <p:cNvPr id="89" name="文字方塊 6"/>
              <p:cNvSpPr txBox="1">
                <a:spLocks noChangeArrowheads="1"/>
              </p:cNvSpPr>
              <p:nvPr/>
            </p:nvSpPr>
            <p:spPr bwMode="auto">
              <a:xfrm>
                <a:off x="8075518" y="33409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6084168" y="332494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99" name="群組 98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101" name="矩形 100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2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00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2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91" name="群組 90"/>
              <p:cNvGrpSpPr/>
              <p:nvPr/>
            </p:nvGrpSpPr>
            <p:grpSpPr>
              <a:xfrm>
                <a:off x="4728492" y="332494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95" name="群組 94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97" name="矩形 96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98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96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1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92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3519970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6920793" y="3519970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3525495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群組 30"/>
            <p:cNvGrpSpPr/>
            <p:nvPr/>
          </p:nvGrpSpPr>
          <p:grpSpPr>
            <a:xfrm>
              <a:off x="5271756" y="4273492"/>
              <a:ext cx="1310869" cy="340359"/>
              <a:chOff x="4256497" y="3896428"/>
              <a:chExt cx="1492505" cy="387520"/>
            </a:xfrm>
          </p:grpSpPr>
          <p:grpSp>
            <p:nvGrpSpPr>
              <p:cNvPr id="81" name="群組 80"/>
              <p:cNvGrpSpPr/>
              <p:nvPr/>
            </p:nvGrpSpPr>
            <p:grpSpPr>
              <a:xfrm>
                <a:off x="4728492" y="389642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84" name="群組 83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86" name="矩形 85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7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85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82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096975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文字方塊 6"/>
              <p:cNvSpPr txBox="1">
                <a:spLocks noChangeArrowheads="1"/>
              </p:cNvSpPr>
              <p:nvPr/>
            </p:nvSpPr>
            <p:spPr bwMode="auto">
              <a:xfrm>
                <a:off x="5436096" y="391238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grpSp>
          <p:nvGrpSpPr>
            <p:cNvPr id="32" name="群組 31"/>
            <p:cNvGrpSpPr/>
            <p:nvPr/>
          </p:nvGrpSpPr>
          <p:grpSpPr>
            <a:xfrm>
              <a:off x="5271756" y="4779450"/>
              <a:ext cx="2490672" cy="340359"/>
              <a:chOff x="4256497" y="4472492"/>
              <a:chExt cx="2835783" cy="387520"/>
            </a:xfrm>
          </p:grpSpPr>
          <p:grpSp>
            <p:nvGrpSpPr>
              <p:cNvPr id="68" name="群組 67"/>
              <p:cNvGrpSpPr/>
              <p:nvPr/>
            </p:nvGrpSpPr>
            <p:grpSpPr>
              <a:xfrm>
                <a:off x="6084168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77" name="群組 76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79" name="矩形 78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0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78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5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69" name="群組 68"/>
              <p:cNvGrpSpPr/>
              <p:nvPr/>
            </p:nvGrpSpPr>
            <p:grpSpPr>
              <a:xfrm>
                <a:off x="4728492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73" name="群組 72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75" name="矩形 74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76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74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70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4667514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673039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文字方塊 6"/>
              <p:cNvSpPr txBox="1">
                <a:spLocks noChangeArrowheads="1"/>
              </p:cNvSpPr>
              <p:nvPr/>
            </p:nvSpPr>
            <p:spPr bwMode="auto">
              <a:xfrm>
                <a:off x="6779374" y="447707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4283969" y="3356992"/>
              <a:ext cx="1138405" cy="324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adjLists</a:t>
              </a:r>
              <a:endParaRPr lang="zh-TW" altLang="en-US" dirty="0"/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5271756" y="5301094"/>
              <a:ext cx="2490672" cy="340359"/>
              <a:chOff x="4256497" y="4472492"/>
              <a:chExt cx="2835783" cy="387520"/>
            </a:xfrm>
          </p:grpSpPr>
          <p:grpSp>
            <p:nvGrpSpPr>
              <p:cNvPr id="55" name="群組 54"/>
              <p:cNvGrpSpPr/>
              <p:nvPr/>
            </p:nvGrpSpPr>
            <p:grpSpPr>
              <a:xfrm>
                <a:off x="6084168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64" name="群組 63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66" name="矩形 65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7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65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56" name="群組 55"/>
              <p:cNvGrpSpPr/>
              <p:nvPr/>
            </p:nvGrpSpPr>
            <p:grpSpPr>
              <a:xfrm>
                <a:off x="4728492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60" name="群組 59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62" name="矩形 61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3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61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5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57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4667514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673039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文字方塊 6"/>
              <p:cNvSpPr txBox="1">
                <a:spLocks noChangeArrowheads="1"/>
              </p:cNvSpPr>
              <p:nvPr/>
            </p:nvSpPr>
            <p:spPr bwMode="auto">
              <a:xfrm>
                <a:off x="6779374" y="447707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853171" y="5709470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36" name="文字方塊 6"/>
            <p:cNvSpPr txBox="1">
              <a:spLocks noChangeArrowheads="1"/>
            </p:cNvSpPr>
            <p:nvPr/>
          </p:nvSpPr>
          <p:spPr bwMode="auto">
            <a:xfrm>
              <a:off x="4932779" y="5811349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[4]</a:t>
              </a:r>
              <a:endParaRPr lang="zh-TW" altLang="en-US" sz="1800" b="1" baseline="-25000" dirty="0"/>
            </a:p>
          </p:txBody>
        </p:sp>
        <p:sp>
          <p:nvSpPr>
            <p:cNvPr id="37" name="文字方塊 6"/>
            <p:cNvSpPr txBox="1">
              <a:spLocks noChangeArrowheads="1"/>
            </p:cNvSpPr>
            <p:nvPr/>
          </p:nvSpPr>
          <p:spPr bwMode="auto">
            <a:xfrm>
              <a:off x="5675352" y="5801361"/>
              <a:ext cx="702833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 b="1" dirty="0"/>
                <a:t>NULL</a:t>
              </a:r>
              <a:endParaRPr lang="zh-TW" altLang="en-US" sz="1800" b="1" dirty="0"/>
            </a:p>
          </p:txBody>
        </p:sp>
        <p:cxnSp>
          <p:nvCxnSpPr>
            <p:cNvPr id="38" name="直線單箭頭接點 52"/>
            <p:cNvCxnSpPr>
              <a:cxnSpLocks noChangeShapeType="1"/>
            </p:cNvCxnSpPr>
            <p:nvPr/>
          </p:nvCxnSpPr>
          <p:spPr bwMode="auto">
            <a:xfrm>
              <a:off x="5278897" y="5967507"/>
              <a:ext cx="403596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4853171" y="621752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0" name="文字方塊 6"/>
            <p:cNvSpPr txBox="1">
              <a:spLocks noChangeArrowheads="1"/>
            </p:cNvSpPr>
            <p:nvPr/>
          </p:nvSpPr>
          <p:spPr bwMode="auto">
            <a:xfrm>
              <a:off x="4932779" y="6331828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[5]</a:t>
              </a:r>
              <a:endParaRPr lang="zh-TW" altLang="en-US" sz="1800" b="1" baseline="-25000" dirty="0"/>
            </a:p>
          </p:txBody>
        </p:sp>
        <p:sp>
          <p:nvSpPr>
            <p:cNvPr id="41" name="文字方塊 6"/>
            <p:cNvSpPr txBox="1">
              <a:spLocks noChangeArrowheads="1"/>
            </p:cNvSpPr>
            <p:nvPr/>
          </p:nvSpPr>
          <p:spPr bwMode="auto">
            <a:xfrm>
              <a:off x="5675351" y="6321840"/>
              <a:ext cx="702833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 b="1" dirty="0"/>
                <a:t>NULL</a:t>
              </a:r>
              <a:endParaRPr lang="zh-TW" altLang="en-US" sz="1800" b="1" dirty="0"/>
            </a:p>
          </p:txBody>
        </p:sp>
        <p:cxnSp>
          <p:nvCxnSpPr>
            <p:cNvPr id="42" name="直線單箭頭接點 52"/>
            <p:cNvCxnSpPr>
              <a:cxnSpLocks noChangeShapeType="1"/>
            </p:cNvCxnSpPr>
            <p:nvPr/>
          </p:nvCxnSpPr>
          <p:spPr bwMode="auto">
            <a:xfrm>
              <a:off x="5278896" y="6487985"/>
              <a:ext cx="403596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>
              <a:spLocks noChangeArrowheads="1"/>
            </p:cNvSpPr>
            <p:nvPr/>
          </p:nvSpPr>
          <p:spPr bwMode="auto">
            <a:xfrm>
              <a:off x="4280666" y="3680867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4" name="文字方塊 6"/>
            <p:cNvSpPr txBox="1">
              <a:spLocks noChangeArrowheads="1"/>
            </p:cNvSpPr>
            <p:nvPr/>
          </p:nvSpPr>
          <p:spPr bwMode="auto">
            <a:xfrm>
              <a:off x="4473702" y="3791544"/>
              <a:ext cx="27482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4280666" y="4188199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6" name="矩形 45"/>
            <p:cNvSpPr>
              <a:spLocks noChangeArrowheads="1"/>
            </p:cNvSpPr>
            <p:nvPr/>
          </p:nvSpPr>
          <p:spPr bwMode="auto">
            <a:xfrm>
              <a:off x="4280666" y="4695531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7" name="文字方塊 6"/>
            <p:cNvSpPr txBox="1">
              <a:spLocks noChangeArrowheads="1"/>
            </p:cNvSpPr>
            <p:nvPr/>
          </p:nvSpPr>
          <p:spPr bwMode="auto">
            <a:xfrm>
              <a:off x="4473702" y="480305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48" name="矩形 47"/>
            <p:cNvSpPr>
              <a:spLocks noChangeArrowheads="1"/>
            </p:cNvSpPr>
            <p:nvPr/>
          </p:nvSpPr>
          <p:spPr bwMode="auto">
            <a:xfrm>
              <a:off x="4280666" y="5202863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9" name="文字方塊 6"/>
            <p:cNvSpPr txBox="1">
              <a:spLocks noChangeArrowheads="1"/>
            </p:cNvSpPr>
            <p:nvPr/>
          </p:nvSpPr>
          <p:spPr bwMode="auto">
            <a:xfrm>
              <a:off x="4473702" y="530901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50" name="矩形 49"/>
            <p:cNvSpPr>
              <a:spLocks noChangeArrowheads="1"/>
            </p:cNvSpPr>
            <p:nvPr/>
          </p:nvSpPr>
          <p:spPr bwMode="auto">
            <a:xfrm>
              <a:off x="4280666" y="5710195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51" name="文字方塊 6"/>
            <p:cNvSpPr txBox="1">
              <a:spLocks noChangeArrowheads="1"/>
            </p:cNvSpPr>
            <p:nvPr/>
          </p:nvSpPr>
          <p:spPr bwMode="auto">
            <a:xfrm>
              <a:off x="4473702" y="581497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1</a:t>
              </a:r>
              <a:endParaRPr lang="zh-TW" altLang="en-US" sz="1800" b="1" baseline="-25000" dirty="0"/>
            </a:p>
          </p:txBody>
        </p:sp>
        <p:sp>
          <p:nvSpPr>
            <p:cNvPr id="52" name="矩形 51"/>
            <p:cNvSpPr>
              <a:spLocks noChangeArrowheads="1"/>
            </p:cNvSpPr>
            <p:nvPr/>
          </p:nvSpPr>
          <p:spPr bwMode="auto">
            <a:xfrm>
              <a:off x="4280666" y="621752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53" name="文字方塊 6"/>
            <p:cNvSpPr txBox="1">
              <a:spLocks noChangeArrowheads="1"/>
            </p:cNvSpPr>
            <p:nvPr/>
          </p:nvSpPr>
          <p:spPr bwMode="auto">
            <a:xfrm>
              <a:off x="4473702" y="633545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54" name="文字方塊 6"/>
            <p:cNvSpPr txBox="1">
              <a:spLocks noChangeArrowheads="1"/>
            </p:cNvSpPr>
            <p:nvPr/>
          </p:nvSpPr>
          <p:spPr bwMode="auto">
            <a:xfrm>
              <a:off x="4473702" y="429347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1769875" y="2204864"/>
            <a:ext cx="1795644" cy="1560522"/>
            <a:chOff x="1621950" y="4005064"/>
            <a:chExt cx="1795644" cy="1560522"/>
          </a:xfrm>
        </p:grpSpPr>
        <p:sp>
          <p:nvSpPr>
            <p:cNvPr id="109" name="橢圓 108"/>
            <p:cNvSpPr/>
            <p:nvPr/>
          </p:nvSpPr>
          <p:spPr>
            <a:xfrm>
              <a:off x="2771800" y="4919792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1621950" y="4005064"/>
              <a:ext cx="645794" cy="645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cxnSp>
          <p:nvCxnSpPr>
            <p:cNvPr id="114" name="直線接點 113"/>
            <p:cNvCxnSpPr>
              <a:stCxn id="109" idx="1"/>
              <a:endCxn id="110" idx="6"/>
            </p:cNvCxnSpPr>
            <p:nvPr/>
          </p:nvCxnSpPr>
          <p:spPr>
            <a:xfrm flipH="1" flipV="1">
              <a:off x="2267744" y="4327961"/>
              <a:ext cx="598630" cy="686405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橢圓 122"/>
          <p:cNvSpPr/>
          <p:nvPr/>
        </p:nvSpPr>
        <p:spPr>
          <a:xfrm>
            <a:off x="3350142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124" name="橢圓 123"/>
          <p:cNvSpPr/>
          <p:nvPr/>
        </p:nvSpPr>
        <p:spPr>
          <a:xfrm>
            <a:off x="4112269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25" name="橢圓 124"/>
          <p:cNvSpPr/>
          <p:nvPr/>
        </p:nvSpPr>
        <p:spPr>
          <a:xfrm>
            <a:off x="4874396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26" name="橢圓 125"/>
          <p:cNvSpPr/>
          <p:nvPr/>
        </p:nvSpPr>
        <p:spPr>
          <a:xfrm>
            <a:off x="5636523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28669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43608" y="5580529"/>
            <a:ext cx="2400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Ordered list: </a:t>
            </a:r>
            <a:endParaRPr lang="zh-TW" altLang="en-US" sz="3200" b="1" dirty="0"/>
          </a:p>
        </p:txBody>
      </p:sp>
      <p:grpSp>
        <p:nvGrpSpPr>
          <p:cNvPr id="21" name="群組 20"/>
          <p:cNvGrpSpPr/>
          <p:nvPr/>
        </p:nvGrpSpPr>
        <p:grpSpPr>
          <a:xfrm>
            <a:off x="4152530" y="1623822"/>
            <a:ext cx="4620167" cy="3374143"/>
            <a:chOff x="4280666" y="3356992"/>
            <a:chExt cx="4620167" cy="3374143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4853171" y="3677242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3" name="文字方塊 6"/>
            <p:cNvSpPr txBox="1">
              <a:spLocks noChangeArrowheads="1"/>
            </p:cNvSpPr>
            <p:nvPr/>
          </p:nvSpPr>
          <p:spPr bwMode="auto">
            <a:xfrm>
              <a:off x="4932779" y="3791544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[0]</a:t>
              </a:r>
              <a:endParaRPr lang="zh-TW" altLang="en-US" sz="1800" b="1" baseline="-25000" dirty="0"/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4853171" y="4185299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5" name="文字方塊 6"/>
            <p:cNvSpPr txBox="1">
              <a:spLocks noChangeArrowheads="1"/>
            </p:cNvSpPr>
            <p:nvPr/>
          </p:nvSpPr>
          <p:spPr bwMode="auto">
            <a:xfrm>
              <a:off x="4932779" y="4293476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[1]</a:t>
              </a:r>
              <a:endParaRPr lang="zh-TW" altLang="en-US" sz="1800" b="1" baseline="-25000" dirty="0"/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4853171" y="469335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7" name="文字方塊 6"/>
            <p:cNvSpPr txBox="1">
              <a:spLocks noChangeArrowheads="1"/>
            </p:cNvSpPr>
            <p:nvPr/>
          </p:nvSpPr>
          <p:spPr bwMode="auto">
            <a:xfrm>
              <a:off x="4932779" y="4799433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[2]</a:t>
              </a:r>
              <a:endParaRPr lang="zh-TW" altLang="en-US" sz="1800" b="1" baseline="-25000" dirty="0"/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4853171" y="5201413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9" name="文字方塊 6"/>
            <p:cNvSpPr txBox="1">
              <a:spLocks noChangeArrowheads="1"/>
            </p:cNvSpPr>
            <p:nvPr/>
          </p:nvSpPr>
          <p:spPr bwMode="auto">
            <a:xfrm>
              <a:off x="4932779" y="5305391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[3]</a:t>
              </a:r>
              <a:endParaRPr lang="zh-TW" altLang="en-US" sz="1800" b="1" baseline="-25000" dirty="0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5271756" y="3771561"/>
              <a:ext cx="3629077" cy="344368"/>
              <a:chOff x="4256497" y="3324948"/>
              <a:chExt cx="4131927" cy="392084"/>
            </a:xfrm>
          </p:grpSpPr>
          <p:grpSp>
            <p:nvGrpSpPr>
              <p:cNvPr id="88" name="群組 87"/>
              <p:cNvGrpSpPr/>
              <p:nvPr/>
            </p:nvGrpSpPr>
            <p:grpSpPr>
              <a:xfrm>
                <a:off x="7392788" y="332951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103" name="群組 102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105" name="矩形 104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6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04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3</a:t>
                  </a:r>
                  <a:endParaRPr lang="zh-TW" altLang="en-US" sz="1800" b="1" baseline="-25000" dirty="0"/>
                </a:p>
              </p:txBody>
            </p:sp>
          </p:grpSp>
          <p:sp>
            <p:nvSpPr>
              <p:cNvPr id="89" name="文字方塊 6"/>
              <p:cNvSpPr txBox="1">
                <a:spLocks noChangeArrowheads="1"/>
              </p:cNvSpPr>
              <p:nvPr/>
            </p:nvSpPr>
            <p:spPr bwMode="auto">
              <a:xfrm>
                <a:off x="8075518" y="33409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6084168" y="332494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99" name="群組 98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101" name="矩形 100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2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00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2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91" name="群組 90"/>
              <p:cNvGrpSpPr/>
              <p:nvPr/>
            </p:nvGrpSpPr>
            <p:grpSpPr>
              <a:xfrm>
                <a:off x="4728492" y="332494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95" name="群組 94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97" name="矩形 96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98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96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1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92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3519970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6920793" y="3519970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3525495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群組 30"/>
            <p:cNvGrpSpPr/>
            <p:nvPr/>
          </p:nvGrpSpPr>
          <p:grpSpPr>
            <a:xfrm>
              <a:off x="5271756" y="4273492"/>
              <a:ext cx="1310869" cy="340359"/>
              <a:chOff x="4256497" y="3896428"/>
              <a:chExt cx="1492505" cy="387520"/>
            </a:xfrm>
          </p:grpSpPr>
          <p:grpSp>
            <p:nvGrpSpPr>
              <p:cNvPr id="81" name="群組 80"/>
              <p:cNvGrpSpPr/>
              <p:nvPr/>
            </p:nvGrpSpPr>
            <p:grpSpPr>
              <a:xfrm>
                <a:off x="4728492" y="389642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84" name="群組 83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86" name="矩形 85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7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85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82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096975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文字方塊 6"/>
              <p:cNvSpPr txBox="1">
                <a:spLocks noChangeArrowheads="1"/>
              </p:cNvSpPr>
              <p:nvPr/>
            </p:nvSpPr>
            <p:spPr bwMode="auto">
              <a:xfrm>
                <a:off x="5436096" y="391238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grpSp>
          <p:nvGrpSpPr>
            <p:cNvPr id="32" name="群組 31"/>
            <p:cNvGrpSpPr/>
            <p:nvPr/>
          </p:nvGrpSpPr>
          <p:grpSpPr>
            <a:xfrm>
              <a:off x="5271756" y="4779450"/>
              <a:ext cx="2490672" cy="340359"/>
              <a:chOff x="4256497" y="4472492"/>
              <a:chExt cx="2835783" cy="387520"/>
            </a:xfrm>
          </p:grpSpPr>
          <p:grpSp>
            <p:nvGrpSpPr>
              <p:cNvPr id="68" name="群組 67"/>
              <p:cNvGrpSpPr/>
              <p:nvPr/>
            </p:nvGrpSpPr>
            <p:grpSpPr>
              <a:xfrm>
                <a:off x="6084168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77" name="群組 76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79" name="矩形 78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0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78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5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69" name="群組 68"/>
              <p:cNvGrpSpPr/>
              <p:nvPr/>
            </p:nvGrpSpPr>
            <p:grpSpPr>
              <a:xfrm>
                <a:off x="4728492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73" name="群組 72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75" name="矩形 74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76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74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70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4667514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673039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文字方塊 6"/>
              <p:cNvSpPr txBox="1">
                <a:spLocks noChangeArrowheads="1"/>
              </p:cNvSpPr>
              <p:nvPr/>
            </p:nvSpPr>
            <p:spPr bwMode="auto">
              <a:xfrm>
                <a:off x="6779374" y="447707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4283969" y="3356992"/>
              <a:ext cx="1138405" cy="324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adjLists</a:t>
              </a:r>
              <a:endParaRPr lang="zh-TW" altLang="en-US" dirty="0"/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5271756" y="5301094"/>
              <a:ext cx="2490672" cy="340359"/>
              <a:chOff x="4256497" y="4472492"/>
              <a:chExt cx="2835783" cy="387520"/>
            </a:xfrm>
          </p:grpSpPr>
          <p:grpSp>
            <p:nvGrpSpPr>
              <p:cNvPr id="55" name="群組 54"/>
              <p:cNvGrpSpPr/>
              <p:nvPr/>
            </p:nvGrpSpPr>
            <p:grpSpPr>
              <a:xfrm>
                <a:off x="6084168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64" name="群組 63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66" name="矩形 65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7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65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56" name="群組 55"/>
              <p:cNvGrpSpPr/>
              <p:nvPr/>
            </p:nvGrpSpPr>
            <p:grpSpPr>
              <a:xfrm>
                <a:off x="4728492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60" name="群組 59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62" name="矩形 61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3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61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5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57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4667514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673039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文字方塊 6"/>
              <p:cNvSpPr txBox="1">
                <a:spLocks noChangeArrowheads="1"/>
              </p:cNvSpPr>
              <p:nvPr/>
            </p:nvSpPr>
            <p:spPr bwMode="auto">
              <a:xfrm>
                <a:off x="6779374" y="447707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853171" y="5709470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36" name="文字方塊 6"/>
            <p:cNvSpPr txBox="1">
              <a:spLocks noChangeArrowheads="1"/>
            </p:cNvSpPr>
            <p:nvPr/>
          </p:nvSpPr>
          <p:spPr bwMode="auto">
            <a:xfrm>
              <a:off x="4932779" y="5811349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[4]</a:t>
              </a:r>
              <a:endParaRPr lang="zh-TW" altLang="en-US" sz="1800" b="1" baseline="-25000" dirty="0"/>
            </a:p>
          </p:txBody>
        </p:sp>
        <p:sp>
          <p:nvSpPr>
            <p:cNvPr id="37" name="文字方塊 6"/>
            <p:cNvSpPr txBox="1">
              <a:spLocks noChangeArrowheads="1"/>
            </p:cNvSpPr>
            <p:nvPr/>
          </p:nvSpPr>
          <p:spPr bwMode="auto">
            <a:xfrm>
              <a:off x="5675352" y="5801361"/>
              <a:ext cx="702833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 b="1" dirty="0"/>
                <a:t>NULL</a:t>
              </a:r>
              <a:endParaRPr lang="zh-TW" altLang="en-US" sz="1800" b="1" dirty="0"/>
            </a:p>
          </p:txBody>
        </p:sp>
        <p:cxnSp>
          <p:nvCxnSpPr>
            <p:cNvPr id="38" name="直線單箭頭接點 52"/>
            <p:cNvCxnSpPr>
              <a:cxnSpLocks noChangeShapeType="1"/>
            </p:cNvCxnSpPr>
            <p:nvPr/>
          </p:nvCxnSpPr>
          <p:spPr bwMode="auto">
            <a:xfrm>
              <a:off x="5278897" y="5967507"/>
              <a:ext cx="403596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4853171" y="621752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0" name="文字方塊 6"/>
            <p:cNvSpPr txBox="1">
              <a:spLocks noChangeArrowheads="1"/>
            </p:cNvSpPr>
            <p:nvPr/>
          </p:nvSpPr>
          <p:spPr bwMode="auto">
            <a:xfrm>
              <a:off x="4932779" y="6331828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[5]</a:t>
              </a:r>
              <a:endParaRPr lang="zh-TW" altLang="en-US" sz="1800" b="1" baseline="-25000" dirty="0"/>
            </a:p>
          </p:txBody>
        </p:sp>
        <p:sp>
          <p:nvSpPr>
            <p:cNvPr id="41" name="文字方塊 6"/>
            <p:cNvSpPr txBox="1">
              <a:spLocks noChangeArrowheads="1"/>
            </p:cNvSpPr>
            <p:nvPr/>
          </p:nvSpPr>
          <p:spPr bwMode="auto">
            <a:xfrm>
              <a:off x="5675351" y="6321840"/>
              <a:ext cx="702833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 b="1" dirty="0"/>
                <a:t>NULL</a:t>
              </a:r>
              <a:endParaRPr lang="zh-TW" altLang="en-US" sz="1800" b="1" dirty="0"/>
            </a:p>
          </p:txBody>
        </p:sp>
        <p:cxnSp>
          <p:nvCxnSpPr>
            <p:cNvPr id="42" name="直線單箭頭接點 52"/>
            <p:cNvCxnSpPr>
              <a:cxnSpLocks noChangeShapeType="1"/>
            </p:cNvCxnSpPr>
            <p:nvPr/>
          </p:nvCxnSpPr>
          <p:spPr bwMode="auto">
            <a:xfrm>
              <a:off x="5278896" y="6487985"/>
              <a:ext cx="403596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>
              <a:spLocks noChangeArrowheads="1"/>
            </p:cNvSpPr>
            <p:nvPr/>
          </p:nvSpPr>
          <p:spPr bwMode="auto">
            <a:xfrm>
              <a:off x="4280666" y="3680867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4" name="文字方塊 6"/>
            <p:cNvSpPr txBox="1">
              <a:spLocks noChangeArrowheads="1"/>
            </p:cNvSpPr>
            <p:nvPr/>
          </p:nvSpPr>
          <p:spPr bwMode="auto">
            <a:xfrm>
              <a:off x="4473702" y="3791544"/>
              <a:ext cx="27482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4280666" y="4188199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6" name="矩形 45"/>
            <p:cNvSpPr>
              <a:spLocks noChangeArrowheads="1"/>
            </p:cNvSpPr>
            <p:nvPr/>
          </p:nvSpPr>
          <p:spPr bwMode="auto">
            <a:xfrm>
              <a:off x="4280666" y="4695531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7" name="文字方塊 6"/>
            <p:cNvSpPr txBox="1">
              <a:spLocks noChangeArrowheads="1"/>
            </p:cNvSpPr>
            <p:nvPr/>
          </p:nvSpPr>
          <p:spPr bwMode="auto">
            <a:xfrm>
              <a:off x="4473702" y="480305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48" name="矩形 47"/>
            <p:cNvSpPr>
              <a:spLocks noChangeArrowheads="1"/>
            </p:cNvSpPr>
            <p:nvPr/>
          </p:nvSpPr>
          <p:spPr bwMode="auto">
            <a:xfrm>
              <a:off x="4280666" y="5202863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9" name="文字方塊 6"/>
            <p:cNvSpPr txBox="1">
              <a:spLocks noChangeArrowheads="1"/>
            </p:cNvSpPr>
            <p:nvPr/>
          </p:nvSpPr>
          <p:spPr bwMode="auto">
            <a:xfrm>
              <a:off x="4473702" y="530901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50" name="矩形 49"/>
            <p:cNvSpPr>
              <a:spLocks noChangeArrowheads="1"/>
            </p:cNvSpPr>
            <p:nvPr/>
          </p:nvSpPr>
          <p:spPr bwMode="auto">
            <a:xfrm>
              <a:off x="4280666" y="5710195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51" name="文字方塊 6"/>
            <p:cNvSpPr txBox="1">
              <a:spLocks noChangeArrowheads="1"/>
            </p:cNvSpPr>
            <p:nvPr/>
          </p:nvSpPr>
          <p:spPr bwMode="auto">
            <a:xfrm>
              <a:off x="4473702" y="581497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52" name="矩形 51"/>
            <p:cNvSpPr>
              <a:spLocks noChangeArrowheads="1"/>
            </p:cNvSpPr>
            <p:nvPr/>
          </p:nvSpPr>
          <p:spPr bwMode="auto">
            <a:xfrm>
              <a:off x="4280666" y="621752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53" name="文字方塊 6"/>
            <p:cNvSpPr txBox="1">
              <a:spLocks noChangeArrowheads="1"/>
            </p:cNvSpPr>
            <p:nvPr/>
          </p:nvSpPr>
          <p:spPr bwMode="auto">
            <a:xfrm>
              <a:off x="4473702" y="633545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54" name="文字方塊 6"/>
            <p:cNvSpPr txBox="1">
              <a:spLocks noChangeArrowheads="1"/>
            </p:cNvSpPr>
            <p:nvPr/>
          </p:nvSpPr>
          <p:spPr bwMode="auto">
            <a:xfrm>
              <a:off x="4473702" y="429347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</p:grpSp>
      <p:sp>
        <p:nvSpPr>
          <p:cNvPr id="109" name="橢圓 108"/>
          <p:cNvSpPr/>
          <p:nvPr/>
        </p:nvSpPr>
        <p:spPr>
          <a:xfrm>
            <a:off x="2919725" y="3119592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23" name="橢圓 122"/>
          <p:cNvSpPr/>
          <p:nvPr/>
        </p:nvSpPr>
        <p:spPr>
          <a:xfrm>
            <a:off x="3350142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124" name="橢圓 123"/>
          <p:cNvSpPr/>
          <p:nvPr/>
        </p:nvSpPr>
        <p:spPr>
          <a:xfrm>
            <a:off x="4112269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25" name="橢圓 124"/>
          <p:cNvSpPr/>
          <p:nvPr/>
        </p:nvSpPr>
        <p:spPr>
          <a:xfrm>
            <a:off x="4874396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26" name="橢圓 125"/>
          <p:cNvSpPr/>
          <p:nvPr/>
        </p:nvSpPr>
        <p:spPr>
          <a:xfrm>
            <a:off x="5636523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127" name="橢圓 126"/>
          <p:cNvSpPr/>
          <p:nvPr/>
        </p:nvSpPr>
        <p:spPr>
          <a:xfrm>
            <a:off x="6398650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888357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43608" y="5580529"/>
            <a:ext cx="2400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Ordered list: </a:t>
            </a:r>
            <a:endParaRPr lang="zh-TW" altLang="en-US" sz="3200" b="1" dirty="0"/>
          </a:p>
        </p:txBody>
      </p:sp>
      <p:grpSp>
        <p:nvGrpSpPr>
          <p:cNvPr id="21" name="群組 20"/>
          <p:cNvGrpSpPr/>
          <p:nvPr/>
        </p:nvGrpSpPr>
        <p:grpSpPr>
          <a:xfrm>
            <a:off x="4152530" y="1623822"/>
            <a:ext cx="4620167" cy="3374143"/>
            <a:chOff x="4280666" y="3356992"/>
            <a:chExt cx="4620167" cy="3374143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4853171" y="3677242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3" name="文字方塊 6"/>
            <p:cNvSpPr txBox="1">
              <a:spLocks noChangeArrowheads="1"/>
            </p:cNvSpPr>
            <p:nvPr/>
          </p:nvSpPr>
          <p:spPr bwMode="auto">
            <a:xfrm>
              <a:off x="4932779" y="3791544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[0]</a:t>
              </a:r>
              <a:endParaRPr lang="zh-TW" altLang="en-US" sz="1800" b="1" baseline="-25000" dirty="0"/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4853171" y="4185299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5" name="文字方塊 6"/>
            <p:cNvSpPr txBox="1">
              <a:spLocks noChangeArrowheads="1"/>
            </p:cNvSpPr>
            <p:nvPr/>
          </p:nvSpPr>
          <p:spPr bwMode="auto">
            <a:xfrm>
              <a:off x="4932779" y="4293476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[1]</a:t>
              </a:r>
              <a:endParaRPr lang="zh-TW" altLang="en-US" sz="1800" b="1" baseline="-25000" dirty="0"/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4853171" y="469335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7" name="文字方塊 6"/>
            <p:cNvSpPr txBox="1">
              <a:spLocks noChangeArrowheads="1"/>
            </p:cNvSpPr>
            <p:nvPr/>
          </p:nvSpPr>
          <p:spPr bwMode="auto">
            <a:xfrm>
              <a:off x="4932779" y="4799433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[2]</a:t>
              </a:r>
              <a:endParaRPr lang="zh-TW" altLang="en-US" sz="1800" b="1" baseline="-25000" dirty="0"/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4853171" y="5201413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29" name="文字方塊 6"/>
            <p:cNvSpPr txBox="1">
              <a:spLocks noChangeArrowheads="1"/>
            </p:cNvSpPr>
            <p:nvPr/>
          </p:nvSpPr>
          <p:spPr bwMode="auto">
            <a:xfrm>
              <a:off x="4932779" y="5305391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[3]</a:t>
              </a:r>
              <a:endParaRPr lang="zh-TW" altLang="en-US" sz="1800" b="1" baseline="-25000" dirty="0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5271756" y="3771561"/>
              <a:ext cx="3629077" cy="344368"/>
              <a:chOff x="4256497" y="3324948"/>
              <a:chExt cx="4131927" cy="392084"/>
            </a:xfrm>
          </p:grpSpPr>
          <p:grpSp>
            <p:nvGrpSpPr>
              <p:cNvPr id="88" name="群組 87"/>
              <p:cNvGrpSpPr/>
              <p:nvPr/>
            </p:nvGrpSpPr>
            <p:grpSpPr>
              <a:xfrm>
                <a:off x="7392788" y="332951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103" name="群組 102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105" name="矩形 104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6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04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3</a:t>
                  </a:r>
                  <a:endParaRPr lang="zh-TW" altLang="en-US" sz="1800" b="1" baseline="-25000" dirty="0"/>
                </a:p>
              </p:txBody>
            </p:sp>
          </p:grpSp>
          <p:sp>
            <p:nvSpPr>
              <p:cNvPr id="89" name="文字方塊 6"/>
              <p:cNvSpPr txBox="1">
                <a:spLocks noChangeArrowheads="1"/>
              </p:cNvSpPr>
              <p:nvPr/>
            </p:nvSpPr>
            <p:spPr bwMode="auto">
              <a:xfrm>
                <a:off x="8075518" y="33409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6084168" y="332494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99" name="群組 98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101" name="矩形 100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2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00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2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91" name="群組 90"/>
              <p:cNvGrpSpPr/>
              <p:nvPr/>
            </p:nvGrpSpPr>
            <p:grpSpPr>
              <a:xfrm>
                <a:off x="4728492" y="332494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95" name="群組 94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97" name="矩形 96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98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96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1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92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3519970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6920793" y="3519970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3525495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群組 30"/>
            <p:cNvGrpSpPr/>
            <p:nvPr/>
          </p:nvGrpSpPr>
          <p:grpSpPr>
            <a:xfrm>
              <a:off x="5271756" y="4273492"/>
              <a:ext cx="1310869" cy="340359"/>
              <a:chOff x="4256497" y="3896428"/>
              <a:chExt cx="1492505" cy="387520"/>
            </a:xfrm>
          </p:grpSpPr>
          <p:grpSp>
            <p:nvGrpSpPr>
              <p:cNvPr id="81" name="群組 80"/>
              <p:cNvGrpSpPr/>
              <p:nvPr/>
            </p:nvGrpSpPr>
            <p:grpSpPr>
              <a:xfrm>
                <a:off x="4728492" y="3896428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84" name="群組 83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86" name="矩形 85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7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85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82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096975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文字方塊 6"/>
              <p:cNvSpPr txBox="1">
                <a:spLocks noChangeArrowheads="1"/>
              </p:cNvSpPr>
              <p:nvPr/>
            </p:nvSpPr>
            <p:spPr bwMode="auto">
              <a:xfrm>
                <a:off x="5436096" y="391238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grpSp>
          <p:nvGrpSpPr>
            <p:cNvPr id="32" name="群組 31"/>
            <p:cNvGrpSpPr/>
            <p:nvPr/>
          </p:nvGrpSpPr>
          <p:grpSpPr>
            <a:xfrm>
              <a:off x="5271756" y="4779450"/>
              <a:ext cx="2490672" cy="340359"/>
              <a:chOff x="4256497" y="4472492"/>
              <a:chExt cx="2835783" cy="387520"/>
            </a:xfrm>
          </p:grpSpPr>
          <p:grpSp>
            <p:nvGrpSpPr>
              <p:cNvPr id="68" name="群組 67"/>
              <p:cNvGrpSpPr/>
              <p:nvPr/>
            </p:nvGrpSpPr>
            <p:grpSpPr>
              <a:xfrm>
                <a:off x="6084168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77" name="群組 76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79" name="矩形 78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0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78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5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69" name="群組 68"/>
              <p:cNvGrpSpPr/>
              <p:nvPr/>
            </p:nvGrpSpPr>
            <p:grpSpPr>
              <a:xfrm>
                <a:off x="4728492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73" name="群組 72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75" name="矩形 74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76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74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70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4667514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673039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文字方塊 6"/>
              <p:cNvSpPr txBox="1">
                <a:spLocks noChangeArrowheads="1"/>
              </p:cNvSpPr>
              <p:nvPr/>
            </p:nvSpPr>
            <p:spPr bwMode="auto">
              <a:xfrm>
                <a:off x="6779374" y="447707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4283969" y="3356992"/>
              <a:ext cx="1138405" cy="324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adjLists</a:t>
              </a:r>
              <a:endParaRPr lang="zh-TW" altLang="en-US" dirty="0"/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5271756" y="5301094"/>
              <a:ext cx="2490672" cy="340359"/>
              <a:chOff x="4256497" y="4472492"/>
              <a:chExt cx="2835783" cy="387520"/>
            </a:xfrm>
          </p:grpSpPr>
          <p:grpSp>
            <p:nvGrpSpPr>
              <p:cNvPr id="55" name="群組 54"/>
              <p:cNvGrpSpPr/>
              <p:nvPr/>
            </p:nvGrpSpPr>
            <p:grpSpPr>
              <a:xfrm>
                <a:off x="6084168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64" name="群組 63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66" name="矩形 65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7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65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4</a:t>
                  </a:r>
                  <a:endParaRPr lang="zh-TW" altLang="en-US" sz="1800" b="1" baseline="-25000" dirty="0"/>
                </a:p>
              </p:txBody>
            </p:sp>
          </p:grpSp>
          <p:grpSp>
            <p:nvGrpSpPr>
              <p:cNvPr id="56" name="群組 55"/>
              <p:cNvGrpSpPr/>
              <p:nvPr/>
            </p:nvGrpSpPr>
            <p:grpSpPr>
              <a:xfrm>
                <a:off x="4728492" y="4472492"/>
                <a:ext cx="995636" cy="387520"/>
                <a:chOff x="1222194" y="1994564"/>
                <a:chExt cx="1248289" cy="485858"/>
              </a:xfrm>
            </p:grpSpPr>
            <p:grpSp>
              <p:nvGrpSpPr>
                <p:cNvPr id="60" name="群組 59"/>
                <p:cNvGrpSpPr/>
                <p:nvPr/>
              </p:nvGrpSpPr>
              <p:grpSpPr>
                <a:xfrm>
                  <a:off x="1222194" y="1994564"/>
                  <a:ext cx="1248289" cy="485858"/>
                  <a:chOff x="225013" y="4593759"/>
                  <a:chExt cx="1248289" cy="680199"/>
                </a:xfrm>
              </p:grpSpPr>
              <p:sp>
                <p:nvSpPr>
                  <p:cNvPr id="62" name="矩形 61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601805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3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61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472274" y="2008841"/>
                  <a:ext cx="392309" cy="46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800" b="1" dirty="0"/>
                    <a:t>5</a:t>
                  </a:r>
                  <a:endParaRPr lang="zh-TW" altLang="en-US" sz="1800" b="1" baseline="-25000" dirty="0"/>
                </a:p>
              </p:txBody>
            </p:sp>
          </p:grpSp>
          <p:cxnSp>
            <p:nvCxnSpPr>
              <p:cNvPr id="57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08601" y="4667514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256497" y="4673039"/>
                <a:ext cx="459519" cy="3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文字方塊 6"/>
              <p:cNvSpPr txBox="1">
                <a:spLocks noChangeArrowheads="1"/>
              </p:cNvSpPr>
              <p:nvPr/>
            </p:nvSpPr>
            <p:spPr bwMode="auto">
              <a:xfrm>
                <a:off x="6779374" y="447707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853171" y="5709470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36" name="文字方塊 6"/>
            <p:cNvSpPr txBox="1">
              <a:spLocks noChangeArrowheads="1"/>
            </p:cNvSpPr>
            <p:nvPr/>
          </p:nvSpPr>
          <p:spPr bwMode="auto">
            <a:xfrm>
              <a:off x="4932779" y="5811349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[4]</a:t>
              </a:r>
              <a:endParaRPr lang="zh-TW" altLang="en-US" sz="1800" b="1" baseline="-25000" dirty="0"/>
            </a:p>
          </p:txBody>
        </p:sp>
        <p:sp>
          <p:nvSpPr>
            <p:cNvPr id="37" name="文字方塊 6"/>
            <p:cNvSpPr txBox="1">
              <a:spLocks noChangeArrowheads="1"/>
            </p:cNvSpPr>
            <p:nvPr/>
          </p:nvSpPr>
          <p:spPr bwMode="auto">
            <a:xfrm>
              <a:off x="5675352" y="5801361"/>
              <a:ext cx="702833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 b="1" dirty="0"/>
                <a:t>NULL</a:t>
              </a:r>
              <a:endParaRPr lang="zh-TW" altLang="en-US" sz="1800" b="1" dirty="0"/>
            </a:p>
          </p:txBody>
        </p:sp>
        <p:cxnSp>
          <p:nvCxnSpPr>
            <p:cNvPr id="38" name="直線單箭頭接點 52"/>
            <p:cNvCxnSpPr>
              <a:cxnSpLocks noChangeShapeType="1"/>
            </p:cNvCxnSpPr>
            <p:nvPr/>
          </p:nvCxnSpPr>
          <p:spPr bwMode="auto">
            <a:xfrm>
              <a:off x="5278897" y="5967507"/>
              <a:ext cx="403596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4853171" y="621752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0" name="文字方塊 6"/>
            <p:cNvSpPr txBox="1">
              <a:spLocks noChangeArrowheads="1"/>
            </p:cNvSpPr>
            <p:nvPr/>
          </p:nvSpPr>
          <p:spPr bwMode="auto">
            <a:xfrm>
              <a:off x="4932779" y="6331828"/>
              <a:ext cx="40998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[5]</a:t>
              </a:r>
              <a:endParaRPr lang="zh-TW" altLang="en-US" sz="1800" b="1" baseline="-25000" dirty="0"/>
            </a:p>
          </p:txBody>
        </p:sp>
        <p:sp>
          <p:nvSpPr>
            <p:cNvPr id="41" name="文字方塊 6"/>
            <p:cNvSpPr txBox="1">
              <a:spLocks noChangeArrowheads="1"/>
            </p:cNvSpPr>
            <p:nvPr/>
          </p:nvSpPr>
          <p:spPr bwMode="auto">
            <a:xfrm>
              <a:off x="5675351" y="6321840"/>
              <a:ext cx="702833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 b="1" dirty="0"/>
                <a:t>NULL</a:t>
              </a:r>
              <a:endParaRPr lang="zh-TW" altLang="en-US" sz="1800" b="1" dirty="0"/>
            </a:p>
          </p:txBody>
        </p:sp>
        <p:cxnSp>
          <p:nvCxnSpPr>
            <p:cNvPr id="42" name="直線單箭頭接點 52"/>
            <p:cNvCxnSpPr>
              <a:cxnSpLocks noChangeShapeType="1"/>
            </p:cNvCxnSpPr>
            <p:nvPr/>
          </p:nvCxnSpPr>
          <p:spPr bwMode="auto">
            <a:xfrm>
              <a:off x="5278896" y="6487985"/>
              <a:ext cx="403596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>
              <a:spLocks noChangeArrowheads="1"/>
            </p:cNvSpPr>
            <p:nvPr/>
          </p:nvSpPr>
          <p:spPr bwMode="auto">
            <a:xfrm>
              <a:off x="4280666" y="3680867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4" name="文字方塊 6"/>
            <p:cNvSpPr txBox="1">
              <a:spLocks noChangeArrowheads="1"/>
            </p:cNvSpPr>
            <p:nvPr/>
          </p:nvSpPr>
          <p:spPr bwMode="auto">
            <a:xfrm>
              <a:off x="4473702" y="3791544"/>
              <a:ext cx="274826" cy="32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4280666" y="4188199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6" name="矩形 45"/>
            <p:cNvSpPr>
              <a:spLocks noChangeArrowheads="1"/>
            </p:cNvSpPr>
            <p:nvPr/>
          </p:nvSpPr>
          <p:spPr bwMode="auto">
            <a:xfrm>
              <a:off x="4280666" y="4695531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7" name="文字方塊 6"/>
            <p:cNvSpPr txBox="1">
              <a:spLocks noChangeArrowheads="1"/>
            </p:cNvSpPr>
            <p:nvPr/>
          </p:nvSpPr>
          <p:spPr bwMode="auto">
            <a:xfrm>
              <a:off x="4473702" y="480305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48" name="矩形 47"/>
            <p:cNvSpPr>
              <a:spLocks noChangeArrowheads="1"/>
            </p:cNvSpPr>
            <p:nvPr/>
          </p:nvSpPr>
          <p:spPr bwMode="auto">
            <a:xfrm>
              <a:off x="4280666" y="5202863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49" name="文字方塊 6"/>
            <p:cNvSpPr txBox="1">
              <a:spLocks noChangeArrowheads="1"/>
            </p:cNvSpPr>
            <p:nvPr/>
          </p:nvSpPr>
          <p:spPr bwMode="auto">
            <a:xfrm>
              <a:off x="4473702" y="530901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50" name="矩形 49"/>
            <p:cNvSpPr>
              <a:spLocks noChangeArrowheads="1"/>
            </p:cNvSpPr>
            <p:nvPr/>
          </p:nvSpPr>
          <p:spPr bwMode="auto">
            <a:xfrm>
              <a:off x="4280666" y="5710195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51" name="文字方塊 6"/>
            <p:cNvSpPr txBox="1">
              <a:spLocks noChangeArrowheads="1"/>
            </p:cNvSpPr>
            <p:nvPr/>
          </p:nvSpPr>
          <p:spPr bwMode="auto">
            <a:xfrm>
              <a:off x="4473702" y="581497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52" name="矩形 51"/>
            <p:cNvSpPr>
              <a:spLocks noChangeArrowheads="1"/>
            </p:cNvSpPr>
            <p:nvPr/>
          </p:nvSpPr>
          <p:spPr bwMode="auto">
            <a:xfrm>
              <a:off x="4280666" y="6217526"/>
              <a:ext cx="569203" cy="5136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53" name="文字方塊 6"/>
            <p:cNvSpPr txBox="1">
              <a:spLocks noChangeArrowheads="1"/>
            </p:cNvSpPr>
            <p:nvPr/>
          </p:nvSpPr>
          <p:spPr bwMode="auto">
            <a:xfrm>
              <a:off x="4473702" y="633545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sp>
          <p:nvSpPr>
            <p:cNvPr id="54" name="文字方塊 6"/>
            <p:cNvSpPr txBox="1">
              <a:spLocks noChangeArrowheads="1"/>
            </p:cNvSpPr>
            <p:nvPr/>
          </p:nvSpPr>
          <p:spPr bwMode="auto">
            <a:xfrm>
              <a:off x="4473702" y="429347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</p:grpSp>
      <p:sp>
        <p:nvSpPr>
          <p:cNvPr id="109" name="橢圓 108"/>
          <p:cNvSpPr/>
          <p:nvPr/>
        </p:nvSpPr>
        <p:spPr>
          <a:xfrm>
            <a:off x="7160778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07" name="橢圓 106"/>
          <p:cNvSpPr/>
          <p:nvPr/>
        </p:nvSpPr>
        <p:spPr>
          <a:xfrm>
            <a:off x="3350142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111" name="橢圓 110"/>
          <p:cNvSpPr/>
          <p:nvPr/>
        </p:nvSpPr>
        <p:spPr>
          <a:xfrm>
            <a:off x="4112269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12" name="橢圓 111"/>
          <p:cNvSpPr/>
          <p:nvPr/>
        </p:nvSpPr>
        <p:spPr>
          <a:xfrm>
            <a:off x="4874396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13" name="橢圓 112"/>
          <p:cNvSpPr/>
          <p:nvPr/>
        </p:nvSpPr>
        <p:spPr>
          <a:xfrm>
            <a:off x="5636523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115" name="橢圓 114"/>
          <p:cNvSpPr/>
          <p:nvPr/>
        </p:nvSpPr>
        <p:spPr>
          <a:xfrm>
            <a:off x="6398650" y="5557186"/>
            <a:ext cx="645794" cy="645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047388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Single source shortest path</a:t>
            </a:r>
          </a:p>
          <a:p>
            <a:pPr lvl="1"/>
            <a:r>
              <a:rPr lang="en-US" altLang="zh-TW" sz="3200" b="1" dirty="0"/>
              <a:t>Bellman-Ford’s algorithm</a:t>
            </a:r>
            <a:r>
              <a:rPr lang="en-US" altLang="zh-TW" sz="3200" dirty="0"/>
              <a:t> (Digraph with negative edge costs) </a:t>
            </a:r>
          </a:p>
          <a:p>
            <a:r>
              <a:rPr lang="en-US" altLang="zh-TW" sz="3600" dirty="0"/>
              <a:t>Activity-on-Edge (AOE) Networks</a:t>
            </a:r>
          </a:p>
          <a:p>
            <a:pPr lvl="1"/>
            <a:r>
              <a:rPr lang="en-US" altLang="zh-TW" dirty="0"/>
              <a:t>Critical path analysis</a:t>
            </a:r>
          </a:p>
          <a:p>
            <a:pPr lvl="1"/>
            <a:endParaRPr lang="en-US" altLang="zh-TW" dirty="0"/>
          </a:p>
          <a:p>
            <a:pPr lvl="1"/>
            <a:endParaRPr lang="en-US" altLang="zh-TW" sz="3200" dirty="0"/>
          </a:p>
        </p:txBody>
      </p:sp>
      <p:pic>
        <p:nvPicPr>
          <p:cNvPr id="4" name="Picture 2" descr="C:\Users\James\Desktop\JEE-self-stud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" t="18345" r="4469" b="8502"/>
          <a:stretch/>
        </p:blipFill>
        <p:spPr bwMode="auto">
          <a:xfrm>
            <a:off x="4597471" y="3960068"/>
            <a:ext cx="3214889" cy="1917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Self-Study Topics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097049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recap of set union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3632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DS: Tree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Link elements of a subset to form a tree</a:t>
            </a:r>
          </a:p>
          <a:p>
            <a:pPr lvl="1"/>
            <a:r>
              <a:rPr lang="en-US" altLang="zh-TW" dirty="0"/>
              <a:t>Link children to root</a:t>
            </a:r>
          </a:p>
          <a:p>
            <a:pPr lvl="1"/>
            <a:r>
              <a:rPr lang="en-US" altLang="zh-TW" dirty="0"/>
              <a:t>Link root to set name</a:t>
            </a:r>
            <a:endParaRPr lang="zh-TW" altLang="en-US" dirty="0"/>
          </a:p>
        </p:txBody>
      </p:sp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1428750" y="3951188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1428750" y="4551263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1428750" y="5149751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1428750" y="3363813"/>
            <a:ext cx="12858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Set name</a:t>
            </a:r>
            <a:endParaRPr lang="zh-TW" altLang="en-US" b="1" dirty="0">
              <a:latin typeface="+mj-lt"/>
            </a:endParaRPr>
          </a:p>
        </p:txBody>
      </p:sp>
      <p:sp>
        <p:nvSpPr>
          <p:cNvPr id="8" name="矩形 22"/>
          <p:cNvSpPr>
            <a:spLocks noChangeArrowheads="1"/>
          </p:cNvSpPr>
          <p:nvPr/>
        </p:nvSpPr>
        <p:spPr bwMode="auto">
          <a:xfrm>
            <a:off x="2071688" y="3952776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2071688" y="4551263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2071688" y="5149751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11" name="橢圓 11"/>
          <p:cNvSpPr>
            <a:spLocks noChangeArrowheads="1"/>
          </p:cNvSpPr>
          <p:nvPr/>
        </p:nvSpPr>
        <p:spPr bwMode="auto">
          <a:xfrm>
            <a:off x="4643438" y="399246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" name="橢圓 12"/>
          <p:cNvSpPr>
            <a:spLocks noChangeArrowheads="1"/>
          </p:cNvSpPr>
          <p:nvPr/>
        </p:nvSpPr>
        <p:spPr bwMode="auto">
          <a:xfrm>
            <a:off x="4357688" y="4778276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" name="橢圓 13"/>
          <p:cNvSpPr>
            <a:spLocks noChangeArrowheads="1"/>
          </p:cNvSpPr>
          <p:nvPr/>
        </p:nvSpPr>
        <p:spPr bwMode="auto">
          <a:xfrm>
            <a:off x="5000625" y="4778276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4" name="橢圓 14"/>
          <p:cNvSpPr>
            <a:spLocks noChangeArrowheads="1"/>
          </p:cNvSpPr>
          <p:nvPr/>
        </p:nvSpPr>
        <p:spPr bwMode="auto">
          <a:xfrm>
            <a:off x="6072188" y="399246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5" name="橢圓 15"/>
          <p:cNvSpPr>
            <a:spLocks noChangeArrowheads="1"/>
          </p:cNvSpPr>
          <p:nvPr/>
        </p:nvSpPr>
        <p:spPr bwMode="auto">
          <a:xfrm>
            <a:off x="7429500" y="399246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6" name="橢圓 16"/>
          <p:cNvSpPr>
            <a:spLocks noChangeArrowheads="1"/>
          </p:cNvSpPr>
          <p:nvPr/>
        </p:nvSpPr>
        <p:spPr bwMode="auto">
          <a:xfrm>
            <a:off x="7429500" y="4778276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矩形 22"/>
          <p:cNvSpPr>
            <a:spLocks noChangeArrowheads="1"/>
          </p:cNvSpPr>
          <p:nvPr/>
        </p:nvSpPr>
        <p:spPr bwMode="auto">
          <a:xfrm>
            <a:off x="4714875" y="3935313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4429125" y="4749701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19" name="矩形 22"/>
          <p:cNvSpPr>
            <a:spLocks noChangeArrowheads="1"/>
          </p:cNvSpPr>
          <p:nvPr/>
        </p:nvSpPr>
        <p:spPr bwMode="auto">
          <a:xfrm>
            <a:off x="5072063" y="4749701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6143625" y="396388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7500938" y="3967063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7500938" y="4749701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643438" y="5421213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6072188" y="5421213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25" name="矩形 22"/>
          <p:cNvSpPr>
            <a:spLocks noChangeArrowheads="1"/>
          </p:cNvSpPr>
          <p:nvPr/>
        </p:nvSpPr>
        <p:spPr bwMode="auto">
          <a:xfrm>
            <a:off x="7429500" y="5421213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cxnSp>
        <p:nvCxnSpPr>
          <p:cNvPr id="26" name="直線單箭頭接點 38"/>
          <p:cNvCxnSpPr>
            <a:cxnSpLocks noChangeShapeType="1"/>
          </p:cNvCxnSpPr>
          <p:nvPr/>
        </p:nvCxnSpPr>
        <p:spPr bwMode="auto">
          <a:xfrm>
            <a:off x="2357438" y="4249638"/>
            <a:ext cx="2071687" cy="1588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單箭頭接點 41"/>
          <p:cNvCxnSpPr>
            <a:cxnSpLocks noChangeShapeType="1"/>
          </p:cNvCxnSpPr>
          <p:nvPr/>
        </p:nvCxnSpPr>
        <p:spPr bwMode="auto">
          <a:xfrm rot="10800000">
            <a:off x="2357438" y="4890988"/>
            <a:ext cx="1428750" cy="1588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單箭頭接點 46"/>
          <p:cNvCxnSpPr>
            <a:cxnSpLocks noChangeShapeType="1"/>
          </p:cNvCxnSpPr>
          <p:nvPr/>
        </p:nvCxnSpPr>
        <p:spPr bwMode="auto">
          <a:xfrm rot="10800000">
            <a:off x="2357438" y="5464076"/>
            <a:ext cx="1071562" cy="1587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線接點 49"/>
          <p:cNvCxnSpPr>
            <a:cxnSpLocks noChangeShapeType="1"/>
          </p:cNvCxnSpPr>
          <p:nvPr/>
        </p:nvCxnSpPr>
        <p:spPr bwMode="auto">
          <a:xfrm rot="5400000" flipH="1" flipV="1">
            <a:off x="3213894" y="4321870"/>
            <a:ext cx="1144587" cy="0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線接點 50"/>
          <p:cNvCxnSpPr>
            <a:cxnSpLocks noChangeShapeType="1"/>
          </p:cNvCxnSpPr>
          <p:nvPr/>
        </p:nvCxnSpPr>
        <p:spPr bwMode="auto">
          <a:xfrm rot="5400000" flipH="1" flipV="1">
            <a:off x="2391569" y="4428232"/>
            <a:ext cx="2073275" cy="1587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線接點 52"/>
          <p:cNvCxnSpPr>
            <a:cxnSpLocks noChangeShapeType="1"/>
          </p:cNvCxnSpPr>
          <p:nvPr/>
        </p:nvCxnSpPr>
        <p:spPr bwMode="auto">
          <a:xfrm rot="10800000">
            <a:off x="3786188" y="3749576"/>
            <a:ext cx="1714500" cy="0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線接點 55"/>
          <p:cNvCxnSpPr>
            <a:cxnSpLocks noChangeShapeType="1"/>
          </p:cNvCxnSpPr>
          <p:nvPr/>
        </p:nvCxnSpPr>
        <p:spPr bwMode="auto">
          <a:xfrm rot="10800000">
            <a:off x="3429000" y="3390801"/>
            <a:ext cx="3429000" cy="1587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線接點 59"/>
          <p:cNvCxnSpPr>
            <a:cxnSpLocks noChangeShapeType="1"/>
          </p:cNvCxnSpPr>
          <p:nvPr/>
        </p:nvCxnSpPr>
        <p:spPr bwMode="auto">
          <a:xfrm rot="5400000" flipH="1" flipV="1">
            <a:off x="5251451" y="3998813"/>
            <a:ext cx="500062" cy="1587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線接點 62"/>
          <p:cNvCxnSpPr>
            <a:cxnSpLocks noChangeShapeType="1"/>
          </p:cNvCxnSpPr>
          <p:nvPr/>
        </p:nvCxnSpPr>
        <p:spPr bwMode="auto">
          <a:xfrm rot="5400000" flipH="1" flipV="1">
            <a:off x="6430169" y="3820219"/>
            <a:ext cx="857250" cy="1588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線單箭頭接點 64"/>
          <p:cNvCxnSpPr>
            <a:cxnSpLocks noChangeShapeType="1"/>
          </p:cNvCxnSpPr>
          <p:nvPr/>
        </p:nvCxnSpPr>
        <p:spPr bwMode="auto">
          <a:xfrm flipV="1">
            <a:off x="5500688" y="4243288"/>
            <a:ext cx="357187" cy="6350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線單箭頭接點 71"/>
          <p:cNvCxnSpPr>
            <a:cxnSpLocks noChangeShapeType="1"/>
          </p:cNvCxnSpPr>
          <p:nvPr/>
        </p:nvCxnSpPr>
        <p:spPr bwMode="auto">
          <a:xfrm flipV="1">
            <a:off x="6858000" y="4249638"/>
            <a:ext cx="357188" cy="6350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線單箭頭接點 74"/>
          <p:cNvCxnSpPr>
            <a:cxnSpLocks noChangeShapeType="1"/>
            <a:stCxn id="13" idx="1"/>
            <a:endCxn id="11" idx="4"/>
          </p:cNvCxnSpPr>
          <p:nvPr/>
        </p:nvCxnSpPr>
        <p:spPr bwMode="auto">
          <a:xfrm rot="16200000" flipV="1">
            <a:off x="4804569" y="4582220"/>
            <a:ext cx="358775" cy="1793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線單箭頭接點 78"/>
          <p:cNvCxnSpPr>
            <a:cxnSpLocks noChangeShapeType="1"/>
            <a:stCxn id="12" idx="7"/>
            <a:endCxn id="11" idx="4"/>
          </p:cNvCxnSpPr>
          <p:nvPr/>
        </p:nvCxnSpPr>
        <p:spPr bwMode="auto">
          <a:xfrm rot="5400000" flipH="1" flipV="1">
            <a:off x="4660106" y="4617145"/>
            <a:ext cx="358775" cy="1095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線單箭頭接點 81"/>
          <p:cNvCxnSpPr>
            <a:cxnSpLocks noChangeShapeType="1"/>
            <a:stCxn id="16" idx="0"/>
            <a:endCxn id="15" idx="4"/>
          </p:cNvCxnSpPr>
          <p:nvPr/>
        </p:nvCxnSpPr>
        <p:spPr bwMode="auto">
          <a:xfrm rot="5400000" flipH="1" flipV="1">
            <a:off x="7537450" y="4635401"/>
            <a:ext cx="285750" cy="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投影片編號版面配置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199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cxnSp>
        <p:nvCxnSpPr>
          <p:cNvPr id="35" name="直線接點 34"/>
          <p:cNvCxnSpPr>
            <a:stCxn id="45" idx="0"/>
            <a:endCxn id="40" idx="3"/>
          </p:cNvCxnSpPr>
          <p:nvPr/>
        </p:nvCxnSpPr>
        <p:spPr>
          <a:xfrm flipV="1">
            <a:off x="1002468" y="2605244"/>
            <a:ext cx="928567" cy="12545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1837632" y="2060848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2649474" y="286346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648086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3084646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1338050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683568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2228567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89176" y="27875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015003" y="6021288"/>
            <a:ext cx="26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Spanning tree with cost 99</a:t>
            </a:r>
            <a:endParaRPr lang="zh-TW" altLang="en-US" dirty="0"/>
          </a:p>
        </p:txBody>
      </p:sp>
      <p:sp>
        <p:nvSpPr>
          <p:cNvPr id="53" name="橢圓 52"/>
          <p:cNvSpPr/>
          <p:nvPr/>
        </p:nvSpPr>
        <p:spPr>
          <a:xfrm>
            <a:off x="4078217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4796585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7" name="橢圓 56"/>
          <p:cNvSpPr/>
          <p:nvPr/>
        </p:nvSpPr>
        <p:spPr>
          <a:xfrm>
            <a:off x="6233321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9" name="橢圓 58"/>
          <p:cNvSpPr/>
          <p:nvPr/>
        </p:nvSpPr>
        <p:spPr>
          <a:xfrm>
            <a:off x="5514953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6951689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4078216" y="3518874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3" name="橢圓 62"/>
          <p:cNvSpPr/>
          <p:nvPr/>
        </p:nvSpPr>
        <p:spPr>
          <a:xfrm>
            <a:off x="8388424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62" idx="0"/>
            <a:endCxn id="53" idx="4"/>
          </p:cNvCxnSpPr>
          <p:nvPr/>
        </p:nvCxnSpPr>
        <p:spPr>
          <a:xfrm flipV="1">
            <a:off x="4397116" y="3130694"/>
            <a:ext cx="1" cy="3881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43" idx="4"/>
            <a:endCxn id="42" idx="7"/>
          </p:cNvCxnSpPr>
          <p:nvPr/>
        </p:nvCxnSpPr>
        <p:spPr>
          <a:xfrm flipH="1">
            <a:off x="3192481" y="4497593"/>
            <a:ext cx="211065" cy="60343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290911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12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045687" y="1909718"/>
            <a:ext cx="157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Disjoint set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0469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DS: Tree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an array to store the tree</a:t>
            </a:r>
          </a:p>
          <a:p>
            <a:r>
              <a:rPr lang="en-US" altLang="zh-TW" dirty="0"/>
              <a:t>Identify the set by the root of the tree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0" name="矩形 22"/>
          <p:cNvSpPr>
            <a:spLocks noChangeArrowheads="1"/>
          </p:cNvSpPr>
          <p:nvPr/>
        </p:nvSpPr>
        <p:spPr bwMode="auto">
          <a:xfrm>
            <a:off x="6876255" y="268611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T[0]</a:t>
            </a:r>
            <a:endParaRPr lang="zh-TW" altLang="en-US" b="1" dirty="0">
              <a:latin typeface="+mj-lt"/>
            </a:endParaRPr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7637760" y="2686114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6876255" y="328618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T[1]</a:t>
            </a:r>
            <a:endParaRPr lang="zh-TW" altLang="en-US" b="1" dirty="0">
              <a:latin typeface="+mj-lt"/>
            </a:endParaRPr>
          </a:p>
        </p:txBody>
      </p: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7637760" y="3286189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6876255" y="388467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T[2]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矩形 22"/>
          <p:cNvSpPr>
            <a:spLocks noChangeArrowheads="1"/>
          </p:cNvSpPr>
          <p:nvPr/>
        </p:nvSpPr>
        <p:spPr bwMode="auto">
          <a:xfrm>
            <a:off x="7637760" y="3884677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46" name="矩形 22"/>
          <p:cNvSpPr>
            <a:spLocks noChangeArrowheads="1"/>
          </p:cNvSpPr>
          <p:nvPr/>
        </p:nvSpPr>
        <p:spPr bwMode="auto">
          <a:xfrm>
            <a:off x="6876255" y="446887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T[3]</a:t>
            </a:r>
            <a:endParaRPr lang="zh-TW" altLang="en-US" b="1" dirty="0">
              <a:latin typeface="+mj-lt"/>
            </a:endParaRPr>
          </a:p>
        </p:txBody>
      </p: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7637760" y="4484752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6876255" y="508323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T[4]</a:t>
            </a:r>
            <a:endParaRPr lang="zh-TW" altLang="en-US" b="1" dirty="0">
              <a:latin typeface="+mj-lt"/>
            </a:endParaRPr>
          </a:p>
        </p:txBody>
      </p: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7637760" y="5083239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50" name="矩形 22"/>
          <p:cNvSpPr>
            <a:spLocks noChangeArrowheads="1"/>
          </p:cNvSpPr>
          <p:nvPr/>
        </p:nvSpPr>
        <p:spPr bwMode="auto">
          <a:xfrm>
            <a:off x="6876255" y="568331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T[5]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637760" y="5683314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642938" y="3663156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53" name="矩形 22"/>
          <p:cNvSpPr>
            <a:spLocks noChangeArrowheads="1"/>
          </p:cNvSpPr>
          <p:nvPr/>
        </p:nvSpPr>
        <p:spPr bwMode="auto">
          <a:xfrm>
            <a:off x="642938" y="4263231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642938" y="4861718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1285875" y="3664743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1285875" y="4263231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8" name="矩形 22"/>
          <p:cNvSpPr>
            <a:spLocks noChangeArrowheads="1"/>
          </p:cNvSpPr>
          <p:nvPr/>
        </p:nvSpPr>
        <p:spPr bwMode="auto">
          <a:xfrm>
            <a:off x="1285875" y="4861718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9" name="橢圓 11"/>
          <p:cNvSpPr>
            <a:spLocks noChangeArrowheads="1"/>
          </p:cNvSpPr>
          <p:nvPr/>
        </p:nvSpPr>
        <p:spPr bwMode="auto">
          <a:xfrm>
            <a:off x="3143250" y="3704431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0" name="橢圓 12"/>
          <p:cNvSpPr>
            <a:spLocks noChangeArrowheads="1"/>
          </p:cNvSpPr>
          <p:nvPr/>
        </p:nvSpPr>
        <p:spPr bwMode="auto">
          <a:xfrm>
            <a:off x="2857500" y="449024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1" name="橢圓 13"/>
          <p:cNvSpPr>
            <a:spLocks noChangeArrowheads="1"/>
          </p:cNvSpPr>
          <p:nvPr/>
        </p:nvSpPr>
        <p:spPr bwMode="auto">
          <a:xfrm>
            <a:off x="3500438" y="449024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2" name="橢圓 14"/>
          <p:cNvSpPr>
            <a:spLocks noChangeArrowheads="1"/>
          </p:cNvSpPr>
          <p:nvPr/>
        </p:nvSpPr>
        <p:spPr bwMode="auto">
          <a:xfrm>
            <a:off x="4572000" y="3704431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3" name="橢圓 15"/>
          <p:cNvSpPr>
            <a:spLocks noChangeArrowheads="1"/>
          </p:cNvSpPr>
          <p:nvPr/>
        </p:nvSpPr>
        <p:spPr bwMode="auto">
          <a:xfrm>
            <a:off x="5929313" y="3704431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4" name="橢圓 16"/>
          <p:cNvSpPr>
            <a:spLocks noChangeArrowheads="1"/>
          </p:cNvSpPr>
          <p:nvPr/>
        </p:nvSpPr>
        <p:spPr bwMode="auto">
          <a:xfrm>
            <a:off x="5929313" y="449024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3214688" y="3647281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2928938" y="4461668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3571875" y="446166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4643438" y="3675856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6000750" y="3679031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6000750" y="446166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sp>
        <p:nvSpPr>
          <p:cNvPr id="71" name="矩形 22"/>
          <p:cNvSpPr>
            <a:spLocks noChangeArrowheads="1"/>
          </p:cNvSpPr>
          <p:nvPr/>
        </p:nvSpPr>
        <p:spPr bwMode="auto">
          <a:xfrm>
            <a:off x="3143250" y="513318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72" name="矩形 22"/>
          <p:cNvSpPr>
            <a:spLocks noChangeArrowheads="1"/>
          </p:cNvSpPr>
          <p:nvPr/>
        </p:nvSpPr>
        <p:spPr bwMode="auto">
          <a:xfrm>
            <a:off x="4572000" y="513318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5929313" y="513318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cxnSp>
        <p:nvCxnSpPr>
          <p:cNvPr id="74" name="直線單箭頭接點 73"/>
          <p:cNvCxnSpPr>
            <a:cxnSpLocks noChangeShapeType="1"/>
          </p:cNvCxnSpPr>
          <p:nvPr/>
        </p:nvCxnSpPr>
        <p:spPr bwMode="auto">
          <a:xfrm>
            <a:off x="1571625" y="3961606"/>
            <a:ext cx="1357313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線單箭頭接點 41"/>
          <p:cNvCxnSpPr>
            <a:cxnSpLocks noChangeShapeType="1"/>
          </p:cNvCxnSpPr>
          <p:nvPr/>
        </p:nvCxnSpPr>
        <p:spPr bwMode="auto">
          <a:xfrm rot="10800000">
            <a:off x="1571625" y="4602956"/>
            <a:ext cx="100012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線單箭頭接點 46"/>
          <p:cNvCxnSpPr>
            <a:cxnSpLocks noChangeShapeType="1"/>
          </p:cNvCxnSpPr>
          <p:nvPr/>
        </p:nvCxnSpPr>
        <p:spPr bwMode="auto">
          <a:xfrm rot="10800000">
            <a:off x="1571625" y="5176043"/>
            <a:ext cx="714375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線接點 49"/>
          <p:cNvCxnSpPr>
            <a:cxnSpLocks noChangeShapeType="1"/>
          </p:cNvCxnSpPr>
          <p:nvPr/>
        </p:nvCxnSpPr>
        <p:spPr bwMode="auto">
          <a:xfrm rot="5400000" flipH="1" flipV="1">
            <a:off x="1999456" y="4033837"/>
            <a:ext cx="11445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線接點 50"/>
          <p:cNvCxnSpPr>
            <a:cxnSpLocks noChangeShapeType="1"/>
          </p:cNvCxnSpPr>
          <p:nvPr/>
        </p:nvCxnSpPr>
        <p:spPr bwMode="auto">
          <a:xfrm rot="5400000" flipH="1" flipV="1">
            <a:off x="1248569" y="4140200"/>
            <a:ext cx="2073275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9" name="直線接點 52"/>
          <p:cNvCxnSpPr>
            <a:cxnSpLocks noChangeShapeType="1"/>
          </p:cNvCxnSpPr>
          <p:nvPr/>
        </p:nvCxnSpPr>
        <p:spPr bwMode="auto">
          <a:xfrm rot="10800000" flipV="1">
            <a:off x="2571750" y="3461543"/>
            <a:ext cx="14287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0" name="直線接點 55"/>
          <p:cNvCxnSpPr>
            <a:cxnSpLocks noChangeShapeType="1"/>
          </p:cNvCxnSpPr>
          <p:nvPr/>
        </p:nvCxnSpPr>
        <p:spPr bwMode="auto">
          <a:xfrm rot="10800000">
            <a:off x="2286000" y="3102768"/>
            <a:ext cx="3071813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1" name="直線接點 59"/>
          <p:cNvCxnSpPr>
            <a:cxnSpLocks noChangeShapeType="1"/>
          </p:cNvCxnSpPr>
          <p:nvPr/>
        </p:nvCxnSpPr>
        <p:spPr bwMode="auto">
          <a:xfrm rot="5400000" flipH="1" flipV="1">
            <a:off x="3751262" y="3710781"/>
            <a:ext cx="500063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62"/>
          <p:cNvCxnSpPr>
            <a:cxnSpLocks noChangeShapeType="1"/>
          </p:cNvCxnSpPr>
          <p:nvPr/>
        </p:nvCxnSpPr>
        <p:spPr bwMode="auto">
          <a:xfrm rot="5400000" flipH="1" flipV="1">
            <a:off x="4929982" y="3532187"/>
            <a:ext cx="857250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3" name="直線單箭頭接點 64"/>
          <p:cNvCxnSpPr>
            <a:cxnSpLocks noChangeShapeType="1"/>
          </p:cNvCxnSpPr>
          <p:nvPr/>
        </p:nvCxnSpPr>
        <p:spPr bwMode="auto">
          <a:xfrm flipV="1">
            <a:off x="4000500" y="3955256"/>
            <a:ext cx="357188" cy="63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4" name="直線單箭頭接點 71"/>
          <p:cNvCxnSpPr>
            <a:cxnSpLocks noChangeShapeType="1"/>
          </p:cNvCxnSpPr>
          <p:nvPr/>
        </p:nvCxnSpPr>
        <p:spPr bwMode="auto">
          <a:xfrm flipV="1">
            <a:off x="5357813" y="3961606"/>
            <a:ext cx="357187" cy="63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5" name="直線單箭頭接點 74"/>
          <p:cNvCxnSpPr>
            <a:cxnSpLocks noChangeShapeType="1"/>
            <a:stCxn id="61" idx="1"/>
            <a:endCxn id="59" idx="4"/>
          </p:cNvCxnSpPr>
          <p:nvPr/>
        </p:nvCxnSpPr>
        <p:spPr bwMode="auto">
          <a:xfrm rot="16200000" flipV="1">
            <a:off x="3304381" y="4294187"/>
            <a:ext cx="358775" cy="1793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線單箭頭接點 78"/>
          <p:cNvCxnSpPr>
            <a:cxnSpLocks noChangeShapeType="1"/>
            <a:stCxn id="60" idx="7"/>
            <a:endCxn id="59" idx="4"/>
          </p:cNvCxnSpPr>
          <p:nvPr/>
        </p:nvCxnSpPr>
        <p:spPr bwMode="auto">
          <a:xfrm rot="5400000" flipH="1" flipV="1">
            <a:off x="3159919" y="4329112"/>
            <a:ext cx="358775" cy="10953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" name="直線單箭頭接點 81"/>
          <p:cNvCxnSpPr>
            <a:cxnSpLocks noChangeShapeType="1"/>
            <a:stCxn id="70" idx="0"/>
            <a:endCxn id="63" idx="4"/>
          </p:cNvCxnSpPr>
          <p:nvPr/>
        </p:nvCxnSpPr>
        <p:spPr bwMode="auto">
          <a:xfrm flipV="1">
            <a:off x="6179344" y="4204493"/>
            <a:ext cx="0" cy="25717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8" name="矩形 22"/>
          <p:cNvSpPr>
            <a:spLocks noChangeArrowheads="1"/>
          </p:cNvSpPr>
          <p:nvPr/>
        </p:nvSpPr>
        <p:spPr bwMode="auto">
          <a:xfrm>
            <a:off x="638320" y="3107570"/>
            <a:ext cx="12858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Set name</a:t>
            </a:r>
            <a:endParaRPr lang="zh-TW" altLang="en-US" b="1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60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6989688" y="5111750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 Operation: Union(S</a:t>
            </a:r>
            <a:r>
              <a:rPr lang="en-US" altLang="zh-TW" baseline="-25000" dirty="0"/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the parent field of one of the root to the other root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baseline="-25000" dirty="0"/>
              <a:t>1</a:t>
            </a:r>
            <a:r>
              <a:rPr lang="en-US" altLang="zh-TW" dirty="0"/>
              <a:t>=Union(S</a:t>
            </a:r>
            <a:r>
              <a:rPr lang="en-US" altLang="zh-TW" baseline="-25000" dirty="0"/>
              <a:t>1</a:t>
            </a:r>
            <a:r>
              <a:rPr lang="en-US" altLang="zh-TW" dirty="0"/>
              <a:t>, S</a:t>
            </a:r>
            <a:r>
              <a:rPr lang="en-US" altLang="zh-TW" baseline="-25000" dirty="0"/>
              <a:t>3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Time complexity : </a:t>
            </a:r>
            <a:r>
              <a:rPr lang="en-US" altLang="zh-TW" dirty="0">
                <a:solidFill>
                  <a:srgbClr val="FF0000"/>
                </a:solidFill>
              </a:rPr>
              <a:t>O(1)</a:t>
            </a:r>
          </a:p>
          <a:p>
            <a:endParaRPr lang="en-US" altLang="zh-TW" dirty="0"/>
          </a:p>
        </p:txBody>
      </p:sp>
      <p:sp>
        <p:nvSpPr>
          <p:cNvPr id="4" name="橢圓 22"/>
          <p:cNvSpPr>
            <a:spLocks noChangeArrowheads="1"/>
          </p:cNvSpPr>
          <p:nvPr/>
        </p:nvSpPr>
        <p:spPr bwMode="auto">
          <a:xfrm>
            <a:off x="1285875" y="413762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23"/>
          <p:cNvSpPr>
            <a:spLocks noChangeArrowheads="1"/>
          </p:cNvSpPr>
          <p:nvPr/>
        </p:nvSpPr>
        <p:spPr bwMode="auto">
          <a:xfrm>
            <a:off x="1000125" y="492343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24"/>
          <p:cNvSpPr>
            <a:spLocks noChangeArrowheads="1"/>
          </p:cNvSpPr>
          <p:nvPr/>
        </p:nvSpPr>
        <p:spPr bwMode="auto">
          <a:xfrm>
            <a:off x="1643063" y="492343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橢圓 26"/>
          <p:cNvSpPr>
            <a:spLocks noChangeArrowheads="1"/>
          </p:cNvSpPr>
          <p:nvPr/>
        </p:nvSpPr>
        <p:spPr bwMode="auto">
          <a:xfrm>
            <a:off x="2500313" y="413762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" name="橢圓 27"/>
          <p:cNvSpPr>
            <a:spLocks noChangeArrowheads="1"/>
          </p:cNvSpPr>
          <p:nvPr/>
        </p:nvSpPr>
        <p:spPr bwMode="auto">
          <a:xfrm>
            <a:off x="2500313" y="492343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1357313" y="4080470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071563" y="4894857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1714500" y="4894857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矩形 22"/>
          <p:cNvSpPr>
            <a:spLocks noChangeArrowheads="1"/>
          </p:cNvSpPr>
          <p:nvPr/>
        </p:nvSpPr>
        <p:spPr bwMode="auto">
          <a:xfrm>
            <a:off x="2595563" y="4104282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2595563" y="4894857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sp>
        <p:nvSpPr>
          <p:cNvPr id="14" name="矩形 22"/>
          <p:cNvSpPr>
            <a:spLocks noChangeArrowheads="1"/>
          </p:cNvSpPr>
          <p:nvPr/>
        </p:nvSpPr>
        <p:spPr bwMode="auto">
          <a:xfrm>
            <a:off x="1285875" y="5566370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S1</a:t>
            </a:r>
            <a:endParaRPr lang="zh-TW" altLang="en-US" b="1" dirty="0">
              <a:latin typeface="+mj-lt"/>
            </a:endParaRPr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2500313" y="5566370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S3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6" name="直線單箭頭接點 39"/>
          <p:cNvCxnSpPr>
            <a:cxnSpLocks noChangeShapeType="1"/>
            <a:stCxn id="6" idx="1"/>
            <a:endCxn id="4" idx="4"/>
          </p:cNvCxnSpPr>
          <p:nvPr/>
        </p:nvCxnSpPr>
        <p:spPr bwMode="auto">
          <a:xfrm rot="16200000" flipV="1">
            <a:off x="1446213" y="4726582"/>
            <a:ext cx="358775" cy="18097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單箭頭接點 40"/>
          <p:cNvCxnSpPr>
            <a:cxnSpLocks noChangeShapeType="1"/>
            <a:stCxn id="5" idx="7"/>
            <a:endCxn id="4" idx="4"/>
          </p:cNvCxnSpPr>
          <p:nvPr/>
        </p:nvCxnSpPr>
        <p:spPr bwMode="auto">
          <a:xfrm rot="5400000" flipH="1" flipV="1">
            <a:off x="1301750" y="4763095"/>
            <a:ext cx="358775" cy="10795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單箭頭接點 41"/>
          <p:cNvCxnSpPr>
            <a:cxnSpLocks noChangeShapeType="1"/>
            <a:stCxn id="8" idx="0"/>
            <a:endCxn id="7" idx="4"/>
          </p:cNvCxnSpPr>
          <p:nvPr/>
        </p:nvCxnSpPr>
        <p:spPr bwMode="auto">
          <a:xfrm rot="5400000" flipH="1" flipV="1">
            <a:off x="2606675" y="4780557"/>
            <a:ext cx="285750" cy="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" name="橢圓 42"/>
          <p:cNvSpPr>
            <a:spLocks noChangeArrowheads="1"/>
          </p:cNvSpPr>
          <p:nvPr/>
        </p:nvSpPr>
        <p:spPr bwMode="auto">
          <a:xfrm>
            <a:off x="4214813" y="4151907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" name="橢圓 43"/>
          <p:cNvSpPr>
            <a:spLocks noChangeArrowheads="1"/>
          </p:cNvSpPr>
          <p:nvPr/>
        </p:nvSpPr>
        <p:spPr bwMode="auto">
          <a:xfrm>
            <a:off x="3929063" y="493772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1" name="橢圓 44"/>
          <p:cNvSpPr>
            <a:spLocks noChangeArrowheads="1"/>
          </p:cNvSpPr>
          <p:nvPr/>
        </p:nvSpPr>
        <p:spPr bwMode="auto">
          <a:xfrm>
            <a:off x="4572000" y="493772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2" name="橢圓 45"/>
          <p:cNvSpPr>
            <a:spLocks noChangeArrowheads="1"/>
          </p:cNvSpPr>
          <p:nvPr/>
        </p:nvSpPr>
        <p:spPr bwMode="auto">
          <a:xfrm>
            <a:off x="5214938" y="4952007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3" name="橢圓 46"/>
          <p:cNvSpPr>
            <a:spLocks noChangeArrowheads="1"/>
          </p:cNvSpPr>
          <p:nvPr/>
        </p:nvSpPr>
        <p:spPr bwMode="auto">
          <a:xfrm>
            <a:off x="5214938" y="573782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4286250" y="4094757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25" name="矩形 22"/>
          <p:cNvSpPr>
            <a:spLocks noChangeArrowheads="1"/>
          </p:cNvSpPr>
          <p:nvPr/>
        </p:nvSpPr>
        <p:spPr bwMode="auto">
          <a:xfrm>
            <a:off x="4000500" y="4909145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4643438" y="4909145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矩形 22"/>
          <p:cNvSpPr>
            <a:spLocks noChangeArrowheads="1"/>
          </p:cNvSpPr>
          <p:nvPr/>
        </p:nvSpPr>
        <p:spPr bwMode="auto">
          <a:xfrm>
            <a:off x="5286375" y="4894857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28" name="矩形 22"/>
          <p:cNvSpPr>
            <a:spLocks noChangeArrowheads="1"/>
          </p:cNvSpPr>
          <p:nvPr/>
        </p:nvSpPr>
        <p:spPr bwMode="auto">
          <a:xfrm>
            <a:off x="5286375" y="5709245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29" name="直線單箭頭接點 52"/>
          <p:cNvCxnSpPr>
            <a:cxnSpLocks noChangeShapeType="1"/>
            <a:stCxn id="21" idx="1"/>
            <a:endCxn id="19" idx="4"/>
          </p:cNvCxnSpPr>
          <p:nvPr/>
        </p:nvCxnSpPr>
        <p:spPr bwMode="auto">
          <a:xfrm rot="16200000" flipV="1">
            <a:off x="4375944" y="4741664"/>
            <a:ext cx="358775" cy="1793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線單箭頭接點 53"/>
          <p:cNvCxnSpPr>
            <a:cxnSpLocks noChangeShapeType="1"/>
            <a:stCxn id="20" idx="7"/>
            <a:endCxn id="19" idx="4"/>
          </p:cNvCxnSpPr>
          <p:nvPr/>
        </p:nvCxnSpPr>
        <p:spPr bwMode="auto">
          <a:xfrm rot="5400000" flipH="1" flipV="1">
            <a:off x="4231481" y="4776589"/>
            <a:ext cx="358775" cy="1095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線單箭頭接點 54"/>
          <p:cNvCxnSpPr>
            <a:cxnSpLocks noChangeShapeType="1"/>
            <a:stCxn id="23" idx="0"/>
            <a:endCxn id="22" idx="4"/>
          </p:cNvCxnSpPr>
          <p:nvPr/>
        </p:nvCxnSpPr>
        <p:spPr bwMode="auto">
          <a:xfrm rot="5400000" flipH="1" flipV="1">
            <a:off x="5322888" y="5594945"/>
            <a:ext cx="285750" cy="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線單箭頭接點 55"/>
          <p:cNvCxnSpPr>
            <a:cxnSpLocks noChangeShapeType="1"/>
            <a:stCxn id="22" idx="1"/>
            <a:endCxn id="24" idx="2"/>
          </p:cNvCxnSpPr>
          <p:nvPr/>
        </p:nvCxnSpPr>
        <p:spPr bwMode="auto">
          <a:xfrm flipH="1" flipV="1">
            <a:off x="4464844" y="4648755"/>
            <a:ext cx="823326" cy="37648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向右箭號 83"/>
          <p:cNvSpPr>
            <a:spLocks noChangeArrowheads="1"/>
          </p:cNvSpPr>
          <p:nvPr/>
        </p:nvSpPr>
        <p:spPr bwMode="auto">
          <a:xfrm>
            <a:off x="3286125" y="4451945"/>
            <a:ext cx="642938" cy="5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6989688" y="2714625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37" name="矩形 22"/>
          <p:cNvSpPr>
            <a:spLocks noChangeArrowheads="1"/>
          </p:cNvSpPr>
          <p:nvPr/>
        </p:nvSpPr>
        <p:spPr bwMode="auto">
          <a:xfrm>
            <a:off x="6989688" y="3314700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989688" y="3913188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6989688" y="4513263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矩形 22"/>
          <p:cNvSpPr>
            <a:spLocks noChangeArrowheads="1"/>
          </p:cNvSpPr>
          <p:nvPr/>
        </p:nvSpPr>
        <p:spPr bwMode="auto">
          <a:xfrm>
            <a:off x="6989688" y="5711825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46" name="矩形 22"/>
          <p:cNvSpPr>
            <a:spLocks noChangeArrowheads="1"/>
          </p:cNvSpPr>
          <p:nvPr/>
        </p:nvSpPr>
        <p:spPr bwMode="auto">
          <a:xfrm>
            <a:off x="6989688" y="5111750"/>
            <a:ext cx="678656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+mj-lt"/>
              </a:rPr>
              <a:t>0</a:t>
            </a:r>
            <a:endParaRPr lang="zh-TW" altLang="en-US" sz="20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7" name="直線單箭頭接點 46"/>
          <p:cNvCxnSpPr>
            <a:cxnSpLocks noChangeShapeType="1"/>
          </p:cNvCxnSpPr>
          <p:nvPr/>
        </p:nvCxnSpPr>
        <p:spPr bwMode="auto">
          <a:xfrm rot="10800000" flipV="1">
            <a:off x="1857375" y="4380507"/>
            <a:ext cx="571500" cy="158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6277310" y="268611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T[0]</a:t>
            </a:r>
            <a:endParaRPr lang="zh-TW" altLang="en-US" b="1" dirty="0">
              <a:latin typeface="+mj-lt"/>
            </a:endParaRPr>
          </a:p>
        </p:txBody>
      </p:sp>
      <p:sp>
        <p:nvSpPr>
          <p:cNvPr id="50" name="矩形 22"/>
          <p:cNvSpPr>
            <a:spLocks noChangeArrowheads="1"/>
          </p:cNvSpPr>
          <p:nvPr/>
        </p:nvSpPr>
        <p:spPr bwMode="auto">
          <a:xfrm>
            <a:off x="6277310" y="328618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T[1]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6277310" y="388467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T[2]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6277310" y="446887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T[3]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矩形 22"/>
          <p:cNvSpPr>
            <a:spLocks noChangeArrowheads="1"/>
          </p:cNvSpPr>
          <p:nvPr/>
        </p:nvSpPr>
        <p:spPr bwMode="auto">
          <a:xfrm>
            <a:off x="6277310" y="508323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T[4]</a:t>
            </a:r>
            <a:endParaRPr lang="zh-TW" altLang="en-US" b="1" dirty="0">
              <a:latin typeface="+mj-lt"/>
            </a:endParaRPr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6277310" y="568331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T[5]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718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4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橢圓 5"/>
          <p:cNvSpPr>
            <a:spLocks noChangeArrowheads="1"/>
          </p:cNvSpPr>
          <p:nvPr/>
        </p:nvSpPr>
        <p:spPr bwMode="auto">
          <a:xfrm>
            <a:off x="3216052" y="3928750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 Operation: Find(x)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Following the index starting at x and tracing the tree structure until reaching a node with parent value = -1</a:t>
            </a:r>
          </a:p>
          <a:p>
            <a:r>
              <a:rPr lang="en-US" altLang="zh-TW" sz="2800" dirty="0"/>
              <a:t>Use the root to identify the set name</a:t>
            </a:r>
            <a:endParaRPr lang="zh-TW" altLang="en-US" sz="2800" dirty="0"/>
          </a:p>
        </p:txBody>
      </p:sp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6948263" y="292494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T[0]</a:t>
            </a:r>
            <a:endParaRPr lang="zh-TW" altLang="en-US" b="1" dirty="0">
              <a:latin typeface="+mj-lt"/>
            </a:endParaRPr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7709768" y="2924944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6948263" y="352501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T[1]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7709768" y="3525019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8" name="矩形 22"/>
          <p:cNvSpPr>
            <a:spLocks noChangeArrowheads="1"/>
          </p:cNvSpPr>
          <p:nvPr/>
        </p:nvSpPr>
        <p:spPr bwMode="auto">
          <a:xfrm>
            <a:off x="6948263" y="412350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T[2]</a:t>
            </a:r>
            <a:endParaRPr lang="zh-TW" altLang="en-US" b="1" dirty="0">
              <a:latin typeface="+mj-lt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7709768" y="4123507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6948263" y="470770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T[3]</a:t>
            </a:r>
            <a:endParaRPr lang="zh-TW" altLang="en-US" b="1" dirty="0">
              <a:latin typeface="+mj-lt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7709768" y="4723582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矩形 22"/>
          <p:cNvSpPr>
            <a:spLocks noChangeArrowheads="1"/>
          </p:cNvSpPr>
          <p:nvPr/>
        </p:nvSpPr>
        <p:spPr bwMode="auto">
          <a:xfrm>
            <a:off x="6948263" y="532206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T[4]</a:t>
            </a:r>
            <a:endParaRPr lang="zh-TW" altLang="en-US" b="1" dirty="0">
              <a:latin typeface="+mj-lt"/>
            </a:endParaRPr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7709768" y="5322069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14" name="矩形 22"/>
          <p:cNvSpPr>
            <a:spLocks noChangeArrowheads="1"/>
          </p:cNvSpPr>
          <p:nvPr/>
        </p:nvSpPr>
        <p:spPr bwMode="auto">
          <a:xfrm>
            <a:off x="6948263" y="592214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T[5]</a:t>
            </a:r>
            <a:endParaRPr lang="zh-TW" altLang="en-US" b="1" dirty="0">
              <a:latin typeface="+mj-lt"/>
            </a:endParaRPr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7709768" y="5922144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714946" y="3901986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17" name="矩形 22"/>
          <p:cNvSpPr>
            <a:spLocks noChangeArrowheads="1"/>
          </p:cNvSpPr>
          <p:nvPr/>
        </p:nvSpPr>
        <p:spPr bwMode="auto">
          <a:xfrm>
            <a:off x="714946" y="4502061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714946" y="5100548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19" name="矩形 22"/>
          <p:cNvSpPr>
            <a:spLocks noChangeArrowheads="1"/>
          </p:cNvSpPr>
          <p:nvPr/>
        </p:nvSpPr>
        <p:spPr bwMode="auto">
          <a:xfrm>
            <a:off x="1357883" y="3903573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357883" y="4502061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1357883" y="5100548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22" name="橢圓 11"/>
          <p:cNvSpPr>
            <a:spLocks noChangeArrowheads="1"/>
          </p:cNvSpPr>
          <p:nvPr/>
        </p:nvSpPr>
        <p:spPr bwMode="auto">
          <a:xfrm>
            <a:off x="3215258" y="3943261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3" name="橢圓 12"/>
          <p:cNvSpPr>
            <a:spLocks noChangeArrowheads="1"/>
          </p:cNvSpPr>
          <p:nvPr/>
        </p:nvSpPr>
        <p:spPr bwMode="auto">
          <a:xfrm>
            <a:off x="2929508" y="472907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4" name="橢圓 13"/>
          <p:cNvSpPr>
            <a:spLocks noChangeArrowheads="1"/>
          </p:cNvSpPr>
          <p:nvPr/>
        </p:nvSpPr>
        <p:spPr bwMode="auto">
          <a:xfrm>
            <a:off x="3572446" y="472907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5" name="橢圓 14"/>
          <p:cNvSpPr>
            <a:spLocks noChangeArrowheads="1"/>
          </p:cNvSpPr>
          <p:nvPr/>
        </p:nvSpPr>
        <p:spPr bwMode="auto">
          <a:xfrm>
            <a:off x="4644008" y="3943261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6" name="橢圓 15"/>
          <p:cNvSpPr>
            <a:spLocks noChangeArrowheads="1"/>
          </p:cNvSpPr>
          <p:nvPr/>
        </p:nvSpPr>
        <p:spPr bwMode="auto">
          <a:xfrm>
            <a:off x="6001321" y="3943261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7" name="橢圓 16"/>
          <p:cNvSpPr>
            <a:spLocks noChangeArrowheads="1"/>
          </p:cNvSpPr>
          <p:nvPr/>
        </p:nvSpPr>
        <p:spPr bwMode="auto">
          <a:xfrm>
            <a:off x="6001321" y="472907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8" name="矩形 22"/>
          <p:cNvSpPr>
            <a:spLocks noChangeArrowheads="1"/>
          </p:cNvSpPr>
          <p:nvPr/>
        </p:nvSpPr>
        <p:spPr bwMode="auto">
          <a:xfrm>
            <a:off x="3286696" y="3886111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29" name="矩形 22"/>
          <p:cNvSpPr>
            <a:spLocks noChangeArrowheads="1"/>
          </p:cNvSpPr>
          <p:nvPr/>
        </p:nvSpPr>
        <p:spPr bwMode="auto">
          <a:xfrm>
            <a:off x="3000946" y="4700498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3643883" y="470049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4715446" y="3914686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矩形 22"/>
          <p:cNvSpPr>
            <a:spLocks noChangeArrowheads="1"/>
          </p:cNvSpPr>
          <p:nvPr/>
        </p:nvSpPr>
        <p:spPr bwMode="auto">
          <a:xfrm>
            <a:off x="6072758" y="3917861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6072758" y="470049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3215258" y="537201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4644008" y="537201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36" name="矩形 22"/>
          <p:cNvSpPr>
            <a:spLocks noChangeArrowheads="1"/>
          </p:cNvSpPr>
          <p:nvPr/>
        </p:nvSpPr>
        <p:spPr bwMode="auto">
          <a:xfrm>
            <a:off x="6001321" y="537201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cxnSp>
        <p:nvCxnSpPr>
          <p:cNvPr id="38" name="直線單箭頭接點 41"/>
          <p:cNvCxnSpPr>
            <a:cxnSpLocks noChangeShapeType="1"/>
          </p:cNvCxnSpPr>
          <p:nvPr/>
        </p:nvCxnSpPr>
        <p:spPr bwMode="auto">
          <a:xfrm rot="10800000">
            <a:off x="1643633" y="4841786"/>
            <a:ext cx="100012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線單箭頭接點 46"/>
          <p:cNvCxnSpPr>
            <a:cxnSpLocks noChangeShapeType="1"/>
          </p:cNvCxnSpPr>
          <p:nvPr/>
        </p:nvCxnSpPr>
        <p:spPr bwMode="auto">
          <a:xfrm rot="10800000">
            <a:off x="1643633" y="5414873"/>
            <a:ext cx="714375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線接點 49"/>
          <p:cNvCxnSpPr>
            <a:cxnSpLocks noChangeShapeType="1"/>
          </p:cNvCxnSpPr>
          <p:nvPr/>
        </p:nvCxnSpPr>
        <p:spPr bwMode="auto">
          <a:xfrm rot="5400000" flipH="1" flipV="1">
            <a:off x="2071464" y="4272667"/>
            <a:ext cx="11445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線接點 50"/>
          <p:cNvCxnSpPr>
            <a:cxnSpLocks noChangeShapeType="1"/>
          </p:cNvCxnSpPr>
          <p:nvPr/>
        </p:nvCxnSpPr>
        <p:spPr bwMode="auto">
          <a:xfrm rot="5400000" flipH="1" flipV="1">
            <a:off x="1320577" y="4379030"/>
            <a:ext cx="2073275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52"/>
          <p:cNvCxnSpPr>
            <a:cxnSpLocks noChangeShapeType="1"/>
          </p:cNvCxnSpPr>
          <p:nvPr/>
        </p:nvCxnSpPr>
        <p:spPr bwMode="auto">
          <a:xfrm rot="10800000" flipV="1">
            <a:off x="2643758" y="3700373"/>
            <a:ext cx="14287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55"/>
          <p:cNvCxnSpPr>
            <a:cxnSpLocks noChangeShapeType="1"/>
          </p:cNvCxnSpPr>
          <p:nvPr/>
        </p:nvCxnSpPr>
        <p:spPr bwMode="auto">
          <a:xfrm rot="10800000">
            <a:off x="2358008" y="3341598"/>
            <a:ext cx="3071813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59"/>
          <p:cNvCxnSpPr>
            <a:cxnSpLocks noChangeShapeType="1"/>
          </p:cNvCxnSpPr>
          <p:nvPr/>
        </p:nvCxnSpPr>
        <p:spPr bwMode="auto">
          <a:xfrm rot="5400000" flipH="1" flipV="1">
            <a:off x="3823270" y="3949611"/>
            <a:ext cx="500063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62"/>
          <p:cNvCxnSpPr>
            <a:cxnSpLocks noChangeShapeType="1"/>
          </p:cNvCxnSpPr>
          <p:nvPr/>
        </p:nvCxnSpPr>
        <p:spPr bwMode="auto">
          <a:xfrm rot="5400000" flipH="1" flipV="1">
            <a:off x="5001990" y="3771017"/>
            <a:ext cx="857250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線單箭頭接點 64"/>
          <p:cNvCxnSpPr>
            <a:cxnSpLocks noChangeShapeType="1"/>
          </p:cNvCxnSpPr>
          <p:nvPr/>
        </p:nvCxnSpPr>
        <p:spPr bwMode="auto">
          <a:xfrm flipV="1">
            <a:off x="4072508" y="4194086"/>
            <a:ext cx="357188" cy="63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線單箭頭接點 71"/>
          <p:cNvCxnSpPr>
            <a:cxnSpLocks noChangeShapeType="1"/>
          </p:cNvCxnSpPr>
          <p:nvPr/>
        </p:nvCxnSpPr>
        <p:spPr bwMode="auto">
          <a:xfrm flipV="1">
            <a:off x="5429821" y="4200436"/>
            <a:ext cx="357187" cy="63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線單箭頭接點 74"/>
          <p:cNvCxnSpPr>
            <a:cxnSpLocks noChangeShapeType="1"/>
            <a:stCxn id="24" idx="1"/>
            <a:endCxn id="22" idx="4"/>
          </p:cNvCxnSpPr>
          <p:nvPr/>
        </p:nvCxnSpPr>
        <p:spPr bwMode="auto">
          <a:xfrm rot="16200000" flipV="1">
            <a:off x="3376389" y="4533017"/>
            <a:ext cx="358775" cy="1793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線單箭頭接點 78"/>
          <p:cNvCxnSpPr>
            <a:cxnSpLocks noChangeShapeType="1"/>
            <a:stCxn id="23" idx="7"/>
            <a:endCxn id="22" idx="4"/>
          </p:cNvCxnSpPr>
          <p:nvPr/>
        </p:nvCxnSpPr>
        <p:spPr bwMode="auto">
          <a:xfrm rot="5400000" flipH="1" flipV="1">
            <a:off x="3231927" y="4567942"/>
            <a:ext cx="358775" cy="10953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線單箭頭接點 81"/>
          <p:cNvCxnSpPr>
            <a:cxnSpLocks noChangeShapeType="1"/>
            <a:stCxn id="33" idx="0"/>
            <a:endCxn id="26" idx="4"/>
          </p:cNvCxnSpPr>
          <p:nvPr/>
        </p:nvCxnSpPr>
        <p:spPr bwMode="auto">
          <a:xfrm flipV="1">
            <a:off x="6251352" y="4443323"/>
            <a:ext cx="0" cy="25717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10328" y="3346400"/>
            <a:ext cx="12858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Set name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203848" y="6146140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Find(3) </a:t>
            </a:r>
            <a:endParaRPr lang="zh-TW" altLang="en-US" sz="2800" b="1" dirty="0"/>
          </a:p>
        </p:txBody>
      </p:sp>
      <p:sp>
        <p:nvSpPr>
          <p:cNvPr id="53" name="矩形 52"/>
          <p:cNvSpPr/>
          <p:nvPr/>
        </p:nvSpPr>
        <p:spPr>
          <a:xfrm>
            <a:off x="7092280" y="4729073"/>
            <a:ext cx="1368152" cy="5929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4484558" y="614614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= S</a:t>
            </a:r>
            <a:r>
              <a:rPr lang="en-US" altLang="zh-TW" sz="2800" b="1" baseline="-25000" dirty="0"/>
              <a:t>1</a:t>
            </a:r>
            <a:endParaRPr lang="zh-TW" altLang="en-US" sz="2800" b="1" baseline="-25000" dirty="0"/>
          </a:p>
        </p:txBody>
      </p:sp>
      <p:cxnSp>
        <p:nvCxnSpPr>
          <p:cNvPr id="37" name="直線單箭頭接點 36"/>
          <p:cNvCxnSpPr>
            <a:cxnSpLocks noChangeShapeType="1"/>
          </p:cNvCxnSpPr>
          <p:nvPr/>
        </p:nvCxnSpPr>
        <p:spPr bwMode="auto">
          <a:xfrm>
            <a:off x="1643633" y="4200436"/>
            <a:ext cx="1357313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投影片編號版面配置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684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0007 -0.2641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2" grpId="0"/>
      <p:bldP spid="53" grpId="0" animBg="1"/>
      <p:bldP spid="53" grpId="1" animBg="1"/>
      <p:bldP spid="5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 Time Complexity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dirty="0"/>
              <a:t>S = { 0, 1, 2, … , n-1 }</a:t>
            </a:r>
          </a:p>
          <a:p>
            <a:pPr lvl="1"/>
            <a:r>
              <a:rPr lang="pt-BR" altLang="zh-TW" dirty="0"/>
              <a:t>S</a:t>
            </a:r>
            <a:r>
              <a:rPr lang="pt-BR" altLang="zh-TW" baseline="-25000" dirty="0"/>
              <a:t>1</a:t>
            </a:r>
            <a:r>
              <a:rPr lang="pt-BR" altLang="zh-TW" dirty="0"/>
              <a:t> = { 0 },  S</a:t>
            </a:r>
            <a:r>
              <a:rPr lang="pt-BR" altLang="zh-TW" baseline="-25000" dirty="0"/>
              <a:t>2</a:t>
            </a:r>
            <a:r>
              <a:rPr lang="pt-BR" altLang="zh-TW" dirty="0"/>
              <a:t> = { 1 },  S</a:t>
            </a:r>
            <a:r>
              <a:rPr lang="pt-BR" altLang="zh-TW" baseline="-25000" dirty="0"/>
              <a:t>3</a:t>
            </a:r>
            <a:r>
              <a:rPr lang="pt-BR" altLang="zh-TW" dirty="0"/>
              <a:t> = { 2 },  …  ,  S</a:t>
            </a:r>
            <a:r>
              <a:rPr lang="pt-BR" altLang="zh-TW" baseline="-25000" dirty="0"/>
              <a:t>n</a:t>
            </a:r>
            <a:r>
              <a:rPr lang="pt-BR" altLang="zh-TW" dirty="0"/>
              <a:t> = { n-1 }</a:t>
            </a:r>
          </a:p>
          <a:p>
            <a:r>
              <a:rPr lang="en-US" altLang="zh-TW" dirty="0"/>
              <a:t>Perform a sequence Union</a:t>
            </a:r>
          </a:p>
          <a:p>
            <a:pPr lvl="1"/>
            <a:r>
              <a:rPr lang="en-US" altLang="zh-TW" dirty="0"/>
              <a:t>Union(S</a:t>
            </a:r>
            <a:r>
              <a:rPr lang="en-US" altLang="zh-TW" baseline="-25000" dirty="0"/>
              <a:t>2</a:t>
            </a:r>
            <a:r>
              <a:rPr lang="en-US" altLang="zh-TW" dirty="0"/>
              <a:t>, S</a:t>
            </a:r>
            <a:r>
              <a:rPr lang="en-US" altLang="zh-TW" baseline="-25000" dirty="0"/>
              <a:t>1</a:t>
            </a:r>
            <a:r>
              <a:rPr lang="en-US" altLang="zh-TW" dirty="0"/>
              <a:t>), Union(S</a:t>
            </a:r>
            <a:r>
              <a:rPr lang="en-US" altLang="zh-TW" baseline="-25000" dirty="0"/>
              <a:t>3</a:t>
            </a:r>
            <a:r>
              <a:rPr lang="en-US" altLang="zh-TW" dirty="0"/>
              <a:t>, S</a:t>
            </a:r>
            <a:r>
              <a:rPr lang="en-US" altLang="zh-TW" baseline="-25000" dirty="0"/>
              <a:t>2</a:t>
            </a:r>
            <a:r>
              <a:rPr lang="en-US" altLang="zh-TW" dirty="0"/>
              <a:t>), …, Union(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n</a:t>
            </a:r>
            <a:r>
              <a:rPr lang="en-US" altLang="zh-TW" dirty="0"/>
              <a:t>, S</a:t>
            </a:r>
            <a:r>
              <a:rPr lang="en-US" altLang="zh-TW" baseline="-25000" dirty="0"/>
              <a:t>n-1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橢圓 18"/>
          <p:cNvSpPr>
            <a:spLocks noChangeArrowheads="1"/>
          </p:cNvSpPr>
          <p:nvPr/>
        </p:nvSpPr>
        <p:spPr bwMode="auto">
          <a:xfrm>
            <a:off x="1375886" y="5493221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1447323" y="5451946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6" name="橢圓 20"/>
          <p:cNvSpPr>
            <a:spLocks noChangeArrowheads="1"/>
          </p:cNvSpPr>
          <p:nvPr/>
        </p:nvSpPr>
        <p:spPr bwMode="auto">
          <a:xfrm>
            <a:off x="804386" y="6136159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899636" y="6094884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8" name="直線單箭頭接點 22"/>
          <p:cNvCxnSpPr>
            <a:cxnSpLocks noChangeShapeType="1"/>
            <a:stCxn id="6" idx="7"/>
            <a:endCxn id="4" idx="3"/>
          </p:cNvCxnSpPr>
          <p:nvPr/>
        </p:nvCxnSpPr>
        <p:spPr bwMode="auto">
          <a:xfrm rot="5400000" flipH="1" flipV="1">
            <a:off x="1195704" y="5955978"/>
            <a:ext cx="288925" cy="2174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橢圓 23"/>
          <p:cNvSpPr>
            <a:spLocks noChangeArrowheads="1"/>
          </p:cNvSpPr>
          <p:nvPr/>
        </p:nvSpPr>
        <p:spPr bwMode="auto">
          <a:xfrm>
            <a:off x="1947386" y="4878859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2018823" y="4853459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1" name="直線單箭頭接點 25"/>
          <p:cNvCxnSpPr>
            <a:cxnSpLocks noChangeShapeType="1"/>
            <a:stCxn id="4" idx="7"/>
            <a:endCxn id="9" idx="3"/>
          </p:cNvCxnSpPr>
          <p:nvPr/>
        </p:nvCxnSpPr>
        <p:spPr bwMode="auto">
          <a:xfrm rot="5400000" flipH="1" flipV="1">
            <a:off x="1781492" y="5327327"/>
            <a:ext cx="260350" cy="2174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" name="橢圓 26"/>
          <p:cNvSpPr>
            <a:spLocks noChangeArrowheads="1"/>
          </p:cNvSpPr>
          <p:nvPr/>
        </p:nvSpPr>
        <p:spPr bwMode="auto">
          <a:xfrm>
            <a:off x="2804636" y="3940646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2771800" y="3883496"/>
            <a:ext cx="543800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n-1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4" name="直線單箭頭接點 28"/>
          <p:cNvCxnSpPr>
            <a:cxnSpLocks noChangeShapeType="1"/>
            <a:stCxn id="9" idx="7"/>
            <a:endCxn id="12" idx="3"/>
          </p:cNvCxnSpPr>
          <p:nvPr/>
        </p:nvCxnSpPr>
        <p:spPr bwMode="auto">
          <a:xfrm rot="5400000" flipH="1" flipV="1">
            <a:off x="2333942" y="4408165"/>
            <a:ext cx="584200" cy="5032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3491880" y="4535264"/>
            <a:ext cx="48492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800" dirty="0"/>
              <a:t>Followed by a sequence of Find</a:t>
            </a:r>
          </a:p>
          <a:p>
            <a:pPr marL="0" lvl="1"/>
            <a:r>
              <a:rPr lang="en-US" altLang="zh-TW" sz="2800" dirty="0"/>
              <a:t>Find(0), Find(1), …, Find(n-1)</a:t>
            </a:r>
          </a:p>
          <a:p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561705" y="5733256"/>
                <a:ext cx="4767395" cy="470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Time Complexity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73" y="5733256"/>
                <a:ext cx="4767395" cy="470385"/>
              </a:xfrm>
              <a:prstGeom prst="rect">
                <a:avLst/>
              </a:prstGeom>
              <a:blipFill rotWithShape="1">
                <a:blip r:embed="rId7"/>
                <a:stretch>
                  <a:fillRect l="-1918" t="-125641" b="-1884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71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Improved Union(S</a:t>
            </a:r>
            <a:r>
              <a:rPr lang="en-US" altLang="zh-TW" baseline="-25000" dirty="0"/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Do not always merge two sets into the first set</a:t>
            </a:r>
          </a:p>
          <a:p>
            <a:r>
              <a:rPr lang="en-US" altLang="zh-TW" dirty="0"/>
              <a:t>Adopt a </a:t>
            </a:r>
            <a:r>
              <a:rPr lang="en-US" altLang="zh-TW" b="1" i="1" dirty="0"/>
              <a:t>Weighting rule </a:t>
            </a:r>
            <a:r>
              <a:rPr lang="en-US" altLang="zh-TW" dirty="0"/>
              <a:t>to union operation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baseline="-25000" dirty="0"/>
              <a:t>i</a:t>
            </a:r>
            <a:r>
              <a:rPr lang="en-US" altLang="zh-TW" dirty="0"/>
              <a:t> = S</a:t>
            </a:r>
            <a:r>
              <a:rPr lang="en-US" altLang="zh-TW" baseline="-25000" dirty="0"/>
              <a:t>i</a:t>
            </a:r>
            <a:r>
              <a:rPr lang="en-US" altLang="zh-TW" dirty="0"/>
              <a:t> U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,  if | S</a:t>
            </a:r>
            <a:r>
              <a:rPr lang="en-US" altLang="zh-TW" baseline="-25000" dirty="0"/>
              <a:t>i</a:t>
            </a:r>
            <a:r>
              <a:rPr lang="en-US" altLang="zh-TW" dirty="0"/>
              <a:t> | &gt;= |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 |</a:t>
            </a:r>
          </a:p>
          <a:p>
            <a:pPr lvl="1"/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 = S</a:t>
            </a:r>
            <a:r>
              <a:rPr lang="en-US" altLang="zh-TW" baseline="-25000" dirty="0"/>
              <a:t>i</a:t>
            </a:r>
            <a:r>
              <a:rPr lang="en-US" altLang="zh-TW" dirty="0"/>
              <a:t> U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,  if | S</a:t>
            </a:r>
            <a:r>
              <a:rPr lang="en-US" altLang="zh-TW" baseline="-25000" dirty="0"/>
              <a:t>i</a:t>
            </a:r>
            <a:r>
              <a:rPr lang="en-US" altLang="zh-TW" dirty="0"/>
              <a:t> | &lt;  |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 |</a:t>
            </a:r>
          </a:p>
          <a:p>
            <a:r>
              <a:rPr lang="pt-BR" altLang="zh-TW" dirty="0"/>
              <a:t>S = { 0, 1, 2, … , n }</a:t>
            </a:r>
          </a:p>
          <a:p>
            <a:pPr lvl="1"/>
            <a:r>
              <a:rPr lang="pt-BR" altLang="zh-TW" dirty="0"/>
              <a:t>S</a:t>
            </a:r>
            <a:r>
              <a:rPr lang="pt-BR" altLang="zh-TW" baseline="-25000" dirty="0"/>
              <a:t>1</a:t>
            </a:r>
            <a:r>
              <a:rPr lang="pt-BR" altLang="zh-TW" dirty="0"/>
              <a:t> = { 0 },  S</a:t>
            </a:r>
            <a:r>
              <a:rPr lang="pt-BR" altLang="zh-TW" baseline="-25000" dirty="0"/>
              <a:t>2</a:t>
            </a:r>
            <a:r>
              <a:rPr lang="pt-BR" altLang="zh-TW" dirty="0"/>
              <a:t> = { 1 },  S</a:t>
            </a:r>
            <a:r>
              <a:rPr lang="pt-BR" altLang="zh-TW" baseline="-25000" dirty="0"/>
              <a:t>3</a:t>
            </a:r>
            <a:r>
              <a:rPr lang="pt-BR" altLang="zh-TW" dirty="0"/>
              <a:t> = { 2 },  …  ,  S</a:t>
            </a:r>
            <a:r>
              <a:rPr lang="pt-BR" altLang="zh-TW" baseline="-25000" dirty="0"/>
              <a:t>n</a:t>
            </a:r>
            <a:r>
              <a:rPr lang="pt-BR" altLang="zh-TW" dirty="0"/>
              <a:t> = { n-1 }</a:t>
            </a:r>
          </a:p>
          <a:p>
            <a:pPr lvl="1"/>
            <a:r>
              <a:rPr lang="en-US" altLang="zh-TW" dirty="0"/>
              <a:t>Union ( 1, 2 )-&gt;Union ( 1, 3 )-&gt;Union ( 1, 4 )</a:t>
            </a:r>
          </a:p>
          <a:p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607594" y="5427489"/>
            <a:ext cx="1928812" cy="1339810"/>
            <a:chOff x="3291260" y="5445224"/>
            <a:chExt cx="1928812" cy="1339810"/>
          </a:xfrm>
        </p:grpSpPr>
        <p:sp>
          <p:nvSpPr>
            <p:cNvPr id="4" name="橢圓 4"/>
            <p:cNvSpPr>
              <a:spLocks noChangeArrowheads="1"/>
            </p:cNvSpPr>
            <p:nvPr/>
          </p:nvSpPr>
          <p:spPr bwMode="auto">
            <a:xfrm>
              <a:off x="3291260" y="548808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矩形 22"/>
            <p:cNvSpPr>
              <a:spLocks noChangeArrowheads="1"/>
            </p:cNvSpPr>
            <p:nvPr/>
          </p:nvSpPr>
          <p:spPr bwMode="auto">
            <a:xfrm>
              <a:off x="3362697" y="5445224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" name="橢圓 6"/>
            <p:cNvSpPr>
              <a:spLocks noChangeArrowheads="1"/>
            </p:cNvSpPr>
            <p:nvPr/>
          </p:nvSpPr>
          <p:spPr bwMode="auto">
            <a:xfrm>
              <a:off x="3291260" y="624532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矩形 22"/>
            <p:cNvSpPr>
              <a:spLocks noChangeArrowheads="1"/>
            </p:cNvSpPr>
            <p:nvPr/>
          </p:nvSpPr>
          <p:spPr bwMode="auto">
            <a:xfrm>
              <a:off x="3362697" y="6216749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8" name="直線單箭頭接點 9"/>
            <p:cNvCxnSpPr>
              <a:cxnSpLocks noChangeShapeType="1"/>
              <a:stCxn id="6" idx="0"/>
              <a:endCxn id="4" idx="4"/>
            </p:cNvCxnSpPr>
            <p:nvPr/>
          </p:nvCxnSpPr>
          <p:spPr bwMode="auto">
            <a:xfrm rot="5400000" flipH="1" flipV="1">
              <a:off x="3411910" y="6116736"/>
              <a:ext cx="258762" cy="15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橢圓 37"/>
            <p:cNvSpPr>
              <a:spLocks noChangeArrowheads="1"/>
            </p:cNvSpPr>
            <p:nvPr/>
          </p:nvSpPr>
          <p:spPr bwMode="auto">
            <a:xfrm>
              <a:off x="4720010" y="6259611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" name="矩形 22"/>
            <p:cNvSpPr>
              <a:spLocks noChangeArrowheads="1"/>
            </p:cNvSpPr>
            <p:nvPr/>
          </p:nvSpPr>
          <p:spPr bwMode="auto">
            <a:xfrm>
              <a:off x="4791447" y="6231036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11" name="直線單箭頭接點 9"/>
            <p:cNvCxnSpPr>
              <a:cxnSpLocks noChangeShapeType="1"/>
              <a:stCxn id="9" idx="0"/>
              <a:endCxn id="4" idx="4"/>
            </p:cNvCxnSpPr>
            <p:nvPr/>
          </p:nvCxnSpPr>
          <p:spPr bwMode="auto">
            <a:xfrm rot="16200000" flipV="1">
              <a:off x="4119935" y="5408711"/>
              <a:ext cx="271462" cy="14303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橢圓 14"/>
            <p:cNvSpPr>
              <a:spLocks noChangeArrowheads="1"/>
            </p:cNvSpPr>
            <p:nvPr/>
          </p:nvSpPr>
          <p:spPr bwMode="auto">
            <a:xfrm>
              <a:off x="4040560" y="625802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矩形 22"/>
            <p:cNvSpPr>
              <a:spLocks noChangeArrowheads="1"/>
            </p:cNvSpPr>
            <p:nvPr/>
          </p:nvSpPr>
          <p:spPr bwMode="auto">
            <a:xfrm>
              <a:off x="4111997" y="6229449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14" name="直線單箭頭接點 9"/>
            <p:cNvCxnSpPr>
              <a:cxnSpLocks noChangeShapeType="1"/>
              <a:stCxn id="12" idx="1"/>
              <a:endCxn id="4" idx="4"/>
            </p:cNvCxnSpPr>
            <p:nvPr/>
          </p:nvCxnSpPr>
          <p:spPr bwMode="auto">
            <a:xfrm rot="16200000" flipV="1">
              <a:off x="3655591" y="5873055"/>
              <a:ext cx="342900" cy="573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425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Tree Height</a:t>
            </a:r>
            <a:endParaRPr lang="zh-TW" altLang="en-US" dirty="0"/>
          </a:p>
        </p:txBody>
      </p:sp>
      <p:sp>
        <p:nvSpPr>
          <p:cNvPr id="6861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Lemma 5.5</a:t>
            </a:r>
          </a:p>
          <a:p>
            <a:pPr lvl="1">
              <a:defRPr/>
            </a:pPr>
            <a:r>
              <a:rPr lang="en-US" altLang="zh-TW" dirty="0"/>
              <a:t>Let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 be a tree with 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 nodes created by a sequence of weighting unions. </a:t>
            </a:r>
            <a:br>
              <a:rPr lang="en-US" altLang="zh-TW" dirty="0"/>
            </a:br>
            <a:r>
              <a:rPr lang="en-US" altLang="zh-TW" dirty="0"/>
              <a:t>The height of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 is no greater than </a:t>
            </a:r>
            <a:r>
              <a:rPr lang="en-US" altLang="zh-TW" dirty="0">
                <a:solidFill>
                  <a:srgbClr val="FF0000"/>
                </a:solidFill>
              </a:rPr>
              <a:t>   log</a:t>
            </a:r>
            <a:r>
              <a:rPr lang="en-US" altLang="zh-TW" baseline="-25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m  +1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Proof with Induction:</a:t>
            </a:r>
          </a:p>
          <a:p>
            <a:pPr lvl="1">
              <a:defRPr/>
            </a:pPr>
            <a:r>
              <a:rPr lang="en-US" altLang="zh-TW" dirty="0"/>
              <a:t>1) </a:t>
            </a:r>
            <a:r>
              <a:rPr lang="en-US" altLang="zh-TW" b="1" i="1" dirty="0"/>
              <a:t>m=1</a:t>
            </a:r>
            <a:r>
              <a:rPr lang="en-US" altLang="zh-TW" dirty="0"/>
              <a:t> is true</a:t>
            </a:r>
          </a:p>
          <a:p>
            <a:pPr lvl="1">
              <a:defRPr/>
            </a:pPr>
            <a:r>
              <a:rPr lang="en-US" altLang="zh-TW" dirty="0"/>
              <a:t>2) Assume it is true for all trees with </a:t>
            </a:r>
            <a:r>
              <a:rPr lang="en-US" altLang="zh-TW" b="1" i="1" dirty="0" err="1"/>
              <a:t>i</a:t>
            </a:r>
            <a:r>
              <a:rPr lang="en-US" altLang="zh-TW" dirty="0"/>
              <a:t> nodes, </a:t>
            </a:r>
            <a:r>
              <a:rPr lang="en-US" altLang="zh-TW" b="1" i="1" dirty="0" err="1"/>
              <a:t>i</a:t>
            </a:r>
            <a:r>
              <a:rPr lang="en-US" altLang="zh-TW" b="1" i="1" dirty="0"/>
              <a:t>&lt;=m-1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6308179" y="3143821"/>
            <a:ext cx="1000125" cy="357187"/>
            <a:chOff x="6000750" y="2357438"/>
            <a:chExt cx="1000125" cy="357187"/>
          </a:xfrm>
        </p:grpSpPr>
        <p:cxnSp>
          <p:nvCxnSpPr>
            <p:cNvPr id="90117" name="直線接點 5"/>
            <p:cNvCxnSpPr>
              <a:cxnSpLocks noChangeShapeType="1"/>
            </p:cNvCxnSpPr>
            <p:nvPr/>
          </p:nvCxnSpPr>
          <p:spPr bwMode="auto">
            <a:xfrm rot="5400000">
              <a:off x="5822156" y="2536032"/>
              <a:ext cx="357187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18" name="直線接點 11"/>
            <p:cNvCxnSpPr>
              <a:cxnSpLocks noChangeShapeType="1"/>
            </p:cNvCxnSpPr>
            <p:nvPr/>
          </p:nvCxnSpPr>
          <p:spPr bwMode="auto">
            <a:xfrm>
              <a:off x="6000750" y="2714625"/>
              <a:ext cx="71438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19" name="直線接點 15"/>
            <p:cNvCxnSpPr>
              <a:cxnSpLocks noChangeShapeType="1"/>
            </p:cNvCxnSpPr>
            <p:nvPr/>
          </p:nvCxnSpPr>
          <p:spPr bwMode="auto">
            <a:xfrm rot="5400000">
              <a:off x="6822281" y="2536032"/>
              <a:ext cx="357187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0" name="直線接點 16"/>
            <p:cNvCxnSpPr>
              <a:cxnSpLocks noChangeShapeType="1"/>
            </p:cNvCxnSpPr>
            <p:nvPr/>
          </p:nvCxnSpPr>
          <p:spPr bwMode="auto">
            <a:xfrm rot="10800000">
              <a:off x="6929438" y="2714625"/>
              <a:ext cx="71437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016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/>
          </a:bodyPr>
          <a:lstStyle/>
          <a:p>
            <a:pPr lvl="1"/>
            <a:r>
              <a:rPr lang="en-US" altLang="zh-TW" dirty="0"/>
              <a:t>We’d like to show that it is also true for </a:t>
            </a:r>
            <a:r>
              <a:rPr lang="en-US" altLang="zh-TW" b="1" i="1" dirty="0" err="1"/>
              <a:t>i</a:t>
            </a:r>
            <a:r>
              <a:rPr lang="en-US" altLang="zh-TW" b="1" i="1" dirty="0"/>
              <a:t>=m</a:t>
            </a:r>
          </a:p>
          <a:p>
            <a:pPr lvl="1"/>
            <a:r>
              <a:rPr lang="en-US" altLang="zh-TW" dirty="0"/>
              <a:t>Let </a:t>
            </a:r>
            <a:r>
              <a:rPr lang="en-US" altLang="zh-TW" b="1" i="1" dirty="0"/>
              <a:t>T</a:t>
            </a:r>
            <a:r>
              <a:rPr lang="en-US" altLang="zh-TW" dirty="0"/>
              <a:t> be a tree with </a:t>
            </a:r>
            <a:r>
              <a:rPr lang="en-US" altLang="zh-TW" b="1" dirty="0"/>
              <a:t>m</a:t>
            </a:r>
            <a:r>
              <a:rPr lang="en-US" altLang="zh-TW" dirty="0"/>
              <a:t> nodes created by function </a:t>
            </a:r>
            <a:r>
              <a:rPr lang="en-US" altLang="zh-TW" i="1" dirty="0" err="1"/>
              <a:t>WeightedUnion</a:t>
            </a:r>
            <a:r>
              <a:rPr lang="en-US" altLang="zh-TW" dirty="0"/>
              <a:t>. Consider the last union operation performed on </a:t>
            </a:r>
            <a:r>
              <a:rPr lang="en-US" altLang="zh-TW" b="1" i="1" dirty="0"/>
              <a:t>Union(</a:t>
            </a:r>
            <a:r>
              <a:rPr lang="en-US" altLang="zh-TW" b="1" i="1" dirty="0" err="1"/>
              <a:t>k,j</a:t>
            </a:r>
            <a:r>
              <a:rPr lang="en-US" altLang="zh-TW" b="1" i="1" dirty="0"/>
              <a:t>)</a:t>
            </a:r>
          </a:p>
          <a:p>
            <a:pPr lvl="1"/>
            <a:r>
              <a:rPr lang="en-US" altLang="zh-TW" dirty="0"/>
              <a:t>Let </a:t>
            </a:r>
            <a:r>
              <a:rPr lang="en-US" altLang="zh-TW" b="1" i="1" dirty="0"/>
              <a:t>a</a:t>
            </a:r>
            <a:r>
              <a:rPr lang="en-US" altLang="zh-TW" dirty="0"/>
              <a:t> be the number of nodes in tree </a:t>
            </a:r>
            <a:r>
              <a:rPr lang="en-US" altLang="zh-TW" b="1" i="1" dirty="0"/>
              <a:t>j</a:t>
            </a:r>
            <a:r>
              <a:rPr lang="en-US" altLang="zh-TW" dirty="0"/>
              <a:t> and </a:t>
            </a:r>
            <a:r>
              <a:rPr lang="en-US" altLang="zh-TW" b="1" i="1" dirty="0"/>
              <a:t>(m-a)</a:t>
            </a:r>
            <a:r>
              <a:rPr lang="en-US" altLang="zh-TW" dirty="0"/>
              <a:t> the number in </a:t>
            </a:r>
            <a:r>
              <a:rPr lang="en-US" altLang="zh-TW" b="1" i="1" dirty="0"/>
              <a:t>k</a:t>
            </a:r>
            <a:r>
              <a:rPr lang="en-US" altLang="zh-TW" dirty="0"/>
              <a:t>. </a:t>
            </a:r>
            <a:r>
              <a:rPr lang="en-US" altLang="zh-TW" dirty="0" err="1"/>
              <a:t>Wlog</a:t>
            </a:r>
            <a:r>
              <a:rPr lang="en-US" altLang="zh-TW" dirty="0"/>
              <a:t>, we may assume </a:t>
            </a:r>
            <a:r>
              <a:rPr lang="en-US" altLang="zh-TW" b="1" i="1" dirty="0"/>
              <a:t>1&lt;=a&lt;=m/2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Then, the height of </a:t>
            </a:r>
            <a:r>
              <a:rPr lang="en-US" altLang="zh-TW" b="1" i="1" dirty="0"/>
              <a:t>T</a:t>
            </a:r>
            <a:r>
              <a:rPr lang="en-US" altLang="zh-TW" dirty="0"/>
              <a:t> is either 1) the same as that of </a:t>
            </a:r>
            <a:r>
              <a:rPr lang="en-US" altLang="zh-TW" b="1" i="1" dirty="0"/>
              <a:t>k</a:t>
            </a:r>
            <a:r>
              <a:rPr lang="en-US" altLang="zh-TW" dirty="0"/>
              <a:t> </a:t>
            </a:r>
            <a:r>
              <a:rPr lang="en-US" altLang="zh-TW" i="1" dirty="0">
                <a:solidFill>
                  <a:srgbClr val="0000FF"/>
                </a:solidFill>
              </a:rPr>
              <a:t>(m-a&gt;a)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or 2) is </a:t>
            </a:r>
            <a:r>
              <a:rPr lang="en-US" altLang="zh-TW" u="sng" dirty="0"/>
              <a:t>one more</a:t>
            </a:r>
            <a:r>
              <a:rPr lang="en-US" altLang="zh-TW" dirty="0"/>
              <a:t> than that of </a:t>
            </a:r>
            <a:r>
              <a:rPr lang="en-US" altLang="zh-TW" b="1" i="1" dirty="0"/>
              <a:t>j </a:t>
            </a:r>
            <a:r>
              <a:rPr lang="en-US" altLang="zh-TW" i="1" dirty="0">
                <a:solidFill>
                  <a:srgbClr val="0000FF"/>
                </a:solidFill>
              </a:rPr>
              <a:t>(m-a=a)</a:t>
            </a:r>
            <a:endParaRPr lang="en-US" altLang="zh-TW" b="1" i="1" dirty="0">
              <a:solidFill>
                <a:srgbClr val="0000FF"/>
              </a:solidFill>
            </a:endParaRPr>
          </a:p>
          <a:p>
            <a:pPr lvl="1"/>
            <a:r>
              <a:rPr lang="en-US" altLang="zh-TW" dirty="0"/>
              <a:t>For case 1, </a:t>
            </a:r>
            <a:r>
              <a:rPr lang="en-US" altLang="zh-TW" sz="2600" b="1" i="1" dirty="0"/>
              <a:t>height(T)&lt;=floor(log</a:t>
            </a:r>
            <a:r>
              <a:rPr lang="en-US" altLang="zh-TW" sz="2600" b="1" i="1" baseline="-25000" dirty="0"/>
              <a:t>2</a:t>
            </a:r>
            <a:r>
              <a:rPr lang="en-US" altLang="zh-TW" sz="2600" b="1" i="1" dirty="0"/>
              <a:t>(m-a))+1&lt;=floor(log</a:t>
            </a:r>
            <a:r>
              <a:rPr lang="en-US" altLang="zh-TW" sz="2600" b="1" i="1" baseline="-25000" dirty="0"/>
              <a:t>2</a:t>
            </a:r>
            <a:r>
              <a:rPr lang="en-US" altLang="zh-TW" sz="2600" b="1" i="1" dirty="0"/>
              <a:t>m)</a:t>
            </a:r>
            <a:endParaRPr lang="en-US" altLang="zh-TW" b="1" i="1" dirty="0"/>
          </a:p>
          <a:p>
            <a:pPr lvl="1"/>
            <a:r>
              <a:rPr lang="en-US" altLang="zh-TW" dirty="0"/>
              <a:t>For case 2, </a:t>
            </a:r>
            <a:r>
              <a:rPr lang="en-US" altLang="zh-TW" b="1" i="1" dirty="0"/>
              <a:t>height(T)&lt;=floor(log</a:t>
            </a:r>
            <a:r>
              <a:rPr lang="en-US" altLang="zh-TW" b="1" i="1" baseline="-25000" dirty="0"/>
              <a:t>2</a:t>
            </a:r>
            <a:r>
              <a:rPr lang="en-US" altLang="zh-TW" b="1" i="1" dirty="0"/>
              <a:t>a)+2&lt;=floor(log</a:t>
            </a:r>
            <a:r>
              <a:rPr lang="en-US" altLang="zh-TW" b="1" i="1" baseline="-25000" dirty="0"/>
              <a:t>2</a:t>
            </a:r>
            <a:r>
              <a:rPr lang="en-US" altLang="zh-TW" b="1" i="1" dirty="0"/>
              <a:t>m/2)+2</a:t>
            </a:r>
            <a:br>
              <a:rPr lang="en-US" altLang="zh-TW" b="1" i="1" dirty="0"/>
            </a:br>
            <a:r>
              <a:rPr lang="en-US" altLang="zh-TW" b="1" i="1" dirty="0"/>
              <a:t>&lt;=floor(log</a:t>
            </a:r>
            <a:r>
              <a:rPr lang="en-US" altLang="zh-TW" b="1" i="1" baseline="-25000" dirty="0"/>
              <a:t>2</a:t>
            </a:r>
            <a:r>
              <a:rPr lang="en-US" altLang="zh-TW" b="1" i="1" dirty="0"/>
              <a:t>m)+1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641658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 - Correctness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Prove with induction. </a:t>
            </a:r>
          </a:p>
          <a:p>
            <a:r>
              <a:rPr lang="en-US" altLang="zh-TW" b="1" dirty="0"/>
              <a:t>Hypothesis:</a:t>
            </a:r>
            <a:r>
              <a:rPr lang="en-US" altLang="zh-TW" dirty="0"/>
              <a:t> After each iteration, the tree </a:t>
            </a:r>
            <a:r>
              <a:rPr lang="en-US" altLang="zh-TW" b="1" dirty="0"/>
              <a:t>T</a:t>
            </a:r>
            <a:r>
              <a:rPr lang="en-US" altLang="zh-TW" dirty="0"/>
              <a:t> is a subgraph of some minimum spanning tree </a:t>
            </a:r>
            <a:r>
              <a:rPr lang="en-US" altLang="zh-TW" b="1" dirty="0"/>
              <a:t>M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At iteration 1, this is trivially true because </a:t>
            </a:r>
            <a:r>
              <a:rPr lang="en-US" altLang="zh-TW" b="1" dirty="0"/>
              <a:t>T</a:t>
            </a:r>
            <a:r>
              <a:rPr lang="en-US" altLang="zh-TW" dirty="0"/>
              <a:t> is a single vertex.</a:t>
            </a:r>
          </a:p>
          <a:p>
            <a:r>
              <a:rPr lang="en-US" altLang="zh-TW" dirty="0"/>
              <a:t>Suppose that at iteration </a:t>
            </a:r>
            <a:r>
              <a:rPr lang="en-US" altLang="zh-TW" b="1" dirty="0"/>
              <a:t>k</a:t>
            </a:r>
            <a:r>
              <a:rPr lang="en-US" altLang="zh-TW" dirty="0"/>
              <a:t>, we have </a:t>
            </a:r>
            <a:r>
              <a:rPr lang="en-US" altLang="zh-TW" b="1" dirty="0"/>
              <a:t>T</a:t>
            </a:r>
            <a:r>
              <a:rPr lang="en-US" altLang="zh-TW" dirty="0"/>
              <a:t> which is a subgraph of </a:t>
            </a:r>
            <a:r>
              <a:rPr lang="en-US" altLang="zh-TW" b="1" dirty="0"/>
              <a:t>M</a:t>
            </a:r>
            <a:r>
              <a:rPr lang="en-US" altLang="zh-TW" dirty="0"/>
              <a:t>, and Prim’s Algorithm tells us to add the edge e.</a:t>
            </a:r>
          </a:p>
          <a:p>
            <a:r>
              <a:rPr lang="en-US" altLang="zh-TW" dirty="0"/>
              <a:t>We need to prove that </a:t>
            </a:r>
            <a:r>
              <a:rPr lang="en-US" altLang="zh-TW" b="1" dirty="0"/>
              <a:t>T U {e} </a:t>
            </a:r>
            <a:r>
              <a:rPr lang="en-US" altLang="zh-TW" dirty="0"/>
              <a:t>is also a subtree of some MST (not necessarily </a:t>
            </a:r>
            <a:r>
              <a:rPr lang="en-US" altLang="zh-TW" b="1" dirty="0"/>
              <a:t>M</a:t>
            </a:r>
            <a:r>
              <a:rPr lang="en-US" altLang="zh-TW" dirty="0"/>
              <a:t>).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489" y="5691696"/>
            <a:ext cx="3451671" cy="1161224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1296452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632"/>
            <a:ext cx="8229600" cy="1143000"/>
          </a:xfrm>
        </p:spPr>
        <p:txBody>
          <a:bodyPr/>
          <a:lstStyle/>
          <a:p>
            <a:r>
              <a:rPr lang="en-US" altLang="zh-TW" dirty="0"/>
              <a:t>Prim’s Algorithm - Correctness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580018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To prove: </a:t>
                </a:r>
                <a:r>
                  <a:rPr lang="en-US" altLang="zh-TW" b="1" dirty="0"/>
                  <a:t>T U {e} </a:t>
                </a:r>
                <a:r>
                  <a:rPr lang="en-US" altLang="zh-TW" dirty="0"/>
                  <a:t>is also a subtree of some MST. </a:t>
                </a: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=&gt; this is clearly true</a:t>
                </a: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dirty="0"/>
                  <a:t>. Then if we add </a:t>
                </a:r>
                <a:r>
                  <a:rPr lang="en-US" altLang="zh-TW" b="1" dirty="0"/>
                  <a:t>e</a:t>
                </a:r>
                <a:r>
                  <a:rPr lang="en-US" altLang="zh-TW" dirty="0"/>
                  <a:t> to </a:t>
                </a:r>
                <a:r>
                  <a:rPr lang="en-US" altLang="zh-TW" b="1" dirty="0"/>
                  <a:t>M</a:t>
                </a:r>
                <a:r>
                  <a:rPr lang="en-US" altLang="zh-TW" dirty="0"/>
                  <a:t>, we create a cycle. Since </a:t>
                </a:r>
                <a:r>
                  <a:rPr lang="en-US" altLang="zh-TW" b="1" dirty="0"/>
                  <a:t>e</a:t>
                </a:r>
                <a:r>
                  <a:rPr lang="en-US" altLang="zh-TW" dirty="0"/>
                  <a:t> has one endpoint in </a:t>
                </a:r>
                <a:r>
                  <a:rPr lang="en-US" altLang="zh-TW" b="1" dirty="0"/>
                  <a:t>T</a:t>
                </a:r>
                <a:r>
                  <a:rPr lang="en-US" altLang="zh-TW" dirty="0"/>
                  <a:t> and one endpoint not in </a:t>
                </a:r>
                <a:r>
                  <a:rPr lang="en-US" altLang="zh-TW" b="1" dirty="0"/>
                  <a:t>T</a:t>
                </a:r>
                <a:r>
                  <a:rPr lang="en-US" altLang="zh-TW" dirty="0"/>
                  <a:t>, there has to be some other edge </a:t>
                </a:r>
                <a:r>
                  <a:rPr lang="en-US" altLang="zh-TW" b="1" dirty="0"/>
                  <a:t>e’</a:t>
                </a:r>
                <a:r>
                  <a:rPr lang="en-US" altLang="zh-TW" dirty="0"/>
                  <a:t> in this cycle that has exactly one endpoint in </a:t>
                </a:r>
                <a:r>
                  <a:rPr lang="en-US" altLang="zh-TW" b="1" dirty="0"/>
                  <a:t>T</a:t>
                </a:r>
                <a:r>
                  <a:rPr lang="en-US" altLang="zh-TW" dirty="0"/>
                  <a:t>. 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5800184"/>
              </a:xfrm>
              <a:blipFill rotWithShape="0">
                <a:blip r:embed="rId2"/>
                <a:stretch>
                  <a:fillRect l="-1704" t="-1367" r="-40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489" y="5691696"/>
            <a:ext cx="3451671" cy="1161224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630600862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632"/>
            <a:ext cx="8229600" cy="1143000"/>
          </a:xfrm>
        </p:spPr>
        <p:txBody>
          <a:bodyPr/>
          <a:lstStyle/>
          <a:p>
            <a:r>
              <a:rPr lang="en-US" altLang="zh-TW" dirty="0"/>
              <a:t>Prim’s Algorithm - Correctness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800184"/>
          </a:xfrm>
        </p:spPr>
        <p:txBody>
          <a:bodyPr>
            <a:normAutofit/>
          </a:bodyPr>
          <a:lstStyle/>
          <a:p>
            <a:r>
              <a:rPr lang="en-US" altLang="zh-TW" dirty="0"/>
              <a:t>Therefore, Prim’s Algorithm could have added </a:t>
            </a:r>
            <a:r>
              <a:rPr lang="en-US" altLang="zh-TW" b="1" dirty="0"/>
              <a:t>e’</a:t>
            </a:r>
            <a:r>
              <a:rPr lang="en-US" altLang="zh-TW" dirty="0"/>
              <a:t> but instead chose to add </a:t>
            </a:r>
            <a:r>
              <a:rPr lang="en-US" altLang="zh-TW" b="1" dirty="0"/>
              <a:t>e</a:t>
            </a:r>
            <a:r>
              <a:rPr lang="en-US" altLang="zh-TW" dirty="0"/>
              <a:t>, which means that </a:t>
            </a:r>
            <a:r>
              <a:rPr lang="en-US" altLang="zh-TW" b="1" dirty="0"/>
              <a:t>w(e’)&gt;=w(e)</a:t>
            </a:r>
            <a:r>
              <a:rPr lang="en-US" altLang="zh-TW" dirty="0"/>
              <a:t>. So if we add </a:t>
            </a:r>
            <a:r>
              <a:rPr lang="en-US" altLang="zh-TW" b="1" dirty="0"/>
              <a:t>e</a:t>
            </a:r>
            <a:r>
              <a:rPr lang="en-US" altLang="zh-TW" dirty="0"/>
              <a:t> to </a:t>
            </a:r>
            <a:r>
              <a:rPr lang="en-US" altLang="zh-TW" b="1" dirty="0"/>
              <a:t>M</a:t>
            </a:r>
            <a:r>
              <a:rPr lang="en-US" altLang="zh-TW" dirty="0"/>
              <a:t> and remove </a:t>
            </a:r>
            <a:r>
              <a:rPr lang="en-US" altLang="zh-TW" b="1" dirty="0"/>
              <a:t>e’</a:t>
            </a:r>
            <a:r>
              <a:rPr lang="en-US" altLang="zh-TW" dirty="0"/>
              <a:t>, we create a new tree </a:t>
            </a:r>
            <a:r>
              <a:rPr lang="en-US" altLang="zh-TW" b="1" dirty="0"/>
              <a:t>M’</a:t>
            </a:r>
            <a:r>
              <a:rPr lang="en-US" altLang="zh-TW" dirty="0"/>
              <a:t> whose total weight is at most the weight of </a:t>
            </a:r>
            <a:r>
              <a:rPr lang="en-US" altLang="zh-TW" b="1" dirty="0"/>
              <a:t>M</a:t>
            </a:r>
            <a:r>
              <a:rPr lang="en-US" altLang="zh-TW" dirty="0"/>
              <a:t>, and which contains </a:t>
            </a:r>
            <a:r>
              <a:rPr lang="en-US" altLang="zh-TW" b="1" dirty="0"/>
              <a:t>T U {E}</a:t>
            </a:r>
            <a:r>
              <a:rPr lang="en-US" altLang="zh-TW" dirty="0"/>
              <a:t>. This maintains the induction, so proves the theorem.</a:t>
            </a:r>
          </a:p>
          <a:p>
            <a:r>
              <a:rPr lang="en-US" altLang="zh-TW" dirty="0"/>
              <a:t>(In fact, </a:t>
            </a:r>
            <a:r>
              <a:rPr lang="en-US" altLang="zh-TW" b="1" dirty="0"/>
              <a:t>w(e’)=w(e) </a:t>
            </a:r>
            <a:r>
              <a:rPr lang="en-US" altLang="zh-TW" dirty="0"/>
              <a:t>must hold. Otherwise </a:t>
            </a:r>
            <a:r>
              <a:rPr lang="en-US" altLang="zh-TW" b="1" dirty="0"/>
              <a:t>M’</a:t>
            </a:r>
            <a:r>
              <a:rPr lang="en-US" altLang="zh-TW" dirty="0"/>
              <a:t> would have weight less than </a:t>
            </a:r>
            <a:r>
              <a:rPr lang="en-US" altLang="zh-TW" b="1" dirty="0"/>
              <a:t>M</a:t>
            </a:r>
            <a:r>
              <a:rPr lang="en-US" altLang="zh-TW" dirty="0"/>
              <a:t>, </a:t>
            </a:r>
            <a:br>
              <a:rPr lang="en-US" altLang="zh-TW" dirty="0"/>
            </a:br>
            <a:r>
              <a:rPr lang="en-US" altLang="zh-TW" dirty="0"/>
              <a:t>contradicting the assumption </a:t>
            </a:r>
            <a:br>
              <a:rPr lang="en-US" altLang="zh-TW" dirty="0"/>
            </a:br>
            <a:r>
              <a:rPr lang="en-US" altLang="zh-TW" dirty="0"/>
              <a:t>that </a:t>
            </a:r>
            <a:r>
              <a:rPr lang="en-US" altLang="zh-TW" b="1" dirty="0"/>
              <a:t>M</a:t>
            </a:r>
            <a:r>
              <a:rPr lang="en-US" altLang="zh-TW" dirty="0"/>
              <a:t> is an MST.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489" y="5691696"/>
            <a:ext cx="3451671" cy="1161224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861596" y="3244334"/>
            <a:ext cx="3420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Bellman-Ford</a:t>
            </a:r>
            <a:r>
              <a:rPr lang="zh-TW" altLang="en-US" dirty="0"/>
              <a:t> </a:t>
            </a:r>
            <a:r>
              <a:rPr lang="en-US" altLang="zh-TW" dirty="0"/>
              <a:t>how to find the path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47980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cxnSp>
        <p:nvCxnSpPr>
          <p:cNvPr id="35" name="直線接點 34"/>
          <p:cNvCxnSpPr>
            <a:stCxn id="45" idx="0"/>
            <a:endCxn id="40" idx="3"/>
          </p:cNvCxnSpPr>
          <p:nvPr/>
        </p:nvCxnSpPr>
        <p:spPr>
          <a:xfrm flipV="1">
            <a:off x="1002468" y="2605244"/>
            <a:ext cx="928567" cy="12545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1837632" y="2060848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2649474" y="286346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648086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3084646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1338050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683568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2228567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89176" y="27875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015003" y="6021288"/>
            <a:ext cx="26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Spanning tree with cost 99</a:t>
            </a:r>
            <a:endParaRPr lang="zh-TW" altLang="en-US" dirty="0"/>
          </a:p>
        </p:txBody>
      </p:sp>
      <p:sp>
        <p:nvSpPr>
          <p:cNvPr id="53" name="橢圓 52"/>
          <p:cNvSpPr/>
          <p:nvPr/>
        </p:nvSpPr>
        <p:spPr>
          <a:xfrm>
            <a:off x="4078217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4796585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7" name="橢圓 56"/>
          <p:cNvSpPr/>
          <p:nvPr/>
        </p:nvSpPr>
        <p:spPr>
          <a:xfrm>
            <a:off x="5514952" y="3517272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9" name="橢圓 58"/>
          <p:cNvSpPr/>
          <p:nvPr/>
        </p:nvSpPr>
        <p:spPr>
          <a:xfrm>
            <a:off x="5514953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6951689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4078216" y="3518874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3" name="橢圓 62"/>
          <p:cNvSpPr/>
          <p:nvPr/>
        </p:nvSpPr>
        <p:spPr>
          <a:xfrm>
            <a:off x="8388424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62" idx="0"/>
            <a:endCxn id="53" idx="4"/>
          </p:cNvCxnSpPr>
          <p:nvPr/>
        </p:nvCxnSpPr>
        <p:spPr>
          <a:xfrm flipV="1">
            <a:off x="4397116" y="3130694"/>
            <a:ext cx="1" cy="3881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43" idx="4"/>
            <a:endCxn id="42" idx="7"/>
          </p:cNvCxnSpPr>
          <p:nvPr/>
        </p:nvCxnSpPr>
        <p:spPr>
          <a:xfrm flipH="1">
            <a:off x="3192481" y="4497593"/>
            <a:ext cx="211065" cy="60343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290911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12</a:t>
            </a:r>
          </a:p>
        </p:txBody>
      </p:sp>
      <p:cxnSp>
        <p:nvCxnSpPr>
          <p:cNvPr id="23" name="直線接點 22"/>
          <p:cNvCxnSpPr>
            <a:stCxn id="57" idx="0"/>
            <a:endCxn id="59" idx="4"/>
          </p:cNvCxnSpPr>
          <p:nvPr/>
        </p:nvCxnSpPr>
        <p:spPr>
          <a:xfrm flipV="1">
            <a:off x="5833852" y="3130694"/>
            <a:ext cx="1" cy="38657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41" idx="3"/>
            <a:endCxn id="46" idx="0"/>
          </p:cNvCxnSpPr>
          <p:nvPr/>
        </p:nvCxnSpPr>
        <p:spPr>
          <a:xfrm flipH="1">
            <a:off x="2547467" y="3407858"/>
            <a:ext cx="195411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072392" y="32804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045687" y="1909718"/>
            <a:ext cx="157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Disjoint set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624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cxnSp>
        <p:nvCxnSpPr>
          <p:cNvPr id="35" name="直線接點 34"/>
          <p:cNvCxnSpPr>
            <a:stCxn id="45" idx="0"/>
            <a:endCxn id="40" idx="3"/>
          </p:cNvCxnSpPr>
          <p:nvPr/>
        </p:nvCxnSpPr>
        <p:spPr>
          <a:xfrm flipV="1">
            <a:off x="1002468" y="2605244"/>
            <a:ext cx="928567" cy="12545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1837632" y="2060848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2649474" y="286346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648086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3084646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1338050" y="5007623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683568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2228567" y="3859795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89176" y="27875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015003" y="6021288"/>
            <a:ext cx="26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Spanning tree with cost 99</a:t>
            </a:r>
            <a:endParaRPr lang="zh-TW" altLang="en-US" dirty="0"/>
          </a:p>
        </p:txBody>
      </p:sp>
      <p:sp>
        <p:nvSpPr>
          <p:cNvPr id="53" name="橢圓 52"/>
          <p:cNvSpPr/>
          <p:nvPr/>
        </p:nvSpPr>
        <p:spPr>
          <a:xfrm>
            <a:off x="4078217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8388423" y="3501261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7" name="橢圓 56"/>
          <p:cNvSpPr/>
          <p:nvPr/>
        </p:nvSpPr>
        <p:spPr>
          <a:xfrm>
            <a:off x="5514952" y="3517272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9" name="橢圓 58"/>
          <p:cNvSpPr/>
          <p:nvPr/>
        </p:nvSpPr>
        <p:spPr>
          <a:xfrm>
            <a:off x="5514953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6951689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4078216" y="3518874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3" name="橢圓 62"/>
          <p:cNvSpPr/>
          <p:nvPr/>
        </p:nvSpPr>
        <p:spPr>
          <a:xfrm>
            <a:off x="8388424" y="2492896"/>
            <a:ext cx="637799" cy="63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62" idx="0"/>
            <a:endCxn id="53" idx="4"/>
          </p:cNvCxnSpPr>
          <p:nvPr/>
        </p:nvCxnSpPr>
        <p:spPr>
          <a:xfrm flipV="1">
            <a:off x="4397116" y="3130694"/>
            <a:ext cx="1" cy="3881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43" idx="4"/>
            <a:endCxn id="42" idx="7"/>
          </p:cNvCxnSpPr>
          <p:nvPr/>
        </p:nvCxnSpPr>
        <p:spPr>
          <a:xfrm flipH="1">
            <a:off x="3192481" y="4497593"/>
            <a:ext cx="211065" cy="60343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290911" y="4669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12</a:t>
            </a:r>
          </a:p>
        </p:txBody>
      </p:sp>
      <p:cxnSp>
        <p:nvCxnSpPr>
          <p:cNvPr id="23" name="直線接點 22"/>
          <p:cNvCxnSpPr>
            <a:stCxn id="57" idx="0"/>
            <a:endCxn id="59" idx="4"/>
          </p:cNvCxnSpPr>
          <p:nvPr/>
        </p:nvCxnSpPr>
        <p:spPr>
          <a:xfrm flipV="1">
            <a:off x="5833852" y="3130694"/>
            <a:ext cx="1" cy="38657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41" idx="3"/>
            <a:endCxn id="46" idx="0"/>
          </p:cNvCxnSpPr>
          <p:nvPr/>
        </p:nvCxnSpPr>
        <p:spPr>
          <a:xfrm flipH="1">
            <a:off x="2547467" y="3407858"/>
            <a:ext cx="195411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072392" y="32804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14</a:t>
            </a:r>
            <a:endParaRPr lang="zh-TW" altLang="en-US" sz="2400" dirty="0"/>
          </a:p>
        </p:txBody>
      </p:sp>
      <p:cxnSp>
        <p:nvCxnSpPr>
          <p:cNvPr id="27" name="直線接點 26"/>
          <p:cNvCxnSpPr>
            <a:stCxn id="56" idx="0"/>
            <a:endCxn id="63" idx="4"/>
          </p:cNvCxnSpPr>
          <p:nvPr/>
        </p:nvCxnSpPr>
        <p:spPr>
          <a:xfrm flipV="1">
            <a:off x="8707323" y="3130694"/>
            <a:ext cx="1" cy="37056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43" idx="0"/>
            <a:endCxn id="41" idx="5"/>
          </p:cNvCxnSpPr>
          <p:nvPr/>
        </p:nvCxnSpPr>
        <p:spPr>
          <a:xfrm flipH="1" flipV="1">
            <a:off x="3193869" y="3407858"/>
            <a:ext cx="209677" cy="4519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300687" y="33194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16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045687" y="1909718"/>
            <a:ext cx="157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Disjoint set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032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37520</TotalTime>
  <Words>5731</Words>
  <Application>Microsoft Office PowerPoint</Application>
  <PresentationFormat>如螢幕大小 (4:3)</PresentationFormat>
  <Paragraphs>1706</Paragraphs>
  <Slides>79</Slides>
  <Notes>4</Notes>
  <HiddenSlides>1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9" baseType="lpstr">
      <vt:lpstr>華康秀風體W3</vt:lpstr>
      <vt:lpstr>新細明體</vt:lpstr>
      <vt:lpstr>標楷體</vt:lpstr>
      <vt:lpstr>Arial</vt:lpstr>
      <vt:lpstr>Calibri</vt:lpstr>
      <vt:lpstr>Cambria Math</vt:lpstr>
      <vt:lpstr>Courier New</vt:lpstr>
      <vt:lpstr>Times New Roman</vt:lpstr>
      <vt:lpstr>NTHU</vt:lpstr>
      <vt:lpstr>Visio</vt:lpstr>
      <vt:lpstr> Data Structures  資料結構</vt:lpstr>
      <vt:lpstr>Minimum-Cost Spanning Trees</vt:lpstr>
      <vt:lpstr>Kruskal’s Algorithm</vt:lpstr>
      <vt:lpstr>Running Example</vt:lpstr>
      <vt:lpstr>Kruskal’s Algorithm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Time Complexity</vt:lpstr>
      <vt:lpstr>Kruskal’s Algorithm</vt:lpstr>
      <vt:lpstr>Kruskal’s Algorithm</vt:lpstr>
      <vt:lpstr>Kruskal’s Algorithm</vt:lpstr>
      <vt:lpstr>Kruskal’s Algorithm</vt:lpstr>
      <vt:lpstr>Kruskal’s Algorithm</vt:lpstr>
      <vt:lpstr>Prim’s algorithm</vt:lpstr>
      <vt:lpstr>Running Example</vt:lpstr>
      <vt:lpstr>Prim’s Algorithm </vt:lpstr>
      <vt:lpstr>Running Example</vt:lpstr>
      <vt:lpstr>Time Complexity</vt:lpstr>
      <vt:lpstr>Prim’s Algorithm: Correctness</vt:lpstr>
      <vt:lpstr>Sollin’s Algorithm </vt:lpstr>
      <vt:lpstr>Running Example</vt:lpstr>
      <vt:lpstr>Single Source Shortest Paths</vt:lpstr>
      <vt:lpstr>Dijkstra’s Algorithm  “DIKE-stra” ([ˈdaɪk.stɹə])</vt:lpstr>
      <vt:lpstr>Dijkstra’s Algorithm</vt:lpstr>
      <vt:lpstr>Running Example</vt:lpstr>
      <vt:lpstr>Dijkstra - How to Find the Path</vt:lpstr>
      <vt:lpstr>Dijkstra - Finding the Path</vt:lpstr>
      <vt:lpstr>Dijkstra’s Algorithm</vt:lpstr>
      <vt:lpstr>PowerPoint 簡報</vt:lpstr>
      <vt:lpstr>Running Example With Negative Edge</vt:lpstr>
      <vt:lpstr>Dijkstra Went Wrong</vt:lpstr>
      <vt:lpstr>Bellman-Ford Algorithm</vt:lpstr>
      <vt:lpstr>Bellman-Ford Algorithm</vt:lpstr>
      <vt:lpstr>Running Example</vt:lpstr>
      <vt:lpstr>Bellman-Ford - How to Find the Path</vt:lpstr>
      <vt:lpstr>Bellman-Ford - Find the Path (Similar to Dijkstra)</vt:lpstr>
      <vt:lpstr>Bellman-Ford Algorithm</vt:lpstr>
      <vt:lpstr>All-Pairs Shortest Paths</vt:lpstr>
      <vt:lpstr>Floyd-Warshall’s Algorithm</vt:lpstr>
      <vt:lpstr>Floyd-Warshall’s Algorithm</vt:lpstr>
      <vt:lpstr>Running Example</vt:lpstr>
      <vt:lpstr>Running Example</vt:lpstr>
      <vt:lpstr>Running Example</vt:lpstr>
      <vt:lpstr>Running Example</vt:lpstr>
      <vt:lpstr>Floyd-Warshall - How to Find the Path</vt:lpstr>
      <vt:lpstr>Floyd-Warshall find the path</vt:lpstr>
      <vt:lpstr>Floyd-Warshall’s Algorithm</vt:lpstr>
      <vt:lpstr>Transitive Closure</vt:lpstr>
      <vt:lpstr>Transitive Closure</vt:lpstr>
      <vt:lpstr>Activity-on-Vertex (AOV) Networks</vt:lpstr>
      <vt:lpstr>AOV Network</vt:lpstr>
      <vt:lpstr>Application</vt:lpstr>
      <vt:lpstr>AOV Network of Courses</vt:lpstr>
      <vt:lpstr>Topological Ordering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Self-Study Topics</vt:lpstr>
      <vt:lpstr>Appendix – recap of set union</vt:lpstr>
      <vt:lpstr>DS: Tree Representation</vt:lpstr>
      <vt:lpstr>DS: Tree Representation</vt:lpstr>
      <vt:lpstr>DS Operation: Union(Si, Sj)</vt:lpstr>
      <vt:lpstr>DS Operation: Find(x)</vt:lpstr>
      <vt:lpstr>DS Time Complexity </vt:lpstr>
      <vt:lpstr>Improved Union(Si, Sj)</vt:lpstr>
      <vt:lpstr>Maximum Tree Height</vt:lpstr>
      <vt:lpstr>PowerPoint 簡報</vt:lpstr>
      <vt:lpstr>Prim’s Algorithm - Correctness</vt:lpstr>
      <vt:lpstr>Prim’s Algorithm - Correctness</vt:lpstr>
      <vt:lpstr>Prim’s Algorithm - Correctness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Extraction and Perception-based Rendering</dc:title>
  <dc:creator>James</dc:creator>
  <cp:lastModifiedBy>寶萱 黃</cp:lastModifiedBy>
  <cp:revision>1951</cp:revision>
  <dcterms:created xsi:type="dcterms:W3CDTF">2010-05-09T19:26:53Z</dcterms:created>
  <dcterms:modified xsi:type="dcterms:W3CDTF">2020-01-01T06:39:51Z</dcterms:modified>
</cp:coreProperties>
</file>