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81"/>
  </p:notesMasterIdLst>
  <p:handoutMasterIdLst>
    <p:handoutMasterId r:id="rId82"/>
  </p:handoutMasterIdLst>
  <p:sldIdLst>
    <p:sldId id="698" r:id="rId2"/>
    <p:sldId id="601" r:id="rId3"/>
    <p:sldId id="603" r:id="rId4"/>
    <p:sldId id="602" r:id="rId5"/>
    <p:sldId id="604" r:id="rId6"/>
    <p:sldId id="605" r:id="rId7"/>
    <p:sldId id="606" r:id="rId8"/>
    <p:sldId id="607" r:id="rId9"/>
    <p:sldId id="612" r:id="rId10"/>
    <p:sldId id="608" r:id="rId11"/>
    <p:sldId id="609" r:id="rId12"/>
    <p:sldId id="610" r:id="rId13"/>
    <p:sldId id="611" r:id="rId14"/>
    <p:sldId id="716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2" r:id="rId35"/>
    <p:sldId id="634" r:id="rId36"/>
    <p:sldId id="633" r:id="rId37"/>
    <p:sldId id="635" r:id="rId38"/>
    <p:sldId id="636" r:id="rId39"/>
    <p:sldId id="637" r:id="rId40"/>
    <p:sldId id="638" r:id="rId41"/>
    <p:sldId id="639" r:id="rId42"/>
    <p:sldId id="640" r:id="rId43"/>
    <p:sldId id="641" r:id="rId44"/>
    <p:sldId id="700" r:id="rId45"/>
    <p:sldId id="701" r:id="rId46"/>
    <p:sldId id="642" r:id="rId47"/>
    <p:sldId id="704" r:id="rId48"/>
    <p:sldId id="705" r:id="rId49"/>
    <p:sldId id="706" r:id="rId50"/>
    <p:sldId id="708" r:id="rId51"/>
    <p:sldId id="709" r:id="rId52"/>
    <p:sldId id="711" r:id="rId53"/>
    <p:sldId id="712" r:id="rId54"/>
    <p:sldId id="713" r:id="rId55"/>
    <p:sldId id="714" r:id="rId56"/>
    <p:sldId id="654" r:id="rId57"/>
    <p:sldId id="655" r:id="rId58"/>
    <p:sldId id="656" r:id="rId59"/>
    <p:sldId id="657" r:id="rId60"/>
    <p:sldId id="658" r:id="rId61"/>
    <p:sldId id="659" r:id="rId62"/>
    <p:sldId id="660" r:id="rId63"/>
    <p:sldId id="661" r:id="rId64"/>
    <p:sldId id="662" r:id="rId65"/>
    <p:sldId id="663" r:id="rId66"/>
    <p:sldId id="664" r:id="rId67"/>
    <p:sldId id="665" r:id="rId68"/>
    <p:sldId id="666" r:id="rId69"/>
    <p:sldId id="667" r:id="rId70"/>
    <p:sldId id="668" r:id="rId71"/>
    <p:sldId id="669" r:id="rId72"/>
    <p:sldId id="670" r:id="rId73"/>
    <p:sldId id="671" r:id="rId74"/>
    <p:sldId id="702" r:id="rId75"/>
    <p:sldId id="703" r:id="rId76"/>
    <p:sldId id="672" r:id="rId77"/>
    <p:sldId id="699" r:id="rId78"/>
    <p:sldId id="673" r:id="rId79"/>
    <p:sldId id="674" r:id="rId8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 autoAdjust="0"/>
    <p:restoredTop sz="92027" autoAdjust="0"/>
  </p:normalViewPr>
  <p:slideViewPr>
    <p:cSldViewPr>
      <p:cViewPr varScale="1">
        <p:scale>
          <a:sx n="69" d="100"/>
          <a:sy n="69" d="100"/>
        </p:scale>
        <p:origin x="1264" y="4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452" y="3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7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D1256-8A48-4A86-9082-DA16AA1E8053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2056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2FB2D-46C0-4485-8C6D-F1EA62ADC701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3023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88F1DE-5BD8-4546-A181-C241D3B8105B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2570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026F4-FFF7-49DB-BC75-A9CC2577710A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2975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CB0D6E-C417-4370-B92B-AF3E9469C078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2226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4883D-E265-4E5C-A68C-DA4F566B0F23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6074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FC31CD-AF1D-4FD2-8B73-4594BEC727BB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722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C6DA69-C3A9-4440-B3DE-90BE9F642906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7301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B94E7B-D03F-4D44-83AE-1024F4782B71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2989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EC5A5D-A147-4523-B5D1-51C9828FDA0C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93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A61E40-404F-4301-82D4-AC0AD12DD9E3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405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B1042-B50B-45CE-AE2F-D19F553673F2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4834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8EA1BB-BF9F-4282-88A8-345F1F82F262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2562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19D856-0A48-4CBA-9DF8-2DD213AB86CF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356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3F1EB2-568C-4ED0-86E2-F92893A44160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43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2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91B048-7AB9-4E32-8109-02130B723449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413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902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69588-F764-41C5-B736-D8100BE4D970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490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92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4E8E7E-E4E3-48A4-9500-9D11C9F05161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440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561F-BC8A-4957-AA57-BB5011AC2556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BFFE-F77F-4FB7-AFBF-CB57DA37F928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3DE7-A89C-494B-BE59-F96823C394E9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347864" y="6356350"/>
            <a:ext cx="2133600" cy="365125"/>
          </a:xfrm>
        </p:spPr>
        <p:txBody>
          <a:bodyPr/>
          <a:lstStyle/>
          <a:p>
            <a:fld id="{4609FE60-1754-41CA-A2E9-005BAF02B2AB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332656" y="6356349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F61-2A25-4934-BC78-7115A7D4DDFE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5EB7-E411-49E7-AFF8-A715F34C55FB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BEBB-5CB8-44B3-8ED6-78E35AE37B99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48E5-FFF1-4A63-A3BC-7607E8F788A5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2D38-5894-4FE7-833D-4ABAD18653D6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1D0-1A83-4C36-98DE-F77EA67C9049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BDDD-EE0C-4315-865A-716071B3824A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9407-4A4B-4C92-9987-DB252BF30A34}" type="datetime1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br>
              <a:rPr lang="en-US" altLang="zh-TW" dirty="0"/>
            </a:br>
            <a:r>
              <a:rPr lang="en-US" altLang="zh-TW" dirty="0">
                <a:solidFill>
                  <a:srgbClr val="00B050"/>
                </a:solidFill>
              </a:rPr>
              <a:t>Data Structures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53141" y="3235623"/>
            <a:ext cx="3637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/>
              <a:t>Sorting – Part I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6894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Given a sequence  </a:t>
            </a:r>
            <a:r>
              <a:rPr lang="en-US" altLang="zh-TW" b="1" dirty="0"/>
              <a:t>a[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/>
              <a:t>], a[2],…a[n]</a:t>
            </a:r>
          </a:p>
          <a:p>
            <a:r>
              <a:rPr lang="en-US" altLang="zh-TW" dirty="0"/>
              <a:t>Divide sequence into 2 parts:</a:t>
            </a:r>
          </a:p>
          <a:p>
            <a:pPr lvl="1"/>
            <a:r>
              <a:rPr lang="en-US" altLang="zh-TW" dirty="0"/>
              <a:t>Left part: sequence sorted so far</a:t>
            </a:r>
          </a:p>
          <a:p>
            <a:pPr lvl="1"/>
            <a:r>
              <a:rPr lang="en-US" altLang="zh-TW" dirty="0"/>
              <a:t>Right part: unsorted part</a:t>
            </a:r>
          </a:p>
          <a:p>
            <a:r>
              <a:rPr lang="en-US" altLang="zh-TW" dirty="0"/>
              <a:t>Take one element from right part and </a:t>
            </a:r>
            <a:r>
              <a:rPr lang="en-US" altLang="zh-TW" b="1" dirty="0"/>
              <a:t>insert</a:t>
            </a:r>
            <a:r>
              <a:rPr lang="en-US" altLang="zh-TW" dirty="0"/>
              <a:t> it into the correct position in the left part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131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Running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 w="19050"/>
        </p:spPr>
        <p:txBody>
          <a:bodyPr>
            <a:noAutofit/>
          </a:bodyPr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TW" sz="2800" dirty="0">
                <a:latin typeface="+mj-lt"/>
              </a:rPr>
              <a:t>44    55    12    42    94    18    6    67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2800" dirty="0">
              <a:latin typeface="+mj-lt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TW" sz="2800" u="sng" dirty="0">
                <a:uFill>
                  <a:solidFill>
                    <a:srgbClr val="FF0000"/>
                  </a:solidFill>
                </a:uFill>
                <a:latin typeface="+mj-lt"/>
              </a:rPr>
              <a:t>44</a:t>
            </a:r>
            <a:r>
              <a:rPr lang="en-US" altLang="zh-TW" sz="2800" dirty="0">
                <a:latin typeface="+mj-lt"/>
              </a:rPr>
              <a:t>    55    12    42    94    18    6    67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altLang="zh-TW" sz="2800" dirty="0">
              <a:latin typeface="+mj-lt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TW" sz="2800" u="sng" dirty="0">
                <a:uFill>
                  <a:solidFill>
                    <a:srgbClr val="FF0000"/>
                  </a:solidFill>
                </a:uFill>
                <a:latin typeface="+mj-lt"/>
              </a:rPr>
              <a:t>44    55</a:t>
            </a:r>
            <a:r>
              <a:rPr lang="en-US" altLang="zh-TW" sz="2800" dirty="0">
                <a:latin typeface="+mj-lt"/>
              </a:rPr>
              <a:t>    12    42    94    18    6    67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altLang="zh-TW" sz="2800" u="sng" dirty="0">
              <a:uFill>
                <a:solidFill>
                  <a:srgbClr val="FF0000"/>
                </a:solidFill>
              </a:uFill>
              <a:latin typeface="+mj-lt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TW" sz="2800" u="sng" dirty="0">
                <a:uFill>
                  <a:solidFill>
                    <a:srgbClr val="FF0000"/>
                  </a:solidFill>
                </a:uFill>
                <a:latin typeface="+mj-lt"/>
              </a:rPr>
              <a:t>12    44    55</a:t>
            </a:r>
            <a:r>
              <a:rPr lang="en-US" altLang="zh-TW" sz="2800" dirty="0">
                <a:latin typeface="+mj-lt"/>
              </a:rPr>
              <a:t>    42    94    18    6    67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altLang="zh-TW" sz="2800" u="sng" dirty="0">
              <a:uFill>
                <a:solidFill>
                  <a:srgbClr val="FF0000"/>
                </a:solidFill>
              </a:uFill>
              <a:latin typeface="+mj-lt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TW" sz="2800" u="sng" dirty="0">
                <a:uFill>
                  <a:solidFill>
                    <a:srgbClr val="FF0000"/>
                  </a:solidFill>
                </a:uFill>
                <a:latin typeface="+mj-lt"/>
              </a:rPr>
              <a:t>12    42    44    55</a:t>
            </a:r>
            <a:r>
              <a:rPr lang="en-US" altLang="zh-TW" sz="2800" dirty="0">
                <a:latin typeface="+mj-lt"/>
              </a:rPr>
              <a:t>    94    18    6    67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TW" sz="2800" dirty="0">
                <a:latin typeface="+mj-lt"/>
              </a:rPr>
              <a:t>…</a:t>
            </a:r>
            <a:endParaRPr lang="zh-TW" altLang="en-US" sz="2800" dirty="0">
              <a:latin typeface="+mj-lt"/>
            </a:endParaRPr>
          </a:p>
          <a:p>
            <a:pPr>
              <a:defRPr/>
            </a:pPr>
            <a:endParaRPr lang="zh-TW" altLang="en-US" sz="2800" dirty="0"/>
          </a:p>
        </p:txBody>
      </p:sp>
      <p:sp>
        <p:nvSpPr>
          <p:cNvPr id="5" name="橢圓 4"/>
          <p:cNvSpPr>
            <a:spLocks noChangeArrowheads="1"/>
          </p:cNvSpPr>
          <p:nvPr/>
        </p:nvSpPr>
        <p:spPr bwMode="auto">
          <a:xfrm>
            <a:off x="2651174" y="2564904"/>
            <a:ext cx="571500" cy="5715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3338167" y="3662709"/>
            <a:ext cx="571500" cy="5715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7" name="橢圓 6"/>
          <p:cNvSpPr>
            <a:spLocks noChangeArrowheads="1"/>
          </p:cNvSpPr>
          <p:nvPr/>
        </p:nvSpPr>
        <p:spPr bwMode="auto">
          <a:xfrm>
            <a:off x="4057675" y="4664546"/>
            <a:ext cx="571500" cy="5715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8" name="橢圓 7"/>
          <p:cNvSpPr>
            <a:spLocks noChangeArrowheads="1"/>
          </p:cNvSpPr>
          <p:nvPr/>
        </p:nvSpPr>
        <p:spPr bwMode="auto">
          <a:xfrm>
            <a:off x="4716016" y="5665812"/>
            <a:ext cx="571500" cy="5715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cxnSp>
        <p:nvCxnSpPr>
          <p:cNvPr id="38" name="直線單箭頭接點 37"/>
          <p:cNvCxnSpPr>
            <a:cxnSpLocks noChangeShapeType="1"/>
            <a:stCxn id="5" idx="4"/>
          </p:cNvCxnSpPr>
          <p:nvPr/>
        </p:nvCxnSpPr>
        <p:spPr bwMode="auto">
          <a:xfrm rot="5400000" flipH="1">
            <a:off x="2579737" y="2779217"/>
            <a:ext cx="71437" cy="642937"/>
          </a:xfrm>
          <a:prstGeom prst="curvedConnector4">
            <a:avLst>
              <a:gd name="adj1" fmla="val -307069"/>
              <a:gd name="adj2" fmla="val 99519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弧形接點 10"/>
          <p:cNvCxnSpPr>
            <a:cxnSpLocks noChangeShapeType="1"/>
            <a:stCxn id="6" idx="4"/>
          </p:cNvCxnSpPr>
          <p:nvPr/>
        </p:nvCxnSpPr>
        <p:spPr bwMode="auto">
          <a:xfrm rot="5400000" flipH="1">
            <a:off x="2874393" y="3484686"/>
            <a:ext cx="142875" cy="1356173"/>
          </a:xfrm>
          <a:prstGeom prst="curvedConnector4">
            <a:avLst>
              <a:gd name="adj1" fmla="val -160000"/>
              <a:gd name="adj2" fmla="val 100334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弧形接點 14"/>
          <p:cNvCxnSpPr>
            <a:cxnSpLocks noChangeShapeType="1"/>
            <a:stCxn id="6" idx="4"/>
          </p:cNvCxnSpPr>
          <p:nvPr/>
        </p:nvCxnSpPr>
        <p:spPr bwMode="auto">
          <a:xfrm rot="5400000" flipH="1">
            <a:off x="3208983" y="3819276"/>
            <a:ext cx="142875" cy="686993"/>
          </a:xfrm>
          <a:prstGeom prst="curvedConnector4">
            <a:avLst>
              <a:gd name="adj1" fmla="val -160000"/>
              <a:gd name="adj2" fmla="val 100375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弧形接點 20"/>
          <p:cNvCxnSpPr>
            <a:cxnSpLocks noChangeShapeType="1"/>
            <a:stCxn id="7" idx="4"/>
          </p:cNvCxnSpPr>
          <p:nvPr/>
        </p:nvCxnSpPr>
        <p:spPr bwMode="auto">
          <a:xfrm rot="5400000" flipH="1">
            <a:off x="3604455" y="4497077"/>
            <a:ext cx="71439" cy="1406501"/>
          </a:xfrm>
          <a:prstGeom prst="curvedConnector4">
            <a:avLst>
              <a:gd name="adj1" fmla="val -319993"/>
              <a:gd name="adj2" fmla="val 99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弧形接點 14"/>
          <p:cNvCxnSpPr>
            <a:cxnSpLocks noChangeShapeType="1"/>
          </p:cNvCxnSpPr>
          <p:nvPr/>
        </p:nvCxnSpPr>
        <p:spPr bwMode="auto">
          <a:xfrm rot="5400000" flipH="1">
            <a:off x="3986238" y="4807420"/>
            <a:ext cx="71438" cy="785813"/>
          </a:xfrm>
          <a:prstGeom prst="curvedConnector4">
            <a:avLst>
              <a:gd name="adj1" fmla="val -320000"/>
              <a:gd name="adj2" fmla="val 9991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76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 (codes)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033397"/>
              </p:ext>
            </p:extLst>
          </p:nvPr>
        </p:nvGraphicFramePr>
        <p:xfrm>
          <a:off x="107504" y="1484784"/>
          <a:ext cx="8928992" cy="5257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Insert(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e, T *a,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a[0] = 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while (e &lt; a[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  a[i+1] = a[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 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--;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a[i+1]</a:t>
                      </a:r>
                      <a:r>
                        <a:rPr lang="zh-TW" alt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InsertionSort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(T *a,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j = 2; j &lt;= n ; j++){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  T temp = a[j];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  Insert(temp, a, j – 1);}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4083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Worst case running time</a:t>
            </a:r>
          </a:p>
          <a:p>
            <a:pPr lvl="1"/>
            <a:r>
              <a:rPr lang="en-US" altLang="zh-TW" dirty="0"/>
              <a:t>Outer loop: O(n)</a:t>
            </a:r>
          </a:p>
          <a:p>
            <a:pPr lvl="1"/>
            <a:r>
              <a:rPr lang="en-US" altLang="zh-TW" dirty="0"/>
              <a:t>Inner loop: O(j)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Average case running time: </a:t>
            </a:r>
            <a:r>
              <a:rPr lang="en-US" altLang="zh-TW" dirty="0">
                <a:highlight>
                  <a:srgbClr val="FFFF00"/>
                </a:highlight>
              </a:rPr>
              <a:t>O(n</a:t>
            </a:r>
            <a:r>
              <a:rPr lang="en-US" altLang="zh-TW" baseline="30000" dirty="0">
                <a:highlight>
                  <a:srgbClr val="FFFF00"/>
                </a:highlight>
              </a:rPr>
              <a:t>2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Stable sort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117386"/>
              </p:ext>
            </p:extLst>
          </p:nvPr>
        </p:nvGraphicFramePr>
        <p:xfrm>
          <a:off x="1259632" y="3284984"/>
          <a:ext cx="22860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方程式" r:id="rId3" imgW="952087" imgH="304668" progId="Equation.3">
                  <p:embed/>
                </p:oleObj>
              </mc:Choice>
              <mc:Fallback>
                <p:oleObj name="方程式" r:id="rId3" imgW="95208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84984"/>
                        <a:ext cx="22860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260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</a:rPr>
              <a:t>Questions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If we implement the operation of “finding the correct location” with binary search, will the time complexity be reduced to O(</a:t>
            </a:r>
            <a:r>
              <a:rPr lang="en-US" altLang="zh-TW" dirty="0" err="1"/>
              <a:t>nlogn</a:t>
            </a:r>
            <a:r>
              <a:rPr lang="en-US" altLang="zh-TW" dirty="0"/>
              <a:t>)?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 don’t think so. Inserting a value to the sorted list involves shifting the elements in the array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If we store the sorted part in a linked list (for fast insertion) and employ binary search as mentioned above, will the time complexity be reduced to O(</a:t>
            </a:r>
            <a:r>
              <a:rPr lang="en-US" altLang="zh-TW" dirty="0" err="1"/>
              <a:t>nlogn</a:t>
            </a:r>
            <a:r>
              <a:rPr lang="en-US" altLang="zh-TW" dirty="0"/>
              <a:t>)?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 don’t think so. If linked list is used, then how to use binary search?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7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Pick a record </a:t>
            </a:r>
            <a:r>
              <a:rPr lang="en-US" altLang="zh-TW" b="1" dirty="0"/>
              <a:t>a[r]</a:t>
            </a:r>
            <a:r>
              <a:rPr lang="en-US" altLang="zh-TW" dirty="0"/>
              <a:t> (called </a:t>
            </a:r>
            <a:r>
              <a:rPr lang="en-US" altLang="zh-TW" b="1" dirty="0"/>
              <a:t>pivot</a:t>
            </a:r>
            <a:r>
              <a:rPr lang="en-US" altLang="zh-TW" dirty="0"/>
              <a:t>) at random. </a:t>
            </a:r>
          </a:p>
          <a:p>
            <a:r>
              <a:rPr lang="en-US" altLang="zh-TW" dirty="0"/>
              <a:t>Divide a[1]……a[n] into two </a:t>
            </a:r>
            <a:r>
              <a:rPr lang="en-US" altLang="zh-TW" dirty="0" err="1"/>
              <a:t>sublists</a:t>
            </a:r>
            <a:r>
              <a:rPr lang="en-US" altLang="zh-TW" dirty="0"/>
              <a:t> using a[r].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Sublists</a:t>
            </a:r>
            <a:r>
              <a:rPr lang="en-US" altLang="zh-TW" dirty="0"/>
              <a:t> are not sorted.</a:t>
            </a:r>
          </a:p>
          <a:p>
            <a:r>
              <a:rPr lang="en-US" altLang="zh-TW" dirty="0"/>
              <a:t>Sort the two </a:t>
            </a:r>
            <a:r>
              <a:rPr lang="en-US" altLang="zh-TW" dirty="0" err="1"/>
              <a:t>sublists</a:t>
            </a:r>
            <a:r>
              <a:rPr lang="en-US" altLang="zh-TW" dirty="0"/>
              <a:t> recursively.</a:t>
            </a:r>
          </a:p>
          <a:p>
            <a:r>
              <a:rPr lang="en-US" altLang="zh-TW" dirty="0"/>
              <a:t>How to pick up a splitting record ?</a:t>
            </a:r>
          </a:p>
          <a:p>
            <a:pPr lvl="1"/>
            <a:r>
              <a:rPr lang="en-US" altLang="zh-TW" dirty="0"/>
              <a:t>Just pick up the first record!</a:t>
            </a: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835696" y="2996952"/>
            <a:ext cx="2286000" cy="64633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 sz="2400">
              <a:ea typeface="標楷體" pitchFamily="65" charset="-120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5050383" y="2996952"/>
            <a:ext cx="2286000" cy="64633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 sz="2400"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64571" y="2996952"/>
            <a:ext cx="6429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00FF"/>
                </a:solidFill>
                <a:latin typeface="+mj-lt"/>
                <a:ea typeface="標楷體" pitchFamily="65" charset="-120"/>
              </a:rPr>
              <a:t>a</a:t>
            </a:r>
            <a:r>
              <a:rPr kumimoji="0" lang="en-US" altLang="zh-TW" sz="2800" dirty="0">
                <a:solidFill>
                  <a:srgbClr val="0000FF"/>
                </a:solidFill>
                <a:latin typeface="+mj-lt"/>
                <a:ea typeface="標楷體" pitchFamily="65" charset="-120"/>
              </a:rPr>
              <a:t>[r]</a:t>
            </a:r>
            <a:endParaRPr kumimoji="0" lang="zh-TW" altLang="en-US" sz="2800" dirty="0">
              <a:solidFill>
                <a:srgbClr val="0000FF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92883" y="3049796"/>
            <a:ext cx="14287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B52D9B"/>
                </a:solidFill>
                <a:latin typeface="+mj-lt"/>
                <a:ea typeface="標楷體" pitchFamily="65" charset="-120"/>
              </a:rPr>
              <a:t>a</a:t>
            </a:r>
            <a:r>
              <a:rPr kumimoji="0" lang="en-US" altLang="zh-TW" sz="2800" dirty="0">
                <a:solidFill>
                  <a:srgbClr val="B52D9B"/>
                </a:solidFill>
                <a:latin typeface="+mj-lt"/>
                <a:ea typeface="標楷體" pitchFamily="65" charset="-120"/>
              </a:rPr>
              <a:t>[</a:t>
            </a:r>
            <a:r>
              <a:rPr kumimoji="0" lang="en-US" altLang="zh-TW" sz="2800" dirty="0" err="1">
                <a:solidFill>
                  <a:srgbClr val="B52D9B"/>
                </a:solidFill>
                <a:latin typeface="+mj-lt"/>
                <a:ea typeface="標楷體" pitchFamily="65" charset="-120"/>
              </a:rPr>
              <a:t>i</a:t>
            </a:r>
            <a:r>
              <a:rPr kumimoji="0" lang="en-US" altLang="zh-TW" sz="2800" dirty="0">
                <a:solidFill>
                  <a:srgbClr val="B52D9B"/>
                </a:solidFill>
                <a:latin typeface="+mj-lt"/>
                <a:ea typeface="標楷體" pitchFamily="65" charset="-120"/>
              </a:rPr>
              <a:t>] ≤ a[r]</a:t>
            </a:r>
            <a:endParaRPr kumimoji="0" lang="zh-TW" altLang="en-US" sz="2800" dirty="0">
              <a:solidFill>
                <a:srgbClr val="B52D9B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79008" y="3049796"/>
            <a:ext cx="15001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B52D9B"/>
                </a:solidFill>
                <a:latin typeface="+mj-lt"/>
                <a:ea typeface="標楷體" pitchFamily="65" charset="-120"/>
              </a:rPr>
              <a:t>a</a:t>
            </a:r>
            <a:r>
              <a:rPr kumimoji="0" lang="en-US" altLang="zh-TW" sz="2800" dirty="0">
                <a:solidFill>
                  <a:srgbClr val="B52D9B"/>
                </a:solidFill>
                <a:latin typeface="+mj-lt"/>
                <a:ea typeface="標楷體" pitchFamily="65" charset="-120"/>
              </a:rPr>
              <a:t>[j] › a[r]</a:t>
            </a:r>
            <a:endParaRPr kumimoji="0" lang="zh-TW" altLang="en-US" sz="2800" dirty="0">
              <a:solidFill>
                <a:srgbClr val="B52D9B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3444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Running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TW" dirty="0">
                <a:latin typeface="+mj-lt"/>
              </a:rPr>
              <a:t>26    5    37    1    61    11    59    15    48    19</a:t>
            </a:r>
          </a:p>
          <a:p>
            <a:pPr algn="ctr">
              <a:buFont typeface="Wingdings" pitchFamily="2" charset="2"/>
              <a:buNone/>
              <a:defRPr/>
            </a:pPr>
            <a:endParaRPr lang="en-US" altLang="zh-TW" dirty="0">
              <a:latin typeface="+mj-lt"/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altLang="zh-TW" dirty="0">
                <a:latin typeface="+mj-lt"/>
              </a:rPr>
              <a:t>26    5    19    1    61    11    59    15    48    37</a:t>
            </a:r>
          </a:p>
          <a:p>
            <a:pPr algn="ctr">
              <a:buFont typeface="Wingdings" pitchFamily="2" charset="2"/>
              <a:buNone/>
              <a:defRPr/>
            </a:pPr>
            <a:endParaRPr lang="en-US" altLang="zh-TW" dirty="0">
              <a:latin typeface="+mj-lt"/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altLang="zh-TW" dirty="0">
                <a:latin typeface="+mj-lt"/>
              </a:rPr>
              <a:t>26    5    19    1    15    11    59    61    48    37</a:t>
            </a:r>
          </a:p>
          <a:p>
            <a:pPr algn="ctr">
              <a:buFont typeface="Wingdings" pitchFamily="2" charset="2"/>
              <a:buNone/>
              <a:defRPr/>
            </a:pPr>
            <a:endParaRPr lang="en-US" altLang="zh-TW" dirty="0"/>
          </a:p>
          <a:p>
            <a:pPr algn="ctr">
              <a:buFont typeface="Wingdings" pitchFamily="2" charset="2"/>
              <a:buNone/>
              <a:defRPr/>
            </a:pPr>
            <a:r>
              <a:rPr lang="en-US" altLang="zh-TW" dirty="0">
                <a:latin typeface="+mj-lt"/>
              </a:rPr>
              <a:t>11    5    19    1    15    26    59    61    48    37</a:t>
            </a:r>
          </a:p>
          <a:p>
            <a:pPr algn="ctr">
              <a:buFont typeface="Wingdings" pitchFamily="2" charset="2"/>
              <a:buNone/>
              <a:defRPr/>
            </a:pPr>
            <a:endParaRPr lang="en-US" altLang="zh-TW" dirty="0">
              <a:latin typeface="+mj-lt"/>
            </a:endParaRPr>
          </a:p>
          <a:p>
            <a:pPr marL="457200" lvl="1" indent="0">
              <a:buNone/>
              <a:defRPr/>
            </a:pPr>
            <a:endParaRPr lang="en-US" altLang="zh-TW" sz="2200" dirty="0"/>
          </a:p>
          <a:p>
            <a:pPr lvl="1">
              <a:defRPr/>
            </a:pPr>
            <a:r>
              <a:rPr lang="en-US" altLang="zh-TW" sz="2200" dirty="0">
                <a:latin typeface="+mj-lt"/>
              </a:rPr>
              <a:t>Recursively sort sublist1 and sublist2</a:t>
            </a:r>
            <a:endParaRPr lang="zh-TW" altLang="en-US" sz="2200" dirty="0">
              <a:latin typeface="+mj-lt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87624" y="162880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grpSp>
        <p:nvGrpSpPr>
          <p:cNvPr id="2" name="群組 65"/>
          <p:cNvGrpSpPr>
            <a:grpSpLocks/>
          </p:cNvGrpSpPr>
          <p:nvPr/>
        </p:nvGrpSpPr>
        <p:grpSpPr bwMode="auto">
          <a:xfrm>
            <a:off x="2697510" y="1985988"/>
            <a:ext cx="5072063" cy="285750"/>
            <a:chOff x="2714612" y="2357430"/>
            <a:chExt cx="5143536" cy="357190"/>
          </a:xfrm>
        </p:grpSpPr>
        <p:cxnSp>
          <p:nvCxnSpPr>
            <p:cNvPr id="16412" name="直線接點 59"/>
            <p:cNvCxnSpPr>
              <a:cxnSpLocks noChangeShapeType="1"/>
            </p:cNvCxnSpPr>
            <p:nvPr/>
          </p:nvCxnSpPr>
          <p:spPr bwMode="auto">
            <a:xfrm rot="5400000">
              <a:off x="2536017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arrow" w="med" len="med"/>
              <a:tailEnd/>
            </a:ln>
          </p:spPr>
        </p:cxnSp>
        <p:cxnSp>
          <p:nvCxnSpPr>
            <p:cNvPr id="16413" name="直線接點 61"/>
            <p:cNvCxnSpPr>
              <a:cxnSpLocks noChangeShapeType="1"/>
            </p:cNvCxnSpPr>
            <p:nvPr/>
          </p:nvCxnSpPr>
          <p:spPr bwMode="auto">
            <a:xfrm>
              <a:off x="2714612" y="2714620"/>
              <a:ext cx="5143536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14" name="直線接點 63"/>
            <p:cNvCxnSpPr>
              <a:cxnSpLocks noChangeShapeType="1"/>
            </p:cNvCxnSpPr>
            <p:nvPr/>
          </p:nvCxnSpPr>
          <p:spPr bwMode="auto">
            <a:xfrm rot="5400000" flipH="1" flipV="1">
              <a:off x="7679553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sp>
        <p:nvSpPr>
          <p:cNvPr id="67" name="文字方塊 66"/>
          <p:cNvSpPr txBox="1"/>
          <p:nvPr/>
        </p:nvSpPr>
        <p:spPr>
          <a:xfrm>
            <a:off x="2411760" y="1843113"/>
            <a:ext cx="14287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dirty="0" err="1">
                <a:solidFill>
                  <a:srgbClr val="0000FF"/>
                </a:solidFill>
                <a:latin typeface="+mj-lt"/>
                <a:ea typeface="標楷體" pitchFamily="65" charset="-120"/>
              </a:rPr>
              <a:t>i</a:t>
            </a:r>
            <a:endParaRPr kumimoji="0" lang="zh-TW" altLang="en-US" sz="2000" dirty="0">
              <a:solidFill>
                <a:srgbClr val="0000FF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841010" y="1843113"/>
            <a:ext cx="14287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dirty="0" err="1">
                <a:solidFill>
                  <a:srgbClr val="0000FF"/>
                </a:solidFill>
                <a:latin typeface="+mj-lt"/>
                <a:ea typeface="標楷體" pitchFamily="65" charset="-120"/>
              </a:rPr>
              <a:t>j</a:t>
            </a:r>
            <a:endParaRPr kumimoji="0" lang="zh-TW" altLang="en-US" sz="2000" dirty="0">
              <a:solidFill>
                <a:srgbClr val="0000FF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697760" y="1914550"/>
            <a:ext cx="928688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dirty="0">
                <a:latin typeface="+mj-lt"/>
                <a:ea typeface="標楷體" pitchFamily="65" charset="-120"/>
              </a:rPr>
              <a:t>swap</a:t>
            </a:r>
            <a:endParaRPr kumimoji="0" lang="zh-TW" altLang="en-US" sz="2000" dirty="0">
              <a:latin typeface="+mj-lt"/>
              <a:ea typeface="標楷體" pitchFamily="65" charset="-120"/>
            </a:endParaRPr>
          </a:p>
        </p:txBody>
      </p:sp>
      <p:grpSp>
        <p:nvGrpSpPr>
          <p:cNvPr id="4" name="群組 70"/>
          <p:cNvGrpSpPr>
            <a:grpSpLocks/>
          </p:cNvGrpSpPr>
          <p:nvPr/>
        </p:nvGrpSpPr>
        <p:grpSpPr bwMode="auto">
          <a:xfrm>
            <a:off x="3993654" y="2868489"/>
            <a:ext cx="2214563" cy="285750"/>
            <a:chOff x="2714612" y="2357430"/>
            <a:chExt cx="5143536" cy="357190"/>
          </a:xfrm>
        </p:grpSpPr>
        <p:cxnSp>
          <p:nvCxnSpPr>
            <p:cNvPr id="16409" name="直線接點 71"/>
            <p:cNvCxnSpPr>
              <a:cxnSpLocks noChangeShapeType="1"/>
            </p:cNvCxnSpPr>
            <p:nvPr/>
          </p:nvCxnSpPr>
          <p:spPr bwMode="auto">
            <a:xfrm rot="5400000">
              <a:off x="2536017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arrow" w="med" len="med"/>
              <a:tailEnd/>
            </a:ln>
          </p:spPr>
        </p:cxnSp>
        <p:cxnSp>
          <p:nvCxnSpPr>
            <p:cNvPr id="16410" name="直線接點 72"/>
            <p:cNvCxnSpPr>
              <a:cxnSpLocks noChangeShapeType="1"/>
            </p:cNvCxnSpPr>
            <p:nvPr/>
          </p:nvCxnSpPr>
          <p:spPr bwMode="auto">
            <a:xfrm>
              <a:off x="2714612" y="2714620"/>
              <a:ext cx="5143536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11" name="直線接點 73"/>
            <p:cNvCxnSpPr>
              <a:cxnSpLocks noChangeShapeType="1"/>
            </p:cNvCxnSpPr>
            <p:nvPr/>
          </p:nvCxnSpPr>
          <p:spPr bwMode="auto">
            <a:xfrm rot="5400000" flipH="1" flipV="1">
              <a:off x="7679553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sp>
        <p:nvSpPr>
          <p:cNvPr id="83" name="文字方塊 82"/>
          <p:cNvSpPr txBox="1"/>
          <p:nvPr/>
        </p:nvSpPr>
        <p:spPr>
          <a:xfrm>
            <a:off x="3707904" y="2725614"/>
            <a:ext cx="14287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dirty="0" err="1">
                <a:solidFill>
                  <a:srgbClr val="0000FF"/>
                </a:solidFill>
                <a:latin typeface="+mj-lt"/>
                <a:ea typeface="標楷體" pitchFamily="65" charset="-120"/>
              </a:rPr>
              <a:t>i</a:t>
            </a:r>
            <a:endParaRPr kumimoji="0" lang="zh-TW" altLang="en-US" sz="2000" dirty="0">
              <a:solidFill>
                <a:srgbClr val="0000FF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279654" y="2725614"/>
            <a:ext cx="14287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dirty="0" err="1">
                <a:solidFill>
                  <a:srgbClr val="0000FF"/>
                </a:solidFill>
                <a:latin typeface="+mj-lt"/>
                <a:ea typeface="標楷體" pitchFamily="65" charset="-120"/>
              </a:rPr>
              <a:t>j</a:t>
            </a:r>
            <a:endParaRPr kumimoji="0" lang="zh-TW" altLang="en-US" sz="2000" dirty="0">
              <a:solidFill>
                <a:srgbClr val="0000FF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708029" y="2797051"/>
            <a:ext cx="928688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dirty="0">
                <a:latin typeface="+mj-lt"/>
                <a:ea typeface="標楷體" pitchFamily="65" charset="-120"/>
              </a:rPr>
              <a:t>swap</a:t>
            </a:r>
            <a:endParaRPr kumimoji="0" lang="zh-TW" altLang="en-US" sz="2000" dirty="0">
              <a:latin typeface="+mj-lt"/>
              <a:ea typeface="標楷體" pitchFamily="65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416699" y="3717032"/>
            <a:ext cx="14287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dirty="0" err="1">
                <a:solidFill>
                  <a:srgbClr val="0000FF"/>
                </a:solidFill>
                <a:latin typeface="+mj-lt"/>
                <a:ea typeface="標楷體" pitchFamily="65" charset="-120"/>
              </a:rPr>
              <a:t>i</a:t>
            </a:r>
            <a:endParaRPr kumimoji="0" lang="zh-TW" altLang="en-US" sz="2000" dirty="0">
              <a:solidFill>
                <a:srgbClr val="0000FF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630886" y="3717032"/>
            <a:ext cx="14287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dirty="0" err="1">
                <a:solidFill>
                  <a:srgbClr val="0000FF"/>
                </a:solidFill>
                <a:latin typeface="+mj-lt"/>
                <a:ea typeface="標楷體" pitchFamily="65" charset="-120"/>
              </a:rPr>
              <a:t>j</a:t>
            </a:r>
            <a:endParaRPr kumimoji="0" lang="zh-TW" altLang="en-US" sz="2000" dirty="0">
              <a:solidFill>
                <a:srgbClr val="0000FF"/>
              </a:solidFill>
              <a:latin typeface="+mj-lt"/>
              <a:ea typeface="標楷體" pitchFamily="65" charset="-120"/>
            </a:endParaRPr>
          </a:p>
        </p:txBody>
      </p:sp>
      <p:grpSp>
        <p:nvGrpSpPr>
          <p:cNvPr id="6" name="群組 90"/>
          <p:cNvGrpSpPr>
            <a:grpSpLocks/>
          </p:cNvGrpSpPr>
          <p:nvPr/>
        </p:nvGrpSpPr>
        <p:grpSpPr bwMode="auto">
          <a:xfrm>
            <a:off x="2987824" y="3717032"/>
            <a:ext cx="1643062" cy="400050"/>
            <a:chOff x="2357422" y="4000504"/>
            <a:chExt cx="1643074" cy="400110"/>
          </a:xfrm>
        </p:grpSpPr>
        <p:sp>
          <p:nvSpPr>
            <p:cNvPr id="88" name="文字方塊 87"/>
            <p:cNvSpPr txBox="1"/>
            <p:nvPr/>
          </p:nvSpPr>
          <p:spPr>
            <a:xfrm>
              <a:off x="2357422" y="4000504"/>
              <a:ext cx="1643074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TW" sz="2000" dirty="0" err="1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i</a:t>
              </a:r>
              <a:r>
                <a:rPr kumimoji="0" lang="en-US" altLang="zh-TW" sz="2000" dirty="0">
                  <a:solidFill>
                    <a:srgbClr val="FF0000"/>
                  </a:solidFill>
                  <a:latin typeface="+mj-lt"/>
                  <a:ea typeface="標楷體" pitchFamily="65" charset="-120"/>
                </a:rPr>
                <a:t> › j        stop</a:t>
              </a:r>
              <a:endParaRPr kumimoji="0" lang="zh-TW" altLang="en-US" sz="2000" dirty="0">
                <a:solidFill>
                  <a:srgbClr val="FF0000"/>
                </a:solidFill>
                <a:latin typeface="+mj-lt"/>
                <a:ea typeface="標楷體" pitchFamily="65" charset="-120"/>
              </a:endParaRPr>
            </a:p>
          </p:txBody>
        </p:sp>
        <p:cxnSp>
          <p:nvCxnSpPr>
            <p:cNvPr id="16408" name="直線單箭頭接點 89"/>
            <p:cNvCxnSpPr>
              <a:cxnSpLocks noChangeShapeType="1"/>
            </p:cNvCxnSpPr>
            <p:nvPr/>
          </p:nvCxnSpPr>
          <p:spPr bwMode="auto">
            <a:xfrm>
              <a:off x="2833973" y="4214818"/>
              <a:ext cx="357190" cy="158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1187624" y="4269085"/>
            <a:ext cx="3071812" cy="600075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5259561" y="4269085"/>
            <a:ext cx="2928938" cy="600075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973436" y="4901158"/>
            <a:ext cx="13573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dirty="0" err="1">
                <a:solidFill>
                  <a:srgbClr val="B52D9B"/>
                </a:solidFill>
                <a:latin typeface="+mj-lt"/>
                <a:ea typeface="標楷體" pitchFamily="65" charset="-120"/>
              </a:rPr>
              <a:t>Sublist</a:t>
            </a:r>
            <a:r>
              <a:rPr kumimoji="0" lang="en-US" altLang="zh-TW" sz="2000" dirty="0">
                <a:solidFill>
                  <a:srgbClr val="B52D9B"/>
                </a:solidFill>
                <a:latin typeface="+mj-lt"/>
                <a:ea typeface="標楷體" pitchFamily="65" charset="-120"/>
              </a:rPr>
              <a:t> 1</a:t>
            </a:r>
            <a:endParaRPr kumimoji="0" lang="zh-TW" altLang="en-US" sz="2000" dirty="0">
              <a:solidFill>
                <a:srgbClr val="B52D9B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188249" y="4869160"/>
            <a:ext cx="1357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dirty="0" err="1">
                <a:solidFill>
                  <a:srgbClr val="B52D9B"/>
                </a:solidFill>
                <a:latin typeface="+mj-lt"/>
                <a:ea typeface="標楷體" pitchFamily="65" charset="-120"/>
              </a:rPr>
              <a:t>Sublist</a:t>
            </a:r>
            <a:r>
              <a:rPr kumimoji="0" lang="en-US" altLang="zh-TW" sz="2000" dirty="0">
                <a:solidFill>
                  <a:srgbClr val="B52D9B"/>
                </a:solidFill>
                <a:latin typeface="+mj-lt"/>
                <a:ea typeface="標楷體" pitchFamily="65" charset="-120"/>
              </a:rPr>
              <a:t> 2</a:t>
            </a:r>
            <a:endParaRPr kumimoji="0" lang="zh-TW" altLang="en-US" sz="2000" dirty="0">
              <a:solidFill>
                <a:srgbClr val="B52D9B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187624" y="254702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187624" y="3452811"/>
            <a:ext cx="571500" cy="357187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03064" y="1081598"/>
            <a:ext cx="87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pivot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427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7" grpId="0"/>
      <p:bldP spid="69" grpId="0"/>
      <p:bldP spid="70" grpId="0"/>
      <p:bldP spid="83" grpId="0"/>
      <p:bldP spid="84" grpId="0"/>
      <p:bldP spid="85" grpId="0"/>
      <p:bldP spid="86" grpId="0"/>
      <p:bldP spid="87" grpId="0"/>
      <p:bldP spid="92" grpId="0" animBg="1"/>
      <p:bldP spid="93" grpId="0" animBg="1"/>
      <p:bldP spid="94" grpId="0"/>
      <p:bldP spid="97" grpId="0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 (codes)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541157"/>
              </p:ext>
            </p:extLst>
          </p:nvPr>
        </p:nvGraphicFramePr>
        <p:xfrm>
          <a:off x="107504" y="1484784"/>
          <a:ext cx="8928992" cy="5257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QuickSort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(T *a,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left,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right)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	if (left &lt; right)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left, j = right + 1, pivot = a[left];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do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	do 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++; while (a[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&lt; pivot);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	do j--; while (a[j] &gt; pivot);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	if (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j) </a:t>
                      </a:r>
                      <a:r>
                        <a:rPr lang="en-US" sz="2000" b="1" u="sng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swap (a[</a:t>
                      </a:r>
                      <a:r>
                        <a:rPr lang="en-US" sz="2000" b="1" u="sng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u="sng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], a[j]);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} while (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j);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</a:t>
                      </a:r>
                      <a:r>
                        <a:rPr lang="en-US" sz="2000" b="1" u="sng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swap (a[left], a[j]);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QuickSort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(a, left, j - 1);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</a:t>
                      </a:r>
                      <a:r>
                        <a:rPr lang="en-US" sz="20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QuickSort</a:t>
                      </a: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(a, j + 1, right);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62832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splitting record is in the middle</a:t>
            </a:r>
          </a:p>
          <a:p>
            <a:r>
              <a:rPr lang="en-US" altLang="zh-TW" dirty="0"/>
              <a:t>Depth of recursion : O(</a:t>
            </a:r>
            <a:r>
              <a:rPr lang="en-US" altLang="zh-TW" dirty="0" err="1"/>
              <a:t>logn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Finding the position of splitting record: O(n)</a:t>
            </a:r>
          </a:p>
          <a:p>
            <a:r>
              <a:rPr lang="en-US" altLang="zh-TW" dirty="0"/>
              <a:t>Total running time: </a:t>
            </a:r>
            <a:r>
              <a:rPr lang="en-US" altLang="zh-TW" dirty="0">
                <a:highlight>
                  <a:srgbClr val="FFFF00"/>
                </a:highlight>
              </a:rPr>
              <a:t>O(</a:t>
            </a:r>
            <a:r>
              <a:rPr lang="en-US" altLang="zh-TW" dirty="0" err="1">
                <a:highlight>
                  <a:srgbClr val="FFFF00"/>
                </a:highlight>
              </a:rPr>
              <a:t>nlogn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zh-TW" dirty="0"/>
              <a:t>Worst case running time: </a:t>
            </a:r>
            <a:r>
              <a:rPr lang="en-US" altLang="zh-TW" dirty="0">
                <a:highlight>
                  <a:srgbClr val="FFFF00"/>
                </a:highlight>
              </a:rPr>
              <a:t>O(n</a:t>
            </a:r>
            <a:r>
              <a:rPr lang="en-US" altLang="zh-TW" baseline="30000" dirty="0">
                <a:highlight>
                  <a:srgbClr val="FFFF00"/>
                </a:highlight>
              </a:rPr>
              <a:t>2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075084" y="4804122"/>
            <a:ext cx="642937" cy="42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200" dirty="0">
                <a:solidFill>
                  <a:srgbClr val="0000FF"/>
                </a:solidFill>
                <a:latin typeface="+mj-lt"/>
                <a:ea typeface="標楷體" pitchFamily="65" charset="-120"/>
              </a:rPr>
              <a:t>A[r]</a:t>
            </a:r>
            <a:endParaRPr kumimoji="0" lang="zh-TW" altLang="en-US" sz="2200" dirty="0">
              <a:solidFill>
                <a:srgbClr val="0000FF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5" name="矩形 36"/>
          <p:cNvSpPr>
            <a:spLocks noChangeArrowheads="1"/>
          </p:cNvSpPr>
          <p:nvPr/>
        </p:nvSpPr>
        <p:spPr bwMode="auto">
          <a:xfrm>
            <a:off x="3860896" y="4804122"/>
            <a:ext cx="2286000" cy="4286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18146" y="4804122"/>
            <a:ext cx="571500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200" dirty="0">
                <a:solidFill>
                  <a:srgbClr val="FF0000"/>
                </a:solidFill>
                <a:latin typeface="+mj-lt"/>
                <a:ea typeface="標楷體" pitchFamily="65" charset="-120"/>
              </a:rPr>
              <a:t>n-1</a:t>
            </a:r>
            <a:endParaRPr kumimoji="0" lang="zh-TW" altLang="en-US" sz="2200" dirty="0">
              <a:solidFill>
                <a:srgbClr val="FF0000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7" name="矩形 40"/>
          <p:cNvSpPr>
            <a:spLocks noChangeArrowheads="1"/>
          </p:cNvSpPr>
          <p:nvPr/>
        </p:nvSpPr>
        <p:spPr bwMode="auto">
          <a:xfrm>
            <a:off x="3217959" y="5447059"/>
            <a:ext cx="500062" cy="4286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8" name="矩形 41"/>
          <p:cNvSpPr>
            <a:spLocks noChangeArrowheads="1"/>
          </p:cNvSpPr>
          <p:nvPr/>
        </p:nvSpPr>
        <p:spPr bwMode="auto">
          <a:xfrm>
            <a:off x="3860896" y="5447059"/>
            <a:ext cx="500063" cy="4286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9" name="矩形 43"/>
          <p:cNvSpPr>
            <a:spLocks noChangeArrowheads="1"/>
          </p:cNvSpPr>
          <p:nvPr/>
        </p:nvSpPr>
        <p:spPr bwMode="auto">
          <a:xfrm>
            <a:off x="4503834" y="5447059"/>
            <a:ext cx="1643062" cy="4286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03896" y="5447059"/>
            <a:ext cx="642938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200" dirty="0">
                <a:solidFill>
                  <a:srgbClr val="FF0000"/>
                </a:solidFill>
                <a:latin typeface="+mj-lt"/>
                <a:ea typeface="標楷體" pitchFamily="65" charset="-120"/>
              </a:rPr>
              <a:t>n-2</a:t>
            </a:r>
            <a:endParaRPr kumimoji="0" lang="zh-TW" altLang="en-US" sz="2200" dirty="0">
              <a:solidFill>
                <a:srgbClr val="FF0000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92953" y="6074132"/>
            <a:ext cx="445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Ex: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1,2,3,4,5,6,7  a sorted list </a:t>
            </a:r>
            <a:endParaRPr lang="zh-TW" altLang="en-US" sz="2800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2497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a better splitting record:</a:t>
            </a:r>
          </a:p>
          <a:p>
            <a:pPr lvl="1"/>
            <a:r>
              <a:rPr lang="en-US" altLang="zh-TW" dirty="0"/>
              <a:t>Try to find the median one</a:t>
            </a:r>
          </a:p>
          <a:p>
            <a:pPr lvl="1"/>
            <a:r>
              <a:rPr lang="en-US" altLang="zh-TW" dirty="0"/>
              <a:t>Median{ first, middle, last}</a:t>
            </a:r>
          </a:p>
          <a:p>
            <a:endParaRPr lang="en-US" altLang="zh-TW" dirty="0"/>
          </a:p>
          <a:p>
            <a:r>
              <a:rPr lang="en-US" altLang="zh-TW" dirty="0"/>
              <a:t>Not a stable sort.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2600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collection of records (</a:t>
            </a:r>
            <a:r>
              <a:rPr lang="en-US" altLang="zh-TW" b="1" i="1" dirty="0"/>
              <a:t>list</a:t>
            </a:r>
            <a:r>
              <a:rPr lang="en-US" altLang="zh-TW" dirty="0"/>
              <a:t>), where each record contains one or more fields (</a:t>
            </a:r>
            <a:r>
              <a:rPr lang="en-US" altLang="zh-TW" b="1" i="1" dirty="0"/>
              <a:t>keys</a:t>
            </a:r>
            <a:r>
              <a:rPr lang="en-US" altLang="zh-TW" dirty="0"/>
              <a:t>), </a:t>
            </a:r>
            <a:r>
              <a:rPr lang="en-US" altLang="zh-TW" b="1" i="1" dirty="0"/>
              <a:t>how do we search a record with specific key?</a:t>
            </a:r>
          </a:p>
          <a:p>
            <a:r>
              <a:rPr lang="en-US" altLang="zh-TW" dirty="0"/>
              <a:t>Example</a:t>
            </a:r>
          </a:p>
          <a:p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23150"/>
              </p:ext>
            </p:extLst>
          </p:nvPr>
        </p:nvGraphicFramePr>
        <p:xfrm>
          <a:off x="1691680" y="4120480"/>
          <a:ext cx="576064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List</a:t>
                      </a:r>
                      <a:endParaRPr lang="zh-TW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Phone book</a:t>
                      </a:r>
                      <a:endParaRPr lang="zh-TW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Record</a:t>
                      </a:r>
                      <a:endParaRPr lang="zh-TW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Person</a:t>
                      </a:r>
                      <a:endParaRPr lang="zh-TW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Key</a:t>
                      </a:r>
                      <a:endParaRPr lang="zh-TW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Name,</a:t>
                      </a:r>
                      <a:r>
                        <a:rPr lang="en-US" altLang="zh-TW" sz="2400" baseline="0" dirty="0"/>
                        <a:t> </a:t>
                      </a:r>
                      <a:r>
                        <a:rPr lang="en-US" altLang="zh-TW" sz="2400" dirty="0"/>
                        <a:t>Phone, Address, etc.</a:t>
                      </a:r>
                      <a:endParaRPr lang="zh-TW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Searching</a:t>
                      </a:r>
                      <a:endParaRPr lang="zh-TW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Find Jack.</a:t>
                      </a:r>
                      <a:endParaRPr lang="zh-TW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2706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Fast Can We Sort?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the best computing time for sorting?</a:t>
            </a:r>
          </a:p>
          <a:p>
            <a:r>
              <a:rPr lang="en-US" altLang="zh-TW" dirty="0"/>
              <a:t>If only the </a:t>
            </a:r>
            <a:r>
              <a:rPr lang="en-US" altLang="zh-TW" dirty="0">
                <a:solidFill>
                  <a:srgbClr val="FF0000"/>
                </a:solidFill>
              </a:rPr>
              <a:t>comparisons and interchanges </a:t>
            </a:r>
            <a:r>
              <a:rPr lang="en-US" altLang="zh-TW" dirty="0"/>
              <a:t>are allowed during the sorting, </a:t>
            </a:r>
            <a:r>
              <a:rPr lang="el-GR" altLang="zh-TW" b="1" dirty="0"/>
              <a:t>Ω</a:t>
            </a:r>
            <a:r>
              <a:rPr lang="en-US" altLang="zh-TW" b="1" dirty="0"/>
              <a:t>(</a:t>
            </a:r>
            <a:r>
              <a:rPr lang="en-US" altLang="zh-TW" b="1" dirty="0" err="1"/>
              <a:t>nlogn</a:t>
            </a:r>
            <a:r>
              <a:rPr lang="en-US" altLang="zh-TW" b="1" dirty="0"/>
              <a:t>)</a:t>
            </a:r>
            <a:r>
              <a:rPr lang="en-US" altLang="zh-TW" dirty="0"/>
              <a:t> is the best possible time!</a:t>
            </a:r>
          </a:p>
          <a:p>
            <a:r>
              <a:rPr lang="en-US" altLang="zh-TW" dirty="0"/>
              <a:t>Decision tree:</a:t>
            </a:r>
          </a:p>
          <a:p>
            <a:pPr lvl="1"/>
            <a:r>
              <a:rPr lang="en-US" altLang="zh-TW" dirty="0"/>
              <a:t>A tree that describe sorting process.</a:t>
            </a:r>
          </a:p>
          <a:p>
            <a:pPr lvl="1"/>
            <a:r>
              <a:rPr lang="en-US" altLang="zh-TW" dirty="0"/>
              <a:t>Each vertex represents a comparison.</a:t>
            </a:r>
          </a:p>
          <a:p>
            <a:pPr lvl="1"/>
            <a:r>
              <a:rPr lang="en-US" altLang="zh-TW" dirty="0"/>
              <a:t>Each branch indicates the result.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069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08334"/>
              </p:ext>
            </p:extLst>
          </p:nvPr>
        </p:nvGraphicFramePr>
        <p:xfrm>
          <a:off x="536634" y="1772816"/>
          <a:ext cx="8070732" cy="436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3" imgW="4894783" imgH="2644750" progId="Visio.Drawing.11">
                  <p:embed/>
                </p:oleObj>
              </mc:Choice>
              <mc:Fallback>
                <p:oleObj name="Visio" r:id="rId3" imgW="4894783" imgH="2644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34" y="1772816"/>
                        <a:ext cx="8070732" cy="4365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3432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</a:rPr>
              <a:t>Time Complexity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list of </a:t>
            </a:r>
            <a:r>
              <a:rPr lang="en-US" altLang="zh-TW" b="1" dirty="0"/>
              <a:t>n</a:t>
            </a:r>
            <a:r>
              <a:rPr lang="en-US" altLang="zh-TW" dirty="0"/>
              <a:t> records.</a:t>
            </a:r>
          </a:p>
          <a:p>
            <a:r>
              <a:rPr lang="en-US" altLang="zh-TW" dirty="0"/>
              <a:t>There are </a:t>
            </a:r>
            <a:r>
              <a:rPr lang="en-US" altLang="zh-TW" b="1" dirty="0"/>
              <a:t>n!</a:t>
            </a:r>
            <a:r>
              <a:rPr lang="en-US" altLang="zh-TW" dirty="0"/>
              <a:t> combinations and thus having </a:t>
            </a:r>
            <a:r>
              <a:rPr lang="en-US" altLang="zh-TW" b="1" dirty="0"/>
              <a:t>n!</a:t>
            </a:r>
            <a:r>
              <a:rPr lang="en-US" altLang="zh-TW" dirty="0"/>
              <a:t> leaf nodes in a decision tree.</a:t>
            </a:r>
          </a:p>
          <a:p>
            <a:r>
              <a:rPr lang="en-US" altLang="zh-TW" dirty="0"/>
              <a:t>For a decision tree (binary tree) with </a:t>
            </a:r>
            <a:r>
              <a:rPr lang="en-US" altLang="zh-TW" b="1" dirty="0"/>
              <a:t>n!</a:t>
            </a:r>
            <a:r>
              <a:rPr lang="en-US" altLang="zh-TW" dirty="0"/>
              <a:t> leaves, the height (depth) of the tree is </a:t>
            </a:r>
            <a:r>
              <a:rPr lang="en-US" altLang="zh-TW" b="1" dirty="0" err="1"/>
              <a:t>nlogn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Therefore the average root-to-leaf path is </a:t>
            </a:r>
            <a:r>
              <a:rPr lang="el-GR" altLang="zh-TW" b="1" dirty="0"/>
              <a:t>Ω</a:t>
            </a:r>
            <a:r>
              <a:rPr lang="en-US" altLang="zh-TW" b="1" dirty="0"/>
              <a:t>(</a:t>
            </a:r>
            <a:r>
              <a:rPr lang="en-US" altLang="zh-TW" b="1" dirty="0" err="1"/>
              <a:t>nlogn</a:t>
            </a:r>
            <a:r>
              <a:rPr lang="en-US" altLang="zh-TW" b="1" dirty="0"/>
              <a:t>).</a:t>
            </a:r>
            <a:r>
              <a:rPr lang="en-US" altLang="zh-TW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77799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Merge: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Given two sorted lists, merge them into one sorted list.</a:t>
            </a:r>
          </a:p>
          <a:p>
            <a:pPr lvl="1"/>
            <a:r>
              <a:rPr lang="en-US" altLang="zh-TW" dirty="0"/>
              <a:t>Use an algorithm similar to polynomial addition.</a:t>
            </a:r>
          </a:p>
          <a:p>
            <a:pPr lvl="1"/>
            <a:r>
              <a:rPr lang="en-US" altLang="zh-TW" dirty="0"/>
              <a:t>Assume the size of two lists are m and l, the time complexity of merging two lists is </a:t>
            </a:r>
            <a:r>
              <a:rPr lang="en-US" altLang="zh-TW" dirty="0">
                <a:highlight>
                  <a:srgbClr val="FFFF00"/>
                </a:highlight>
              </a:rPr>
              <a:t>O(</a:t>
            </a:r>
            <a:r>
              <a:rPr lang="en-US" altLang="zh-TW" dirty="0" err="1">
                <a:highlight>
                  <a:srgbClr val="FFFF00"/>
                </a:highlight>
              </a:rPr>
              <a:t>m+l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9495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Illustration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888287" cy="4951412"/>
          </a:xfrm>
        </p:spPr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>
              <a:buFont typeface="Wingdings" pitchFamily="2" charset="2"/>
              <a:buNone/>
            </a:pPr>
            <a:endParaRPr lang="zh-TW" altLang="en-US" dirty="0"/>
          </a:p>
        </p:txBody>
      </p:sp>
      <p:sp>
        <p:nvSpPr>
          <p:cNvPr id="5" name="Rectangle 1045"/>
          <p:cNvSpPr>
            <a:spLocks noChangeArrowheads="1"/>
          </p:cNvSpPr>
          <p:nvPr/>
        </p:nvSpPr>
        <p:spPr bwMode="auto">
          <a:xfrm>
            <a:off x="4356100" y="4711700"/>
            <a:ext cx="381000" cy="631825"/>
          </a:xfrm>
          <a:prstGeom prst="rect">
            <a:avLst/>
          </a:prstGeom>
          <a:solidFill>
            <a:srgbClr val="B52D9B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bIns="0" anchor="ctr"/>
          <a:lstStyle/>
          <a:p>
            <a:pPr algn="ctr" eaLnBrk="0" hangingPunct="0">
              <a:defRPr/>
            </a:pPr>
            <a:endParaRPr kumimoji="0" lang="en-AU" sz="2400">
              <a:solidFill>
                <a:srgbClr val="FF0000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6" name="Rectangle 1051"/>
          <p:cNvSpPr>
            <a:spLocks noChangeArrowheads="1"/>
          </p:cNvSpPr>
          <p:nvPr/>
        </p:nvSpPr>
        <p:spPr bwMode="auto">
          <a:xfrm>
            <a:off x="2987824" y="5854699"/>
            <a:ext cx="1421507" cy="461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4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A[middle]</a:t>
            </a:r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2298700" y="4711700"/>
            <a:ext cx="381000" cy="631825"/>
          </a:xfrm>
          <a:prstGeom prst="rect">
            <a:avLst/>
          </a:prstGeom>
          <a:solidFill>
            <a:srgbClr val="009900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bIns="0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8" name="Rectangle 1037"/>
          <p:cNvSpPr>
            <a:spLocks noChangeArrowheads="1"/>
          </p:cNvSpPr>
          <p:nvPr/>
        </p:nvSpPr>
        <p:spPr bwMode="auto">
          <a:xfrm>
            <a:off x="1635125" y="5854699"/>
            <a:ext cx="104457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4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A[left]</a:t>
            </a:r>
          </a:p>
        </p:txBody>
      </p:sp>
      <p:sp>
        <p:nvSpPr>
          <p:cNvPr id="9" name="Rectangle 1029"/>
          <p:cNvSpPr>
            <a:spLocks noChangeArrowheads="1"/>
          </p:cNvSpPr>
          <p:nvPr/>
        </p:nvSpPr>
        <p:spPr bwMode="auto">
          <a:xfrm>
            <a:off x="2305050" y="4718050"/>
            <a:ext cx="4178300" cy="619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10" name="Line 1030"/>
          <p:cNvSpPr>
            <a:spLocks noChangeShapeType="1"/>
          </p:cNvSpPr>
          <p:nvPr/>
        </p:nvSpPr>
        <p:spPr bwMode="auto">
          <a:xfrm>
            <a:off x="4356100" y="4711700"/>
            <a:ext cx="1588" cy="63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11" name="AutoShape 1039"/>
          <p:cNvSpPr>
            <a:spLocks/>
          </p:cNvSpPr>
          <p:nvPr/>
        </p:nvSpPr>
        <p:spPr bwMode="auto">
          <a:xfrm rot="16200000" flipV="1">
            <a:off x="3126581" y="3393282"/>
            <a:ext cx="420687" cy="2057400"/>
          </a:xfrm>
          <a:prstGeom prst="rightBrace">
            <a:avLst>
              <a:gd name="adj1" fmla="val 37500"/>
              <a:gd name="adj2" fmla="val 50000"/>
            </a:avLst>
          </a:prstGeom>
          <a:noFill/>
          <a:ln w="57150">
            <a:solidFill>
              <a:srgbClr val="009900"/>
            </a:solidFill>
            <a:round/>
            <a:headEnd type="none" w="sm" len="sm"/>
            <a:tailEnd type="none" w="sm" len="sm"/>
          </a:ln>
          <a:effectLst/>
        </p:spPr>
        <p:txBody>
          <a:bodyPr wrap="none" bIns="0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12" name="Rectangle 1040"/>
          <p:cNvSpPr>
            <a:spLocks noChangeArrowheads="1"/>
          </p:cNvSpPr>
          <p:nvPr/>
        </p:nvSpPr>
        <p:spPr bwMode="auto">
          <a:xfrm>
            <a:off x="2284413" y="3503613"/>
            <a:ext cx="2057400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Sorted</a:t>
            </a:r>
            <a:r>
              <a:rPr kumimoji="0" lang="en-US" altLang="zh-TW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kumimoji="0" lang="en-US" altLang="zh-TW" sz="2400" dirty="0" err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FirstPart</a:t>
            </a:r>
            <a:endParaRPr kumimoji="0" lang="en-US" altLang="zh-TW" sz="2400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3" name="AutoShape 1041"/>
          <p:cNvSpPr>
            <a:spLocks/>
          </p:cNvSpPr>
          <p:nvPr/>
        </p:nvSpPr>
        <p:spPr bwMode="auto">
          <a:xfrm rot="16200000" flipV="1">
            <a:off x="5250656" y="3393282"/>
            <a:ext cx="420687" cy="2057400"/>
          </a:xfrm>
          <a:prstGeom prst="rightBrace">
            <a:avLst>
              <a:gd name="adj1" fmla="val 37500"/>
              <a:gd name="adj2" fmla="val 50000"/>
            </a:avLst>
          </a:prstGeom>
          <a:noFill/>
          <a:ln w="57150">
            <a:solidFill>
              <a:srgbClr val="B52D9B"/>
            </a:solidFill>
            <a:round/>
            <a:headEnd type="none" w="sm" len="sm"/>
            <a:tailEnd type="none" w="sm" len="sm"/>
          </a:ln>
          <a:effectLst/>
        </p:spPr>
        <p:txBody>
          <a:bodyPr wrap="none" bIns="0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14" name="Rectangle 1042"/>
          <p:cNvSpPr>
            <a:spLocks noChangeArrowheads="1"/>
          </p:cNvSpPr>
          <p:nvPr/>
        </p:nvSpPr>
        <p:spPr bwMode="auto">
          <a:xfrm>
            <a:off x="4356100" y="3465513"/>
            <a:ext cx="2438400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Sorted </a:t>
            </a:r>
            <a:r>
              <a:rPr kumimoji="0" lang="en-US" altLang="zh-TW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SecondPart</a:t>
            </a:r>
          </a:p>
        </p:txBody>
      </p:sp>
      <p:sp>
        <p:nvSpPr>
          <p:cNvPr id="15" name="Rectangle 1067"/>
          <p:cNvSpPr>
            <a:spLocks noChangeArrowheads="1"/>
          </p:cNvSpPr>
          <p:nvPr/>
        </p:nvSpPr>
        <p:spPr bwMode="auto">
          <a:xfrm>
            <a:off x="4732338" y="4733925"/>
            <a:ext cx="1755775" cy="603250"/>
          </a:xfrm>
          <a:prstGeom prst="rect">
            <a:avLst/>
          </a:prstGeom>
          <a:solidFill>
            <a:srgbClr val="B52D9B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bIns="0" anchor="ctr"/>
          <a:lstStyle/>
          <a:p>
            <a:pPr algn="ctr" eaLnBrk="0" hangingPunct="0">
              <a:defRPr/>
            </a:pPr>
            <a:endParaRPr kumimoji="0" lang="en-AU" sz="2400" dirty="0">
              <a:solidFill>
                <a:srgbClr val="FF0000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16" name="Rectangle 1068"/>
          <p:cNvSpPr>
            <a:spLocks noChangeArrowheads="1"/>
          </p:cNvSpPr>
          <p:nvPr/>
        </p:nvSpPr>
        <p:spPr bwMode="auto">
          <a:xfrm>
            <a:off x="6165849" y="5854699"/>
            <a:ext cx="1185863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A[right]</a:t>
            </a:r>
          </a:p>
        </p:txBody>
      </p:sp>
      <p:sp>
        <p:nvSpPr>
          <p:cNvPr id="17" name="Rectangle 1069"/>
          <p:cNvSpPr>
            <a:spLocks noChangeArrowheads="1"/>
          </p:cNvSpPr>
          <p:nvPr/>
        </p:nvSpPr>
        <p:spPr bwMode="auto">
          <a:xfrm>
            <a:off x="2555875" y="4732338"/>
            <a:ext cx="1797050" cy="600075"/>
          </a:xfrm>
          <a:prstGeom prst="rect">
            <a:avLst/>
          </a:prstGeom>
          <a:solidFill>
            <a:srgbClr val="009900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bIns="0" anchor="ctr"/>
          <a:lstStyle/>
          <a:p>
            <a:pPr algn="ctr" eaLnBrk="0" hangingPunct="0">
              <a:defRPr/>
            </a:pPr>
            <a:endParaRPr kumimoji="0" lang="en-AU" sz="2400">
              <a:solidFill>
                <a:srgbClr val="FF0000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18" name="Rectangle 1070"/>
          <p:cNvSpPr>
            <a:spLocks noChangeArrowheads="1"/>
          </p:cNvSpPr>
          <p:nvPr/>
        </p:nvSpPr>
        <p:spPr bwMode="auto">
          <a:xfrm>
            <a:off x="2147888" y="2865438"/>
            <a:ext cx="1898650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merge</a:t>
            </a:r>
          </a:p>
        </p:txBody>
      </p:sp>
      <p:grpSp>
        <p:nvGrpSpPr>
          <p:cNvPr id="2" name="Group 1071"/>
          <p:cNvGrpSpPr>
            <a:grpSpLocks/>
          </p:cNvGrpSpPr>
          <p:nvPr/>
        </p:nvGrpSpPr>
        <p:grpSpPr bwMode="auto">
          <a:xfrm>
            <a:off x="2312988" y="1971675"/>
            <a:ext cx="4191000" cy="631825"/>
            <a:chOff x="1737" y="3384"/>
            <a:chExt cx="2640" cy="432"/>
          </a:xfrm>
        </p:grpSpPr>
        <p:sp>
          <p:nvSpPr>
            <p:cNvPr id="20" name="Rectangle 1072"/>
            <p:cNvSpPr>
              <a:spLocks noChangeArrowheads="1"/>
            </p:cNvSpPr>
            <p:nvPr/>
          </p:nvSpPr>
          <p:spPr bwMode="auto">
            <a:xfrm>
              <a:off x="1977" y="3384"/>
              <a:ext cx="240" cy="432"/>
            </a:xfrm>
            <a:prstGeom prst="rect">
              <a:avLst/>
            </a:prstGeom>
            <a:solidFill>
              <a:srgbClr val="009900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21" name="Rectangle 1073"/>
            <p:cNvSpPr>
              <a:spLocks noChangeArrowheads="1"/>
            </p:cNvSpPr>
            <p:nvPr/>
          </p:nvSpPr>
          <p:spPr bwMode="auto">
            <a:xfrm>
              <a:off x="1737" y="3384"/>
              <a:ext cx="240" cy="432"/>
            </a:xfrm>
            <a:prstGeom prst="rect">
              <a:avLst/>
            </a:prstGeom>
            <a:solidFill>
              <a:srgbClr val="B52D9B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22" name="Rectangle 1074"/>
            <p:cNvSpPr>
              <a:spLocks noChangeArrowheads="1"/>
            </p:cNvSpPr>
            <p:nvPr/>
          </p:nvSpPr>
          <p:spPr bwMode="auto">
            <a:xfrm>
              <a:off x="2217" y="3384"/>
              <a:ext cx="240" cy="432"/>
            </a:xfrm>
            <a:prstGeom prst="rect">
              <a:avLst/>
            </a:prstGeom>
            <a:solidFill>
              <a:srgbClr val="B52D9B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23" name="Rectangle 1075"/>
            <p:cNvSpPr>
              <a:spLocks noChangeArrowheads="1"/>
            </p:cNvSpPr>
            <p:nvPr/>
          </p:nvSpPr>
          <p:spPr bwMode="auto">
            <a:xfrm>
              <a:off x="2457" y="3384"/>
              <a:ext cx="240" cy="432"/>
            </a:xfrm>
            <a:prstGeom prst="rect">
              <a:avLst/>
            </a:prstGeom>
            <a:solidFill>
              <a:srgbClr val="B52D9B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24" name="Rectangle 1076"/>
            <p:cNvSpPr>
              <a:spLocks noChangeArrowheads="1"/>
            </p:cNvSpPr>
            <p:nvPr/>
          </p:nvSpPr>
          <p:spPr bwMode="auto">
            <a:xfrm>
              <a:off x="2697" y="3384"/>
              <a:ext cx="240" cy="432"/>
            </a:xfrm>
            <a:prstGeom prst="rect">
              <a:avLst/>
            </a:prstGeom>
            <a:solidFill>
              <a:srgbClr val="009900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25" name="Rectangle 1077"/>
            <p:cNvSpPr>
              <a:spLocks noChangeArrowheads="1"/>
            </p:cNvSpPr>
            <p:nvPr/>
          </p:nvSpPr>
          <p:spPr bwMode="auto">
            <a:xfrm>
              <a:off x="2937" y="3384"/>
              <a:ext cx="240" cy="432"/>
            </a:xfrm>
            <a:prstGeom prst="rect">
              <a:avLst/>
            </a:prstGeom>
            <a:solidFill>
              <a:srgbClr val="009900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26" name="Rectangle 1078"/>
            <p:cNvSpPr>
              <a:spLocks noChangeArrowheads="1"/>
            </p:cNvSpPr>
            <p:nvPr/>
          </p:nvSpPr>
          <p:spPr bwMode="auto">
            <a:xfrm>
              <a:off x="3177" y="3384"/>
              <a:ext cx="240" cy="432"/>
            </a:xfrm>
            <a:prstGeom prst="rect">
              <a:avLst/>
            </a:prstGeom>
            <a:solidFill>
              <a:srgbClr val="009900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27" name="Rectangle 1079"/>
            <p:cNvSpPr>
              <a:spLocks noChangeArrowheads="1"/>
            </p:cNvSpPr>
            <p:nvPr/>
          </p:nvSpPr>
          <p:spPr bwMode="auto">
            <a:xfrm>
              <a:off x="3417" y="3384"/>
              <a:ext cx="240" cy="432"/>
            </a:xfrm>
            <a:prstGeom prst="rect">
              <a:avLst/>
            </a:prstGeom>
            <a:solidFill>
              <a:srgbClr val="B52D9B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28" name="Rectangle 1080"/>
            <p:cNvSpPr>
              <a:spLocks noChangeArrowheads="1"/>
            </p:cNvSpPr>
            <p:nvPr/>
          </p:nvSpPr>
          <p:spPr bwMode="auto">
            <a:xfrm>
              <a:off x="3657" y="3384"/>
              <a:ext cx="240" cy="432"/>
            </a:xfrm>
            <a:prstGeom prst="rect">
              <a:avLst/>
            </a:prstGeom>
            <a:solidFill>
              <a:srgbClr val="009900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29" name="Rectangle 1081"/>
            <p:cNvSpPr>
              <a:spLocks noChangeArrowheads="1"/>
            </p:cNvSpPr>
            <p:nvPr/>
          </p:nvSpPr>
          <p:spPr bwMode="auto">
            <a:xfrm>
              <a:off x="3897" y="3384"/>
              <a:ext cx="240" cy="432"/>
            </a:xfrm>
            <a:prstGeom prst="rect">
              <a:avLst/>
            </a:prstGeom>
            <a:solidFill>
              <a:srgbClr val="009900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30" name="Rectangle 1082"/>
            <p:cNvSpPr>
              <a:spLocks noChangeArrowheads="1"/>
            </p:cNvSpPr>
            <p:nvPr/>
          </p:nvSpPr>
          <p:spPr bwMode="auto">
            <a:xfrm>
              <a:off x="4137" y="3384"/>
              <a:ext cx="240" cy="432"/>
            </a:xfrm>
            <a:prstGeom prst="rect">
              <a:avLst/>
            </a:prstGeom>
            <a:solidFill>
              <a:srgbClr val="B52D9B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31" name="Rectangle 1083"/>
            <p:cNvSpPr>
              <a:spLocks noChangeArrowheads="1"/>
            </p:cNvSpPr>
            <p:nvPr/>
          </p:nvSpPr>
          <p:spPr bwMode="auto">
            <a:xfrm>
              <a:off x="1741" y="3388"/>
              <a:ext cx="2632" cy="42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</p:grpSp>
      <p:sp>
        <p:nvSpPr>
          <p:cNvPr id="32" name="Rectangle 1084"/>
          <p:cNvSpPr>
            <a:spLocks noChangeArrowheads="1"/>
          </p:cNvSpPr>
          <p:nvPr/>
        </p:nvSpPr>
        <p:spPr bwMode="auto">
          <a:xfrm>
            <a:off x="1571625" y="2109788"/>
            <a:ext cx="646113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33" name="AutoShape 1085"/>
          <p:cNvSpPr>
            <a:spLocks noChangeArrowheads="1"/>
          </p:cNvSpPr>
          <p:nvPr/>
        </p:nvSpPr>
        <p:spPr bwMode="auto">
          <a:xfrm flipV="1">
            <a:off x="4197350" y="2667000"/>
            <a:ext cx="406400" cy="1498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6" name="Line 1094"/>
          <p:cNvSpPr>
            <a:spLocks noChangeShapeType="1"/>
          </p:cNvSpPr>
          <p:nvPr/>
        </p:nvSpPr>
        <p:spPr bwMode="auto">
          <a:xfrm flipV="1">
            <a:off x="6483350" y="5407025"/>
            <a:ext cx="0" cy="37465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7" name="Rectangle 1095"/>
          <p:cNvSpPr>
            <a:spLocks noChangeArrowheads="1"/>
          </p:cNvSpPr>
          <p:nvPr/>
        </p:nvSpPr>
        <p:spPr bwMode="auto">
          <a:xfrm>
            <a:off x="1652588" y="4814888"/>
            <a:ext cx="646112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38" name="AutoShape 1096"/>
          <p:cNvSpPr>
            <a:spLocks/>
          </p:cNvSpPr>
          <p:nvPr/>
        </p:nvSpPr>
        <p:spPr bwMode="auto">
          <a:xfrm rot="16200000" flipV="1">
            <a:off x="4219575" y="-319087"/>
            <a:ext cx="407988" cy="4132262"/>
          </a:xfrm>
          <a:prstGeom prst="rightBrace">
            <a:avLst>
              <a:gd name="adj1" fmla="val 77748"/>
              <a:gd name="adj2" fmla="val 50000"/>
            </a:avLst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bIns="0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9" name="Rectangle 1097"/>
          <p:cNvSpPr>
            <a:spLocks noChangeArrowheads="1"/>
          </p:cNvSpPr>
          <p:nvPr/>
        </p:nvSpPr>
        <p:spPr bwMode="auto">
          <a:xfrm>
            <a:off x="3148013" y="1214438"/>
            <a:ext cx="2438400" cy="461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Sorted</a:t>
            </a:r>
            <a:endParaRPr kumimoji="0" lang="en-US" altLang="zh-TW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0" name="Rectangle 1068"/>
          <p:cNvSpPr>
            <a:spLocks noChangeArrowheads="1"/>
          </p:cNvSpPr>
          <p:nvPr/>
        </p:nvSpPr>
        <p:spPr bwMode="auto">
          <a:xfrm>
            <a:off x="4307952" y="5854699"/>
            <a:ext cx="1743597" cy="4623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A[middle+1]</a:t>
            </a:r>
          </a:p>
        </p:txBody>
      </p:sp>
      <p:sp>
        <p:nvSpPr>
          <p:cNvPr id="41" name="Line 1094"/>
          <p:cNvSpPr>
            <a:spLocks noChangeShapeType="1"/>
          </p:cNvSpPr>
          <p:nvPr/>
        </p:nvSpPr>
        <p:spPr bwMode="auto">
          <a:xfrm flipV="1">
            <a:off x="4432299" y="5407025"/>
            <a:ext cx="0" cy="37465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42" name="Line 1094"/>
          <p:cNvSpPr>
            <a:spLocks noChangeShapeType="1"/>
          </p:cNvSpPr>
          <p:nvPr/>
        </p:nvSpPr>
        <p:spPr bwMode="auto">
          <a:xfrm flipV="1">
            <a:off x="4283968" y="5407025"/>
            <a:ext cx="0" cy="374650"/>
          </a:xfrm>
          <a:prstGeom prst="line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43" name="Line 1094"/>
          <p:cNvSpPr>
            <a:spLocks noChangeShapeType="1"/>
          </p:cNvSpPr>
          <p:nvPr/>
        </p:nvSpPr>
        <p:spPr bwMode="auto">
          <a:xfrm flipV="1">
            <a:off x="2298700" y="5407025"/>
            <a:ext cx="0" cy="374650"/>
          </a:xfrm>
          <a:prstGeom prst="line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0906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  <p:bldP spid="33" grpId="0" animBg="1"/>
      <p:bldP spid="38" grpId="0" animBg="1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Running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TW" altLang="en-US" dirty="0">
              <a:latin typeface="+mj-lt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125538" y="3625850"/>
            <a:ext cx="6862762" cy="1833563"/>
            <a:chOff x="372" y="2736"/>
            <a:chExt cx="4323" cy="1155"/>
          </a:xfrm>
        </p:grpSpPr>
        <p:grpSp>
          <p:nvGrpSpPr>
            <p:cNvPr id="21530" name="Group 48"/>
            <p:cNvGrpSpPr>
              <a:grpSpLocks/>
            </p:cNvGrpSpPr>
            <p:nvPr/>
          </p:nvGrpSpPr>
          <p:grpSpPr bwMode="auto">
            <a:xfrm>
              <a:off x="3159" y="3080"/>
              <a:ext cx="1536" cy="262"/>
              <a:chOff x="3159" y="3080"/>
              <a:chExt cx="1536" cy="262"/>
            </a:xfrm>
          </p:grpSpPr>
          <p:sp>
            <p:nvSpPr>
              <p:cNvPr id="90" name="Text Box 25"/>
              <p:cNvSpPr txBox="1">
                <a:spLocks noChangeArrowheads="1"/>
              </p:cNvSpPr>
              <p:nvPr/>
            </p:nvSpPr>
            <p:spPr bwMode="auto">
              <a:xfrm>
                <a:off x="3159" y="3080"/>
                <a:ext cx="384" cy="2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6</a:t>
                </a:r>
              </a:p>
            </p:txBody>
          </p:sp>
          <p:sp>
            <p:nvSpPr>
              <p:cNvPr id="91" name="Text Box 26"/>
              <p:cNvSpPr txBox="1">
                <a:spLocks noChangeArrowheads="1"/>
              </p:cNvSpPr>
              <p:nvPr/>
            </p:nvSpPr>
            <p:spPr bwMode="auto">
              <a:xfrm>
                <a:off x="3543" y="3080"/>
                <a:ext cx="384" cy="2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10</a:t>
                </a:r>
              </a:p>
            </p:txBody>
          </p:sp>
          <p:sp>
            <p:nvSpPr>
              <p:cNvPr id="92" name="Text Box 27"/>
              <p:cNvSpPr txBox="1">
                <a:spLocks noChangeArrowheads="1"/>
              </p:cNvSpPr>
              <p:nvPr/>
            </p:nvSpPr>
            <p:spPr bwMode="auto">
              <a:xfrm>
                <a:off x="3927" y="3080"/>
                <a:ext cx="384" cy="2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14</a:t>
                </a:r>
              </a:p>
            </p:txBody>
          </p:sp>
          <p:sp>
            <p:nvSpPr>
              <p:cNvPr id="93" name="Text Box 28"/>
              <p:cNvSpPr txBox="1">
                <a:spLocks noChangeArrowheads="1"/>
              </p:cNvSpPr>
              <p:nvPr/>
            </p:nvSpPr>
            <p:spPr bwMode="auto">
              <a:xfrm>
                <a:off x="4311" y="3080"/>
                <a:ext cx="384" cy="2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22</a:t>
                </a:r>
              </a:p>
            </p:txBody>
          </p:sp>
        </p:grpSp>
        <p:grpSp>
          <p:nvGrpSpPr>
            <p:cNvPr id="21531" name="Group 47"/>
            <p:cNvGrpSpPr>
              <a:grpSpLocks/>
            </p:cNvGrpSpPr>
            <p:nvPr/>
          </p:nvGrpSpPr>
          <p:grpSpPr bwMode="auto">
            <a:xfrm>
              <a:off x="576" y="3071"/>
              <a:ext cx="1536" cy="262"/>
              <a:chOff x="576" y="3071"/>
              <a:chExt cx="1536" cy="262"/>
            </a:xfrm>
          </p:grpSpPr>
          <p:sp>
            <p:nvSpPr>
              <p:cNvPr id="86" name="Text Box 19"/>
              <p:cNvSpPr txBox="1">
                <a:spLocks noChangeArrowheads="1"/>
              </p:cNvSpPr>
              <p:nvPr/>
            </p:nvSpPr>
            <p:spPr bwMode="auto">
              <a:xfrm>
                <a:off x="576" y="3071"/>
                <a:ext cx="384" cy="2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3</a:t>
                </a:r>
              </a:p>
            </p:txBody>
          </p:sp>
          <p:sp>
            <p:nvSpPr>
              <p:cNvPr id="87" name="Text Box 20"/>
              <p:cNvSpPr txBox="1">
                <a:spLocks noChangeArrowheads="1"/>
              </p:cNvSpPr>
              <p:nvPr/>
            </p:nvSpPr>
            <p:spPr bwMode="auto">
              <a:xfrm>
                <a:off x="960" y="3071"/>
                <a:ext cx="384" cy="2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5</a:t>
                </a:r>
              </a:p>
            </p:txBody>
          </p:sp>
          <p:sp>
            <p:nvSpPr>
              <p:cNvPr id="88" name="Text Box 21"/>
              <p:cNvSpPr txBox="1">
                <a:spLocks noChangeArrowheads="1"/>
              </p:cNvSpPr>
              <p:nvPr/>
            </p:nvSpPr>
            <p:spPr bwMode="auto">
              <a:xfrm>
                <a:off x="1344" y="3071"/>
                <a:ext cx="384" cy="2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15</a:t>
                </a:r>
              </a:p>
            </p:txBody>
          </p:sp>
          <p:sp>
            <p:nvSpPr>
              <p:cNvPr id="89" name="Text Box 22"/>
              <p:cNvSpPr txBox="1">
                <a:spLocks noChangeArrowheads="1"/>
              </p:cNvSpPr>
              <p:nvPr/>
            </p:nvSpPr>
            <p:spPr bwMode="auto">
              <a:xfrm>
                <a:off x="1728" y="3071"/>
                <a:ext cx="384" cy="2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0" lang="en-AU" sz="2400">
                    <a:solidFill>
                      <a:schemeClr val="bg1"/>
                    </a:solidFill>
                    <a:latin typeface="+mj-lt"/>
                    <a:ea typeface="標楷體" pitchFamily="65" charset="-120"/>
                  </a:rPr>
                  <a:t>28</a:t>
                </a:r>
              </a:p>
            </p:txBody>
          </p:sp>
        </p:grpSp>
        <p:sp>
          <p:nvSpPr>
            <p:cNvPr id="81" name="Rectangle 16"/>
            <p:cNvSpPr>
              <a:spLocks noChangeArrowheads="1"/>
            </p:cNvSpPr>
            <p:nvPr/>
          </p:nvSpPr>
          <p:spPr bwMode="auto">
            <a:xfrm>
              <a:off x="372" y="2750"/>
              <a:ext cx="26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0" tIns="46038" rIns="0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0" lang="en-US" altLang="zh-TW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L:</a:t>
              </a:r>
            </a:p>
          </p:txBody>
        </p:sp>
        <p:sp>
          <p:nvSpPr>
            <p:cNvPr id="82" name="Rectangle 31"/>
            <p:cNvSpPr>
              <a:spLocks noChangeArrowheads="1"/>
            </p:cNvSpPr>
            <p:nvPr/>
          </p:nvSpPr>
          <p:spPr bwMode="auto">
            <a:xfrm>
              <a:off x="3044" y="2736"/>
              <a:ext cx="26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0" tIns="46038" rIns="0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0" lang="en-US" altLang="zh-TW" sz="28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R:</a:t>
              </a:r>
            </a:p>
          </p:txBody>
        </p:sp>
        <p:sp>
          <p:nvSpPr>
            <p:cNvPr id="83" name="AutoShape 78"/>
            <p:cNvSpPr>
              <a:spLocks noChangeArrowheads="1"/>
            </p:cNvSpPr>
            <p:nvPr/>
          </p:nvSpPr>
          <p:spPr bwMode="auto">
            <a:xfrm rot="-3401296">
              <a:off x="2323" y="3268"/>
              <a:ext cx="115" cy="485"/>
            </a:xfrm>
            <a:prstGeom prst="upArrow">
              <a:avLst>
                <a:gd name="adj1" fmla="val 50000"/>
                <a:gd name="adj2" fmla="val 10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  <p:sp>
          <p:nvSpPr>
            <p:cNvPr id="84" name="Rectangle 80"/>
            <p:cNvSpPr>
              <a:spLocks noChangeArrowheads="1"/>
            </p:cNvSpPr>
            <p:nvPr/>
          </p:nvSpPr>
          <p:spPr bwMode="auto">
            <a:xfrm>
              <a:off x="2002" y="3629"/>
              <a:ext cx="1570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TW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Temporary Arrays</a:t>
              </a:r>
            </a:p>
          </p:txBody>
        </p:sp>
        <p:sp>
          <p:nvSpPr>
            <p:cNvPr id="85" name="AutoShape 81"/>
            <p:cNvSpPr>
              <a:spLocks noChangeArrowheads="1"/>
            </p:cNvSpPr>
            <p:nvPr/>
          </p:nvSpPr>
          <p:spPr bwMode="auto">
            <a:xfrm rot="3401296" flipH="1">
              <a:off x="2826" y="3236"/>
              <a:ext cx="140" cy="485"/>
            </a:xfrm>
            <a:prstGeom prst="upArrow">
              <a:avLst>
                <a:gd name="adj1" fmla="val 50000"/>
                <a:gd name="adj2" fmla="val 8660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+mj-lt"/>
                <a:ea typeface="標楷體" pitchFamily="65" charset="-120"/>
              </a:endParaRPr>
            </a:p>
          </p:txBody>
        </p:sp>
      </p:grpSp>
      <p:grpSp>
        <p:nvGrpSpPr>
          <p:cNvPr id="21510" name="Group 57"/>
          <p:cNvGrpSpPr>
            <a:grpSpLocks/>
          </p:cNvGrpSpPr>
          <p:nvPr/>
        </p:nvGrpSpPr>
        <p:grpSpPr bwMode="auto">
          <a:xfrm>
            <a:off x="2085975" y="2001838"/>
            <a:ext cx="4870450" cy="423862"/>
            <a:chOff x="894" y="1037"/>
            <a:chExt cx="3068" cy="267"/>
          </a:xfrm>
        </p:grpSpPr>
        <p:sp>
          <p:nvSpPr>
            <p:cNvPr id="95" name="Text Box 49"/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5</a:t>
              </a:r>
            </a:p>
          </p:txBody>
        </p:sp>
        <p:sp>
          <p:nvSpPr>
            <p:cNvPr id="96" name="Text Box 50"/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15</a:t>
              </a:r>
            </a:p>
          </p:txBody>
        </p:sp>
        <p:sp>
          <p:nvSpPr>
            <p:cNvPr id="97" name="Text Box 51"/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28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30</a:t>
              </a:r>
            </a:p>
          </p:txBody>
        </p:sp>
        <p:sp>
          <p:nvSpPr>
            <p:cNvPr id="99" name="Text Box 53"/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6</a:t>
              </a:r>
            </a:p>
          </p:txBody>
        </p:sp>
        <p:sp>
          <p:nvSpPr>
            <p:cNvPr id="100" name="Text Box 54"/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10</a:t>
              </a: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14</a:t>
              </a:r>
            </a:p>
          </p:txBody>
        </p:sp>
        <p:sp>
          <p:nvSpPr>
            <p:cNvPr id="102" name="Text Box 56"/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5</a:t>
              </a: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2071688" y="2000250"/>
            <a:ext cx="2438400" cy="415925"/>
            <a:chOff x="968" y="1721"/>
            <a:chExt cx="1536" cy="262"/>
          </a:xfrm>
        </p:grpSpPr>
        <p:sp>
          <p:nvSpPr>
            <p:cNvPr id="104" name="Text Box 5"/>
            <p:cNvSpPr txBox="1">
              <a:spLocks noChangeArrowheads="1"/>
            </p:cNvSpPr>
            <p:nvPr/>
          </p:nvSpPr>
          <p:spPr bwMode="auto">
            <a:xfrm>
              <a:off x="968" y="1721"/>
              <a:ext cx="384" cy="262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</a:t>
              </a:r>
            </a:p>
          </p:txBody>
        </p:sp>
        <p:sp>
          <p:nvSpPr>
            <p:cNvPr id="105" name="Text Box 6"/>
            <p:cNvSpPr txBox="1">
              <a:spLocks noChangeArrowheads="1"/>
            </p:cNvSpPr>
            <p:nvPr/>
          </p:nvSpPr>
          <p:spPr bwMode="auto">
            <a:xfrm>
              <a:off x="1352" y="1721"/>
              <a:ext cx="384" cy="262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 dirty="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1736" y="1721"/>
              <a:ext cx="384" cy="262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7</a:t>
              </a:r>
            </a:p>
          </p:txBody>
        </p:sp>
        <p:sp>
          <p:nvSpPr>
            <p:cNvPr id="107" name="Text Box 8"/>
            <p:cNvSpPr txBox="1">
              <a:spLocks noChangeArrowheads="1"/>
            </p:cNvSpPr>
            <p:nvPr/>
          </p:nvSpPr>
          <p:spPr bwMode="auto">
            <a:xfrm>
              <a:off x="2120" y="1721"/>
              <a:ext cx="384" cy="262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8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4510088" y="2000250"/>
            <a:ext cx="2438400" cy="415925"/>
            <a:chOff x="2504" y="1721"/>
            <a:chExt cx="1536" cy="262"/>
          </a:xfrm>
        </p:grpSpPr>
        <p:sp>
          <p:nvSpPr>
            <p:cNvPr id="109" name="Text Box 10"/>
            <p:cNvSpPr txBox="1">
              <a:spLocks noChangeArrowheads="1"/>
            </p:cNvSpPr>
            <p:nvPr/>
          </p:nvSpPr>
          <p:spPr bwMode="auto">
            <a:xfrm>
              <a:off x="2504" y="1721"/>
              <a:ext cx="384" cy="262"/>
            </a:xfrm>
            <a:prstGeom prst="rect">
              <a:avLst/>
            </a:prstGeom>
            <a:solidFill>
              <a:srgbClr val="B52D9B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</a:t>
              </a:r>
            </a:p>
          </p:txBody>
        </p:sp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888" y="1721"/>
              <a:ext cx="384" cy="262"/>
            </a:xfrm>
            <a:prstGeom prst="rect">
              <a:avLst/>
            </a:prstGeom>
            <a:solidFill>
              <a:srgbClr val="B52D9B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4</a:t>
              </a:r>
            </a:p>
          </p:txBody>
        </p:sp>
        <p:sp>
          <p:nvSpPr>
            <p:cNvPr id="111" name="Text Box 12"/>
            <p:cNvSpPr txBox="1">
              <a:spLocks noChangeArrowheads="1"/>
            </p:cNvSpPr>
            <p:nvPr/>
          </p:nvSpPr>
          <p:spPr bwMode="auto">
            <a:xfrm>
              <a:off x="3272" y="1721"/>
              <a:ext cx="384" cy="262"/>
            </a:xfrm>
            <a:prstGeom prst="rect">
              <a:avLst/>
            </a:prstGeom>
            <a:solidFill>
              <a:srgbClr val="B52D9B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5</a:t>
              </a:r>
            </a:p>
          </p:txBody>
        </p:sp>
        <p:sp>
          <p:nvSpPr>
            <p:cNvPr id="112" name="Text Box 13"/>
            <p:cNvSpPr txBox="1">
              <a:spLocks noChangeArrowheads="1"/>
            </p:cNvSpPr>
            <p:nvPr/>
          </p:nvSpPr>
          <p:spPr bwMode="auto">
            <a:xfrm>
              <a:off x="3656" y="1721"/>
              <a:ext cx="384" cy="262"/>
            </a:xfrm>
            <a:prstGeom prst="rect">
              <a:avLst/>
            </a:prstGeom>
            <a:solidFill>
              <a:srgbClr val="B52D9B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6</a:t>
              </a:r>
            </a:p>
          </p:txBody>
        </p:sp>
      </p:grpSp>
      <p:sp>
        <p:nvSpPr>
          <p:cNvPr id="113" name="Rectangle 69"/>
          <p:cNvSpPr>
            <a:spLocks noChangeArrowheads="1"/>
          </p:cNvSpPr>
          <p:nvPr/>
        </p:nvSpPr>
        <p:spPr bwMode="auto">
          <a:xfrm>
            <a:off x="1204913" y="1946275"/>
            <a:ext cx="635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425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3537 L -0.06962 0.31445 " pathEditMode="relative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01919 L 0.11406 0.31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14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Running Example</a:t>
            </a:r>
            <a:endParaRPr lang="zh-TW" altLang="en-US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859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3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955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1051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15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7147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 dirty="0">
                <a:solidFill>
                  <a:schemeClr val="bg1"/>
                </a:solidFill>
                <a:latin typeface="+mj-lt"/>
                <a:ea typeface="標楷體" pitchFamily="65" charset="-120"/>
              </a:rPr>
              <a:t>28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3243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30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9339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435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1531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035050" y="400367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L: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428750" y="1785938"/>
            <a:ext cx="635000" cy="461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19" name="Text Box 44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20" name="Text Box 45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22</a:t>
            </a:r>
          </a:p>
        </p:txBody>
      </p:sp>
      <p:sp>
        <p:nvSpPr>
          <p:cNvPr id="23" name="Rectangle 52"/>
          <p:cNvSpPr>
            <a:spLocks noChangeArrowheads="1"/>
          </p:cNvSpPr>
          <p:nvPr/>
        </p:nvSpPr>
        <p:spPr bwMode="auto">
          <a:xfrm>
            <a:off x="5276850" y="398145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R:</a:t>
            </a:r>
          </a:p>
        </p:txBody>
      </p:sp>
      <p:sp>
        <p:nvSpPr>
          <p:cNvPr id="24" name="Text Box 55"/>
          <p:cNvSpPr txBox="1">
            <a:spLocks noChangeArrowheads="1"/>
          </p:cNvSpPr>
          <p:nvPr/>
        </p:nvSpPr>
        <p:spPr bwMode="auto">
          <a:xfrm>
            <a:off x="1519238" y="54356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9900"/>
                </a:solidFill>
                <a:latin typeface="+mj-lt"/>
              </a:rPr>
              <a:t>i=0</a:t>
            </a: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5518150" y="5456238"/>
            <a:ext cx="6842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 dirty="0">
                <a:solidFill>
                  <a:srgbClr val="B52D9B"/>
                </a:solidFill>
                <a:latin typeface="+mj-lt"/>
              </a:rPr>
              <a:t>j=0</a:t>
            </a: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1909763" y="3041650"/>
            <a:ext cx="74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00FF"/>
                </a:solidFill>
                <a:latin typeface="+mj-lt"/>
              </a:rPr>
              <a:t>k=0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58900" y="4513263"/>
            <a:ext cx="2447925" cy="415925"/>
            <a:chOff x="1358900" y="4513263"/>
            <a:chExt cx="2447925" cy="415925"/>
          </a:xfrm>
        </p:grpSpPr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15</a:t>
              </a: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28</a:t>
              </a: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30</a:t>
              </a:r>
            </a:p>
          </p:txBody>
        </p:sp>
        <p:sp>
          <p:nvSpPr>
            <p:cNvPr id="27" name="Text Box 65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</a:t>
              </a:r>
            </a:p>
          </p:txBody>
        </p:sp>
        <p:sp>
          <p:nvSpPr>
            <p:cNvPr id="28" name="Text Box 67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29" name="Text Box 68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7</a:t>
              </a:r>
            </a:p>
          </p:txBody>
        </p:sp>
        <p:sp>
          <p:nvSpPr>
            <p:cNvPr id="30" name="Text Box 69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8</a:t>
              </a:r>
            </a:p>
          </p:txBody>
        </p:sp>
      </p:grpSp>
      <p:sp>
        <p:nvSpPr>
          <p:cNvPr id="31" name="Text Box 71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32" name="Text Box 72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33" name="Text Box 73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34" name="Text Box 74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35" name="Text Box 77"/>
          <p:cNvSpPr txBox="1">
            <a:spLocks noChangeArrowheads="1"/>
          </p:cNvSpPr>
          <p:nvPr/>
        </p:nvSpPr>
        <p:spPr bwMode="auto">
          <a:xfrm>
            <a:off x="1892300" y="2265363"/>
            <a:ext cx="609600" cy="415925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36" name="Text Box 78"/>
          <p:cNvSpPr txBox="1">
            <a:spLocks noChangeArrowheads="1"/>
          </p:cNvSpPr>
          <p:nvPr/>
        </p:nvSpPr>
        <p:spPr bwMode="auto">
          <a:xfrm>
            <a:off x="1887538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37" name="AutoShape 79"/>
          <p:cNvSpPr>
            <a:spLocks noChangeArrowheads="1"/>
          </p:cNvSpPr>
          <p:nvPr/>
        </p:nvSpPr>
        <p:spPr bwMode="auto">
          <a:xfrm>
            <a:off x="1619250" y="5022850"/>
            <a:ext cx="233363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8" name="AutoShape 80"/>
          <p:cNvSpPr>
            <a:spLocks noChangeArrowheads="1"/>
          </p:cNvSpPr>
          <p:nvPr/>
        </p:nvSpPr>
        <p:spPr bwMode="auto">
          <a:xfrm>
            <a:off x="5713413" y="5022850"/>
            <a:ext cx="231775" cy="420688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B52D9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9" name="AutoShape 81"/>
          <p:cNvSpPr>
            <a:spLocks noChangeArrowheads="1"/>
          </p:cNvSpPr>
          <p:nvPr/>
        </p:nvSpPr>
        <p:spPr bwMode="auto">
          <a:xfrm>
            <a:off x="2171700" y="2730500"/>
            <a:ext cx="188913" cy="347663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331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Running Example</a:t>
            </a:r>
            <a:endParaRPr lang="zh-TW" altLang="en-US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859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 dirty="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955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051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15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147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28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243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30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339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435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1531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 dirty="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035050" y="400367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L: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428750" y="1785938"/>
            <a:ext cx="635000" cy="461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22</a:t>
            </a: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5276850" y="398145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R: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2403475" y="3055938"/>
            <a:ext cx="74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00FF"/>
                </a:solidFill>
                <a:latin typeface="+mj-lt"/>
              </a:rPr>
              <a:t>k=1</a:t>
            </a:r>
          </a:p>
        </p:txBody>
      </p:sp>
      <p:sp>
        <p:nvSpPr>
          <p:cNvPr id="29" name="Text Box 47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31" name="Text Box 49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2479675" y="2271713"/>
            <a:ext cx="609600" cy="415925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2490788" y="2265363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</a:t>
            </a:r>
          </a:p>
        </p:txBody>
      </p:sp>
      <p:sp>
        <p:nvSpPr>
          <p:cNvPr id="35" name="AutoShape 57"/>
          <p:cNvSpPr>
            <a:spLocks noChangeArrowheads="1"/>
          </p:cNvSpPr>
          <p:nvPr/>
        </p:nvSpPr>
        <p:spPr bwMode="auto">
          <a:xfrm>
            <a:off x="2679700" y="2744788"/>
            <a:ext cx="188913" cy="347662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>
            <a:off x="1519238" y="54356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9900"/>
                </a:solidFill>
                <a:latin typeface="+mj-lt"/>
              </a:rPr>
              <a:t>i=0</a:t>
            </a:r>
          </a:p>
        </p:txBody>
      </p:sp>
      <p:sp>
        <p:nvSpPr>
          <p:cNvPr id="37" name="AutoShape 59"/>
          <p:cNvSpPr>
            <a:spLocks noChangeArrowheads="1"/>
          </p:cNvSpPr>
          <p:nvPr/>
        </p:nvSpPr>
        <p:spPr bwMode="auto">
          <a:xfrm>
            <a:off x="1619250" y="5022850"/>
            <a:ext cx="233363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8" name="Text Box 60"/>
          <p:cNvSpPr txBox="1">
            <a:spLocks noChangeArrowheads="1"/>
          </p:cNvSpPr>
          <p:nvPr/>
        </p:nvSpPr>
        <p:spPr bwMode="auto">
          <a:xfrm>
            <a:off x="6127750" y="5456238"/>
            <a:ext cx="6842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 dirty="0">
                <a:solidFill>
                  <a:srgbClr val="B52D9B"/>
                </a:solidFill>
                <a:latin typeface="+mj-lt"/>
              </a:rPr>
              <a:t>j=1</a:t>
            </a:r>
          </a:p>
        </p:txBody>
      </p:sp>
      <p:sp>
        <p:nvSpPr>
          <p:cNvPr id="39" name="AutoShape 61"/>
          <p:cNvSpPr>
            <a:spLocks noChangeArrowheads="1"/>
          </p:cNvSpPr>
          <p:nvPr/>
        </p:nvSpPr>
        <p:spPr bwMode="auto">
          <a:xfrm>
            <a:off x="6351588" y="5037138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B52D9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358900" y="4513263"/>
            <a:ext cx="2447925" cy="415925"/>
            <a:chOff x="1358900" y="4513263"/>
            <a:chExt cx="2447925" cy="415925"/>
          </a:xfrm>
        </p:grpSpPr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15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28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30</a:t>
              </a:r>
            </a:p>
          </p:txBody>
        </p:sp>
        <p:sp>
          <p:nvSpPr>
            <p:cNvPr id="45" name="Text Box 65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</a:t>
              </a:r>
            </a:p>
          </p:txBody>
        </p:sp>
        <p:sp>
          <p:nvSpPr>
            <p:cNvPr id="46" name="Text Box 67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7</a:t>
              </a:r>
            </a:p>
          </p:txBody>
        </p:sp>
        <p:sp>
          <p:nvSpPr>
            <p:cNvPr id="48" name="Text Box 69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7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Running Example</a:t>
            </a:r>
            <a:endParaRPr lang="zh-TW" altLang="en-US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859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955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051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15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147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28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243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30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339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435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1531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035050" y="400367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L: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428750" y="1785938"/>
            <a:ext cx="635000" cy="461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22</a:t>
            </a: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5276850" y="398145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R: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998663" y="54356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9900"/>
                </a:solidFill>
                <a:latin typeface="+mj-lt"/>
              </a:rPr>
              <a:t>i=1</a:t>
            </a: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3043238" y="2997200"/>
            <a:ext cx="74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00FF"/>
                </a:solidFill>
                <a:latin typeface="+mj-lt"/>
              </a:rPr>
              <a:t>k=2</a:t>
            </a:r>
          </a:p>
        </p:txBody>
      </p:sp>
      <p:sp>
        <p:nvSpPr>
          <p:cNvPr id="26" name="Text Box 47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30" name="Text Box 53"/>
          <p:cNvSpPr txBox="1">
            <a:spLocks noChangeArrowheads="1"/>
          </p:cNvSpPr>
          <p:nvPr/>
        </p:nvSpPr>
        <p:spPr bwMode="auto">
          <a:xfrm>
            <a:off x="3105150" y="2271713"/>
            <a:ext cx="609600" cy="415925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31" name="AutoShape 55"/>
          <p:cNvSpPr>
            <a:spLocks noChangeArrowheads="1"/>
          </p:cNvSpPr>
          <p:nvPr/>
        </p:nvSpPr>
        <p:spPr bwMode="auto">
          <a:xfrm>
            <a:off x="2170113" y="4979988"/>
            <a:ext cx="233362" cy="449262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2" name="AutoShape 57"/>
          <p:cNvSpPr>
            <a:spLocks noChangeArrowheads="1"/>
          </p:cNvSpPr>
          <p:nvPr/>
        </p:nvSpPr>
        <p:spPr bwMode="auto">
          <a:xfrm>
            <a:off x="3303588" y="2701925"/>
            <a:ext cx="188912" cy="347663"/>
          </a:xfrm>
          <a:prstGeom prst="upArrow">
            <a:avLst>
              <a:gd name="adj1" fmla="val 50000"/>
              <a:gd name="adj2" fmla="val 46009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3" name="Text Box 58"/>
          <p:cNvSpPr txBox="1">
            <a:spLocks noChangeArrowheads="1"/>
          </p:cNvSpPr>
          <p:nvPr/>
        </p:nvSpPr>
        <p:spPr bwMode="auto">
          <a:xfrm>
            <a:off x="3114675" y="2265363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3</a:t>
            </a:r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6127750" y="5456238"/>
            <a:ext cx="6842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 dirty="0">
                <a:solidFill>
                  <a:srgbClr val="B52D9B"/>
                </a:solidFill>
                <a:latin typeface="+mj-lt"/>
              </a:rPr>
              <a:t>j=1</a:t>
            </a:r>
          </a:p>
        </p:txBody>
      </p:sp>
      <p:sp>
        <p:nvSpPr>
          <p:cNvPr id="35" name="AutoShape 60"/>
          <p:cNvSpPr>
            <a:spLocks noChangeArrowheads="1"/>
          </p:cNvSpPr>
          <p:nvPr/>
        </p:nvSpPr>
        <p:spPr bwMode="auto">
          <a:xfrm>
            <a:off x="6351588" y="5037138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B52D9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358900" y="4513263"/>
            <a:ext cx="2447925" cy="415925"/>
            <a:chOff x="1358900" y="4513263"/>
            <a:chExt cx="2447925" cy="415925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15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28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30</a:t>
              </a:r>
            </a:p>
          </p:txBody>
        </p:sp>
        <p:sp>
          <p:nvSpPr>
            <p:cNvPr id="41" name="Text Box 65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</a:t>
              </a:r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43" name="Text Box 68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7</a:t>
              </a:r>
            </a:p>
          </p:txBody>
        </p:sp>
        <p:sp>
          <p:nvSpPr>
            <p:cNvPr id="44" name="Text Box 69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954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Running Example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859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955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051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3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14750" y="2270125"/>
            <a:ext cx="609600" cy="415925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243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339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435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1531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035050" y="400367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L: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428750" y="1785938"/>
            <a:ext cx="635000" cy="461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22</a:t>
            </a: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5276850" y="398145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R: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2652713" y="547846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9900"/>
                </a:solidFill>
                <a:latin typeface="+mj-lt"/>
              </a:rPr>
              <a:t>i=2</a:t>
            </a: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6127750" y="5456238"/>
            <a:ext cx="6842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 dirty="0">
                <a:solidFill>
                  <a:srgbClr val="B52D9B"/>
                </a:solidFill>
                <a:latin typeface="+mj-lt"/>
              </a:rPr>
              <a:t>j=1</a:t>
            </a: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3652838" y="3025775"/>
            <a:ext cx="74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00FF"/>
                </a:solidFill>
                <a:latin typeface="+mj-lt"/>
              </a:rPr>
              <a:t>k=3</a:t>
            </a:r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31" name="Text Box 54"/>
          <p:cNvSpPr txBox="1">
            <a:spLocks noChangeArrowheads="1"/>
          </p:cNvSpPr>
          <p:nvPr/>
        </p:nvSpPr>
        <p:spPr bwMode="auto">
          <a:xfrm>
            <a:off x="3724275" y="227647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32" name="AutoShape 55"/>
          <p:cNvSpPr>
            <a:spLocks noChangeArrowheads="1"/>
          </p:cNvSpPr>
          <p:nvPr/>
        </p:nvSpPr>
        <p:spPr bwMode="auto">
          <a:xfrm>
            <a:off x="2824163" y="5022850"/>
            <a:ext cx="233362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3" name="AutoShape 56"/>
          <p:cNvSpPr>
            <a:spLocks noChangeArrowheads="1"/>
          </p:cNvSpPr>
          <p:nvPr/>
        </p:nvSpPr>
        <p:spPr bwMode="auto">
          <a:xfrm>
            <a:off x="6351588" y="5037138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B52D9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4" name="AutoShape 57"/>
          <p:cNvSpPr>
            <a:spLocks noChangeArrowheads="1"/>
          </p:cNvSpPr>
          <p:nvPr/>
        </p:nvSpPr>
        <p:spPr bwMode="auto">
          <a:xfrm>
            <a:off x="3927475" y="2730500"/>
            <a:ext cx="188913" cy="347663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358900" y="4513263"/>
            <a:ext cx="2447925" cy="415925"/>
            <a:chOff x="1358900" y="4513263"/>
            <a:chExt cx="2447925" cy="415925"/>
          </a:xfrm>
        </p:grpSpPr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15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28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30</a:t>
              </a:r>
            </a:p>
          </p:txBody>
        </p:sp>
        <p:sp>
          <p:nvSpPr>
            <p:cNvPr id="40" name="Text Box 65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</a:t>
              </a:r>
            </a:p>
          </p:txBody>
        </p:sp>
        <p:sp>
          <p:nvSpPr>
            <p:cNvPr id="41" name="Text Box 67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7</a:t>
              </a:r>
            </a:p>
          </p:txBody>
        </p:sp>
        <p:sp>
          <p:nvSpPr>
            <p:cNvPr id="43" name="Text Box 69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787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Sequential search:</a:t>
            </a:r>
          </a:p>
          <a:p>
            <a:pPr lvl="1"/>
            <a:r>
              <a:rPr lang="en-US" altLang="zh-TW" dirty="0"/>
              <a:t>Search the WHOLE list in left-to-right or right-to-left order until we find the first occurrence of the record with target key. </a:t>
            </a:r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84730"/>
              </p:ext>
            </p:extLst>
          </p:nvPr>
        </p:nvGraphicFramePr>
        <p:xfrm>
          <a:off x="827584" y="3645024"/>
          <a:ext cx="7488832" cy="3096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E, class 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SeqSearch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(E *a,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K&amp; k)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Search a[1:n] from left to right. Return least </a:t>
                      </a:r>
                      <a:r>
                        <a:rPr lang="en-US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such    </a:t>
                      </a:r>
                      <a:b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that the key of a[</a:t>
                      </a:r>
                      <a:r>
                        <a:rPr lang="en-US" altLang="zh-TW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equals k. If there is no such I,   </a:t>
                      </a:r>
                      <a:b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return 0.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for (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 ;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&lt;= n &amp;&amp; a[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!= k ;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if (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 n) 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return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716016" y="6165304"/>
            <a:ext cx="356341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/>
              <a:t>Time complexity = O(n)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284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Running Example</a:t>
            </a:r>
            <a:endParaRPr lang="zh-TW" altLang="en-US" dirty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859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955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051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3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147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339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5435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531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 dirty="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035050" y="400367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L: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428750" y="1785938"/>
            <a:ext cx="635000" cy="461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22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276850" y="398145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R:</a:t>
            </a: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6692900" y="5499100"/>
            <a:ext cx="6842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 dirty="0">
                <a:solidFill>
                  <a:srgbClr val="B52D9B"/>
                </a:solidFill>
                <a:latin typeface="+mj-lt"/>
              </a:rPr>
              <a:t>j=2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4262438" y="3040063"/>
            <a:ext cx="74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00FF"/>
                </a:solidFill>
                <a:latin typeface="+mj-lt"/>
              </a:rPr>
              <a:t>k=4</a:t>
            </a:r>
          </a:p>
        </p:txBody>
      </p:sp>
      <p:sp>
        <p:nvSpPr>
          <p:cNvPr id="25" name="Text Box 47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29" name="AutoShape 56"/>
          <p:cNvSpPr>
            <a:spLocks noChangeArrowheads="1"/>
          </p:cNvSpPr>
          <p:nvPr/>
        </p:nvSpPr>
        <p:spPr bwMode="auto">
          <a:xfrm>
            <a:off x="6932613" y="5022850"/>
            <a:ext cx="231775" cy="420688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B52D9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0" name="AutoShape 57"/>
          <p:cNvSpPr>
            <a:spLocks noChangeArrowheads="1"/>
          </p:cNvSpPr>
          <p:nvPr/>
        </p:nvSpPr>
        <p:spPr bwMode="auto">
          <a:xfrm>
            <a:off x="4610100" y="2716213"/>
            <a:ext cx="188913" cy="347662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2652713" y="547846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9900"/>
                </a:solidFill>
                <a:latin typeface="+mj-lt"/>
              </a:rPr>
              <a:t>i=2</a:t>
            </a:r>
          </a:p>
        </p:txBody>
      </p:sp>
      <p:sp>
        <p:nvSpPr>
          <p:cNvPr id="32" name="AutoShape 59"/>
          <p:cNvSpPr>
            <a:spLocks noChangeArrowheads="1"/>
          </p:cNvSpPr>
          <p:nvPr/>
        </p:nvSpPr>
        <p:spPr bwMode="auto">
          <a:xfrm>
            <a:off x="2824163" y="5022850"/>
            <a:ext cx="233362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3" name="Text Box 60"/>
          <p:cNvSpPr txBox="1">
            <a:spLocks noChangeArrowheads="1"/>
          </p:cNvSpPr>
          <p:nvPr/>
        </p:nvSpPr>
        <p:spPr bwMode="auto">
          <a:xfrm>
            <a:off x="4313238" y="2278063"/>
            <a:ext cx="609600" cy="415925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4319588" y="2274888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358900" y="4513263"/>
            <a:ext cx="2447925" cy="415925"/>
            <a:chOff x="1358900" y="4513263"/>
            <a:chExt cx="2447925" cy="415925"/>
          </a:xfrm>
        </p:grpSpPr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15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28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30</a:t>
              </a:r>
            </a:p>
          </p:txBody>
        </p:sp>
        <p:sp>
          <p:nvSpPr>
            <p:cNvPr id="40" name="Text Box 65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</a:t>
              </a:r>
            </a:p>
          </p:txBody>
        </p:sp>
        <p:sp>
          <p:nvSpPr>
            <p:cNvPr id="41" name="Text Box 67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7</a:t>
              </a:r>
            </a:p>
          </p:txBody>
        </p:sp>
        <p:sp>
          <p:nvSpPr>
            <p:cNvPr id="43" name="Text Box 69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702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Running Example</a:t>
            </a:r>
            <a:endParaRPr lang="zh-TW" altLang="en-US" dirty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859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955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051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3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147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243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339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435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1531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 dirty="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035050" y="400367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L: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428750" y="1785938"/>
            <a:ext cx="635000" cy="461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22</a:t>
            </a: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5276850" y="398145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R: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2652713" y="547846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9900"/>
                </a:solidFill>
                <a:latin typeface="+mj-lt"/>
              </a:rPr>
              <a:t>i=2</a:t>
            </a: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31075" y="5513388"/>
            <a:ext cx="6842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 dirty="0">
                <a:solidFill>
                  <a:srgbClr val="B52D9B"/>
                </a:solidFill>
                <a:latin typeface="+mj-lt"/>
              </a:rPr>
              <a:t>j=3</a:t>
            </a: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4916488" y="3055938"/>
            <a:ext cx="74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00FF"/>
                </a:solidFill>
                <a:latin typeface="+mj-lt"/>
              </a:rPr>
              <a:t>k=5</a:t>
            </a:r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31" name="Text Box 53"/>
          <p:cNvSpPr txBox="1">
            <a:spLocks noChangeArrowheads="1"/>
          </p:cNvSpPr>
          <p:nvPr/>
        </p:nvSpPr>
        <p:spPr bwMode="auto">
          <a:xfrm>
            <a:off x="4930775" y="2270125"/>
            <a:ext cx="609600" cy="415925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32" name="Text Box 54"/>
          <p:cNvSpPr txBox="1">
            <a:spLocks noChangeArrowheads="1"/>
          </p:cNvSpPr>
          <p:nvPr/>
        </p:nvSpPr>
        <p:spPr bwMode="auto">
          <a:xfrm>
            <a:off x="4933950" y="2268538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33" name="AutoShape 55"/>
          <p:cNvSpPr>
            <a:spLocks noChangeArrowheads="1"/>
          </p:cNvSpPr>
          <p:nvPr/>
        </p:nvSpPr>
        <p:spPr bwMode="auto">
          <a:xfrm>
            <a:off x="2824163" y="5022850"/>
            <a:ext cx="233362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4" name="AutoShape 56"/>
          <p:cNvSpPr>
            <a:spLocks noChangeArrowheads="1"/>
          </p:cNvSpPr>
          <p:nvPr/>
        </p:nvSpPr>
        <p:spPr bwMode="auto">
          <a:xfrm>
            <a:off x="7527925" y="5037138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B52D9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5" name="AutoShape 57"/>
          <p:cNvSpPr>
            <a:spLocks noChangeArrowheads="1"/>
          </p:cNvSpPr>
          <p:nvPr/>
        </p:nvSpPr>
        <p:spPr bwMode="auto">
          <a:xfrm>
            <a:off x="5191125" y="2759075"/>
            <a:ext cx="188913" cy="347663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358900" y="4513263"/>
            <a:ext cx="2447925" cy="415925"/>
            <a:chOff x="1358900" y="4513263"/>
            <a:chExt cx="2447925" cy="415925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15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28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30</a:t>
              </a:r>
            </a:p>
          </p:txBody>
        </p:sp>
        <p:sp>
          <p:nvSpPr>
            <p:cNvPr id="41" name="Text Box 65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</a:t>
              </a:r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43" name="Text Box 68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7</a:t>
              </a:r>
            </a:p>
          </p:txBody>
        </p:sp>
        <p:sp>
          <p:nvSpPr>
            <p:cNvPr id="44" name="Text Box 69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611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Running Example</a:t>
            </a:r>
            <a:endParaRPr lang="zh-TW" altLang="en-US" dirty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859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955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051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3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147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243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339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531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035050" y="400367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L: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428750" y="1785938"/>
            <a:ext cx="635000" cy="461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22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276850" y="398145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R: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5511800" y="3098800"/>
            <a:ext cx="74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00FF"/>
                </a:solidFill>
                <a:latin typeface="+mj-lt"/>
              </a:rPr>
              <a:t>k=6</a:t>
            </a: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5538788" y="2270125"/>
            <a:ext cx="609600" cy="415925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29" name="Text Box 54"/>
          <p:cNvSpPr txBox="1">
            <a:spLocks noChangeArrowheads="1"/>
          </p:cNvSpPr>
          <p:nvPr/>
        </p:nvSpPr>
        <p:spPr bwMode="auto">
          <a:xfrm>
            <a:off x="5535613" y="2262188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7</a:t>
            </a:r>
          </a:p>
        </p:txBody>
      </p:sp>
      <p:sp>
        <p:nvSpPr>
          <p:cNvPr id="30" name="AutoShape 57"/>
          <p:cNvSpPr>
            <a:spLocks noChangeArrowheads="1"/>
          </p:cNvSpPr>
          <p:nvPr/>
        </p:nvSpPr>
        <p:spPr bwMode="auto">
          <a:xfrm>
            <a:off x="5741988" y="2774950"/>
            <a:ext cx="188912" cy="347663"/>
          </a:xfrm>
          <a:prstGeom prst="upArrow">
            <a:avLst>
              <a:gd name="adj1" fmla="val 50000"/>
              <a:gd name="adj2" fmla="val 46009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1" name="Text Box 80"/>
          <p:cNvSpPr txBox="1">
            <a:spLocks noChangeArrowheads="1"/>
          </p:cNvSpPr>
          <p:nvPr/>
        </p:nvSpPr>
        <p:spPr bwMode="auto">
          <a:xfrm>
            <a:off x="2652713" y="547846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9900"/>
                </a:solidFill>
                <a:latin typeface="+mj-lt"/>
              </a:rPr>
              <a:t>i=2</a:t>
            </a:r>
          </a:p>
        </p:txBody>
      </p:sp>
      <p:sp>
        <p:nvSpPr>
          <p:cNvPr id="32" name="AutoShape 81"/>
          <p:cNvSpPr>
            <a:spLocks noChangeArrowheads="1"/>
          </p:cNvSpPr>
          <p:nvPr/>
        </p:nvSpPr>
        <p:spPr bwMode="auto">
          <a:xfrm>
            <a:off x="2824163" y="5022850"/>
            <a:ext cx="233362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3" name="Text Box 82"/>
          <p:cNvSpPr txBox="1">
            <a:spLocks noChangeArrowheads="1"/>
          </p:cNvSpPr>
          <p:nvPr/>
        </p:nvSpPr>
        <p:spPr bwMode="auto">
          <a:xfrm>
            <a:off x="7948613" y="5497513"/>
            <a:ext cx="6842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 dirty="0">
                <a:solidFill>
                  <a:srgbClr val="B52D9B"/>
                </a:solidFill>
                <a:latin typeface="+mj-lt"/>
              </a:rPr>
              <a:t>j=4</a:t>
            </a:r>
          </a:p>
        </p:txBody>
      </p:sp>
      <p:sp>
        <p:nvSpPr>
          <p:cNvPr id="34" name="AutoShape 83"/>
          <p:cNvSpPr>
            <a:spLocks noChangeArrowheads="1"/>
          </p:cNvSpPr>
          <p:nvPr/>
        </p:nvSpPr>
        <p:spPr bwMode="auto">
          <a:xfrm>
            <a:off x="8161338" y="5008563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B52D9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358900" y="4513263"/>
            <a:ext cx="2447925" cy="415925"/>
            <a:chOff x="1358900" y="4513263"/>
            <a:chExt cx="2447925" cy="415925"/>
          </a:xfrm>
        </p:grpSpPr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15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28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30</a:t>
              </a:r>
            </a:p>
          </p:txBody>
        </p:sp>
        <p:sp>
          <p:nvSpPr>
            <p:cNvPr id="40" name="Text Box 65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</a:t>
              </a:r>
            </a:p>
          </p:txBody>
        </p:sp>
        <p:sp>
          <p:nvSpPr>
            <p:cNvPr id="41" name="Text Box 67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7</a:t>
              </a:r>
            </a:p>
          </p:txBody>
        </p:sp>
        <p:sp>
          <p:nvSpPr>
            <p:cNvPr id="43" name="Text Box 69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796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Running Example</a:t>
            </a:r>
            <a:endParaRPr lang="zh-TW" altLang="en-US" dirty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859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955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051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3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147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243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339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435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7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153150" y="2270125"/>
            <a:ext cx="609600" cy="415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035050" y="400367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L: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428750" y="1785938"/>
            <a:ext cx="635000" cy="461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22</a:t>
            </a: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5276850" y="398145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R: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6146800" y="2268538"/>
            <a:ext cx="609600" cy="415925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AU" sz="2400">
              <a:solidFill>
                <a:schemeClr val="bg1"/>
              </a:solidFill>
              <a:latin typeface="+mj-lt"/>
              <a:ea typeface="標楷體" pitchFamily="65" charset="-120"/>
            </a:endParaRPr>
          </a:p>
        </p:txBody>
      </p:sp>
      <p:sp>
        <p:nvSpPr>
          <p:cNvPr id="33" name="Text Box 54"/>
          <p:cNvSpPr txBox="1">
            <a:spLocks noChangeArrowheads="1"/>
          </p:cNvSpPr>
          <p:nvPr/>
        </p:nvSpPr>
        <p:spPr bwMode="auto">
          <a:xfrm>
            <a:off x="6161088" y="2265363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8</a:t>
            </a:r>
          </a:p>
        </p:txBody>
      </p:sp>
      <p:sp>
        <p:nvSpPr>
          <p:cNvPr id="34" name="Text Box 55"/>
          <p:cNvSpPr txBox="1">
            <a:spLocks noChangeArrowheads="1"/>
          </p:cNvSpPr>
          <p:nvPr/>
        </p:nvSpPr>
        <p:spPr bwMode="auto">
          <a:xfrm>
            <a:off x="3359150" y="547846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9900"/>
                </a:solidFill>
                <a:latin typeface="+mj-lt"/>
              </a:rPr>
              <a:t>i=3</a:t>
            </a:r>
          </a:p>
        </p:txBody>
      </p: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7948613" y="5497513"/>
            <a:ext cx="6842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 dirty="0">
                <a:solidFill>
                  <a:srgbClr val="B52D9B"/>
                </a:solidFill>
                <a:latin typeface="+mj-lt"/>
              </a:rPr>
              <a:t>j=4</a:t>
            </a:r>
          </a:p>
        </p:txBody>
      </p: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6188075" y="3082925"/>
            <a:ext cx="74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00FF"/>
                </a:solidFill>
                <a:latin typeface="+mj-lt"/>
              </a:rPr>
              <a:t>k=7</a:t>
            </a:r>
          </a:p>
        </p:txBody>
      </p:sp>
      <p:sp>
        <p:nvSpPr>
          <p:cNvPr id="37" name="AutoShape 58"/>
          <p:cNvSpPr>
            <a:spLocks noChangeArrowheads="1"/>
          </p:cNvSpPr>
          <p:nvPr/>
        </p:nvSpPr>
        <p:spPr bwMode="auto">
          <a:xfrm>
            <a:off x="3443288" y="5006975"/>
            <a:ext cx="233362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8" name="AutoShape 59"/>
          <p:cNvSpPr>
            <a:spLocks noChangeArrowheads="1"/>
          </p:cNvSpPr>
          <p:nvPr/>
        </p:nvSpPr>
        <p:spPr bwMode="auto">
          <a:xfrm>
            <a:off x="8161338" y="5008563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B52D9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9" name="AutoShape 60"/>
          <p:cNvSpPr>
            <a:spLocks noChangeArrowheads="1"/>
          </p:cNvSpPr>
          <p:nvPr/>
        </p:nvSpPr>
        <p:spPr bwMode="auto">
          <a:xfrm>
            <a:off x="6418263" y="2759075"/>
            <a:ext cx="188912" cy="347663"/>
          </a:xfrm>
          <a:prstGeom prst="upArrow">
            <a:avLst>
              <a:gd name="adj1" fmla="val 50000"/>
              <a:gd name="adj2" fmla="val 46009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358900" y="4513263"/>
            <a:ext cx="2447925" cy="415925"/>
            <a:chOff x="1358900" y="4513263"/>
            <a:chExt cx="2447925" cy="415925"/>
          </a:xfrm>
        </p:grpSpPr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15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28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30</a:t>
              </a:r>
            </a:p>
          </p:txBody>
        </p:sp>
        <p:sp>
          <p:nvSpPr>
            <p:cNvPr id="45" name="Text Box 65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</a:t>
              </a:r>
            </a:p>
          </p:txBody>
        </p:sp>
        <p:sp>
          <p:nvSpPr>
            <p:cNvPr id="46" name="Text Box 67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7</a:t>
              </a:r>
            </a:p>
          </p:txBody>
        </p:sp>
        <p:sp>
          <p:nvSpPr>
            <p:cNvPr id="48" name="Text Box 69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709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Running Example</a:t>
            </a:r>
            <a:endParaRPr lang="zh-TW" altLang="en-US" dirty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859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955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051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3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147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243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33950" y="2270125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435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7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153150" y="2270125"/>
            <a:ext cx="609600" cy="415925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8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035050" y="400367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L: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428750" y="1785938"/>
            <a:ext cx="635000" cy="461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A: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10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14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22</a:t>
            </a: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5276850" y="398145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R: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54594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1</a:t>
            </a: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0690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4</a:t>
            </a: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66786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5</a:t>
            </a: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7288213" y="4527550"/>
            <a:ext cx="609600" cy="415925"/>
          </a:xfrm>
          <a:prstGeom prst="rect">
            <a:avLst/>
          </a:prstGeom>
          <a:solidFill>
            <a:srgbClr val="B52D9B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b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AU" sz="2400">
                <a:solidFill>
                  <a:schemeClr val="bg1"/>
                </a:solidFill>
                <a:latin typeface="+mj-lt"/>
                <a:ea typeface="標楷體" pitchFamily="65" charset="-120"/>
              </a:rPr>
              <a:t>6</a:t>
            </a:r>
          </a:p>
        </p:txBody>
      </p:sp>
      <p:sp>
        <p:nvSpPr>
          <p:cNvPr id="32" name="Text Box 55"/>
          <p:cNvSpPr txBox="1">
            <a:spLocks noChangeArrowheads="1"/>
          </p:cNvSpPr>
          <p:nvPr/>
        </p:nvSpPr>
        <p:spPr bwMode="auto">
          <a:xfrm>
            <a:off x="3944938" y="54800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9900"/>
                </a:solidFill>
                <a:latin typeface="+mj-lt"/>
              </a:rPr>
              <a:t>i=4</a:t>
            </a:r>
          </a:p>
        </p:txBody>
      </p:sp>
      <p:sp>
        <p:nvSpPr>
          <p:cNvPr id="33" name="Text Box 56"/>
          <p:cNvSpPr txBox="1">
            <a:spLocks noChangeArrowheads="1"/>
          </p:cNvSpPr>
          <p:nvPr/>
        </p:nvSpPr>
        <p:spPr bwMode="auto">
          <a:xfrm>
            <a:off x="7969250" y="5410200"/>
            <a:ext cx="6842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 dirty="0">
                <a:solidFill>
                  <a:srgbClr val="B52D9B"/>
                </a:solidFill>
                <a:latin typeface="+mj-lt"/>
              </a:rPr>
              <a:t>j=4</a:t>
            </a:r>
          </a:p>
        </p:txBody>
      </p: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6759575" y="3068638"/>
            <a:ext cx="74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TW" sz="2000">
                <a:solidFill>
                  <a:srgbClr val="0000FF"/>
                </a:solidFill>
                <a:latin typeface="+mj-lt"/>
              </a:rPr>
              <a:t>k=8</a:t>
            </a:r>
          </a:p>
        </p:txBody>
      </p:sp>
      <p:sp>
        <p:nvSpPr>
          <p:cNvPr id="35" name="AutoShape 58"/>
          <p:cNvSpPr>
            <a:spLocks noChangeArrowheads="1"/>
          </p:cNvSpPr>
          <p:nvPr/>
        </p:nvSpPr>
        <p:spPr bwMode="auto">
          <a:xfrm>
            <a:off x="4029075" y="5008563"/>
            <a:ext cx="233363" cy="449262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8180388" y="4992688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B52D9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37" name="AutoShape 60"/>
          <p:cNvSpPr>
            <a:spLocks noChangeArrowheads="1"/>
          </p:cNvSpPr>
          <p:nvPr/>
        </p:nvSpPr>
        <p:spPr bwMode="auto">
          <a:xfrm>
            <a:off x="6989763" y="2744788"/>
            <a:ext cx="188912" cy="347662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>
              <a:latin typeface="+mj-lt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358900" y="4513263"/>
            <a:ext cx="2447925" cy="415925"/>
            <a:chOff x="1358900" y="4513263"/>
            <a:chExt cx="2447925" cy="415925"/>
          </a:xfrm>
        </p:grpSpPr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15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28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30</a:t>
              </a:r>
            </a:p>
          </p:txBody>
        </p:sp>
        <p:sp>
          <p:nvSpPr>
            <p:cNvPr id="43" name="Text Box 65"/>
            <p:cNvSpPr txBox="1">
              <a:spLocks noChangeArrowheads="1"/>
            </p:cNvSpPr>
            <p:nvPr/>
          </p:nvSpPr>
          <p:spPr bwMode="auto">
            <a:xfrm>
              <a:off x="1358900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2</a:t>
              </a:r>
            </a:p>
          </p:txBody>
        </p:sp>
        <p:sp>
          <p:nvSpPr>
            <p:cNvPr id="44" name="Text Box 67"/>
            <p:cNvSpPr txBox="1">
              <a:spLocks noChangeArrowheads="1"/>
            </p:cNvSpPr>
            <p:nvPr/>
          </p:nvSpPr>
          <p:spPr bwMode="auto">
            <a:xfrm>
              <a:off x="19780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3</a:t>
              </a:r>
            </a:p>
          </p:txBody>
        </p:sp>
        <p:sp>
          <p:nvSpPr>
            <p:cNvPr id="45" name="Text Box 68"/>
            <p:cNvSpPr txBox="1">
              <a:spLocks noChangeArrowheads="1"/>
            </p:cNvSpPr>
            <p:nvPr/>
          </p:nvSpPr>
          <p:spPr bwMode="auto">
            <a:xfrm>
              <a:off x="25876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7</a:t>
              </a:r>
            </a:p>
          </p:txBody>
        </p:sp>
        <p:sp>
          <p:nvSpPr>
            <p:cNvPr id="46" name="Text Box 69"/>
            <p:cNvSpPr txBox="1">
              <a:spLocks noChangeArrowheads="1"/>
            </p:cNvSpPr>
            <p:nvPr/>
          </p:nvSpPr>
          <p:spPr bwMode="auto">
            <a:xfrm>
              <a:off x="3197225" y="4513263"/>
              <a:ext cx="609600" cy="41592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0" lang="en-AU" sz="2400">
                  <a:solidFill>
                    <a:schemeClr val="bg1"/>
                  </a:solidFill>
                  <a:latin typeface="+mj-lt"/>
                  <a:ea typeface="標楷體" pitchFamily="65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6392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Merging Two Sorted Lists (codes)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771077"/>
              </p:ext>
            </p:extLst>
          </p:nvPr>
        </p:nvGraphicFramePr>
        <p:xfrm>
          <a:off x="107504" y="1357456"/>
          <a:ext cx="8928992" cy="54559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Merge(T *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T *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mergedList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n)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for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i1 = l,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l, i2 = m + 1; i1 &lt;= m &amp;&amp; i2 &lt;= n;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if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[i1] &lt;=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[i2]){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mergedList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[i1];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i1++;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}else{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mergedList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[i2];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i2++;}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copy the remaining records, if any, of 1st list</a:t>
                      </a: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en-US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copy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i1,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m + 1,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mergedList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copy the remaining records, if any, of 2nd list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copy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i2,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n + 1,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mergedList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76429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Interpret the list as comprised of </a:t>
            </a:r>
            <a:r>
              <a:rPr lang="en-US" altLang="zh-TW" b="1" dirty="0"/>
              <a:t>n sorted </a:t>
            </a:r>
            <a:r>
              <a:rPr lang="en-US" altLang="zh-TW" b="1" dirty="0" err="1"/>
              <a:t>sublists</a:t>
            </a:r>
            <a:r>
              <a:rPr lang="en-US" altLang="zh-TW" b="1" dirty="0"/>
              <a:t>.</a:t>
            </a:r>
          </a:p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merge pass: </a:t>
            </a:r>
            <a:r>
              <a:rPr lang="en-US" altLang="zh-TW" b="1" dirty="0"/>
              <a:t>n </a:t>
            </a:r>
            <a:r>
              <a:rPr lang="en-US" altLang="zh-TW" b="1" dirty="0" err="1"/>
              <a:t>sublists</a:t>
            </a:r>
            <a:r>
              <a:rPr lang="en-US" altLang="zh-TW" dirty="0"/>
              <a:t> are merged by pairs to obtain </a:t>
            </a:r>
            <a:r>
              <a:rPr lang="en-US" altLang="zh-TW" b="1" dirty="0"/>
              <a:t>n/2 </a:t>
            </a:r>
            <a:r>
              <a:rPr lang="en-US" altLang="zh-TW" b="1" dirty="0" err="1"/>
              <a:t>sublists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merge pass: </a:t>
            </a:r>
            <a:r>
              <a:rPr lang="en-US" altLang="zh-TW" b="1" dirty="0"/>
              <a:t>n/2 </a:t>
            </a:r>
            <a:r>
              <a:rPr lang="en-US" altLang="zh-TW" b="1" dirty="0" err="1"/>
              <a:t>sublists</a:t>
            </a:r>
            <a:r>
              <a:rPr lang="en-US" altLang="zh-TW" b="1" dirty="0"/>
              <a:t> </a:t>
            </a:r>
            <a:r>
              <a:rPr lang="en-US" altLang="zh-TW" dirty="0"/>
              <a:t>are merged by pairs to obtain </a:t>
            </a:r>
            <a:r>
              <a:rPr lang="en-US" altLang="zh-TW" b="1" dirty="0"/>
              <a:t>n/4 </a:t>
            </a:r>
            <a:r>
              <a:rPr lang="en-US" altLang="zh-TW" b="1" dirty="0" err="1"/>
              <a:t>sublists</a:t>
            </a:r>
            <a:r>
              <a:rPr lang="en-US" altLang="zh-TW" b="1" dirty="0"/>
              <a:t>.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The process repeats until only one </a:t>
            </a:r>
            <a:r>
              <a:rPr lang="en-US" altLang="zh-TW" dirty="0" err="1"/>
              <a:t>sublist</a:t>
            </a:r>
            <a:r>
              <a:rPr lang="en-US" altLang="zh-TW" dirty="0"/>
              <a:t> exists.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4320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 Running Example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844824"/>
            <a:ext cx="7888287" cy="432082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>
                <a:latin typeface="+mj-lt"/>
              </a:rPr>
              <a:t>	26    5    77    1    61    11     59    15    48    19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43000" y="2717477"/>
            <a:ext cx="1000125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5, 26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7" name="直線單箭頭接點 6"/>
          <p:cNvCxnSpPr>
            <a:cxnSpLocks noChangeShapeType="1"/>
          </p:cNvCxnSpPr>
          <p:nvPr/>
        </p:nvCxnSpPr>
        <p:spPr bwMode="auto">
          <a:xfrm rot="16200000" flipH="1">
            <a:off x="1250157" y="2467445"/>
            <a:ext cx="285750" cy="2143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" name="直線單箭頭接點 8"/>
          <p:cNvCxnSpPr>
            <a:cxnSpLocks noChangeShapeType="1"/>
          </p:cNvCxnSpPr>
          <p:nvPr/>
        </p:nvCxnSpPr>
        <p:spPr bwMode="auto">
          <a:xfrm rot="5400000">
            <a:off x="1678782" y="2467445"/>
            <a:ext cx="285750" cy="2143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" name="文字方塊 9"/>
          <p:cNvSpPr txBox="1"/>
          <p:nvPr/>
        </p:nvSpPr>
        <p:spPr>
          <a:xfrm>
            <a:off x="2500313" y="2717477"/>
            <a:ext cx="1000125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1, 77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>
            <a:cxnSpLocks noChangeShapeType="1"/>
          </p:cNvCxnSpPr>
          <p:nvPr/>
        </p:nvCxnSpPr>
        <p:spPr bwMode="auto">
          <a:xfrm rot="16200000" flipH="1">
            <a:off x="2607469" y="2467446"/>
            <a:ext cx="285750" cy="2143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1"/>
          <p:cNvCxnSpPr>
            <a:cxnSpLocks noChangeShapeType="1"/>
          </p:cNvCxnSpPr>
          <p:nvPr/>
        </p:nvCxnSpPr>
        <p:spPr bwMode="auto">
          <a:xfrm rot="5400000">
            <a:off x="3036094" y="2467446"/>
            <a:ext cx="285750" cy="2143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3" name="文字方塊 12"/>
          <p:cNvSpPr txBox="1"/>
          <p:nvPr/>
        </p:nvSpPr>
        <p:spPr>
          <a:xfrm>
            <a:off x="3929063" y="2717477"/>
            <a:ext cx="1071562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11, 61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14" name="直線單箭頭接點 13"/>
          <p:cNvCxnSpPr>
            <a:cxnSpLocks noChangeShapeType="1"/>
          </p:cNvCxnSpPr>
          <p:nvPr/>
        </p:nvCxnSpPr>
        <p:spPr bwMode="auto">
          <a:xfrm rot="16200000" flipH="1">
            <a:off x="4036219" y="2467446"/>
            <a:ext cx="285750" cy="2143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" name="直線單箭頭接點 14"/>
          <p:cNvCxnSpPr>
            <a:cxnSpLocks noChangeShapeType="1"/>
          </p:cNvCxnSpPr>
          <p:nvPr/>
        </p:nvCxnSpPr>
        <p:spPr bwMode="auto">
          <a:xfrm rot="5400000">
            <a:off x="4464844" y="2467446"/>
            <a:ext cx="285750" cy="2143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6" name="文字方塊 15"/>
          <p:cNvSpPr txBox="1"/>
          <p:nvPr/>
        </p:nvSpPr>
        <p:spPr>
          <a:xfrm>
            <a:off x="5500688" y="2717477"/>
            <a:ext cx="1143000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15, 59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>
            <a:cxnSpLocks noChangeShapeType="1"/>
          </p:cNvCxnSpPr>
          <p:nvPr/>
        </p:nvCxnSpPr>
        <p:spPr bwMode="auto">
          <a:xfrm rot="16200000" flipH="1">
            <a:off x="5607844" y="2467446"/>
            <a:ext cx="285750" cy="2143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8" name="直線單箭頭接點 17"/>
          <p:cNvCxnSpPr>
            <a:cxnSpLocks noChangeShapeType="1"/>
          </p:cNvCxnSpPr>
          <p:nvPr/>
        </p:nvCxnSpPr>
        <p:spPr bwMode="auto">
          <a:xfrm rot="5400000">
            <a:off x="6036469" y="2467446"/>
            <a:ext cx="285750" cy="2143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9" name="文字方塊 18"/>
          <p:cNvSpPr txBox="1"/>
          <p:nvPr/>
        </p:nvSpPr>
        <p:spPr>
          <a:xfrm>
            <a:off x="7072313" y="2717477"/>
            <a:ext cx="1143000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19, 48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>
            <a:cxnSpLocks noChangeShapeType="1"/>
          </p:cNvCxnSpPr>
          <p:nvPr/>
        </p:nvCxnSpPr>
        <p:spPr bwMode="auto">
          <a:xfrm rot="16200000" flipH="1">
            <a:off x="7179469" y="2467446"/>
            <a:ext cx="285750" cy="2143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1" name="直線單箭頭接點 20"/>
          <p:cNvCxnSpPr>
            <a:cxnSpLocks noChangeShapeType="1"/>
          </p:cNvCxnSpPr>
          <p:nvPr/>
        </p:nvCxnSpPr>
        <p:spPr bwMode="auto">
          <a:xfrm rot="5400000">
            <a:off x="7608094" y="2467446"/>
            <a:ext cx="285750" cy="2143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2" name="文字方塊 21"/>
          <p:cNvSpPr txBox="1"/>
          <p:nvPr/>
        </p:nvSpPr>
        <p:spPr>
          <a:xfrm>
            <a:off x="1143000" y="3503289"/>
            <a:ext cx="2357438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1 , 5 , 26 , 77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23" name="直線單箭頭接點 22"/>
          <p:cNvCxnSpPr>
            <a:cxnSpLocks noChangeShapeType="1"/>
          </p:cNvCxnSpPr>
          <p:nvPr/>
        </p:nvCxnSpPr>
        <p:spPr bwMode="auto">
          <a:xfrm rot="16200000" flipH="1">
            <a:off x="1535907" y="3253257"/>
            <a:ext cx="285750" cy="2143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4" name="直線單箭頭接點 23"/>
          <p:cNvCxnSpPr>
            <a:cxnSpLocks noChangeShapeType="1"/>
          </p:cNvCxnSpPr>
          <p:nvPr/>
        </p:nvCxnSpPr>
        <p:spPr bwMode="auto">
          <a:xfrm rot="5400000">
            <a:off x="2678907" y="3253257"/>
            <a:ext cx="285750" cy="2143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7" name="文字方塊 26"/>
          <p:cNvSpPr txBox="1"/>
          <p:nvPr/>
        </p:nvSpPr>
        <p:spPr>
          <a:xfrm>
            <a:off x="3929063" y="3503289"/>
            <a:ext cx="2714625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11 , 15 , 59 , 61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28" name="直線單箭頭接點 27"/>
          <p:cNvCxnSpPr>
            <a:cxnSpLocks noChangeShapeType="1"/>
          </p:cNvCxnSpPr>
          <p:nvPr/>
        </p:nvCxnSpPr>
        <p:spPr bwMode="auto">
          <a:xfrm rot="16200000" flipH="1">
            <a:off x="4393407" y="3253257"/>
            <a:ext cx="285750" cy="2143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9" name="直線單箭頭接點 28"/>
          <p:cNvCxnSpPr>
            <a:cxnSpLocks noChangeShapeType="1"/>
          </p:cNvCxnSpPr>
          <p:nvPr/>
        </p:nvCxnSpPr>
        <p:spPr bwMode="auto">
          <a:xfrm rot="5400000">
            <a:off x="5822157" y="3253257"/>
            <a:ext cx="285750" cy="2143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2" name="文字方塊 31"/>
          <p:cNvSpPr txBox="1"/>
          <p:nvPr/>
        </p:nvSpPr>
        <p:spPr>
          <a:xfrm>
            <a:off x="1143000" y="4289102"/>
            <a:ext cx="5500688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1 , 5 , 11 , 15 , 26 , 59 , 61 , 77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33" name="直線單箭頭接點 32"/>
          <p:cNvCxnSpPr>
            <a:cxnSpLocks noChangeShapeType="1"/>
          </p:cNvCxnSpPr>
          <p:nvPr/>
        </p:nvCxnSpPr>
        <p:spPr bwMode="auto">
          <a:xfrm rot="16200000" flipH="1">
            <a:off x="2107407" y="4039070"/>
            <a:ext cx="285750" cy="2143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4" name="直線單箭頭接點 33"/>
          <p:cNvCxnSpPr>
            <a:cxnSpLocks noChangeShapeType="1"/>
          </p:cNvCxnSpPr>
          <p:nvPr/>
        </p:nvCxnSpPr>
        <p:spPr bwMode="auto">
          <a:xfrm rot="5400000">
            <a:off x="5036344" y="4039071"/>
            <a:ext cx="285750" cy="2143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5" name="文字方塊 34"/>
          <p:cNvSpPr txBox="1"/>
          <p:nvPr/>
        </p:nvSpPr>
        <p:spPr>
          <a:xfrm>
            <a:off x="1143000" y="5074914"/>
            <a:ext cx="7143750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1 , 5 , 11 , 15 , 19, 26 , 48 , 59 , 61 , 77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36" name="直線單箭頭接點 35"/>
          <p:cNvCxnSpPr>
            <a:cxnSpLocks noChangeShapeType="1"/>
          </p:cNvCxnSpPr>
          <p:nvPr/>
        </p:nvCxnSpPr>
        <p:spPr bwMode="auto">
          <a:xfrm rot="16200000" flipH="1">
            <a:off x="3107532" y="4824882"/>
            <a:ext cx="285750" cy="2143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1" name="直線單箭頭接點 40"/>
          <p:cNvCxnSpPr>
            <a:cxnSpLocks noChangeShapeType="1"/>
          </p:cNvCxnSpPr>
          <p:nvPr/>
        </p:nvCxnSpPr>
        <p:spPr bwMode="auto">
          <a:xfrm rot="5400000">
            <a:off x="6357938" y="3789039"/>
            <a:ext cx="1785937" cy="7858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476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6" grpId="0" animBg="1"/>
      <p:bldP spid="19" grpId="0" animBg="1"/>
      <p:bldP spid="22" grpId="0" animBg="1"/>
      <p:bldP spid="27" grpId="0" animBg="1"/>
      <p:bldP spid="32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Merge Sort (codes)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321642"/>
              </p:ext>
            </p:extLst>
          </p:nvPr>
        </p:nvGraphicFramePr>
        <p:xfrm>
          <a:off x="107504" y="1563960"/>
          <a:ext cx="8928992" cy="4953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MergePass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(T *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T *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resultList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Adjacent pairs of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sublists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size s are merged from </a:t>
                      </a:r>
                      <a:b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zh-TW" alt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resultList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 n</a:t>
                      </a:r>
                      <a:r>
                        <a:rPr lang="zh-TW" alt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 the size of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1;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is the 1</a:t>
                      </a:r>
                      <a:r>
                        <a:rPr lang="en-US" sz="1800" b="1" kern="100" baseline="300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position in the 1</a:t>
                      </a:r>
                      <a:r>
                        <a:rPr lang="en-US" sz="1800" b="1" kern="100" baseline="300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sublist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b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&lt;= n-2*s+1;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enough records for two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sublists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 = 2*s)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  Merge(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resultList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s -1,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+ 2 * s -1);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merge remaining list of size &lt;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*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 ((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s -1) &lt; n 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Merge(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resultList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s -1, n);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copy(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n + 1,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resultList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01205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Merge Sort (codes)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042223"/>
              </p:ext>
            </p:extLst>
          </p:nvPr>
        </p:nvGraphicFramePr>
        <p:xfrm>
          <a:off x="107504" y="1772816"/>
          <a:ext cx="8928992" cy="4404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MergeSort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(T *a,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 *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new T[n+1];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</a:t>
                      </a:r>
                      <a:r>
                        <a:rPr lang="zh-TW" alt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 the length of the </a:t>
                      </a:r>
                      <a:r>
                        <a:rPr lang="en-US" altLang="zh-TW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sublist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currently being merged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 =1; l &lt; n; l*= 2){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MergePass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n, 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l*=2;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MergePass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a, n, l);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switch role of a and </a:t>
                      </a:r>
                      <a:b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       //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tempList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delete []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tempList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392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do we improve the performance of searching a record?</a:t>
            </a:r>
          </a:p>
          <a:p>
            <a:r>
              <a:rPr lang="en-US" altLang="zh-TW" dirty="0"/>
              <a:t>Sort the list in a specific order before you do the search!</a:t>
            </a:r>
          </a:p>
          <a:p>
            <a:r>
              <a:rPr lang="en-US" altLang="zh-TW" dirty="0"/>
              <a:t>For examples, given an ordered numeric list, using Binary search could obtain an improved performance </a:t>
            </a:r>
            <a:r>
              <a:rPr lang="en-US" altLang="zh-TW"/>
              <a:t>of O(logn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361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Time complexity</a:t>
            </a:r>
          </a:p>
          <a:p>
            <a:pPr lvl="1"/>
            <a:r>
              <a:rPr lang="en-US" altLang="zh-TW" dirty="0"/>
              <a:t>Number of merge pass: O(</a:t>
            </a:r>
            <a:r>
              <a:rPr lang="en-US" altLang="zh-TW" dirty="0" err="1"/>
              <a:t>logn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Time complexity of merge pass: O(n)</a:t>
            </a:r>
          </a:p>
          <a:p>
            <a:pPr lvl="1"/>
            <a:r>
              <a:rPr lang="en-US" altLang="zh-TW" dirty="0"/>
              <a:t>Time complexity = </a:t>
            </a:r>
            <a:r>
              <a:rPr lang="en-US" altLang="zh-TW" dirty="0">
                <a:highlight>
                  <a:srgbClr val="FFFF00"/>
                </a:highlight>
              </a:rPr>
              <a:t>O(</a:t>
            </a:r>
            <a:r>
              <a:rPr lang="en-US" altLang="zh-TW" dirty="0" err="1">
                <a:highlight>
                  <a:srgbClr val="FFFF00"/>
                </a:highlight>
              </a:rPr>
              <a:t>nlogn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zh-TW" dirty="0"/>
              <a:t>Require additional storage to store merged result during the process. </a:t>
            </a:r>
          </a:p>
          <a:p>
            <a:r>
              <a:rPr lang="en-US" altLang="zh-TW" dirty="0"/>
              <a:t>Stable sort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268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 the list to be sorted into two roughly equal parts called </a:t>
            </a:r>
            <a:r>
              <a:rPr lang="en-US" altLang="zh-TW" b="1" dirty="0"/>
              <a:t>left and right </a:t>
            </a:r>
            <a:r>
              <a:rPr lang="en-US" altLang="zh-TW" b="1" dirty="0" err="1"/>
              <a:t>sublists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Recursively sort the two </a:t>
            </a:r>
            <a:r>
              <a:rPr lang="en-US" altLang="zh-TW" dirty="0" err="1"/>
              <a:t>sublists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Merge the sorted </a:t>
            </a:r>
            <a:r>
              <a:rPr lang="en-US" altLang="zh-TW" dirty="0" err="1"/>
              <a:t>sublists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02605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Recursive merge sort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888287" cy="49514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>
                <a:latin typeface="+mj-lt"/>
              </a:rPr>
              <a:t>	26    5    77    1    61    11     59    15    48    19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dirty="0">
              <a:latin typeface="+mj-lt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>
                <a:latin typeface="+mj-lt"/>
              </a:rPr>
              <a:t>	26    5    77    1    61    11     59    15    48    19</a:t>
            </a:r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>
                <a:latin typeface="+mj-lt"/>
              </a:rPr>
              <a:t>	26    5    77    1    61    11     59    15    48    19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>
                <a:latin typeface="+mj-lt"/>
              </a:rPr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>
                <a:latin typeface="+mj-lt"/>
              </a:rPr>
              <a:t>	26    5    77    1    61    11     59    15    48    19</a:t>
            </a:r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dirty="0"/>
          </a:p>
        </p:txBody>
      </p:sp>
      <p:grpSp>
        <p:nvGrpSpPr>
          <p:cNvPr id="2" name="群組 43"/>
          <p:cNvGrpSpPr>
            <a:grpSpLocks/>
          </p:cNvGrpSpPr>
          <p:nvPr/>
        </p:nvGrpSpPr>
        <p:grpSpPr bwMode="auto">
          <a:xfrm>
            <a:off x="1187624" y="2998663"/>
            <a:ext cx="1714500" cy="214313"/>
            <a:chOff x="2714612" y="2357430"/>
            <a:chExt cx="5143536" cy="357190"/>
          </a:xfrm>
        </p:grpSpPr>
        <p:cxnSp>
          <p:nvCxnSpPr>
            <p:cNvPr id="31815" name="直線接點 44"/>
            <p:cNvCxnSpPr>
              <a:cxnSpLocks noChangeShapeType="1"/>
            </p:cNvCxnSpPr>
            <p:nvPr/>
          </p:nvCxnSpPr>
          <p:spPr bwMode="auto">
            <a:xfrm rot="5400000">
              <a:off x="2536017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6" name="直線接點 45"/>
            <p:cNvCxnSpPr>
              <a:cxnSpLocks noChangeShapeType="1"/>
            </p:cNvCxnSpPr>
            <p:nvPr/>
          </p:nvCxnSpPr>
          <p:spPr bwMode="auto">
            <a:xfrm>
              <a:off x="2714612" y="2714620"/>
              <a:ext cx="5143536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7" name="直線接點 46"/>
            <p:cNvCxnSpPr>
              <a:cxnSpLocks noChangeShapeType="1"/>
            </p:cNvCxnSpPr>
            <p:nvPr/>
          </p:nvCxnSpPr>
          <p:spPr bwMode="auto">
            <a:xfrm rot="5400000" flipH="1" flipV="1">
              <a:off x="7679553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群組 47"/>
          <p:cNvGrpSpPr>
            <a:grpSpLocks/>
          </p:cNvGrpSpPr>
          <p:nvPr/>
        </p:nvGrpSpPr>
        <p:grpSpPr bwMode="auto">
          <a:xfrm>
            <a:off x="4688061" y="2998663"/>
            <a:ext cx="1714500" cy="214313"/>
            <a:chOff x="2714612" y="2357430"/>
            <a:chExt cx="5143536" cy="357190"/>
          </a:xfrm>
        </p:grpSpPr>
        <p:cxnSp>
          <p:nvCxnSpPr>
            <p:cNvPr id="31812" name="直線接點 48"/>
            <p:cNvCxnSpPr>
              <a:cxnSpLocks noChangeShapeType="1"/>
            </p:cNvCxnSpPr>
            <p:nvPr/>
          </p:nvCxnSpPr>
          <p:spPr bwMode="auto">
            <a:xfrm rot="5400000">
              <a:off x="2536017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3" name="直線接點 49"/>
            <p:cNvCxnSpPr>
              <a:cxnSpLocks noChangeShapeType="1"/>
            </p:cNvCxnSpPr>
            <p:nvPr/>
          </p:nvCxnSpPr>
          <p:spPr bwMode="auto">
            <a:xfrm>
              <a:off x="2714612" y="2714620"/>
              <a:ext cx="5143536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4" name="直線接點 50"/>
            <p:cNvCxnSpPr>
              <a:cxnSpLocks noChangeShapeType="1"/>
            </p:cNvCxnSpPr>
            <p:nvPr/>
          </p:nvCxnSpPr>
          <p:spPr bwMode="auto">
            <a:xfrm rot="5400000" flipH="1" flipV="1">
              <a:off x="7679553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4" name="群組 51"/>
          <p:cNvGrpSpPr>
            <a:grpSpLocks/>
          </p:cNvGrpSpPr>
          <p:nvPr/>
        </p:nvGrpSpPr>
        <p:grpSpPr bwMode="auto">
          <a:xfrm>
            <a:off x="3330749" y="2998663"/>
            <a:ext cx="714375" cy="214313"/>
            <a:chOff x="2714612" y="2357430"/>
            <a:chExt cx="5143536" cy="357190"/>
          </a:xfrm>
        </p:grpSpPr>
        <p:cxnSp>
          <p:nvCxnSpPr>
            <p:cNvPr id="31809" name="直線接點 52"/>
            <p:cNvCxnSpPr>
              <a:cxnSpLocks noChangeShapeType="1"/>
            </p:cNvCxnSpPr>
            <p:nvPr/>
          </p:nvCxnSpPr>
          <p:spPr bwMode="auto">
            <a:xfrm rot="5400000">
              <a:off x="2536017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0" name="直線接點 53"/>
            <p:cNvCxnSpPr>
              <a:cxnSpLocks noChangeShapeType="1"/>
            </p:cNvCxnSpPr>
            <p:nvPr/>
          </p:nvCxnSpPr>
          <p:spPr bwMode="auto">
            <a:xfrm>
              <a:off x="2714612" y="2714620"/>
              <a:ext cx="5143536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1" name="直線接點 54"/>
            <p:cNvCxnSpPr>
              <a:cxnSpLocks noChangeShapeType="1"/>
            </p:cNvCxnSpPr>
            <p:nvPr/>
          </p:nvCxnSpPr>
          <p:spPr bwMode="auto">
            <a:xfrm rot="5400000" flipH="1" flipV="1">
              <a:off x="7679553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5" name="群組 55"/>
          <p:cNvGrpSpPr>
            <a:grpSpLocks/>
          </p:cNvGrpSpPr>
          <p:nvPr/>
        </p:nvGrpSpPr>
        <p:grpSpPr bwMode="auto">
          <a:xfrm>
            <a:off x="7116936" y="2998663"/>
            <a:ext cx="714375" cy="214313"/>
            <a:chOff x="2714612" y="2357430"/>
            <a:chExt cx="5143536" cy="357190"/>
          </a:xfrm>
        </p:grpSpPr>
        <p:cxnSp>
          <p:nvCxnSpPr>
            <p:cNvPr id="31806" name="直線接點 56"/>
            <p:cNvCxnSpPr>
              <a:cxnSpLocks noChangeShapeType="1"/>
            </p:cNvCxnSpPr>
            <p:nvPr/>
          </p:nvCxnSpPr>
          <p:spPr bwMode="auto">
            <a:xfrm rot="5400000">
              <a:off x="2536017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07" name="直線接點 57"/>
            <p:cNvCxnSpPr>
              <a:cxnSpLocks noChangeShapeType="1"/>
            </p:cNvCxnSpPr>
            <p:nvPr/>
          </p:nvCxnSpPr>
          <p:spPr bwMode="auto">
            <a:xfrm>
              <a:off x="2714612" y="2714620"/>
              <a:ext cx="5143536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08" name="直線接點 58"/>
            <p:cNvCxnSpPr>
              <a:cxnSpLocks noChangeShapeType="1"/>
            </p:cNvCxnSpPr>
            <p:nvPr/>
          </p:nvCxnSpPr>
          <p:spPr bwMode="auto">
            <a:xfrm rot="5400000" flipH="1" flipV="1">
              <a:off x="7679553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6" name="群組 61"/>
          <p:cNvGrpSpPr>
            <a:grpSpLocks/>
          </p:cNvGrpSpPr>
          <p:nvPr/>
        </p:nvGrpSpPr>
        <p:grpSpPr bwMode="auto">
          <a:xfrm>
            <a:off x="1285875" y="4103836"/>
            <a:ext cx="714375" cy="142875"/>
            <a:chOff x="2714612" y="2357430"/>
            <a:chExt cx="5143536" cy="357190"/>
          </a:xfrm>
        </p:grpSpPr>
        <p:cxnSp>
          <p:nvCxnSpPr>
            <p:cNvPr id="31803" name="直線接點 62"/>
            <p:cNvCxnSpPr>
              <a:cxnSpLocks noChangeShapeType="1"/>
            </p:cNvCxnSpPr>
            <p:nvPr/>
          </p:nvCxnSpPr>
          <p:spPr bwMode="auto">
            <a:xfrm rot="5400000">
              <a:off x="2536017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04" name="直線接點 63"/>
            <p:cNvCxnSpPr>
              <a:cxnSpLocks noChangeShapeType="1"/>
            </p:cNvCxnSpPr>
            <p:nvPr/>
          </p:nvCxnSpPr>
          <p:spPr bwMode="auto">
            <a:xfrm>
              <a:off x="2714612" y="2714620"/>
              <a:ext cx="5143536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05" name="直線接點 64"/>
            <p:cNvCxnSpPr>
              <a:cxnSpLocks noChangeShapeType="1"/>
            </p:cNvCxnSpPr>
            <p:nvPr/>
          </p:nvCxnSpPr>
          <p:spPr bwMode="auto">
            <a:xfrm rot="5400000" flipH="1" flipV="1">
              <a:off x="7679553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70" name="直線單箭頭接點 69"/>
          <p:cNvCxnSpPr>
            <a:cxnSpLocks noChangeShapeType="1"/>
          </p:cNvCxnSpPr>
          <p:nvPr/>
        </p:nvCxnSpPr>
        <p:spPr bwMode="auto">
          <a:xfrm rot="16200000" flipH="1">
            <a:off x="1714500" y="4246711"/>
            <a:ext cx="214313" cy="2143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1" name="直線單箭頭接點 70"/>
          <p:cNvCxnSpPr>
            <a:cxnSpLocks noChangeShapeType="1"/>
          </p:cNvCxnSpPr>
          <p:nvPr/>
        </p:nvCxnSpPr>
        <p:spPr bwMode="auto">
          <a:xfrm rot="5400000">
            <a:off x="1357312" y="4246712"/>
            <a:ext cx="214313" cy="2143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1043608" y="486916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1686545" y="486916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grpSp>
        <p:nvGrpSpPr>
          <p:cNvPr id="7" name="群組 39"/>
          <p:cNvGrpSpPr>
            <a:grpSpLocks/>
          </p:cNvGrpSpPr>
          <p:nvPr/>
        </p:nvGrpSpPr>
        <p:grpSpPr bwMode="auto">
          <a:xfrm>
            <a:off x="1214438" y="1772816"/>
            <a:ext cx="2857500" cy="214313"/>
            <a:chOff x="2714612" y="2357430"/>
            <a:chExt cx="5143536" cy="357190"/>
          </a:xfrm>
        </p:grpSpPr>
        <p:cxnSp>
          <p:nvCxnSpPr>
            <p:cNvPr id="31800" name="直線接點 40"/>
            <p:cNvCxnSpPr>
              <a:cxnSpLocks noChangeShapeType="1"/>
            </p:cNvCxnSpPr>
            <p:nvPr/>
          </p:nvCxnSpPr>
          <p:spPr bwMode="auto">
            <a:xfrm rot="5400000">
              <a:off x="2536017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01" name="直線接點 73"/>
            <p:cNvCxnSpPr>
              <a:cxnSpLocks noChangeShapeType="1"/>
            </p:cNvCxnSpPr>
            <p:nvPr/>
          </p:nvCxnSpPr>
          <p:spPr bwMode="auto">
            <a:xfrm>
              <a:off x="2714612" y="2714620"/>
              <a:ext cx="5143536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02" name="直線接點 74"/>
            <p:cNvCxnSpPr>
              <a:cxnSpLocks noChangeShapeType="1"/>
            </p:cNvCxnSpPr>
            <p:nvPr/>
          </p:nvCxnSpPr>
          <p:spPr bwMode="auto">
            <a:xfrm rot="5400000" flipH="1" flipV="1">
              <a:off x="7679553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8" name="群組 75"/>
          <p:cNvGrpSpPr>
            <a:grpSpLocks/>
          </p:cNvGrpSpPr>
          <p:nvPr/>
        </p:nvGrpSpPr>
        <p:grpSpPr bwMode="auto">
          <a:xfrm>
            <a:off x="4714875" y="1772816"/>
            <a:ext cx="3143250" cy="214313"/>
            <a:chOff x="2714612" y="2357430"/>
            <a:chExt cx="5143536" cy="357190"/>
          </a:xfrm>
        </p:grpSpPr>
        <p:cxnSp>
          <p:nvCxnSpPr>
            <p:cNvPr id="31797" name="直線接點 76"/>
            <p:cNvCxnSpPr>
              <a:cxnSpLocks noChangeShapeType="1"/>
            </p:cNvCxnSpPr>
            <p:nvPr/>
          </p:nvCxnSpPr>
          <p:spPr bwMode="auto">
            <a:xfrm rot="5400000">
              <a:off x="2536017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798" name="直線接點 77"/>
            <p:cNvCxnSpPr>
              <a:cxnSpLocks noChangeShapeType="1"/>
            </p:cNvCxnSpPr>
            <p:nvPr/>
          </p:nvCxnSpPr>
          <p:spPr bwMode="auto">
            <a:xfrm>
              <a:off x="2714612" y="2714620"/>
              <a:ext cx="5143536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799" name="直線接點 78"/>
            <p:cNvCxnSpPr>
              <a:cxnSpLocks noChangeShapeType="1"/>
            </p:cNvCxnSpPr>
            <p:nvPr/>
          </p:nvCxnSpPr>
          <p:spPr bwMode="auto">
            <a:xfrm rot="5400000" flipH="1" flipV="1">
              <a:off x="7679553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87" name="直線單箭頭接點 86"/>
          <p:cNvCxnSpPr>
            <a:cxnSpLocks noChangeShapeType="1"/>
          </p:cNvCxnSpPr>
          <p:nvPr/>
        </p:nvCxnSpPr>
        <p:spPr bwMode="auto">
          <a:xfrm rot="5400000">
            <a:off x="2536825" y="4281636"/>
            <a:ext cx="357188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2400920" y="486916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cxnSp>
        <p:nvCxnSpPr>
          <p:cNvPr id="89" name="直線單箭頭接點 88"/>
          <p:cNvCxnSpPr>
            <a:cxnSpLocks noChangeShapeType="1"/>
          </p:cNvCxnSpPr>
          <p:nvPr/>
        </p:nvCxnSpPr>
        <p:spPr bwMode="auto">
          <a:xfrm rot="5400000">
            <a:off x="3179763" y="4281636"/>
            <a:ext cx="3571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3043858" y="486916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cxnSp>
        <p:nvCxnSpPr>
          <p:cNvPr id="91" name="直線單箭頭接點 90"/>
          <p:cNvCxnSpPr>
            <a:cxnSpLocks noChangeShapeType="1"/>
          </p:cNvCxnSpPr>
          <p:nvPr/>
        </p:nvCxnSpPr>
        <p:spPr bwMode="auto">
          <a:xfrm rot="5400000">
            <a:off x="3894138" y="4281636"/>
            <a:ext cx="3571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6160740" y="486916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grpSp>
        <p:nvGrpSpPr>
          <p:cNvPr id="9" name="群組 105"/>
          <p:cNvGrpSpPr>
            <a:grpSpLocks/>
          </p:cNvGrpSpPr>
          <p:nvPr/>
        </p:nvGrpSpPr>
        <p:grpSpPr bwMode="auto">
          <a:xfrm>
            <a:off x="4786313" y="4103836"/>
            <a:ext cx="714375" cy="142875"/>
            <a:chOff x="2714612" y="2357430"/>
            <a:chExt cx="5143536" cy="357190"/>
          </a:xfrm>
        </p:grpSpPr>
        <p:cxnSp>
          <p:nvCxnSpPr>
            <p:cNvPr id="31794" name="直線接點 106"/>
            <p:cNvCxnSpPr>
              <a:cxnSpLocks noChangeShapeType="1"/>
            </p:cNvCxnSpPr>
            <p:nvPr/>
          </p:nvCxnSpPr>
          <p:spPr bwMode="auto">
            <a:xfrm rot="5400000">
              <a:off x="2536017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795" name="直線接點 107"/>
            <p:cNvCxnSpPr>
              <a:cxnSpLocks noChangeShapeType="1"/>
            </p:cNvCxnSpPr>
            <p:nvPr/>
          </p:nvCxnSpPr>
          <p:spPr bwMode="auto">
            <a:xfrm>
              <a:off x="2714612" y="2714620"/>
              <a:ext cx="5143536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796" name="直線接點 108"/>
            <p:cNvCxnSpPr>
              <a:cxnSpLocks noChangeShapeType="1"/>
            </p:cNvCxnSpPr>
            <p:nvPr/>
          </p:nvCxnSpPr>
          <p:spPr bwMode="auto">
            <a:xfrm rot="5400000" flipH="1" flipV="1">
              <a:off x="7679553" y="2536025"/>
              <a:ext cx="3571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110" name="直線單箭頭接點 109"/>
          <p:cNvCxnSpPr>
            <a:cxnSpLocks noChangeShapeType="1"/>
          </p:cNvCxnSpPr>
          <p:nvPr/>
        </p:nvCxnSpPr>
        <p:spPr bwMode="auto">
          <a:xfrm rot="16200000" flipH="1">
            <a:off x="5214937" y="4246712"/>
            <a:ext cx="214313" cy="2143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1" name="直線單箭頭接點 110"/>
          <p:cNvCxnSpPr>
            <a:cxnSpLocks noChangeShapeType="1"/>
          </p:cNvCxnSpPr>
          <p:nvPr/>
        </p:nvCxnSpPr>
        <p:spPr bwMode="auto">
          <a:xfrm rot="5400000">
            <a:off x="4857750" y="4246711"/>
            <a:ext cx="214313" cy="2143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2" name="直線單箭頭接點 111"/>
          <p:cNvCxnSpPr>
            <a:cxnSpLocks noChangeShapeType="1"/>
          </p:cNvCxnSpPr>
          <p:nvPr/>
        </p:nvCxnSpPr>
        <p:spPr bwMode="auto">
          <a:xfrm rot="5400000">
            <a:off x="6180138" y="4281636"/>
            <a:ext cx="3571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3" name="直線單箭頭接點 112"/>
          <p:cNvCxnSpPr>
            <a:cxnSpLocks noChangeShapeType="1"/>
          </p:cNvCxnSpPr>
          <p:nvPr/>
        </p:nvCxnSpPr>
        <p:spPr bwMode="auto">
          <a:xfrm rot="5400000">
            <a:off x="6965950" y="4281636"/>
            <a:ext cx="357188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" name="直線單箭頭接點 113"/>
          <p:cNvCxnSpPr>
            <a:cxnSpLocks noChangeShapeType="1"/>
          </p:cNvCxnSpPr>
          <p:nvPr/>
        </p:nvCxnSpPr>
        <p:spPr bwMode="auto">
          <a:xfrm rot="5400000">
            <a:off x="7680325" y="4281636"/>
            <a:ext cx="357188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4499992" y="486916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5368652" y="486916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17" name="矩形 116"/>
          <p:cNvSpPr>
            <a:spLocks noChangeArrowheads="1"/>
          </p:cNvSpPr>
          <p:nvPr/>
        </p:nvSpPr>
        <p:spPr bwMode="auto">
          <a:xfrm>
            <a:off x="6952828" y="486916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18" name="矩形 117"/>
          <p:cNvSpPr>
            <a:spLocks noChangeArrowheads="1"/>
          </p:cNvSpPr>
          <p:nvPr/>
        </p:nvSpPr>
        <p:spPr bwMode="auto">
          <a:xfrm>
            <a:off x="3686795" y="486916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19" name="矩形 118"/>
          <p:cNvSpPr>
            <a:spLocks noChangeArrowheads="1"/>
          </p:cNvSpPr>
          <p:nvPr/>
        </p:nvSpPr>
        <p:spPr bwMode="auto">
          <a:xfrm>
            <a:off x="7744916" y="4869160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1186483" y="5877272"/>
            <a:ext cx="1000125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5, 26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00920" y="5877272"/>
            <a:ext cx="642938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77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258170" y="5877272"/>
            <a:ext cx="1000125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1, 61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4472608" y="5877272"/>
            <a:ext cx="1143000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11, 59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29920" y="5877272"/>
            <a:ext cx="571500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15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6615733" y="5877272"/>
            <a:ext cx="1143000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19, 48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128" name="直線單箭頭接點 127"/>
          <p:cNvCxnSpPr>
            <a:cxnSpLocks noChangeShapeType="1"/>
            <a:stCxn id="73" idx="2"/>
            <a:endCxn id="122" idx="0"/>
          </p:cNvCxnSpPr>
          <p:nvPr/>
        </p:nvCxnSpPr>
        <p:spPr bwMode="auto">
          <a:xfrm flipH="1">
            <a:off x="1686546" y="5226348"/>
            <a:ext cx="285749" cy="65092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129"/>
          <p:cNvCxnSpPr>
            <a:cxnSpLocks noChangeShapeType="1"/>
            <a:stCxn id="72" idx="2"/>
            <a:endCxn id="122" idx="0"/>
          </p:cNvCxnSpPr>
          <p:nvPr/>
        </p:nvCxnSpPr>
        <p:spPr bwMode="auto">
          <a:xfrm>
            <a:off x="1329358" y="5226348"/>
            <a:ext cx="357188" cy="65092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132"/>
          <p:cNvCxnSpPr>
            <a:cxnSpLocks noChangeShapeType="1"/>
            <a:stCxn id="88" idx="2"/>
            <a:endCxn id="123" idx="0"/>
          </p:cNvCxnSpPr>
          <p:nvPr/>
        </p:nvCxnSpPr>
        <p:spPr bwMode="auto">
          <a:xfrm>
            <a:off x="2686670" y="5226348"/>
            <a:ext cx="35719" cy="65092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6" name="直線單箭頭接點 135"/>
          <p:cNvCxnSpPr>
            <a:cxnSpLocks noChangeShapeType="1"/>
            <a:stCxn id="118" idx="2"/>
            <a:endCxn id="124" idx="0"/>
          </p:cNvCxnSpPr>
          <p:nvPr/>
        </p:nvCxnSpPr>
        <p:spPr bwMode="auto">
          <a:xfrm flipH="1">
            <a:off x="3758233" y="5226348"/>
            <a:ext cx="214312" cy="65092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7" name="直線單箭頭接點 136"/>
          <p:cNvCxnSpPr>
            <a:cxnSpLocks noChangeShapeType="1"/>
            <a:stCxn id="90" idx="2"/>
            <a:endCxn id="124" idx="0"/>
          </p:cNvCxnSpPr>
          <p:nvPr/>
        </p:nvCxnSpPr>
        <p:spPr bwMode="auto">
          <a:xfrm>
            <a:off x="3329608" y="5226348"/>
            <a:ext cx="428625" cy="65092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8" name="直線單箭頭接點 137"/>
          <p:cNvCxnSpPr>
            <a:cxnSpLocks noChangeShapeType="1"/>
            <a:stCxn id="116" idx="2"/>
            <a:endCxn id="125" idx="0"/>
          </p:cNvCxnSpPr>
          <p:nvPr/>
        </p:nvCxnSpPr>
        <p:spPr bwMode="auto">
          <a:xfrm flipH="1">
            <a:off x="5044108" y="5226348"/>
            <a:ext cx="610294" cy="65092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9" name="直線單箭頭接點 138"/>
          <p:cNvCxnSpPr>
            <a:cxnSpLocks noChangeShapeType="1"/>
            <a:stCxn id="115" idx="2"/>
            <a:endCxn id="125" idx="0"/>
          </p:cNvCxnSpPr>
          <p:nvPr/>
        </p:nvCxnSpPr>
        <p:spPr bwMode="auto">
          <a:xfrm>
            <a:off x="4785742" y="5226348"/>
            <a:ext cx="258366" cy="65092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0" name="直線單箭頭接點 139"/>
          <p:cNvCxnSpPr>
            <a:cxnSpLocks noChangeShapeType="1"/>
            <a:stCxn id="119" idx="2"/>
            <a:endCxn id="127" idx="0"/>
          </p:cNvCxnSpPr>
          <p:nvPr/>
        </p:nvCxnSpPr>
        <p:spPr bwMode="auto">
          <a:xfrm flipH="1">
            <a:off x="7187233" y="5226348"/>
            <a:ext cx="843433" cy="65092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1" name="直線單箭頭接點 140"/>
          <p:cNvCxnSpPr>
            <a:cxnSpLocks noChangeShapeType="1"/>
            <a:stCxn id="117" idx="2"/>
            <a:endCxn id="127" idx="0"/>
          </p:cNvCxnSpPr>
          <p:nvPr/>
        </p:nvCxnSpPr>
        <p:spPr bwMode="auto">
          <a:xfrm flipH="1">
            <a:off x="7187233" y="5226348"/>
            <a:ext cx="51345" cy="65092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143"/>
          <p:cNvCxnSpPr>
            <a:cxnSpLocks noChangeShapeType="1"/>
            <a:stCxn id="92" idx="2"/>
            <a:endCxn id="126" idx="0"/>
          </p:cNvCxnSpPr>
          <p:nvPr/>
        </p:nvCxnSpPr>
        <p:spPr bwMode="auto">
          <a:xfrm flipH="1">
            <a:off x="6115670" y="5226348"/>
            <a:ext cx="330820" cy="65092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8" name="文字方塊 147"/>
          <p:cNvSpPr txBox="1"/>
          <p:nvPr/>
        </p:nvSpPr>
        <p:spPr>
          <a:xfrm>
            <a:off x="4186858" y="6381328"/>
            <a:ext cx="28575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400" dirty="0">
                <a:latin typeface="+mj-lt"/>
                <a:ea typeface="標楷體" pitchFamily="65" charset="-120"/>
              </a:rPr>
              <a:t>⁞</a:t>
            </a:r>
            <a:endParaRPr kumimoji="0" lang="zh-TW" altLang="en-US" sz="2400" dirty="0">
              <a:latin typeface="+mj-lt"/>
              <a:ea typeface="標楷體" pitchFamily="65" charset="-12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597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88" grpId="0" animBg="1"/>
      <p:bldP spid="90" grpId="0" animBg="1"/>
      <p:bldP spid="92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4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Recursive merge sort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888287" cy="49514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>
                <a:latin typeface="+mj-lt"/>
              </a:rPr>
              <a:t>	26    5    77    1    61    11     59    15    48    19</a:t>
            </a:r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1071563" y="1378867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1714500" y="1378867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2428875" y="1378867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3071813" y="1378867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6160740" y="1378867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4504556" y="1378867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5368652" y="1378867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17" name="矩形 116"/>
          <p:cNvSpPr>
            <a:spLocks noChangeArrowheads="1"/>
          </p:cNvSpPr>
          <p:nvPr/>
        </p:nvSpPr>
        <p:spPr bwMode="auto">
          <a:xfrm>
            <a:off x="6952828" y="1378867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18" name="矩形 117"/>
          <p:cNvSpPr>
            <a:spLocks noChangeArrowheads="1"/>
          </p:cNvSpPr>
          <p:nvPr/>
        </p:nvSpPr>
        <p:spPr bwMode="auto">
          <a:xfrm>
            <a:off x="3714750" y="1378867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19" name="矩形 118"/>
          <p:cNvSpPr>
            <a:spLocks noChangeArrowheads="1"/>
          </p:cNvSpPr>
          <p:nvPr/>
        </p:nvSpPr>
        <p:spPr bwMode="auto">
          <a:xfrm>
            <a:off x="7744916" y="1378867"/>
            <a:ext cx="571500" cy="357188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1214438" y="2714625"/>
            <a:ext cx="1000125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5, 26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28875" y="2714625"/>
            <a:ext cx="642938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77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286125" y="2714625"/>
            <a:ext cx="1000125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1, 61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4500563" y="2714625"/>
            <a:ext cx="1143000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11, 59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57875" y="2714625"/>
            <a:ext cx="571500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15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6643688" y="2714625"/>
            <a:ext cx="1143000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19, 48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128" name="直線單箭頭接點 127"/>
          <p:cNvCxnSpPr>
            <a:cxnSpLocks noChangeShapeType="1"/>
            <a:stCxn id="73" idx="2"/>
            <a:endCxn id="122" idx="0"/>
          </p:cNvCxnSpPr>
          <p:nvPr/>
        </p:nvCxnSpPr>
        <p:spPr bwMode="auto">
          <a:xfrm flipH="1">
            <a:off x="1714501" y="1736055"/>
            <a:ext cx="285749" cy="9785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129"/>
          <p:cNvCxnSpPr>
            <a:cxnSpLocks noChangeShapeType="1"/>
            <a:stCxn id="72" idx="2"/>
          </p:cNvCxnSpPr>
          <p:nvPr/>
        </p:nvCxnSpPr>
        <p:spPr bwMode="auto">
          <a:xfrm>
            <a:off x="1357313" y="1736055"/>
            <a:ext cx="214312" cy="9785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3" name="直線單箭頭接點 132"/>
          <p:cNvCxnSpPr>
            <a:cxnSpLocks noChangeShapeType="1"/>
            <a:stCxn id="88" idx="2"/>
            <a:endCxn id="123" idx="0"/>
          </p:cNvCxnSpPr>
          <p:nvPr/>
        </p:nvCxnSpPr>
        <p:spPr bwMode="auto">
          <a:xfrm>
            <a:off x="2714625" y="1736055"/>
            <a:ext cx="35719" cy="9785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6" name="直線單箭頭接點 135"/>
          <p:cNvCxnSpPr>
            <a:cxnSpLocks noChangeShapeType="1"/>
            <a:stCxn id="118" idx="2"/>
          </p:cNvCxnSpPr>
          <p:nvPr/>
        </p:nvCxnSpPr>
        <p:spPr bwMode="auto">
          <a:xfrm flipH="1">
            <a:off x="3714750" y="1736055"/>
            <a:ext cx="285750" cy="9785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7" name="直線單箭頭接點 136"/>
          <p:cNvCxnSpPr>
            <a:cxnSpLocks noChangeShapeType="1"/>
          </p:cNvCxnSpPr>
          <p:nvPr/>
        </p:nvCxnSpPr>
        <p:spPr bwMode="auto">
          <a:xfrm>
            <a:off x="3357564" y="1736059"/>
            <a:ext cx="214311" cy="97856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8" name="直線單箭頭接點 137"/>
          <p:cNvCxnSpPr>
            <a:cxnSpLocks noChangeShapeType="1"/>
            <a:stCxn id="116" idx="2"/>
          </p:cNvCxnSpPr>
          <p:nvPr/>
        </p:nvCxnSpPr>
        <p:spPr bwMode="auto">
          <a:xfrm flipH="1">
            <a:off x="5143500" y="1736055"/>
            <a:ext cx="510902" cy="9785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9" name="直線單箭頭接點 138"/>
          <p:cNvCxnSpPr>
            <a:cxnSpLocks noChangeShapeType="1"/>
          </p:cNvCxnSpPr>
          <p:nvPr/>
        </p:nvCxnSpPr>
        <p:spPr bwMode="auto">
          <a:xfrm>
            <a:off x="4786314" y="1736057"/>
            <a:ext cx="214311" cy="9785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0" name="直線單箭頭接點 139"/>
          <p:cNvCxnSpPr>
            <a:cxnSpLocks noChangeShapeType="1"/>
            <a:stCxn id="119" idx="2"/>
          </p:cNvCxnSpPr>
          <p:nvPr/>
        </p:nvCxnSpPr>
        <p:spPr bwMode="auto">
          <a:xfrm flipH="1">
            <a:off x="7429500" y="1736055"/>
            <a:ext cx="601166" cy="9785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1" name="直線單箭頭接點 140"/>
          <p:cNvCxnSpPr>
            <a:cxnSpLocks noChangeShapeType="1"/>
            <a:stCxn id="117" idx="2"/>
          </p:cNvCxnSpPr>
          <p:nvPr/>
        </p:nvCxnSpPr>
        <p:spPr bwMode="auto">
          <a:xfrm>
            <a:off x="7238578" y="1736055"/>
            <a:ext cx="48047" cy="9785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4" name="直線單箭頭接點 143"/>
          <p:cNvCxnSpPr>
            <a:cxnSpLocks noChangeShapeType="1"/>
            <a:stCxn id="92" idx="2"/>
            <a:endCxn id="126" idx="0"/>
          </p:cNvCxnSpPr>
          <p:nvPr/>
        </p:nvCxnSpPr>
        <p:spPr bwMode="auto">
          <a:xfrm flipH="1">
            <a:off x="6143625" y="1736055"/>
            <a:ext cx="302865" cy="9785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6" name="文字方塊 75"/>
          <p:cNvSpPr txBox="1"/>
          <p:nvPr/>
        </p:nvSpPr>
        <p:spPr>
          <a:xfrm>
            <a:off x="1357313" y="3643313"/>
            <a:ext cx="1643062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5, 26, 77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500563" y="3643313"/>
            <a:ext cx="1643062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11, 15, 59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81" name="直線單箭頭接點 80"/>
          <p:cNvCxnSpPr>
            <a:cxnSpLocks noChangeShapeType="1"/>
          </p:cNvCxnSpPr>
          <p:nvPr/>
        </p:nvCxnSpPr>
        <p:spPr bwMode="auto">
          <a:xfrm rot="16200000" flipH="1">
            <a:off x="1607344" y="3393282"/>
            <a:ext cx="428625" cy="7143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3" name="直線單箭頭接點 82"/>
          <p:cNvCxnSpPr>
            <a:cxnSpLocks noChangeShapeType="1"/>
          </p:cNvCxnSpPr>
          <p:nvPr/>
        </p:nvCxnSpPr>
        <p:spPr bwMode="auto">
          <a:xfrm rot="5400000">
            <a:off x="2286000" y="3286126"/>
            <a:ext cx="428625" cy="2857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6" name="直線單箭頭接點 85"/>
          <p:cNvCxnSpPr>
            <a:cxnSpLocks noChangeShapeType="1"/>
          </p:cNvCxnSpPr>
          <p:nvPr/>
        </p:nvCxnSpPr>
        <p:spPr bwMode="auto">
          <a:xfrm rot="16200000" flipH="1">
            <a:off x="4964906" y="3393282"/>
            <a:ext cx="428625" cy="7143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3" name="直線單箭頭接點 92"/>
          <p:cNvCxnSpPr>
            <a:cxnSpLocks noChangeShapeType="1"/>
          </p:cNvCxnSpPr>
          <p:nvPr/>
        </p:nvCxnSpPr>
        <p:spPr bwMode="auto">
          <a:xfrm rot="5400000">
            <a:off x="5643562" y="3286126"/>
            <a:ext cx="428625" cy="2857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4" name="文字方塊 93"/>
          <p:cNvSpPr txBox="1"/>
          <p:nvPr/>
        </p:nvSpPr>
        <p:spPr>
          <a:xfrm>
            <a:off x="1428750" y="4572000"/>
            <a:ext cx="2714625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1, 5, 26, 61, 77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96" name="直線單箭頭接點 95"/>
          <p:cNvCxnSpPr>
            <a:cxnSpLocks noChangeShapeType="1"/>
          </p:cNvCxnSpPr>
          <p:nvPr/>
        </p:nvCxnSpPr>
        <p:spPr bwMode="auto">
          <a:xfrm rot="16200000" flipH="1">
            <a:off x="2035969" y="4321969"/>
            <a:ext cx="428625" cy="7143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7" name="直線單箭頭接點 96"/>
          <p:cNvCxnSpPr>
            <a:cxnSpLocks noChangeShapeType="1"/>
          </p:cNvCxnSpPr>
          <p:nvPr/>
        </p:nvCxnSpPr>
        <p:spPr bwMode="auto">
          <a:xfrm rot="5400000">
            <a:off x="2714626" y="3571875"/>
            <a:ext cx="1357312" cy="64293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0" name="文字方塊 99"/>
          <p:cNvSpPr txBox="1"/>
          <p:nvPr/>
        </p:nvSpPr>
        <p:spPr>
          <a:xfrm>
            <a:off x="4714875" y="4572000"/>
            <a:ext cx="2857500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11, 15, 19, 48, 59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101" name="直線單箭頭接點 100"/>
          <p:cNvCxnSpPr>
            <a:cxnSpLocks noChangeShapeType="1"/>
          </p:cNvCxnSpPr>
          <p:nvPr/>
        </p:nvCxnSpPr>
        <p:spPr bwMode="auto">
          <a:xfrm rot="16200000" flipH="1">
            <a:off x="5393531" y="4321969"/>
            <a:ext cx="428625" cy="7143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2" name="直線單箭頭接點 101"/>
          <p:cNvCxnSpPr>
            <a:cxnSpLocks noChangeShapeType="1"/>
          </p:cNvCxnSpPr>
          <p:nvPr/>
        </p:nvCxnSpPr>
        <p:spPr bwMode="auto">
          <a:xfrm rot="5400000">
            <a:off x="6072188" y="3571875"/>
            <a:ext cx="1357312" cy="64293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3" name="文字方塊 102"/>
          <p:cNvSpPr txBox="1"/>
          <p:nvPr/>
        </p:nvSpPr>
        <p:spPr>
          <a:xfrm>
            <a:off x="1428750" y="5500688"/>
            <a:ext cx="6143625" cy="49212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600" dirty="0">
                <a:latin typeface="+mj-lt"/>
                <a:ea typeface="標楷體" pitchFamily="65" charset="-120"/>
              </a:rPr>
              <a:t>1 , 5 , 11 , 15 , 19, 26 , 48 , 59 , 61 , 77</a:t>
            </a:r>
            <a:endParaRPr kumimoji="0" lang="zh-TW" altLang="en-US" sz="2600" dirty="0">
              <a:latin typeface="+mj-lt"/>
              <a:ea typeface="標楷體" pitchFamily="65" charset="-120"/>
            </a:endParaRPr>
          </a:p>
        </p:txBody>
      </p:sp>
      <p:cxnSp>
        <p:nvCxnSpPr>
          <p:cNvPr id="104" name="直線單箭頭接點 103"/>
          <p:cNvCxnSpPr>
            <a:cxnSpLocks noChangeShapeType="1"/>
          </p:cNvCxnSpPr>
          <p:nvPr/>
        </p:nvCxnSpPr>
        <p:spPr bwMode="auto">
          <a:xfrm rot="16200000" flipH="1">
            <a:off x="2536031" y="5250657"/>
            <a:ext cx="428625" cy="7143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5" name="直線單箭頭接點 104"/>
          <p:cNvCxnSpPr>
            <a:cxnSpLocks noChangeShapeType="1"/>
          </p:cNvCxnSpPr>
          <p:nvPr/>
        </p:nvCxnSpPr>
        <p:spPr bwMode="auto">
          <a:xfrm rot="5400000">
            <a:off x="5643563" y="5214938"/>
            <a:ext cx="428625" cy="1428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612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88" grpId="0" animBg="1"/>
      <p:bldP spid="90" grpId="0" animBg="1"/>
      <p:bldP spid="92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76" grpId="0" animBg="1"/>
      <p:bldP spid="80" grpId="0" animBg="1"/>
      <p:bldP spid="94" grpId="0" animBg="1"/>
      <p:bldP spid="100" grpId="0" animBg="1"/>
      <p:bldP spid="10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Merge Sort (codes)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a structure “link” to represent the index order of sorted list. </a:t>
            </a:r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446427"/>
              </p:ext>
            </p:extLst>
          </p:nvPr>
        </p:nvGraphicFramePr>
        <p:xfrm>
          <a:off x="107504" y="2880320"/>
          <a:ext cx="8928992" cy="3429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rMergeSort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(T* a,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 link,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left,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right)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sorting a[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left:right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 link[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is initialize to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0.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rMerge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returns the index of 1</a:t>
                      </a:r>
                      <a:r>
                        <a:rPr lang="en-US" sz="1800" b="1" kern="100" baseline="300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element in the sorted list.</a:t>
                      </a: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en-US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 (left &gt;= right) return left;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mid = (left + right) /2;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ListMerge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(a, link,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rMergeSort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(a, link, left, mid),	   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sort left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sublist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rMergeSort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(a, link, mid + 1, right));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sort right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sublist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39324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144868"/>
              </p:ext>
            </p:extLst>
          </p:nvPr>
        </p:nvGraphicFramePr>
        <p:xfrm>
          <a:off x="107504" y="350520"/>
          <a:ext cx="8928992" cy="6156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tamplate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ListMerge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(T* a,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 link,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start1,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start2)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merge two sorted lists, starting from start1</a:t>
                      </a:r>
                      <a:r>
                        <a:rPr lang="zh-TW" alt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start2.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link[0] is a temporary head, stores the head of merged list.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// </a:t>
                      </a:r>
                      <a:r>
                        <a:rPr lang="en-US" altLang="zh-TW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iRsults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records the last element of currently merged list.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0;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for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i1 = start1, i2 =start2; i1 &amp;&amp; i2; 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 (a[i1] &lt;= a[i2])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link[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i1;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i1; i1 = link[i1];}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else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link[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i2;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i2; i2 = link[i2];}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attach the remaining list to the resultant list.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 (i1 = = 0) link[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i2;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else link[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iResult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i1;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return link[0];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56219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TW" dirty="0"/>
              <a:t>Utilize the max-heap structure</a:t>
            </a:r>
          </a:p>
          <a:p>
            <a:pPr lvl="1"/>
            <a:r>
              <a:rPr lang="en-US" altLang="zh-TW" dirty="0"/>
              <a:t>The insertion and deletion could be done in O(</a:t>
            </a:r>
            <a:r>
              <a:rPr lang="en-US" altLang="zh-TW" dirty="0" err="1"/>
              <a:t>logn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Build a max-heap using </a:t>
            </a:r>
            <a:r>
              <a:rPr lang="en-US" altLang="zh-TW" b="1" dirty="0"/>
              <a:t>n</a:t>
            </a:r>
            <a:r>
              <a:rPr lang="en-US" altLang="zh-TW" dirty="0"/>
              <a:t> records, insert each record one by one ( O(</a:t>
            </a:r>
            <a:r>
              <a:rPr lang="en-US" altLang="zh-TW" dirty="0" err="1"/>
              <a:t>nlogn</a:t>
            </a:r>
            <a:r>
              <a:rPr lang="en-US" altLang="zh-TW" dirty="0"/>
              <a:t>) ).</a:t>
            </a:r>
          </a:p>
          <a:p>
            <a:r>
              <a:rPr lang="en-US" altLang="zh-TW" dirty="0"/>
              <a:t>Iteratively remove the largest record (the root) from the max-heap  ( O(</a:t>
            </a:r>
            <a:r>
              <a:rPr lang="en-US" altLang="zh-TW" dirty="0" err="1"/>
              <a:t>nlogn</a:t>
            </a:r>
            <a:r>
              <a:rPr lang="en-US" altLang="zh-TW" dirty="0"/>
              <a:t>) ).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77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A </a:t>
            </a:r>
            <a:r>
              <a:rPr lang="en-US" altLang="zh-TW" b="1" i="1" dirty="0"/>
              <a:t>max (min) tree</a:t>
            </a:r>
            <a:r>
              <a:rPr lang="en-US" altLang="zh-TW" dirty="0"/>
              <a:t> is a tree in which the key value in each node is </a:t>
            </a:r>
            <a:r>
              <a:rPr lang="en-US" altLang="zh-TW" b="1" i="1" dirty="0"/>
              <a:t>no</a:t>
            </a:r>
            <a:r>
              <a:rPr lang="en-US" altLang="zh-TW" dirty="0"/>
              <a:t> </a:t>
            </a:r>
            <a:r>
              <a:rPr lang="en-US" altLang="zh-TW" b="1" i="1" dirty="0"/>
              <a:t>smaller</a:t>
            </a:r>
            <a:r>
              <a:rPr lang="en-US" altLang="zh-TW" dirty="0"/>
              <a:t> (</a:t>
            </a:r>
            <a:r>
              <a:rPr lang="en-US" altLang="zh-TW" b="1" i="1" dirty="0"/>
              <a:t>larger</a:t>
            </a:r>
            <a:r>
              <a:rPr lang="en-US" altLang="zh-TW" dirty="0"/>
              <a:t>) than the key values in its children (if any). A </a:t>
            </a:r>
            <a:r>
              <a:rPr lang="en-US" altLang="zh-TW" b="1" i="1" dirty="0"/>
              <a:t>max(min) heap </a:t>
            </a:r>
            <a:r>
              <a:rPr lang="en-US" altLang="zh-TW" dirty="0"/>
              <a:t>is a </a:t>
            </a:r>
            <a:r>
              <a:rPr lang="en-US" altLang="zh-TW" b="1" i="1" dirty="0"/>
              <a:t>complete binary tree </a:t>
            </a:r>
            <a:r>
              <a:rPr lang="en-US" altLang="zh-TW" dirty="0"/>
              <a:t>that is also a </a:t>
            </a:r>
            <a:r>
              <a:rPr lang="en-US" altLang="zh-TW" b="1" i="1" dirty="0"/>
              <a:t>max(min) tree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619672" y="4284385"/>
            <a:ext cx="1960563" cy="1885950"/>
            <a:chOff x="1968500" y="4427363"/>
            <a:chExt cx="1960563" cy="1885950"/>
          </a:xfrm>
        </p:grpSpPr>
        <p:sp>
          <p:nvSpPr>
            <p:cNvPr id="4" name="橢圓 4"/>
            <p:cNvSpPr>
              <a:spLocks noChangeArrowheads="1"/>
            </p:cNvSpPr>
            <p:nvPr/>
          </p:nvSpPr>
          <p:spPr bwMode="auto">
            <a:xfrm>
              <a:off x="2857500" y="445593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2286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3429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7"/>
            <p:cNvSpPr>
              <a:spLocks noChangeArrowheads="1"/>
            </p:cNvSpPr>
            <p:nvPr/>
          </p:nvSpPr>
          <p:spPr bwMode="auto">
            <a:xfrm>
              <a:off x="2000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8"/>
            <p:cNvSpPr>
              <a:spLocks noChangeArrowheads="1"/>
            </p:cNvSpPr>
            <p:nvPr/>
          </p:nvSpPr>
          <p:spPr bwMode="auto">
            <a:xfrm>
              <a:off x="25717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9"/>
            <p:cNvSpPr>
              <a:spLocks noChangeArrowheads="1"/>
            </p:cNvSpPr>
            <p:nvPr/>
          </p:nvSpPr>
          <p:spPr bwMode="auto">
            <a:xfrm>
              <a:off x="3143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" name="直線接點 10"/>
            <p:cNvCxnSpPr>
              <a:cxnSpLocks noChangeShapeType="1"/>
              <a:stCxn id="5" idx="7"/>
              <a:endCxn id="4" idx="4"/>
            </p:cNvCxnSpPr>
            <p:nvPr/>
          </p:nvCxnSpPr>
          <p:spPr bwMode="auto">
            <a:xfrm rot="5400000" flipH="1" flipV="1">
              <a:off x="2801938" y="4867101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" name="直線接點 13"/>
            <p:cNvCxnSpPr>
              <a:cxnSpLocks noChangeShapeType="1"/>
              <a:stCxn id="6" idx="1"/>
              <a:endCxn id="4" idx="4"/>
            </p:cNvCxnSpPr>
            <p:nvPr/>
          </p:nvCxnSpPr>
          <p:spPr bwMode="auto">
            <a:xfrm rot="16200000" flipV="1">
              <a:off x="3196432" y="4866307"/>
              <a:ext cx="215900" cy="3952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直線接點 16"/>
            <p:cNvCxnSpPr>
              <a:cxnSpLocks noChangeShapeType="1"/>
              <a:stCxn id="7" idx="7"/>
              <a:endCxn id="5" idx="4"/>
            </p:cNvCxnSpPr>
            <p:nvPr/>
          </p:nvCxnSpPr>
          <p:spPr bwMode="auto">
            <a:xfrm rot="5400000" flipH="1" flipV="1">
              <a:off x="2373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直線接點 19"/>
            <p:cNvCxnSpPr>
              <a:cxnSpLocks noChangeShapeType="1"/>
              <a:stCxn id="8" idx="1"/>
              <a:endCxn id="5" idx="4"/>
            </p:cNvCxnSpPr>
            <p:nvPr/>
          </p:nvCxnSpPr>
          <p:spPr bwMode="auto">
            <a:xfrm rot="16200000" flipV="1">
              <a:off x="2482057" y="5652119"/>
              <a:ext cx="215900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直線接點 22"/>
            <p:cNvCxnSpPr>
              <a:cxnSpLocks noChangeShapeType="1"/>
              <a:stCxn id="9" idx="7"/>
              <a:endCxn id="6" idx="4"/>
            </p:cNvCxnSpPr>
            <p:nvPr/>
          </p:nvCxnSpPr>
          <p:spPr bwMode="auto">
            <a:xfrm rot="5400000" flipH="1" flipV="1">
              <a:off x="3516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" name="矩形 18"/>
            <p:cNvSpPr>
              <a:spLocks noChangeArrowheads="1"/>
            </p:cNvSpPr>
            <p:nvPr/>
          </p:nvSpPr>
          <p:spPr bwMode="auto">
            <a:xfrm>
              <a:off x="2825750" y="4427363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2254250" y="5070301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3509963" y="5070301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968500" y="57132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9" name="矩形 19"/>
            <p:cNvSpPr>
              <a:spLocks noChangeArrowheads="1"/>
            </p:cNvSpPr>
            <p:nvPr/>
          </p:nvSpPr>
          <p:spPr bwMode="auto">
            <a:xfrm>
              <a:off x="2643188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0" name="矩形 20"/>
            <p:cNvSpPr>
              <a:spLocks noChangeArrowheads="1"/>
            </p:cNvSpPr>
            <p:nvPr/>
          </p:nvSpPr>
          <p:spPr bwMode="auto">
            <a:xfrm>
              <a:off x="3224213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8" name="矩形 18"/>
          <p:cNvSpPr>
            <a:spLocks noChangeArrowheads="1"/>
          </p:cNvSpPr>
          <p:nvPr/>
        </p:nvSpPr>
        <p:spPr bwMode="auto">
          <a:xfrm>
            <a:off x="2008610" y="6084585"/>
            <a:ext cx="128587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Max Heap</a:t>
            </a:r>
            <a:endParaRPr lang="zh-TW" altLang="en-US" sz="2000" dirty="0">
              <a:latin typeface="+mj-lt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4149650" y="4697556"/>
            <a:ext cx="1143000" cy="1243013"/>
            <a:chOff x="4325938" y="4455938"/>
            <a:chExt cx="1143000" cy="1243013"/>
          </a:xfrm>
        </p:grpSpPr>
        <p:sp>
          <p:nvSpPr>
            <p:cNvPr id="21" name="橢圓 4"/>
            <p:cNvSpPr>
              <a:spLocks noChangeArrowheads="1"/>
            </p:cNvSpPr>
            <p:nvPr/>
          </p:nvSpPr>
          <p:spPr bwMode="auto">
            <a:xfrm>
              <a:off x="4929188" y="44845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橢圓 5"/>
            <p:cNvSpPr>
              <a:spLocks noChangeArrowheads="1"/>
            </p:cNvSpPr>
            <p:nvPr/>
          </p:nvSpPr>
          <p:spPr bwMode="auto">
            <a:xfrm>
              <a:off x="4357688" y="5127451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3" name="直線接點 10"/>
            <p:cNvCxnSpPr>
              <a:cxnSpLocks noChangeShapeType="1"/>
              <a:stCxn id="22" idx="7"/>
              <a:endCxn id="21" idx="3"/>
            </p:cNvCxnSpPr>
            <p:nvPr/>
          </p:nvCxnSpPr>
          <p:spPr bwMode="auto">
            <a:xfrm rot="5400000" flipH="1" flipV="1">
              <a:off x="4749006" y="4947270"/>
              <a:ext cx="288925" cy="2174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" name="矩形 18"/>
            <p:cNvSpPr>
              <a:spLocks noChangeArrowheads="1"/>
            </p:cNvSpPr>
            <p:nvPr/>
          </p:nvSpPr>
          <p:spPr bwMode="auto">
            <a:xfrm>
              <a:off x="4897438" y="44559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5" name="矩形 18"/>
            <p:cNvSpPr>
              <a:spLocks noChangeArrowheads="1"/>
            </p:cNvSpPr>
            <p:nvPr/>
          </p:nvSpPr>
          <p:spPr bwMode="auto">
            <a:xfrm>
              <a:off x="4325938" y="5098876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25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3" name="矩形 18"/>
          <p:cNvSpPr>
            <a:spLocks noChangeArrowheads="1"/>
          </p:cNvSpPr>
          <p:nvPr/>
        </p:nvSpPr>
        <p:spPr bwMode="auto">
          <a:xfrm>
            <a:off x="4078213" y="6084585"/>
            <a:ext cx="128587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Max Heap</a:t>
            </a:r>
            <a:endParaRPr lang="zh-TW" altLang="en-US" sz="2000" dirty="0">
              <a:latin typeface="+mj-lt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6374482" y="5052462"/>
            <a:ext cx="571500" cy="600075"/>
            <a:chOff x="5483771" y="4706838"/>
            <a:chExt cx="571500" cy="600075"/>
          </a:xfrm>
        </p:grpSpPr>
        <p:sp>
          <p:nvSpPr>
            <p:cNvPr id="34" name="橢圓 4"/>
            <p:cNvSpPr>
              <a:spLocks noChangeArrowheads="1"/>
            </p:cNvSpPr>
            <p:nvPr/>
          </p:nvSpPr>
          <p:spPr bwMode="auto">
            <a:xfrm>
              <a:off x="5515521" y="47354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5" name="矩形 18"/>
            <p:cNvSpPr>
              <a:spLocks noChangeArrowheads="1"/>
            </p:cNvSpPr>
            <p:nvPr/>
          </p:nvSpPr>
          <p:spPr bwMode="auto">
            <a:xfrm>
              <a:off x="5483771" y="47068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8" name="矩形 18"/>
          <p:cNvSpPr>
            <a:spLocks noChangeArrowheads="1"/>
          </p:cNvSpPr>
          <p:nvPr/>
        </p:nvSpPr>
        <p:spPr bwMode="auto">
          <a:xfrm>
            <a:off x="5724128" y="6084585"/>
            <a:ext cx="1872208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Max/Min Heap</a:t>
            </a:r>
            <a:endParaRPr lang="zh-TW" altLang="en-US" sz="2000" dirty="0">
              <a:latin typeface="+mj-lt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A </a:t>
            </a:r>
            <a:r>
              <a:rPr lang="en-US" altLang="zh-TW" b="1" i="1" dirty="0"/>
              <a:t>max (min) tree</a:t>
            </a:r>
            <a:r>
              <a:rPr lang="en-US" altLang="zh-TW" dirty="0"/>
              <a:t> is a tree in which the key value in each node is </a:t>
            </a:r>
            <a:r>
              <a:rPr lang="en-US" altLang="zh-TW" b="1" i="1" dirty="0"/>
              <a:t>no</a:t>
            </a:r>
            <a:r>
              <a:rPr lang="en-US" altLang="zh-TW" dirty="0"/>
              <a:t> </a:t>
            </a:r>
            <a:r>
              <a:rPr lang="en-US" altLang="zh-TW" b="1" i="1" dirty="0"/>
              <a:t>smaller</a:t>
            </a:r>
            <a:r>
              <a:rPr lang="en-US" altLang="zh-TW" dirty="0"/>
              <a:t> (</a:t>
            </a:r>
            <a:r>
              <a:rPr lang="en-US" altLang="zh-TW" b="1" i="1" dirty="0"/>
              <a:t>larger</a:t>
            </a:r>
            <a:r>
              <a:rPr lang="en-US" altLang="zh-TW" dirty="0"/>
              <a:t>) than the key values in its children (if any). A </a:t>
            </a:r>
            <a:r>
              <a:rPr lang="en-US" altLang="zh-TW" b="1" i="1" dirty="0"/>
              <a:t>max(min) heap </a:t>
            </a:r>
            <a:r>
              <a:rPr lang="en-US" altLang="zh-TW" dirty="0"/>
              <a:t>is a </a:t>
            </a:r>
            <a:r>
              <a:rPr lang="en-US" altLang="zh-TW" b="1" i="1" dirty="0"/>
              <a:t>complete binary tree </a:t>
            </a:r>
            <a:r>
              <a:rPr lang="en-US" altLang="zh-TW" dirty="0"/>
              <a:t>that is also a </a:t>
            </a:r>
            <a:r>
              <a:rPr lang="en-US" altLang="zh-TW" b="1" i="1" dirty="0"/>
              <a:t>max(min) tree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6" name="橢圓 4"/>
          <p:cNvSpPr>
            <a:spLocks noChangeArrowheads="1"/>
          </p:cNvSpPr>
          <p:nvPr/>
        </p:nvSpPr>
        <p:spPr bwMode="auto">
          <a:xfrm>
            <a:off x="2119164" y="4820592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橢圓 4"/>
          <p:cNvSpPr>
            <a:spLocks noChangeArrowheads="1"/>
          </p:cNvSpPr>
          <p:nvPr/>
        </p:nvSpPr>
        <p:spPr bwMode="auto">
          <a:xfrm>
            <a:off x="1833414" y="5471467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0" name="橢圓 4"/>
          <p:cNvSpPr>
            <a:spLocks noChangeArrowheads="1"/>
          </p:cNvSpPr>
          <p:nvPr/>
        </p:nvSpPr>
        <p:spPr bwMode="auto">
          <a:xfrm>
            <a:off x="2690664" y="417765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1" name="橢圓 5"/>
          <p:cNvSpPr>
            <a:spLocks noChangeArrowheads="1"/>
          </p:cNvSpPr>
          <p:nvPr/>
        </p:nvSpPr>
        <p:spPr bwMode="auto">
          <a:xfrm>
            <a:off x="2119164" y="482059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2" name="橢圓 6"/>
          <p:cNvSpPr>
            <a:spLocks noChangeArrowheads="1"/>
          </p:cNvSpPr>
          <p:nvPr/>
        </p:nvSpPr>
        <p:spPr bwMode="auto">
          <a:xfrm>
            <a:off x="3262164" y="482059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3" name="橢圓 7"/>
          <p:cNvSpPr>
            <a:spLocks noChangeArrowheads="1"/>
          </p:cNvSpPr>
          <p:nvPr/>
        </p:nvSpPr>
        <p:spPr bwMode="auto">
          <a:xfrm>
            <a:off x="18334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4" name="橢圓 8"/>
          <p:cNvSpPr>
            <a:spLocks noChangeArrowheads="1"/>
          </p:cNvSpPr>
          <p:nvPr/>
        </p:nvSpPr>
        <p:spPr bwMode="auto">
          <a:xfrm>
            <a:off x="24049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5" name="橢圓 9"/>
          <p:cNvSpPr>
            <a:spLocks noChangeArrowheads="1"/>
          </p:cNvSpPr>
          <p:nvPr/>
        </p:nvSpPr>
        <p:spPr bwMode="auto">
          <a:xfrm>
            <a:off x="29764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6" name="直線接點 10"/>
          <p:cNvCxnSpPr>
            <a:cxnSpLocks noChangeShapeType="1"/>
            <a:stCxn id="41" idx="7"/>
            <a:endCxn id="40" idx="4"/>
          </p:cNvCxnSpPr>
          <p:nvPr/>
        </p:nvCxnSpPr>
        <p:spPr bwMode="auto">
          <a:xfrm rot="5400000" flipH="1" flipV="1">
            <a:off x="2635101" y="4588817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" name="直線接點 13"/>
          <p:cNvCxnSpPr>
            <a:cxnSpLocks noChangeShapeType="1"/>
            <a:stCxn id="42" idx="1"/>
            <a:endCxn id="40" idx="4"/>
          </p:cNvCxnSpPr>
          <p:nvPr/>
        </p:nvCxnSpPr>
        <p:spPr bwMode="auto">
          <a:xfrm rot="16200000" flipV="1">
            <a:off x="3029595" y="4588023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直線接點 16"/>
          <p:cNvCxnSpPr>
            <a:cxnSpLocks noChangeShapeType="1"/>
            <a:stCxn id="43" idx="7"/>
            <a:endCxn id="41" idx="4"/>
          </p:cNvCxnSpPr>
          <p:nvPr/>
        </p:nvCxnSpPr>
        <p:spPr bwMode="auto">
          <a:xfrm rot="5400000" flipH="1" flipV="1">
            <a:off x="2206476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直線接點 19"/>
          <p:cNvCxnSpPr>
            <a:cxnSpLocks noChangeShapeType="1"/>
            <a:stCxn id="44" idx="1"/>
            <a:endCxn id="41" idx="4"/>
          </p:cNvCxnSpPr>
          <p:nvPr/>
        </p:nvCxnSpPr>
        <p:spPr bwMode="auto">
          <a:xfrm rot="16200000" flipV="1">
            <a:off x="2315220" y="5373836"/>
            <a:ext cx="215900" cy="109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直線接點 22"/>
          <p:cNvCxnSpPr>
            <a:cxnSpLocks noChangeShapeType="1"/>
            <a:stCxn id="45" idx="7"/>
            <a:endCxn id="42" idx="4"/>
          </p:cNvCxnSpPr>
          <p:nvPr/>
        </p:nvCxnSpPr>
        <p:spPr bwMode="auto">
          <a:xfrm rot="5400000" flipH="1" flipV="1">
            <a:off x="3349476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" name="矩形 18"/>
          <p:cNvSpPr>
            <a:spLocks noChangeArrowheads="1"/>
          </p:cNvSpPr>
          <p:nvPr/>
        </p:nvSpPr>
        <p:spPr bwMode="auto">
          <a:xfrm>
            <a:off x="2658914" y="414908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18"/>
          <p:cNvSpPr>
            <a:spLocks noChangeArrowheads="1"/>
          </p:cNvSpPr>
          <p:nvPr/>
        </p:nvSpPr>
        <p:spPr bwMode="auto">
          <a:xfrm>
            <a:off x="2063601" y="4792017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10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矩形 18"/>
          <p:cNvSpPr>
            <a:spLocks noChangeArrowheads="1"/>
          </p:cNvSpPr>
          <p:nvPr/>
        </p:nvSpPr>
        <p:spPr bwMode="auto">
          <a:xfrm>
            <a:off x="3343126" y="4792017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54" name="矩形 19"/>
          <p:cNvSpPr>
            <a:spLocks noChangeArrowheads="1"/>
          </p:cNvSpPr>
          <p:nvPr/>
        </p:nvSpPr>
        <p:spPr bwMode="auto">
          <a:xfrm>
            <a:off x="1801664" y="5434955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0"/>
          <p:cNvSpPr>
            <a:spLocks noChangeArrowheads="1"/>
          </p:cNvSpPr>
          <p:nvPr/>
        </p:nvSpPr>
        <p:spPr bwMode="auto">
          <a:xfrm>
            <a:off x="2476351" y="5434955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8</a:t>
            </a:r>
            <a:endParaRPr lang="zh-TW" altLang="en-US" b="1" dirty="0">
              <a:latin typeface="+mj-lt"/>
            </a:endParaRPr>
          </a:p>
        </p:txBody>
      </p:sp>
      <p:sp>
        <p:nvSpPr>
          <p:cNvPr id="56" name="矩形 21"/>
          <p:cNvSpPr>
            <a:spLocks noChangeArrowheads="1"/>
          </p:cNvSpPr>
          <p:nvPr/>
        </p:nvSpPr>
        <p:spPr bwMode="auto">
          <a:xfrm>
            <a:off x="3057376" y="5434955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6</a:t>
            </a:r>
            <a:endParaRPr lang="zh-TW" altLang="en-US" b="1">
              <a:latin typeface="+mj-lt"/>
            </a:endParaRPr>
          </a:p>
        </p:txBody>
      </p:sp>
      <p:sp>
        <p:nvSpPr>
          <p:cNvPr id="57" name="橢圓 4"/>
          <p:cNvSpPr>
            <a:spLocks noChangeArrowheads="1"/>
          </p:cNvSpPr>
          <p:nvPr/>
        </p:nvSpPr>
        <p:spPr bwMode="auto">
          <a:xfrm>
            <a:off x="5665241" y="4177655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8" name="橢圓 5"/>
          <p:cNvSpPr>
            <a:spLocks noChangeArrowheads="1"/>
          </p:cNvSpPr>
          <p:nvPr/>
        </p:nvSpPr>
        <p:spPr bwMode="auto">
          <a:xfrm>
            <a:off x="5093741" y="482059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9" name="橢圓 6"/>
          <p:cNvSpPr>
            <a:spLocks noChangeArrowheads="1"/>
          </p:cNvSpPr>
          <p:nvPr/>
        </p:nvSpPr>
        <p:spPr bwMode="auto">
          <a:xfrm>
            <a:off x="6236741" y="482059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0" name="橢圓 8"/>
          <p:cNvSpPr>
            <a:spLocks noChangeArrowheads="1"/>
          </p:cNvSpPr>
          <p:nvPr/>
        </p:nvSpPr>
        <p:spPr bwMode="auto">
          <a:xfrm>
            <a:off x="5379491" y="546353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1" name="橢圓 9"/>
          <p:cNvSpPr>
            <a:spLocks noChangeArrowheads="1"/>
          </p:cNvSpPr>
          <p:nvPr/>
        </p:nvSpPr>
        <p:spPr bwMode="auto">
          <a:xfrm>
            <a:off x="5950991" y="546353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62" name="直線接點 10"/>
          <p:cNvCxnSpPr>
            <a:cxnSpLocks noChangeShapeType="1"/>
            <a:stCxn id="58" idx="7"/>
            <a:endCxn id="57" idx="4"/>
          </p:cNvCxnSpPr>
          <p:nvPr/>
        </p:nvCxnSpPr>
        <p:spPr bwMode="auto">
          <a:xfrm rot="5400000" flipH="1" flipV="1">
            <a:off x="5609679" y="4588817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" name="直線接點 13"/>
          <p:cNvCxnSpPr>
            <a:cxnSpLocks noChangeShapeType="1"/>
            <a:stCxn id="59" idx="1"/>
            <a:endCxn id="57" idx="4"/>
          </p:cNvCxnSpPr>
          <p:nvPr/>
        </p:nvCxnSpPr>
        <p:spPr bwMode="auto">
          <a:xfrm rot="16200000" flipV="1">
            <a:off x="6004173" y="4588023"/>
            <a:ext cx="215900" cy="3952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直線接點 19"/>
          <p:cNvCxnSpPr>
            <a:cxnSpLocks noChangeShapeType="1"/>
            <a:stCxn id="60" idx="1"/>
            <a:endCxn id="58" idx="4"/>
          </p:cNvCxnSpPr>
          <p:nvPr/>
        </p:nvCxnSpPr>
        <p:spPr bwMode="auto">
          <a:xfrm rot="16200000" flipV="1">
            <a:off x="5289798" y="5373836"/>
            <a:ext cx="215900" cy="10953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直線接點 22"/>
          <p:cNvCxnSpPr>
            <a:cxnSpLocks noChangeShapeType="1"/>
            <a:stCxn id="61" idx="7"/>
            <a:endCxn id="59" idx="4"/>
          </p:cNvCxnSpPr>
          <p:nvPr/>
        </p:nvCxnSpPr>
        <p:spPr bwMode="auto">
          <a:xfrm rot="5400000" flipH="1" flipV="1">
            <a:off x="6324054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" name="矩形 18"/>
          <p:cNvSpPr>
            <a:spLocks noChangeArrowheads="1"/>
          </p:cNvSpPr>
          <p:nvPr/>
        </p:nvSpPr>
        <p:spPr bwMode="auto">
          <a:xfrm>
            <a:off x="5633491" y="414908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67" name="矩形 18"/>
          <p:cNvSpPr>
            <a:spLocks noChangeArrowheads="1"/>
          </p:cNvSpPr>
          <p:nvPr/>
        </p:nvSpPr>
        <p:spPr bwMode="auto">
          <a:xfrm>
            <a:off x="5046116" y="4792017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68" name="矩形 18"/>
          <p:cNvSpPr>
            <a:spLocks noChangeArrowheads="1"/>
          </p:cNvSpPr>
          <p:nvPr/>
        </p:nvSpPr>
        <p:spPr bwMode="auto">
          <a:xfrm>
            <a:off x="6317704" y="4792017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69" name="矩形 34"/>
          <p:cNvSpPr>
            <a:spLocks noChangeArrowheads="1"/>
          </p:cNvSpPr>
          <p:nvPr/>
        </p:nvSpPr>
        <p:spPr bwMode="auto">
          <a:xfrm>
            <a:off x="5450929" y="5434955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8</a:t>
            </a:r>
            <a:endParaRPr lang="zh-TW" altLang="en-US" b="1">
              <a:latin typeface="+mj-lt"/>
            </a:endParaRPr>
          </a:p>
        </p:txBody>
      </p:sp>
      <p:sp>
        <p:nvSpPr>
          <p:cNvPr id="70" name="矩形 35"/>
          <p:cNvSpPr>
            <a:spLocks noChangeArrowheads="1"/>
          </p:cNvSpPr>
          <p:nvPr/>
        </p:nvSpPr>
        <p:spPr bwMode="auto">
          <a:xfrm>
            <a:off x="6031954" y="5434955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6</a:t>
            </a:r>
            <a:endParaRPr lang="zh-TW" altLang="en-US" b="1">
              <a:latin typeface="+mj-lt"/>
            </a:endParaRPr>
          </a:p>
        </p:txBody>
      </p:sp>
      <p:sp>
        <p:nvSpPr>
          <p:cNvPr id="71" name="矩形 18"/>
          <p:cNvSpPr>
            <a:spLocks noChangeArrowheads="1"/>
          </p:cNvSpPr>
          <p:nvPr/>
        </p:nvSpPr>
        <p:spPr bwMode="auto">
          <a:xfrm>
            <a:off x="1547664" y="6035030"/>
            <a:ext cx="2357437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Not a heap</a:t>
            </a:r>
          </a:p>
          <a:p>
            <a:pPr algn="ctr">
              <a:defRPr/>
            </a:pPr>
            <a:r>
              <a:rPr lang="en-US" altLang="zh-TW" dirty="0">
                <a:latin typeface="+mj-lt"/>
              </a:rPr>
              <a:t>(12 &gt; 10)</a:t>
            </a:r>
            <a:endParaRPr lang="zh-TW" altLang="en-US" dirty="0">
              <a:latin typeface="+mj-lt"/>
            </a:endParaRPr>
          </a:p>
        </p:txBody>
      </p:sp>
      <p:sp>
        <p:nvSpPr>
          <p:cNvPr id="72" name="矩形 18"/>
          <p:cNvSpPr>
            <a:spLocks noChangeArrowheads="1"/>
          </p:cNvSpPr>
          <p:nvPr/>
        </p:nvSpPr>
        <p:spPr bwMode="auto">
          <a:xfrm>
            <a:off x="4067944" y="6035030"/>
            <a:ext cx="3672408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Not a heap</a:t>
            </a:r>
          </a:p>
          <a:p>
            <a:pPr algn="ctr">
              <a:defRPr/>
            </a:pPr>
            <a:r>
              <a:rPr lang="en-US" altLang="zh-TW" dirty="0">
                <a:latin typeface="+mj-lt"/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dirty="0">
                <a:solidFill>
                  <a:srgbClr val="C00000"/>
                </a:solidFill>
                <a:latin typeface="+mj-lt"/>
              </a:rPr>
              <a:t>ot</a:t>
            </a:r>
            <a:r>
              <a:rPr lang="en-US" altLang="zh-TW" dirty="0">
                <a:latin typeface="+mj-lt"/>
              </a:rPr>
              <a:t> a complete binary tree)</a:t>
            </a:r>
            <a:endParaRPr lang="zh-TW" altLang="en-US" dirty="0">
              <a:latin typeface="+mj-lt"/>
            </a:endParaRPr>
          </a:p>
        </p:txBody>
      </p:sp>
      <p:sp>
        <p:nvSpPr>
          <p:cNvPr id="73" name="橢圓 4"/>
          <p:cNvSpPr>
            <a:spLocks noChangeArrowheads="1"/>
          </p:cNvSpPr>
          <p:nvPr/>
        </p:nvSpPr>
        <p:spPr bwMode="auto">
          <a:xfrm>
            <a:off x="4807991" y="5479405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4" name="直線接點 13"/>
          <p:cNvCxnSpPr>
            <a:cxnSpLocks noChangeShapeType="1"/>
            <a:stCxn id="73" idx="7"/>
            <a:endCxn id="67" idx="2"/>
          </p:cNvCxnSpPr>
          <p:nvPr/>
        </p:nvCxnSpPr>
        <p:spPr bwMode="auto">
          <a:xfrm rot="5400000" flipH="1" flipV="1">
            <a:off x="5203279" y="5423842"/>
            <a:ext cx="160338" cy="96837"/>
          </a:xfrm>
          <a:prstGeom prst="line">
            <a:avLst/>
          </a:prstGeom>
          <a:noFill/>
          <a:ln w="38100" algn="ctr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204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Since the heap is a complete binary tree, we could adopt “</a:t>
            </a:r>
            <a:r>
              <a:rPr lang="en-US" altLang="zh-TW" b="1" dirty="0"/>
              <a:t>Array Representation</a:t>
            </a:r>
            <a:r>
              <a:rPr lang="en-US" altLang="zh-TW" dirty="0"/>
              <a:t>” as we mentioned before!</a:t>
            </a:r>
          </a:p>
          <a:p>
            <a:r>
              <a:rPr lang="en-US" altLang="zh-TW" dirty="0"/>
              <a:t>Let node </a:t>
            </a:r>
            <a:r>
              <a:rPr lang="en-US" altLang="zh-TW" dirty="0" err="1"/>
              <a:t>i</a:t>
            </a:r>
            <a:r>
              <a:rPr lang="en-US" altLang="zh-TW" dirty="0"/>
              <a:t> be in position </a:t>
            </a:r>
            <a:r>
              <a:rPr lang="en-US" altLang="zh-TW" dirty="0" err="1"/>
              <a:t>i</a:t>
            </a:r>
            <a:r>
              <a:rPr lang="en-US" altLang="zh-TW" dirty="0"/>
              <a:t>  (array[0] is empty)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Parent(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 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 / 2   </a:t>
            </a:r>
            <a:r>
              <a:rPr lang="en-US" altLang="zh-TW" dirty="0"/>
              <a:t>if </a:t>
            </a:r>
            <a:r>
              <a:rPr lang="en-US" altLang="zh-TW" dirty="0" err="1"/>
              <a:t>i</a:t>
            </a:r>
            <a:r>
              <a:rPr lang="en-US" altLang="zh-TW" dirty="0"/>
              <a:t> ≠ 1. If </a:t>
            </a:r>
            <a:r>
              <a:rPr lang="en-US" altLang="zh-TW" dirty="0" err="1"/>
              <a:t>i</a:t>
            </a:r>
            <a:r>
              <a:rPr lang="en-US" altLang="zh-TW" dirty="0"/>
              <a:t>=1, </a:t>
            </a:r>
            <a:r>
              <a:rPr lang="en-US" altLang="zh-TW" dirty="0" err="1"/>
              <a:t>i</a:t>
            </a:r>
            <a:r>
              <a:rPr lang="en-US" altLang="zh-TW" dirty="0"/>
              <a:t> is the root and has no parent.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</a:rPr>
              <a:t>leftChild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2i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if 2i ≤ n. If 2i &gt; n, the </a:t>
            </a:r>
            <a:r>
              <a:rPr lang="en-US" altLang="zh-TW" dirty="0" err="1"/>
              <a:t>i</a:t>
            </a:r>
            <a:r>
              <a:rPr lang="en-US" altLang="zh-TW" dirty="0"/>
              <a:t> has no left child.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</a:rPr>
              <a:t>rightChild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2i+1 </a:t>
            </a:r>
            <a:r>
              <a:rPr lang="en-US" altLang="zh-TW" dirty="0"/>
              <a:t>if 2i+1 ≤ n, if 2i+1 &gt; n, the </a:t>
            </a:r>
            <a:r>
              <a:rPr lang="en-US" altLang="zh-TW" dirty="0" err="1"/>
              <a:t>i</a:t>
            </a:r>
            <a:r>
              <a:rPr lang="en-US" altLang="zh-TW" dirty="0"/>
              <a:t> has no right child.</a:t>
            </a:r>
          </a:p>
        </p:txBody>
      </p:sp>
      <p:cxnSp>
        <p:nvCxnSpPr>
          <p:cNvPr id="4" name="肘形接點 5"/>
          <p:cNvCxnSpPr>
            <a:cxnSpLocks noChangeShapeType="1"/>
          </p:cNvCxnSpPr>
          <p:nvPr/>
        </p:nvCxnSpPr>
        <p:spPr bwMode="auto">
          <a:xfrm rot="5400000">
            <a:off x="3565599" y="3781226"/>
            <a:ext cx="357188" cy="71437"/>
          </a:xfrm>
          <a:prstGeom prst="bentConnector3">
            <a:avLst>
              <a:gd name="adj1" fmla="val 10319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" name="肘形接點 20"/>
          <p:cNvCxnSpPr>
            <a:cxnSpLocks noChangeShapeType="1"/>
          </p:cNvCxnSpPr>
          <p:nvPr/>
        </p:nvCxnSpPr>
        <p:spPr bwMode="auto">
          <a:xfrm rot="16200000" flipH="1">
            <a:off x="2845519" y="3781226"/>
            <a:ext cx="366713" cy="80963"/>
          </a:xfrm>
          <a:prstGeom prst="bentConnector3">
            <a:avLst>
              <a:gd name="adj1" fmla="val 9857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Recursive Binary Search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0" y="1268760"/>
            <a:ext cx="9144000" cy="5589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BinarySearch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*A,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x,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int</a:t>
            </a:r>
            <a:endParaRPr lang="en-US" altLang="zh-TW" sz="24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               left,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right 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{ </a:t>
            </a:r>
            <a:r>
              <a:rPr lang="en-US" altLang="zh-TW" sz="24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Search the A[left],..,A[right] for x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if (left &lt;= right) { </a:t>
            </a:r>
            <a:r>
              <a:rPr lang="en-US" altLang="zh-TW" sz="24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more integers to check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middle = (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left+right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)/2;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if (x &lt; A[middle])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   return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BinarySearch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(A, x,</a:t>
            </a:r>
            <a:r>
              <a:rPr lang="en-US" altLang="zh-TW" sz="24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left, middle-1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else if (x &gt; A[middle])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   return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BinarySearch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(A, x,</a:t>
            </a:r>
            <a:r>
              <a:rPr lang="en-US" altLang="zh-TW" sz="24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middle+1, right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return middle;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} </a:t>
            </a:r>
            <a:r>
              <a:rPr lang="en-US" altLang="zh-TW" sz="24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end of if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return -1; </a:t>
            </a:r>
            <a:r>
              <a:rPr lang="en-US" altLang="zh-TW" sz="24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not found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}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5170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Insert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en-US" altLang="zh-TW" dirty="0"/>
              <a:t>Insert (5)</a:t>
            </a:r>
          </a:p>
          <a:p>
            <a:r>
              <a:rPr lang="en-US" altLang="zh-TW" dirty="0"/>
              <a:t>Make sure it is a complete binary tree</a:t>
            </a:r>
          </a:p>
          <a:p>
            <a:r>
              <a:rPr lang="en-US" altLang="zh-TW" dirty="0"/>
              <a:t>Check if the new node is greater than its parent</a:t>
            </a:r>
          </a:p>
          <a:p>
            <a:r>
              <a:rPr lang="en-US" altLang="zh-TW" dirty="0"/>
              <a:t>If so, swap two nodes</a:t>
            </a:r>
            <a:endParaRPr lang="zh-TW" altLang="en-US" dirty="0"/>
          </a:p>
        </p:txBody>
      </p:sp>
      <p:sp>
        <p:nvSpPr>
          <p:cNvPr id="4" name="橢圓 9"/>
          <p:cNvSpPr>
            <a:spLocks noChangeArrowheads="1"/>
          </p:cNvSpPr>
          <p:nvPr/>
        </p:nvSpPr>
        <p:spPr bwMode="auto">
          <a:xfrm>
            <a:off x="7328644" y="3308425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9"/>
          <p:cNvSpPr>
            <a:spLocks noChangeArrowheads="1"/>
          </p:cNvSpPr>
          <p:nvPr/>
        </p:nvSpPr>
        <p:spPr bwMode="auto">
          <a:xfrm>
            <a:off x="7042894" y="3951362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6" name="直線接點 10"/>
          <p:cNvCxnSpPr>
            <a:cxnSpLocks noChangeShapeType="1"/>
            <a:stCxn id="23" idx="7"/>
            <a:endCxn id="11" idx="4"/>
          </p:cNvCxnSpPr>
          <p:nvPr/>
        </p:nvCxnSpPr>
        <p:spPr bwMode="auto">
          <a:xfrm rot="5400000" flipH="1" flipV="1">
            <a:off x="6701581" y="3076650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直線接點 13"/>
          <p:cNvCxnSpPr>
            <a:cxnSpLocks noChangeShapeType="1"/>
            <a:stCxn id="14" idx="1"/>
            <a:endCxn id="11" idx="4"/>
          </p:cNvCxnSpPr>
          <p:nvPr/>
        </p:nvCxnSpPr>
        <p:spPr bwMode="auto">
          <a:xfrm rot="16200000" flipV="1">
            <a:off x="7096869" y="3076650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直線接點 16"/>
          <p:cNvCxnSpPr>
            <a:cxnSpLocks noChangeShapeType="1"/>
            <a:stCxn id="20" idx="7"/>
            <a:endCxn id="23" idx="4"/>
          </p:cNvCxnSpPr>
          <p:nvPr/>
        </p:nvCxnSpPr>
        <p:spPr bwMode="auto">
          <a:xfrm rot="5400000" flipH="1" flipV="1">
            <a:off x="6272956" y="386246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直線接點 19"/>
          <p:cNvCxnSpPr>
            <a:cxnSpLocks noChangeShapeType="1"/>
            <a:stCxn id="17" idx="1"/>
            <a:endCxn id="23" idx="4"/>
          </p:cNvCxnSpPr>
          <p:nvPr/>
        </p:nvCxnSpPr>
        <p:spPr bwMode="auto">
          <a:xfrm rot="16200000" flipV="1">
            <a:off x="6381700" y="3861668"/>
            <a:ext cx="215900" cy="109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0" name="群組 24"/>
          <p:cNvGrpSpPr>
            <a:grpSpLocks/>
          </p:cNvGrpSpPr>
          <p:nvPr/>
        </p:nvGrpSpPr>
        <p:grpSpPr bwMode="auto">
          <a:xfrm>
            <a:off x="6741269" y="2636912"/>
            <a:ext cx="571500" cy="600075"/>
            <a:chOff x="2341672" y="3829050"/>
            <a:chExt cx="571488" cy="600164"/>
          </a:xfrm>
        </p:grpSpPr>
        <p:sp>
          <p:nvSpPr>
            <p:cNvPr id="11" name="橢圓 4"/>
            <p:cNvSpPr>
              <a:spLocks noChangeArrowheads="1"/>
            </p:cNvSpPr>
            <p:nvPr/>
          </p:nvSpPr>
          <p:spPr bwMode="auto">
            <a:xfrm>
              <a:off x="2357438" y="38576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矩形 18"/>
            <p:cNvSpPr>
              <a:spLocks noChangeArrowheads="1"/>
            </p:cNvSpPr>
            <p:nvPr/>
          </p:nvSpPr>
          <p:spPr bwMode="auto">
            <a:xfrm>
              <a:off x="2341672" y="3829050"/>
              <a:ext cx="571488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26"/>
          <p:cNvGrpSpPr>
            <a:grpSpLocks/>
          </p:cNvGrpSpPr>
          <p:nvPr/>
        </p:nvGrpSpPr>
        <p:grpSpPr bwMode="auto">
          <a:xfrm>
            <a:off x="7328644" y="3279850"/>
            <a:ext cx="500062" cy="600075"/>
            <a:chOff x="2928938" y="4471988"/>
            <a:chExt cx="500062" cy="600075"/>
          </a:xfrm>
        </p:grpSpPr>
        <p:sp>
          <p:nvSpPr>
            <p:cNvPr id="14" name="橢圓 6"/>
            <p:cNvSpPr>
              <a:spLocks noChangeArrowheads="1"/>
            </p:cNvSpPr>
            <p:nvPr/>
          </p:nvSpPr>
          <p:spPr bwMode="auto">
            <a:xfrm>
              <a:off x="2928938" y="4500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40"/>
            <p:cNvSpPr>
              <a:spLocks noChangeArrowheads="1"/>
            </p:cNvSpPr>
            <p:nvPr/>
          </p:nvSpPr>
          <p:spPr bwMode="auto">
            <a:xfrm>
              <a:off x="3009900" y="4471988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6" name="群組 28"/>
          <p:cNvGrpSpPr>
            <a:grpSpLocks/>
          </p:cNvGrpSpPr>
          <p:nvPr/>
        </p:nvGrpSpPr>
        <p:grpSpPr bwMode="auto">
          <a:xfrm>
            <a:off x="6431706" y="3922787"/>
            <a:ext cx="571500" cy="600075"/>
            <a:chOff x="2031765" y="5114925"/>
            <a:chExt cx="571518" cy="600164"/>
          </a:xfrm>
        </p:grpSpPr>
        <p:sp>
          <p:nvSpPr>
            <p:cNvPr id="17" name="橢圓 8"/>
            <p:cNvSpPr>
              <a:spLocks noChangeArrowheads="1"/>
            </p:cNvSpPr>
            <p:nvPr/>
          </p:nvSpPr>
          <p:spPr bwMode="auto">
            <a:xfrm>
              <a:off x="20716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42"/>
            <p:cNvSpPr>
              <a:spLocks noChangeArrowheads="1"/>
            </p:cNvSpPr>
            <p:nvPr/>
          </p:nvSpPr>
          <p:spPr bwMode="auto">
            <a:xfrm>
              <a:off x="2031765" y="5114925"/>
              <a:ext cx="571518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群組 27"/>
          <p:cNvGrpSpPr>
            <a:grpSpLocks/>
          </p:cNvGrpSpPr>
          <p:nvPr/>
        </p:nvGrpSpPr>
        <p:grpSpPr bwMode="auto">
          <a:xfrm>
            <a:off x="5868144" y="3922787"/>
            <a:ext cx="571500" cy="600075"/>
            <a:chOff x="1468656" y="5114925"/>
            <a:chExt cx="571482" cy="600164"/>
          </a:xfrm>
        </p:grpSpPr>
        <p:sp>
          <p:nvSpPr>
            <p:cNvPr id="20" name="橢圓 7"/>
            <p:cNvSpPr>
              <a:spLocks noChangeArrowheads="1"/>
            </p:cNvSpPr>
            <p:nvPr/>
          </p:nvSpPr>
          <p:spPr bwMode="auto">
            <a:xfrm>
              <a:off x="15001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41"/>
            <p:cNvSpPr>
              <a:spLocks noChangeArrowheads="1"/>
            </p:cNvSpPr>
            <p:nvPr/>
          </p:nvSpPr>
          <p:spPr bwMode="auto">
            <a:xfrm>
              <a:off x="1468656" y="5114925"/>
              <a:ext cx="571482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25"/>
          <p:cNvGrpSpPr>
            <a:grpSpLocks/>
          </p:cNvGrpSpPr>
          <p:nvPr/>
        </p:nvGrpSpPr>
        <p:grpSpPr bwMode="auto">
          <a:xfrm>
            <a:off x="6145956" y="3279850"/>
            <a:ext cx="571500" cy="600075"/>
            <a:chOff x="1746012" y="4471988"/>
            <a:chExt cx="571520" cy="600164"/>
          </a:xfrm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1785938" y="4500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18"/>
            <p:cNvSpPr>
              <a:spLocks noChangeArrowheads="1"/>
            </p:cNvSpPr>
            <p:nvPr/>
          </p:nvSpPr>
          <p:spPr bwMode="auto">
            <a:xfrm>
              <a:off x="1746012" y="4471988"/>
              <a:ext cx="571520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5" name="群組 29"/>
          <p:cNvGrpSpPr>
            <a:grpSpLocks/>
          </p:cNvGrpSpPr>
          <p:nvPr/>
        </p:nvGrpSpPr>
        <p:grpSpPr bwMode="auto">
          <a:xfrm>
            <a:off x="7042894" y="3922787"/>
            <a:ext cx="500062" cy="600075"/>
            <a:chOff x="2643188" y="5114925"/>
            <a:chExt cx="500062" cy="600075"/>
          </a:xfrm>
        </p:grpSpPr>
        <p:sp>
          <p:nvSpPr>
            <p:cNvPr id="26" name="橢圓 9"/>
            <p:cNvSpPr>
              <a:spLocks noChangeArrowheads="1"/>
            </p:cNvSpPr>
            <p:nvPr/>
          </p:nvSpPr>
          <p:spPr bwMode="auto">
            <a:xfrm>
              <a:off x="26431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43"/>
            <p:cNvSpPr>
              <a:spLocks noChangeArrowheads="1"/>
            </p:cNvSpPr>
            <p:nvPr/>
          </p:nvSpPr>
          <p:spPr bwMode="auto">
            <a:xfrm>
              <a:off x="2724150" y="5114925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8" name="直線接點 22"/>
          <p:cNvCxnSpPr>
            <a:cxnSpLocks noChangeShapeType="1"/>
          </p:cNvCxnSpPr>
          <p:nvPr/>
        </p:nvCxnSpPr>
        <p:spPr bwMode="auto">
          <a:xfrm rot="5400000" flipH="1" flipV="1">
            <a:off x="7417544" y="386246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直線單箭頭接點 28"/>
          <p:cNvCxnSpPr>
            <a:cxnSpLocks noChangeShapeType="1"/>
          </p:cNvCxnSpPr>
          <p:nvPr/>
        </p:nvCxnSpPr>
        <p:spPr bwMode="auto">
          <a:xfrm rot="5400000" flipH="1" flipV="1">
            <a:off x="7507237" y="3844207"/>
            <a:ext cx="428625" cy="2143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Insert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5868144" y="2636912"/>
            <a:ext cx="1960562" cy="1885950"/>
            <a:chOff x="2467422" y="2852936"/>
            <a:chExt cx="1960562" cy="1885950"/>
          </a:xfrm>
        </p:grpSpPr>
        <p:cxnSp>
          <p:nvCxnSpPr>
            <p:cNvPr id="30" name="直線接點 10"/>
            <p:cNvCxnSpPr>
              <a:cxnSpLocks noChangeShapeType="1"/>
              <a:stCxn id="47" idx="7"/>
              <a:endCxn id="35" idx="4"/>
            </p:cNvCxnSpPr>
            <p:nvPr/>
          </p:nvCxnSpPr>
          <p:spPr bwMode="auto">
            <a:xfrm rot="5400000" flipH="1" flipV="1">
              <a:off x="3300859" y="3292674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直線接點 13"/>
            <p:cNvCxnSpPr>
              <a:cxnSpLocks noChangeShapeType="1"/>
              <a:stCxn id="50" idx="1"/>
              <a:endCxn id="35" idx="4"/>
            </p:cNvCxnSpPr>
            <p:nvPr/>
          </p:nvCxnSpPr>
          <p:spPr bwMode="auto">
            <a:xfrm rot="16200000" flipV="1">
              <a:off x="3696147" y="3292674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直線接點 16"/>
            <p:cNvCxnSpPr>
              <a:cxnSpLocks noChangeShapeType="1"/>
              <a:stCxn id="44" idx="7"/>
              <a:endCxn id="47" idx="4"/>
            </p:cNvCxnSpPr>
            <p:nvPr/>
          </p:nvCxnSpPr>
          <p:spPr bwMode="auto">
            <a:xfrm rot="5400000" flipH="1" flipV="1">
              <a:off x="2872234" y="4078486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直線接點 19"/>
            <p:cNvCxnSpPr>
              <a:cxnSpLocks noChangeShapeType="1"/>
              <a:stCxn id="41" idx="1"/>
              <a:endCxn id="47" idx="4"/>
            </p:cNvCxnSpPr>
            <p:nvPr/>
          </p:nvCxnSpPr>
          <p:spPr bwMode="auto">
            <a:xfrm rot="16200000" flipV="1">
              <a:off x="2980978" y="4077692"/>
              <a:ext cx="215900" cy="109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4" name="群組 24"/>
            <p:cNvGrpSpPr>
              <a:grpSpLocks/>
            </p:cNvGrpSpPr>
            <p:nvPr/>
          </p:nvGrpSpPr>
          <p:grpSpPr bwMode="auto">
            <a:xfrm>
              <a:off x="3340547" y="2852936"/>
              <a:ext cx="571500" cy="600075"/>
              <a:chOff x="2341672" y="3829050"/>
              <a:chExt cx="571488" cy="600164"/>
            </a:xfrm>
          </p:grpSpPr>
          <p:sp>
            <p:nvSpPr>
              <p:cNvPr id="35" name="橢圓 4"/>
              <p:cNvSpPr>
                <a:spLocks noChangeArrowheads="1"/>
              </p:cNvSpPr>
              <p:nvPr/>
            </p:nvSpPr>
            <p:spPr bwMode="auto">
              <a:xfrm>
                <a:off x="2357438" y="385762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6" name="矩形 18"/>
              <p:cNvSpPr>
                <a:spLocks noChangeArrowheads="1"/>
              </p:cNvSpPr>
              <p:nvPr/>
            </p:nvSpPr>
            <p:spPr bwMode="auto">
              <a:xfrm>
                <a:off x="2341672" y="3829050"/>
                <a:ext cx="571488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20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37" name="群組 26"/>
            <p:cNvGrpSpPr>
              <a:grpSpLocks/>
            </p:cNvGrpSpPr>
            <p:nvPr/>
          </p:nvGrpSpPr>
          <p:grpSpPr bwMode="auto">
            <a:xfrm>
              <a:off x="3642172" y="4138811"/>
              <a:ext cx="500062" cy="600075"/>
              <a:chOff x="2928938" y="4471988"/>
              <a:chExt cx="500062" cy="600075"/>
            </a:xfrm>
          </p:grpSpPr>
          <p:sp>
            <p:nvSpPr>
              <p:cNvPr id="38" name="橢圓 6"/>
              <p:cNvSpPr>
                <a:spLocks noChangeArrowheads="1"/>
              </p:cNvSpPr>
              <p:nvPr/>
            </p:nvSpPr>
            <p:spPr bwMode="auto">
              <a:xfrm>
                <a:off x="2928938" y="450056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9" name="矩形 40"/>
              <p:cNvSpPr>
                <a:spLocks noChangeArrowheads="1"/>
              </p:cNvSpPr>
              <p:nvPr/>
            </p:nvSpPr>
            <p:spPr bwMode="auto">
              <a:xfrm>
                <a:off x="3009900" y="4471988"/>
                <a:ext cx="347663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2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0" name="群組 28"/>
            <p:cNvGrpSpPr>
              <a:grpSpLocks/>
            </p:cNvGrpSpPr>
            <p:nvPr/>
          </p:nvGrpSpPr>
          <p:grpSpPr bwMode="auto">
            <a:xfrm>
              <a:off x="3030984" y="4138811"/>
              <a:ext cx="571500" cy="600075"/>
              <a:chOff x="2031765" y="5114925"/>
              <a:chExt cx="571518" cy="600164"/>
            </a:xfrm>
          </p:grpSpPr>
          <p:sp>
            <p:nvSpPr>
              <p:cNvPr id="41" name="橢圓 8"/>
              <p:cNvSpPr>
                <a:spLocks noChangeArrowheads="1"/>
              </p:cNvSpPr>
              <p:nvPr/>
            </p:nvSpPr>
            <p:spPr bwMode="auto">
              <a:xfrm>
                <a:off x="20716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2" name="矩形 42"/>
              <p:cNvSpPr>
                <a:spLocks noChangeArrowheads="1"/>
              </p:cNvSpPr>
              <p:nvPr/>
            </p:nvSpPr>
            <p:spPr bwMode="auto">
              <a:xfrm>
                <a:off x="2031765" y="5114925"/>
                <a:ext cx="571518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10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3" name="群組 27"/>
            <p:cNvGrpSpPr>
              <a:grpSpLocks/>
            </p:cNvGrpSpPr>
            <p:nvPr/>
          </p:nvGrpSpPr>
          <p:grpSpPr bwMode="auto">
            <a:xfrm>
              <a:off x="2467422" y="4138811"/>
              <a:ext cx="571500" cy="600075"/>
              <a:chOff x="1468656" y="5114925"/>
              <a:chExt cx="571482" cy="600164"/>
            </a:xfrm>
          </p:grpSpPr>
          <p:sp>
            <p:nvSpPr>
              <p:cNvPr id="44" name="橢圓 7"/>
              <p:cNvSpPr>
                <a:spLocks noChangeArrowheads="1"/>
              </p:cNvSpPr>
              <p:nvPr/>
            </p:nvSpPr>
            <p:spPr bwMode="auto">
              <a:xfrm>
                <a:off x="15001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5" name="矩形 41"/>
              <p:cNvSpPr>
                <a:spLocks noChangeArrowheads="1"/>
              </p:cNvSpPr>
              <p:nvPr/>
            </p:nvSpPr>
            <p:spPr bwMode="auto">
              <a:xfrm>
                <a:off x="1468656" y="5114925"/>
                <a:ext cx="571482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14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6" name="群組 25"/>
            <p:cNvGrpSpPr>
              <a:grpSpLocks/>
            </p:cNvGrpSpPr>
            <p:nvPr/>
          </p:nvGrpSpPr>
          <p:grpSpPr bwMode="auto">
            <a:xfrm>
              <a:off x="2745234" y="3495874"/>
              <a:ext cx="571500" cy="600075"/>
              <a:chOff x="1746012" y="4471988"/>
              <a:chExt cx="571520" cy="600164"/>
            </a:xfrm>
          </p:grpSpPr>
          <p:sp>
            <p:nvSpPr>
              <p:cNvPr id="47" name="橢圓 5"/>
              <p:cNvSpPr>
                <a:spLocks noChangeArrowheads="1"/>
              </p:cNvSpPr>
              <p:nvPr/>
            </p:nvSpPr>
            <p:spPr bwMode="auto">
              <a:xfrm>
                <a:off x="1785938" y="450056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8" name="矩形 18"/>
              <p:cNvSpPr>
                <a:spLocks noChangeArrowheads="1"/>
              </p:cNvSpPr>
              <p:nvPr/>
            </p:nvSpPr>
            <p:spPr bwMode="auto">
              <a:xfrm>
                <a:off x="1746012" y="4471988"/>
                <a:ext cx="571520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15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9" name="群組 30"/>
            <p:cNvGrpSpPr>
              <a:grpSpLocks/>
            </p:cNvGrpSpPr>
            <p:nvPr/>
          </p:nvGrpSpPr>
          <p:grpSpPr bwMode="auto">
            <a:xfrm>
              <a:off x="3927922" y="3495874"/>
              <a:ext cx="500062" cy="600075"/>
              <a:chOff x="2643188" y="5114925"/>
              <a:chExt cx="500062" cy="600075"/>
            </a:xfrm>
          </p:grpSpPr>
          <p:sp>
            <p:nvSpPr>
              <p:cNvPr id="50" name="橢圓 9"/>
              <p:cNvSpPr>
                <a:spLocks noChangeArrowheads="1"/>
              </p:cNvSpPr>
              <p:nvPr/>
            </p:nvSpPr>
            <p:spPr bwMode="auto">
              <a:xfrm>
                <a:off x="26431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1" name="矩形 43"/>
              <p:cNvSpPr>
                <a:spLocks noChangeArrowheads="1"/>
              </p:cNvSpPr>
              <p:nvPr/>
            </p:nvSpPr>
            <p:spPr bwMode="auto">
              <a:xfrm>
                <a:off x="2724150" y="5114925"/>
                <a:ext cx="347663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5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52" name="直線接點 22"/>
            <p:cNvCxnSpPr>
              <a:cxnSpLocks noChangeShapeType="1"/>
            </p:cNvCxnSpPr>
            <p:nvPr/>
          </p:nvCxnSpPr>
          <p:spPr bwMode="auto">
            <a:xfrm rot="5400000" flipH="1" flipV="1">
              <a:off x="4016822" y="4078486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" name="內容版面配置區 2"/>
          <p:cNvSpPr txBox="1">
            <a:spLocks/>
          </p:cNvSpPr>
          <p:nvPr/>
        </p:nvSpPr>
        <p:spPr>
          <a:xfrm>
            <a:off x="457200" y="1600200"/>
            <a:ext cx="49068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Insert (5)</a:t>
            </a:r>
          </a:p>
          <a:p>
            <a:r>
              <a:rPr lang="en-US" altLang="zh-TW" dirty="0"/>
              <a:t>Make sure it is a complete binary tree</a:t>
            </a:r>
          </a:p>
          <a:p>
            <a:r>
              <a:rPr lang="en-US" altLang="zh-TW" dirty="0"/>
              <a:t>Check if the new node is greater than its parent</a:t>
            </a:r>
          </a:p>
          <a:p>
            <a:r>
              <a:rPr lang="en-US" altLang="zh-TW" dirty="0"/>
              <a:t>If so, swap two nodes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Always delete the root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Move the last element to the root ( maintain a complete binary tree 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9"/>
          <p:cNvSpPr>
            <a:spLocks noChangeArrowheads="1"/>
          </p:cNvSpPr>
          <p:nvPr/>
        </p:nvSpPr>
        <p:spPr bwMode="auto">
          <a:xfrm>
            <a:off x="6295628" y="4212952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5" name="群組 36"/>
          <p:cNvGrpSpPr>
            <a:grpSpLocks/>
          </p:cNvGrpSpPr>
          <p:nvPr/>
        </p:nvGrpSpPr>
        <p:grpSpPr bwMode="auto">
          <a:xfrm>
            <a:off x="6295628" y="4197077"/>
            <a:ext cx="500062" cy="600075"/>
            <a:chOff x="2071688" y="3500438"/>
            <a:chExt cx="500062" cy="600075"/>
          </a:xfrm>
        </p:grpSpPr>
        <p:sp>
          <p:nvSpPr>
            <p:cNvPr id="6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8" name="直線接點 10"/>
          <p:cNvCxnSpPr>
            <a:cxnSpLocks noChangeShapeType="1"/>
            <a:stCxn id="16" idx="7"/>
            <a:endCxn id="13" idx="4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直線接點 13"/>
          <p:cNvCxnSpPr>
            <a:cxnSpLocks noChangeShapeType="1"/>
            <a:stCxn id="19" idx="1"/>
            <a:endCxn id="13" idx="4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線接點 16"/>
          <p:cNvCxnSpPr>
            <a:cxnSpLocks noChangeShapeType="1"/>
            <a:stCxn id="22" idx="7"/>
            <a:endCxn id="16" idx="4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直線接點 19"/>
          <p:cNvCxnSpPr>
            <a:cxnSpLocks noChangeShapeType="1"/>
            <a:stCxn id="6" idx="1"/>
            <a:endCxn id="16" idx="4"/>
          </p:cNvCxnSpPr>
          <p:nvPr/>
        </p:nvCxnSpPr>
        <p:spPr bwMode="auto">
          <a:xfrm rot="16200000" flipV="1">
            <a:off x="6206728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2" name="群組 33"/>
          <p:cNvGrpSpPr>
            <a:grpSpLocks/>
          </p:cNvGrpSpPr>
          <p:nvPr/>
        </p:nvGrpSpPr>
        <p:grpSpPr bwMode="auto">
          <a:xfrm>
            <a:off x="6581378" y="2911202"/>
            <a:ext cx="522287" cy="600075"/>
            <a:chOff x="2357438" y="2214563"/>
            <a:chExt cx="522069" cy="600075"/>
          </a:xfrm>
        </p:grpSpPr>
        <p:sp>
          <p:nvSpPr>
            <p:cNvPr id="13" name="橢圓 4"/>
            <p:cNvSpPr>
              <a:spLocks noChangeArrowheads="1"/>
            </p:cNvSpPr>
            <p:nvPr/>
          </p:nvSpPr>
          <p:spPr bwMode="auto">
            <a:xfrm>
              <a:off x="2357438" y="22431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矩形 18"/>
            <p:cNvSpPr>
              <a:spLocks noChangeArrowheads="1"/>
            </p:cNvSpPr>
            <p:nvPr/>
          </p:nvSpPr>
          <p:spPr bwMode="auto">
            <a:xfrm>
              <a:off x="2388970" y="2214563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 dirty="0"/>
                <a:t>20</a:t>
              </a:r>
              <a:endParaRPr lang="zh-TW" altLang="en-US" b="1" dirty="0"/>
            </a:p>
          </p:txBody>
        </p:sp>
      </p:grpSp>
      <p:grpSp>
        <p:nvGrpSpPr>
          <p:cNvPr id="15" name="群組 34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1785938" y="2857500"/>
            <a:chExt cx="500062" cy="600075"/>
          </a:xfrm>
        </p:grpSpPr>
        <p:sp>
          <p:nvSpPr>
            <p:cNvPr id="16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18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19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21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22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cxnSp>
        <p:nvCxnSpPr>
          <p:cNvPr id="24" name="直線單箭頭接點 23"/>
          <p:cNvCxnSpPr>
            <a:cxnSpLocks noChangeShapeType="1"/>
          </p:cNvCxnSpPr>
          <p:nvPr/>
        </p:nvCxnSpPr>
        <p:spPr bwMode="auto">
          <a:xfrm rot="5400000" flipH="1" flipV="1">
            <a:off x="6474222" y="3804170"/>
            <a:ext cx="500062" cy="1428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Always delete the root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Move the last element to the root ( maintain a complete binary tree )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Swap with larger and largest child (if any)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5" name="橢圓 9"/>
          <p:cNvSpPr>
            <a:spLocks noChangeArrowheads="1"/>
          </p:cNvSpPr>
          <p:nvPr/>
        </p:nvSpPr>
        <p:spPr bwMode="auto">
          <a:xfrm>
            <a:off x="6009878" y="3585889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6" name="橢圓 9"/>
          <p:cNvSpPr>
            <a:spLocks noChangeArrowheads="1"/>
          </p:cNvSpPr>
          <p:nvPr/>
        </p:nvSpPr>
        <p:spPr bwMode="auto">
          <a:xfrm>
            <a:off x="6581378" y="2942952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7" name="直線接點 10"/>
          <p:cNvCxnSpPr>
            <a:cxnSpLocks noChangeShapeType="1"/>
            <a:stCxn id="31" idx="7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直線接點 13"/>
          <p:cNvCxnSpPr>
            <a:cxnSpLocks noChangeShapeType="1"/>
            <a:stCxn id="34" idx="1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直線接點 16"/>
          <p:cNvCxnSpPr>
            <a:cxnSpLocks noChangeShapeType="1"/>
            <a:stCxn id="37" idx="7"/>
            <a:endCxn id="31" idx="4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群組 34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1785938" y="2857500"/>
            <a:chExt cx="500062" cy="600075"/>
          </a:xfrm>
        </p:grpSpPr>
        <p:sp>
          <p:nvSpPr>
            <p:cNvPr id="31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2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33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34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5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36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37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8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grpSp>
        <p:nvGrpSpPr>
          <p:cNvPr id="39" name="群組 39"/>
          <p:cNvGrpSpPr>
            <a:grpSpLocks/>
          </p:cNvGrpSpPr>
          <p:nvPr/>
        </p:nvGrpSpPr>
        <p:grpSpPr bwMode="auto">
          <a:xfrm>
            <a:off x="6581378" y="2911202"/>
            <a:ext cx="500062" cy="600075"/>
            <a:chOff x="2071688" y="3500438"/>
            <a:chExt cx="500062" cy="600075"/>
          </a:xfrm>
        </p:grpSpPr>
        <p:sp>
          <p:nvSpPr>
            <p:cNvPr id="40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42" name="直線單箭頭接點 41"/>
          <p:cNvCxnSpPr>
            <a:cxnSpLocks noChangeShapeType="1"/>
          </p:cNvCxnSpPr>
          <p:nvPr/>
        </p:nvCxnSpPr>
        <p:spPr bwMode="auto">
          <a:xfrm rot="5400000" flipH="1" flipV="1">
            <a:off x="6348809" y="3250133"/>
            <a:ext cx="214312" cy="3937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Always delete the root</a:t>
            </a:r>
          </a:p>
          <a:p>
            <a:r>
              <a:rPr lang="en-US" altLang="zh-TW" dirty="0"/>
              <a:t>Move the last element to the root ( maintain a complete binary tree )</a:t>
            </a:r>
          </a:p>
          <a:p>
            <a:r>
              <a:rPr lang="en-US" altLang="zh-TW" dirty="0"/>
              <a:t>Swap with larger and largest child (if any)</a:t>
            </a:r>
          </a:p>
          <a:p>
            <a:r>
              <a:rPr lang="en-US" altLang="zh-TW" dirty="0"/>
              <a:t>Continue step 3 until the max heap is maintained (trickle down)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2" name="橢圓 9"/>
          <p:cNvSpPr>
            <a:spLocks noChangeArrowheads="1"/>
          </p:cNvSpPr>
          <p:nvPr/>
        </p:nvSpPr>
        <p:spPr bwMode="auto">
          <a:xfrm>
            <a:off x="6009878" y="3593827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9"/>
          <p:cNvSpPr>
            <a:spLocks noChangeArrowheads="1"/>
          </p:cNvSpPr>
          <p:nvPr/>
        </p:nvSpPr>
        <p:spPr bwMode="auto">
          <a:xfrm>
            <a:off x="5724128" y="4228827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4" name="直線接點 10"/>
          <p:cNvCxnSpPr>
            <a:cxnSpLocks noChangeShapeType="1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直線接點 13"/>
          <p:cNvCxnSpPr>
            <a:cxnSpLocks noChangeShapeType="1"/>
            <a:stCxn id="46" idx="1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直線接點 16"/>
          <p:cNvCxnSpPr>
            <a:cxnSpLocks noChangeShapeType="1"/>
            <a:stCxn id="49" idx="7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5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46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7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48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49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grpSp>
        <p:nvGrpSpPr>
          <p:cNvPr id="51" name="群組 42"/>
          <p:cNvGrpSpPr>
            <a:grpSpLocks/>
          </p:cNvGrpSpPr>
          <p:nvPr/>
        </p:nvGrpSpPr>
        <p:grpSpPr bwMode="auto">
          <a:xfrm>
            <a:off x="6581378" y="2911202"/>
            <a:ext cx="500062" cy="600075"/>
            <a:chOff x="1785938" y="2857500"/>
            <a:chExt cx="500062" cy="600075"/>
          </a:xfrm>
        </p:grpSpPr>
        <p:sp>
          <p:nvSpPr>
            <p:cNvPr id="52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3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54" name="群組 45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2071688" y="3500438"/>
            <a:chExt cx="500062" cy="600075"/>
          </a:xfrm>
        </p:grpSpPr>
        <p:sp>
          <p:nvSpPr>
            <p:cNvPr id="55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6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57" name="直線單箭頭接點 56"/>
          <p:cNvCxnSpPr>
            <a:cxnSpLocks noChangeShapeType="1"/>
          </p:cNvCxnSpPr>
          <p:nvPr/>
        </p:nvCxnSpPr>
        <p:spPr bwMode="auto">
          <a:xfrm rot="5400000" flipH="1" flipV="1">
            <a:off x="5795565" y="3982765"/>
            <a:ext cx="357187" cy="2143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7091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Always delete the root</a:t>
            </a:r>
          </a:p>
          <a:p>
            <a:r>
              <a:rPr lang="en-US" altLang="zh-TW" dirty="0"/>
              <a:t>Move the last element to the root ( maintain a complete binary tree )</a:t>
            </a:r>
          </a:p>
          <a:p>
            <a:r>
              <a:rPr lang="en-US" altLang="zh-TW" dirty="0"/>
              <a:t>Swap with larger and largest child (if any)</a:t>
            </a:r>
          </a:p>
          <a:p>
            <a:r>
              <a:rPr lang="en-US" altLang="zh-TW" dirty="0"/>
              <a:t>Continue step 3 until the max heap is maintained (trickle down)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724128" y="2911202"/>
            <a:ext cx="1928812" cy="1885950"/>
            <a:chOff x="5307484" y="2214563"/>
            <a:chExt cx="1928812" cy="1885950"/>
          </a:xfrm>
        </p:grpSpPr>
        <p:cxnSp>
          <p:nvCxnSpPr>
            <p:cNvPr id="25" name="直線接點 10"/>
            <p:cNvCxnSpPr>
              <a:cxnSpLocks noChangeShapeType="1"/>
            </p:cNvCxnSpPr>
            <p:nvPr/>
          </p:nvCxnSpPr>
          <p:spPr bwMode="auto">
            <a:xfrm rot="5400000" flipH="1" flipV="1">
              <a:off x="6109171" y="2654300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直線接點 13"/>
            <p:cNvCxnSpPr>
              <a:cxnSpLocks noChangeShapeType="1"/>
              <a:stCxn id="29" idx="1"/>
            </p:cNvCxnSpPr>
            <p:nvPr/>
          </p:nvCxnSpPr>
          <p:spPr bwMode="auto">
            <a:xfrm rot="16200000" flipV="1">
              <a:off x="6503665" y="2653506"/>
              <a:ext cx="215900" cy="3952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直線接點 16"/>
            <p:cNvCxnSpPr>
              <a:cxnSpLocks noChangeShapeType="1"/>
            </p:cNvCxnSpPr>
            <p:nvPr/>
          </p:nvCxnSpPr>
          <p:spPr bwMode="auto">
            <a:xfrm rot="5400000" flipH="1" flipV="1">
              <a:off x="5680546" y="34401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8" name="群組 37"/>
            <p:cNvGrpSpPr>
              <a:grpSpLocks/>
            </p:cNvGrpSpPr>
            <p:nvPr/>
          </p:nvGrpSpPr>
          <p:grpSpPr bwMode="auto">
            <a:xfrm>
              <a:off x="6736234" y="2857500"/>
              <a:ext cx="500062" cy="600075"/>
              <a:chOff x="2928938" y="2857500"/>
              <a:chExt cx="500062" cy="600075"/>
            </a:xfrm>
          </p:grpSpPr>
          <p:sp>
            <p:nvSpPr>
              <p:cNvPr id="29" name="橢圓 6"/>
              <p:cNvSpPr>
                <a:spLocks noChangeArrowheads="1"/>
              </p:cNvSpPr>
              <p:nvPr/>
            </p:nvSpPr>
            <p:spPr bwMode="auto">
              <a:xfrm>
                <a:off x="2928938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0" name="矩形 17"/>
              <p:cNvSpPr>
                <a:spLocks noChangeArrowheads="1"/>
              </p:cNvSpPr>
              <p:nvPr/>
            </p:nvSpPr>
            <p:spPr bwMode="auto">
              <a:xfrm>
                <a:off x="2928938" y="2857500"/>
                <a:ext cx="490537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15</a:t>
                </a:r>
                <a:endParaRPr lang="zh-TW" altLang="en-US" b="1"/>
              </a:p>
            </p:txBody>
          </p:sp>
        </p:grpSp>
        <p:grpSp>
          <p:nvGrpSpPr>
            <p:cNvPr id="31" name="群組 42"/>
            <p:cNvGrpSpPr>
              <a:grpSpLocks/>
            </p:cNvGrpSpPr>
            <p:nvPr/>
          </p:nvGrpSpPr>
          <p:grpSpPr bwMode="auto">
            <a:xfrm>
              <a:off x="6164734" y="2214563"/>
              <a:ext cx="500062" cy="600075"/>
              <a:chOff x="1785938" y="2857500"/>
              <a:chExt cx="500062" cy="600075"/>
            </a:xfrm>
          </p:grpSpPr>
          <p:sp>
            <p:nvSpPr>
              <p:cNvPr id="32" name="橢圓 5"/>
              <p:cNvSpPr>
                <a:spLocks noChangeArrowheads="1"/>
              </p:cNvSpPr>
              <p:nvPr/>
            </p:nvSpPr>
            <p:spPr bwMode="auto">
              <a:xfrm>
                <a:off x="1785938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3" name="矩形 18"/>
              <p:cNvSpPr>
                <a:spLocks noChangeArrowheads="1"/>
              </p:cNvSpPr>
              <p:nvPr/>
            </p:nvSpPr>
            <p:spPr bwMode="auto">
              <a:xfrm>
                <a:off x="1785938" y="2857500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16</a:t>
                </a:r>
                <a:endParaRPr lang="zh-TW" altLang="en-US" b="1"/>
              </a:p>
            </p:txBody>
          </p:sp>
        </p:grpSp>
        <p:grpSp>
          <p:nvGrpSpPr>
            <p:cNvPr id="34" name="群組 48"/>
            <p:cNvGrpSpPr>
              <a:grpSpLocks/>
            </p:cNvGrpSpPr>
            <p:nvPr/>
          </p:nvGrpSpPr>
          <p:grpSpPr bwMode="auto">
            <a:xfrm>
              <a:off x="5593234" y="2857500"/>
              <a:ext cx="500062" cy="600075"/>
              <a:chOff x="1500188" y="3500438"/>
              <a:chExt cx="500062" cy="600075"/>
            </a:xfrm>
          </p:grpSpPr>
          <p:sp>
            <p:nvSpPr>
              <p:cNvPr id="35" name="橢圓 7"/>
              <p:cNvSpPr>
                <a:spLocks noChangeArrowheads="1"/>
              </p:cNvSpPr>
              <p:nvPr/>
            </p:nvSpPr>
            <p:spPr bwMode="auto">
              <a:xfrm>
                <a:off x="1500188" y="352901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6" name="矩形 18"/>
              <p:cNvSpPr>
                <a:spLocks noChangeArrowheads="1"/>
              </p:cNvSpPr>
              <p:nvPr/>
            </p:nvSpPr>
            <p:spPr bwMode="auto">
              <a:xfrm>
                <a:off x="1500188" y="3500438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12</a:t>
                </a:r>
                <a:endParaRPr lang="zh-TW" altLang="en-US" b="1"/>
              </a:p>
            </p:txBody>
          </p:sp>
        </p:grpSp>
        <p:grpSp>
          <p:nvGrpSpPr>
            <p:cNvPr id="37" name="群組 51"/>
            <p:cNvGrpSpPr>
              <a:grpSpLocks/>
            </p:cNvGrpSpPr>
            <p:nvPr/>
          </p:nvGrpSpPr>
          <p:grpSpPr bwMode="auto">
            <a:xfrm>
              <a:off x="5307484" y="3500438"/>
              <a:ext cx="500062" cy="600075"/>
              <a:chOff x="2071688" y="3500438"/>
              <a:chExt cx="500062" cy="600075"/>
            </a:xfrm>
          </p:grpSpPr>
          <p:sp>
            <p:nvSpPr>
              <p:cNvPr id="38" name="橢圓 8"/>
              <p:cNvSpPr>
                <a:spLocks noChangeArrowheads="1"/>
              </p:cNvSpPr>
              <p:nvPr/>
            </p:nvSpPr>
            <p:spPr bwMode="auto">
              <a:xfrm>
                <a:off x="2071688" y="352901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9" name="矩形 19"/>
              <p:cNvSpPr>
                <a:spLocks noChangeArrowheads="1"/>
              </p:cNvSpPr>
              <p:nvPr/>
            </p:nvSpPr>
            <p:spPr bwMode="auto">
              <a:xfrm>
                <a:off x="2081213" y="3500438"/>
                <a:ext cx="490537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8</a:t>
                </a:r>
                <a:endParaRPr lang="zh-TW" altLang="en-US" b="1"/>
              </a:p>
            </p:txBody>
          </p:sp>
        </p:grp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 (codes)</a:t>
            </a:r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863538"/>
              </p:ext>
            </p:extLst>
          </p:nvPr>
        </p:nvGraphicFramePr>
        <p:xfrm>
          <a:off x="107504" y="1944216"/>
          <a:ext cx="8928992" cy="3429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HeapSort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(T *a,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Heapify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(a, n);</a:t>
                      </a: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for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n-1;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1;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--)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Sorting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swap(a[1], a[i+1]);	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swap the root with last node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Heapify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(a,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   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rebuild the heap (a[1:i]) 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742284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Running Example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39" name="直線接點 38"/>
          <p:cNvCxnSpPr>
            <a:stCxn id="51" idx="7"/>
            <a:endCxn id="46" idx="3"/>
          </p:cNvCxnSpPr>
          <p:nvPr/>
        </p:nvCxnSpPr>
        <p:spPr>
          <a:xfrm flipV="1">
            <a:off x="3624530" y="2281420"/>
            <a:ext cx="821332" cy="4215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4333890" y="1628800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26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652120" y="2614356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77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3807407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61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6255679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59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2051720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2971909" y="259097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5004048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439255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48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331640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3447367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19</a:t>
            </a:r>
            <a:endParaRPr lang="zh-TW" altLang="en-US" sz="2400" dirty="0"/>
          </a:p>
        </p:txBody>
      </p:sp>
      <p:cxnSp>
        <p:nvCxnSpPr>
          <p:cNvPr id="69" name="直線接點 68"/>
          <p:cNvCxnSpPr>
            <a:stCxn id="47" idx="1"/>
            <a:endCxn id="46" idx="5"/>
          </p:cNvCxnSpPr>
          <p:nvPr/>
        </p:nvCxnSpPr>
        <p:spPr>
          <a:xfrm flipH="1" flipV="1">
            <a:off x="4986511" y="2281420"/>
            <a:ext cx="777581" cy="4449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50" idx="0"/>
            <a:endCxn id="51" idx="3"/>
          </p:cNvCxnSpPr>
          <p:nvPr/>
        </p:nvCxnSpPr>
        <p:spPr>
          <a:xfrm flipV="1">
            <a:off x="2434017" y="3243594"/>
            <a:ext cx="64986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8" idx="0"/>
            <a:endCxn id="51" idx="5"/>
          </p:cNvCxnSpPr>
          <p:nvPr/>
        </p:nvCxnSpPr>
        <p:spPr>
          <a:xfrm flipH="1" flipV="1">
            <a:off x="3624530" y="3243594"/>
            <a:ext cx="56517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52" idx="0"/>
            <a:endCxn id="47" idx="3"/>
          </p:cNvCxnSpPr>
          <p:nvPr/>
        </p:nvCxnSpPr>
        <p:spPr>
          <a:xfrm flipV="1">
            <a:off x="5386345" y="3266976"/>
            <a:ext cx="377747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9" idx="0"/>
            <a:endCxn id="47" idx="5"/>
          </p:cNvCxnSpPr>
          <p:nvPr/>
        </p:nvCxnSpPr>
        <p:spPr>
          <a:xfrm flipH="1" flipV="1">
            <a:off x="6304741" y="3266976"/>
            <a:ext cx="333235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64" idx="0"/>
            <a:endCxn id="50" idx="3"/>
          </p:cNvCxnSpPr>
          <p:nvPr/>
        </p:nvCxnSpPr>
        <p:spPr>
          <a:xfrm flipV="1">
            <a:off x="1713937" y="4369652"/>
            <a:ext cx="44975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50" idx="5"/>
            <a:endCxn id="63" idx="0"/>
          </p:cNvCxnSpPr>
          <p:nvPr/>
        </p:nvCxnSpPr>
        <p:spPr>
          <a:xfrm>
            <a:off x="2704341" y="4369652"/>
            <a:ext cx="117211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65" idx="0"/>
            <a:endCxn id="48" idx="3"/>
          </p:cNvCxnSpPr>
          <p:nvPr/>
        </p:nvCxnSpPr>
        <p:spPr>
          <a:xfrm flipV="1">
            <a:off x="3829664" y="4369652"/>
            <a:ext cx="8971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3707904" y="170080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[1]</a:t>
            </a:r>
            <a:endParaRPr lang="zh-TW" altLang="en-US" sz="32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2339752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[2]</a:t>
            </a:r>
            <a:endParaRPr lang="zh-TW" altLang="en-US" sz="32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077797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[3]</a:t>
            </a:r>
            <a:endParaRPr lang="zh-TW" altLang="en-US" sz="32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475656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[4]</a:t>
            </a:r>
            <a:endParaRPr lang="zh-TW" altLang="en-US" sz="32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277597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[5]</a:t>
            </a:r>
            <a:endParaRPr lang="zh-TW" altLang="en-US" sz="32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77797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[6]</a:t>
            </a:r>
            <a:endParaRPr lang="zh-TW" altLang="en-US" sz="32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6373941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[7]</a:t>
            </a:r>
            <a:endParaRPr lang="zh-TW" altLang="en-US" sz="32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405389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[8]</a:t>
            </a:r>
            <a:endParaRPr lang="zh-TW" altLang="en-US" sz="32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483768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[9]</a:t>
            </a:r>
            <a:endParaRPr lang="zh-TW" altLang="en-US" sz="3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491880" y="572454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[10]</a:t>
            </a:r>
            <a:endParaRPr lang="zh-TW" altLang="en-US" sz="3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5029654" y="5662989"/>
            <a:ext cx="200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Input list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59882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Running Example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39" name="直線接點 38"/>
          <p:cNvCxnSpPr>
            <a:stCxn id="51" idx="7"/>
            <a:endCxn id="46" idx="3"/>
          </p:cNvCxnSpPr>
          <p:nvPr/>
        </p:nvCxnSpPr>
        <p:spPr>
          <a:xfrm flipV="1">
            <a:off x="3624530" y="2281420"/>
            <a:ext cx="821332" cy="4215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4333890" y="1628800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77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652120" y="2614356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59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3807407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19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6255679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26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2051720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48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2971909" y="259097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5004048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439255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331640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3447367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cxnSp>
        <p:nvCxnSpPr>
          <p:cNvPr id="69" name="直線接點 68"/>
          <p:cNvCxnSpPr>
            <a:stCxn id="47" idx="1"/>
            <a:endCxn id="46" idx="5"/>
          </p:cNvCxnSpPr>
          <p:nvPr/>
        </p:nvCxnSpPr>
        <p:spPr>
          <a:xfrm flipH="1" flipV="1">
            <a:off x="4986511" y="2281420"/>
            <a:ext cx="777581" cy="4449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50" idx="0"/>
            <a:endCxn id="51" idx="3"/>
          </p:cNvCxnSpPr>
          <p:nvPr/>
        </p:nvCxnSpPr>
        <p:spPr>
          <a:xfrm flipV="1">
            <a:off x="2434017" y="3243594"/>
            <a:ext cx="64986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8" idx="0"/>
            <a:endCxn id="51" idx="5"/>
          </p:cNvCxnSpPr>
          <p:nvPr/>
        </p:nvCxnSpPr>
        <p:spPr>
          <a:xfrm flipH="1" flipV="1">
            <a:off x="3624530" y="3243594"/>
            <a:ext cx="56517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52" idx="0"/>
            <a:endCxn id="47" idx="3"/>
          </p:cNvCxnSpPr>
          <p:nvPr/>
        </p:nvCxnSpPr>
        <p:spPr>
          <a:xfrm flipV="1">
            <a:off x="5386345" y="3266976"/>
            <a:ext cx="377747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9" idx="0"/>
            <a:endCxn id="47" idx="5"/>
          </p:cNvCxnSpPr>
          <p:nvPr/>
        </p:nvCxnSpPr>
        <p:spPr>
          <a:xfrm flipH="1" flipV="1">
            <a:off x="6304741" y="3266976"/>
            <a:ext cx="333235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64" idx="0"/>
            <a:endCxn id="50" idx="3"/>
          </p:cNvCxnSpPr>
          <p:nvPr/>
        </p:nvCxnSpPr>
        <p:spPr>
          <a:xfrm flipV="1">
            <a:off x="1713937" y="4369652"/>
            <a:ext cx="44975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50" idx="5"/>
            <a:endCxn id="63" idx="0"/>
          </p:cNvCxnSpPr>
          <p:nvPr/>
        </p:nvCxnSpPr>
        <p:spPr>
          <a:xfrm>
            <a:off x="2704341" y="4369652"/>
            <a:ext cx="117211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65" idx="0"/>
            <a:endCxn id="48" idx="3"/>
          </p:cNvCxnSpPr>
          <p:nvPr/>
        </p:nvCxnSpPr>
        <p:spPr>
          <a:xfrm flipV="1">
            <a:off x="3829664" y="4369652"/>
            <a:ext cx="8971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3707904" y="170080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[1]</a:t>
            </a:r>
            <a:endParaRPr lang="zh-TW" altLang="en-US" sz="32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2339752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[2]</a:t>
            </a:r>
            <a:endParaRPr lang="zh-TW" altLang="en-US" sz="32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077797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[3]</a:t>
            </a:r>
            <a:endParaRPr lang="zh-TW" altLang="en-US" sz="32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475656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[4]</a:t>
            </a:r>
            <a:endParaRPr lang="zh-TW" altLang="en-US" sz="32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277597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[5]</a:t>
            </a:r>
            <a:endParaRPr lang="zh-TW" altLang="en-US" sz="32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77797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[6]</a:t>
            </a:r>
            <a:endParaRPr lang="zh-TW" altLang="en-US" sz="32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6373941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[7]</a:t>
            </a:r>
            <a:endParaRPr lang="zh-TW" altLang="en-US" sz="32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405389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[8]</a:t>
            </a:r>
            <a:endParaRPr lang="zh-TW" altLang="en-US" sz="32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483768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[9]</a:t>
            </a:r>
            <a:endParaRPr lang="zh-TW" altLang="en-US" sz="3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491880" y="572454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[10]</a:t>
            </a:r>
            <a:endParaRPr lang="zh-TW" altLang="en-US" sz="3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5029654" y="5662989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Initial heap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279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橢圓 6"/>
          <p:cNvSpPr>
            <a:spLocks noChangeArrowheads="1"/>
          </p:cNvSpPr>
          <p:nvPr/>
        </p:nvSpPr>
        <p:spPr bwMode="auto">
          <a:xfrm>
            <a:off x="34488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Running Example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39" name="直線接點 38"/>
          <p:cNvCxnSpPr>
            <a:stCxn id="51" idx="7"/>
            <a:endCxn id="46" idx="3"/>
          </p:cNvCxnSpPr>
          <p:nvPr/>
        </p:nvCxnSpPr>
        <p:spPr>
          <a:xfrm flipV="1">
            <a:off x="3624530" y="2281420"/>
            <a:ext cx="821332" cy="4215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4333890" y="1628800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652120" y="2614356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59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3807407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19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6255679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26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2051720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2971909" y="259097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48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5004048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439255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331640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3447367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77</a:t>
            </a:r>
            <a:endParaRPr lang="zh-TW" altLang="en-US" sz="2400" dirty="0"/>
          </a:p>
        </p:txBody>
      </p:sp>
      <p:cxnSp>
        <p:nvCxnSpPr>
          <p:cNvPr id="69" name="直線接點 68"/>
          <p:cNvCxnSpPr>
            <a:stCxn id="47" idx="1"/>
            <a:endCxn id="46" idx="5"/>
          </p:cNvCxnSpPr>
          <p:nvPr/>
        </p:nvCxnSpPr>
        <p:spPr>
          <a:xfrm flipH="1" flipV="1">
            <a:off x="4986511" y="2281420"/>
            <a:ext cx="777581" cy="4449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50" idx="0"/>
            <a:endCxn id="51" idx="3"/>
          </p:cNvCxnSpPr>
          <p:nvPr/>
        </p:nvCxnSpPr>
        <p:spPr>
          <a:xfrm flipV="1">
            <a:off x="2434017" y="3243594"/>
            <a:ext cx="64986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8" idx="0"/>
            <a:endCxn id="51" idx="5"/>
          </p:cNvCxnSpPr>
          <p:nvPr/>
        </p:nvCxnSpPr>
        <p:spPr>
          <a:xfrm flipH="1" flipV="1">
            <a:off x="3624530" y="3243594"/>
            <a:ext cx="56517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52" idx="0"/>
            <a:endCxn id="47" idx="3"/>
          </p:cNvCxnSpPr>
          <p:nvPr/>
        </p:nvCxnSpPr>
        <p:spPr>
          <a:xfrm flipV="1">
            <a:off x="5386345" y="3266976"/>
            <a:ext cx="377747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9" idx="0"/>
            <a:endCxn id="47" idx="5"/>
          </p:cNvCxnSpPr>
          <p:nvPr/>
        </p:nvCxnSpPr>
        <p:spPr>
          <a:xfrm flipH="1" flipV="1">
            <a:off x="6304741" y="3266976"/>
            <a:ext cx="333235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64" idx="0"/>
            <a:endCxn id="50" idx="3"/>
          </p:cNvCxnSpPr>
          <p:nvPr/>
        </p:nvCxnSpPr>
        <p:spPr>
          <a:xfrm flipV="1">
            <a:off x="1713937" y="4369652"/>
            <a:ext cx="44975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50" idx="5"/>
            <a:endCxn id="63" idx="0"/>
          </p:cNvCxnSpPr>
          <p:nvPr/>
        </p:nvCxnSpPr>
        <p:spPr>
          <a:xfrm>
            <a:off x="2704341" y="4369652"/>
            <a:ext cx="117211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65" idx="0"/>
            <a:endCxn id="48" idx="3"/>
          </p:cNvCxnSpPr>
          <p:nvPr/>
        </p:nvCxnSpPr>
        <p:spPr>
          <a:xfrm flipV="1">
            <a:off x="3829664" y="4369652"/>
            <a:ext cx="8971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3707904" y="170080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[1]</a:t>
            </a:r>
            <a:endParaRPr lang="zh-TW" altLang="en-US" sz="32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2339752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[2]</a:t>
            </a:r>
            <a:endParaRPr lang="zh-TW" altLang="en-US" sz="32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077797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[3]</a:t>
            </a:r>
            <a:endParaRPr lang="zh-TW" altLang="en-US" sz="32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475656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[4]</a:t>
            </a:r>
            <a:endParaRPr lang="zh-TW" altLang="en-US" sz="32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277597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[5]</a:t>
            </a:r>
            <a:endParaRPr lang="zh-TW" altLang="en-US" sz="32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77797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[6]</a:t>
            </a:r>
            <a:endParaRPr lang="zh-TW" altLang="en-US" sz="32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6373941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[7]</a:t>
            </a:r>
            <a:endParaRPr lang="zh-TW" altLang="en-US" sz="32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405389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[8]</a:t>
            </a:r>
            <a:endParaRPr lang="zh-TW" altLang="en-US" sz="32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483768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[9]</a:t>
            </a:r>
            <a:endParaRPr lang="zh-TW" altLang="en-US" sz="3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491880" y="572454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[10]</a:t>
            </a:r>
            <a:endParaRPr lang="zh-TW" altLang="en-US" sz="3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5029654" y="5662989"/>
            <a:ext cx="289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Heap size = 9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3684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 Running Example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7499"/>
            <a:ext cx="8229600" cy="5081861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>
                <a:latin typeface="+mj-lt"/>
                <a:ea typeface="新細明體" pitchFamily="18" charset="-120"/>
              </a:rPr>
              <a:t>Search for </a:t>
            </a:r>
            <a:r>
              <a:rPr lang="en-US" altLang="zh-TW" dirty="0">
                <a:solidFill>
                  <a:srgbClr val="C00000"/>
                </a:solidFill>
                <a:latin typeface="+mj-lt"/>
                <a:ea typeface="新細明體" pitchFamily="18" charset="-120"/>
              </a:rPr>
              <a:t>x=9</a:t>
            </a:r>
            <a:r>
              <a:rPr lang="en-US" altLang="zh-TW" dirty="0">
                <a:latin typeface="+mj-lt"/>
                <a:ea typeface="新細明體" pitchFamily="18" charset="-120"/>
              </a:rPr>
              <a:t> in array </a:t>
            </a:r>
            <a:r>
              <a:rPr lang="en-US" altLang="zh-TW" dirty="0">
                <a:solidFill>
                  <a:srgbClr val="C00000"/>
                </a:solidFill>
                <a:latin typeface="+mj-lt"/>
                <a:ea typeface="新細明體" pitchFamily="18" charset="-120"/>
              </a:rPr>
              <a:t>A[0]…[7]</a:t>
            </a:r>
            <a:r>
              <a:rPr lang="en-US" altLang="zh-TW" dirty="0">
                <a:latin typeface="+mj-lt"/>
                <a:ea typeface="新細明體" pitchFamily="18" charset="-120"/>
              </a:rPr>
              <a:t> :</a:t>
            </a:r>
          </a:p>
          <a:p>
            <a:pPr>
              <a:buNone/>
              <a:defRPr/>
            </a:pPr>
            <a:r>
              <a:rPr lang="en-US" altLang="zh-TW" dirty="0">
                <a:latin typeface="+mj-lt"/>
                <a:ea typeface="新細明體" pitchFamily="18" charset="-12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+mj-lt"/>
                <a:ea typeface="新細明體" pitchFamily="18" charset="-120"/>
              </a:rPr>
              <a:t>        </a:t>
            </a:r>
            <a:endParaRPr lang="en-US" altLang="zh-TW" sz="5400" dirty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dirty="0">
              <a:latin typeface="+mj-lt"/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dirty="0">
              <a:latin typeface="+mj-lt"/>
              <a:ea typeface="新細明體" pitchFamily="18" charset="-120"/>
            </a:endParaRPr>
          </a:p>
          <a:p>
            <a:pPr eaLnBrk="1" hangingPunct="1">
              <a:defRPr/>
            </a:pPr>
            <a:endParaRPr lang="en-US" altLang="zh-TW" dirty="0">
              <a:solidFill>
                <a:srgbClr val="0000FF"/>
              </a:solidFill>
              <a:latin typeface="+mj-lt"/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dirty="0">
                <a:solidFill>
                  <a:srgbClr val="0000FF"/>
                </a:solidFill>
                <a:latin typeface="+mj-lt"/>
                <a:ea typeface="新細明體" pitchFamily="18" charset="-120"/>
              </a:rPr>
              <a:t>1</a:t>
            </a:r>
            <a:r>
              <a:rPr lang="en-US" altLang="zh-TW" baseline="30000" dirty="0">
                <a:solidFill>
                  <a:srgbClr val="0000FF"/>
                </a:solidFill>
                <a:latin typeface="+mj-lt"/>
                <a:ea typeface="新細明體" pitchFamily="18" charset="-120"/>
              </a:rPr>
              <a:t>st</a:t>
            </a:r>
            <a:r>
              <a:rPr lang="en-US" altLang="zh-TW" dirty="0">
                <a:solidFill>
                  <a:srgbClr val="0000FF"/>
                </a:solidFill>
                <a:latin typeface="+mj-lt"/>
                <a:ea typeface="新細明體" pitchFamily="18" charset="-120"/>
              </a:rPr>
              <a:t> call: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BinarySearch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(A, 9, 0, 7)</a:t>
            </a:r>
            <a:endParaRPr lang="en-US" altLang="zh-TW" b="1" dirty="0">
              <a:solidFill>
                <a:srgbClr val="0000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zh-TW" dirty="0">
                <a:latin typeface="+mj-lt"/>
                <a:ea typeface="新細明體" pitchFamily="18" charset="-120"/>
              </a:rPr>
              <a:t>    </a:t>
            </a:r>
            <a:r>
              <a:rPr lang="en-US" altLang="zh-TW" dirty="0">
                <a:solidFill>
                  <a:srgbClr val="008A3E"/>
                </a:solidFill>
                <a:latin typeface="+mj-lt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8A3E"/>
                </a:solidFill>
                <a:latin typeface="+mj-lt"/>
                <a:ea typeface="新細明體" pitchFamily="18" charset="-120"/>
              </a:rPr>
              <a:t>nd</a:t>
            </a:r>
            <a:r>
              <a:rPr lang="en-US" altLang="zh-TW" dirty="0">
                <a:solidFill>
                  <a:srgbClr val="008A3E"/>
                </a:solidFill>
                <a:latin typeface="+mj-lt"/>
                <a:ea typeface="新細明體" pitchFamily="18" charset="-120"/>
              </a:rPr>
              <a:t> call: </a:t>
            </a:r>
            <a:r>
              <a:rPr lang="en-US" altLang="zh-TW" sz="2400" b="1" dirty="0" err="1">
                <a:solidFill>
                  <a:srgbClr val="008A3E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BinarySearch</a:t>
            </a:r>
            <a:r>
              <a:rPr lang="en-US" altLang="zh-TW" sz="2400" b="1" dirty="0">
                <a:solidFill>
                  <a:srgbClr val="008A3E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(A, 9, 4, 7)</a:t>
            </a:r>
            <a:endParaRPr lang="en-US" altLang="zh-TW" b="1" dirty="0">
              <a:solidFill>
                <a:srgbClr val="008A3E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zh-TW" dirty="0">
                <a:latin typeface="+mj-lt"/>
                <a:ea typeface="新細明體" pitchFamily="18" charset="-120"/>
              </a:rPr>
              <a:t>    </a:t>
            </a:r>
            <a:r>
              <a:rPr lang="en-US" altLang="zh-TW" dirty="0">
                <a:solidFill>
                  <a:srgbClr val="7030A0"/>
                </a:solidFill>
                <a:latin typeface="+mj-lt"/>
                <a:ea typeface="新細明體" pitchFamily="18" charset="-120"/>
              </a:rPr>
              <a:t>3</a:t>
            </a:r>
            <a:r>
              <a:rPr lang="en-US" altLang="zh-TW" baseline="30000" dirty="0">
                <a:solidFill>
                  <a:srgbClr val="7030A0"/>
                </a:solidFill>
                <a:latin typeface="+mj-lt"/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rgbClr val="7030A0"/>
                </a:solidFill>
                <a:latin typeface="+mj-lt"/>
                <a:ea typeface="新細明體" pitchFamily="18" charset="-120"/>
              </a:rPr>
              <a:t> call: </a:t>
            </a:r>
            <a:r>
              <a:rPr lang="en-US" altLang="zh-TW" sz="2400" b="1" dirty="0" err="1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BinarySearch</a:t>
            </a:r>
            <a:r>
              <a:rPr lang="en-US" altLang="zh-TW" sz="2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(A, 9, 4, 4)</a:t>
            </a:r>
            <a:endParaRPr lang="en-US" altLang="zh-TW" b="1" dirty="0">
              <a:solidFill>
                <a:srgbClr val="7030A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rgbClr val="7030A0"/>
                </a:solidFill>
                <a:latin typeface="+mj-lt"/>
                <a:ea typeface="新細明體" pitchFamily="18" charset="-120"/>
              </a:rPr>
              <a:t>                 return index </a:t>
            </a:r>
            <a:r>
              <a:rPr lang="en-US" altLang="zh-TW" dirty="0">
                <a:solidFill>
                  <a:srgbClr val="C00000"/>
                </a:solidFill>
                <a:latin typeface="+mj-lt"/>
                <a:ea typeface="新細明體" pitchFamily="18" charset="-120"/>
              </a:rPr>
              <a:t>4</a:t>
            </a:r>
            <a:r>
              <a:rPr lang="en-US" altLang="zh-TW" dirty="0">
                <a:solidFill>
                  <a:srgbClr val="7030A0"/>
                </a:solidFill>
                <a:latin typeface="+mj-lt"/>
                <a:ea typeface="新細明體" pitchFamily="18" charset="-120"/>
              </a:rPr>
              <a:t>.</a:t>
            </a:r>
          </a:p>
        </p:txBody>
      </p:sp>
      <p:cxnSp>
        <p:nvCxnSpPr>
          <p:cNvPr id="14344" name="直線接點 34"/>
          <p:cNvCxnSpPr>
            <a:cxnSpLocks noChangeShapeType="1"/>
          </p:cNvCxnSpPr>
          <p:nvPr/>
        </p:nvCxnSpPr>
        <p:spPr bwMode="auto">
          <a:xfrm rot="16200000" flipH="1">
            <a:off x="4464844" y="3464719"/>
            <a:ext cx="985837" cy="771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4349" name="向上箭號 30"/>
          <p:cNvSpPr>
            <a:spLocks noChangeArrowheads="1"/>
          </p:cNvSpPr>
          <p:nvPr/>
        </p:nvSpPr>
        <p:spPr bwMode="auto">
          <a:xfrm>
            <a:off x="4722835" y="3284985"/>
            <a:ext cx="192087" cy="395287"/>
          </a:xfrm>
          <a:prstGeom prst="upArrow">
            <a:avLst>
              <a:gd name="adj1" fmla="val 50000"/>
              <a:gd name="adj2" fmla="val 50006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3936917" y="3660675"/>
            <a:ext cx="563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00FF"/>
                </a:solidFill>
                <a:latin typeface="+mj-lt"/>
              </a:rPr>
              <a:t>1</a:t>
            </a:r>
            <a:r>
              <a:rPr lang="en-US" altLang="zh-TW" sz="2800" baseline="30000" dirty="0">
                <a:solidFill>
                  <a:srgbClr val="0000FF"/>
                </a:solidFill>
                <a:latin typeface="+mj-lt"/>
              </a:rPr>
              <a:t>st</a:t>
            </a:r>
            <a:endParaRPr lang="en-US" altLang="zh-TW" sz="28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170702" y="3660675"/>
            <a:ext cx="6429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8A3E"/>
                </a:solidFill>
                <a:latin typeface="+mj-lt"/>
              </a:rPr>
              <a:t>2</a:t>
            </a:r>
            <a:r>
              <a:rPr lang="en-US" altLang="zh-TW" sz="2800" baseline="30000" dirty="0">
                <a:solidFill>
                  <a:srgbClr val="008A3E"/>
                </a:solidFill>
                <a:latin typeface="+mj-lt"/>
              </a:rPr>
              <a:t>nd</a:t>
            </a:r>
            <a:endParaRPr lang="en-US" altLang="zh-TW" sz="2800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508522" y="3660675"/>
            <a:ext cx="5715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7030A0"/>
                </a:solidFill>
                <a:latin typeface="+mj-lt"/>
              </a:rPr>
              <a:t>3</a:t>
            </a:r>
            <a:r>
              <a:rPr lang="en-US" altLang="zh-TW" sz="2800" baseline="30000" dirty="0">
                <a:solidFill>
                  <a:srgbClr val="7030A0"/>
                </a:solidFill>
                <a:latin typeface="+mj-lt"/>
              </a:rPr>
              <a:t>rd</a:t>
            </a:r>
            <a:endParaRPr lang="en-US" altLang="zh-TW" sz="2800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68690" y="2268057"/>
            <a:ext cx="5107566" cy="969407"/>
            <a:chOff x="1706513" y="2027545"/>
            <a:chExt cx="5107566" cy="969407"/>
          </a:xfrm>
        </p:grpSpPr>
        <p:grpSp>
          <p:nvGrpSpPr>
            <p:cNvPr id="14341" name="群組 4"/>
            <p:cNvGrpSpPr>
              <a:grpSpLocks/>
            </p:cNvGrpSpPr>
            <p:nvPr/>
          </p:nvGrpSpPr>
          <p:grpSpPr bwMode="auto">
            <a:xfrm>
              <a:off x="1706513" y="2396875"/>
              <a:ext cx="5025727" cy="600077"/>
              <a:chOff x="903559" y="3786188"/>
              <a:chExt cx="5025763" cy="600166"/>
            </a:xfrm>
          </p:grpSpPr>
          <p:grpSp>
            <p:nvGrpSpPr>
              <p:cNvPr id="14351" name="群組 48"/>
              <p:cNvGrpSpPr>
                <a:grpSpLocks/>
              </p:cNvGrpSpPr>
              <p:nvPr/>
            </p:nvGrpSpPr>
            <p:grpSpPr bwMode="auto">
              <a:xfrm>
                <a:off x="903559" y="3786188"/>
                <a:ext cx="5025763" cy="600166"/>
                <a:chOff x="903559" y="3214684"/>
                <a:chExt cx="5025763" cy="600166"/>
              </a:xfrm>
            </p:grpSpPr>
            <p:sp>
              <p:nvSpPr>
                <p:cNvPr id="14360" name="矩形 14"/>
                <p:cNvSpPr>
                  <a:spLocks noChangeArrowheads="1"/>
                </p:cNvSpPr>
                <p:nvPr/>
              </p:nvSpPr>
              <p:spPr bwMode="auto">
                <a:xfrm>
                  <a:off x="1357290" y="3214686"/>
                  <a:ext cx="4572032" cy="600164"/>
                </a:xfrm>
                <a:prstGeom prst="rect">
                  <a:avLst/>
                </a:prstGeom>
                <a:solidFill>
                  <a:schemeClr val="accent1"/>
                </a:solidFill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903559" y="3214684"/>
                  <a:ext cx="421913" cy="58486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3200" dirty="0">
                      <a:solidFill>
                        <a:srgbClr val="C00000"/>
                      </a:solidFill>
                      <a:latin typeface="+mj-lt"/>
                    </a:rPr>
                    <a:t>A</a:t>
                  </a:r>
                  <a:endParaRPr lang="zh-TW" altLang="en-US" sz="3200" dirty="0">
                    <a:solidFill>
                      <a:srgbClr val="C00000"/>
                    </a:solidFill>
                    <a:latin typeface="+mj-lt"/>
                  </a:endParaRPr>
                </a:p>
              </p:txBody>
            </p:sp>
            <p:sp>
              <p:nvSpPr>
                <p:cNvPr id="14362" name="文字方塊 16"/>
                <p:cNvSpPr txBox="1">
                  <a:spLocks noChangeArrowheads="1"/>
                </p:cNvSpPr>
                <p:nvPr/>
              </p:nvSpPr>
              <p:spPr bwMode="auto">
                <a:xfrm>
                  <a:off x="1500166" y="3286124"/>
                  <a:ext cx="357190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1</a:t>
                  </a:r>
                  <a:endParaRPr lang="zh-TW" altLang="en-US"/>
                </a:p>
              </p:txBody>
            </p:sp>
            <p:sp>
              <p:nvSpPr>
                <p:cNvPr id="14363" name="文字方塊 17"/>
                <p:cNvSpPr txBox="1">
                  <a:spLocks noChangeArrowheads="1"/>
                </p:cNvSpPr>
                <p:nvPr/>
              </p:nvSpPr>
              <p:spPr bwMode="auto">
                <a:xfrm>
                  <a:off x="2000232" y="3286124"/>
                  <a:ext cx="357190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3</a:t>
                  </a:r>
                  <a:endParaRPr lang="zh-TW" altLang="en-US"/>
                </a:p>
              </p:txBody>
            </p:sp>
            <p:sp>
              <p:nvSpPr>
                <p:cNvPr id="14364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2643174" y="3286124"/>
                  <a:ext cx="357190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5</a:t>
                  </a:r>
                  <a:endParaRPr lang="zh-TW" altLang="en-US"/>
                </a:p>
              </p:txBody>
            </p:sp>
            <p:sp>
              <p:nvSpPr>
                <p:cNvPr id="14365" name="文字方塊 19"/>
                <p:cNvSpPr txBox="1">
                  <a:spLocks noChangeArrowheads="1"/>
                </p:cNvSpPr>
                <p:nvPr/>
              </p:nvSpPr>
              <p:spPr bwMode="auto">
                <a:xfrm>
                  <a:off x="3214678" y="3286124"/>
                  <a:ext cx="357190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8</a:t>
                  </a:r>
                  <a:endParaRPr lang="zh-TW" altLang="en-US"/>
                </a:p>
              </p:txBody>
            </p:sp>
            <p:sp>
              <p:nvSpPr>
                <p:cNvPr id="14366" name="文字方塊 20"/>
                <p:cNvSpPr txBox="1">
                  <a:spLocks noChangeArrowheads="1"/>
                </p:cNvSpPr>
                <p:nvPr/>
              </p:nvSpPr>
              <p:spPr bwMode="auto">
                <a:xfrm>
                  <a:off x="3786182" y="3286124"/>
                  <a:ext cx="357190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9</a:t>
                  </a:r>
                  <a:endParaRPr lang="zh-TW" altLang="en-US"/>
                </a:p>
              </p:txBody>
            </p:sp>
            <p:sp>
              <p:nvSpPr>
                <p:cNvPr id="14367" name="文字方塊 21"/>
                <p:cNvSpPr txBox="1">
                  <a:spLocks noChangeArrowheads="1"/>
                </p:cNvSpPr>
                <p:nvPr/>
              </p:nvSpPr>
              <p:spPr bwMode="auto">
                <a:xfrm>
                  <a:off x="4286248" y="3286124"/>
                  <a:ext cx="500066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17</a:t>
                  </a:r>
                  <a:endParaRPr lang="zh-TW" altLang="en-US"/>
                </a:p>
              </p:txBody>
            </p:sp>
            <p:sp>
              <p:nvSpPr>
                <p:cNvPr id="14368" name="文字方塊 22"/>
                <p:cNvSpPr txBox="1">
                  <a:spLocks noChangeArrowheads="1"/>
                </p:cNvSpPr>
                <p:nvPr/>
              </p:nvSpPr>
              <p:spPr bwMode="auto">
                <a:xfrm>
                  <a:off x="5429256" y="3286124"/>
                  <a:ext cx="500066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dirty="0"/>
                    <a:t>50</a:t>
                  </a:r>
                  <a:endParaRPr lang="zh-TW" altLang="en-US" dirty="0"/>
                </a:p>
              </p:txBody>
            </p:sp>
            <p:sp>
              <p:nvSpPr>
                <p:cNvPr id="14369" name="文字方塊 23"/>
                <p:cNvSpPr txBox="1">
                  <a:spLocks noChangeArrowheads="1"/>
                </p:cNvSpPr>
                <p:nvPr/>
              </p:nvSpPr>
              <p:spPr bwMode="auto">
                <a:xfrm>
                  <a:off x="4857752" y="3286124"/>
                  <a:ext cx="500066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32</a:t>
                  </a:r>
                  <a:endParaRPr lang="zh-TW" altLang="en-US"/>
                </a:p>
              </p:txBody>
            </p:sp>
          </p:grpSp>
          <p:grpSp>
            <p:nvGrpSpPr>
              <p:cNvPr id="14352" name="群組 49"/>
              <p:cNvGrpSpPr>
                <a:grpSpLocks/>
              </p:cNvGrpSpPr>
              <p:nvPr/>
            </p:nvGrpSpPr>
            <p:grpSpPr bwMode="auto">
              <a:xfrm>
                <a:off x="1928794" y="3786190"/>
                <a:ext cx="3429024" cy="571504"/>
                <a:chOff x="1928794" y="3214686"/>
                <a:chExt cx="3429024" cy="571504"/>
              </a:xfrm>
            </p:grpSpPr>
            <p:cxnSp>
              <p:nvCxnSpPr>
                <p:cNvPr id="14353" name="直線接點 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43042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354" name="直線接點 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214546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355" name="直線接點 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786050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356" name="直線接點 1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357554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357" name="直線接點 1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929058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358" name="直線接點 1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00562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359" name="直線接點 1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072066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sp>
          <p:nvSpPr>
            <p:cNvPr id="2" name="文字方塊 1"/>
            <p:cNvSpPr txBox="1"/>
            <p:nvPr/>
          </p:nvSpPr>
          <p:spPr>
            <a:xfrm>
              <a:off x="2160241" y="2027545"/>
              <a:ext cx="4653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C00000"/>
                  </a:solidFill>
                  <a:ea typeface="新細明體" pitchFamily="18" charset="-120"/>
                </a:rPr>
                <a:t>A[0]  A[1]   A[2]   A[3]  A[4]  A[5]   A[6]  A[7]</a:t>
              </a:r>
              <a:endParaRPr lang="en-US" altLang="zh-TW" sz="4000" dirty="0">
                <a:ea typeface="新細明體" pitchFamily="18" charset="-120"/>
              </a:endParaRPr>
            </a:p>
          </p:txBody>
        </p:sp>
      </p:grpSp>
      <p:sp>
        <p:nvSpPr>
          <p:cNvPr id="36" name="向上箭號 30"/>
          <p:cNvSpPr>
            <a:spLocks noChangeArrowheads="1"/>
          </p:cNvSpPr>
          <p:nvPr/>
        </p:nvSpPr>
        <p:spPr bwMode="auto">
          <a:xfrm>
            <a:off x="4122695" y="3271961"/>
            <a:ext cx="192087" cy="395287"/>
          </a:xfrm>
          <a:prstGeom prst="upArrow">
            <a:avLst>
              <a:gd name="adj1" fmla="val 50000"/>
              <a:gd name="adj2" fmla="val 50006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7" name="向上箭號 30"/>
          <p:cNvSpPr>
            <a:spLocks noChangeArrowheads="1"/>
          </p:cNvSpPr>
          <p:nvPr/>
        </p:nvSpPr>
        <p:spPr bwMode="auto">
          <a:xfrm>
            <a:off x="5305342" y="3271961"/>
            <a:ext cx="192087" cy="395287"/>
          </a:xfrm>
          <a:prstGeom prst="upArrow">
            <a:avLst>
              <a:gd name="adj1" fmla="val 50000"/>
              <a:gd name="adj2" fmla="val 50006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22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animBg="1"/>
      <p:bldP spid="46" grpId="0"/>
      <p:bldP spid="47" grpId="0"/>
      <p:bldP spid="48" grpId="0"/>
      <p:bldP spid="36" grpId="0" animBg="1"/>
      <p:bldP spid="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橢圓 6"/>
          <p:cNvSpPr>
            <a:spLocks noChangeArrowheads="1"/>
          </p:cNvSpPr>
          <p:nvPr/>
        </p:nvSpPr>
        <p:spPr bwMode="auto">
          <a:xfrm>
            <a:off x="24392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4" name="橢圓 6"/>
          <p:cNvSpPr>
            <a:spLocks noChangeArrowheads="1"/>
          </p:cNvSpPr>
          <p:nvPr/>
        </p:nvSpPr>
        <p:spPr bwMode="auto">
          <a:xfrm>
            <a:off x="34488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Running Example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39" name="直線接點 38"/>
          <p:cNvCxnSpPr>
            <a:stCxn id="51" idx="7"/>
            <a:endCxn id="46" idx="3"/>
          </p:cNvCxnSpPr>
          <p:nvPr/>
        </p:nvCxnSpPr>
        <p:spPr>
          <a:xfrm flipV="1">
            <a:off x="3624530" y="2281420"/>
            <a:ext cx="821332" cy="4215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4333890" y="1628800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59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652120" y="2614356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26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3807407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19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6255679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2051720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2971909" y="259097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48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5004048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439255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331640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3447367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77</a:t>
            </a:r>
            <a:endParaRPr lang="zh-TW" altLang="en-US" sz="2400" dirty="0"/>
          </a:p>
        </p:txBody>
      </p:sp>
      <p:cxnSp>
        <p:nvCxnSpPr>
          <p:cNvPr id="69" name="直線接點 68"/>
          <p:cNvCxnSpPr>
            <a:stCxn id="47" idx="1"/>
            <a:endCxn id="46" idx="5"/>
          </p:cNvCxnSpPr>
          <p:nvPr/>
        </p:nvCxnSpPr>
        <p:spPr>
          <a:xfrm flipH="1" flipV="1">
            <a:off x="4986511" y="2281420"/>
            <a:ext cx="777581" cy="4449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50" idx="0"/>
            <a:endCxn id="51" idx="3"/>
          </p:cNvCxnSpPr>
          <p:nvPr/>
        </p:nvCxnSpPr>
        <p:spPr>
          <a:xfrm flipV="1">
            <a:off x="2434017" y="3243594"/>
            <a:ext cx="64986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8" idx="0"/>
            <a:endCxn id="51" idx="5"/>
          </p:cNvCxnSpPr>
          <p:nvPr/>
        </p:nvCxnSpPr>
        <p:spPr>
          <a:xfrm flipH="1" flipV="1">
            <a:off x="3624530" y="3243594"/>
            <a:ext cx="56517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52" idx="0"/>
            <a:endCxn id="47" idx="3"/>
          </p:cNvCxnSpPr>
          <p:nvPr/>
        </p:nvCxnSpPr>
        <p:spPr>
          <a:xfrm flipV="1">
            <a:off x="5386345" y="3266976"/>
            <a:ext cx="377747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9" idx="0"/>
            <a:endCxn id="47" idx="5"/>
          </p:cNvCxnSpPr>
          <p:nvPr/>
        </p:nvCxnSpPr>
        <p:spPr>
          <a:xfrm flipH="1" flipV="1">
            <a:off x="6304741" y="3266976"/>
            <a:ext cx="333235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64" idx="0"/>
            <a:endCxn id="50" idx="3"/>
          </p:cNvCxnSpPr>
          <p:nvPr/>
        </p:nvCxnSpPr>
        <p:spPr>
          <a:xfrm flipV="1">
            <a:off x="1713937" y="4369652"/>
            <a:ext cx="44975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50" idx="5"/>
            <a:endCxn id="63" idx="0"/>
          </p:cNvCxnSpPr>
          <p:nvPr/>
        </p:nvCxnSpPr>
        <p:spPr>
          <a:xfrm>
            <a:off x="2704341" y="4369652"/>
            <a:ext cx="117211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65" idx="0"/>
            <a:endCxn id="48" idx="3"/>
          </p:cNvCxnSpPr>
          <p:nvPr/>
        </p:nvCxnSpPr>
        <p:spPr>
          <a:xfrm flipV="1">
            <a:off x="3829664" y="4369652"/>
            <a:ext cx="8971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3707904" y="170080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[1]</a:t>
            </a:r>
            <a:endParaRPr lang="zh-TW" altLang="en-US" sz="32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2339752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[2]</a:t>
            </a:r>
            <a:endParaRPr lang="zh-TW" altLang="en-US" sz="32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077797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[3]</a:t>
            </a:r>
            <a:endParaRPr lang="zh-TW" altLang="en-US" sz="32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475656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[4]</a:t>
            </a:r>
            <a:endParaRPr lang="zh-TW" altLang="en-US" sz="32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277597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[5]</a:t>
            </a:r>
            <a:endParaRPr lang="zh-TW" altLang="en-US" sz="32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77797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[6]</a:t>
            </a:r>
            <a:endParaRPr lang="zh-TW" altLang="en-US" sz="32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6373941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[7]</a:t>
            </a:r>
            <a:endParaRPr lang="zh-TW" altLang="en-US" sz="32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405389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[8]</a:t>
            </a:r>
            <a:endParaRPr lang="zh-TW" altLang="en-US" sz="32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483768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[9]</a:t>
            </a:r>
            <a:endParaRPr lang="zh-TW" altLang="en-US" sz="3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491880" y="572454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[10]</a:t>
            </a:r>
            <a:endParaRPr lang="zh-TW" altLang="en-US" sz="3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5029654" y="5662989"/>
            <a:ext cx="289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Heap size = 8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667457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6"/>
          <p:cNvSpPr>
            <a:spLocks noChangeArrowheads="1"/>
          </p:cNvSpPr>
          <p:nvPr/>
        </p:nvSpPr>
        <p:spPr bwMode="auto">
          <a:xfrm>
            <a:off x="1340705" y="50063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橢圓 6"/>
          <p:cNvSpPr>
            <a:spLocks noChangeArrowheads="1"/>
          </p:cNvSpPr>
          <p:nvPr/>
        </p:nvSpPr>
        <p:spPr bwMode="auto">
          <a:xfrm>
            <a:off x="24392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4" name="橢圓 6"/>
          <p:cNvSpPr>
            <a:spLocks noChangeArrowheads="1"/>
          </p:cNvSpPr>
          <p:nvPr/>
        </p:nvSpPr>
        <p:spPr bwMode="auto">
          <a:xfrm>
            <a:off x="34488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Running Example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39" name="直線接點 38"/>
          <p:cNvCxnSpPr>
            <a:stCxn id="51" idx="7"/>
            <a:endCxn id="46" idx="3"/>
          </p:cNvCxnSpPr>
          <p:nvPr/>
        </p:nvCxnSpPr>
        <p:spPr>
          <a:xfrm flipV="1">
            <a:off x="3624530" y="2281420"/>
            <a:ext cx="821332" cy="4215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4333890" y="1628800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48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652120" y="2614356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26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3807407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6255679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2051720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2971909" y="259097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19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5004048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439255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331640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59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3447367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77</a:t>
            </a:r>
            <a:endParaRPr lang="zh-TW" altLang="en-US" sz="2400" dirty="0"/>
          </a:p>
        </p:txBody>
      </p:sp>
      <p:cxnSp>
        <p:nvCxnSpPr>
          <p:cNvPr id="69" name="直線接點 68"/>
          <p:cNvCxnSpPr>
            <a:stCxn id="47" idx="1"/>
            <a:endCxn id="46" idx="5"/>
          </p:cNvCxnSpPr>
          <p:nvPr/>
        </p:nvCxnSpPr>
        <p:spPr>
          <a:xfrm flipH="1" flipV="1">
            <a:off x="4986511" y="2281420"/>
            <a:ext cx="777581" cy="4449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50" idx="0"/>
            <a:endCxn id="51" idx="3"/>
          </p:cNvCxnSpPr>
          <p:nvPr/>
        </p:nvCxnSpPr>
        <p:spPr>
          <a:xfrm flipV="1">
            <a:off x="2434017" y="3243594"/>
            <a:ext cx="64986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8" idx="0"/>
            <a:endCxn id="51" idx="5"/>
          </p:cNvCxnSpPr>
          <p:nvPr/>
        </p:nvCxnSpPr>
        <p:spPr>
          <a:xfrm flipH="1" flipV="1">
            <a:off x="3624530" y="3243594"/>
            <a:ext cx="56517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52" idx="0"/>
            <a:endCxn id="47" idx="3"/>
          </p:cNvCxnSpPr>
          <p:nvPr/>
        </p:nvCxnSpPr>
        <p:spPr>
          <a:xfrm flipV="1">
            <a:off x="5386345" y="3266976"/>
            <a:ext cx="377747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9" idx="0"/>
            <a:endCxn id="47" idx="5"/>
          </p:cNvCxnSpPr>
          <p:nvPr/>
        </p:nvCxnSpPr>
        <p:spPr>
          <a:xfrm flipH="1" flipV="1">
            <a:off x="6304741" y="3266976"/>
            <a:ext cx="333235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64" idx="0"/>
            <a:endCxn id="50" idx="3"/>
          </p:cNvCxnSpPr>
          <p:nvPr/>
        </p:nvCxnSpPr>
        <p:spPr>
          <a:xfrm flipV="1">
            <a:off x="1713937" y="4369652"/>
            <a:ext cx="44975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50" idx="5"/>
            <a:endCxn id="63" idx="0"/>
          </p:cNvCxnSpPr>
          <p:nvPr/>
        </p:nvCxnSpPr>
        <p:spPr>
          <a:xfrm>
            <a:off x="2704341" y="4369652"/>
            <a:ext cx="117211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65" idx="0"/>
            <a:endCxn id="48" idx="3"/>
          </p:cNvCxnSpPr>
          <p:nvPr/>
        </p:nvCxnSpPr>
        <p:spPr>
          <a:xfrm flipV="1">
            <a:off x="3829664" y="4369652"/>
            <a:ext cx="8971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3707904" y="170080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[1]</a:t>
            </a:r>
            <a:endParaRPr lang="zh-TW" altLang="en-US" sz="32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2339752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[2]</a:t>
            </a:r>
            <a:endParaRPr lang="zh-TW" altLang="en-US" sz="32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077797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[3]</a:t>
            </a:r>
            <a:endParaRPr lang="zh-TW" altLang="en-US" sz="32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475656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[4]</a:t>
            </a:r>
            <a:endParaRPr lang="zh-TW" altLang="en-US" sz="32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277597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[5]</a:t>
            </a:r>
            <a:endParaRPr lang="zh-TW" altLang="en-US" sz="32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77797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[6]</a:t>
            </a:r>
            <a:endParaRPr lang="zh-TW" altLang="en-US" sz="32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6373941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[7]</a:t>
            </a:r>
            <a:endParaRPr lang="zh-TW" altLang="en-US" sz="32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405389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[8]</a:t>
            </a:r>
            <a:endParaRPr lang="zh-TW" altLang="en-US" sz="32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483768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[9]</a:t>
            </a:r>
            <a:endParaRPr lang="zh-TW" altLang="en-US" sz="3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491880" y="572454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[10]</a:t>
            </a:r>
            <a:endParaRPr lang="zh-TW" altLang="en-US" sz="3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5029654" y="5662989"/>
            <a:ext cx="289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Heap size = 7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953355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橢圓 6"/>
          <p:cNvSpPr>
            <a:spLocks noChangeArrowheads="1"/>
          </p:cNvSpPr>
          <p:nvPr/>
        </p:nvSpPr>
        <p:spPr bwMode="auto">
          <a:xfrm>
            <a:off x="6255679" y="3741900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6" name="橢圓 6"/>
          <p:cNvSpPr>
            <a:spLocks noChangeArrowheads="1"/>
          </p:cNvSpPr>
          <p:nvPr/>
        </p:nvSpPr>
        <p:spPr bwMode="auto">
          <a:xfrm>
            <a:off x="1340705" y="50063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橢圓 6"/>
          <p:cNvSpPr>
            <a:spLocks noChangeArrowheads="1"/>
          </p:cNvSpPr>
          <p:nvPr/>
        </p:nvSpPr>
        <p:spPr bwMode="auto">
          <a:xfrm>
            <a:off x="24392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4" name="橢圓 6"/>
          <p:cNvSpPr>
            <a:spLocks noChangeArrowheads="1"/>
          </p:cNvSpPr>
          <p:nvPr/>
        </p:nvSpPr>
        <p:spPr bwMode="auto">
          <a:xfrm>
            <a:off x="34488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Running Example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39" name="直線接點 38"/>
          <p:cNvCxnSpPr>
            <a:stCxn id="51" idx="7"/>
            <a:endCxn id="46" idx="3"/>
          </p:cNvCxnSpPr>
          <p:nvPr/>
        </p:nvCxnSpPr>
        <p:spPr>
          <a:xfrm flipV="1">
            <a:off x="3624530" y="2281420"/>
            <a:ext cx="821332" cy="4215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4333890" y="1628800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26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652120" y="2614356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3807407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6255679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48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2051720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2971909" y="259097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19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5004048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439255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331640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59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3447367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77</a:t>
            </a:r>
            <a:endParaRPr lang="zh-TW" altLang="en-US" sz="2400" dirty="0"/>
          </a:p>
        </p:txBody>
      </p:sp>
      <p:cxnSp>
        <p:nvCxnSpPr>
          <p:cNvPr id="69" name="直線接點 68"/>
          <p:cNvCxnSpPr>
            <a:stCxn id="47" idx="1"/>
            <a:endCxn id="46" idx="5"/>
          </p:cNvCxnSpPr>
          <p:nvPr/>
        </p:nvCxnSpPr>
        <p:spPr>
          <a:xfrm flipH="1" flipV="1">
            <a:off x="4986511" y="2281420"/>
            <a:ext cx="777581" cy="4449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50" idx="0"/>
            <a:endCxn id="51" idx="3"/>
          </p:cNvCxnSpPr>
          <p:nvPr/>
        </p:nvCxnSpPr>
        <p:spPr>
          <a:xfrm flipV="1">
            <a:off x="2434017" y="3243594"/>
            <a:ext cx="64986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8" idx="0"/>
            <a:endCxn id="51" idx="5"/>
          </p:cNvCxnSpPr>
          <p:nvPr/>
        </p:nvCxnSpPr>
        <p:spPr>
          <a:xfrm flipH="1" flipV="1">
            <a:off x="3624530" y="3243594"/>
            <a:ext cx="56517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52" idx="0"/>
            <a:endCxn id="47" idx="3"/>
          </p:cNvCxnSpPr>
          <p:nvPr/>
        </p:nvCxnSpPr>
        <p:spPr>
          <a:xfrm flipV="1">
            <a:off x="5386345" y="3266976"/>
            <a:ext cx="377747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9" idx="0"/>
            <a:endCxn id="47" idx="5"/>
          </p:cNvCxnSpPr>
          <p:nvPr/>
        </p:nvCxnSpPr>
        <p:spPr>
          <a:xfrm flipH="1" flipV="1">
            <a:off x="6304741" y="3266976"/>
            <a:ext cx="333235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64" idx="0"/>
            <a:endCxn id="50" idx="3"/>
          </p:cNvCxnSpPr>
          <p:nvPr/>
        </p:nvCxnSpPr>
        <p:spPr>
          <a:xfrm flipV="1">
            <a:off x="1713937" y="4369652"/>
            <a:ext cx="44975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50" idx="5"/>
            <a:endCxn id="63" idx="0"/>
          </p:cNvCxnSpPr>
          <p:nvPr/>
        </p:nvCxnSpPr>
        <p:spPr>
          <a:xfrm>
            <a:off x="2704341" y="4369652"/>
            <a:ext cx="117211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65" idx="0"/>
            <a:endCxn id="48" idx="3"/>
          </p:cNvCxnSpPr>
          <p:nvPr/>
        </p:nvCxnSpPr>
        <p:spPr>
          <a:xfrm flipV="1">
            <a:off x="3829664" y="4369652"/>
            <a:ext cx="8971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3707904" y="170080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[1]</a:t>
            </a:r>
            <a:endParaRPr lang="zh-TW" altLang="en-US" sz="32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2339752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[2]</a:t>
            </a:r>
            <a:endParaRPr lang="zh-TW" altLang="en-US" sz="32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077797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[3]</a:t>
            </a:r>
            <a:endParaRPr lang="zh-TW" altLang="en-US" sz="32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475656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[4]</a:t>
            </a:r>
            <a:endParaRPr lang="zh-TW" altLang="en-US" sz="32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277597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[5]</a:t>
            </a:r>
            <a:endParaRPr lang="zh-TW" altLang="en-US" sz="32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77797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[6]</a:t>
            </a:r>
            <a:endParaRPr lang="zh-TW" altLang="en-US" sz="32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6373941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[7]</a:t>
            </a:r>
            <a:endParaRPr lang="zh-TW" altLang="en-US" sz="32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405389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[8]</a:t>
            </a:r>
            <a:endParaRPr lang="zh-TW" altLang="en-US" sz="32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483768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[9]</a:t>
            </a:r>
            <a:endParaRPr lang="zh-TW" altLang="en-US" sz="3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491880" y="572454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[10]</a:t>
            </a:r>
            <a:endParaRPr lang="zh-TW" altLang="en-US" sz="3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5029654" y="5662989"/>
            <a:ext cx="289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Heap size = 6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13717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橢圓 6"/>
          <p:cNvSpPr>
            <a:spLocks noChangeArrowheads="1"/>
          </p:cNvSpPr>
          <p:nvPr/>
        </p:nvSpPr>
        <p:spPr bwMode="auto">
          <a:xfrm>
            <a:off x="5005536" y="3741900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7" name="橢圓 6"/>
          <p:cNvSpPr>
            <a:spLocks noChangeArrowheads="1"/>
          </p:cNvSpPr>
          <p:nvPr/>
        </p:nvSpPr>
        <p:spPr bwMode="auto">
          <a:xfrm>
            <a:off x="6255679" y="3741900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6" name="橢圓 6"/>
          <p:cNvSpPr>
            <a:spLocks noChangeArrowheads="1"/>
          </p:cNvSpPr>
          <p:nvPr/>
        </p:nvSpPr>
        <p:spPr bwMode="auto">
          <a:xfrm>
            <a:off x="1340705" y="50063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橢圓 6"/>
          <p:cNvSpPr>
            <a:spLocks noChangeArrowheads="1"/>
          </p:cNvSpPr>
          <p:nvPr/>
        </p:nvSpPr>
        <p:spPr bwMode="auto">
          <a:xfrm>
            <a:off x="24392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4" name="橢圓 6"/>
          <p:cNvSpPr>
            <a:spLocks noChangeArrowheads="1"/>
          </p:cNvSpPr>
          <p:nvPr/>
        </p:nvSpPr>
        <p:spPr bwMode="auto">
          <a:xfrm>
            <a:off x="34488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Running Example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39" name="直線接點 38"/>
          <p:cNvCxnSpPr>
            <a:stCxn id="51" idx="7"/>
            <a:endCxn id="46" idx="3"/>
          </p:cNvCxnSpPr>
          <p:nvPr/>
        </p:nvCxnSpPr>
        <p:spPr>
          <a:xfrm flipV="1">
            <a:off x="3624530" y="2281420"/>
            <a:ext cx="821332" cy="4215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4333890" y="1628800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19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652120" y="2614356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3807407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6255679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48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2051720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2971909" y="259097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5004048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26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439255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331640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59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3447367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77</a:t>
            </a:r>
            <a:endParaRPr lang="zh-TW" altLang="en-US" sz="2400" dirty="0"/>
          </a:p>
        </p:txBody>
      </p:sp>
      <p:cxnSp>
        <p:nvCxnSpPr>
          <p:cNvPr id="69" name="直線接點 68"/>
          <p:cNvCxnSpPr>
            <a:stCxn id="47" idx="1"/>
            <a:endCxn id="46" idx="5"/>
          </p:cNvCxnSpPr>
          <p:nvPr/>
        </p:nvCxnSpPr>
        <p:spPr>
          <a:xfrm flipH="1" flipV="1">
            <a:off x="4986511" y="2281420"/>
            <a:ext cx="777581" cy="4449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50" idx="0"/>
            <a:endCxn id="51" idx="3"/>
          </p:cNvCxnSpPr>
          <p:nvPr/>
        </p:nvCxnSpPr>
        <p:spPr>
          <a:xfrm flipV="1">
            <a:off x="2434017" y="3243594"/>
            <a:ext cx="64986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8" idx="0"/>
            <a:endCxn id="51" idx="5"/>
          </p:cNvCxnSpPr>
          <p:nvPr/>
        </p:nvCxnSpPr>
        <p:spPr>
          <a:xfrm flipH="1" flipV="1">
            <a:off x="3624530" y="3243594"/>
            <a:ext cx="56517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52" idx="0"/>
            <a:endCxn id="47" idx="3"/>
          </p:cNvCxnSpPr>
          <p:nvPr/>
        </p:nvCxnSpPr>
        <p:spPr>
          <a:xfrm flipV="1">
            <a:off x="5386345" y="3266976"/>
            <a:ext cx="377747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9" idx="0"/>
            <a:endCxn id="47" idx="5"/>
          </p:cNvCxnSpPr>
          <p:nvPr/>
        </p:nvCxnSpPr>
        <p:spPr>
          <a:xfrm flipH="1" flipV="1">
            <a:off x="6304741" y="3266976"/>
            <a:ext cx="333235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64" idx="0"/>
            <a:endCxn id="50" idx="3"/>
          </p:cNvCxnSpPr>
          <p:nvPr/>
        </p:nvCxnSpPr>
        <p:spPr>
          <a:xfrm flipV="1">
            <a:off x="1713937" y="4369652"/>
            <a:ext cx="44975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50" idx="5"/>
            <a:endCxn id="63" idx="0"/>
          </p:cNvCxnSpPr>
          <p:nvPr/>
        </p:nvCxnSpPr>
        <p:spPr>
          <a:xfrm>
            <a:off x="2704341" y="4369652"/>
            <a:ext cx="117211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65" idx="0"/>
            <a:endCxn id="48" idx="3"/>
          </p:cNvCxnSpPr>
          <p:nvPr/>
        </p:nvCxnSpPr>
        <p:spPr>
          <a:xfrm flipV="1">
            <a:off x="3829664" y="4369652"/>
            <a:ext cx="8971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3707904" y="170080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[1]</a:t>
            </a:r>
            <a:endParaRPr lang="zh-TW" altLang="en-US" sz="32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2339752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[2]</a:t>
            </a:r>
            <a:endParaRPr lang="zh-TW" altLang="en-US" sz="32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077797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[3]</a:t>
            </a:r>
            <a:endParaRPr lang="zh-TW" altLang="en-US" sz="32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475656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[4]</a:t>
            </a:r>
            <a:endParaRPr lang="zh-TW" altLang="en-US" sz="32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277597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[5]</a:t>
            </a:r>
            <a:endParaRPr lang="zh-TW" altLang="en-US" sz="32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77797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[6]</a:t>
            </a:r>
            <a:endParaRPr lang="zh-TW" altLang="en-US" sz="32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6373941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[7]</a:t>
            </a:r>
            <a:endParaRPr lang="zh-TW" altLang="en-US" sz="32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405389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[8]</a:t>
            </a:r>
            <a:endParaRPr lang="zh-TW" altLang="en-US" sz="32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483768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[9]</a:t>
            </a:r>
            <a:endParaRPr lang="zh-TW" altLang="en-US" sz="3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491880" y="572454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[10]</a:t>
            </a:r>
            <a:endParaRPr lang="zh-TW" altLang="en-US" sz="3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5029654" y="5662989"/>
            <a:ext cx="289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Heap size = 5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71593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6"/>
          <p:cNvSpPr>
            <a:spLocks noChangeArrowheads="1"/>
          </p:cNvSpPr>
          <p:nvPr/>
        </p:nvSpPr>
        <p:spPr bwMode="auto">
          <a:xfrm>
            <a:off x="3807407" y="3717032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8" name="橢圓 6"/>
          <p:cNvSpPr>
            <a:spLocks noChangeArrowheads="1"/>
          </p:cNvSpPr>
          <p:nvPr/>
        </p:nvSpPr>
        <p:spPr bwMode="auto">
          <a:xfrm>
            <a:off x="5005536" y="3741900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7" name="橢圓 6"/>
          <p:cNvSpPr>
            <a:spLocks noChangeArrowheads="1"/>
          </p:cNvSpPr>
          <p:nvPr/>
        </p:nvSpPr>
        <p:spPr bwMode="auto">
          <a:xfrm>
            <a:off x="6255679" y="3741900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6" name="橢圓 6"/>
          <p:cNvSpPr>
            <a:spLocks noChangeArrowheads="1"/>
          </p:cNvSpPr>
          <p:nvPr/>
        </p:nvSpPr>
        <p:spPr bwMode="auto">
          <a:xfrm>
            <a:off x="1340705" y="50063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橢圓 6"/>
          <p:cNvSpPr>
            <a:spLocks noChangeArrowheads="1"/>
          </p:cNvSpPr>
          <p:nvPr/>
        </p:nvSpPr>
        <p:spPr bwMode="auto">
          <a:xfrm>
            <a:off x="24392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4" name="橢圓 6"/>
          <p:cNvSpPr>
            <a:spLocks noChangeArrowheads="1"/>
          </p:cNvSpPr>
          <p:nvPr/>
        </p:nvSpPr>
        <p:spPr bwMode="auto">
          <a:xfrm>
            <a:off x="34488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Running Example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39" name="直線接點 38"/>
          <p:cNvCxnSpPr>
            <a:stCxn id="51" idx="7"/>
            <a:endCxn id="46" idx="3"/>
          </p:cNvCxnSpPr>
          <p:nvPr/>
        </p:nvCxnSpPr>
        <p:spPr>
          <a:xfrm flipV="1">
            <a:off x="3624530" y="2281420"/>
            <a:ext cx="821332" cy="4215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4333890" y="1628800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652120" y="2614356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3807407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19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6255679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48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2051720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2971909" y="259097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5004048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26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439255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331640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59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3447367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77</a:t>
            </a:r>
            <a:endParaRPr lang="zh-TW" altLang="en-US" sz="2400" dirty="0"/>
          </a:p>
        </p:txBody>
      </p:sp>
      <p:cxnSp>
        <p:nvCxnSpPr>
          <p:cNvPr id="69" name="直線接點 68"/>
          <p:cNvCxnSpPr>
            <a:stCxn id="47" idx="1"/>
            <a:endCxn id="46" idx="5"/>
          </p:cNvCxnSpPr>
          <p:nvPr/>
        </p:nvCxnSpPr>
        <p:spPr>
          <a:xfrm flipH="1" flipV="1">
            <a:off x="4986511" y="2281420"/>
            <a:ext cx="777581" cy="4449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50" idx="0"/>
            <a:endCxn id="51" idx="3"/>
          </p:cNvCxnSpPr>
          <p:nvPr/>
        </p:nvCxnSpPr>
        <p:spPr>
          <a:xfrm flipV="1">
            <a:off x="2434017" y="3243594"/>
            <a:ext cx="64986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8" idx="0"/>
            <a:endCxn id="51" idx="5"/>
          </p:cNvCxnSpPr>
          <p:nvPr/>
        </p:nvCxnSpPr>
        <p:spPr>
          <a:xfrm flipH="1" flipV="1">
            <a:off x="3624530" y="3243594"/>
            <a:ext cx="56517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52" idx="0"/>
            <a:endCxn id="47" idx="3"/>
          </p:cNvCxnSpPr>
          <p:nvPr/>
        </p:nvCxnSpPr>
        <p:spPr>
          <a:xfrm flipV="1">
            <a:off x="5386345" y="3266976"/>
            <a:ext cx="377747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9" idx="0"/>
            <a:endCxn id="47" idx="5"/>
          </p:cNvCxnSpPr>
          <p:nvPr/>
        </p:nvCxnSpPr>
        <p:spPr>
          <a:xfrm flipH="1" flipV="1">
            <a:off x="6304741" y="3266976"/>
            <a:ext cx="333235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64" idx="0"/>
            <a:endCxn id="50" idx="3"/>
          </p:cNvCxnSpPr>
          <p:nvPr/>
        </p:nvCxnSpPr>
        <p:spPr>
          <a:xfrm flipV="1">
            <a:off x="1713937" y="4369652"/>
            <a:ext cx="44975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50" idx="5"/>
            <a:endCxn id="63" idx="0"/>
          </p:cNvCxnSpPr>
          <p:nvPr/>
        </p:nvCxnSpPr>
        <p:spPr>
          <a:xfrm>
            <a:off x="2704341" y="4369652"/>
            <a:ext cx="117211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65" idx="0"/>
            <a:endCxn id="48" idx="3"/>
          </p:cNvCxnSpPr>
          <p:nvPr/>
        </p:nvCxnSpPr>
        <p:spPr>
          <a:xfrm flipV="1">
            <a:off x="3829664" y="4369652"/>
            <a:ext cx="8971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3707904" y="170080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[1]</a:t>
            </a:r>
            <a:endParaRPr lang="zh-TW" altLang="en-US" sz="32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2339752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[2]</a:t>
            </a:r>
            <a:endParaRPr lang="zh-TW" altLang="en-US" sz="32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077797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[3]</a:t>
            </a:r>
            <a:endParaRPr lang="zh-TW" altLang="en-US" sz="32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475656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[4]</a:t>
            </a:r>
            <a:endParaRPr lang="zh-TW" altLang="en-US" sz="32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277597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[5]</a:t>
            </a:r>
            <a:endParaRPr lang="zh-TW" altLang="en-US" sz="32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77797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[6]</a:t>
            </a:r>
            <a:endParaRPr lang="zh-TW" altLang="en-US" sz="32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6373941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[7]</a:t>
            </a:r>
            <a:endParaRPr lang="zh-TW" altLang="en-US" sz="32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405389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[8]</a:t>
            </a:r>
            <a:endParaRPr lang="zh-TW" altLang="en-US" sz="32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483768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[9]</a:t>
            </a:r>
            <a:endParaRPr lang="zh-TW" altLang="en-US" sz="3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491880" y="572454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[10]</a:t>
            </a:r>
            <a:endParaRPr lang="zh-TW" altLang="en-US" sz="3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5029654" y="5662989"/>
            <a:ext cx="289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Heap size = 4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03885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橢圓 6"/>
          <p:cNvSpPr>
            <a:spLocks noChangeArrowheads="1"/>
          </p:cNvSpPr>
          <p:nvPr/>
        </p:nvSpPr>
        <p:spPr bwMode="auto">
          <a:xfrm>
            <a:off x="2053208" y="3717032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1" name="橢圓 6"/>
          <p:cNvSpPr>
            <a:spLocks noChangeArrowheads="1"/>
          </p:cNvSpPr>
          <p:nvPr/>
        </p:nvSpPr>
        <p:spPr bwMode="auto">
          <a:xfrm>
            <a:off x="3807407" y="3717032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8" name="橢圓 6"/>
          <p:cNvSpPr>
            <a:spLocks noChangeArrowheads="1"/>
          </p:cNvSpPr>
          <p:nvPr/>
        </p:nvSpPr>
        <p:spPr bwMode="auto">
          <a:xfrm>
            <a:off x="5005536" y="3741900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7" name="橢圓 6"/>
          <p:cNvSpPr>
            <a:spLocks noChangeArrowheads="1"/>
          </p:cNvSpPr>
          <p:nvPr/>
        </p:nvSpPr>
        <p:spPr bwMode="auto">
          <a:xfrm>
            <a:off x="6255679" y="3741900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6" name="橢圓 6"/>
          <p:cNvSpPr>
            <a:spLocks noChangeArrowheads="1"/>
          </p:cNvSpPr>
          <p:nvPr/>
        </p:nvSpPr>
        <p:spPr bwMode="auto">
          <a:xfrm>
            <a:off x="1340705" y="50063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橢圓 6"/>
          <p:cNvSpPr>
            <a:spLocks noChangeArrowheads="1"/>
          </p:cNvSpPr>
          <p:nvPr/>
        </p:nvSpPr>
        <p:spPr bwMode="auto">
          <a:xfrm>
            <a:off x="24392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4" name="橢圓 6"/>
          <p:cNvSpPr>
            <a:spLocks noChangeArrowheads="1"/>
          </p:cNvSpPr>
          <p:nvPr/>
        </p:nvSpPr>
        <p:spPr bwMode="auto">
          <a:xfrm>
            <a:off x="3448855" y="5019077"/>
            <a:ext cx="763105" cy="76310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Running Example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39" name="直線接點 38"/>
          <p:cNvCxnSpPr>
            <a:stCxn id="51" idx="7"/>
            <a:endCxn id="46" idx="3"/>
          </p:cNvCxnSpPr>
          <p:nvPr/>
        </p:nvCxnSpPr>
        <p:spPr>
          <a:xfrm flipV="1">
            <a:off x="3624530" y="2281420"/>
            <a:ext cx="821332" cy="4215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4333890" y="1628800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652120" y="2614356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3807407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19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6255679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48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2051720" y="3717032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2971909" y="259097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5004048" y="3740414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26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439255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331640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59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3447367" y="5017591"/>
            <a:ext cx="764593" cy="76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77</a:t>
            </a:r>
            <a:endParaRPr lang="zh-TW" altLang="en-US" sz="2400" dirty="0"/>
          </a:p>
        </p:txBody>
      </p:sp>
      <p:cxnSp>
        <p:nvCxnSpPr>
          <p:cNvPr id="69" name="直線接點 68"/>
          <p:cNvCxnSpPr>
            <a:stCxn id="47" idx="1"/>
            <a:endCxn id="46" idx="5"/>
          </p:cNvCxnSpPr>
          <p:nvPr/>
        </p:nvCxnSpPr>
        <p:spPr>
          <a:xfrm flipH="1" flipV="1">
            <a:off x="4986511" y="2281420"/>
            <a:ext cx="777581" cy="4449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50" idx="0"/>
            <a:endCxn id="51" idx="3"/>
          </p:cNvCxnSpPr>
          <p:nvPr/>
        </p:nvCxnSpPr>
        <p:spPr>
          <a:xfrm flipV="1">
            <a:off x="2434017" y="3243594"/>
            <a:ext cx="64986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48" idx="0"/>
            <a:endCxn id="51" idx="5"/>
          </p:cNvCxnSpPr>
          <p:nvPr/>
        </p:nvCxnSpPr>
        <p:spPr>
          <a:xfrm flipH="1" flipV="1">
            <a:off x="3624530" y="3243594"/>
            <a:ext cx="565174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52" idx="0"/>
            <a:endCxn id="47" idx="3"/>
          </p:cNvCxnSpPr>
          <p:nvPr/>
        </p:nvCxnSpPr>
        <p:spPr>
          <a:xfrm flipV="1">
            <a:off x="5386345" y="3266976"/>
            <a:ext cx="377747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9" idx="0"/>
            <a:endCxn id="47" idx="5"/>
          </p:cNvCxnSpPr>
          <p:nvPr/>
        </p:nvCxnSpPr>
        <p:spPr>
          <a:xfrm flipH="1" flipV="1">
            <a:off x="6304741" y="3266976"/>
            <a:ext cx="333235" cy="47343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64" idx="0"/>
            <a:endCxn id="50" idx="3"/>
          </p:cNvCxnSpPr>
          <p:nvPr/>
        </p:nvCxnSpPr>
        <p:spPr>
          <a:xfrm flipV="1">
            <a:off x="1713937" y="4369652"/>
            <a:ext cx="44975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50" idx="5"/>
            <a:endCxn id="63" idx="0"/>
          </p:cNvCxnSpPr>
          <p:nvPr/>
        </p:nvCxnSpPr>
        <p:spPr>
          <a:xfrm>
            <a:off x="2704341" y="4369652"/>
            <a:ext cx="117211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65" idx="0"/>
            <a:endCxn id="48" idx="3"/>
          </p:cNvCxnSpPr>
          <p:nvPr/>
        </p:nvCxnSpPr>
        <p:spPr>
          <a:xfrm flipV="1">
            <a:off x="3829664" y="4369652"/>
            <a:ext cx="89715" cy="6479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3707904" y="170080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[1]</a:t>
            </a:r>
            <a:endParaRPr lang="zh-TW" altLang="en-US" sz="32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2339752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[2]</a:t>
            </a:r>
            <a:endParaRPr lang="zh-TW" altLang="en-US" sz="32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077797" y="26282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[3]</a:t>
            </a:r>
            <a:endParaRPr lang="zh-TW" altLang="en-US" sz="32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475656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[4]</a:t>
            </a:r>
            <a:endParaRPr lang="zh-TW" altLang="en-US" sz="32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277597" y="378032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[5]</a:t>
            </a:r>
            <a:endParaRPr lang="zh-TW" altLang="en-US" sz="32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77797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[6]</a:t>
            </a:r>
            <a:endParaRPr lang="zh-TW" altLang="en-US" sz="32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6373941" y="442840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[7]</a:t>
            </a:r>
            <a:endParaRPr lang="zh-TW" altLang="en-US" sz="32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405389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[8]</a:t>
            </a:r>
            <a:endParaRPr lang="zh-TW" altLang="en-US" sz="32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483768" y="5724545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[9]</a:t>
            </a:r>
            <a:endParaRPr lang="zh-TW" altLang="en-US" sz="3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491880" y="572454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[10]</a:t>
            </a:r>
            <a:endParaRPr lang="zh-TW" altLang="en-US" sz="3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5029654" y="5662989"/>
            <a:ext cx="289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Heap size = 3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939787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 </a:t>
            </a:r>
            <a:r>
              <a:rPr lang="en-US" altLang="zh-TW"/>
              <a:t>with Several Keys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list of records is said to be sorted with respect to the keys K</a:t>
                </a:r>
                <a:r>
                  <a:rPr lang="en-US" altLang="zh-TW" baseline="30000" dirty="0"/>
                  <a:t>1</a:t>
                </a:r>
                <a:r>
                  <a:rPr lang="en-US" altLang="zh-TW" dirty="0"/>
                  <a:t>,K</a:t>
                </a:r>
                <a:r>
                  <a:rPr lang="en-US" altLang="zh-TW" baseline="30000" dirty="0"/>
                  <a:t>2</a:t>
                </a:r>
                <a:r>
                  <a:rPr lang="en-US" altLang="zh-TW" dirty="0"/>
                  <a:t>,…,K</a:t>
                </a:r>
                <a:r>
                  <a:rPr lang="en-US" altLang="zh-TW" baseline="30000" dirty="0"/>
                  <a:t>r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iff</a:t>
                </a:r>
                <a:r>
                  <a:rPr lang="en-US" altLang="zh-TW" dirty="0"/>
                  <a:t> for every pair of records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and j,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&lt; j and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          </a:t>
                </a:r>
                <a:r>
                  <a:rPr lang="en-US" altLang="zh-TW" dirty="0">
                    <a:highlight>
                      <a:srgbClr val="FFFF00"/>
                    </a:highlight>
                  </a:rPr>
                  <a:t>(K</a:t>
                </a:r>
                <a:r>
                  <a:rPr lang="en-US" altLang="zh-TW" baseline="-25000" dirty="0">
                    <a:highlight>
                      <a:srgbClr val="FFFF00"/>
                    </a:highlight>
                  </a:rPr>
                  <a:t>i</a:t>
                </a:r>
                <a:r>
                  <a:rPr lang="en-US" altLang="zh-TW" baseline="30000" dirty="0">
                    <a:highlight>
                      <a:srgbClr val="FFFF00"/>
                    </a:highlight>
                  </a:rPr>
                  <a:t>1</a:t>
                </a:r>
                <a:r>
                  <a:rPr lang="en-US" altLang="zh-TW" dirty="0">
                    <a:highlight>
                      <a:srgbClr val="FFFF00"/>
                    </a:highlight>
                  </a:rPr>
                  <a:t>,K</a:t>
                </a:r>
                <a:r>
                  <a:rPr lang="en-US" altLang="zh-TW" baseline="-25000" dirty="0">
                    <a:highlight>
                      <a:srgbClr val="FFFF00"/>
                    </a:highlight>
                  </a:rPr>
                  <a:t>i</a:t>
                </a:r>
                <a:r>
                  <a:rPr lang="en-US" altLang="zh-TW" baseline="30000" dirty="0">
                    <a:highlight>
                      <a:srgbClr val="FFFF00"/>
                    </a:highlight>
                  </a:rPr>
                  <a:t>2</a:t>
                </a:r>
                <a:r>
                  <a:rPr lang="en-US" altLang="zh-TW" dirty="0">
                    <a:highlight>
                      <a:srgbClr val="FFFF00"/>
                    </a:highlight>
                  </a:rPr>
                  <a:t>,…,</a:t>
                </a:r>
                <a:r>
                  <a:rPr lang="en-US" altLang="zh-TW" dirty="0" err="1">
                    <a:highlight>
                      <a:srgbClr val="FFFF00"/>
                    </a:highlight>
                  </a:rPr>
                  <a:t>K</a:t>
                </a:r>
                <a:r>
                  <a:rPr lang="en-US" altLang="zh-TW" baseline="-25000" dirty="0" err="1">
                    <a:highlight>
                      <a:srgbClr val="FFFF00"/>
                    </a:highlight>
                  </a:rPr>
                  <a:t>i</a:t>
                </a:r>
                <a:r>
                  <a:rPr lang="en-US" altLang="zh-TW" baseline="30000" dirty="0" err="1">
                    <a:highlight>
                      <a:srgbClr val="FFFF00"/>
                    </a:highlight>
                  </a:rPr>
                  <a:t>r</a:t>
                </a:r>
                <a:r>
                  <a:rPr lang="en-US" altLang="zh-TW" dirty="0">
                    <a:highlight>
                      <a:srgbClr val="FFFF00"/>
                    </a:highlight>
                  </a:rPr>
                  <a:t> )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highlight>
                          <a:srgbClr val="FFFF00"/>
                        </a:highlight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dirty="0">
                    <a:highlight>
                      <a:srgbClr val="FFFF00"/>
                    </a:highlight>
                  </a:rPr>
                  <a:t> (K</a:t>
                </a:r>
                <a:r>
                  <a:rPr lang="en-US" altLang="zh-TW" baseline="-25000" dirty="0">
                    <a:highlight>
                      <a:srgbClr val="FFFF00"/>
                    </a:highlight>
                  </a:rPr>
                  <a:t>j</a:t>
                </a:r>
                <a:r>
                  <a:rPr lang="en-US" altLang="zh-TW" baseline="30000" dirty="0">
                    <a:highlight>
                      <a:srgbClr val="FFFF00"/>
                    </a:highlight>
                  </a:rPr>
                  <a:t>1</a:t>
                </a:r>
                <a:r>
                  <a:rPr lang="en-US" altLang="zh-TW" dirty="0">
                    <a:highlight>
                      <a:srgbClr val="FFFF00"/>
                    </a:highlight>
                  </a:rPr>
                  <a:t>,K</a:t>
                </a:r>
                <a:r>
                  <a:rPr lang="en-US" altLang="zh-TW" baseline="-25000" dirty="0">
                    <a:highlight>
                      <a:srgbClr val="FFFF00"/>
                    </a:highlight>
                  </a:rPr>
                  <a:t>j</a:t>
                </a:r>
                <a:r>
                  <a:rPr lang="en-US" altLang="zh-TW" baseline="30000" dirty="0">
                    <a:highlight>
                      <a:srgbClr val="FFFF00"/>
                    </a:highlight>
                  </a:rPr>
                  <a:t>2</a:t>
                </a:r>
                <a:r>
                  <a:rPr lang="en-US" altLang="zh-TW" dirty="0">
                    <a:highlight>
                      <a:srgbClr val="FFFF00"/>
                    </a:highlight>
                  </a:rPr>
                  <a:t>,…,</a:t>
                </a:r>
                <a:r>
                  <a:rPr lang="en-US" altLang="zh-TW" dirty="0" err="1">
                    <a:highlight>
                      <a:srgbClr val="FFFF00"/>
                    </a:highlight>
                  </a:rPr>
                  <a:t>K</a:t>
                </a:r>
                <a:r>
                  <a:rPr lang="en-US" altLang="zh-TW" baseline="-25000" dirty="0" err="1">
                    <a:highlight>
                      <a:srgbClr val="FFFF00"/>
                    </a:highlight>
                  </a:rPr>
                  <a:t>j</a:t>
                </a:r>
                <a:r>
                  <a:rPr lang="en-US" altLang="zh-TW" baseline="30000" dirty="0" err="1">
                    <a:highlight>
                      <a:srgbClr val="FFFF00"/>
                    </a:highlight>
                  </a:rPr>
                  <a:t>r</a:t>
                </a:r>
                <a:r>
                  <a:rPr lang="en-US" altLang="zh-TW" dirty="0">
                    <a:highlight>
                      <a:srgbClr val="FFFF00"/>
                    </a:highlight>
                  </a:rPr>
                  <a:t> )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14103" y="4316903"/>
                <a:ext cx="8515794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3600" dirty="0"/>
                  <a:t>(x</a:t>
                </a:r>
                <a:r>
                  <a:rPr lang="en-US" altLang="zh-TW" sz="3600" baseline="-25000" dirty="0"/>
                  <a:t>1</a:t>
                </a:r>
                <a:r>
                  <a:rPr lang="en-US" altLang="zh-TW" sz="3600" dirty="0"/>
                  <a:t>,…,</a:t>
                </a:r>
                <a:r>
                  <a:rPr lang="en-US" altLang="zh-TW" sz="3600" dirty="0" err="1"/>
                  <a:t>x</a:t>
                </a:r>
                <a:r>
                  <a:rPr lang="en-US" altLang="zh-TW" sz="3600" baseline="-25000" dirty="0" err="1"/>
                  <a:t>r</a:t>
                </a:r>
                <a:r>
                  <a:rPr lang="en-US" altLang="zh-TW" sz="3600" dirty="0"/>
                  <a:t>)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3600" dirty="0"/>
                  <a:t> (y</a:t>
                </a:r>
                <a:r>
                  <a:rPr lang="en-US" altLang="zh-TW" sz="3600" baseline="-25000" dirty="0"/>
                  <a:t>1</a:t>
                </a:r>
                <a:r>
                  <a:rPr lang="en-US" altLang="zh-TW" sz="3600" dirty="0"/>
                  <a:t>,…,</a:t>
                </a:r>
                <a:r>
                  <a:rPr lang="en-US" altLang="zh-TW" sz="3600" dirty="0" err="1"/>
                  <a:t>y</a:t>
                </a:r>
                <a:r>
                  <a:rPr lang="en-US" altLang="zh-TW" sz="3600" baseline="-25000" dirty="0" err="1"/>
                  <a:t>r</a:t>
                </a:r>
                <a:r>
                  <a:rPr lang="en-US" altLang="zh-TW" sz="3600" dirty="0"/>
                  <a:t>) </a:t>
                </a:r>
                <a:r>
                  <a:rPr lang="en-US" altLang="zh-TW" sz="3600" dirty="0" err="1"/>
                  <a:t>iff</a:t>
                </a:r>
                <a:r>
                  <a:rPr lang="en-US" altLang="zh-TW" sz="3600" dirty="0"/>
                  <a:t> either x</a:t>
                </a:r>
                <a:r>
                  <a:rPr lang="en-US" altLang="zh-TW" sz="3600" baseline="-25000" dirty="0"/>
                  <a:t>i</a:t>
                </a:r>
                <a:r>
                  <a:rPr lang="en-US" altLang="zh-TW" sz="3600" dirty="0"/>
                  <a:t> =</a:t>
                </a:r>
                <a:r>
                  <a:rPr lang="en-US" altLang="zh-TW" sz="3600" dirty="0" err="1"/>
                  <a:t>y</a:t>
                </a:r>
                <a:r>
                  <a:rPr lang="en-US" altLang="zh-TW" sz="3600" baseline="-25000" dirty="0" err="1"/>
                  <a:t>i</a:t>
                </a:r>
                <a:r>
                  <a:rPr lang="en-US" altLang="zh-TW" sz="3600" baseline="-25000" dirty="0"/>
                  <a:t> </a:t>
                </a:r>
                <a:r>
                  <a:rPr lang="en-US" altLang="zh-TW" sz="3600" dirty="0"/>
                  <a:t>, 1</a:t>
                </a:r>
                <a:r>
                  <a:rPr lang="en-US" altLang="zh-TW" sz="3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3600" dirty="0"/>
                  <a:t>i</a:t>
                </a:r>
                <a:r>
                  <a:rPr lang="en-US" altLang="zh-TW" sz="3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3600" dirty="0"/>
                  <a:t>j, </a:t>
                </a:r>
                <a:br>
                  <a:rPr lang="en-US" altLang="zh-TW" sz="3600" dirty="0"/>
                </a:br>
                <a:r>
                  <a:rPr lang="en-US" altLang="zh-TW" sz="3600" dirty="0"/>
                  <a:t>and x</a:t>
                </a:r>
                <a:r>
                  <a:rPr lang="en-US" altLang="zh-TW" sz="3600" baseline="-25000" dirty="0"/>
                  <a:t>j+1</a:t>
                </a:r>
                <a:r>
                  <a:rPr lang="en-US" altLang="zh-TW" sz="3600" dirty="0"/>
                  <a:t> &lt; y</a:t>
                </a:r>
                <a:r>
                  <a:rPr lang="en-US" altLang="zh-TW" sz="3600" baseline="-25000" dirty="0"/>
                  <a:t>j+1 </a:t>
                </a:r>
                <a:r>
                  <a:rPr lang="en-US" altLang="zh-TW" sz="3600" dirty="0"/>
                  <a:t>for some j &lt; r, or x</a:t>
                </a:r>
                <a:r>
                  <a:rPr lang="en-US" altLang="zh-TW" sz="3600" baseline="-25000" dirty="0"/>
                  <a:t>i</a:t>
                </a:r>
                <a:r>
                  <a:rPr lang="en-US" altLang="zh-TW" sz="3600" dirty="0"/>
                  <a:t> =</a:t>
                </a:r>
                <a:r>
                  <a:rPr lang="en-US" altLang="zh-TW" sz="3600" dirty="0" err="1"/>
                  <a:t>y</a:t>
                </a:r>
                <a:r>
                  <a:rPr lang="en-US" altLang="zh-TW" sz="3600" baseline="-25000" dirty="0" err="1"/>
                  <a:t>i</a:t>
                </a:r>
                <a:r>
                  <a:rPr lang="en-US" altLang="zh-TW" sz="3600" baseline="-25000" dirty="0"/>
                  <a:t> </a:t>
                </a:r>
                <a:r>
                  <a:rPr lang="en-US" altLang="zh-TW" sz="3600" dirty="0"/>
                  <a:t>, 1</a:t>
                </a:r>
                <a:r>
                  <a:rPr lang="en-US" altLang="zh-TW" sz="3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3600" dirty="0"/>
                  <a:t>i</a:t>
                </a:r>
                <a:r>
                  <a:rPr lang="en-US" altLang="zh-TW" sz="3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3600" dirty="0"/>
                  <a:t> r</a:t>
                </a: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3" y="4316903"/>
                <a:ext cx="8515794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571" t="-6468" r="-1571" b="-169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051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 a Deck of Cards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Each card has two keys</a:t>
            </a:r>
          </a:p>
          <a:p>
            <a:pPr lvl="1"/>
            <a:r>
              <a:rPr lang="en-US" altLang="zh-TW" dirty="0"/>
              <a:t>K</a:t>
            </a:r>
            <a:r>
              <a:rPr lang="en-US" altLang="zh-TW" baseline="30000" dirty="0"/>
              <a:t>1</a:t>
            </a:r>
            <a:r>
              <a:rPr lang="en-US" altLang="zh-TW" dirty="0"/>
              <a:t> (Suits): </a:t>
            </a:r>
            <a:r>
              <a:rPr lang="zh-TW" altLang="en-US" dirty="0"/>
              <a:t>♣ </a:t>
            </a:r>
            <a:r>
              <a:rPr lang="en-US" altLang="zh-TW" dirty="0"/>
              <a:t>&lt; </a:t>
            </a:r>
            <a:r>
              <a:rPr lang="zh-TW" altLang="en-US" dirty="0">
                <a:solidFill>
                  <a:srgbClr val="FF0000"/>
                </a:solidFill>
              </a:rPr>
              <a:t>♦</a:t>
            </a:r>
            <a:r>
              <a:rPr lang="zh-TW" altLang="en-US" dirty="0"/>
              <a:t> </a:t>
            </a:r>
            <a:r>
              <a:rPr lang="en-US" altLang="zh-TW" dirty="0"/>
              <a:t>&lt; </a:t>
            </a:r>
            <a:r>
              <a:rPr lang="zh-TW" altLang="en-US" dirty="0">
                <a:solidFill>
                  <a:srgbClr val="FF0000"/>
                </a:solidFill>
              </a:rPr>
              <a:t>♥</a:t>
            </a:r>
            <a:r>
              <a:rPr lang="zh-TW" altLang="en-US" dirty="0"/>
              <a:t> </a:t>
            </a:r>
            <a:r>
              <a:rPr lang="en-US" altLang="zh-TW" dirty="0"/>
              <a:t>&lt; </a:t>
            </a:r>
            <a:r>
              <a:rPr lang="zh-TW" altLang="en-US" dirty="0"/>
              <a:t>♠ </a:t>
            </a:r>
            <a:endParaRPr lang="en-US" altLang="zh-TW" dirty="0"/>
          </a:p>
          <a:p>
            <a:pPr lvl="1"/>
            <a:r>
              <a:rPr lang="en-US" altLang="zh-TW" dirty="0"/>
              <a:t>K</a:t>
            </a:r>
            <a:r>
              <a:rPr lang="en-US" altLang="zh-TW" baseline="30000" dirty="0"/>
              <a:t>2</a:t>
            </a:r>
            <a:r>
              <a:rPr lang="en-US" altLang="zh-TW" dirty="0"/>
              <a:t> (Face values):  </a:t>
            </a:r>
            <a:r>
              <a:rPr lang="en-US" altLang="zh-TW" dirty="0">
                <a:ea typeface="新細明體" pitchFamily="18" charset="-120"/>
              </a:rPr>
              <a:t>2 &lt; 3 &lt; 4 … J &lt; Q &lt; K &lt; A</a:t>
            </a:r>
          </a:p>
          <a:p>
            <a:r>
              <a:rPr lang="en-US" altLang="zh-TW" dirty="0">
                <a:ea typeface="新細明體" pitchFamily="18" charset="-120"/>
              </a:rPr>
              <a:t>Most-significant-digit (</a:t>
            </a:r>
            <a:r>
              <a:rPr lang="en-US" altLang="zh-TW" b="1" dirty="0">
                <a:ea typeface="新細明體" pitchFamily="18" charset="-120"/>
              </a:rPr>
              <a:t>MSD</a:t>
            </a:r>
            <a:r>
              <a:rPr lang="en-US" altLang="zh-TW" dirty="0">
                <a:ea typeface="新細明體" pitchFamily="18" charset="-120"/>
              </a:rPr>
              <a:t>) sort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Sort using </a:t>
            </a:r>
            <a:r>
              <a:rPr lang="en-US" altLang="zh-TW" dirty="0"/>
              <a:t>K</a:t>
            </a:r>
            <a:r>
              <a:rPr lang="en-US" altLang="zh-TW" baseline="30000" dirty="0"/>
              <a:t>1</a:t>
            </a:r>
            <a:r>
              <a:rPr lang="en-US" altLang="zh-TW" dirty="0">
                <a:ea typeface="新細明體" pitchFamily="18" charset="-120"/>
              </a:rPr>
              <a:t> to obtain 4 “piles” of records.</a:t>
            </a:r>
            <a:endParaRPr lang="en-US" altLang="zh-TW" baseline="30000" dirty="0">
              <a:solidFill>
                <a:srgbClr val="FF0000"/>
              </a:solidFill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Sort each piles into sub-piles.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Merge piles by placing the piles on top of each other.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126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 a Deck of Cards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Least-significant-digit (</a:t>
            </a:r>
            <a:r>
              <a:rPr lang="en-US" altLang="zh-TW" b="1" dirty="0">
                <a:ea typeface="新細明體" pitchFamily="18" charset="-120"/>
              </a:rPr>
              <a:t>LSD</a:t>
            </a:r>
            <a:r>
              <a:rPr lang="en-US" altLang="zh-TW" dirty="0">
                <a:ea typeface="新細明體" pitchFamily="18" charset="-120"/>
              </a:rPr>
              <a:t>) sort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Sort using </a:t>
            </a:r>
            <a:r>
              <a:rPr lang="en-US" altLang="zh-TW" dirty="0"/>
              <a:t>K</a:t>
            </a:r>
            <a:r>
              <a:rPr lang="en-US" altLang="zh-TW" baseline="30000" dirty="0"/>
              <a:t>2</a:t>
            </a:r>
            <a:r>
              <a:rPr lang="en-US" altLang="zh-TW" dirty="0">
                <a:ea typeface="新細明體" pitchFamily="18" charset="-120"/>
              </a:rPr>
              <a:t> to obtain 13 “piles” of records.</a:t>
            </a:r>
            <a:endParaRPr lang="en-US" altLang="zh-TW" baseline="30000" dirty="0">
              <a:solidFill>
                <a:srgbClr val="FF0000"/>
              </a:solidFill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Place 3’s on top of 2’s,…, Aces on top of kings.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Using a stable sort with respect to </a:t>
            </a:r>
            <a:r>
              <a:rPr lang="en-US" altLang="zh-TW" dirty="0"/>
              <a:t>K</a:t>
            </a:r>
            <a:r>
              <a:rPr lang="en-US" altLang="zh-TW" baseline="30000" dirty="0"/>
              <a:t>1</a:t>
            </a:r>
            <a:r>
              <a:rPr lang="en-US" altLang="zh-TW" dirty="0">
                <a:ea typeface="新細明體" pitchFamily="18" charset="-120"/>
              </a:rPr>
              <a:t> and obtain 4 “piles”.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Merge piles by placing the piles on top of each other.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96725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 Sort (Bucket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Assume the records in a list to be sorted come from a set of size </a:t>
            </a:r>
            <a:r>
              <a:rPr lang="en-US" altLang="zh-TW" b="1" dirty="0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, say {1,2,…m}.</a:t>
            </a:r>
          </a:p>
          <a:p>
            <a:r>
              <a:rPr lang="en-US" altLang="zh-TW" dirty="0">
                <a:ea typeface="新細明體" pitchFamily="18" charset="-120"/>
              </a:rPr>
              <a:t>Create </a:t>
            </a:r>
            <a:r>
              <a:rPr lang="en-US" altLang="zh-TW" b="1" dirty="0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 buckets.</a:t>
            </a:r>
          </a:p>
          <a:p>
            <a:r>
              <a:rPr lang="en-US" altLang="zh-TW" dirty="0">
                <a:ea typeface="新細明體" pitchFamily="18" charset="-120"/>
              </a:rPr>
              <a:t>Scan the sequence a[1] … a[n], and put a[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element into the </a:t>
            </a:r>
            <a:r>
              <a:rPr lang="en-US" altLang="zh-TW" b="1" dirty="0">
                <a:ea typeface="新細明體" pitchFamily="18" charset="-120"/>
              </a:rPr>
              <a:t>a[</a:t>
            </a:r>
            <a:r>
              <a:rPr lang="en-US" altLang="zh-TW" b="1" dirty="0" err="1">
                <a:ea typeface="新細明體" pitchFamily="18" charset="-120"/>
              </a:rPr>
              <a:t>i</a:t>
            </a:r>
            <a:r>
              <a:rPr lang="en-US" altLang="zh-TW" b="1" dirty="0">
                <a:ea typeface="新細明體" pitchFamily="18" charset="-120"/>
              </a:rPr>
              <a:t>]</a:t>
            </a:r>
            <a:r>
              <a:rPr lang="en-US" altLang="zh-TW" b="1" baseline="30000" dirty="0" err="1">
                <a:ea typeface="新細明體" pitchFamily="18" charset="-120"/>
              </a:rPr>
              <a:t>th</a:t>
            </a:r>
            <a:r>
              <a:rPr lang="en-US" altLang="zh-TW" dirty="0">
                <a:ea typeface="新細明體" pitchFamily="18" charset="-120"/>
              </a:rPr>
              <a:t> bucket.</a:t>
            </a:r>
          </a:p>
          <a:p>
            <a:r>
              <a:rPr lang="en-US" altLang="zh-TW" dirty="0">
                <a:ea typeface="新細明體" pitchFamily="18" charset="-120"/>
              </a:rPr>
              <a:t>Concatenate all buckets to get the sorted list.</a:t>
            </a:r>
          </a:p>
          <a:p>
            <a:r>
              <a:rPr lang="en-US" altLang="zh-TW" dirty="0">
                <a:ea typeface="新細明體" pitchFamily="18" charset="-120"/>
              </a:rPr>
              <a:t>Suitable for a set with small </a:t>
            </a:r>
            <a:r>
              <a:rPr lang="en-US" altLang="zh-TW" b="1" dirty="0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 .</a:t>
            </a:r>
            <a:endParaRPr lang="en-US" altLang="zh-TW" b="1" dirty="0">
              <a:ea typeface="新細明體" pitchFamily="18" charset="-120"/>
            </a:endParaRPr>
          </a:p>
          <a:p>
            <a:endParaRPr lang="en-US" altLang="zh-TW" dirty="0">
              <a:solidFill>
                <a:srgbClr val="B52D9B"/>
              </a:solidFill>
              <a:ea typeface="新細明體" pitchFamily="18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28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 We Need Sorting?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6585" y="2924944"/>
            <a:ext cx="7010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b="1" dirty="0"/>
              <a:t>To improve the </a:t>
            </a:r>
            <a:br>
              <a:rPr lang="en-US" altLang="zh-TW" sz="5400" b="1" dirty="0"/>
            </a:br>
            <a:r>
              <a:rPr lang="en-US" altLang="zh-TW" sz="5400" b="1" dirty="0"/>
              <a:t>searching performance!</a:t>
            </a:r>
            <a:endParaRPr lang="zh-TW" altLang="en-US" sz="54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46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Decompose the key (number) into </a:t>
            </a:r>
            <a:r>
              <a:rPr lang="en-US" altLang="zh-TW" dirty="0" err="1"/>
              <a:t>subkeys</a:t>
            </a:r>
            <a:r>
              <a:rPr lang="en-US" altLang="zh-TW" dirty="0"/>
              <a:t> using some </a:t>
            </a:r>
            <a:r>
              <a:rPr lang="en-US" altLang="zh-TW" b="1" dirty="0"/>
              <a:t>radix r</a:t>
            </a:r>
          </a:p>
          <a:p>
            <a:pPr lvl="1"/>
            <a:r>
              <a:rPr lang="en-US" altLang="zh-TW" dirty="0"/>
              <a:t>For r=10, key K=123, then K</a:t>
            </a:r>
            <a:r>
              <a:rPr lang="en-US" altLang="zh-TW" baseline="30000" dirty="0"/>
              <a:t>1</a:t>
            </a:r>
            <a:r>
              <a:rPr lang="en-US" altLang="zh-TW" dirty="0"/>
              <a:t>=1, K</a:t>
            </a:r>
            <a:r>
              <a:rPr lang="en-US" altLang="zh-TW" baseline="30000" dirty="0"/>
              <a:t>2</a:t>
            </a:r>
            <a:r>
              <a:rPr lang="en-US" altLang="zh-TW" dirty="0"/>
              <a:t>=2, and K</a:t>
            </a:r>
            <a:r>
              <a:rPr lang="en-US" altLang="zh-TW" baseline="30000" dirty="0"/>
              <a:t>3</a:t>
            </a:r>
            <a:r>
              <a:rPr lang="en-US" altLang="zh-TW" dirty="0"/>
              <a:t>=3.</a:t>
            </a:r>
          </a:p>
          <a:p>
            <a:r>
              <a:rPr lang="en-US" altLang="zh-TW" dirty="0"/>
              <a:t>For a radix r, we need to create </a:t>
            </a:r>
            <a:r>
              <a:rPr lang="en-US" altLang="zh-TW" b="1" dirty="0"/>
              <a:t>r-1</a:t>
            </a:r>
            <a:r>
              <a:rPr lang="en-US" altLang="zh-TW" dirty="0"/>
              <a:t> buckets.</a:t>
            </a:r>
          </a:p>
          <a:p>
            <a:r>
              <a:rPr lang="en-US" altLang="zh-TW" dirty="0"/>
              <a:t>Apply bin sort with MSD or LSD order.</a:t>
            </a:r>
          </a:p>
          <a:p>
            <a:r>
              <a:rPr lang="en-US" altLang="zh-TW" dirty="0"/>
              <a:t>Suitable to sort </a:t>
            </a:r>
            <a:r>
              <a:rPr lang="en-US" altLang="zh-TW" dirty="0">
                <a:ea typeface="新細明體" pitchFamily="18" charset="-120"/>
              </a:rPr>
              <a:t>numbers with large value range.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590636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 – 1</a:t>
            </a:r>
            <a:r>
              <a:rPr lang="en-US" altLang="zh-TW" baseline="30000" dirty="0"/>
              <a:t>st</a:t>
            </a:r>
            <a:r>
              <a:rPr lang="en-US" altLang="zh-TW" dirty="0"/>
              <a:t> Pass (LSD)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742590"/>
              </p:ext>
            </p:extLst>
          </p:nvPr>
        </p:nvGraphicFramePr>
        <p:xfrm>
          <a:off x="635926" y="1628800"/>
          <a:ext cx="7752498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3" imgW="6660128" imgH="3712994" progId="Visio.Drawing.11">
                  <p:embed/>
                </p:oleObj>
              </mc:Choice>
              <mc:Fallback>
                <p:oleObj name="Visio" r:id="rId3" imgW="6660128" imgH="37129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26" y="1628800"/>
                        <a:ext cx="7752498" cy="4320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229598" y="14706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133482" y="5805264"/>
            <a:ext cx="8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pass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71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800944" y="5301208"/>
            <a:ext cx="74434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5265" y="5922777"/>
            <a:ext cx="227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Results after first pass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38851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 -2</a:t>
            </a:r>
            <a:r>
              <a:rPr lang="en-US" altLang="zh-TW" baseline="30000" dirty="0"/>
              <a:t>nd</a:t>
            </a:r>
            <a:r>
              <a:rPr lang="en-US" altLang="zh-TW" dirty="0"/>
              <a:t> Pass (LSD)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319373"/>
              </p:ext>
            </p:extLst>
          </p:nvPr>
        </p:nvGraphicFramePr>
        <p:xfrm>
          <a:off x="539552" y="2348880"/>
          <a:ext cx="7796867" cy="361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Visio" r:id="rId3" imgW="6623930" imgH="3072860" progId="Visio.Drawing.11">
                  <p:embed/>
                </p:oleObj>
              </mc:Choice>
              <mc:Fallback>
                <p:oleObj name="Visio" r:id="rId3" imgW="6623930" imgH="30728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48880"/>
                        <a:ext cx="7796867" cy="3616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133482" y="191683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pass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72</a:t>
            </a:fld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00944" y="5301208"/>
            <a:ext cx="74434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55264" y="5922777"/>
            <a:ext cx="276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Results after second pass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90082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 – 3</a:t>
            </a:r>
            <a:r>
              <a:rPr lang="en-US" altLang="zh-TW" baseline="30000" dirty="0"/>
              <a:t>rd</a:t>
            </a:r>
            <a:r>
              <a:rPr lang="en-US" altLang="zh-TW" dirty="0"/>
              <a:t> Pass (LSD)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33482" y="1916832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baseline="30000" dirty="0"/>
              <a:t>rd</a:t>
            </a:r>
            <a:r>
              <a:rPr lang="en-US" altLang="zh-TW" dirty="0"/>
              <a:t> pass</a:t>
            </a:r>
            <a:endParaRPr lang="zh-TW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18052"/>
              </p:ext>
            </p:extLst>
          </p:nvPr>
        </p:nvGraphicFramePr>
        <p:xfrm>
          <a:off x="827584" y="2595621"/>
          <a:ext cx="7272808" cy="4001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Visio" r:id="rId3" imgW="6166865" imgH="3393062" progId="Visio.Drawing.11">
                  <p:embed/>
                </p:oleObj>
              </mc:Choice>
              <mc:Fallback>
                <p:oleObj name="Visio" r:id="rId3" imgW="6166865" imgH="33930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95621"/>
                        <a:ext cx="7272808" cy="4001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201400" y="6300028"/>
            <a:ext cx="28566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Time Complexity: O(d*(</a:t>
            </a:r>
            <a:r>
              <a:rPr lang="en-US" altLang="zh-TW" dirty="0" err="1"/>
              <a:t>n+r</a:t>
            </a:r>
            <a:r>
              <a:rPr lang="en-US" altLang="zh-TW" dirty="0"/>
              <a:t>))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904" y="6023029"/>
            <a:ext cx="3412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d: digits</a:t>
            </a:r>
            <a:br>
              <a:rPr lang="en-US" altLang="zh-TW" dirty="0"/>
            </a:br>
            <a:r>
              <a:rPr lang="en-US" altLang="zh-TW" dirty="0"/>
              <a:t>n: # of elements</a:t>
            </a:r>
          </a:p>
          <a:p>
            <a:r>
              <a:rPr lang="en-US" altLang="zh-TW" dirty="0"/>
              <a:t>r: radix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48356" y="5713252"/>
            <a:ext cx="74434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06910" y="6186660"/>
            <a:ext cx="227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Final results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64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LSB Radix Sort (codes)</a:t>
            </a:r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975549"/>
              </p:ext>
            </p:extLst>
          </p:nvPr>
        </p:nvGraphicFramePr>
        <p:xfrm>
          <a:off x="107504" y="1409208"/>
          <a:ext cx="8928992" cy="100126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RadixSort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(T *a,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*link,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using a radix sort with d</a:t>
                      </a:r>
                      <a:r>
                        <a:rPr lang="zh-TW" alt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digits</a:t>
                      </a:r>
                      <a:r>
                        <a:rPr lang="zh-TW" alt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、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radix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 to sort a[1:n]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digit(a[</a:t>
                      </a:r>
                      <a:r>
                        <a:rPr lang="en-US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], j, r)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the </a:t>
                      </a:r>
                      <a:r>
                        <a:rPr lang="en-US" altLang="zh-TW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jth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key in radix r of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a[</a:t>
                      </a:r>
                      <a:r>
                        <a:rPr lang="en-US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// each digit is within the range</a:t>
                      </a:r>
                      <a:r>
                        <a:rPr lang="zh-TW" alt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[0,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r). Using the bin sort to </a:t>
                      </a:r>
                      <a:b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zh-TW" alt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zh-TW" alt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sort elements of the same digit.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e[r], f[r];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head and tail of the bin</a:t>
                      </a:r>
                      <a:endParaRPr lang="en-US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first = 1;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from the 1</a:t>
                      </a:r>
                      <a:r>
                        <a:rPr lang="en-US" altLang="zh-TW" sz="1600" b="1" kern="100" baseline="300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element</a:t>
                      </a:r>
                      <a:endParaRPr 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for(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=1;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n;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 link[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]=i+1;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link the elements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link[n] = 0;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do radix sorting…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for (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d-1 ;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&gt;=0;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--) {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sort in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LSB order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fill(f,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f+r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0);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initialize the bins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current = first; current; current = link[current])     </a:t>
                      </a:r>
                      <a:b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{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put the element with key k to bin[k]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 = digit(a[current],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r);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 (f[k]== 0) f[k] = current;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link[e[k]] = current;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e[k] =current;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for (j = 0; !f[j]; j++);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find the 1</a:t>
                      </a:r>
                      <a:r>
                        <a:rPr lang="en-US" sz="1600" b="1" kern="100" baseline="300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non-empty bin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first = f [j];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last = e[j];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for (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 = j + 1; k &lt; r; k++){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link the rest of bins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 (f[k])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link[last] = f[k];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last = e[k];}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link[last]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return first;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0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703460"/>
              </p:ext>
            </p:extLst>
          </p:nvPr>
        </p:nvGraphicFramePr>
        <p:xfrm>
          <a:off x="107504" y="-3123728"/>
          <a:ext cx="8928992" cy="100126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RadixSort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(T *a,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*link,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using a radix sort with d</a:t>
                      </a:r>
                      <a:r>
                        <a:rPr lang="zh-TW" alt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digits</a:t>
                      </a:r>
                      <a:r>
                        <a:rPr lang="zh-TW" alt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、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radix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 to sort a[1:n]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digit(a[</a:t>
                      </a:r>
                      <a:r>
                        <a:rPr lang="en-US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], j, r)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the </a:t>
                      </a:r>
                      <a:r>
                        <a:rPr lang="en-US" altLang="zh-TW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jth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key in radix r of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a[</a:t>
                      </a:r>
                      <a:r>
                        <a:rPr lang="en-US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// each digit is within the range</a:t>
                      </a:r>
                      <a:r>
                        <a:rPr lang="zh-TW" alt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[0,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r). Using the bin sort to </a:t>
                      </a:r>
                      <a:b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zh-TW" alt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zh-TW" alt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sort elements of the same digit.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e[r], f[r];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head and tail of the bin</a:t>
                      </a:r>
                      <a:endParaRPr lang="en-US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first = 1;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from the 1</a:t>
                      </a:r>
                      <a:r>
                        <a:rPr lang="en-US" altLang="zh-TW" sz="1600" b="1" kern="100" baseline="300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element</a:t>
                      </a:r>
                      <a:endParaRPr 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for(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=1;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n;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 link[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]=i+1;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link the elements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link[n] = 0;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do radix sorting…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for (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d-1 ;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&gt;=0;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--) {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sort in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LSB order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fill(f,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f+r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0);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initialize the bins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current = first; current; current = link[current])     </a:t>
                      </a:r>
                      <a:b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{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put the element with key k to bin[k]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 = digit(a[current],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r);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 (f[k]== 0) f[k] = current;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link[e[k]] = current;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e[k] =current;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for (j = 0; !f[j]; j++);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find the 1</a:t>
                      </a:r>
                      <a:r>
                        <a:rPr lang="en-US" sz="1600" b="1" kern="100" baseline="300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non-empty bin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first = f[j];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last = e[j];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for (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 = j + 1; k &lt; r; k++){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link the rest of bins</a:t>
                      </a:r>
                      <a:endParaRPr lang="zh-TW" altLang="en-US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 (f[k])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link[last] = f[k];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last = e[k];}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link[last]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return first;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6884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Sorting Summary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236245"/>
              </p:ext>
            </p:extLst>
          </p:nvPr>
        </p:nvGraphicFramePr>
        <p:xfrm>
          <a:off x="323528" y="2348878"/>
          <a:ext cx="3970783" cy="27363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Worst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Insertion Sort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Heap Sort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Merge Sort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Quick Sort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17464"/>
              </p:ext>
            </p:extLst>
          </p:nvPr>
        </p:nvGraphicFramePr>
        <p:xfrm>
          <a:off x="4571998" y="2348879"/>
          <a:ext cx="4217024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Insert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Heap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Merge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Quick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0.004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0.009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0.008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</a:rPr>
                        <a:t>0.006</a:t>
                      </a:r>
                      <a:endParaRPr lang="zh-TW" sz="14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0.011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0.019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0.017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0.013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0.033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0.042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0.037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0.029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0.067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0.066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0.059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0.045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0.117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0.090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0.079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0.061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0.179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0.116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0.079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0.662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0.245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0.213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0.169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2.439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0.519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0.459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0.358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5.390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0.809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0.721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0.560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4000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9.530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1.105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0.972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0.761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4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5000</a:t>
                      </a:r>
                      <a:endParaRPr lang="zh-TW" sz="14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15.935</a:t>
                      </a:r>
                      <a:endParaRPr lang="zh-TW" sz="14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1.410</a:t>
                      </a:r>
                      <a:endParaRPr lang="zh-TW" sz="14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1.271</a:t>
                      </a:r>
                      <a:endParaRPr lang="zh-TW" sz="14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0.970</a:t>
                      </a:r>
                      <a:endParaRPr lang="zh-TW" sz="14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234" marR="7923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267744" y="2996952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zh-TW" altLang="en-US" dirty="0"/>
              <a:t>                    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endParaRPr lang="zh-TW" altLang="en-US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23728" y="351766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nlogn</a:t>
            </a:r>
            <a:r>
              <a:rPr lang="zh-TW" altLang="en-US" dirty="0"/>
              <a:t>             </a:t>
            </a:r>
            <a:r>
              <a:rPr lang="en-US" altLang="zh-TW" dirty="0" err="1"/>
              <a:t>nlogn</a:t>
            </a:r>
            <a:endParaRPr lang="zh-TW" altLang="en-US" baseline="30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23728" y="406778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nlogn</a:t>
            </a:r>
            <a:r>
              <a:rPr lang="zh-TW" altLang="en-US" dirty="0"/>
              <a:t>             </a:t>
            </a:r>
            <a:r>
              <a:rPr lang="en-US" altLang="zh-TW" dirty="0" err="1"/>
              <a:t>nlogn</a:t>
            </a:r>
            <a:endParaRPr lang="zh-TW" altLang="en-US" baseline="30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67744" y="464384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zh-TW" altLang="en-US" dirty="0"/>
              <a:t>                </a:t>
            </a:r>
            <a:r>
              <a:rPr lang="en-US" altLang="zh-TW" dirty="0" err="1"/>
              <a:t>nlogn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09081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Sorting Summary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77</a:t>
            </a:fld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" y="1749425"/>
            <a:ext cx="1203065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054232"/>
              </p:ext>
            </p:extLst>
          </p:nvPr>
        </p:nvGraphicFramePr>
        <p:xfrm>
          <a:off x="701824" y="1578526"/>
          <a:ext cx="7740352" cy="4592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工作表" r:id="rId3" imgW="7400849" imgH="4314749" progId="Excel.Sheet.12">
                  <p:embed/>
                </p:oleObj>
              </mc:Choice>
              <mc:Fallback>
                <p:oleObj name="工作表" r:id="rId3" imgW="7400849" imgH="4314749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24" y="1578526"/>
                        <a:ext cx="7740352" cy="4592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644108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Guidelines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Insertion sort is good for small n and when the list is partially sorted.</a:t>
            </a:r>
          </a:p>
          <a:p>
            <a:r>
              <a:rPr lang="en-US" altLang="zh-TW" dirty="0"/>
              <a:t>Merge sort is slightly faster than heap sort but it require additional storage.</a:t>
            </a:r>
          </a:p>
          <a:p>
            <a:r>
              <a:rPr lang="en-US" altLang="zh-TW" dirty="0"/>
              <a:t>Quick sort outperforms in average.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Combining insertion sort with quick sort to obtain better performance.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972125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Sorting Algorithms in 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Algorithm is designed to optimize the average performance.</a:t>
            </a:r>
          </a:p>
          <a:p>
            <a:r>
              <a:rPr lang="en-US" altLang="zh-TW" dirty="0" err="1"/>
              <a:t>std</a:t>
            </a:r>
            <a:r>
              <a:rPr lang="en-US" altLang="zh-TW" dirty="0"/>
              <a:t>::sort()</a:t>
            </a:r>
          </a:p>
          <a:p>
            <a:pPr lvl="1"/>
            <a:r>
              <a:rPr lang="en-US" altLang="zh-TW" dirty="0"/>
              <a:t>Modified Quick sort.</a:t>
            </a:r>
          </a:p>
          <a:p>
            <a:pPr lvl="1"/>
            <a:r>
              <a:rPr lang="en-US" altLang="zh-TW" dirty="0"/>
              <a:t>Heap Sort (when the number of subdivision exceed c*</a:t>
            </a:r>
            <a:r>
              <a:rPr lang="en-US" altLang="zh-TW" dirty="0" err="1"/>
              <a:t>logn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Insertion Sort (when the segment size becomes small).</a:t>
            </a:r>
          </a:p>
          <a:p>
            <a:r>
              <a:rPr lang="en-US" altLang="zh-TW" dirty="0" err="1"/>
              <a:t>std</a:t>
            </a:r>
            <a:r>
              <a:rPr lang="en-US" altLang="zh-TW" dirty="0"/>
              <a:t>::</a:t>
            </a:r>
            <a:r>
              <a:rPr lang="en-US" altLang="zh-TW" dirty="0" err="1"/>
              <a:t>stable_sort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Merge Sort.</a:t>
            </a:r>
          </a:p>
          <a:p>
            <a:pPr lvl="1"/>
            <a:r>
              <a:rPr lang="en-US" altLang="zh-TW" dirty="0"/>
              <a:t>Insertion Sort (when the segment size becomes small).</a:t>
            </a:r>
          </a:p>
          <a:p>
            <a:r>
              <a:rPr lang="en-US" altLang="zh-TW" dirty="0" err="1"/>
              <a:t>std</a:t>
            </a:r>
            <a:r>
              <a:rPr lang="en-US" altLang="zh-TW" dirty="0"/>
              <a:t>: :</a:t>
            </a:r>
            <a:r>
              <a:rPr lang="en-US" altLang="zh-TW" dirty="0" err="1"/>
              <a:t>partial_sort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Heap Sort.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693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Categories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i="1" dirty="0"/>
              <a:t>Internal</a:t>
            </a:r>
            <a:r>
              <a:rPr lang="en-US" altLang="zh-TW" dirty="0"/>
              <a:t> sort:</a:t>
            </a:r>
          </a:p>
          <a:p>
            <a:pPr lvl="1"/>
            <a:r>
              <a:rPr lang="en-US" altLang="zh-TW" dirty="0"/>
              <a:t>The entire sort could be done in main memory</a:t>
            </a:r>
          </a:p>
          <a:p>
            <a:pPr lvl="1"/>
            <a:r>
              <a:rPr lang="en-US" altLang="zh-TW" dirty="0"/>
              <a:t>Suitable for list of small size (e.g. 1MB)</a:t>
            </a:r>
          </a:p>
          <a:p>
            <a:pPr lvl="1"/>
            <a:r>
              <a:rPr lang="en-US" altLang="zh-TW" dirty="0"/>
              <a:t>Insertion sort, merge sort, heap sort, radix sort</a:t>
            </a:r>
          </a:p>
          <a:p>
            <a:endParaRPr lang="en-US" altLang="zh-TW" dirty="0"/>
          </a:p>
          <a:p>
            <a:r>
              <a:rPr lang="en-US" altLang="zh-TW" b="1" i="1" dirty="0">
                <a:highlight>
                  <a:srgbClr val="FFFF00"/>
                </a:highlight>
              </a:rPr>
              <a:t>External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/>
              <a:t>sort:</a:t>
            </a:r>
          </a:p>
          <a:p>
            <a:pPr lvl="1"/>
            <a:r>
              <a:rPr lang="en-US" altLang="zh-TW" dirty="0"/>
              <a:t>Data I/O are necessary during the sorting.</a:t>
            </a:r>
          </a:p>
          <a:p>
            <a:pPr lvl="1"/>
            <a:r>
              <a:rPr lang="en-US" altLang="zh-TW" dirty="0"/>
              <a:t>Suitable for list of large size (e.g. 1T)</a:t>
            </a: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Merge sort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5249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</a:rPr>
              <a:t>Stable Sort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sort algorithm is called “</a:t>
            </a:r>
            <a:r>
              <a:rPr lang="en-US" altLang="zh-TW" b="1" i="1" dirty="0"/>
              <a:t>Stable</a:t>
            </a:r>
            <a:r>
              <a:rPr lang="en-US" altLang="zh-TW" dirty="0"/>
              <a:t>” </a:t>
            </a:r>
            <a:r>
              <a:rPr lang="en-US" altLang="zh-TW" dirty="0" err="1"/>
              <a:t>iff</a:t>
            </a:r>
            <a:r>
              <a:rPr lang="en-US" altLang="zh-TW" dirty="0"/>
              <a:t> </a:t>
            </a:r>
            <a:r>
              <a:rPr lang="en-US" altLang="zh-TW" dirty="0" err="1"/>
              <a:t>ri</a:t>
            </a:r>
            <a:r>
              <a:rPr lang="en-US" altLang="zh-TW" dirty="0"/>
              <a:t> = </a:t>
            </a:r>
            <a:r>
              <a:rPr lang="en-US" altLang="zh-TW" dirty="0" err="1"/>
              <a:t>rj</a:t>
            </a:r>
            <a:r>
              <a:rPr lang="en-US" altLang="zh-TW" dirty="0"/>
              <a:t> and </a:t>
            </a:r>
            <a:r>
              <a:rPr lang="en-US" altLang="zh-TW" dirty="0" err="1"/>
              <a:t>ri</a:t>
            </a:r>
            <a:r>
              <a:rPr lang="en-US" altLang="zh-TW" dirty="0"/>
              <a:t> precedes </a:t>
            </a:r>
            <a:r>
              <a:rPr lang="en-US" altLang="zh-TW" dirty="0" err="1"/>
              <a:t>rj</a:t>
            </a:r>
            <a:r>
              <a:rPr lang="en-US" altLang="zh-TW" dirty="0"/>
              <a:t> in the input list, then </a:t>
            </a:r>
            <a:r>
              <a:rPr lang="en-US" altLang="zh-TW" dirty="0" err="1"/>
              <a:t>ri</a:t>
            </a:r>
            <a:r>
              <a:rPr lang="en-US" altLang="zh-TW" dirty="0"/>
              <a:t> precedes </a:t>
            </a:r>
            <a:r>
              <a:rPr lang="en-US" altLang="zh-TW" dirty="0" err="1"/>
              <a:t>rj</a:t>
            </a:r>
            <a:r>
              <a:rPr lang="en-US" altLang="zh-TW" dirty="0"/>
              <a:t> in the sorted list</a:t>
            </a:r>
          </a:p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67544" y="3245642"/>
            <a:ext cx="8280920" cy="1407494"/>
            <a:chOff x="467544" y="3245642"/>
            <a:chExt cx="8280920" cy="1407494"/>
          </a:xfrm>
        </p:grpSpPr>
        <p:sp>
          <p:nvSpPr>
            <p:cNvPr id="5" name="文字方塊 4"/>
            <p:cNvSpPr txBox="1"/>
            <p:nvPr/>
          </p:nvSpPr>
          <p:spPr>
            <a:xfrm>
              <a:off x="467544" y="3945250"/>
              <a:ext cx="3740126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21, 4, </a:t>
              </a:r>
              <a:r>
                <a:rPr lang="en-US" altLang="zh-TW" sz="4000" dirty="0">
                  <a:solidFill>
                    <a:srgbClr val="FF0000"/>
                  </a:solidFill>
                </a:rPr>
                <a:t>5</a:t>
              </a:r>
              <a:r>
                <a:rPr lang="en-US" altLang="zh-TW" sz="4000" dirty="0"/>
                <a:t>, 78, </a:t>
              </a:r>
              <a:r>
                <a:rPr lang="en-US" altLang="zh-TW" sz="4000" dirty="0">
                  <a:solidFill>
                    <a:srgbClr val="00B050"/>
                  </a:solidFill>
                </a:rPr>
                <a:t>5</a:t>
              </a:r>
              <a:r>
                <a:rPr lang="en-US" altLang="zh-TW" sz="4000" dirty="0"/>
                <a:t>, 12</a:t>
              </a:r>
              <a:endParaRPr lang="zh-TW" altLang="en-US" sz="40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136578" y="3945250"/>
              <a:ext cx="3611886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4, </a:t>
              </a:r>
              <a:r>
                <a:rPr lang="en-US" altLang="zh-TW" sz="4000" dirty="0">
                  <a:solidFill>
                    <a:srgbClr val="FF0000"/>
                  </a:solidFill>
                </a:rPr>
                <a:t>5</a:t>
              </a:r>
              <a:r>
                <a:rPr lang="en-US" altLang="zh-TW" sz="4000" dirty="0"/>
                <a:t>, </a:t>
              </a:r>
              <a:r>
                <a:rPr lang="en-US" altLang="zh-TW" sz="4000" dirty="0">
                  <a:solidFill>
                    <a:srgbClr val="00B050"/>
                  </a:solidFill>
                </a:rPr>
                <a:t>5</a:t>
              </a:r>
              <a:r>
                <a:rPr lang="en-US" altLang="zh-TW" sz="4000" dirty="0"/>
                <a:t> 12, 21, 78</a:t>
              </a:r>
              <a:endParaRPr lang="zh-TW" altLang="en-US" sz="40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565921" y="3245642"/>
              <a:ext cx="15433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Unsorted</a:t>
              </a:r>
              <a:endParaRPr lang="zh-TW" altLang="en-US" sz="28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070904" y="3265820"/>
              <a:ext cx="1743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Stable sort</a:t>
              </a:r>
              <a:endParaRPr lang="zh-TW" altLang="en-US" sz="2800" dirty="0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4355976" y="4122221"/>
              <a:ext cx="648072" cy="3539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67544" y="5078214"/>
            <a:ext cx="8280920" cy="1231106"/>
            <a:chOff x="467544" y="5078214"/>
            <a:chExt cx="8280920" cy="1231106"/>
          </a:xfrm>
        </p:grpSpPr>
        <p:sp>
          <p:nvSpPr>
            <p:cNvPr id="10" name="文字方塊 9"/>
            <p:cNvSpPr txBox="1"/>
            <p:nvPr/>
          </p:nvSpPr>
          <p:spPr>
            <a:xfrm>
              <a:off x="467544" y="5601434"/>
              <a:ext cx="3740126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21, 4, </a:t>
              </a:r>
              <a:r>
                <a:rPr lang="en-US" altLang="zh-TW" sz="4000" dirty="0">
                  <a:solidFill>
                    <a:srgbClr val="FF0000"/>
                  </a:solidFill>
                </a:rPr>
                <a:t>5</a:t>
              </a:r>
              <a:r>
                <a:rPr lang="en-US" altLang="zh-TW" sz="4000" dirty="0"/>
                <a:t>, 78, </a:t>
              </a:r>
              <a:r>
                <a:rPr lang="en-US" altLang="zh-TW" sz="4000" dirty="0">
                  <a:solidFill>
                    <a:srgbClr val="00B050"/>
                  </a:solidFill>
                </a:rPr>
                <a:t>5</a:t>
              </a:r>
              <a:r>
                <a:rPr lang="en-US" altLang="zh-TW" sz="4000" dirty="0"/>
                <a:t>, 12</a:t>
              </a:r>
              <a:endParaRPr lang="zh-TW" altLang="en-US" sz="40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136578" y="5601434"/>
              <a:ext cx="3611886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4, </a:t>
              </a:r>
              <a:r>
                <a:rPr lang="en-US" altLang="zh-TW" sz="4000" dirty="0">
                  <a:solidFill>
                    <a:srgbClr val="00B050"/>
                  </a:solidFill>
                </a:rPr>
                <a:t>5</a:t>
              </a:r>
              <a:r>
                <a:rPr lang="en-US" altLang="zh-TW" sz="4000" dirty="0"/>
                <a:t>, </a:t>
              </a:r>
              <a:r>
                <a:rPr lang="en-US" altLang="zh-TW" sz="4000" dirty="0">
                  <a:solidFill>
                    <a:srgbClr val="FF0000"/>
                  </a:solidFill>
                </a:rPr>
                <a:t>5</a:t>
              </a:r>
              <a:r>
                <a:rPr lang="en-US" altLang="zh-TW" sz="4000" dirty="0"/>
                <a:t> 12, 21, 78</a:t>
              </a:r>
              <a:endParaRPr lang="zh-TW" altLang="en-US" sz="4000" dirty="0"/>
            </a:p>
          </p:txBody>
        </p:sp>
        <p:sp>
          <p:nvSpPr>
            <p:cNvPr id="12" name="向右箭號 11"/>
            <p:cNvSpPr/>
            <p:nvPr/>
          </p:nvSpPr>
          <p:spPr>
            <a:xfrm>
              <a:off x="4355976" y="5778405"/>
              <a:ext cx="648072" cy="3539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874953" y="5078214"/>
              <a:ext cx="2135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Unstable sort</a:t>
              </a:r>
              <a:endParaRPr lang="zh-TW" altLang="en-US" sz="28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669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27791</TotalTime>
  <Words>4404</Words>
  <Application>Microsoft Office PowerPoint</Application>
  <PresentationFormat>如螢幕大小 (4:3)</PresentationFormat>
  <Paragraphs>1282</Paragraphs>
  <Slides>79</Slides>
  <Notes>22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79</vt:i4>
      </vt:variant>
    </vt:vector>
  </HeadingPairs>
  <TitlesOfParts>
    <vt:vector size="91" baseType="lpstr">
      <vt:lpstr>新細明體</vt:lpstr>
      <vt:lpstr>標楷體</vt:lpstr>
      <vt:lpstr>Arial</vt:lpstr>
      <vt:lpstr>Calibri</vt:lpstr>
      <vt:lpstr>Cambria Math</vt:lpstr>
      <vt:lpstr>Courier New</vt:lpstr>
      <vt:lpstr>Times New Roman</vt:lpstr>
      <vt:lpstr>Wingdings</vt:lpstr>
      <vt:lpstr>NTHU</vt:lpstr>
      <vt:lpstr>方程式</vt:lpstr>
      <vt:lpstr>Visio</vt:lpstr>
      <vt:lpstr>工作表</vt:lpstr>
      <vt:lpstr> Data Structures  資料結構</vt:lpstr>
      <vt:lpstr>Motivation</vt:lpstr>
      <vt:lpstr>Motivation (cont’d)</vt:lpstr>
      <vt:lpstr>Motivation (cont’d)</vt:lpstr>
      <vt:lpstr>Recursive Binary Search</vt:lpstr>
      <vt:lpstr>A Running Example</vt:lpstr>
      <vt:lpstr>Why Do We Need Sorting?</vt:lpstr>
      <vt:lpstr>Two Categories</vt:lpstr>
      <vt:lpstr>Stable Sort</vt:lpstr>
      <vt:lpstr>Insertion Sort</vt:lpstr>
      <vt:lpstr>A Running Example</vt:lpstr>
      <vt:lpstr>Insertion Sort (codes)</vt:lpstr>
      <vt:lpstr>Properties</vt:lpstr>
      <vt:lpstr>Questions</vt:lpstr>
      <vt:lpstr>Quick Sort</vt:lpstr>
      <vt:lpstr>A Running Example</vt:lpstr>
      <vt:lpstr>Quick Sort (codes)</vt:lpstr>
      <vt:lpstr>Time complexity</vt:lpstr>
      <vt:lpstr>Properties</vt:lpstr>
      <vt:lpstr>How Fast Can We Sort?</vt:lpstr>
      <vt:lpstr>Decision Tree</vt:lpstr>
      <vt:lpstr>Time Complexity</vt:lpstr>
      <vt:lpstr>Merge Sort</vt:lpstr>
      <vt:lpstr>Merge Illustration</vt:lpstr>
      <vt:lpstr>A Running Example</vt:lpstr>
      <vt:lpstr>A Running Example</vt:lpstr>
      <vt:lpstr>A Running Example</vt:lpstr>
      <vt:lpstr>A Running Example</vt:lpstr>
      <vt:lpstr>A Running Example</vt:lpstr>
      <vt:lpstr>A Running Example</vt:lpstr>
      <vt:lpstr>A Running Example</vt:lpstr>
      <vt:lpstr>A Running Example</vt:lpstr>
      <vt:lpstr>A Running Example</vt:lpstr>
      <vt:lpstr>A Running Example</vt:lpstr>
      <vt:lpstr>Merging Two Sorted Lists (codes)</vt:lpstr>
      <vt:lpstr>Iterative Merge Sort</vt:lpstr>
      <vt:lpstr>A Running Example</vt:lpstr>
      <vt:lpstr>Iterative Merge Sort (codes)</vt:lpstr>
      <vt:lpstr>Iterative Merge Sort (codes)</vt:lpstr>
      <vt:lpstr>Properties</vt:lpstr>
      <vt:lpstr>Recursive Merge Sort</vt:lpstr>
      <vt:lpstr>Recursive merge sort</vt:lpstr>
      <vt:lpstr>Recursive merge sort</vt:lpstr>
      <vt:lpstr>Recursive Merge Sort (codes)</vt:lpstr>
      <vt:lpstr>PowerPoint 簡報</vt:lpstr>
      <vt:lpstr>Heap Sort</vt:lpstr>
      <vt:lpstr>Max Heap</vt:lpstr>
      <vt:lpstr>Max Heap</vt:lpstr>
      <vt:lpstr>Max Heap : Representation</vt:lpstr>
      <vt:lpstr>Max Heap : Insert</vt:lpstr>
      <vt:lpstr>Max Heap : Insert</vt:lpstr>
      <vt:lpstr>Max Heap : Delete</vt:lpstr>
      <vt:lpstr>Max Heap : Delete</vt:lpstr>
      <vt:lpstr>Max Heap : Delete</vt:lpstr>
      <vt:lpstr>Max Heap : Delete</vt:lpstr>
      <vt:lpstr>Heap Sort (codes)</vt:lpstr>
      <vt:lpstr>A Running Example</vt:lpstr>
      <vt:lpstr>A Running Example</vt:lpstr>
      <vt:lpstr>A Running Example</vt:lpstr>
      <vt:lpstr>A Running Example</vt:lpstr>
      <vt:lpstr>A Running Example</vt:lpstr>
      <vt:lpstr>A Running Example</vt:lpstr>
      <vt:lpstr>A Running Example</vt:lpstr>
      <vt:lpstr>A Running Example</vt:lpstr>
      <vt:lpstr>A Running Example</vt:lpstr>
      <vt:lpstr>Sorting with Several Keys</vt:lpstr>
      <vt:lpstr>Sorting a Deck of Cards</vt:lpstr>
      <vt:lpstr>Sorting a Deck of Cards (cont’d)</vt:lpstr>
      <vt:lpstr>Bin Sort (Bucket Sort)</vt:lpstr>
      <vt:lpstr>Radix Sort</vt:lpstr>
      <vt:lpstr>Running Example – 1st Pass (LSD)</vt:lpstr>
      <vt:lpstr>Running Example -2nd Pass (LSD)</vt:lpstr>
      <vt:lpstr>Running Example – 3rd Pass (LSD)</vt:lpstr>
      <vt:lpstr>LSB Radix Sort (codes)</vt:lpstr>
      <vt:lpstr>PowerPoint 簡報</vt:lpstr>
      <vt:lpstr>Internal Sorting Summary</vt:lpstr>
      <vt:lpstr>Internal Sorting Summary</vt:lpstr>
      <vt:lpstr>Design Guidelines</vt:lpstr>
      <vt:lpstr>Sorting Algorithms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寶萱 黃</cp:lastModifiedBy>
  <cp:revision>1924</cp:revision>
  <dcterms:created xsi:type="dcterms:W3CDTF">2010-05-09T19:26:53Z</dcterms:created>
  <dcterms:modified xsi:type="dcterms:W3CDTF">2019-12-29T10:05:57Z</dcterms:modified>
</cp:coreProperties>
</file>