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handoutMasterIdLst>
    <p:handoutMasterId r:id="rId22"/>
  </p:handoutMasterIdLst>
  <p:sldIdLst>
    <p:sldId id="698" r:id="rId2"/>
    <p:sldId id="675" r:id="rId3"/>
    <p:sldId id="676" r:id="rId4"/>
    <p:sldId id="678" r:id="rId5"/>
    <p:sldId id="677" r:id="rId6"/>
    <p:sldId id="679" r:id="rId7"/>
    <p:sldId id="680" r:id="rId8"/>
    <p:sldId id="684" r:id="rId9"/>
    <p:sldId id="685" r:id="rId10"/>
    <p:sldId id="681" r:id="rId11"/>
    <p:sldId id="687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2" autoAdjust="0"/>
    <p:restoredTop sz="92067" autoAdjust="0"/>
  </p:normalViewPr>
  <p:slideViewPr>
    <p:cSldViewPr>
      <p:cViewPr varScale="1">
        <p:scale>
          <a:sx n="63" d="100"/>
          <a:sy n="63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452" y="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27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561F-BC8A-4957-AA57-BB5011AC2556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BFFE-F77F-4FB7-AFBF-CB57DA37F928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3DE7-A89C-494B-BE59-F96823C394E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19872" y="6350977"/>
            <a:ext cx="2133600" cy="365125"/>
          </a:xfrm>
        </p:spPr>
        <p:txBody>
          <a:bodyPr/>
          <a:lstStyle/>
          <a:p>
            <a:fld id="{4609FE60-1754-41CA-A2E9-005BAF02B2AB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097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F61-2A25-4934-BC78-7115A7D4DDFE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5EB7-E411-49E7-AFF8-A715F34C55FB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BEBB-5CB8-44B3-8ED6-78E35AE37B9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48E5-FFF1-4A63-A3BC-7607E8F788A5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2D38-5894-4FE7-833D-4ABAD18653D6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1D0-1A83-4C36-98DE-F77EA67C904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BDDD-EE0C-4315-865A-716071B3824A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9407-4A4B-4C92-9987-DB252BF30A34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77800" y="3235623"/>
            <a:ext cx="3788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/>
              <a:t>Sorting – Part II</a:t>
            </a:r>
            <a:endParaRPr lang="zh-TW" altLang="en-US" sz="4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Merging of Runs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Runs with different sizes.</a:t>
            </a:r>
          </a:p>
          <a:p>
            <a:r>
              <a:rPr lang="en-US" altLang="zh-TW" dirty="0"/>
              <a:t>Different merge sequence may result in different runtime.</a:t>
            </a:r>
          </a:p>
          <a:p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619672" y="3444201"/>
            <a:ext cx="2298228" cy="2721103"/>
            <a:chOff x="1619672" y="3593306"/>
            <a:chExt cx="1785937" cy="21145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762672" y="35933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405484" y="41648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2048297" y="47363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7" name="直線單箭頭接點 16"/>
            <p:cNvCxnSpPr>
              <a:cxnSpLocks noChangeShapeType="1"/>
            </p:cNvCxnSpPr>
            <p:nvPr/>
          </p:nvCxnSpPr>
          <p:spPr bwMode="auto">
            <a:xfrm rot="5400000">
              <a:off x="2584078" y="39147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" name="直線單箭頭接點 19"/>
            <p:cNvCxnSpPr>
              <a:cxnSpLocks noChangeShapeType="1"/>
            </p:cNvCxnSpPr>
            <p:nvPr/>
          </p:nvCxnSpPr>
          <p:spPr bwMode="auto">
            <a:xfrm rot="5400000">
              <a:off x="2226891" y="44862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" name="直線單箭頭接點 20"/>
            <p:cNvCxnSpPr>
              <a:cxnSpLocks noChangeShapeType="1"/>
            </p:cNvCxnSpPr>
            <p:nvPr/>
          </p:nvCxnSpPr>
          <p:spPr bwMode="auto">
            <a:xfrm rot="16200000" flipH="1">
              <a:off x="2941266" y="39147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0" name="文字方塊 9"/>
            <p:cNvSpPr txBox="1"/>
            <p:nvPr/>
          </p:nvSpPr>
          <p:spPr>
            <a:xfrm>
              <a:off x="2905547" y="4164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1" name="直線單箭頭接點 24"/>
            <p:cNvCxnSpPr>
              <a:cxnSpLocks noChangeShapeType="1"/>
            </p:cNvCxnSpPr>
            <p:nvPr/>
          </p:nvCxnSpPr>
          <p:spPr bwMode="auto">
            <a:xfrm rot="16200000" flipH="1">
              <a:off x="2584078" y="44862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2" name="文字方塊 11"/>
            <p:cNvSpPr txBox="1"/>
            <p:nvPr/>
          </p:nvSpPr>
          <p:spPr>
            <a:xfrm>
              <a:off x="2548359" y="4736306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3" name="直線單箭頭接點 26"/>
            <p:cNvCxnSpPr>
              <a:cxnSpLocks noChangeShapeType="1"/>
            </p:cNvCxnSpPr>
            <p:nvPr/>
          </p:nvCxnSpPr>
          <p:spPr bwMode="auto">
            <a:xfrm rot="5400000">
              <a:off x="1869703" y="50577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" name="直線單箭頭接點 27"/>
            <p:cNvCxnSpPr>
              <a:cxnSpLocks noChangeShapeType="1"/>
            </p:cNvCxnSpPr>
            <p:nvPr/>
          </p:nvCxnSpPr>
          <p:spPr bwMode="auto">
            <a:xfrm rot="16200000" flipH="1">
              <a:off x="2226891" y="50577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5" name="文字方塊 14"/>
            <p:cNvSpPr txBox="1"/>
            <p:nvPr/>
          </p:nvSpPr>
          <p:spPr>
            <a:xfrm>
              <a:off x="2191172" y="5307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619672" y="5307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572001" y="3444201"/>
            <a:ext cx="3125592" cy="1985670"/>
            <a:chOff x="4572000" y="3521869"/>
            <a:chExt cx="2428875" cy="1543050"/>
          </a:xfrm>
        </p:grpSpPr>
        <p:sp>
          <p:nvSpPr>
            <p:cNvPr id="19" name="橢圓 44"/>
            <p:cNvSpPr>
              <a:spLocks noChangeArrowheads="1"/>
            </p:cNvSpPr>
            <p:nvPr/>
          </p:nvSpPr>
          <p:spPr bwMode="auto">
            <a:xfrm>
              <a:off x="5643562" y="35218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0" name="橢圓 45"/>
            <p:cNvSpPr>
              <a:spLocks noChangeArrowheads="1"/>
            </p:cNvSpPr>
            <p:nvPr/>
          </p:nvSpPr>
          <p:spPr bwMode="auto">
            <a:xfrm>
              <a:off x="5000625" y="40933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1" name="橢圓 46"/>
            <p:cNvSpPr>
              <a:spLocks noChangeArrowheads="1"/>
            </p:cNvSpPr>
            <p:nvPr/>
          </p:nvSpPr>
          <p:spPr bwMode="auto">
            <a:xfrm>
              <a:off x="6357937" y="40933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22" name="直線單箭頭接點 47"/>
            <p:cNvCxnSpPr>
              <a:cxnSpLocks noChangeShapeType="1"/>
            </p:cNvCxnSpPr>
            <p:nvPr/>
          </p:nvCxnSpPr>
          <p:spPr bwMode="auto">
            <a:xfrm rot="10800000" flipV="1">
              <a:off x="5286375" y="3807619"/>
              <a:ext cx="428625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3" name="直線單箭頭接點 48"/>
            <p:cNvCxnSpPr>
              <a:cxnSpLocks noChangeShapeType="1"/>
            </p:cNvCxnSpPr>
            <p:nvPr/>
          </p:nvCxnSpPr>
          <p:spPr bwMode="auto">
            <a:xfrm rot="5400000">
              <a:off x="4822031" y="4414838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" name="直線單箭頭接點 49"/>
            <p:cNvCxnSpPr>
              <a:cxnSpLocks noChangeShapeType="1"/>
            </p:cNvCxnSpPr>
            <p:nvPr/>
          </p:nvCxnSpPr>
          <p:spPr bwMode="auto">
            <a:xfrm>
              <a:off x="5857875" y="3807619"/>
              <a:ext cx="500062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5" name="文字方塊 24"/>
            <p:cNvSpPr txBox="1"/>
            <p:nvPr/>
          </p:nvSpPr>
          <p:spPr>
            <a:xfrm>
              <a:off x="6500812" y="4664869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26" name="直線單箭頭接點 51"/>
            <p:cNvCxnSpPr>
              <a:cxnSpLocks noChangeShapeType="1"/>
            </p:cNvCxnSpPr>
            <p:nvPr/>
          </p:nvCxnSpPr>
          <p:spPr bwMode="auto">
            <a:xfrm rot="16200000" flipH="1">
              <a:off x="5179219" y="4414837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" name="文字方塊 26"/>
            <p:cNvSpPr txBox="1"/>
            <p:nvPr/>
          </p:nvSpPr>
          <p:spPr>
            <a:xfrm>
              <a:off x="5143500" y="4664869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28" name="直線單箭頭接點 54"/>
            <p:cNvCxnSpPr>
              <a:cxnSpLocks noChangeShapeType="1"/>
            </p:cNvCxnSpPr>
            <p:nvPr/>
          </p:nvCxnSpPr>
          <p:spPr bwMode="auto">
            <a:xfrm rot="5400000">
              <a:off x="6179344" y="4414837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" name="直線單箭頭接點 55"/>
            <p:cNvCxnSpPr>
              <a:cxnSpLocks noChangeShapeType="1"/>
            </p:cNvCxnSpPr>
            <p:nvPr/>
          </p:nvCxnSpPr>
          <p:spPr bwMode="auto">
            <a:xfrm rot="16200000" flipH="1">
              <a:off x="6536531" y="4414838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0" name="文字方塊 29"/>
            <p:cNvSpPr txBox="1"/>
            <p:nvPr/>
          </p:nvSpPr>
          <p:spPr>
            <a:xfrm>
              <a:off x="5929312" y="4664869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572000" y="4664869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3591358" y="5877272"/>
            <a:ext cx="177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External nodes</a:t>
            </a:r>
            <a:br>
              <a:rPr lang="en-US" altLang="zh-TW" dirty="0"/>
            </a:br>
            <a:r>
              <a:rPr lang="en-US" altLang="zh-TW" dirty="0"/>
              <a:t>(Run and its size)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37" idx="0"/>
            <a:endCxn id="31" idx="2"/>
          </p:cNvCxnSpPr>
          <p:nvPr/>
        </p:nvCxnSpPr>
        <p:spPr>
          <a:xfrm flipV="1">
            <a:off x="4476985" y="5429871"/>
            <a:ext cx="416768" cy="447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1"/>
            <a:endCxn id="15" idx="3"/>
          </p:cNvCxnSpPr>
          <p:nvPr/>
        </p:nvCxnSpPr>
        <p:spPr>
          <a:xfrm flipH="1" flipV="1">
            <a:off x="2998608" y="5907903"/>
            <a:ext cx="592750" cy="292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779912" y="3286725"/>
            <a:ext cx="15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Internal nodes</a:t>
            </a:r>
            <a:br>
              <a:rPr lang="en-US" altLang="zh-TW" dirty="0"/>
            </a:br>
            <a:r>
              <a:rPr lang="en-US" altLang="zh-TW" dirty="0"/>
              <a:t>(Merging)</a:t>
            </a:r>
            <a:endParaRPr lang="zh-TW" altLang="en-US" dirty="0"/>
          </a:p>
        </p:txBody>
      </p:sp>
      <p:cxnSp>
        <p:nvCxnSpPr>
          <p:cNvPr id="46" name="直線單箭頭接點 45"/>
          <p:cNvCxnSpPr>
            <a:stCxn id="45" idx="3"/>
            <a:endCxn id="19" idx="2"/>
          </p:cNvCxnSpPr>
          <p:nvPr/>
        </p:nvCxnSpPr>
        <p:spPr>
          <a:xfrm>
            <a:off x="5320910" y="3609891"/>
            <a:ext cx="630028" cy="181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5" idx="1"/>
            <a:endCxn id="4" idx="6"/>
          </p:cNvCxnSpPr>
          <p:nvPr/>
        </p:nvCxnSpPr>
        <p:spPr>
          <a:xfrm flipH="1">
            <a:off x="3458255" y="3609891"/>
            <a:ext cx="321657" cy="181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5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 Evaluation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 tree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5085183"/>
            <a:ext cx="4040188" cy="10409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Cost = (2+4) + (2+4+5) + (2+4+5+15)</a:t>
            </a:r>
          </a:p>
          <a:p>
            <a:pPr marL="0" indent="0">
              <a:buNone/>
            </a:pPr>
            <a:r>
              <a:rPr lang="en-US" altLang="zh-TW" dirty="0"/>
              <a:t>         = 2*3 + 4*3 + 5*2 + 15*1 </a:t>
            </a:r>
          </a:p>
          <a:p>
            <a:pPr marL="0" indent="0">
              <a:buNone/>
            </a:pPr>
            <a:r>
              <a:rPr lang="en-US" altLang="zh-TW" dirty="0"/>
              <a:t>         = 43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Merge tree B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5085183"/>
            <a:ext cx="4041775" cy="10409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    Cost = 2*2 + 4*2 + 5*2 + 15*2</a:t>
            </a:r>
          </a:p>
          <a:p>
            <a:pPr marL="0" indent="0">
              <a:buNone/>
            </a:pPr>
            <a:r>
              <a:rPr lang="en-US" altLang="zh-TW" dirty="0"/>
              <a:t>             = 52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28180" y="2276872"/>
            <a:ext cx="2298228" cy="2721103"/>
            <a:chOff x="1619672" y="3593306"/>
            <a:chExt cx="1785937" cy="2114550"/>
          </a:xfrm>
        </p:grpSpPr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62672" y="35933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9" name="橢圓 8"/>
            <p:cNvSpPr>
              <a:spLocks noChangeArrowheads="1"/>
            </p:cNvSpPr>
            <p:nvPr/>
          </p:nvSpPr>
          <p:spPr bwMode="auto">
            <a:xfrm>
              <a:off x="2405484" y="41648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10" name="橢圓 9"/>
            <p:cNvSpPr>
              <a:spLocks noChangeArrowheads="1"/>
            </p:cNvSpPr>
            <p:nvPr/>
          </p:nvSpPr>
          <p:spPr bwMode="auto">
            <a:xfrm>
              <a:off x="2048297" y="4736306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11" name="直線單箭頭接點 16"/>
            <p:cNvCxnSpPr>
              <a:cxnSpLocks noChangeShapeType="1"/>
            </p:cNvCxnSpPr>
            <p:nvPr/>
          </p:nvCxnSpPr>
          <p:spPr bwMode="auto">
            <a:xfrm rot="5400000">
              <a:off x="2584078" y="39147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" name="直線單箭頭接點 19"/>
            <p:cNvCxnSpPr>
              <a:cxnSpLocks noChangeShapeType="1"/>
            </p:cNvCxnSpPr>
            <p:nvPr/>
          </p:nvCxnSpPr>
          <p:spPr bwMode="auto">
            <a:xfrm rot="5400000">
              <a:off x="2226891" y="44862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" name="直線單箭頭接點 20"/>
            <p:cNvCxnSpPr>
              <a:cxnSpLocks noChangeShapeType="1"/>
            </p:cNvCxnSpPr>
            <p:nvPr/>
          </p:nvCxnSpPr>
          <p:spPr bwMode="auto">
            <a:xfrm rot="16200000" flipH="1">
              <a:off x="2941266" y="39147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4" name="文字方塊 13"/>
            <p:cNvSpPr txBox="1"/>
            <p:nvPr/>
          </p:nvSpPr>
          <p:spPr>
            <a:xfrm>
              <a:off x="2905547" y="4164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5" name="直線單箭頭接點 24"/>
            <p:cNvCxnSpPr>
              <a:cxnSpLocks noChangeShapeType="1"/>
            </p:cNvCxnSpPr>
            <p:nvPr/>
          </p:nvCxnSpPr>
          <p:spPr bwMode="auto">
            <a:xfrm rot="16200000" flipH="1">
              <a:off x="2584078" y="44862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6" name="文字方塊 15"/>
            <p:cNvSpPr txBox="1"/>
            <p:nvPr/>
          </p:nvSpPr>
          <p:spPr>
            <a:xfrm>
              <a:off x="2548359" y="4736306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7" name="直線單箭頭接點 26"/>
            <p:cNvCxnSpPr>
              <a:cxnSpLocks noChangeShapeType="1"/>
            </p:cNvCxnSpPr>
            <p:nvPr/>
          </p:nvCxnSpPr>
          <p:spPr bwMode="auto">
            <a:xfrm rot="5400000">
              <a:off x="1869703" y="5057775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" name="直線單箭頭接點 27"/>
            <p:cNvCxnSpPr>
              <a:cxnSpLocks noChangeShapeType="1"/>
            </p:cNvCxnSpPr>
            <p:nvPr/>
          </p:nvCxnSpPr>
          <p:spPr bwMode="auto">
            <a:xfrm rot="16200000" flipH="1">
              <a:off x="2226891" y="5057774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9" name="文字方塊 18"/>
            <p:cNvSpPr txBox="1"/>
            <p:nvPr/>
          </p:nvSpPr>
          <p:spPr>
            <a:xfrm>
              <a:off x="2191172" y="5307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619672" y="5307806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103116" y="2276872"/>
            <a:ext cx="3125592" cy="1985670"/>
            <a:chOff x="4572000" y="3521869"/>
            <a:chExt cx="2428875" cy="1543050"/>
          </a:xfrm>
        </p:grpSpPr>
        <p:sp>
          <p:nvSpPr>
            <p:cNvPr id="22" name="橢圓 44"/>
            <p:cNvSpPr>
              <a:spLocks noChangeArrowheads="1"/>
            </p:cNvSpPr>
            <p:nvPr/>
          </p:nvSpPr>
          <p:spPr bwMode="auto">
            <a:xfrm>
              <a:off x="5643562" y="35218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3" name="橢圓 45"/>
            <p:cNvSpPr>
              <a:spLocks noChangeArrowheads="1"/>
            </p:cNvSpPr>
            <p:nvPr/>
          </p:nvSpPr>
          <p:spPr bwMode="auto">
            <a:xfrm>
              <a:off x="5000625" y="40933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4" name="橢圓 46"/>
            <p:cNvSpPr>
              <a:spLocks noChangeArrowheads="1"/>
            </p:cNvSpPr>
            <p:nvPr/>
          </p:nvSpPr>
          <p:spPr bwMode="auto">
            <a:xfrm>
              <a:off x="6357937" y="4093369"/>
              <a:ext cx="285750" cy="28575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25" name="直線單箭頭接點 47"/>
            <p:cNvCxnSpPr>
              <a:cxnSpLocks noChangeShapeType="1"/>
            </p:cNvCxnSpPr>
            <p:nvPr/>
          </p:nvCxnSpPr>
          <p:spPr bwMode="auto">
            <a:xfrm rot="10800000" flipV="1">
              <a:off x="5286375" y="3807619"/>
              <a:ext cx="428625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6" name="直線單箭頭接點 48"/>
            <p:cNvCxnSpPr>
              <a:cxnSpLocks noChangeShapeType="1"/>
            </p:cNvCxnSpPr>
            <p:nvPr/>
          </p:nvCxnSpPr>
          <p:spPr bwMode="auto">
            <a:xfrm rot="5400000">
              <a:off x="4822031" y="4414838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直線單箭頭接點 49"/>
            <p:cNvCxnSpPr>
              <a:cxnSpLocks noChangeShapeType="1"/>
            </p:cNvCxnSpPr>
            <p:nvPr/>
          </p:nvCxnSpPr>
          <p:spPr bwMode="auto">
            <a:xfrm>
              <a:off x="5857875" y="3807619"/>
              <a:ext cx="500062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8" name="文字方塊 27"/>
            <p:cNvSpPr txBox="1"/>
            <p:nvPr/>
          </p:nvSpPr>
          <p:spPr>
            <a:xfrm>
              <a:off x="6500812" y="4664869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29" name="直線單箭頭接點 51"/>
            <p:cNvCxnSpPr>
              <a:cxnSpLocks noChangeShapeType="1"/>
            </p:cNvCxnSpPr>
            <p:nvPr/>
          </p:nvCxnSpPr>
          <p:spPr bwMode="auto">
            <a:xfrm rot="16200000" flipH="1">
              <a:off x="5179219" y="4414837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0" name="文字方塊 29"/>
            <p:cNvSpPr txBox="1"/>
            <p:nvPr/>
          </p:nvSpPr>
          <p:spPr>
            <a:xfrm>
              <a:off x="5143500" y="4664869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31" name="直線單箭頭接點 54"/>
            <p:cNvCxnSpPr>
              <a:cxnSpLocks noChangeShapeType="1"/>
            </p:cNvCxnSpPr>
            <p:nvPr/>
          </p:nvCxnSpPr>
          <p:spPr bwMode="auto">
            <a:xfrm rot="5400000">
              <a:off x="6179344" y="4414837"/>
              <a:ext cx="285750" cy="214313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2" name="直線單箭頭接點 55"/>
            <p:cNvCxnSpPr>
              <a:cxnSpLocks noChangeShapeType="1"/>
            </p:cNvCxnSpPr>
            <p:nvPr/>
          </p:nvCxnSpPr>
          <p:spPr bwMode="auto">
            <a:xfrm rot="16200000" flipH="1">
              <a:off x="6536531" y="4414838"/>
              <a:ext cx="285750" cy="2143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3" name="文字方塊 32"/>
            <p:cNvSpPr txBox="1"/>
            <p:nvPr/>
          </p:nvSpPr>
          <p:spPr>
            <a:xfrm>
              <a:off x="5929312" y="4664869"/>
              <a:ext cx="500063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572000" y="4664869"/>
              <a:ext cx="500062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65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External Path Length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The total number of merge is equal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is the size of Run </a:t>
                </a:r>
                <a:r>
                  <a:rPr lang="en-US" altLang="zh-TW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is the distance from the node to root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b="1" dirty="0"/>
                  <a:t>How to build a merge tree such that the tot al cost is minimized?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94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External 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 runs using its size.</a:t>
            </a:r>
          </a:p>
          <a:p>
            <a:endParaRPr lang="en-US" altLang="zh-TW" dirty="0"/>
          </a:p>
          <a:p>
            <a:r>
              <a:rPr lang="en-US" altLang="zh-TW" dirty="0"/>
              <a:t>Take the two runs with </a:t>
            </a:r>
            <a:r>
              <a:rPr lang="en-US" altLang="zh-TW" b="1" dirty="0">
                <a:highlight>
                  <a:srgbClr val="FFFF00"/>
                </a:highlight>
              </a:rPr>
              <a:t>least sizes </a:t>
            </a:r>
            <a:r>
              <a:rPr lang="en-US" altLang="zh-TW" dirty="0"/>
              <a:t>and combine them into a tree.</a:t>
            </a:r>
          </a:p>
          <a:p>
            <a:r>
              <a:rPr lang="en-US" altLang="zh-TW" dirty="0"/>
              <a:t>Repeat the process until we obtain one tree.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9" name="群組 16"/>
          <p:cNvGrpSpPr>
            <a:grpSpLocks/>
          </p:cNvGrpSpPr>
          <p:nvPr/>
        </p:nvGrpSpPr>
        <p:grpSpPr bwMode="auto">
          <a:xfrm>
            <a:off x="3153519" y="2308870"/>
            <a:ext cx="2714625" cy="400050"/>
            <a:chOff x="1285852" y="3214686"/>
            <a:chExt cx="2714644" cy="400110"/>
          </a:xfrm>
        </p:grpSpPr>
        <p:sp>
          <p:nvSpPr>
            <p:cNvPr id="10" name="文字方塊 9"/>
            <p:cNvSpPr txBox="1"/>
            <p:nvPr/>
          </p:nvSpPr>
          <p:spPr>
            <a:xfrm>
              <a:off x="2000232" y="3214686"/>
              <a:ext cx="500067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285852" y="3214686"/>
              <a:ext cx="500067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500431" y="3214686"/>
              <a:ext cx="500065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86051" y="3214686"/>
              <a:ext cx="500065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14" name="群組 17"/>
          <p:cNvGrpSpPr>
            <a:grpSpLocks/>
          </p:cNvGrpSpPr>
          <p:nvPr/>
        </p:nvGrpSpPr>
        <p:grpSpPr bwMode="auto">
          <a:xfrm>
            <a:off x="467544" y="5507533"/>
            <a:ext cx="2500313" cy="1114425"/>
            <a:chOff x="1285852" y="3857628"/>
            <a:chExt cx="2500330" cy="1114490"/>
          </a:xfrm>
        </p:grpSpPr>
        <p:sp>
          <p:nvSpPr>
            <p:cNvPr id="15" name="文字方塊 14"/>
            <p:cNvSpPr txBox="1"/>
            <p:nvPr/>
          </p:nvSpPr>
          <p:spPr>
            <a:xfrm>
              <a:off x="3286116" y="4572045"/>
              <a:ext cx="500066" cy="40007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571736" y="4572045"/>
              <a:ext cx="500066" cy="40007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7" name="橢圓 8"/>
            <p:cNvSpPr>
              <a:spLocks noChangeArrowheads="1"/>
            </p:cNvSpPr>
            <p:nvPr/>
          </p:nvSpPr>
          <p:spPr bwMode="auto">
            <a:xfrm>
              <a:off x="1714480" y="400050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18" name="直線單箭頭接點 9"/>
            <p:cNvCxnSpPr>
              <a:cxnSpLocks noChangeShapeType="1"/>
            </p:cNvCxnSpPr>
            <p:nvPr/>
          </p:nvCxnSpPr>
          <p:spPr bwMode="auto">
            <a:xfrm rot="5400000">
              <a:off x="1535885" y="432197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9" name="直線單箭頭接點 10"/>
            <p:cNvCxnSpPr>
              <a:cxnSpLocks noChangeShapeType="1"/>
            </p:cNvCxnSpPr>
            <p:nvPr/>
          </p:nvCxnSpPr>
          <p:spPr bwMode="auto">
            <a:xfrm rot="16200000" flipH="1">
              <a:off x="1893075" y="4321974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0" name="文字方塊 19"/>
            <p:cNvSpPr txBox="1"/>
            <p:nvPr/>
          </p:nvSpPr>
          <p:spPr>
            <a:xfrm>
              <a:off x="1857356" y="4572045"/>
              <a:ext cx="500066" cy="40007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85852" y="4572045"/>
              <a:ext cx="500066" cy="40007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285852" y="3857628"/>
              <a:ext cx="357190" cy="4000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6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23" name="群組 64"/>
          <p:cNvGrpSpPr>
            <a:grpSpLocks/>
          </p:cNvGrpSpPr>
          <p:nvPr/>
        </p:nvGrpSpPr>
        <p:grpSpPr bwMode="auto">
          <a:xfrm>
            <a:off x="3275856" y="4864596"/>
            <a:ext cx="2428875" cy="1757362"/>
            <a:chOff x="2071670" y="3929066"/>
            <a:chExt cx="2428892" cy="1757432"/>
          </a:xfrm>
        </p:grpSpPr>
        <p:sp>
          <p:nvSpPr>
            <p:cNvPr id="24" name="橢圓 18"/>
            <p:cNvSpPr>
              <a:spLocks noChangeArrowheads="1"/>
            </p:cNvSpPr>
            <p:nvPr/>
          </p:nvSpPr>
          <p:spPr bwMode="auto">
            <a:xfrm>
              <a:off x="2857488" y="414338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5" name="橢圓 19"/>
            <p:cNvSpPr>
              <a:spLocks noChangeArrowheads="1"/>
            </p:cNvSpPr>
            <p:nvPr/>
          </p:nvSpPr>
          <p:spPr bwMode="auto">
            <a:xfrm>
              <a:off x="2500298" y="471488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26" name="直線單箭頭接點 20"/>
            <p:cNvCxnSpPr>
              <a:cxnSpLocks noChangeShapeType="1"/>
            </p:cNvCxnSpPr>
            <p:nvPr/>
          </p:nvCxnSpPr>
          <p:spPr bwMode="auto">
            <a:xfrm rot="5400000">
              <a:off x="2678893" y="4464851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直線單箭頭接點 21"/>
            <p:cNvCxnSpPr>
              <a:cxnSpLocks noChangeShapeType="1"/>
              <a:endCxn id="28" idx="0"/>
            </p:cNvCxnSpPr>
            <p:nvPr/>
          </p:nvCxnSpPr>
          <p:spPr bwMode="auto">
            <a:xfrm rot="16200000" flipH="1">
              <a:off x="2875347" y="4625585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8" name="文字方塊 27"/>
            <p:cNvSpPr txBox="1"/>
            <p:nvPr/>
          </p:nvSpPr>
          <p:spPr>
            <a:xfrm>
              <a:off x="3286115" y="5286432"/>
              <a:ext cx="500067" cy="4000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29" name="直線單箭頭接點 23"/>
            <p:cNvCxnSpPr>
              <a:cxnSpLocks noChangeShapeType="1"/>
            </p:cNvCxnSpPr>
            <p:nvPr/>
          </p:nvCxnSpPr>
          <p:spPr bwMode="auto">
            <a:xfrm rot="5400000">
              <a:off x="2321703" y="503635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0" name="直線單箭頭接點 24"/>
            <p:cNvCxnSpPr>
              <a:cxnSpLocks noChangeShapeType="1"/>
            </p:cNvCxnSpPr>
            <p:nvPr/>
          </p:nvCxnSpPr>
          <p:spPr bwMode="auto">
            <a:xfrm rot="16200000" flipH="1">
              <a:off x="2678893" y="5036354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1" name="文字方塊 30"/>
            <p:cNvSpPr txBox="1"/>
            <p:nvPr/>
          </p:nvSpPr>
          <p:spPr>
            <a:xfrm>
              <a:off x="2643174" y="5286432"/>
              <a:ext cx="500065" cy="4000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071670" y="5286432"/>
              <a:ext cx="500065" cy="4000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000495" y="5286432"/>
              <a:ext cx="500067" cy="4000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189097" y="3929066"/>
              <a:ext cx="596954" cy="4000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35" name="群組 67"/>
          <p:cNvGrpSpPr>
            <a:grpSpLocks/>
          </p:cNvGrpSpPr>
          <p:nvPr/>
        </p:nvGrpSpPr>
        <p:grpSpPr bwMode="auto">
          <a:xfrm>
            <a:off x="5958979" y="4293096"/>
            <a:ext cx="2357437" cy="2328862"/>
            <a:chOff x="5643570" y="3357562"/>
            <a:chExt cx="2357454" cy="2328936"/>
          </a:xfrm>
        </p:grpSpPr>
        <p:sp>
          <p:nvSpPr>
            <p:cNvPr id="36" name="橢圓 47"/>
            <p:cNvSpPr>
              <a:spLocks noChangeArrowheads="1"/>
            </p:cNvSpPr>
            <p:nvPr/>
          </p:nvSpPr>
          <p:spPr bwMode="auto">
            <a:xfrm>
              <a:off x="6786578" y="3571876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37" name="橢圓 48"/>
            <p:cNvSpPr>
              <a:spLocks noChangeArrowheads="1"/>
            </p:cNvSpPr>
            <p:nvPr/>
          </p:nvSpPr>
          <p:spPr bwMode="auto">
            <a:xfrm>
              <a:off x="6429388" y="414338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38" name="橢圓 49"/>
            <p:cNvSpPr>
              <a:spLocks noChangeArrowheads="1"/>
            </p:cNvSpPr>
            <p:nvPr/>
          </p:nvSpPr>
          <p:spPr bwMode="auto">
            <a:xfrm>
              <a:off x="6072198" y="471488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39" name="直線單箭頭接點 50"/>
            <p:cNvCxnSpPr>
              <a:cxnSpLocks noChangeShapeType="1"/>
            </p:cNvCxnSpPr>
            <p:nvPr/>
          </p:nvCxnSpPr>
          <p:spPr bwMode="auto">
            <a:xfrm rot="5400000">
              <a:off x="6607983" y="3893347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0" name="直線單箭頭接點 51"/>
            <p:cNvCxnSpPr>
              <a:cxnSpLocks noChangeShapeType="1"/>
            </p:cNvCxnSpPr>
            <p:nvPr/>
          </p:nvCxnSpPr>
          <p:spPr bwMode="auto">
            <a:xfrm rot="5400000">
              <a:off x="6250793" y="4464851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" name="直線單箭頭接點 52"/>
            <p:cNvCxnSpPr>
              <a:cxnSpLocks noChangeShapeType="1"/>
              <a:endCxn id="42" idx="0"/>
            </p:cNvCxnSpPr>
            <p:nvPr/>
          </p:nvCxnSpPr>
          <p:spPr bwMode="auto">
            <a:xfrm rot="16200000" flipH="1">
              <a:off x="6661561" y="4196957"/>
              <a:ext cx="1428761" cy="750099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2" name="文字方塊 41"/>
            <p:cNvSpPr txBox="1"/>
            <p:nvPr/>
          </p:nvSpPr>
          <p:spPr>
            <a:xfrm>
              <a:off x="7500958" y="5286435"/>
              <a:ext cx="500066" cy="4000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15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43" name="直線單箭頭接點 54"/>
            <p:cNvCxnSpPr>
              <a:cxnSpLocks noChangeShapeType="1"/>
              <a:endCxn id="44" idx="0"/>
            </p:cNvCxnSpPr>
            <p:nvPr/>
          </p:nvCxnSpPr>
          <p:spPr bwMode="auto">
            <a:xfrm rot="16200000" flipH="1">
              <a:off x="6447247" y="4625585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4" name="文字方塊 43"/>
            <p:cNvSpPr txBox="1"/>
            <p:nvPr/>
          </p:nvSpPr>
          <p:spPr>
            <a:xfrm>
              <a:off x="6858016" y="5286435"/>
              <a:ext cx="500067" cy="4000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5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45" name="直線單箭頭接點 56"/>
            <p:cNvCxnSpPr>
              <a:cxnSpLocks noChangeShapeType="1"/>
            </p:cNvCxnSpPr>
            <p:nvPr/>
          </p:nvCxnSpPr>
          <p:spPr bwMode="auto">
            <a:xfrm rot="5400000">
              <a:off x="5893603" y="503635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6" name="直線單箭頭接點 57"/>
            <p:cNvCxnSpPr>
              <a:cxnSpLocks noChangeShapeType="1"/>
            </p:cNvCxnSpPr>
            <p:nvPr/>
          </p:nvCxnSpPr>
          <p:spPr bwMode="auto">
            <a:xfrm rot="16200000" flipH="1">
              <a:off x="6250793" y="5036354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7" name="文字方塊 46"/>
            <p:cNvSpPr txBox="1"/>
            <p:nvPr/>
          </p:nvSpPr>
          <p:spPr>
            <a:xfrm>
              <a:off x="6215074" y="5286435"/>
              <a:ext cx="500066" cy="4000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4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643570" y="5286435"/>
              <a:ext cx="500066" cy="4000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215074" y="3357562"/>
              <a:ext cx="571504" cy="4000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26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01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set of messages {M</a:t>
            </a:r>
            <a:r>
              <a:rPr lang="en-US" altLang="zh-TW" baseline="-25000" dirty="0"/>
              <a:t>1</a:t>
            </a:r>
            <a:r>
              <a:rPr lang="en-US" altLang="zh-TW" dirty="0"/>
              <a:t> , M</a:t>
            </a:r>
            <a:r>
              <a:rPr lang="en-US" altLang="zh-TW" baseline="-25000" dirty="0"/>
              <a:t>2</a:t>
            </a:r>
            <a:r>
              <a:rPr lang="en-US" altLang="zh-TW" dirty="0"/>
              <a:t> , …, </a:t>
            </a:r>
            <a:r>
              <a:rPr lang="en-US" altLang="zh-TW" dirty="0" err="1"/>
              <a:t>M</a:t>
            </a:r>
            <a:r>
              <a:rPr lang="en-US" altLang="zh-TW" baseline="-25000" dirty="0" err="1"/>
              <a:t>i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How do we encode each </a:t>
            </a:r>
            <a:r>
              <a:rPr lang="en-US" altLang="zh-TW" dirty="0" err="1"/>
              <a:t>M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using a binary code such that each code is unique?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84368"/>
              </p:ext>
            </p:extLst>
          </p:nvPr>
        </p:nvGraphicFramePr>
        <p:xfrm>
          <a:off x="971600" y="3501008"/>
          <a:ext cx="6552729" cy="280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Encode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Encode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Encode 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0001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0001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0100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1000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90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Encoding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Taking the 1</a:t>
            </a:r>
            <a:r>
              <a:rPr lang="en-US" altLang="zh-TW" baseline="30000" dirty="0"/>
              <a:t>st</a:t>
            </a:r>
            <a:r>
              <a:rPr lang="en-US" altLang="zh-TW" dirty="0"/>
              <a:t> encoding {M</a:t>
            </a:r>
            <a:r>
              <a:rPr lang="en-US" altLang="zh-TW" baseline="-25000" dirty="0"/>
              <a:t>1</a:t>
            </a:r>
            <a:r>
              <a:rPr lang="en-US" altLang="zh-TW" dirty="0"/>
              <a:t>(0), M</a:t>
            </a:r>
            <a:r>
              <a:rPr lang="en-US" altLang="zh-TW" baseline="-25000" dirty="0"/>
              <a:t>2</a:t>
            </a:r>
            <a:r>
              <a:rPr lang="en-US" altLang="zh-TW" dirty="0"/>
              <a:t>(1) , M</a:t>
            </a:r>
            <a:r>
              <a:rPr lang="en-US" altLang="zh-TW" baseline="-25000" dirty="0"/>
              <a:t>3</a:t>
            </a:r>
            <a:r>
              <a:rPr lang="en-US" altLang="zh-TW" dirty="0"/>
              <a:t>(01) , M</a:t>
            </a:r>
            <a:r>
              <a:rPr lang="en-US" altLang="zh-TW" baseline="-25000" dirty="0"/>
              <a:t>4</a:t>
            </a:r>
            <a:r>
              <a:rPr lang="en-US" altLang="zh-TW" dirty="0"/>
              <a:t>(10)}.</a:t>
            </a:r>
          </a:p>
          <a:p>
            <a:r>
              <a:rPr lang="en-US" altLang="zh-TW" dirty="0"/>
              <a:t>Now you receive a code {0 1 0 1 0 1 },  can you decode it to corresponding messages?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</a:t>
            </a:r>
            <a:r>
              <a:rPr lang="en-US" altLang="zh-TW" sz="3900" b="1" dirty="0">
                <a:solidFill>
                  <a:srgbClr val="FF0000"/>
                </a:solidFill>
              </a:rPr>
              <a:t>NO!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There are more than one possible result!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baseline="-25000" dirty="0"/>
              <a:t>1,</a:t>
            </a:r>
            <a:r>
              <a:rPr lang="en-US" altLang="zh-TW" dirty="0"/>
              <a:t> M</a:t>
            </a:r>
            <a:r>
              <a:rPr lang="en-US" altLang="zh-TW" baseline="-25000" dirty="0"/>
              <a:t>2,</a:t>
            </a:r>
            <a:r>
              <a:rPr lang="en-US" altLang="zh-TW" dirty="0"/>
              <a:t> M</a:t>
            </a:r>
            <a:r>
              <a:rPr lang="en-US" altLang="zh-TW" baseline="-25000" dirty="0"/>
              <a:t>1,</a:t>
            </a:r>
            <a:r>
              <a:rPr lang="en-US" altLang="zh-TW" dirty="0"/>
              <a:t> M</a:t>
            </a:r>
            <a:r>
              <a:rPr lang="en-US" altLang="zh-TW" baseline="-25000" dirty="0"/>
              <a:t>2,</a:t>
            </a:r>
            <a:r>
              <a:rPr lang="en-US" altLang="zh-TW" dirty="0"/>
              <a:t> M</a:t>
            </a:r>
            <a:r>
              <a:rPr lang="en-US" altLang="zh-TW" baseline="-25000" dirty="0"/>
              <a:t>1 , </a:t>
            </a:r>
            <a:r>
              <a:rPr lang="en-US" altLang="zh-TW" dirty="0"/>
              <a:t>M</a:t>
            </a:r>
            <a:r>
              <a:rPr lang="en-US" altLang="zh-TW" baseline="-25000" dirty="0"/>
              <a:t>2 </a:t>
            </a:r>
            <a:r>
              <a:rPr lang="en-US" altLang="zh-TW" dirty="0"/>
              <a:t>or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baseline="-25000" dirty="0"/>
              <a:t>3,</a:t>
            </a:r>
            <a:r>
              <a:rPr lang="en-US" altLang="zh-TW" dirty="0"/>
              <a:t> M</a:t>
            </a:r>
            <a:r>
              <a:rPr lang="en-US" altLang="zh-TW" baseline="-25000" dirty="0"/>
              <a:t>1,</a:t>
            </a:r>
            <a:r>
              <a:rPr lang="en-US" altLang="zh-TW" dirty="0"/>
              <a:t> M</a:t>
            </a:r>
            <a:r>
              <a:rPr lang="en-US" altLang="zh-TW" baseline="-25000" dirty="0"/>
              <a:t>4,</a:t>
            </a:r>
            <a:r>
              <a:rPr lang="en-US" altLang="zh-TW" dirty="0"/>
              <a:t> M</a:t>
            </a:r>
            <a:r>
              <a:rPr lang="en-US" altLang="zh-TW" baseline="-25000" dirty="0"/>
              <a:t>2</a:t>
            </a:r>
          </a:p>
          <a:p>
            <a:r>
              <a:rPr lang="en-US" altLang="zh-TW" b="1" dirty="0"/>
              <a:t>No code is a “Prefix” of all other codes.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22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 binary tree, called </a:t>
            </a:r>
            <a:r>
              <a:rPr lang="en-US" altLang="zh-TW" b="1" dirty="0">
                <a:highlight>
                  <a:srgbClr val="FFFF00"/>
                </a:highlight>
              </a:rPr>
              <a:t>decode tree </a:t>
            </a:r>
            <a:r>
              <a:rPr lang="en-US" altLang="zh-TW" dirty="0"/>
              <a:t>to encode messages.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15616" y="2996952"/>
            <a:ext cx="2664296" cy="3092924"/>
            <a:chOff x="5364088" y="2823511"/>
            <a:chExt cx="2298228" cy="2667964"/>
          </a:xfrm>
        </p:grpSpPr>
        <p:sp>
          <p:nvSpPr>
            <p:cNvPr id="5" name="橢圓 4"/>
            <p:cNvSpPr>
              <a:spLocks noChangeArrowheads="1"/>
            </p:cNvSpPr>
            <p:nvPr/>
          </p:nvSpPr>
          <p:spPr bwMode="auto">
            <a:xfrm>
              <a:off x="6834954" y="2823511"/>
              <a:ext cx="367717" cy="367717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6375308" y="3558944"/>
              <a:ext cx="367717" cy="367717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5915663" y="4294378"/>
              <a:ext cx="367717" cy="367717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8" name="直線單箭頭接點 16"/>
            <p:cNvCxnSpPr>
              <a:cxnSpLocks noChangeShapeType="1"/>
            </p:cNvCxnSpPr>
            <p:nvPr/>
          </p:nvCxnSpPr>
          <p:spPr bwMode="auto">
            <a:xfrm rot="5400000">
              <a:off x="6605131" y="3237193"/>
              <a:ext cx="367717" cy="27578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" name="直線單箭頭接點 19"/>
            <p:cNvCxnSpPr>
              <a:cxnSpLocks noChangeShapeType="1"/>
            </p:cNvCxnSpPr>
            <p:nvPr/>
          </p:nvCxnSpPr>
          <p:spPr bwMode="auto">
            <a:xfrm rot="5400000">
              <a:off x="6145486" y="3972625"/>
              <a:ext cx="367717" cy="2757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" name="直線單箭頭接點 20"/>
            <p:cNvCxnSpPr>
              <a:cxnSpLocks noChangeShapeType="1"/>
            </p:cNvCxnSpPr>
            <p:nvPr/>
          </p:nvCxnSpPr>
          <p:spPr bwMode="auto">
            <a:xfrm rot="16200000" flipH="1">
              <a:off x="7064777" y="3237191"/>
              <a:ext cx="367717" cy="2757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1" name="文字方塊 10"/>
            <p:cNvSpPr txBox="1"/>
            <p:nvPr/>
          </p:nvSpPr>
          <p:spPr>
            <a:xfrm>
              <a:off x="7018813" y="3558943"/>
              <a:ext cx="643503" cy="46166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/>
                <a:t>M</a:t>
              </a:r>
              <a:r>
                <a:rPr lang="en-US" altLang="zh-TW" sz="2400" baseline="-25000" dirty="0"/>
                <a:t>4</a:t>
              </a:r>
              <a:endParaRPr kumimoji="0" lang="zh-TW" altLang="en-US" sz="24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2" name="直線單箭頭接點 24"/>
            <p:cNvCxnSpPr>
              <a:cxnSpLocks noChangeShapeType="1"/>
            </p:cNvCxnSpPr>
            <p:nvPr/>
          </p:nvCxnSpPr>
          <p:spPr bwMode="auto">
            <a:xfrm rot="16200000" flipH="1">
              <a:off x="6605131" y="3972626"/>
              <a:ext cx="367717" cy="27578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3" name="文字方塊 12"/>
            <p:cNvSpPr txBox="1"/>
            <p:nvPr/>
          </p:nvSpPr>
          <p:spPr>
            <a:xfrm>
              <a:off x="6559166" y="4294376"/>
              <a:ext cx="643505" cy="46166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/>
                <a:t>M</a:t>
              </a:r>
              <a:r>
                <a:rPr lang="en-US" altLang="zh-TW" sz="2400" baseline="-25000" dirty="0"/>
                <a:t>3</a:t>
              </a:r>
              <a:endParaRPr kumimoji="0" lang="zh-TW" altLang="en-US" sz="2400" dirty="0">
                <a:latin typeface="+mj-lt"/>
                <a:ea typeface="標楷體" pitchFamily="65" charset="-120"/>
              </a:endParaRPr>
            </a:p>
          </p:txBody>
        </p:sp>
        <p:cxnSp>
          <p:nvCxnSpPr>
            <p:cNvPr id="14" name="直線單箭頭接點 26"/>
            <p:cNvCxnSpPr>
              <a:cxnSpLocks noChangeShapeType="1"/>
            </p:cNvCxnSpPr>
            <p:nvPr/>
          </p:nvCxnSpPr>
          <p:spPr bwMode="auto">
            <a:xfrm rot="5400000">
              <a:off x="5685840" y="4708059"/>
              <a:ext cx="367717" cy="27578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" name="直線單箭頭接點 27"/>
            <p:cNvCxnSpPr>
              <a:cxnSpLocks noChangeShapeType="1"/>
            </p:cNvCxnSpPr>
            <p:nvPr/>
          </p:nvCxnSpPr>
          <p:spPr bwMode="auto">
            <a:xfrm rot="16200000" flipH="1">
              <a:off x="6145486" y="4708058"/>
              <a:ext cx="367717" cy="2757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6" name="文字方塊 15"/>
            <p:cNvSpPr txBox="1"/>
            <p:nvPr/>
          </p:nvSpPr>
          <p:spPr>
            <a:xfrm>
              <a:off x="6099521" y="5029810"/>
              <a:ext cx="643503" cy="46166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/>
                <a:t>M</a:t>
              </a:r>
              <a:r>
                <a:rPr lang="en-US" altLang="zh-TW" sz="2400" baseline="-25000" dirty="0"/>
                <a:t>2</a:t>
              </a:r>
              <a:endParaRPr kumimoji="0" lang="zh-TW" altLang="en-US" sz="24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364088" y="5029810"/>
              <a:ext cx="643503" cy="46166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/>
                <a:t>M</a:t>
              </a:r>
              <a:r>
                <a:rPr lang="en-US" altLang="zh-TW" sz="2400" baseline="-25000" dirty="0"/>
                <a:t>1</a:t>
              </a:r>
              <a:endParaRPr kumimoji="0" lang="zh-TW" altLang="en-US" sz="24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500253" y="3051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222642" y="3051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012160" y="3789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508104" y="45091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718586" y="3779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286538" y="45091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1780017" y="6240980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Decode tree</a:t>
            </a:r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30917"/>
              </p:ext>
            </p:extLst>
          </p:nvPr>
        </p:nvGraphicFramePr>
        <p:xfrm>
          <a:off x="4355976" y="3013966"/>
          <a:ext cx="3672408" cy="280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Huffman Codes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001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</a:t>
                      </a:r>
                      <a:r>
                        <a:rPr lang="en-US" altLang="zh-TW" sz="2800" baseline="-250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365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Cost of decoding a code word is proportional to the number of bits in the code.</a:t>
                </a:r>
              </a:p>
              <a:p>
                <a:pPr lvl="1"/>
                <a:r>
                  <a:rPr lang="en-US" altLang="zh-TW" dirty="0"/>
                  <a:t>Decoding a code word contain 2*M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and 1*M</a:t>
                </a:r>
                <a:r>
                  <a:rPr lang="en-US" altLang="zh-TW" baseline="-25000" dirty="0"/>
                  <a:t>4</a:t>
                </a:r>
                <a:r>
                  <a:rPr lang="en-US" altLang="zh-TW" dirty="0"/>
                  <a:t> requires process 2*3+1 = 7 bits.</a:t>
                </a:r>
              </a:p>
              <a:p>
                <a:r>
                  <a:rPr lang="en-US" altLang="zh-TW" dirty="0"/>
                  <a:t>Assume the frequency of a message </a:t>
                </a:r>
                <a:r>
                  <a:rPr lang="en-US" altLang="zh-TW" dirty="0" err="1"/>
                  <a:t>M</a:t>
                </a:r>
                <a:r>
                  <a:rPr lang="en-US" altLang="zh-TW" baseline="-25000" dirty="0" err="1"/>
                  <a:t>i</a:t>
                </a:r>
                <a:r>
                  <a:rPr lang="en-US" altLang="zh-TW" baseline="-25000" dirty="0"/>
                  <a:t> </a:t>
                </a:r>
                <a:r>
                  <a:rPr lang="en-US" altLang="zh-TW" dirty="0"/>
                  <a:t>been transmitted is q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, the total cost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b="1" dirty="0"/>
                  <a:t>How do we construct a decode tree such that the transmission cost is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minimized</a:t>
                </a:r>
                <a:r>
                  <a:rPr lang="en-US" altLang="zh-TW" b="1" dirty="0"/>
                  <a:t>?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580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External 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512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Sort the message according to q</a:t>
            </a:r>
            <a:r>
              <a:rPr lang="en-US" altLang="zh-TW" baseline="-25000" dirty="0"/>
              <a:t>i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Take the two messages with </a:t>
            </a:r>
            <a:r>
              <a:rPr lang="en-US" altLang="zh-TW" b="1" dirty="0"/>
              <a:t>least q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 </a:t>
            </a:r>
            <a:r>
              <a:rPr lang="en-US" altLang="zh-TW" dirty="0"/>
              <a:t>and combine them into a tree.</a:t>
            </a:r>
          </a:p>
          <a:p>
            <a:r>
              <a:rPr lang="en-US" altLang="zh-TW" dirty="0"/>
              <a:t>Repeat the process until we obtain one tree.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43"/>
          <p:cNvGrpSpPr>
            <a:grpSpLocks/>
          </p:cNvGrpSpPr>
          <p:nvPr/>
        </p:nvGrpSpPr>
        <p:grpSpPr bwMode="auto">
          <a:xfrm>
            <a:off x="971600" y="2060851"/>
            <a:ext cx="3734717" cy="864093"/>
            <a:chOff x="2285984" y="1500174"/>
            <a:chExt cx="3734743" cy="864677"/>
          </a:xfrm>
        </p:grpSpPr>
        <p:grpSp>
          <p:nvGrpSpPr>
            <p:cNvPr id="5" name="群組 38"/>
            <p:cNvGrpSpPr>
              <a:grpSpLocks/>
            </p:cNvGrpSpPr>
            <p:nvPr/>
          </p:nvGrpSpPr>
          <p:grpSpPr bwMode="auto">
            <a:xfrm>
              <a:off x="2285984" y="1500174"/>
              <a:ext cx="3734743" cy="430504"/>
              <a:chOff x="2285984" y="1500174"/>
              <a:chExt cx="3734743" cy="430504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2285984" y="1500174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 sz="22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M</a:t>
                </a:r>
                <a:r>
                  <a:rPr kumimoji="0" lang="en-US" altLang="zh-TW" sz="2200" baseline="-250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1</a:t>
                </a:r>
                <a:endParaRPr kumimoji="0" lang="zh-TW" altLang="en-US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110595" y="1500174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 sz="22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M</a:t>
                </a:r>
                <a:r>
                  <a:rPr kumimoji="0" lang="en-US" altLang="zh-TW" sz="2200" baseline="-250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3</a:t>
                </a:r>
                <a:endParaRPr kumimoji="0" lang="zh-TW" altLang="en-US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942179" y="1500174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 sz="22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M</a:t>
                </a:r>
                <a:r>
                  <a:rPr kumimoji="0" lang="en-US" altLang="zh-TW" sz="2200" baseline="-250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2</a:t>
                </a:r>
                <a:endParaRPr kumimoji="0" lang="zh-TW" altLang="en-US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4806281" y="1500174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 sz="22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M</a:t>
                </a:r>
                <a:r>
                  <a:rPr kumimoji="0" lang="en-US" altLang="zh-TW" sz="2200" baseline="-25000" dirty="0">
                    <a:solidFill>
                      <a:srgbClr val="B52D9B"/>
                    </a:solidFill>
                    <a:latin typeface="+mj-lt"/>
                    <a:ea typeface="標楷體" pitchFamily="65" charset="-120"/>
                  </a:rPr>
                  <a:t>4</a:t>
                </a:r>
                <a:endParaRPr kumimoji="0" lang="zh-TW" altLang="en-US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endParaRPr>
              </a:p>
            </p:txBody>
          </p:sp>
        </p:grpSp>
        <p:grpSp>
          <p:nvGrpSpPr>
            <p:cNvPr id="6" name="群組 40"/>
            <p:cNvGrpSpPr>
              <a:grpSpLocks/>
            </p:cNvGrpSpPr>
            <p:nvPr/>
          </p:nvGrpSpPr>
          <p:grpSpPr bwMode="auto">
            <a:xfrm>
              <a:off x="2285984" y="1934346"/>
              <a:ext cx="3734743" cy="430505"/>
              <a:chOff x="2285984" y="1934346"/>
              <a:chExt cx="3734743" cy="430505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2285984" y="1934347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200" dirty="0">
                    <a:latin typeface="+mj-lt"/>
                    <a:ea typeface="標楷體" pitchFamily="65" charset="-120"/>
                  </a:rPr>
                  <a:t>1</a:t>
                </a:r>
                <a:r>
                  <a:rPr kumimoji="0" lang="en-US" altLang="zh-TW" sz="2200" dirty="0">
                    <a:latin typeface="+mj-lt"/>
                    <a:ea typeface="標楷體" pitchFamily="65" charset="-120"/>
                  </a:rPr>
                  <a:t>/7</a:t>
                </a:r>
                <a:endParaRPr kumimoji="0" lang="zh-TW" altLang="en-US" sz="2200" baseline="-25000" dirty="0"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110595" y="1934346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200" dirty="0">
                    <a:latin typeface="+mj-lt"/>
                    <a:ea typeface="標楷體" pitchFamily="65" charset="-120"/>
                  </a:rPr>
                  <a:t>1</a:t>
                </a:r>
                <a:r>
                  <a:rPr kumimoji="0" lang="en-US" altLang="zh-TW" sz="2200" dirty="0">
                    <a:latin typeface="+mj-lt"/>
                    <a:ea typeface="標楷體" pitchFamily="65" charset="-120"/>
                  </a:rPr>
                  <a:t>/7</a:t>
                </a:r>
                <a:endParaRPr kumimoji="0" lang="zh-TW" altLang="en-US" sz="2200" baseline="-25000" dirty="0"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942179" y="1934346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200" dirty="0">
                    <a:latin typeface="+mj-lt"/>
                    <a:ea typeface="標楷體" pitchFamily="65" charset="-120"/>
                  </a:rPr>
                  <a:t>2</a:t>
                </a:r>
                <a:r>
                  <a:rPr kumimoji="0" lang="en-US" altLang="zh-TW" sz="2200" dirty="0">
                    <a:latin typeface="+mj-lt"/>
                    <a:ea typeface="標楷體" pitchFamily="65" charset="-120"/>
                  </a:rPr>
                  <a:t>/7</a:t>
                </a:r>
                <a:endParaRPr kumimoji="0" lang="zh-TW" altLang="en-US" sz="2200" baseline="-25000" dirty="0">
                  <a:latin typeface="+mj-lt"/>
                  <a:ea typeface="標楷體" pitchFamily="65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4806281" y="1934346"/>
                <a:ext cx="1214446" cy="4305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200" dirty="0">
                    <a:latin typeface="+mj-lt"/>
                    <a:ea typeface="標楷體" pitchFamily="65" charset="-120"/>
                  </a:rPr>
                  <a:t>3</a:t>
                </a:r>
                <a:r>
                  <a:rPr kumimoji="0" lang="en-US" altLang="zh-TW" sz="2200" dirty="0">
                    <a:latin typeface="+mj-lt"/>
                    <a:ea typeface="標楷體" pitchFamily="65" charset="-120"/>
                  </a:rPr>
                  <a:t>/7</a:t>
                </a:r>
                <a:endParaRPr kumimoji="0" lang="zh-TW" altLang="en-US" sz="2200" baseline="-25000" dirty="0">
                  <a:latin typeface="+mj-lt"/>
                  <a:ea typeface="標楷體" pitchFamily="65" charset="-120"/>
                </a:endParaRPr>
              </a:p>
            </p:txBody>
          </p:sp>
        </p:grpSp>
      </p:grpSp>
      <p:grpSp>
        <p:nvGrpSpPr>
          <p:cNvPr id="15" name="群組 56"/>
          <p:cNvGrpSpPr>
            <a:grpSpLocks/>
          </p:cNvGrpSpPr>
          <p:nvPr/>
        </p:nvGrpSpPr>
        <p:grpSpPr bwMode="auto">
          <a:xfrm>
            <a:off x="884759" y="5445224"/>
            <a:ext cx="1285875" cy="1001713"/>
            <a:chOff x="2285984" y="2000240"/>
            <a:chExt cx="1285884" cy="1002349"/>
          </a:xfrm>
        </p:grpSpPr>
        <p:cxnSp>
          <p:nvCxnSpPr>
            <p:cNvPr id="16" name="直線單箭頭接點 38"/>
            <p:cNvCxnSpPr>
              <a:cxnSpLocks noChangeShapeType="1"/>
            </p:cNvCxnSpPr>
            <p:nvPr/>
          </p:nvCxnSpPr>
          <p:spPr bwMode="auto">
            <a:xfrm rot="5400000">
              <a:off x="2578890" y="2264529"/>
              <a:ext cx="357169" cy="25717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" name="直線單箭頭接點 40"/>
            <p:cNvCxnSpPr>
              <a:cxnSpLocks noChangeShapeType="1"/>
              <a:stCxn id="20" idx="5"/>
            </p:cNvCxnSpPr>
            <p:nvPr/>
          </p:nvCxnSpPr>
          <p:spPr bwMode="auto">
            <a:xfrm rot="16200000" flipH="1">
              <a:off x="3044264" y="2301274"/>
              <a:ext cx="327556" cy="21329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8" name="文字方塊 17"/>
            <p:cNvSpPr txBox="1"/>
            <p:nvPr/>
          </p:nvSpPr>
          <p:spPr>
            <a:xfrm>
              <a:off x="2971789" y="2572103"/>
              <a:ext cx="600079" cy="43048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3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85984" y="2572103"/>
              <a:ext cx="600079" cy="43048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0" name="橢圓 54"/>
            <p:cNvSpPr>
              <a:spLocks noChangeArrowheads="1"/>
            </p:cNvSpPr>
            <p:nvPr/>
          </p:nvSpPr>
          <p:spPr bwMode="auto">
            <a:xfrm>
              <a:off x="2857488" y="200024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</p:grpSp>
      <p:grpSp>
        <p:nvGrpSpPr>
          <p:cNvPr id="21" name="群組 97"/>
          <p:cNvGrpSpPr>
            <a:grpSpLocks/>
          </p:cNvGrpSpPr>
          <p:nvPr/>
        </p:nvGrpSpPr>
        <p:grpSpPr bwMode="auto">
          <a:xfrm>
            <a:off x="2699792" y="4879943"/>
            <a:ext cx="2028825" cy="1574065"/>
            <a:chOff x="2143108" y="4357694"/>
            <a:chExt cx="2028839" cy="1574570"/>
          </a:xfrm>
        </p:grpSpPr>
        <p:sp>
          <p:nvSpPr>
            <p:cNvPr id="23" name="橢圓 59"/>
            <p:cNvSpPr>
              <a:spLocks noChangeArrowheads="1"/>
            </p:cNvSpPr>
            <p:nvPr/>
          </p:nvSpPr>
          <p:spPr bwMode="auto">
            <a:xfrm>
              <a:off x="3071802" y="435769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24" name="橢圓 60"/>
            <p:cNvSpPr>
              <a:spLocks noChangeArrowheads="1"/>
            </p:cNvSpPr>
            <p:nvPr/>
          </p:nvSpPr>
          <p:spPr bwMode="auto">
            <a:xfrm>
              <a:off x="2714612" y="4929198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26" name="直線單箭頭接點 62"/>
            <p:cNvCxnSpPr>
              <a:cxnSpLocks noChangeShapeType="1"/>
            </p:cNvCxnSpPr>
            <p:nvPr/>
          </p:nvCxnSpPr>
          <p:spPr bwMode="auto">
            <a:xfrm rot="5400000">
              <a:off x="2893207" y="467916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8" name="直線單箭頭接點 65"/>
            <p:cNvCxnSpPr>
              <a:cxnSpLocks noChangeShapeType="1"/>
            </p:cNvCxnSpPr>
            <p:nvPr/>
          </p:nvCxnSpPr>
          <p:spPr bwMode="auto">
            <a:xfrm rot="16200000" flipH="1">
              <a:off x="3089661" y="4839899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" name="直線單箭頭接點 67"/>
            <p:cNvCxnSpPr>
              <a:cxnSpLocks noChangeShapeType="1"/>
            </p:cNvCxnSpPr>
            <p:nvPr/>
          </p:nvCxnSpPr>
          <p:spPr bwMode="auto">
            <a:xfrm rot="5400000">
              <a:off x="2536017" y="5250669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0" name="直線單箭頭接點 68"/>
            <p:cNvCxnSpPr>
              <a:cxnSpLocks noChangeShapeType="1"/>
            </p:cNvCxnSpPr>
            <p:nvPr/>
          </p:nvCxnSpPr>
          <p:spPr bwMode="auto">
            <a:xfrm rot="16200000" flipH="1">
              <a:off x="2893207" y="5250668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2" name="文字方塊 31"/>
            <p:cNvSpPr txBox="1"/>
            <p:nvPr/>
          </p:nvSpPr>
          <p:spPr>
            <a:xfrm>
              <a:off x="285748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3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14310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57186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2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41" name="群組 97"/>
          <p:cNvGrpSpPr>
            <a:grpSpLocks/>
          </p:cNvGrpSpPr>
          <p:nvPr/>
        </p:nvGrpSpPr>
        <p:grpSpPr bwMode="auto">
          <a:xfrm>
            <a:off x="5364088" y="4308622"/>
            <a:ext cx="2743200" cy="2145386"/>
            <a:chOff x="2143108" y="3786190"/>
            <a:chExt cx="2743219" cy="2146074"/>
          </a:xfrm>
        </p:grpSpPr>
        <p:sp>
          <p:nvSpPr>
            <p:cNvPr id="42" name="橢圓 58"/>
            <p:cNvSpPr>
              <a:spLocks noChangeArrowheads="1"/>
            </p:cNvSpPr>
            <p:nvPr/>
          </p:nvSpPr>
          <p:spPr bwMode="auto">
            <a:xfrm>
              <a:off x="3428992" y="378619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43" name="橢圓 59"/>
            <p:cNvSpPr>
              <a:spLocks noChangeArrowheads="1"/>
            </p:cNvSpPr>
            <p:nvPr/>
          </p:nvSpPr>
          <p:spPr bwMode="auto">
            <a:xfrm>
              <a:off x="3071802" y="435769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44" name="橢圓 60"/>
            <p:cNvSpPr>
              <a:spLocks noChangeArrowheads="1"/>
            </p:cNvSpPr>
            <p:nvPr/>
          </p:nvSpPr>
          <p:spPr bwMode="auto">
            <a:xfrm>
              <a:off x="2714612" y="4929198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45" name="直線單箭頭接點 61"/>
            <p:cNvCxnSpPr>
              <a:cxnSpLocks noChangeShapeType="1"/>
            </p:cNvCxnSpPr>
            <p:nvPr/>
          </p:nvCxnSpPr>
          <p:spPr bwMode="auto">
            <a:xfrm rot="5400000">
              <a:off x="3250397" y="4107661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6" name="直線單箭頭接點 62"/>
            <p:cNvCxnSpPr>
              <a:cxnSpLocks noChangeShapeType="1"/>
            </p:cNvCxnSpPr>
            <p:nvPr/>
          </p:nvCxnSpPr>
          <p:spPr bwMode="auto">
            <a:xfrm rot="5400000">
              <a:off x="2893207" y="467916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" name="直線單箭頭接點 63"/>
            <p:cNvCxnSpPr>
              <a:cxnSpLocks noChangeShapeType="1"/>
            </p:cNvCxnSpPr>
            <p:nvPr/>
          </p:nvCxnSpPr>
          <p:spPr bwMode="auto">
            <a:xfrm rot="16200000" flipH="1">
              <a:off x="3303975" y="4411271"/>
              <a:ext cx="1428761" cy="750099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8" name="直線單箭頭接點 65"/>
            <p:cNvCxnSpPr>
              <a:cxnSpLocks noChangeShapeType="1"/>
            </p:cNvCxnSpPr>
            <p:nvPr/>
          </p:nvCxnSpPr>
          <p:spPr bwMode="auto">
            <a:xfrm rot="16200000" flipH="1">
              <a:off x="3089661" y="4839899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9" name="直線單箭頭接點 67"/>
            <p:cNvCxnSpPr>
              <a:cxnSpLocks noChangeShapeType="1"/>
            </p:cNvCxnSpPr>
            <p:nvPr/>
          </p:nvCxnSpPr>
          <p:spPr bwMode="auto">
            <a:xfrm rot="5400000">
              <a:off x="2536017" y="5250669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0" name="直線單箭頭接點 68"/>
            <p:cNvCxnSpPr>
              <a:cxnSpLocks noChangeShapeType="1"/>
            </p:cNvCxnSpPr>
            <p:nvPr/>
          </p:nvCxnSpPr>
          <p:spPr bwMode="auto">
            <a:xfrm rot="16200000" flipH="1">
              <a:off x="2893207" y="5250668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2" name="文字方塊 51"/>
            <p:cNvSpPr txBox="1"/>
            <p:nvPr/>
          </p:nvSpPr>
          <p:spPr>
            <a:xfrm>
              <a:off x="285748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3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14310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71868" y="5501239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2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4286248" y="5501239"/>
              <a:ext cx="600079" cy="431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4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93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Encoding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22224"/>
              </p:ext>
            </p:extLst>
          </p:nvPr>
        </p:nvGraphicFramePr>
        <p:xfrm>
          <a:off x="683568" y="4264496"/>
          <a:ext cx="3672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Huffman Codes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群組 27"/>
          <p:cNvGrpSpPr>
            <a:grpSpLocks/>
          </p:cNvGrpSpPr>
          <p:nvPr/>
        </p:nvGrpSpPr>
        <p:grpSpPr bwMode="auto">
          <a:xfrm>
            <a:off x="1115616" y="1698626"/>
            <a:ext cx="2743200" cy="2145387"/>
            <a:chOff x="2143108" y="3786190"/>
            <a:chExt cx="2743219" cy="2146073"/>
          </a:xfrm>
        </p:grpSpPr>
        <p:sp>
          <p:nvSpPr>
            <p:cNvPr id="8" name="橢圓 28"/>
            <p:cNvSpPr>
              <a:spLocks noChangeArrowheads="1"/>
            </p:cNvSpPr>
            <p:nvPr/>
          </p:nvSpPr>
          <p:spPr bwMode="auto">
            <a:xfrm>
              <a:off x="3428992" y="378619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9" name="橢圓 32"/>
            <p:cNvSpPr>
              <a:spLocks noChangeArrowheads="1"/>
            </p:cNvSpPr>
            <p:nvPr/>
          </p:nvSpPr>
          <p:spPr bwMode="auto">
            <a:xfrm>
              <a:off x="3071802" y="435769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10" name="橢圓 33"/>
            <p:cNvSpPr>
              <a:spLocks noChangeArrowheads="1"/>
            </p:cNvSpPr>
            <p:nvPr/>
          </p:nvSpPr>
          <p:spPr bwMode="auto">
            <a:xfrm>
              <a:off x="2714612" y="4929198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11" name="直線單箭頭接點 38"/>
            <p:cNvCxnSpPr>
              <a:cxnSpLocks noChangeShapeType="1"/>
            </p:cNvCxnSpPr>
            <p:nvPr/>
          </p:nvCxnSpPr>
          <p:spPr bwMode="auto">
            <a:xfrm rot="5400000">
              <a:off x="3250397" y="4107661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" name="直線單箭頭接點 40"/>
            <p:cNvCxnSpPr>
              <a:cxnSpLocks noChangeShapeType="1"/>
            </p:cNvCxnSpPr>
            <p:nvPr/>
          </p:nvCxnSpPr>
          <p:spPr bwMode="auto">
            <a:xfrm rot="5400000">
              <a:off x="2893207" y="467916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" name="直線單箭頭接點 41"/>
            <p:cNvCxnSpPr>
              <a:cxnSpLocks noChangeShapeType="1"/>
            </p:cNvCxnSpPr>
            <p:nvPr/>
          </p:nvCxnSpPr>
          <p:spPr bwMode="auto">
            <a:xfrm rot="16200000" flipH="1">
              <a:off x="3303975" y="4411271"/>
              <a:ext cx="1428761" cy="750099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" name="直線單箭頭接點 43"/>
            <p:cNvCxnSpPr>
              <a:cxnSpLocks noChangeShapeType="1"/>
            </p:cNvCxnSpPr>
            <p:nvPr/>
          </p:nvCxnSpPr>
          <p:spPr bwMode="auto">
            <a:xfrm rot="16200000" flipH="1">
              <a:off x="3089661" y="4839899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" name="直線單箭頭接點 44"/>
            <p:cNvCxnSpPr>
              <a:cxnSpLocks noChangeShapeType="1"/>
            </p:cNvCxnSpPr>
            <p:nvPr/>
          </p:nvCxnSpPr>
          <p:spPr bwMode="auto">
            <a:xfrm rot="5400000">
              <a:off x="2536017" y="5250669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" name="直線單箭頭接點 45"/>
            <p:cNvCxnSpPr>
              <a:cxnSpLocks noChangeShapeType="1"/>
            </p:cNvCxnSpPr>
            <p:nvPr/>
          </p:nvCxnSpPr>
          <p:spPr bwMode="auto">
            <a:xfrm rot="16200000" flipH="1">
              <a:off x="2893207" y="5250668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7" name="文字方塊 16"/>
            <p:cNvSpPr txBox="1"/>
            <p:nvPr/>
          </p:nvSpPr>
          <p:spPr>
            <a:xfrm>
              <a:off x="2928925" y="3929111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85748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3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4310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7186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2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8624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4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571736" y="4500793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214545" y="5001016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643305" y="3929111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14677" y="4500793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857488" y="5001016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36574"/>
              </p:ext>
            </p:extLst>
          </p:nvPr>
        </p:nvGraphicFramePr>
        <p:xfrm>
          <a:off x="4788024" y="4266678"/>
          <a:ext cx="3672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Huffman Codes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000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001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en-US" altLang="zh-TW" sz="1800" baseline="-250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>
            <a:grpSpLocks/>
          </p:cNvGrpSpPr>
          <p:nvPr/>
        </p:nvGrpSpPr>
        <p:grpSpPr bwMode="auto">
          <a:xfrm>
            <a:off x="5220072" y="1700808"/>
            <a:ext cx="2743200" cy="2145387"/>
            <a:chOff x="2143108" y="3786190"/>
            <a:chExt cx="2743219" cy="2146073"/>
          </a:xfrm>
        </p:grpSpPr>
        <p:sp>
          <p:nvSpPr>
            <p:cNvPr id="29" name="橢圓 28"/>
            <p:cNvSpPr>
              <a:spLocks noChangeArrowheads="1"/>
            </p:cNvSpPr>
            <p:nvPr/>
          </p:nvSpPr>
          <p:spPr bwMode="auto">
            <a:xfrm>
              <a:off x="3428992" y="3786190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30" name="橢圓 32"/>
            <p:cNvSpPr>
              <a:spLocks noChangeArrowheads="1"/>
            </p:cNvSpPr>
            <p:nvPr/>
          </p:nvSpPr>
          <p:spPr bwMode="auto">
            <a:xfrm>
              <a:off x="3071802" y="4357694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sp>
          <p:nvSpPr>
            <p:cNvPr id="31" name="橢圓 33"/>
            <p:cNvSpPr>
              <a:spLocks noChangeArrowheads="1"/>
            </p:cNvSpPr>
            <p:nvPr/>
          </p:nvSpPr>
          <p:spPr bwMode="auto">
            <a:xfrm>
              <a:off x="2714612" y="4929198"/>
              <a:ext cx="285752" cy="28575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kumimoji="0" lang="zh-TW" altLang="en-US">
                <a:ea typeface="標楷體" pitchFamily="65" charset="-120"/>
              </a:endParaRPr>
            </a:p>
          </p:txBody>
        </p:sp>
        <p:cxnSp>
          <p:nvCxnSpPr>
            <p:cNvPr id="32" name="直線單箭頭接點 38"/>
            <p:cNvCxnSpPr>
              <a:cxnSpLocks noChangeShapeType="1"/>
            </p:cNvCxnSpPr>
            <p:nvPr/>
          </p:nvCxnSpPr>
          <p:spPr bwMode="auto">
            <a:xfrm rot="5400000">
              <a:off x="3250397" y="4107661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3" name="直線單箭頭接點 40"/>
            <p:cNvCxnSpPr>
              <a:cxnSpLocks noChangeShapeType="1"/>
            </p:cNvCxnSpPr>
            <p:nvPr/>
          </p:nvCxnSpPr>
          <p:spPr bwMode="auto">
            <a:xfrm rot="5400000">
              <a:off x="2893207" y="4679165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4" name="直線單箭頭接點 41"/>
            <p:cNvCxnSpPr>
              <a:cxnSpLocks noChangeShapeType="1"/>
            </p:cNvCxnSpPr>
            <p:nvPr/>
          </p:nvCxnSpPr>
          <p:spPr bwMode="auto">
            <a:xfrm rot="16200000" flipH="1">
              <a:off x="3303975" y="4411271"/>
              <a:ext cx="1428761" cy="750099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5" name="直線單箭頭接點 43"/>
            <p:cNvCxnSpPr>
              <a:cxnSpLocks noChangeShapeType="1"/>
            </p:cNvCxnSpPr>
            <p:nvPr/>
          </p:nvCxnSpPr>
          <p:spPr bwMode="auto">
            <a:xfrm rot="16200000" flipH="1">
              <a:off x="3089661" y="4839899"/>
              <a:ext cx="857257" cy="464347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6" name="直線單箭頭接點 44"/>
            <p:cNvCxnSpPr>
              <a:cxnSpLocks noChangeShapeType="1"/>
            </p:cNvCxnSpPr>
            <p:nvPr/>
          </p:nvCxnSpPr>
          <p:spPr bwMode="auto">
            <a:xfrm rot="5400000">
              <a:off x="2536017" y="5250669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7" name="直線單箭頭接點 45"/>
            <p:cNvCxnSpPr>
              <a:cxnSpLocks noChangeShapeType="1"/>
            </p:cNvCxnSpPr>
            <p:nvPr/>
          </p:nvCxnSpPr>
          <p:spPr bwMode="auto">
            <a:xfrm rot="16200000" flipH="1">
              <a:off x="2893207" y="5250668"/>
              <a:ext cx="285752" cy="21431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8" name="文字方塊 37"/>
            <p:cNvSpPr txBox="1"/>
            <p:nvPr/>
          </p:nvSpPr>
          <p:spPr>
            <a:xfrm>
              <a:off x="2928925" y="3929111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85748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3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14310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7186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2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286248" y="5501238"/>
              <a:ext cx="600079" cy="4310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M</a:t>
              </a:r>
              <a:r>
                <a:rPr kumimoji="0" lang="en-US" altLang="zh-TW" sz="2200" baseline="-25000" dirty="0">
                  <a:solidFill>
                    <a:srgbClr val="B52D9B"/>
                  </a:solidFill>
                  <a:latin typeface="+mj-lt"/>
                  <a:ea typeface="標楷體" pitchFamily="65" charset="-120"/>
                </a:rPr>
                <a:t>4</a:t>
              </a:r>
              <a:endParaRPr kumimoji="0" lang="zh-TW" altLang="en-US" sz="2200" baseline="-25000" dirty="0">
                <a:solidFill>
                  <a:srgbClr val="B52D9B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571736" y="4500793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214545" y="5001016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0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643305" y="3929111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214677" y="4500793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857488" y="5001016"/>
              <a:ext cx="571504" cy="400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1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7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lists to be sorted are </a:t>
            </a:r>
            <a:r>
              <a:rPr lang="en-US" altLang="zh-TW" b="1" dirty="0"/>
              <a:t>so large</a:t>
            </a:r>
            <a:r>
              <a:rPr lang="en-US" altLang="zh-TW" dirty="0"/>
              <a:t> that the whole list cannot be loaded into the internal memory.</a:t>
            </a:r>
          </a:p>
          <a:p>
            <a:r>
              <a:rPr lang="en-US" altLang="zh-TW" dirty="0"/>
              <a:t>The list could reside on a disk and the sorting algorithm could </a:t>
            </a:r>
            <a:r>
              <a:rPr lang="en-US" altLang="zh-TW" b="1" dirty="0"/>
              <a:t>read</a:t>
            </a:r>
            <a:r>
              <a:rPr lang="en-US" altLang="zh-TW" dirty="0"/>
              <a:t> partial records, perform the sorting and </a:t>
            </a:r>
            <a:r>
              <a:rPr lang="en-US" altLang="zh-TW" b="1" dirty="0"/>
              <a:t>write</a:t>
            </a:r>
            <a:r>
              <a:rPr lang="en-US" altLang="zh-TW" dirty="0"/>
              <a:t> the result back to disk.</a:t>
            </a:r>
          </a:p>
          <a:p>
            <a:r>
              <a:rPr lang="en-US" altLang="zh-TW" dirty="0"/>
              <a:t>The term “</a:t>
            </a:r>
            <a:r>
              <a:rPr lang="en-US" altLang="zh-TW" b="1" dirty="0">
                <a:highlight>
                  <a:srgbClr val="FFFF00"/>
                </a:highlight>
              </a:rPr>
              <a:t>block</a:t>
            </a:r>
            <a:r>
              <a:rPr lang="en-US" altLang="zh-TW" dirty="0"/>
              <a:t>” refers to the unit of data that is read from or written to a disk at one 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369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Sort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What kinds of internal sorts could be external?</a:t>
            </a:r>
          </a:p>
          <a:p>
            <a:pPr lvl="1"/>
            <a:r>
              <a:rPr lang="en-US" altLang="zh-TW" dirty="0"/>
              <a:t>Insertion sort, Quick sort, Heap sort…..NO</a:t>
            </a:r>
          </a:p>
          <a:p>
            <a:pPr lvl="1"/>
            <a:r>
              <a:rPr lang="en-US" altLang="zh-TW" b="1" dirty="0"/>
              <a:t>Merge sort</a:t>
            </a:r>
            <a:r>
              <a:rPr lang="en-US" altLang="zh-TW" dirty="0"/>
              <a:t>………………………………………….YES</a:t>
            </a:r>
          </a:p>
          <a:p>
            <a:r>
              <a:rPr lang="en-US" altLang="zh-TW" dirty="0"/>
              <a:t>How will it work?</a:t>
            </a:r>
          </a:p>
          <a:p>
            <a:pPr lvl="1"/>
            <a:r>
              <a:rPr lang="en-US" altLang="zh-TW" dirty="0"/>
              <a:t>Segments of input lists are sorted using a good internal sort (the sorted segment is called </a:t>
            </a:r>
            <a:r>
              <a:rPr lang="en-US" altLang="zh-TW" b="1" dirty="0">
                <a:highlight>
                  <a:srgbClr val="FFFF00"/>
                </a:highlight>
              </a:rPr>
              <a:t>run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The runs generated in phase one are merged together following the </a:t>
            </a:r>
            <a:r>
              <a:rPr lang="en-US" altLang="zh-TW" b="1" dirty="0"/>
              <a:t>merge-tree </a:t>
            </a:r>
            <a:r>
              <a:rPr lang="en-US" altLang="zh-TW" dirty="0"/>
              <a:t>pattern.</a:t>
            </a:r>
          </a:p>
          <a:p>
            <a:r>
              <a:rPr lang="en-US" altLang="zh-TW" dirty="0"/>
              <a:t>Why merge sort?</a:t>
            </a:r>
          </a:p>
          <a:p>
            <a:pPr lvl="1"/>
            <a:r>
              <a:rPr lang="en-US" altLang="zh-TW" dirty="0" err="1"/>
              <a:t>Sublists</a:t>
            </a:r>
            <a:r>
              <a:rPr lang="en-US" altLang="zh-TW" dirty="0"/>
              <a:t> could be sorted independently and merged later.</a:t>
            </a:r>
          </a:p>
          <a:p>
            <a:pPr lvl="1"/>
            <a:r>
              <a:rPr lang="en-US" altLang="zh-TW" dirty="0"/>
              <a:t>During the merging, only the leading records of the two runs needed to be loaded in memory.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212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Runs &amp; Merge Tree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78936"/>
              </p:ext>
            </p:extLst>
          </p:nvPr>
        </p:nvGraphicFramePr>
        <p:xfrm>
          <a:off x="1017978" y="1772816"/>
          <a:ext cx="7108044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Visio" r:id="rId3" imgW="6773313" imgH="3842966" progId="Visio.Drawing.11">
                  <p:embed/>
                </p:oleObj>
              </mc:Choice>
              <mc:Fallback>
                <p:oleObj name="Visio" r:id="rId3" imgW="6773313" imgH="38429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78" y="1772816"/>
                        <a:ext cx="7108044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54716" y="5877272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Merge tree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5288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Problem:</a:t>
            </a:r>
          </a:p>
          <a:p>
            <a:pPr lvl="1"/>
            <a:r>
              <a:rPr lang="en-US" altLang="zh-TW" dirty="0"/>
              <a:t>Internal memory: </a:t>
            </a:r>
            <a:r>
              <a:rPr lang="en-US" altLang="zh-TW" dirty="0">
                <a:solidFill>
                  <a:srgbClr val="FF0000"/>
                </a:solidFill>
              </a:rPr>
              <a:t>750</a:t>
            </a:r>
            <a:r>
              <a:rPr lang="en-US" altLang="zh-TW" dirty="0"/>
              <a:t> records.</a:t>
            </a:r>
          </a:p>
          <a:p>
            <a:pPr lvl="1"/>
            <a:r>
              <a:rPr lang="en-US" altLang="zh-TW" dirty="0"/>
              <a:t>Block size: </a:t>
            </a:r>
            <a:r>
              <a:rPr lang="en-US" altLang="zh-TW" dirty="0">
                <a:solidFill>
                  <a:srgbClr val="FF0000"/>
                </a:solidFill>
              </a:rPr>
              <a:t>250</a:t>
            </a:r>
            <a:r>
              <a:rPr lang="en-US" altLang="zh-TW" dirty="0"/>
              <a:t> records.</a:t>
            </a:r>
          </a:p>
          <a:p>
            <a:pPr lvl="1"/>
            <a:r>
              <a:rPr lang="en-US" altLang="zh-TW" dirty="0"/>
              <a:t>List to be sorted: </a:t>
            </a:r>
            <a:r>
              <a:rPr lang="en-US" altLang="zh-TW" dirty="0">
                <a:solidFill>
                  <a:srgbClr val="FF0000"/>
                </a:solidFill>
              </a:rPr>
              <a:t>4500</a:t>
            </a:r>
            <a:r>
              <a:rPr lang="en-US" altLang="zh-TW" dirty="0"/>
              <a:t> records.</a:t>
            </a:r>
          </a:p>
          <a:p>
            <a:r>
              <a:rPr lang="en-US" altLang="zh-TW" dirty="0"/>
              <a:t>Internally sort three blocks at a time to obtain six runs.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15616" y="4893591"/>
            <a:ext cx="6472237" cy="1257300"/>
            <a:chOff x="1115616" y="4893591"/>
            <a:chExt cx="6472237" cy="1257300"/>
          </a:xfrm>
        </p:grpSpPr>
        <p:grpSp>
          <p:nvGrpSpPr>
            <p:cNvPr id="4" name="群組 10"/>
            <p:cNvGrpSpPr>
              <a:grpSpLocks/>
            </p:cNvGrpSpPr>
            <p:nvPr/>
          </p:nvGrpSpPr>
          <p:grpSpPr bwMode="auto">
            <a:xfrm>
              <a:off x="1115616" y="5322216"/>
              <a:ext cx="1828800" cy="415925"/>
              <a:chOff x="1449370" y="4157654"/>
              <a:chExt cx="1828800" cy="415925"/>
            </a:xfrm>
          </p:grpSpPr>
          <p:sp>
            <p:nvSpPr>
              <p:cNvPr id="5" name="Text Box 19"/>
              <p:cNvSpPr txBox="1">
                <a:spLocks noChangeArrowheads="1"/>
              </p:cNvSpPr>
              <p:nvPr/>
            </p:nvSpPr>
            <p:spPr bwMode="auto">
              <a:xfrm>
                <a:off x="14493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3</a:t>
                </a:r>
              </a:p>
            </p:txBody>
          </p:sp>
          <p:sp>
            <p:nvSpPr>
              <p:cNvPr id="6" name="Text Box 20"/>
              <p:cNvSpPr txBox="1">
                <a:spLocks noChangeArrowheads="1"/>
              </p:cNvSpPr>
              <p:nvPr/>
            </p:nvSpPr>
            <p:spPr bwMode="auto">
              <a:xfrm>
                <a:off x="20589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5</a:t>
                </a:r>
              </a:p>
            </p:txBody>
          </p:sp>
          <p:sp>
            <p:nvSpPr>
              <p:cNvPr id="7" name="Text Box 21"/>
              <p:cNvSpPr txBox="1">
                <a:spLocks noChangeArrowheads="1"/>
              </p:cNvSpPr>
              <p:nvPr/>
            </p:nvSpPr>
            <p:spPr bwMode="auto">
              <a:xfrm>
                <a:off x="26685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15</a:t>
                </a:r>
              </a:p>
            </p:txBody>
          </p:sp>
        </p:grpSp>
        <p:grpSp>
          <p:nvGrpSpPr>
            <p:cNvPr id="8" name="群組 11"/>
            <p:cNvGrpSpPr>
              <a:grpSpLocks/>
            </p:cNvGrpSpPr>
            <p:nvPr/>
          </p:nvGrpSpPr>
          <p:grpSpPr bwMode="auto">
            <a:xfrm>
              <a:off x="3115866" y="5322216"/>
              <a:ext cx="1828800" cy="415925"/>
              <a:chOff x="1449370" y="4157654"/>
              <a:chExt cx="1828800" cy="415925"/>
            </a:xfrm>
          </p:grpSpPr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14493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3</a:t>
                </a:r>
              </a:p>
            </p:txBody>
          </p:sp>
          <p:sp>
            <p:nvSpPr>
              <p:cNvPr id="10" name="Text Box 20"/>
              <p:cNvSpPr txBox="1">
                <a:spLocks noChangeArrowheads="1"/>
              </p:cNvSpPr>
              <p:nvPr/>
            </p:nvSpPr>
            <p:spPr bwMode="auto">
              <a:xfrm>
                <a:off x="20589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5</a:t>
                </a: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26685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15</a:t>
                </a:r>
              </a:p>
            </p:txBody>
          </p:sp>
        </p:grpSp>
        <p:grpSp>
          <p:nvGrpSpPr>
            <p:cNvPr id="12" name="群組 15"/>
            <p:cNvGrpSpPr>
              <a:grpSpLocks/>
            </p:cNvGrpSpPr>
            <p:nvPr/>
          </p:nvGrpSpPr>
          <p:grpSpPr bwMode="auto">
            <a:xfrm>
              <a:off x="5759053" y="5322216"/>
              <a:ext cx="1828800" cy="415925"/>
              <a:chOff x="1449370" y="4157654"/>
              <a:chExt cx="1828800" cy="415925"/>
            </a:xfrm>
          </p:grpSpPr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14493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 dirty="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3</a:t>
                </a: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20589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5</a:t>
                </a:r>
              </a:p>
            </p:txBody>
          </p:sp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2668570" y="4157654"/>
                <a:ext cx="609600" cy="4159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15</a:t>
                </a: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5116116" y="5322216"/>
              <a:ext cx="428625" cy="43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latin typeface="+mj-lt"/>
                  <a:ea typeface="標楷體" pitchFamily="65" charset="-120"/>
                </a:rPr>
                <a:t>…</a:t>
              </a:r>
              <a:endParaRPr kumimoji="0" lang="zh-TW" altLang="en-US" sz="22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401366" y="4893591"/>
              <a:ext cx="1214437" cy="43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latin typeface="+mj-lt"/>
                  <a:ea typeface="標楷體" pitchFamily="65" charset="-120"/>
                </a:rPr>
                <a:t>Run 1</a:t>
              </a:r>
              <a:endParaRPr kumimoji="0" lang="zh-TW" altLang="en-US" sz="22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401616" y="4893591"/>
              <a:ext cx="1214437" cy="43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latin typeface="+mj-lt"/>
                  <a:ea typeface="標楷體" pitchFamily="65" charset="-120"/>
                </a:rPr>
                <a:t>Run 2</a:t>
              </a:r>
              <a:endParaRPr kumimoji="0" lang="zh-TW" altLang="en-US" sz="22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16241" y="4893591"/>
              <a:ext cx="1214437" cy="43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2200" dirty="0">
                  <a:latin typeface="+mj-lt"/>
                  <a:ea typeface="標楷體" pitchFamily="65" charset="-120"/>
                </a:rPr>
                <a:t>Run 6</a:t>
              </a:r>
              <a:endParaRPr kumimoji="0" lang="zh-TW" altLang="en-US" sz="2200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115616" y="5750841"/>
              <a:ext cx="1828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2000" dirty="0">
                  <a:latin typeface="+mj-lt"/>
                  <a:ea typeface="標楷體" pitchFamily="65" charset="-120"/>
                </a:rPr>
                <a:t>250    250    250</a:t>
              </a:r>
              <a:endParaRPr kumimoji="0" lang="zh-TW" altLang="en-US" sz="2000" dirty="0"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2B4139C-B0EA-4B93-B83C-B2C278AAC818}"/>
              </a:ext>
            </a:extLst>
          </p:cNvPr>
          <p:cNvSpPr txBox="1"/>
          <p:nvPr/>
        </p:nvSpPr>
        <p:spPr>
          <a:xfrm>
            <a:off x="5759053" y="2276872"/>
            <a:ext cx="25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zh-TW" altLang="en-US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3388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Set internal memory into 3 blocks: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Two </a:t>
            </a:r>
            <a:r>
              <a:rPr lang="en-US" altLang="zh-TW" b="1" dirty="0">
                <a:highlight>
                  <a:srgbClr val="FFFF00"/>
                </a:highlight>
              </a:rPr>
              <a:t>input</a:t>
            </a:r>
            <a:r>
              <a:rPr lang="en-US" altLang="zh-TW" dirty="0">
                <a:highlight>
                  <a:srgbClr val="FFFF00"/>
                </a:highlight>
              </a:rPr>
              <a:t> blocks </a:t>
            </a:r>
            <a:r>
              <a:rPr lang="en-US" altLang="zh-TW" dirty="0"/>
              <a:t>and </a:t>
            </a:r>
            <a:r>
              <a:rPr lang="en-US" altLang="zh-TW" dirty="0">
                <a:highlight>
                  <a:srgbClr val="FFFF00"/>
                </a:highlight>
              </a:rPr>
              <a:t>one </a:t>
            </a:r>
            <a:r>
              <a:rPr lang="en-US" altLang="zh-TW" b="1" dirty="0">
                <a:highlight>
                  <a:srgbClr val="FFFF00"/>
                </a:highlight>
              </a:rPr>
              <a:t>output</a:t>
            </a:r>
            <a:r>
              <a:rPr lang="en-US" altLang="zh-TW" dirty="0">
                <a:highlight>
                  <a:srgbClr val="FFFF00"/>
                </a:highlight>
              </a:rPr>
              <a:t> block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Records in two input blocks are merged and store in output block.</a:t>
            </a:r>
          </a:p>
          <a:p>
            <a:r>
              <a:rPr lang="en-US" altLang="zh-TW" dirty="0"/>
              <a:t>To merge R1 and R2: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highlight>
                  <a:srgbClr val="FFFF00"/>
                </a:highlight>
              </a:rPr>
              <a:t>first blocks of R1 and R2 </a:t>
            </a:r>
            <a:r>
              <a:rPr lang="en-US" altLang="zh-TW" dirty="0"/>
              <a:t>are read into input buffers</a:t>
            </a:r>
          </a:p>
          <a:p>
            <a:pPr lvl="1"/>
            <a:r>
              <a:rPr lang="en-US" altLang="zh-TW" dirty="0"/>
              <a:t>The merged data is written to output buffer</a:t>
            </a:r>
          </a:p>
          <a:p>
            <a:pPr lvl="1"/>
            <a:r>
              <a:rPr lang="en-US" altLang="zh-TW" dirty="0"/>
              <a:t>Output buffer full =&gt; write onto disk</a:t>
            </a:r>
          </a:p>
          <a:p>
            <a:pPr lvl="1"/>
            <a:r>
              <a:rPr lang="en-US" altLang="zh-TW" dirty="0"/>
              <a:t>Input buffer empty =&gt; read from the new block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Example</a:t>
            </a:r>
            <a:r>
              <a:rPr lang="en-US" altLang="zh-TW" dirty="0"/>
              <a:t> (cont’d)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43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602587" y="2805708"/>
            <a:ext cx="603826" cy="41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602587" y="3525664"/>
            <a:ext cx="603826" cy="4159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901935" y="2805708"/>
            <a:ext cx="301913" cy="41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901935" y="3525664"/>
            <a:ext cx="301913" cy="4159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602557" y="4597251"/>
            <a:ext cx="601291" cy="41592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cxnSp>
        <p:nvCxnSpPr>
          <p:cNvPr id="20" name="直線單箭頭接點 32"/>
          <p:cNvCxnSpPr>
            <a:cxnSpLocks noChangeShapeType="1"/>
          </p:cNvCxnSpPr>
          <p:nvPr/>
        </p:nvCxnSpPr>
        <p:spPr bwMode="auto">
          <a:xfrm>
            <a:off x="4174182" y="3025626"/>
            <a:ext cx="9286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arrow" w="med" len="med"/>
            <a:tailEnd/>
          </a:ln>
        </p:spPr>
      </p:cxnSp>
      <p:cxnSp>
        <p:nvCxnSpPr>
          <p:cNvPr id="21" name="直線單箭頭接點 36"/>
          <p:cNvCxnSpPr>
            <a:cxnSpLocks noChangeShapeType="1"/>
          </p:cNvCxnSpPr>
          <p:nvPr/>
        </p:nvCxnSpPr>
        <p:spPr bwMode="auto">
          <a:xfrm>
            <a:off x="4174182" y="3740001"/>
            <a:ext cx="9286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39" name="矩形 38"/>
          <p:cNvSpPr/>
          <p:nvPr/>
        </p:nvSpPr>
        <p:spPr>
          <a:xfrm>
            <a:off x="5394393" y="2811314"/>
            <a:ext cx="603826" cy="41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94394" y="3525688"/>
            <a:ext cx="603826" cy="4159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388619" y="2811314"/>
            <a:ext cx="609600" cy="4159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Example</a:t>
            </a:r>
            <a:r>
              <a:rPr lang="en-US" altLang="zh-TW" dirty="0"/>
              <a:t> (cont’d)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0932" y="2239814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TW" sz="2400" dirty="0">
                <a:latin typeface="+mj-lt"/>
                <a:ea typeface="標楷體" pitchFamily="65" charset="-120"/>
              </a:rPr>
              <a:t>Internal Memory</a:t>
            </a:r>
            <a:endParaRPr kumimoji="0" lang="zh-TW" altLang="en-US" sz="2400" dirty="0">
              <a:latin typeface="+mj-lt"/>
              <a:ea typeface="標楷體" pitchFamily="65" charset="-12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2602557" y="2811314"/>
            <a:ext cx="601291" cy="4159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998219" y="2811314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07819" y="2811314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388619" y="3525689"/>
            <a:ext cx="609600" cy="4159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5998219" y="3525689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607819" y="3525689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602557" y="3525689"/>
            <a:ext cx="601291" cy="4159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602557" y="4597251"/>
            <a:ext cx="601291" cy="4159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cxnSp>
        <p:nvCxnSpPr>
          <p:cNvPr id="22" name="直線單箭頭接點 37"/>
          <p:cNvCxnSpPr>
            <a:cxnSpLocks noChangeShapeType="1"/>
          </p:cNvCxnSpPr>
          <p:nvPr/>
        </p:nvCxnSpPr>
        <p:spPr bwMode="auto">
          <a:xfrm>
            <a:off x="3523257" y="4811564"/>
            <a:ext cx="936104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3" name="直線單箭頭接點 40"/>
          <p:cNvCxnSpPr>
            <a:cxnSpLocks noChangeShapeType="1"/>
          </p:cNvCxnSpPr>
          <p:nvPr/>
        </p:nvCxnSpPr>
        <p:spPr bwMode="auto">
          <a:xfrm rot="5400000">
            <a:off x="2697956" y="4276576"/>
            <a:ext cx="50006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4" name="文字方塊 23"/>
          <p:cNvSpPr txBox="1"/>
          <p:nvPr/>
        </p:nvSpPr>
        <p:spPr>
          <a:xfrm>
            <a:off x="3163217" y="4032714"/>
            <a:ext cx="9286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merge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3744" y="2811314"/>
            <a:ext cx="1928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Input buffer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73744" y="4597251"/>
            <a:ext cx="1928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Output buffer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744" y="3525689"/>
            <a:ext cx="1928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Input buffer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45994" y="2811314"/>
            <a:ext cx="12144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0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Run 1</a:t>
            </a:r>
            <a:endParaRPr kumimoji="0" lang="zh-TW" altLang="en-US" sz="200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45994" y="3525689"/>
            <a:ext cx="12144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0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Run 2</a:t>
            </a:r>
            <a:endParaRPr kumimoji="0" lang="zh-TW" altLang="en-US" sz="200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88682" y="2239814"/>
            <a:ext cx="9286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400" dirty="0">
                <a:latin typeface="+mj-lt"/>
                <a:ea typeface="標楷體" pitchFamily="65" charset="-120"/>
              </a:rPr>
              <a:t>Disk</a:t>
            </a:r>
            <a:endParaRPr kumimoji="0" lang="zh-TW" altLang="en-US" sz="2400" dirty="0">
              <a:latin typeface="+mj-lt"/>
              <a:ea typeface="標楷體" pitchFamily="65" charset="-12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6033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2129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8225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64321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0417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51377" y="4597251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 dirty="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91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2795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22882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2" grpId="0" animBg="1"/>
      <p:bldP spid="42" grpId="1" animBg="1"/>
      <p:bldP spid="42" grpId="2" animBg="1"/>
      <p:bldP spid="42" grpId="3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15" grpId="0" animBg="1"/>
      <p:bldP spid="16" grpId="0" animBg="1"/>
      <p:bldP spid="17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Estimated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r>
              <a:rPr lang="en-US" altLang="zh-TW" baseline="-25000" dirty="0"/>
              <a:t> </a:t>
            </a:r>
            <a:r>
              <a:rPr lang="en-US" altLang="zh-TW" dirty="0"/>
              <a:t>: time to </a:t>
            </a:r>
            <a:r>
              <a:rPr lang="en-US" altLang="zh-TW" dirty="0">
                <a:solidFill>
                  <a:srgbClr val="FF0000"/>
                </a:solidFill>
              </a:rPr>
              <a:t>input/output</a:t>
            </a:r>
            <a:r>
              <a:rPr lang="en-US" altLang="zh-TW" dirty="0"/>
              <a:t> one block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/>
              <a:t> 	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baseline="-25000" dirty="0">
                <a:solidFill>
                  <a:srgbClr val="0000FF"/>
                </a:solidFill>
              </a:rPr>
              <a:t>is</a:t>
            </a:r>
            <a:r>
              <a:rPr lang="en-US" altLang="zh-TW" baseline="-25000" dirty="0"/>
              <a:t> </a:t>
            </a:r>
            <a:r>
              <a:rPr lang="en-US" altLang="zh-TW" dirty="0"/>
              <a:t>: time to sort </a:t>
            </a:r>
            <a:r>
              <a:rPr lang="en-US" altLang="zh-TW" dirty="0">
                <a:solidFill>
                  <a:srgbClr val="FF0000"/>
                </a:solidFill>
              </a:rPr>
              <a:t>750</a:t>
            </a:r>
            <a:r>
              <a:rPr lang="en-US" altLang="zh-TW" dirty="0"/>
              <a:t> records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/>
              <a:t>	</a:t>
            </a:r>
            <a:r>
              <a:rPr lang="en-US" altLang="zh-TW">
                <a:solidFill>
                  <a:srgbClr val="0000FF"/>
                </a:solidFill>
              </a:rPr>
              <a:t>t</a:t>
            </a:r>
            <a:r>
              <a:rPr lang="en-US" altLang="zh-TW" baseline="-25000">
                <a:solidFill>
                  <a:srgbClr val="0000FF"/>
                </a:solidFill>
              </a:rPr>
              <a:t>m </a:t>
            </a:r>
            <a:r>
              <a:rPr lang="en-US" altLang="zh-TW" dirty="0"/>
              <a:t>: time to merge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records from input buffer to output buffer</a:t>
            </a:r>
          </a:p>
          <a:p>
            <a:pPr>
              <a:defRPr/>
            </a:pPr>
            <a:r>
              <a:rPr lang="en-US" altLang="zh-TW" dirty="0"/>
              <a:t>Internal sort of each run</a:t>
            </a:r>
          </a:p>
          <a:p>
            <a:pPr lvl="1">
              <a:defRPr/>
            </a:pPr>
            <a:r>
              <a:rPr lang="en-US" altLang="zh-TW" dirty="0"/>
              <a:t>read in 18 blocks		18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internal sort			6</a:t>
            </a:r>
            <a:r>
              <a:rPr lang="en-US" altLang="zh-TW" dirty="0">
                <a:solidFill>
                  <a:srgbClr val="0000FF"/>
                </a:solidFill>
              </a:rPr>
              <a:t> t</a:t>
            </a:r>
            <a:r>
              <a:rPr lang="en-US" altLang="zh-TW" baseline="-25000" dirty="0">
                <a:solidFill>
                  <a:srgbClr val="0000FF"/>
                </a:solidFill>
              </a:rPr>
              <a:t>is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write out 18 blocks		18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endParaRPr lang="en-US" altLang="zh-TW" dirty="0"/>
          </a:p>
          <a:p>
            <a:r>
              <a:rPr lang="en-US" altLang="zh-TW" dirty="0"/>
              <a:t>Merge R1 to R6</a:t>
            </a:r>
          </a:p>
          <a:p>
            <a:pPr lvl="1"/>
            <a:r>
              <a:rPr lang="en-US" altLang="zh-TW" dirty="0"/>
              <a:t>read in 18 blocks		18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endParaRPr lang="en-US" altLang="zh-TW" dirty="0"/>
          </a:p>
          <a:p>
            <a:pPr lvl="1"/>
            <a:r>
              <a:rPr lang="en-US" altLang="zh-TW" dirty="0"/>
              <a:t>merge				4500</a:t>
            </a:r>
            <a:r>
              <a:rPr lang="en-US" altLang="zh-TW" dirty="0">
                <a:solidFill>
                  <a:srgbClr val="0000FF"/>
                </a:solidFill>
              </a:rPr>
              <a:t> t</a:t>
            </a:r>
            <a:r>
              <a:rPr lang="en-US" altLang="zh-TW" baseline="-25000" dirty="0">
                <a:solidFill>
                  <a:srgbClr val="0000FF"/>
                </a:solidFill>
              </a:rPr>
              <a:t>m</a:t>
            </a:r>
            <a:endParaRPr lang="en-US" altLang="zh-TW" dirty="0"/>
          </a:p>
          <a:p>
            <a:pPr lvl="1"/>
            <a:r>
              <a:rPr lang="en-US" altLang="zh-TW" dirty="0"/>
              <a:t>write out 18 blocks		18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endParaRPr lang="en-US" altLang="zh-TW" dirty="0"/>
          </a:p>
          <a:p>
            <a:pPr>
              <a:buFont typeface="Wingdings" pitchFamily="2" charset="2"/>
              <a:buNone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46567"/>
              </p:ext>
            </p:extLst>
          </p:nvPr>
        </p:nvGraphicFramePr>
        <p:xfrm>
          <a:off x="6372200" y="4919945"/>
          <a:ext cx="253858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6773313" imgH="3842966" progId="Visio.Drawing.11">
                  <p:embed/>
                </p:oleObj>
              </mc:Choice>
              <mc:Fallback>
                <p:oleObj name="Visio" r:id="rId3" imgW="6773313" imgH="3842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919945"/>
                        <a:ext cx="2538587" cy="1440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圓角矩形 5"/>
          <p:cNvSpPr/>
          <p:nvPr/>
        </p:nvSpPr>
        <p:spPr>
          <a:xfrm>
            <a:off x="6228184" y="4797152"/>
            <a:ext cx="2808312" cy="4320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971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279"/>
            <a:ext cx="8229600" cy="1143000"/>
          </a:xfrm>
        </p:spPr>
        <p:txBody>
          <a:bodyPr/>
          <a:lstStyle/>
          <a:p>
            <a:r>
              <a:rPr lang="en-US" altLang="zh-TW" dirty="0"/>
              <a:t>Estimated Time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Merge two runs of 6 blocks each </a:t>
            </a:r>
            <a:br>
              <a:rPr lang="en-US" altLang="zh-TW" dirty="0"/>
            </a:br>
            <a:r>
              <a:rPr lang="en-US" altLang="zh-TW" sz="1900" dirty="0"/>
              <a:t>(12 blocks, 3000 records)</a:t>
            </a:r>
          </a:p>
          <a:p>
            <a:pPr lvl="1"/>
            <a:r>
              <a:rPr lang="en-US" altLang="zh-TW" dirty="0"/>
              <a:t>24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r>
              <a:rPr lang="en-US" altLang="zh-TW" dirty="0"/>
              <a:t> + 3000</a:t>
            </a:r>
            <a:r>
              <a:rPr lang="en-US" altLang="zh-TW" dirty="0">
                <a:solidFill>
                  <a:srgbClr val="0000FF"/>
                </a:solidFill>
              </a:rPr>
              <a:t> t</a:t>
            </a:r>
            <a:r>
              <a:rPr lang="en-US" altLang="zh-TW" baseline="-25000" dirty="0">
                <a:solidFill>
                  <a:srgbClr val="0000FF"/>
                </a:solidFill>
              </a:rPr>
              <a:t>m</a:t>
            </a:r>
          </a:p>
          <a:p>
            <a:r>
              <a:rPr lang="en-US" altLang="zh-TW" dirty="0"/>
              <a:t>Merge the run of 12 blocks </a:t>
            </a:r>
            <a:br>
              <a:rPr lang="en-US" altLang="zh-TW" dirty="0"/>
            </a:br>
            <a:r>
              <a:rPr lang="en-US" altLang="zh-TW" dirty="0"/>
              <a:t>and one run of 6 blocks </a:t>
            </a:r>
            <a:br>
              <a:rPr lang="en-US" altLang="zh-TW" dirty="0"/>
            </a:br>
            <a:r>
              <a:rPr lang="en-US" altLang="zh-TW" sz="1900" dirty="0"/>
              <a:t>(18 blocks, 4500 records)</a:t>
            </a:r>
          </a:p>
          <a:p>
            <a:pPr lvl="1"/>
            <a:r>
              <a:rPr lang="en-US" altLang="zh-TW" dirty="0"/>
              <a:t>36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r>
              <a:rPr lang="en-US" altLang="zh-TW" dirty="0"/>
              <a:t> + 4500</a:t>
            </a:r>
            <a:r>
              <a:rPr lang="en-US" altLang="zh-TW" dirty="0">
                <a:solidFill>
                  <a:srgbClr val="0000FF"/>
                </a:solidFill>
              </a:rPr>
              <a:t> t</a:t>
            </a:r>
            <a:r>
              <a:rPr lang="en-US" altLang="zh-TW" baseline="-25000" dirty="0">
                <a:solidFill>
                  <a:srgbClr val="0000FF"/>
                </a:solidFill>
              </a:rPr>
              <a:t>m</a:t>
            </a:r>
            <a:endParaRPr lang="en-US" altLang="zh-TW" dirty="0"/>
          </a:p>
          <a:p>
            <a:r>
              <a:rPr lang="en-US" altLang="zh-TW" dirty="0"/>
              <a:t>Total : 132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r>
              <a:rPr lang="en-US" altLang="zh-TW" dirty="0"/>
              <a:t> + 12000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baseline="-25000" dirty="0">
                <a:solidFill>
                  <a:srgbClr val="0000FF"/>
                </a:solidFill>
              </a:rPr>
              <a:t>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+ 6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baseline="-25000" dirty="0">
                <a:solidFill>
                  <a:srgbClr val="0000FF"/>
                </a:solidFill>
              </a:rPr>
              <a:t>is</a:t>
            </a:r>
          </a:p>
          <a:p>
            <a:pPr lvl="1"/>
            <a:r>
              <a:rPr lang="en-US" altLang="zh-TW" dirty="0"/>
              <a:t>132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r>
              <a:rPr lang="en-US" altLang="zh-TW" dirty="0"/>
              <a:t> : I/O time</a:t>
            </a:r>
          </a:p>
          <a:p>
            <a:pPr lvl="1"/>
            <a:r>
              <a:rPr lang="en-US" altLang="zh-TW" dirty="0"/>
              <a:t>12000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baseline="-25000" dirty="0">
                <a:solidFill>
                  <a:srgbClr val="0000FF"/>
                </a:solidFill>
              </a:rPr>
              <a:t>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+ 6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baseline="-25000" dirty="0">
                <a:solidFill>
                  <a:srgbClr val="0000FF"/>
                </a:solidFill>
              </a:rPr>
              <a:t>is</a:t>
            </a:r>
            <a:r>
              <a:rPr lang="en-US" altLang="zh-TW" dirty="0"/>
              <a:t> : CPU time</a:t>
            </a:r>
          </a:p>
          <a:p>
            <a:r>
              <a:rPr lang="en-US" altLang="zh-TW" dirty="0"/>
              <a:t>Parallel(multicores) machine     132 </a:t>
            </a:r>
            <a:r>
              <a:rPr lang="en-US" altLang="zh-TW" dirty="0" err="1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>
                <a:solidFill>
                  <a:srgbClr val="0000FF"/>
                </a:solidFill>
              </a:rPr>
              <a:t>io</a:t>
            </a:r>
            <a:endParaRPr lang="en-US" altLang="zh-TW" baseline="-25000" dirty="0">
              <a:solidFill>
                <a:srgbClr val="0000FF"/>
              </a:solidFill>
            </a:endParaRPr>
          </a:p>
          <a:p>
            <a:pPr lvl="1"/>
            <a:endParaRPr lang="en-US" altLang="zh-TW" baseline="-25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14221"/>
              </p:ext>
            </p:extLst>
          </p:nvPr>
        </p:nvGraphicFramePr>
        <p:xfrm>
          <a:off x="5364088" y="5301208"/>
          <a:ext cx="3921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方程式" r:id="rId3" imgW="139518" imgH="126835" progId="Equation.3">
                  <p:embed/>
                </p:oleObj>
              </mc:Choice>
              <mc:Fallback>
                <p:oleObj name="方程式" r:id="rId3" imgW="139518" imgH="126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01208"/>
                        <a:ext cx="3921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01581"/>
              </p:ext>
            </p:extLst>
          </p:nvPr>
        </p:nvGraphicFramePr>
        <p:xfrm>
          <a:off x="6479704" y="764704"/>
          <a:ext cx="253858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Visio" r:id="rId5" imgW="6773313" imgH="3842966" progId="Visio.Drawing.11">
                  <p:embed/>
                </p:oleObj>
              </mc:Choice>
              <mc:Fallback>
                <p:oleObj name="Visio" r:id="rId5" imgW="6773313" imgH="3842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704" y="764704"/>
                        <a:ext cx="2538587" cy="1440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>
          <a:xfrm>
            <a:off x="6344841" y="1052736"/>
            <a:ext cx="1827559" cy="4320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05868"/>
              </p:ext>
            </p:extLst>
          </p:nvPr>
        </p:nvGraphicFramePr>
        <p:xfrm>
          <a:off x="6445065" y="2492896"/>
          <a:ext cx="253858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Visio" r:id="rId7" imgW="6773313" imgH="3842966" progId="Visio.Drawing.11">
                  <p:embed/>
                </p:oleObj>
              </mc:Choice>
              <mc:Fallback>
                <p:oleObj name="Visio" r:id="rId7" imgW="6773313" imgH="3842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065" y="2492896"/>
                        <a:ext cx="2538587" cy="1440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圓角矩形 8"/>
          <p:cNvSpPr/>
          <p:nvPr/>
        </p:nvSpPr>
        <p:spPr>
          <a:xfrm>
            <a:off x="6479704" y="3271921"/>
            <a:ext cx="1548680" cy="34360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171583" y="2852823"/>
            <a:ext cx="846708" cy="3765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48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23888</TotalTime>
  <Words>907</Words>
  <Application>Microsoft Office PowerPoint</Application>
  <PresentationFormat>如螢幕大小 (4:3)</PresentationFormat>
  <Paragraphs>280</Paragraphs>
  <Slides>19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Cambria Math</vt:lpstr>
      <vt:lpstr>Wingdings</vt:lpstr>
      <vt:lpstr>NTHU</vt:lpstr>
      <vt:lpstr>Visio</vt:lpstr>
      <vt:lpstr>方程式</vt:lpstr>
      <vt:lpstr> Data Structures  資料結構</vt:lpstr>
      <vt:lpstr>External Sort</vt:lpstr>
      <vt:lpstr>External Sort (cont’d)</vt:lpstr>
      <vt:lpstr>Runs &amp; Merge Tree</vt:lpstr>
      <vt:lpstr>Example</vt:lpstr>
      <vt:lpstr>Example (cont’d)</vt:lpstr>
      <vt:lpstr>Example (cont’d)</vt:lpstr>
      <vt:lpstr>Estimated Time</vt:lpstr>
      <vt:lpstr>Estimated Time (cont’d)</vt:lpstr>
      <vt:lpstr>Optimal Merging of Runs</vt:lpstr>
      <vt:lpstr>Runtime Evaluation</vt:lpstr>
      <vt:lpstr>Weighted External Path Length</vt:lpstr>
      <vt:lpstr>Weighted External Path Length</vt:lpstr>
      <vt:lpstr>Message Encoding</vt:lpstr>
      <vt:lpstr>Message Encoding (cont’d)</vt:lpstr>
      <vt:lpstr>Huffman Codes</vt:lpstr>
      <vt:lpstr>Huffman Codes</vt:lpstr>
      <vt:lpstr>Weighted External Path Length</vt:lpstr>
      <vt:lpstr>Message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寶萱 黃</cp:lastModifiedBy>
  <cp:revision>1896</cp:revision>
  <dcterms:created xsi:type="dcterms:W3CDTF">2010-05-09T19:26:53Z</dcterms:created>
  <dcterms:modified xsi:type="dcterms:W3CDTF">2019-12-29T14:51:51Z</dcterms:modified>
</cp:coreProperties>
</file>