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20"/>
  </p:notesMasterIdLst>
  <p:handoutMasterIdLst>
    <p:handoutMasterId r:id="rId21"/>
  </p:handoutMasterIdLst>
  <p:sldIdLst>
    <p:sldId id="571" r:id="rId2"/>
    <p:sldId id="554" r:id="rId3"/>
    <p:sldId id="555" r:id="rId4"/>
    <p:sldId id="556" r:id="rId5"/>
    <p:sldId id="557" r:id="rId6"/>
    <p:sldId id="558" r:id="rId7"/>
    <p:sldId id="559" r:id="rId8"/>
    <p:sldId id="560" r:id="rId9"/>
    <p:sldId id="561" r:id="rId10"/>
    <p:sldId id="562" r:id="rId11"/>
    <p:sldId id="563" r:id="rId12"/>
    <p:sldId id="564" r:id="rId13"/>
    <p:sldId id="565" r:id="rId14"/>
    <p:sldId id="566" r:id="rId15"/>
    <p:sldId id="567" r:id="rId16"/>
    <p:sldId id="568" r:id="rId17"/>
    <p:sldId id="569" r:id="rId18"/>
    <p:sldId id="570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 autoAdjust="0"/>
    <p:restoredTop sz="92027" autoAdjust="0"/>
  </p:normalViewPr>
  <p:slideViewPr>
    <p:cSldViewPr>
      <p:cViewPr varScale="1">
        <p:scale>
          <a:sx n="63" d="100"/>
          <a:sy n="63" d="100"/>
        </p:scale>
        <p:origin x="1444" y="6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D6DFB-B483-4E85-9999-0E4EA5B89B62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04E6-19B5-46A4-9AF5-EFD25F20C5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816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E57DB-8F5C-4D8B-BCBA-B432D7B332FC}" type="datetimeFigureOut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ECE07-C2FA-49DC-BEB1-3CD08689F9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5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ECE07-C2FA-49DC-BEB1-3CD08689F99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59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505200" y="6356349"/>
            <a:ext cx="21336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188640" y="6335345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88829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8162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4520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505200" y="6356350"/>
            <a:ext cx="21336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-1332656" y="6356349"/>
            <a:ext cx="2133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40631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18622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902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97519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3178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4999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2743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60"/>
            <a:ext cx="9143999" cy="6776680"/>
          </a:xfrm>
          <a:prstGeom prst="rect">
            <a:avLst/>
          </a:prstGeom>
        </p:spPr>
      </p:pic>
      <p:grpSp>
        <p:nvGrpSpPr>
          <p:cNvPr id="15" name="群組 14"/>
          <p:cNvGrpSpPr/>
          <p:nvPr userDrawn="1"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95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332656"/>
            <a:ext cx="7772400" cy="2736304"/>
          </a:xfrm>
        </p:spPr>
        <p:txBody>
          <a:bodyPr>
            <a:no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CS 235101</a:t>
            </a:r>
            <a:br>
              <a:rPr lang="en-US" altLang="zh-TW" dirty="0"/>
            </a:br>
            <a:r>
              <a:rPr lang="en-US" altLang="zh-TW" dirty="0">
                <a:solidFill>
                  <a:srgbClr val="00B050"/>
                </a:solidFill>
              </a:rPr>
              <a:t>Data Structures</a:t>
            </a:r>
            <a:br>
              <a:rPr lang="en-US" altLang="zh-TW" dirty="0">
                <a:solidFill>
                  <a:srgbClr val="00B050"/>
                </a:solidFill>
              </a:rPr>
            </a:br>
            <a:r>
              <a:rPr lang="zh-TW" altLang="en-US" dirty="0"/>
              <a:t> </a:t>
            </a:r>
            <a:r>
              <a:rPr lang="zh-TW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資料結構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Computer Science</a:t>
            </a:r>
          </a:p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Tsing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Hua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544315" y="3235623"/>
            <a:ext cx="2055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b="1" dirty="0"/>
              <a:t>Hashing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3712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Hashing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If the no. of slots is small, all operations (search, insert and delete) can be performed in O(1).</a:t>
            </a:r>
          </a:p>
          <a:p>
            <a:r>
              <a:rPr lang="en-US" altLang="zh-TW" dirty="0"/>
              <a:t>Using leading letter is not a good hash function.</a:t>
            </a:r>
          </a:p>
          <a:p>
            <a:pPr lvl="1"/>
            <a:r>
              <a:rPr lang="en-US" altLang="zh-TW" dirty="0"/>
              <a:t>Keys might bias toward certain buckets.</a:t>
            </a:r>
          </a:p>
          <a:p>
            <a:r>
              <a:rPr lang="en-US" altLang="zh-TW" dirty="0"/>
              <a:t>A good hash function should be</a:t>
            </a:r>
          </a:p>
          <a:p>
            <a:pPr lvl="1"/>
            <a:r>
              <a:rPr lang="en-US" altLang="zh-TW" sz="3500" b="1" dirty="0"/>
              <a:t>Easy to compute</a:t>
            </a:r>
          </a:p>
          <a:p>
            <a:pPr lvl="1"/>
            <a:r>
              <a:rPr lang="en-US" altLang="zh-TW" sz="3500" b="1" dirty="0"/>
              <a:t>Result few collisions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93EFFD-ADDA-46AA-8448-15F2AE55A5D0}"/>
              </a:ext>
            </a:extLst>
          </p:cNvPr>
          <p:cNvSpPr/>
          <p:nvPr/>
        </p:nvSpPr>
        <p:spPr>
          <a:xfrm>
            <a:off x="800944" y="1600200"/>
            <a:ext cx="7443464" cy="1324744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17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Uniform Hash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A hash function that dose not result in a biased use of the hash table for </a:t>
            </a:r>
            <a:r>
              <a:rPr lang="en-US" altLang="zh-TW" b="1" dirty="0"/>
              <a:t>random keys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Given a key </a:t>
            </a:r>
            <a:r>
              <a:rPr lang="en-US" altLang="zh-TW" i="1" dirty="0"/>
              <a:t>k</a:t>
            </a:r>
            <a:r>
              <a:rPr lang="en-US" altLang="zh-TW" dirty="0"/>
              <a:t> chosen at random, we want the probability that </a:t>
            </a:r>
            <a:r>
              <a:rPr lang="en-US" altLang="zh-TW" i="1" dirty="0"/>
              <a:t>h(k)=</a:t>
            </a:r>
            <a:r>
              <a:rPr lang="en-US" altLang="zh-TW" i="1" dirty="0" err="1"/>
              <a:t>i</a:t>
            </a:r>
            <a:r>
              <a:rPr lang="en-US" altLang="zh-TW" i="1" dirty="0"/>
              <a:t> </a:t>
            </a:r>
            <a:r>
              <a:rPr lang="en-US" altLang="zh-TW" dirty="0"/>
              <a:t>to be </a:t>
            </a:r>
            <a:r>
              <a:rPr lang="en-US" altLang="zh-TW" i="1" dirty="0"/>
              <a:t>1/b</a:t>
            </a:r>
            <a:r>
              <a:rPr lang="en-US" altLang="zh-TW" dirty="0"/>
              <a:t> for all buckets </a:t>
            </a:r>
            <a:r>
              <a:rPr lang="en-US" altLang="zh-TW" i="1" dirty="0" err="1"/>
              <a:t>i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Four popular hash functions</a:t>
            </a:r>
          </a:p>
          <a:p>
            <a:pPr lvl="1"/>
            <a:r>
              <a:rPr lang="en-US" altLang="zh-TW" dirty="0"/>
              <a:t>Division</a:t>
            </a:r>
          </a:p>
          <a:p>
            <a:pPr lvl="1"/>
            <a:r>
              <a:rPr lang="en-US" altLang="zh-TW" dirty="0"/>
              <a:t>Mid-Square</a:t>
            </a:r>
          </a:p>
          <a:p>
            <a:pPr lvl="1"/>
            <a:r>
              <a:rPr lang="en-US" altLang="zh-TW" dirty="0"/>
              <a:t>Folding</a:t>
            </a:r>
          </a:p>
          <a:p>
            <a:pPr lvl="1"/>
            <a:r>
              <a:rPr lang="en-US" altLang="zh-TW" dirty="0"/>
              <a:t>Digit Analysis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455F82-3E43-4BAB-B16B-CE61DDC96409}"/>
              </a:ext>
            </a:extLst>
          </p:cNvPr>
          <p:cNvSpPr/>
          <p:nvPr/>
        </p:nvSpPr>
        <p:spPr>
          <a:xfrm>
            <a:off x="4716016" y="2132856"/>
            <a:ext cx="2016224" cy="43204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6540EC-8F07-45A8-AC0B-D872C8981A59}"/>
              </a:ext>
            </a:extLst>
          </p:cNvPr>
          <p:cNvSpPr/>
          <p:nvPr/>
        </p:nvSpPr>
        <p:spPr>
          <a:xfrm>
            <a:off x="806272" y="2708920"/>
            <a:ext cx="4989864" cy="38864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116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Division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h(k) = k % D</a:t>
            </a:r>
          </a:p>
          <a:p>
            <a:r>
              <a:rPr lang="en-US" altLang="zh-TW" dirty="0"/>
              <a:t>Keys are non-negative integer and the home bucket is obtained by using the modulo (%) operator.</a:t>
            </a:r>
          </a:p>
          <a:p>
            <a:r>
              <a:rPr lang="en-US" altLang="zh-TW" dirty="0"/>
              <a:t>Bucket address range from 0 to D-1, so the hash table must have at least b=D buckets.</a:t>
            </a:r>
          </a:p>
          <a:p>
            <a:r>
              <a:rPr lang="en-US" altLang="zh-TW" dirty="0"/>
              <a:t>Using a prime number for D (see textbook).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254FC5-90D4-4FAE-99E4-5FBCF60EED21}"/>
              </a:ext>
            </a:extLst>
          </p:cNvPr>
          <p:cNvSpPr/>
          <p:nvPr/>
        </p:nvSpPr>
        <p:spPr>
          <a:xfrm>
            <a:off x="6084168" y="2708920"/>
            <a:ext cx="1944216" cy="50405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FBBFEE-C3A9-4BF0-B5C8-B8BDBEC18582}"/>
              </a:ext>
            </a:extLst>
          </p:cNvPr>
          <p:cNvSpPr/>
          <p:nvPr/>
        </p:nvSpPr>
        <p:spPr>
          <a:xfrm>
            <a:off x="4499992" y="4293096"/>
            <a:ext cx="3312368" cy="50405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07095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Mid-Square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Squaring the keys.</a:t>
            </a:r>
          </a:p>
          <a:p>
            <a:r>
              <a:rPr lang="en-US" altLang="zh-TW" dirty="0"/>
              <a:t>Use an appropriate number of bits from the middle of the squared key as bucket address.</a:t>
            </a:r>
          </a:p>
          <a:p>
            <a:r>
              <a:rPr lang="en-US" altLang="zh-TW" dirty="0"/>
              <a:t>If r bits is used, the size of the table is 2</a:t>
            </a:r>
            <a:r>
              <a:rPr lang="en-US" altLang="zh-TW" baseline="30000" dirty="0"/>
              <a:t>r</a:t>
            </a:r>
          </a:p>
          <a:p>
            <a:r>
              <a:rPr lang="en-US" altLang="zh-TW" dirty="0"/>
              <a:t>If there are 64 buckets ( 2</a:t>
            </a:r>
            <a:r>
              <a:rPr lang="en-US" altLang="zh-TW" baseline="30000" dirty="0"/>
              <a:t>6</a:t>
            </a:r>
            <a:r>
              <a:rPr lang="en-US" altLang="zh-TW" dirty="0"/>
              <a:t> ), we need middle 6-bits to determine the bucket address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64733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Overflow Handling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 addressing</a:t>
            </a:r>
          </a:p>
          <a:p>
            <a:pPr lvl="1"/>
            <a:r>
              <a:rPr lang="en-US" altLang="zh-TW" dirty="0"/>
              <a:t>Linear probing</a:t>
            </a:r>
          </a:p>
          <a:p>
            <a:pPr lvl="1"/>
            <a:r>
              <a:rPr lang="en-US" altLang="zh-TW" dirty="0"/>
              <a:t>Quadratic probing</a:t>
            </a:r>
          </a:p>
          <a:p>
            <a:pPr lvl="1"/>
            <a:r>
              <a:rPr lang="en-US" altLang="zh-TW" dirty="0"/>
              <a:t>Rehashing</a:t>
            </a:r>
          </a:p>
          <a:p>
            <a:pPr lvl="1"/>
            <a:r>
              <a:rPr lang="en-US" altLang="zh-TW" dirty="0"/>
              <a:t>Random probing</a:t>
            </a:r>
          </a:p>
          <a:p>
            <a:r>
              <a:rPr lang="en-US" altLang="zh-TW" dirty="0"/>
              <a:t>Chaining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1073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Probing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6635080" cy="499715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Find the closest unfilled bucket.</a:t>
            </a:r>
          </a:p>
          <a:p>
            <a:r>
              <a:rPr lang="en-US" altLang="zh-TW" dirty="0"/>
              <a:t>To insert a key k.</a:t>
            </a:r>
          </a:p>
          <a:p>
            <a:r>
              <a:rPr lang="en-US" altLang="zh-TW" dirty="0"/>
              <a:t>Compute h(k).</a:t>
            </a:r>
          </a:p>
          <a:p>
            <a:r>
              <a:rPr lang="en-US" altLang="zh-TW" dirty="0"/>
              <a:t>Check the hash table buckets in the order </a:t>
            </a:r>
            <a:r>
              <a:rPr lang="en-US" altLang="zh-TW" dirty="0" err="1"/>
              <a:t>ht</a:t>
            </a:r>
            <a:r>
              <a:rPr lang="en-US" altLang="zh-TW" dirty="0"/>
              <a:t>[h(k)], </a:t>
            </a:r>
            <a:r>
              <a:rPr lang="en-US" altLang="zh-TW" dirty="0" err="1"/>
              <a:t>ht</a:t>
            </a:r>
            <a:r>
              <a:rPr lang="en-US" altLang="zh-TW" dirty="0"/>
              <a:t>[(h(k)+1)%b], …, </a:t>
            </a:r>
            <a:r>
              <a:rPr lang="en-US" altLang="zh-TW" dirty="0" err="1"/>
              <a:t>ht</a:t>
            </a:r>
            <a:r>
              <a:rPr lang="en-US" altLang="zh-TW" dirty="0"/>
              <a:t>[(h(k)+j)%b] until an empty bucket is found.</a:t>
            </a:r>
          </a:p>
          <a:p>
            <a:r>
              <a:rPr lang="en-US" altLang="zh-TW" dirty="0"/>
              <a:t>If no empty bucket is found, double the size of ht.</a:t>
            </a:r>
          </a:p>
          <a:p>
            <a:r>
              <a:rPr lang="en-US" altLang="zh-TW" dirty="0"/>
              <a:t>e.g. GA, D, A, G, A2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31" name="群組 30"/>
          <p:cNvGrpSpPr/>
          <p:nvPr/>
        </p:nvGrpSpPr>
        <p:grpSpPr>
          <a:xfrm>
            <a:off x="7380312" y="1344613"/>
            <a:ext cx="1285875" cy="5473700"/>
            <a:chOff x="7380312" y="1344613"/>
            <a:chExt cx="1285875" cy="5473700"/>
          </a:xfrm>
        </p:grpSpPr>
        <p:sp>
          <p:nvSpPr>
            <p:cNvPr id="4" name="矩形 22"/>
            <p:cNvSpPr>
              <a:spLocks noChangeArrowheads="1"/>
            </p:cNvSpPr>
            <p:nvPr/>
          </p:nvSpPr>
          <p:spPr bwMode="auto">
            <a:xfrm>
              <a:off x="7737499" y="1416050"/>
              <a:ext cx="928688" cy="43021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endParaRPr lang="zh-TW" altLang="en-US" sz="1000">
                <a:latin typeface="+mj-lt"/>
              </a:endParaRPr>
            </a:p>
          </p:txBody>
        </p:sp>
        <p:sp>
          <p:nvSpPr>
            <p:cNvPr id="5" name="矩形 22"/>
            <p:cNvSpPr>
              <a:spLocks noChangeArrowheads="1"/>
            </p:cNvSpPr>
            <p:nvPr/>
          </p:nvSpPr>
          <p:spPr bwMode="auto">
            <a:xfrm>
              <a:off x="7737499" y="5722938"/>
              <a:ext cx="928688" cy="106203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endParaRPr lang="zh-TW" altLang="en-US" sz="5000">
                <a:latin typeface="+mj-lt"/>
              </a:endParaRPr>
            </a:p>
          </p:txBody>
        </p:sp>
        <p:sp>
          <p:nvSpPr>
            <p:cNvPr id="6" name="矩形 22"/>
            <p:cNvSpPr>
              <a:spLocks noChangeArrowheads="1"/>
            </p:cNvSpPr>
            <p:nvPr/>
          </p:nvSpPr>
          <p:spPr bwMode="auto">
            <a:xfrm>
              <a:off x="7380312" y="1344613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>
                  <a:latin typeface="+mj-lt"/>
                </a:rPr>
                <a:t>0</a:t>
              </a:r>
              <a:endParaRPr lang="zh-TW" altLang="en-US">
                <a:latin typeface="+mj-lt"/>
              </a:endParaRPr>
            </a:p>
          </p:txBody>
        </p:sp>
        <p:sp>
          <p:nvSpPr>
            <p:cNvPr id="7" name="矩形 23"/>
            <p:cNvSpPr>
              <a:spLocks noChangeArrowheads="1"/>
            </p:cNvSpPr>
            <p:nvPr/>
          </p:nvSpPr>
          <p:spPr bwMode="auto">
            <a:xfrm>
              <a:off x="7380312" y="1757363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>
                  <a:latin typeface="+mj-lt"/>
                </a:rPr>
                <a:t>1</a:t>
              </a:r>
              <a:endParaRPr lang="zh-TW" altLang="en-US">
                <a:latin typeface="+mj-lt"/>
              </a:endParaRPr>
            </a:p>
          </p:txBody>
        </p:sp>
        <p:sp>
          <p:nvSpPr>
            <p:cNvPr id="8" name="矩形 24"/>
            <p:cNvSpPr>
              <a:spLocks noChangeArrowheads="1"/>
            </p:cNvSpPr>
            <p:nvPr/>
          </p:nvSpPr>
          <p:spPr bwMode="auto">
            <a:xfrm>
              <a:off x="7380312" y="2201863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dirty="0">
                  <a:latin typeface="+mj-lt"/>
                </a:rPr>
                <a:t>2</a:t>
              </a:r>
              <a:endParaRPr lang="zh-TW" altLang="en-US" dirty="0">
                <a:latin typeface="+mj-lt"/>
              </a:endParaRPr>
            </a:p>
          </p:txBody>
        </p:sp>
        <p:sp>
          <p:nvSpPr>
            <p:cNvPr id="9" name="矩形 26"/>
            <p:cNvSpPr>
              <a:spLocks noChangeArrowheads="1"/>
            </p:cNvSpPr>
            <p:nvPr/>
          </p:nvSpPr>
          <p:spPr bwMode="auto">
            <a:xfrm>
              <a:off x="8023249" y="5572125"/>
              <a:ext cx="357188" cy="124618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>
                  <a:latin typeface="Comic Sans MS" pitchFamily="66" charset="0"/>
                </a:rPr>
                <a:t>.</a:t>
              </a:r>
            </a:p>
            <a:p>
              <a:pPr algn="ctr"/>
              <a:r>
                <a:rPr lang="en-US" altLang="zh-TW" b="1">
                  <a:latin typeface="Comic Sans MS" pitchFamily="66" charset="0"/>
                </a:rPr>
                <a:t>.</a:t>
              </a:r>
            </a:p>
            <a:p>
              <a:pPr algn="ctr"/>
              <a:r>
                <a:rPr lang="en-US" altLang="zh-TW" b="1">
                  <a:latin typeface="Comic Sans MS" pitchFamily="66" charset="0"/>
                </a:rPr>
                <a:t>.</a:t>
              </a:r>
              <a:endParaRPr lang="zh-TW" altLang="en-US" b="1">
                <a:latin typeface="Comic Sans MS" pitchFamily="66" charset="0"/>
              </a:endParaRPr>
            </a:p>
          </p:txBody>
        </p:sp>
        <p:sp>
          <p:nvSpPr>
            <p:cNvPr id="10" name="矩形 22"/>
            <p:cNvSpPr>
              <a:spLocks noChangeArrowheads="1"/>
            </p:cNvSpPr>
            <p:nvPr/>
          </p:nvSpPr>
          <p:spPr bwMode="auto">
            <a:xfrm>
              <a:off x="7380312" y="2643188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>
                  <a:latin typeface="+mj-lt"/>
                </a:rPr>
                <a:t>3</a:t>
              </a:r>
              <a:endParaRPr lang="zh-TW" altLang="en-US">
                <a:latin typeface="+mj-lt"/>
              </a:endParaRPr>
            </a:p>
          </p:txBody>
        </p:sp>
        <p:sp>
          <p:nvSpPr>
            <p:cNvPr id="11" name="矩形 23"/>
            <p:cNvSpPr>
              <a:spLocks noChangeArrowheads="1"/>
            </p:cNvSpPr>
            <p:nvPr/>
          </p:nvSpPr>
          <p:spPr bwMode="auto">
            <a:xfrm>
              <a:off x="7380312" y="3071813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>
                  <a:latin typeface="+mj-lt"/>
                </a:rPr>
                <a:t>4</a:t>
              </a:r>
              <a:endParaRPr lang="zh-TW" altLang="en-US">
                <a:latin typeface="+mj-lt"/>
              </a:endParaRPr>
            </a:p>
          </p:txBody>
        </p:sp>
        <p:sp>
          <p:nvSpPr>
            <p:cNvPr id="12" name="矩形 24"/>
            <p:cNvSpPr>
              <a:spLocks noChangeArrowheads="1"/>
            </p:cNvSpPr>
            <p:nvPr/>
          </p:nvSpPr>
          <p:spPr bwMode="auto">
            <a:xfrm>
              <a:off x="7380312" y="3500438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>
                  <a:latin typeface="+mj-lt"/>
                </a:rPr>
                <a:t>5</a:t>
              </a:r>
              <a:endParaRPr lang="zh-TW" altLang="en-US">
                <a:latin typeface="+mj-lt"/>
              </a:endParaRPr>
            </a:p>
          </p:txBody>
        </p:sp>
        <p:sp>
          <p:nvSpPr>
            <p:cNvPr id="13" name="矩形 22"/>
            <p:cNvSpPr>
              <a:spLocks noChangeArrowheads="1"/>
            </p:cNvSpPr>
            <p:nvPr/>
          </p:nvSpPr>
          <p:spPr bwMode="auto">
            <a:xfrm>
              <a:off x="7380312" y="3929063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>
                  <a:latin typeface="+mj-lt"/>
                </a:rPr>
                <a:t>6</a:t>
              </a:r>
              <a:endParaRPr lang="zh-TW" altLang="en-US">
                <a:latin typeface="+mj-lt"/>
              </a:endParaRPr>
            </a:p>
          </p:txBody>
        </p:sp>
        <p:sp>
          <p:nvSpPr>
            <p:cNvPr id="14" name="矩形 23"/>
            <p:cNvSpPr>
              <a:spLocks noChangeArrowheads="1"/>
            </p:cNvSpPr>
            <p:nvPr/>
          </p:nvSpPr>
          <p:spPr bwMode="auto">
            <a:xfrm>
              <a:off x="7380312" y="4357688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>
                  <a:latin typeface="+mj-lt"/>
                </a:rPr>
                <a:t>7</a:t>
              </a:r>
              <a:endParaRPr lang="zh-TW" altLang="en-US">
                <a:latin typeface="+mj-lt"/>
              </a:endParaRPr>
            </a:p>
          </p:txBody>
        </p:sp>
        <p:sp>
          <p:nvSpPr>
            <p:cNvPr id="15" name="矩形 24"/>
            <p:cNvSpPr>
              <a:spLocks noChangeArrowheads="1"/>
            </p:cNvSpPr>
            <p:nvPr/>
          </p:nvSpPr>
          <p:spPr bwMode="auto">
            <a:xfrm>
              <a:off x="7380312" y="4786313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>
                  <a:latin typeface="+mj-lt"/>
                </a:rPr>
                <a:t>8</a:t>
              </a:r>
              <a:endParaRPr lang="zh-TW" altLang="en-US">
                <a:latin typeface="+mj-lt"/>
              </a:endParaRPr>
            </a:p>
          </p:txBody>
        </p:sp>
        <p:sp>
          <p:nvSpPr>
            <p:cNvPr id="16" name="矩形 24"/>
            <p:cNvSpPr>
              <a:spLocks noChangeArrowheads="1"/>
            </p:cNvSpPr>
            <p:nvPr/>
          </p:nvSpPr>
          <p:spPr bwMode="auto">
            <a:xfrm>
              <a:off x="7380312" y="5214938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>
                  <a:latin typeface="+mj-lt"/>
                </a:rPr>
                <a:t>9</a:t>
              </a:r>
              <a:endParaRPr lang="zh-TW" altLang="en-US">
                <a:latin typeface="+mj-lt"/>
              </a:endParaRPr>
            </a:p>
          </p:txBody>
        </p:sp>
        <p:sp>
          <p:nvSpPr>
            <p:cNvPr id="17" name="矩形 22"/>
            <p:cNvSpPr>
              <a:spLocks noChangeArrowheads="1"/>
            </p:cNvSpPr>
            <p:nvPr/>
          </p:nvSpPr>
          <p:spPr bwMode="auto">
            <a:xfrm>
              <a:off x="7737499" y="1841500"/>
              <a:ext cx="928688" cy="43021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endParaRPr lang="zh-TW" altLang="en-US" sz="1000">
                <a:latin typeface="+mj-lt"/>
              </a:endParaRPr>
            </a:p>
          </p:txBody>
        </p:sp>
        <p:sp>
          <p:nvSpPr>
            <p:cNvPr id="18" name="矩形 22"/>
            <p:cNvSpPr>
              <a:spLocks noChangeArrowheads="1"/>
            </p:cNvSpPr>
            <p:nvPr/>
          </p:nvSpPr>
          <p:spPr bwMode="auto">
            <a:xfrm>
              <a:off x="7737499" y="2268538"/>
              <a:ext cx="928688" cy="43021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endParaRPr lang="zh-TW" altLang="en-US" sz="1000">
                <a:latin typeface="+mj-lt"/>
              </a:endParaRPr>
            </a:p>
          </p:txBody>
        </p:sp>
        <p:sp>
          <p:nvSpPr>
            <p:cNvPr id="19" name="矩形 22"/>
            <p:cNvSpPr>
              <a:spLocks noChangeArrowheads="1"/>
            </p:cNvSpPr>
            <p:nvPr/>
          </p:nvSpPr>
          <p:spPr bwMode="auto">
            <a:xfrm>
              <a:off x="7737499" y="2701925"/>
              <a:ext cx="928688" cy="43021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endParaRPr lang="zh-TW" altLang="en-US" sz="1000">
                <a:latin typeface="+mj-lt"/>
              </a:endParaRPr>
            </a:p>
          </p:txBody>
        </p:sp>
        <p:sp>
          <p:nvSpPr>
            <p:cNvPr id="20" name="矩形 22"/>
            <p:cNvSpPr>
              <a:spLocks noChangeArrowheads="1"/>
            </p:cNvSpPr>
            <p:nvPr/>
          </p:nvSpPr>
          <p:spPr bwMode="auto">
            <a:xfrm>
              <a:off x="7737499" y="3143250"/>
              <a:ext cx="928688" cy="43021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endParaRPr lang="zh-TW" altLang="en-US" sz="1000">
                <a:latin typeface="+mj-lt"/>
              </a:endParaRPr>
            </a:p>
          </p:txBody>
        </p: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7737499" y="3586163"/>
              <a:ext cx="928688" cy="43021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endParaRPr lang="zh-TW" altLang="en-US" sz="1000">
                <a:latin typeface="+mj-lt"/>
              </a:endParaRPr>
            </a:p>
          </p:txBody>
        </p:sp>
        <p:sp>
          <p:nvSpPr>
            <p:cNvPr id="22" name="矩形 22"/>
            <p:cNvSpPr>
              <a:spLocks noChangeArrowheads="1"/>
            </p:cNvSpPr>
            <p:nvPr/>
          </p:nvSpPr>
          <p:spPr bwMode="auto">
            <a:xfrm>
              <a:off x="7737499" y="4022725"/>
              <a:ext cx="928688" cy="43021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endParaRPr lang="zh-TW" altLang="en-US" sz="1000">
                <a:latin typeface="+mj-lt"/>
              </a:endParaRPr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7737499" y="4440238"/>
              <a:ext cx="928688" cy="431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endParaRPr lang="zh-TW" altLang="en-US" sz="1000">
                <a:latin typeface="+mj-lt"/>
              </a:endParaRPr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7737499" y="4865688"/>
              <a:ext cx="928688" cy="431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endParaRPr lang="zh-TW" altLang="en-US" sz="1000">
                <a:latin typeface="+mj-lt"/>
              </a:endParaRPr>
            </a:p>
          </p:txBody>
        </p:sp>
        <p:sp>
          <p:nvSpPr>
            <p:cNvPr id="25" name="矩形 22"/>
            <p:cNvSpPr>
              <a:spLocks noChangeArrowheads="1"/>
            </p:cNvSpPr>
            <p:nvPr/>
          </p:nvSpPr>
          <p:spPr bwMode="auto">
            <a:xfrm>
              <a:off x="7737499" y="5292725"/>
              <a:ext cx="928688" cy="43021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endParaRPr lang="zh-TW" altLang="en-US" sz="1000">
                <a:latin typeface="+mj-lt"/>
              </a:endParaRPr>
            </a:p>
          </p:txBody>
        </p:sp>
        <p:sp>
          <p:nvSpPr>
            <p:cNvPr id="26" name="矩形 22"/>
            <p:cNvSpPr>
              <a:spLocks noChangeArrowheads="1"/>
            </p:cNvSpPr>
            <p:nvPr/>
          </p:nvSpPr>
          <p:spPr bwMode="auto">
            <a:xfrm>
              <a:off x="8023249" y="13573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dirty="0">
                  <a:latin typeface="+mj-lt"/>
                </a:rPr>
                <a:t>A</a:t>
              </a:r>
              <a:endParaRPr lang="zh-TW" altLang="en-US" dirty="0">
                <a:latin typeface="+mj-lt"/>
              </a:endParaRPr>
            </a:p>
          </p:txBody>
        </p:sp>
        <p:sp>
          <p:nvSpPr>
            <p:cNvPr id="27" name="矩形 22"/>
            <p:cNvSpPr>
              <a:spLocks noChangeArrowheads="1"/>
            </p:cNvSpPr>
            <p:nvPr/>
          </p:nvSpPr>
          <p:spPr bwMode="auto">
            <a:xfrm>
              <a:off x="8023249" y="2614613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>
                  <a:latin typeface="+mj-lt"/>
                </a:rPr>
                <a:t>D</a:t>
              </a:r>
              <a:endParaRPr lang="zh-TW" altLang="en-US">
                <a:latin typeface="+mj-lt"/>
              </a:endParaRPr>
            </a:p>
          </p:txBody>
        </p:sp>
        <p:sp>
          <p:nvSpPr>
            <p:cNvPr id="28" name="矩形 22"/>
            <p:cNvSpPr>
              <a:spLocks noChangeArrowheads="1"/>
            </p:cNvSpPr>
            <p:nvPr/>
          </p:nvSpPr>
          <p:spPr bwMode="auto">
            <a:xfrm>
              <a:off x="7880374" y="3500438"/>
              <a:ext cx="64293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>
                  <a:latin typeface="+mj-lt"/>
                </a:rPr>
                <a:t>GA</a:t>
              </a:r>
              <a:endParaRPr lang="zh-TW" altLang="en-US">
                <a:latin typeface="+mj-lt"/>
              </a:endParaRPr>
            </a:p>
          </p:txBody>
        </p:sp>
        <p:sp>
          <p:nvSpPr>
            <p:cNvPr id="29" name="矩形 22"/>
            <p:cNvSpPr>
              <a:spLocks noChangeArrowheads="1"/>
            </p:cNvSpPr>
            <p:nvPr/>
          </p:nvSpPr>
          <p:spPr bwMode="auto">
            <a:xfrm>
              <a:off x="8023249" y="3971925"/>
              <a:ext cx="3571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>
                  <a:latin typeface="+mj-lt"/>
                </a:rPr>
                <a:t>G</a:t>
              </a:r>
              <a:endParaRPr lang="zh-TW" altLang="en-US">
                <a:latin typeface="+mj-lt"/>
              </a:endParaRPr>
            </a:p>
          </p:txBody>
        </p:sp>
        <p:sp>
          <p:nvSpPr>
            <p:cNvPr id="30" name="矩形 22"/>
            <p:cNvSpPr>
              <a:spLocks noChangeArrowheads="1"/>
            </p:cNvSpPr>
            <p:nvPr/>
          </p:nvSpPr>
          <p:spPr bwMode="auto">
            <a:xfrm>
              <a:off x="7927999" y="1785938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dirty="0">
                  <a:latin typeface="+mj-lt"/>
                </a:rPr>
                <a:t>A2</a:t>
              </a:r>
              <a:endParaRPr lang="zh-TW" altLang="en-US" dirty="0">
                <a:latin typeface="+mj-lt"/>
              </a:endParaRPr>
            </a:p>
          </p:txBody>
        </p:sp>
      </p:grpSp>
      <p:sp>
        <p:nvSpPr>
          <p:cNvPr id="32" name="投影片編號版面配置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04BA61C-BC63-4E7F-B27C-B710814D2C6D}"/>
              </a:ext>
            </a:extLst>
          </p:cNvPr>
          <p:cNvSpPr/>
          <p:nvPr/>
        </p:nvSpPr>
        <p:spPr>
          <a:xfrm>
            <a:off x="800944" y="1625033"/>
            <a:ext cx="4923184" cy="36512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792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Linear Probing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Searching for a key k.</a:t>
            </a:r>
          </a:p>
          <a:p>
            <a:r>
              <a:rPr lang="en-US" altLang="zh-TW" dirty="0"/>
              <a:t>Compute h(k).</a:t>
            </a:r>
          </a:p>
          <a:p>
            <a:r>
              <a:rPr lang="en-US" altLang="zh-TW" dirty="0"/>
              <a:t>Examine the hash table buckets in the order </a:t>
            </a:r>
            <a:r>
              <a:rPr lang="en-US" altLang="zh-TW" dirty="0" err="1"/>
              <a:t>ht</a:t>
            </a:r>
            <a:r>
              <a:rPr lang="en-US" altLang="zh-TW" dirty="0"/>
              <a:t>[h(k)], </a:t>
            </a:r>
            <a:r>
              <a:rPr lang="en-US" altLang="zh-TW" dirty="0" err="1"/>
              <a:t>ht</a:t>
            </a:r>
            <a:r>
              <a:rPr lang="en-US" altLang="zh-TW" dirty="0"/>
              <a:t>[(h(k)+1)%b], …, </a:t>
            </a:r>
            <a:r>
              <a:rPr lang="en-US" altLang="zh-TW" dirty="0" err="1"/>
              <a:t>ht</a:t>
            </a:r>
            <a:r>
              <a:rPr lang="en-US" altLang="zh-TW" dirty="0"/>
              <a:t>[(h(k)+j)%b] until:</a:t>
            </a:r>
          </a:p>
          <a:p>
            <a:pPr lvl="1"/>
            <a:r>
              <a:rPr lang="en-US" altLang="zh-TW" dirty="0" err="1"/>
              <a:t>ht</a:t>
            </a:r>
            <a:r>
              <a:rPr lang="en-US" altLang="zh-TW" dirty="0"/>
              <a:t>[(h(k)+j)%b] has the same key. Found!</a:t>
            </a:r>
          </a:p>
          <a:p>
            <a:pPr lvl="1"/>
            <a:r>
              <a:rPr lang="en-US" altLang="zh-TW" dirty="0" err="1"/>
              <a:t>ht</a:t>
            </a:r>
            <a:r>
              <a:rPr lang="en-US" altLang="zh-TW" dirty="0"/>
              <a:t>[(h(k)+j)%b] is empty. Not found!</a:t>
            </a:r>
          </a:p>
          <a:p>
            <a:pPr lvl="1"/>
            <a:r>
              <a:rPr lang="en-US" altLang="zh-TW" dirty="0"/>
              <a:t>Go back to starting point. Not found!</a:t>
            </a:r>
          </a:p>
          <a:p>
            <a:r>
              <a:rPr lang="en-US" altLang="zh-TW" dirty="0"/>
              <a:t>Disadvantage:</a:t>
            </a:r>
          </a:p>
          <a:p>
            <a:pPr lvl="1"/>
            <a:r>
              <a:rPr lang="en-US" altLang="zh-TW" dirty="0"/>
              <a:t>Keys tend to cluster together.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412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Quadratic probing:</a:t>
                </a:r>
              </a:p>
              <a:p>
                <a:pPr lvl="1"/>
                <a:r>
                  <a:rPr lang="en-US" altLang="zh-TW" dirty="0"/>
                  <a:t>Compute h(k).</a:t>
                </a:r>
              </a:p>
              <a:p>
                <a:pPr lvl="1"/>
                <a:r>
                  <a:rPr lang="en-US" altLang="zh-TW" dirty="0"/>
                  <a:t>Examine buckets at h(k), (h(k)+i</a:t>
                </a:r>
                <a:r>
                  <a:rPr lang="en-US" altLang="zh-TW" baseline="30000" dirty="0"/>
                  <a:t>2</a:t>
                </a:r>
                <a:r>
                  <a:rPr lang="en-US" altLang="zh-TW" dirty="0"/>
                  <a:t>)%b, and </a:t>
                </a:r>
                <a:br>
                  <a:rPr lang="en-US" altLang="zh-TW" dirty="0"/>
                </a:br>
                <a:r>
                  <a:rPr lang="en-US" altLang="zh-TW" dirty="0"/>
                  <a:t>(h(k)-i</a:t>
                </a:r>
                <a:r>
                  <a:rPr lang="en-US" altLang="zh-TW" baseline="30000" dirty="0"/>
                  <a:t>2</a:t>
                </a:r>
                <a:r>
                  <a:rPr lang="en-US" altLang="zh-TW" dirty="0"/>
                  <a:t>)%b,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1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≤(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−1)/2</m:t>
                    </m:r>
                  </m:oMath>
                </a14:m>
                <a:r>
                  <a:rPr lang="en-US" altLang="zh-TW" dirty="0"/>
                  <a:t> .</a:t>
                </a:r>
              </a:p>
              <a:p>
                <a:r>
                  <a:rPr lang="en-US" altLang="zh-TW" dirty="0"/>
                  <a:t>Rehashing:</a:t>
                </a:r>
              </a:p>
              <a:p>
                <a:pPr lvl="1"/>
                <a:r>
                  <a:rPr lang="en-US" altLang="zh-TW" dirty="0"/>
                  <a:t>A series of hashing functions h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h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, … , </a:t>
                </a:r>
                <a:r>
                  <a:rPr lang="en-US" altLang="zh-TW" dirty="0" err="1"/>
                  <a:t>h</a:t>
                </a:r>
                <a:r>
                  <a:rPr lang="en-US" altLang="zh-TW" baseline="-25000" dirty="0" err="1"/>
                  <a:t>n</a:t>
                </a:r>
                <a:r>
                  <a:rPr lang="en-US" altLang="zh-TW" dirty="0"/>
                  <a:t> .</a:t>
                </a:r>
              </a:p>
              <a:p>
                <a:pPr lvl="1"/>
                <a:r>
                  <a:rPr lang="en-US" altLang="zh-TW" dirty="0"/>
                  <a:t>Bucket is searched by h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h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, … , </a:t>
                </a:r>
                <a:r>
                  <a:rPr lang="en-US" altLang="zh-TW" dirty="0" err="1"/>
                  <a:t>h</a:t>
                </a:r>
                <a:r>
                  <a:rPr lang="en-US" altLang="zh-TW" baseline="-25000" dirty="0" err="1"/>
                  <a:t>n</a:t>
                </a:r>
                <a:r>
                  <a:rPr lang="en-US" altLang="zh-TW" dirty="0"/>
                  <a:t> 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64D30A-BBFB-4DD5-AD6B-5D58CDA2EB90}"/>
              </a:ext>
            </a:extLst>
          </p:cNvPr>
          <p:cNvSpPr/>
          <p:nvPr/>
        </p:nvSpPr>
        <p:spPr>
          <a:xfrm>
            <a:off x="5652120" y="2708920"/>
            <a:ext cx="360040" cy="43204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16519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chained hash table to solve collisions</a:t>
            </a:r>
          </a:p>
          <a:p>
            <a:r>
              <a:rPr lang="en-US" altLang="zh-TW" dirty="0"/>
              <a:t>Each bucket holds a list of keys (key chain)</a:t>
            </a:r>
          </a:p>
          <a:p>
            <a:endParaRPr lang="zh-TW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135250"/>
              </p:ext>
            </p:extLst>
          </p:nvPr>
        </p:nvGraphicFramePr>
        <p:xfrm>
          <a:off x="2069554" y="2693243"/>
          <a:ext cx="5238750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Visio" r:id="rId3" imgW="7632066" imgH="5904149" progId="Visio.Drawing.11">
                  <p:embed/>
                </p:oleObj>
              </mc:Choice>
              <mc:Fallback>
                <p:oleObj name="Visio" r:id="rId3" imgW="7632066" imgH="59041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9554" y="2693243"/>
                        <a:ext cx="5238750" cy="404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77B219-68EA-4B1B-BF02-36B91B0FF9C5}"/>
              </a:ext>
            </a:extLst>
          </p:cNvPr>
          <p:cNvSpPr/>
          <p:nvPr/>
        </p:nvSpPr>
        <p:spPr>
          <a:xfrm>
            <a:off x="1547664" y="1642666"/>
            <a:ext cx="3240360" cy="43537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683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Operations in a dictionary</a:t>
            </a:r>
          </a:p>
          <a:p>
            <a:pPr lvl="1"/>
            <a:r>
              <a:rPr lang="en-US" altLang="zh-TW" dirty="0"/>
              <a:t>Get, Insert and Delete</a:t>
            </a:r>
          </a:p>
          <a:p>
            <a:r>
              <a:rPr lang="en-US" altLang="zh-TW" b="1" dirty="0"/>
              <a:t>Binary search tree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Get, Insert and Delete take O(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</a:t>
            </a:r>
          </a:p>
          <a:p>
            <a:r>
              <a:rPr lang="en-US" altLang="zh-TW" b="1" dirty="0"/>
              <a:t>Balanced binary search tree (AVL tree)</a:t>
            </a:r>
          </a:p>
          <a:p>
            <a:pPr lvl="1"/>
            <a:r>
              <a:rPr lang="en-US" altLang="zh-TW" dirty="0"/>
              <a:t>Get, Insert and Delete take O(</a:t>
            </a:r>
            <a:r>
              <a:rPr lang="en-US" altLang="zh-TW" dirty="0" err="1">
                <a:solidFill>
                  <a:srgbClr val="FF0000"/>
                </a:solidFill>
              </a:rPr>
              <a:t>logn</a:t>
            </a:r>
            <a:r>
              <a:rPr lang="en-US" altLang="zh-TW" dirty="0"/>
              <a:t>)</a:t>
            </a:r>
          </a:p>
          <a:p>
            <a:r>
              <a:rPr lang="en-US" altLang="zh-TW" b="1" dirty="0"/>
              <a:t>Hashing</a:t>
            </a:r>
          </a:p>
          <a:p>
            <a:pPr lvl="1"/>
            <a:r>
              <a:rPr lang="en-US" altLang="zh-TW" dirty="0"/>
              <a:t>Get, Insert and Delete take O(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Static hashing</a:t>
            </a:r>
          </a:p>
          <a:p>
            <a:pPr lvl="1"/>
            <a:r>
              <a:rPr lang="en-US" altLang="zh-TW" dirty="0"/>
              <a:t>Dynamic hashing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B0FAD5-94CF-476A-A07C-69C181C5D58A}"/>
              </a:ext>
            </a:extLst>
          </p:cNvPr>
          <p:cNvSpPr/>
          <p:nvPr/>
        </p:nvSpPr>
        <p:spPr>
          <a:xfrm>
            <a:off x="899592" y="3460408"/>
            <a:ext cx="5976664" cy="47264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F84246-249D-4189-8F7D-D93DC23153E7}"/>
              </a:ext>
            </a:extLst>
          </p:cNvPr>
          <p:cNvSpPr/>
          <p:nvPr/>
        </p:nvSpPr>
        <p:spPr>
          <a:xfrm>
            <a:off x="4860032" y="3019376"/>
            <a:ext cx="802432" cy="44103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562759-D3F3-40DB-9988-DB1B878F796D}"/>
              </a:ext>
            </a:extLst>
          </p:cNvPr>
          <p:cNvSpPr/>
          <p:nvPr/>
        </p:nvSpPr>
        <p:spPr>
          <a:xfrm>
            <a:off x="4860032" y="4879584"/>
            <a:ext cx="802432" cy="47264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1721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</a:t>
            </a:r>
            <a:r>
              <a:rPr lang="en-US" altLang="zh-TW" dirty="0" err="1"/>
              <a:t>HASHing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93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 Tables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Hash table</a:t>
            </a:r>
            <a:r>
              <a:rPr lang="en-US" altLang="zh-TW" dirty="0"/>
              <a:t> (</a:t>
            </a:r>
            <a:r>
              <a:rPr lang="en-US" altLang="zh-TW" dirty="0" err="1"/>
              <a:t>ht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A container stores dictionary pairs.</a:t>
            </a:r>
          </a:p>
          <a:p>
            <a:r>
              <a:rPr lang="en-US" altLang="zh-TW" dirty="0"/>
              <a:t>Hash table is partitioned into </a:t>
            </a:r>
            <a:r>
              <a:rPr lang="en-US" altLang="zh-TW" b="1" i="1" dirty="0"/>
              <a:t>b</a:t>
            </a:r>
            <a:r>
              <a:rPr lang="en-US" altLang="zh-TW" dirty="0"/>
              <a:t> </a:t>
            </a:r>
            <a:r>
              <a:rPr lang="en-US" altLang="zh-TW" b="1" dirty="0"/>
              <a:t>buckets</a:t>
            </a:r>
          </a:p>
          <a:p>
            <a:pPr lvl="1"/>
            <a:r>
              <a:rPr lang="en-US" altLang="zh-TW" dirty="0" err="1"/>
              <a:t>ht</a:t>
            </a:r>
            <a:r>
              <a:rPr lang="en-US" altLang="zh-TW" dirty="0"/>
              <a:t>[0], </a:t>
            </a:r>
            <a:r>
              <a:rPr lang="en-US" altLang="zh-TW" dirty="0" err="1"/>
              <a:t>ht</a:t>
            </a:r>
            <a:r>
              <a:rPr lang="en-US" altLang="zh-TW" dirty="0"/>
              <a:t>[1], …, </a:t>
            </a:r>
            <a:r>
              <a:rPr lang="en-US" altLang="zh-TW" dirty="0" err="1"/>
              <a:t>ht</a:t>
            </a:r>
            <a:r>
              <a:rPr lang="en-US" altLang="zh-TW" dirty="0"/>
              <a:t>[b-1]</a:t>
            </a:r>
            <a:endParaRPr lang="zh-TW" altLang="en-US" dirty="0"/>
          </a:p>
          <a:p>
            <a:r>
              <a:rPr lang="en-US" altLang="zh-TW" dirty="0"/>
              <a:t>Each bucket holds </a:t>
            </a:r>
            <a:r>
              <a:rPr lang="en-US" altLang="zh-TW" b="1" i="1" dirty="0"/>
              <a:t>s</a:t>
            </a:r>
            <a:r>
              <a:rPr lang="en-US" altLang="zh-TW" dirty="0"/>
              <a:t> dictionary pairs (</a:t>
            </a:r>
            <a:r>
              <a:rPr lang="en-US" altLang="zh-TW" b="1" dirty="0"/>
              <a:t>slots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Usually s=1 which means each bucket can hold exactly one pair.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AAA261-DEA5-435E-B54E-E455649CBB75}"/>
              </a:ext>
            </a:extLst>
          </p:cNvPr>
          <p:cNvSpPr/>
          <p:nvPr/>
        </p:nvSpPr>
        <p:spPr>
          <a:xfrm>
            <a:off x="6012160" y="2708920"/>
            <a:ext cx="1440160" cy="50405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6F898C-7E34-4F87-BCAD-278DE804A75A}"/>
              </a:ext>
            </a:extLst>
          </p:cNvPr>
          <p:cNvSpPr/>
          <p:nvPr/>
        </p:nvSpPr>
        <p:spPr>
          <a:xfrm>
            <a:off x="6804248" y="3817640"/>
            <a:ext cx="1080120" cy="50405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644519-45B8-4C42-B563-896EADA56698}"/>
              </a:ext>
            </a:extLst>
          </p:cNvPr>
          <p:cNvSpPr/>
          <p:nvPr/>
        </p:nvSpPr>
        <p:spPr>
          <a:xfrm>
            <a:off x="899592" y="1612458"/>
            <a:ext cx="2448272" cy="52039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3338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zh-TW" dirty="0"/>
              <a:t>Given a pair whose key is </a:t>
            </a:r>
            <a:r>
              <a:rPr lang="en-US" altLang="zh-TW" i="1" dirty="0"/>
              <a:t>k</a:t>
            </a:r>
            <a:r>
              <a:rPr lang="en-US" altLang="zh-TW" dirty="0"/>
              <a:t>, the </a:t>
            </a:r>
            <a:r>
              <a:rPr lang="en-US" altLang="zh-TW" i="1" dirty="0"/>
              <a:t>hash</a:t>
            </a:r>
            <a:r>
              <a:rPr lang="en-US" altLang="zh-TW" dirty="0"/>
              <a:t> or </a:t>
            </a:r>
            <a:r>
              <a:rPr lang="en-US" altLang="zh-TW" i="1" dirty="0"/>
              <a:t>home address</a:t>
            </a:r>
            <a:r>
              <a:rPr lang="en-US" altLang="zh-TW" dirty="0"/>
              <a:t> of the pair is determined by a </a:t>
            </a:r>
            <a:r>
              <a:rPr lang="en-US" altLang="zh-TW" b="1" dirty="0"/>
              <a:t>hash function</a:t>
            </a:r>
            <a:r>
              <a:rPr lang="en-US" altLang="zh-TW" dirty="0"/>
              <a:t>, h(k).</a:t>
            </a:r>
          </a:p>
          <a:p>
            <a:r>
              <a:rPr lang="en-US" altLang="zh-TW" dirty="0"/>
              <a:t>Hash function maps keys into buckets by returning an integer in the range 0 through b-1.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34668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i="1" dirty="0"/>
                  <a:t>Key density</a:t>
                </a:r>
                <a:r>
                  <a:rPr lang="zh-TW" altLang="en-US" i="1" dirty="0"/>
                  <a:t> </a:t>
                </a:r>
                <a:r>
                  <a:rPr lang="en-US" altLang="zh-TW" dirty="0"/>
                  <a:t>( </a:t>
                </a:r>
                <a:r>
                  <a:rPr lang="en-US" altLang="zh-TW" i="1" dirty="0"/>
                  <a:t>n</a:t>
                </a:r>
                <a:r>
                  <a:rPr lang="en-US" altLang="zh-TW" dirty="0"/>
                  <a:t>/T )</a:t>
                </a:r>
              </a:p>
              <a:p>
                <a:pPr lvl="1"/>
                <a:r>
                  <a:rPr lang="en-US" altLang="zh-TW" i="1" dirty="0"/>
                  <a:t>n</a:t>
                </a:r>
                <a:r>
                  <a:rPr lang="en-US" altLang="zh-TW" dirty="0"/>
                  <a:t>: No. of pairs in the table</a:t>
                </a:r>
              </a:p>
              <a:p>
                <a:pPr lvl="1"/>
                <a:r>
                  <a:rPr lang="en-US" altLang="zh-TW" dirty="0"/>
                  <a:t>T: Total no. of possible keys</a:t>
                </a:r>
              </a:p>
              <a:p>
                <a:r>
                  <a:rPr lang="en-US" altLang="zh-TW" i="1" dirty="0"/>
                  <a:t>Loading density </a:t>
                </a:r>
                <a:r>
                  <a:rPr lang="en-US" altLang="zh-TW" dirty="0"/>
                  <a:t>or </a:t>
                </a:r>
                <a:r>
                  <a:rPr lang="en-US" altLang="zh-TW" i="1" dirty="0"/>
                  <a:t>loading factor</a:t>
                </a:r>
                <a:r>
                  <a:rPr lang="en-US" altLang="zh-TW" dirty="0"/>
                  <a:t> (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𝛼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/(</m:t>
                    </m:r>
                    <m:r>
                      <a:rPr lang="en-US" altLang="zh-TW" b="0" i="1" smtClean="0">
                        <a:latin typeface="Cambria Math"/>
                      </a:rPr>
                      <m:t>𝑠𝑏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) </a:t>
                </a:r>
              </a:p>
              <a:p>
                <a:r>
                  <a:rPr lang="en-US" altLang="zh-TW" dirty="0"/>
                  <a:t>Two keys, k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 and k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, are said to be </a:t>
                </a:r>
                <a:r>
                  <a:rPr lang="en-US" altLang="zh-TW" i="1" dirty="0"/>
                  <a:t>synonyms</a:t>
                </a:r>
                <a:r>
                  <a:rPr lang="en-US" altLang="zh-TW" dirty="0"/>
                  <a:t> w.r.p.t. h, if h(k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)=h(k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).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259632" y="5733256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b</a:t>
            </a:r>
            <a:r>
              <a:rPr lang="en-US" altLang="zh-TW" dirty="0"/>
              <a:t>: number of buckets</a:t>
            </a:r>
          </a:p>
          <a:p>
            <a:r>
              <a:rPr lang="en-US" altLang="zh-TW" b="1" dirty="0"/>
              <a:t>s</a:t>
            </a:r>
            <a:r>
              <a:rPr lang="en-US" altLang="zh-TW" dirty="0"/>
              <a:t>: number of dictionary pairs each bucket can hold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18E95C-EFD8-46BC-BD09-1403C732ABCE}"/>
              </a:ext>
            </a:extLst>
          </p:cNvPr>
          <p:cNvSpPr/>
          <p:nvPr/>
        </p:nvSpPr>
        <p:spPr>
          <a:xfrm>
            <a:off x="800944" y="1600200"/>
            <a:ext cx="3050976" cy="46064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BDED84-EF2A-4F34-91E3-28B26B2CDAA9}"/>
              </a:ext>
            </a:extLst>
          </p:cNvPr>
          <p:cNvSpPr/>
          <p:nvPr/>
        </p:nvSpPr>
        <p:spPr>
          <a:xfrm>
            <a:off x="6565840" y="4293096"/>
            <a:ext cx="1606560" cy="50405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627890-96D4-4B48-89FD-AE68F84985E0}"/>
              </a:ext>
            </a:extLst>
          </p:cNvPr>
          <p:cNvSpPr/>
          <p:nvPr/>
        </p:nvSpPr>
        <p:spPr>
          <a:xfrm>
            <a:off x="2771800" y="4838018"/>
            <a:ext cx="1800200" cy="41978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AB6DB8-55E6-492C-952D-6291D7AFEA2A}"/>
              </a:ext>
            </a:extLst>
          </p:cNvPr>
          <p:cNvSpPr/>
          <p:nvPr/>
        </p:nvSpPr>
        <p:spPr>
          <a:xfrm>
            <a:off x="800944" y="3264311"/>
            <a:ext cx="2771224" cy="46064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7575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Many keys might be mapped to the same home bucket</a:t>
            </a:r>
          </a:p>
          <a:p>
            <a:r>
              <a:rPr lang="en-US" altLang="zh-TW" b="1" i="1" dirty="0"/>
              <a:t>Overflow</a:t>
            </a:r>
          </a:p>
          <a:p>
            <a:pPr lvl="1"/>
            <a:r>
              <a:rPr lang="en-US" altLang="zh-TW" dirty="0"/>
              <a:t>When a key is mapped to a full home bucket</a:t>
            </a:r>
          </a:p>
          <a:p>
            <a:r>
              <a:rPr lang="en-US" altLang="zh-TW" b="1" i="1" dirty="0"/>
              <a:t>Collision</a:t>
            </a:r>
          </a:p>
          <a:p>
            <a:pPr lvl="1"/>
            <a:r>
              <a:rPr lang="en-US" altLang="zh-TW" dirty="0"/>
              <a:t>When a key is mapped to a non-empty home bucket</a:t>
            </a:r>
          </a:p>
          <a:p>
            <a:r>
              <a:rPr lang="en-US" altLang="zh-TW" dirty="0"/>
              <a:t>Overflow and collision occur simultaneously when each bucket has 1 slot.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EE74EA-83F5-4FDC-A0B4-969FF0F53AF6}"/>
              </a:ext>
            </a:extLst>
          </p:cNvPr>
          <p:cNvSpPr/>
          <p:nvPr/>
        </p:nvSpPr>
        <p:spPr>
          <a:xfrm>
            <a:off x="5148064" y="3068960"/>
            <a:ext cx="648072" cy="43204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A16891-AB44-4BA7-B1F7-D8CEBCD1E4C0}"/>
              </a:ext>
            </a:extLst>
          </p:cNvPr>
          <p:cNvSpPr/>
          <p:nvPr/>
        </p:nvSpPr>
        <p:spPr>
          <a:xfrm>
            <a:off x="5220072" y="4149080"/>
            <a:ext cx="1656184" cy="36004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7529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103167" cy="4525963"/>
          </a:xfrm>
        </p:spPr>
        <p:txBody>
          <a:bodyPr/>
          <a:lstStyle/>
          <a:p>
            <a:r>
              <a:rPr lang="en-US" altLang="zh-TW" dirty="0"/>
              <a:t>Given a set of keys </a:t>
            </a:r>
            <a:br>
              <a:rPr lang="en-US" altLang="zh-TW" dirty="0"/>
            </a:br>
            <a:r>
              <a:rPr lang="en-US" altLang="zh-TW" dirty="0"/>
              <a:t>{GA, D, A, G, L, A2, A1, A3}.</a:t>
            </a:r>
          </a:p>
          <a:p>
            <a:r>
              <a:rPr lang="en-US" altLang="zh-TW" dirty="0"/>
              <a:t>Consider a </a:t>
            </a:r>
            <a:r>
              <a:rPr lang="en-US" altLang="zh-TW" dirty="0" err="1"/>
              <a:t>ht</a:t>
            </a:r>
            <a:r>
              <a:rPr lang="en-US" altLang="zh-TW" dirty="0"/>
              <a:t> with b=26 and s=2. </a:t>
            </a:r>
          </a:p>
          <a:p>
            <a:r>
              <a:rPr lang="en-US" altLang="zh-TW" dirty="0"/>
              <a:t>The hash function maps each key into a bucket using its leading letter.</a:t>
            </a:r>
          </a:p>
          <a:p>
            <a:pPr lvl="1"/>
            <a:r>
              <a:rPr lang="en-US" altLang="zh-TW" dirty="0"/>
              <a:t>Represent A – Z as 0 – 25 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5796136" y="1968599"/>
            <a:ext cx="2428875" cy="3476625"/>
            <a:chOff x="5167461" y="3264743"/>
            <a:chExt cx="2428875" cy="3476625"/>
          </a:xfrm>
        </p:grpSpPr>
        <p:sp>
          <p:nvSpPr>
            <p:cNvPr id="4" name="矩形 22"/>
            <p:cNvSpPr>
              <a:spLocks noChangeArrowheads="1"/>
            </p:cNvSpPr>
            <p:nvPr/>
          </p:nvSpPr>
          <p:spPr bwMode="auto">
            <a:xfrm>
              <a:off x="5738961" y="3764805"/>
              <a:ext cx="928688" cy="46196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sz="1200"/>
            </a:p>
          </p:txBody>
        </p:sp>
        <p:sp>
          <p:nvSpPr>
            <p:cNvPr id="5" name="矩形 22"/>
            <p:cNvSpPr>
              <a:spLocks noChangeArrowheads="1"/>
            </p:cNvSpPr>
            <p:nvPr/>
          </p:nvSpPr>
          <p:spPr bwMode="auto">
            <a:xfrm>
              <a:off x="6667649" y="3764805"/>
              <a:ext cx="928687" cy="46196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sz="1200"/>
            </a:p>
          </p:txBody>
        </p:sp>
        <p:sp>
          <p:nvSpPr>
            <p:cNvPr id="6" name="矩形 22"/>
            <p:cNvSpPr>
              <a:spLocks noChangeArrowheads="1"/>
            </p:cNvSpPr>
            <p:nvPr/>
          </p:nvSpPr>
          <p:spPr bwMode="auto">
            <a:xfrm>
              <a:off x="5738961" y="3264743"/>
              <a:ext cx="928688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>
                  <a:latin typeface="+mj-lt"/>
                </a:rPr>
                <a:t>slot 1</a:t>
              </a:r>
              <a:endParaRPr lang="zh-TW" altLang="en-US">
                <a:latin typeface="+mj-lt"/>
              </a:endParaRPr>
            </a:p>
          </p:txBody>
        </p:sp>
        <p:sp>
          <p:nvSpPr>
            <p:cNvPr id="7" name="矩形 22"/>
            <p:cNvSpPr>
              <a:spLocks noChangeArrowheads="1"/>
            </p:cNvSpPr>
            <p:nvPr/>
          </p:nvSpPr>
          <p:spPr bwMode="auto">
            <a:xfrm>
              <a:off x="6667649" y="3264743"/>
              <a:ext cx="9286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>
                  <a:latin typeface="+mj-lt"/>
                </a:rPr>
                <a:t>slot 2</a:t>
              </a:r>
              <a:endParaRPr lang="zh-TW" altLang="en-US">
                <a:latin typeface="+mj-lt"/>
              </a:endParaRPr>
            </a:p>
          </p:txBody>
        </p:sp>
        <p:sp>
          <p:nvSpPr>
            <p:cNvPr id="8" name="矩形 22"/>
            <p:cNvSpPr>
              <a:spLocks noChangeArrowheads="1"/>
            </p:cNvSpPr>
            <p:nvPr/>
          </p:nvSpPr>
          <p:spPr bwMode="auto">
            <a:xfrm>
              <a:off x="5738961" y="4231530"/>
              <a:ext cx="928688" cy="46196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sz="1200"/>
            </a:p>
          </p:txBody>
        </p:sp>
        <p:sp>
          <p:nvSpPr>
            <p:cNvPr id="9" name="矩形 22"/>
            <p:cNvSpPr>
              <a:spLocks noChangeArrowheads="1"/>
            </p:cNvSpPr>
            <p:nvPr/>
          </p:nvSpPr>
          <p:spPr bwMode="auto">
            <a:xfrm>
              <a:off x="6667649" y="4231530"/>
              <a:ext cx="928687" cy="46196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sz="1200"/>
            </a:p>
          </p:txBody>
        </p:sp>
        <p:sp>
          <p:nvSpPr>
            <p:cNvPr id="10" name="矩形 22"/>
            <p:cNvSpPr>
              <a:spLocks noChangeArrowheads="1"/>
            </p:cNvSpPr>
            <p:nvPr/>
          </p:nvSpPr>
          <p:spPr bwMode="auto">
            <a:xfrm>
              <a:off x="5738961" y="4693493"/>
              <a:ext cx="928688" cy="46196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sz="1200"/>
            </a:p>
          </p:txBody>
        </p:sp>
        <p:sp>
          <p:nvSpPr>
            <p:cNvPr id="11" name="矩形 22"/>
            <p:cNvSpPr>
              <a:spLocks noChangeArrowheads="1"/>
            </p:cNvSpPr>
            <p:nvPr/>
          </p:nvSpPr>
          <p:spPr bwMode="auto">
            <a:xfrm>
              <a:off x="6667649" y="4693493"/>
              <a:ext cx="928687" cy="46196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sz="1200"/>
            </a:p>
          </p:txBody>
        </p:sp>
        <p:sp>
          <p:nvSpPr>
            <p:cNvPr id="12" name="矩形 22"/>
            <p:cNvSpPr>
              <a:spLocks noChangeArrowheads="1"/>
            </p:cNvSpPr>
            <p:nvPr/>
          </p:nvSpPr>
          <p:spPr bwMode="auto">
            <a:xfrm>
              <a:off x="5738961" y="5161805"/>
              <a:ext cx="928688" cy="104616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sz="5000"/>
            </a:p>
          </p:txBody>
        </p:sp>
        <p:sp>
          <p:nvSpPr>
            <p:cNvPr id="13" name="矩形 22"/>
            <p:cNvSpPr>
              <a:spLocks noChangeArrowheads="1"/>
            </p:cNvSpPr>
            <p:nvPr/>
          </p:nvSpPr>
          <p:spPr bwMode="auto">
            <a:xfrm>
              <a:off x="6667649" y="5161805"/>
              <a:ext cx="928687" cy="104616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sz="5000"/>
            </a:p>
          </p:txBody>
        </p:sp>
        <p:sp>
          <p:nvSpPr>
            <p:cNvPr id="14" name="矩形 22"/>
            <p:cNvSpPr>
              <a:spLocks noChangeArrowheads="1"/>
            </p:cNvSpPr>
            <p:nvPr/>
          </p:nvSpPr>
          <p:spPr bwMode="auto">
            <a:xfrm>
              <a:off x="5738961" y="6207968"/>
              <a:ext cx="928688" cy="46196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sz="1200"/>
            </a:p>
          </p:txBody>
        </p:sp>
        <p:sp>
          <p:nvSpPr>
            <p:cNvPr id="15" name="矩形 22"/>
            <p:cNvSpPr>
              <a:spLocks noChangeArrowheads="1"/>
            </p:cNvSpPr>
            <p:nvPr/>
          </p:nvSpPr>
          <p:spPr bwMode="auto">
            <a:xfrm>
              <a:off x="6667649" y="6207968"/>
              <a:ext cx="928687" cy="46196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9900"/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endParaRPr lang="zh-TW" altLang="en-US" sz="1200"/>
            </a:p>
          </p:txBody>
        </p:sp>
        <p:sp>
          <p:nvSpPr>
            <p:cNvPr id="16" name="矩形 22"/>
            <p:cNvSpPr>
              <a:spLocks noChangeArrowheads="1"/>
            </p:cNvSpPr>
            <p:nvPr/>
          </p:nvSpPr>
          <p:spPr bwMode="auto">
            <a:xfrm>
              <a:off x="5381774" y="3693368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>
                  <a:latin typeface="+mj-lt"/>
                </a:rPr>
                <a:t>0</a:t>
              </a:r>
              <a:endParaRPr lang="zh-TW" altLang="en-US">
                <a:latin typeface="+mj-lt"/>
              </a:endParaRPr>
            </a:p>
          </p:txBody>
        </p:sp>
        <p:sp>
          <p:nvSpPr>
            <p:cNvPr id="17" name="矩形 23"/>
            <p:cNvSpPr>
              <a:spLocks noChangeArrowheads="1"/>
            </p:cNvSpPr>
            <p:nvPr/>
          </p:nvSpPr>
          <p:spPr bwMode="auto">
            <a:xfrm>
              <a:off x="5381774" y="416485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dirty="0">
                  <a:latin typeface="+mj-lt"/>
                </a:rPr>
                <a:t>1</a:t>
              </a:r>
              <a:endParaRPr lang="zh-TW" altLang="en-US" dirty="0">
                <a:latin typeface="+mj-lt"/>
              </a:endParaRPr>
            </a:p>
          </p:txBody>
        </p:sp>
        <p:sp>
          <p:nvSpPr>
            <p:cNvPr id="18" name="矩形 24"/>
            <p:cNvSpPr>
              <a:spLocks noChangeArrowheads="1"/>
            </p:cNvSpPr>
            <p:nvPr/>
          </p:nvSpPr>
          <p:spPr bwMode="auto">
            <a:xfrm>
              <a:off x="5381774" y="4622055"/>
              <a:ext cx="357187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>
                  <a:latin typeface="+mj-lt"/>
                </a:rPr>
                <a:t>2</a:t>
              </a:r>
              <a:endParaRPr lang="zh-TW" altLang="en-US">
                <a:latin typeface="+mj-lt"/>
              </a:endParaRPr>
            </a:p>
          </p:txBody>
        </p:sp>
        <p:sp>
          <p:nvSpPr>
            <p:cNvPr id="19" name="矩形 25"/>
            <p:cNvSpPr>
              <a:spLocks noChangeArrowheads="1"/>
            </p:cNvSpPr>
            <p:nvPr/>
          </p:nvSpPr>
          <p:spPr bwMode="auto">
            <a:xfrm>
              <a:off x="5167461" y="6141293"/>
              <a:ext cx="571500" cy="60007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>
                <a:defRPr/>
              </a:pPr>
              <a:r>
                <a:rPr lang="en-US" altLang="zh-TW" dirty="0">
                  <a:latin typeface="+mj-lt"/>
                </a:rPr>
                <a:t>25</a:t>
              </a:r>
              <a:endParaRPr lang="zh-TW" altLang="en-US" dirty="0">
                <a:latin typeface="+mj-lt"/>
              </a:endParaRPr>
            </a:p>
          </p:txBody>
        </p:sp>
        <p:sp>
          <p:nvSpPr>
            <p:cNvPr id="20" name="矩形 26"/>
            <p:cNvSpPr>
              <a:spLocks noChangeArrowheads="1"/>
            </p:cNvSpPr>
            <p:nvPr/>
          </p:nvSpPr>
          <p:spPr bwMode="auto">
            <a:xfrm>
              <a:off x="5381774" y="4995118"/>
              <a:ext cx="357187" cy="124618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>
                  <a:alpha val="0"/>
                </a:schemeClr>
              </a:solidFill>
              <a:round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 algn="ctr"/>
              <a:r>
                <a:rPr lang="en-US" altLang="zh-TW" b="1">
                  <a:latin typeface="Comic Sans MS" pitchFamily="66" charset="0"/>
                </a:rPr>
                <a:t>.</a:t>
              </a:r>
            </a:p>
            <a:p>
              <a:pPr algn="ctr"/>
              <a:r>
                <a:rPr lang="en-US" altLang="zh-TW" b="1">
                  <a:latin typeface="Comic Sans MS" pitchFamily="66" charset="0"/>
                </a:rPr>
                <a:t>.</a:t>
              </a:r>
            </a:p>
            <a:p>
              <a:pPr algn="ctr"/>
              <a:r>
                <a:rPr lang="en-US" altLang="zh-TW" b="1">
                  <a:latin typeface="Comic Sans MS" pitchFamily="66" charset="0"/>
                </a:rPr>
                <a:t>.</a:t>
              </a:r>
              <a:endParaRPr lang="zh-TW" altLang="en-US" b="1">
                <a:latin typeface="Comic Sans MS" pitchFamily="66" charset="0"/>
              </a:endParaRPr>
            </a:p>
          </p:txBody>
        </p:sp>
      </p:grp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6596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(cont’d)</a:t>
            </a:r>
            <a:endParaRPr lang="zh-TW" altLang="en-US" dirty="0"/>
          </a:p>
        </p:txBody>
      </p:sp>
      <p:sp>
        <p:nvSpPr>
          <p:cNvPr id="40" name="矩形 22"/>
          <p:cNvSpPr>
            <a:spLocks noChangeArrowheads="1"/>
          </p:cNvSpPr>
          <p:nvPr/>
        </p:nvSpPr>
        <p:spPr bwMode="auto">
          <a:xfrm>
            <a:off x="6354985" y="6142038"/>
            <a:ext cx="928687" cy="46196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200">
              <a:latin typeface="+mj-lt"/>
            </a:endParaRPr>
          </a:p>
        </p:txBody>
      </p:sp>
      <p:sp>
        <p:nvSpPr>
          <p:cNvPr id="42" name="矩形 22"/>
          <p:cNvSpPr>
            <a:spLocks noChangeArrowheads="1"/>
          </p:cNvSpPr>
          <p:nvPr/>
        </p:nvSpPr>
        <p:spPr bwMode="auto">
          <a:xfrm>
            <a:off x="5426297" y="1857375"/>
            <a:ext cx="928688" cy="46196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200" dirty="0">
              <a:latin typeface="+mj-lt"/>
            </a:endParaRPr>
          </a:p>
        </p:txBody>
      </p:sp>
      <p:sp>
        <p:nvSpPr>
          <p:cNvPr id="43" name="矩形 22"/>
          <p:cNvSpPr>
            <a:spLocks noChangeArrowheads="1"/>
          </p:cNvSpPr>
          <p:nvPr/>
        </p:nvSpPr>
        <p:spPr bwMode="auto">
          <a:xfrm>
            <a:off x="6354985" y="1857375"/>
            <a:ext cx="928687" cy="46196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200" dirty="0">
              <a:latin typeface="+mj-lt"/>
            </a:endParaRPr>
          </a:p>
        </p:txBody>
      </p:sp>
      <p:sp>
        <p:nvSpPr>
          <p:cNvPr id="44" name="矩形 22"/>
          <p:cNvSpPr>
            <a:spLocks noChangeArrowheads="1"/>
          </p:cNvSpPr>
          <p:nvPr/>
        </p:nvSpPr>
        <p:spPr bwMode="auto">
          <a:xfrm>
            <a:off x="5426297" y="1357313"/>
            <a:ext cx="9286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slot 1</a:t>
            </a:r>
            <a:endParaRPr lang="zh-TW" altLang="en-US" dirty="0">
              <a:latin typeface="+mj-lt"/>
            </a:endParaRPr>
          </a:p>
        </p:txBody>
      </p:sp>
      <p:sp>
        <p:nvSpPr>
          <p:cNvPr id="45" name="矩形 22"/>
          <p:cNvSpPr>
            <a:spLocks noChangeArrowheads="1"/>
          </p:cNvSpPr>
          <p:nvPr/>
        </p:nvSpPr>
        <p:spPr bwMode="auto">
          <a:xfrm>
            <a:off x="6354985" y="1357313"/>
            <a:ext cx="9286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>
                <a:latin typeface="+mj-lt"/>
              </a:rPr>
              <a:t>slot 2</a:t>
            </a:r>
            <a:endParaRPr lang="zh-TW" altLang="en-US">
              <a:latin typeface="+mj-lt"/>
            </a:endParaRPr>
          </a:p>
        </p:txBody>
      </p:sp>
      <p:sp>
        <p:nvSpPr>
          <p:cNvPr id="46" name="矩形 22"/>
          <p:cNvSpPr>
            <a:spLocks noChangeArrowheads="1"/>
          </p:cNvSpPr>
          <p:nvPr/>
        </p:nvSpPr>
        <p:spPr bwMode="auto">
          <a:xfrm>
            <a:off x="5426297" y="2312988"/>
            <a:ext cx="928688" cy="46196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200">
              <a:latin typeface="+mj-lt"/>
            </a:endParaRPr>
          </a:p>
        </p:txBody>
      </p:sp>
      <p:sp>
        <p:nvSpPr>
          <p:cNvPr id="47" name="矩形 22"/>
          <p:cNvSpPr>
            <a:spLocks noChangeArrowheads="1"/>
          </p:cNvSpPr>
          <p:nvPr/>
        </p:nvSpPr>
        <p:spPr bwMode="auto">
          <a:xfrm>
            <a:off x="6354985" y="2312988"/>
            <a:ext cx="928687" cy="46196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200">
              <a:latin typeface="+mj-lt"/>
            </a:endParaRPr>
          </a:p>
        </p:txBody>
      </p:sp>
      <p:sp>
        <p:nvSpPr>
          <p:cNvPr id="48" name="矩形 22"/>
          <p:cNvSpPr>
            <a:spLocks noChangeArrowheads="1"/>
          </p:cNvSpPr>
          <p:nvPr/>
        </p:nvSpPr>
        <p:spPr bwMode="auto">
          <a:xfrm>
            <a:off x="5426297" y="2774950"/>
            <a:ext cx="928688" cy="46196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200">
              <a:latin typeface="+mj-lt"/>
            </a:endParaRPr>
          </a:p>
        </p:txBody>
      </p:sp>
      <p:sp>
        <p:nvSpPr>
          <p:cNvPr id="49" name="矩形 22"/>
          <p:cNvSpPr>
            <a:spLocks noChangeArrowheads="1"/>
          </p:cNvSpPr>
          <p:nvPr/>
        </p:nvSpPr>
        <p:spPr bwMode="auto">
          <a:xfrm>
            <a:off x="6354985" y="2774950"/>
            <a:ext cx="928687" cy="46196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200">
              <a:latin typeface="+mj-lt"/>
            </a:endParaRPr>
          </a:p>
        </p:txBody>
      </p:sp>
      <p:sp>
        <p:nvSpPr>
          <p:cNvPr id="50" name="矩形 22"/>
          <p:cNvSpPr>
            <a:spLocks noChangeArrowheads="1"/>
          </p:cNvSpPr>
          <p:nvPr/>
        </p:nvSpPr>
        <p:spPr bwMode="auto">
          <a:xfrm>
            <a:off x="5426297" y="5095875"/>
            <a:ext cx="928688" cy="104616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5000">
              <a:latin typeface="+mj-lt"/>
            </a:endParaRPr>
          </a:p>
        </p:txBody>
      </p:sp>
      <p:sp>
        <p:nvSpPr>
          <p:cNvPr id="51" name="矩形 22"/>
          <p:cNvSpPr>
            <a:spLocks noChangeArrowheads="1"/>
          </p:cNvSpPr>
          <p:nvPr/>
        </p:nvSpPr>
        <p:spPr bwMode="auto">
          <a:xfrm>
            <a:off x="6354985" y="5095875"/>
            <a:ext cx="928687" cy="104616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5000">
              <a:latin typeface="+mj-lt"/>
            </a:endParaRPr>
          </a:p>
        </p:txBody>
      </p:sp>
      <p:sp>
        <p:nvSpPr>
          <p:cNvPr id="52" name="矩形 22"/>
          <p:cNvSpPr>
            <a:spLocks noChangeArrowheads="1"/>
          </p:cNvSpPr>
          <p:nvPr/>
        </p:nvSpPr>
        <p:spPr bwMode="auto">
          <a:xfrm>
            <a:off x="5426297" y="6142038"/>
            <a:ext cx="928688" cy="46196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200">
              <a:latin typeface="+mj-lt"/>
            </a:endParaRPr>
          </a:p>
        </p:txBody>
      </p:sp>
      <p:sp>
        <p:nvSpPr>
          <p:cNvPr id="53" name="矩形 16"/>
          <p:cNvSpPr>
            <a:spLocks noChangeArrowheads="1"/>
          </p:cNvSpPr>
          <p:nvPr/>
        </p:nvSpPr>
        <p:spPr bwMode="auto">
          <a:xfrm>
            <a:off x="5069110" y="1785938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0</a:t>
            </a:r>
            <a:endParaRPr lang="zh-TW" altLang="en-US" dirty="0">
              <a:latin typeface="+mj-lt"/>
            </a:endParaRPr>
          </a:p>
        </p:txBody>
      </p:sp>
      <p:sp>
        <p:nvSpPr>
          <p:cNvPr id="54" name="矩形 17"/>
          <p:cNvSpPr>
            <a:spLocks noChangeArrowheads="1"/>
          </p:cNvSpPr>
          <p:nvPr/>
        </p:nvSpPr>
        <p:spPr bwMode="auto">
          <a:xfrm>
            <a:off x="5069110" y="2257425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>
                <a:latin typeface="+mj-lt"/>
              </a:rPr>
              <a:t>1</a:t>
            </a:r>
            <a:endParaRPr lang="zh-TW" altLang="en-US">
              <a:latin typeface="+mj-lt"/>
            </a:endParaRPr>
          </a:p>
        </p:txBody>
      </p:sp>
      <p:sp>
        <p:nvSpPr>
          <p:cNvPr id="55" name="矩形 18"/>
          <p:cNvSpPr>
            <a:spLocks noChangeArrowheads="1"/>
          </p:cNvSpPr>
          <p:nvPr/>
        </p:nvSpPr>
        <p:spPr bwMode="auto">
          <a:xfrm>
            <a:off x="5069110" y="2714625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>
                <a:latin typeface="+mj-lt"/>
              </a:rPr>
              <a:t>2</a:t>
            </a:r>
            <a:endParaRPr lang="zh-TW" altLang="en-US">
              <a:latin typeface="+mj-lt"/>
            </a:endParaRPr>
          </a:p>
        </p:txBody>
      </p:sp>
      <p:sp>
        <p:nvSpPr>
          <p:cNvPr id="56" name="矩形 19"/>
          <p:cNvSpPr>
            <a:spLocks noChangeArrowheads="1"/>
          </p:cNvSpPr>
          <p:nvPr/>
        </p:nvSpPr>
        <p:spPr bwMode="auto">
          <a:xfrm>
            <a:off x="4854797" y="6072188"/>
            <a:ext cx="571500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25</a:t>
            </a:r>
            <a:endParaRPr lang="zh-TW" altLang="en-US" dirty="0">
              <a:latin typeface="+mj-lt"/>
            </a:endParaRPr>
          </a:p>
        </p:txBody>
      </p:sp>
      <p:sp>
        <p:nvSpPr>
          <p:cNvPr id="57" name="矩形 20"/>
          <p:cNvSpPr>
            <a:spLocks noChangeArrowheads="1"/>
          </p:cNvSpPr>
          <p:nvPr/>
        </p:nvSpPr>
        <p:spPr bwMode="auto">
          <a:xfrm>
            <a:off x="5069110" y="4929188"/>
            <a:ext cx="357187" cy="124618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/>
            <a:r>
              <a:rPr lang="en-US" altLang="zh-TW" b="1">
                <a:latin typeface="Comic Sans MS" pitchFamily="66" charset="0"/>
              </a:rPr>
              <a:t>.</a:t>
            </a:r>
          </a:p>
          <a:p>
            <a:pPr algn="ctr"/>
            <a:r>
              <a:rPr lang="en-US" altLang="zh-TW" b="1">
                <a:latin typeface="Comic Sans MS" pitchFamily="66" charset="0"/>
              </a:rPr>
              <a:t>.</a:t>
            </a:r>
          </a:p>
          <a:p>
            <a:pPr algn="ctr"/>
            <a:r>
              <a:rPr lang="en-US" altLang="zh-TW" b="1">
                <a:latin typeface="Comic Sans MS" pitchFamily="66" charset="0"/>
              </a:rPr>
              <a:t>.</a:t>
            </a:r>
            <a:endParaRPr lang="zh-TW" altLang="en-US" b="1">
              <a:latin typeface="Comic Sans MS" pitchFamily="66" charset="0"/>
            </a:endParaRPr>
          </a:p>
        </p:txBody>
      </p:sp>
      <p:sp>
        <p:nvSpPr>
          <p:cNvPr id="58" name="矩形 22"/>
          <p:cNvSpPr>
            <a:spLocks noChangeArrowheads="1"/>
          </p:cNvSpPr>
          <p:nvPr/>
        </p:nvSpPr>
        <p:spPr bwMode="auto">
          <a:xfrm>
            <a:off x="5426297" y="3243263"/>
            <a:ext cx="928688" cy="46196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200" dirty="0">
              <a:latin typeface="+mj-lt"/>
            </a:endParaRPr>
          </a:p>
        </p:txBody>
      </p:sp>
      <p:sp>
        <p:nvSpPr>
          <p:cNvPr id="59" name="矩形 22"/>
          <p:cNvSpPr>
            <a:spLocks noChangeArrowheads="1"/>
          </p:cNvSpPr>
          <p:nvPr/>
        </p:nvSpPr>
        <p:spPr bwMode="auto">
          <a:xfrm>
            <a:off x="6354985" y="3243263"/>
            <a:ext cx="928687" cy="46196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200">
              <a:latin typeface="+mj-lt"/>
            </a:endParaRPr>
          </a:p>
        </p:txBody>
      </p:sp>
      <p:sp>
        <p:nvSpPr>
          <p:cNvPr id="60" name="矩形 22"/>
          <p:cNvSpPr>
            <a:spLocks noChangeArrowheads="1"/>
          </p:cNvSpPr>
          <p:nvPr/>
        </p:nvSpPr>
        <p:spPr bwMode="auto">
          <a:xfrm>
            <a:off x="5426297" y="3709988"/>
            <a:ext cx="928688" cy="46196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200">
              <a:latin typeface="+mj-lt"/>
            </a:endParaRPr>
          </a:p>
        </p:txBody>
      </p:sp>
      <p:sp>
        <p:nvSpPr>
          <p:cNvPr id="61" name="矩形 22"/>
          <p:cNvSpPr>
            <a:spLocks noChangeArrowheads="1"/>
          </p:cNvSpPr>
          <p:nvPr/>
        </p:nvSpPr>
        <p:spPr bwMode="auto">
          <a:xfrm>
            <a:off x="6354985" y="3709988"/>
            <a:ext cx="928687" cy="46196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200">
              <a:latin typeface="+mj-lt"/>
            </a:endParaRPr>
          </a:p>
        </p:txBody>
      </p:sp>
      <p:sp>
        <p:nvSpPr>
          <p:cNvPr id="62" name="矩形 22"/>
          <p:cNvSpPr>
            <a:spLocks noChangeArrowheads="1"/>
          </p:cNvSpPr>
          <p:nvPr/>
        </p:nvSpPr>
        <p:spPr bwMode="auto">
          <a:xfrm>
            <a:off x="5426297" y="4171950"/>
            <a:ext cx="928688" cy="46196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200">
              <a:latin typeface="+mj-lt"/>
            </a:endParaRPr>
          </a:p>
        </p:txBody>
      </p:sp>
      <p:sp>
        <p:nvSpPr>
          <p:cNvPr id="63" name="矩形 22"/>
          <p:cNvSpPr>
            <a:spLocks noChangeArrowheads="1"/>
          </p:cNvSpPr>
          <p:nvPr/>
        </p:nvSpPr>
        <p:spPr bwMode="auto">
          <a:xfrm>
            <a:off x="6354985" y="4171950"/>
            <a:ext cx="928687" cy="46196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200">
              <a:latin typeface="+mj-lt"/>
            </a:endParaRPr>
          </a:p>
        </p:txBody>
      </p:sp>
      <p:sp>
        <p:nvSpPr>
          <p:cNvPr id="64" name="矩形 27"/>
          <p:cNvSpPr>
            <a:spLocks noChangeArrowheads="1"/>
          </p:cNvSpPr>
          <p:nvPr/>
        </p:nvSpPr>
        <p:spPr bwMode="auto">
          <a:xfrm>
            <a:off x="5069110" y="3155950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>
                <a:latin typeface="+mj-lt"/>
              </a:rPr>
              <a:t>3</a:t>
            </a:r>
            <a:endParaRPr lang="zh-TW" altLang="en-US">
              <a:latin typeface="+mj-lt"/>
            </a:endParaRPr>
          </a:p>
        </p:txBody>
      </p:sp>
      <p:sp>
        <p:nvSpPr>
          <p:cNvPr id="65" name="矩形 28"/>
          <p:cNvSpPr>
            <a:spLocks noChangeArrowheads="1"/>
          </p:cNvSpPr>
          <p:nvPr/>
        </p:nvSpPr>
        <p:spPr bwMode="auto">
          <a:xfrm>
            <a:off x="5069110" y="3627438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>
                <a:latin typeface="+mj-lt"/>
              </a:rPr>
              <a:t>4</a:t>
            </a:r>
            <a:endParaRPr lang="zh-TW" altLang="en-US">
              <a:latin typeface="+mj-lt"/>
            </a:endParaRPr>
          </a:p>
        </p:txBody>
      </p:sp>
      <p:sp>
        <p:nvSpPr>
          <p:cNvPr id="66" name="矩形 29"/>
          <p:cNvSpPr>
            <a:spLocks noChangeArrowheads="1"/>
          </p:cNvSpPr>
          <p:nvPr/>
        </p:nvSpPr>
        <p:spPr bwMode="auto">
          <a:xfrm>
            <a:off x="5069110" y="4084638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>
                <a:latin typeface="+mj-lt"/>
              </a:rPr>
              <a:t>5</a:t>
            </a:r>
            <a:endParaRPr lang="zh-TW" altLang="en-US">
              <a:latin typeface="+mj-lt"/>
            </a:endParaRPr>
          </a:p>
        </p:txBody>
      </p:sp>
      <p:sp>
        <p:nvSpPr>
          <p:cNvPr id="67" name="矩形 22"/>
          <p:cNvSpPr>
            <a:spLocks noChangeArrowheads="1"/>
          </p:cNvSpPr>
          <p:nvPr/>
        </p:nvSpPr>
        <p:spPr bwMode="auto">
          <a:xfrm>
            <a:off x="5426297" y="4630738"/>
            <a:ext cx="928688" cy="46196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200" dirty="0">
              <a:latin typeface="+mj-lt"/>
            </a:endParaRPr>
          </a:p>
        </p:txBody>
      </p:sp>
      <p:sp>
        <p:nvSpPr>
          <p:cNvPr id="68" name="矩形 22"/>
          <p:cNvSpPr>
            <a:spLocks noChangeArrowheads="1"/>
          </p:cNvSpPr>
          <p:nvPr/>
        </p:nvSpPr>
        <p:spPr bwMode="auto">
          <a:xfrm>
            <a:off x="6354985" y="4630738"/>
            <a:ext cx="928687" cy="46196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/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endParaRPr lang="zh-TW" altLang="en-US" sz="1200" dirty="0">
              <a:latin typeface="+mj-lt"/>
            </a:endParaRPr>
          </a:p>
        </p:txBody>
      </p:sp>
      <p:sp>
        <p:nvSpPr>
          <p:cNvPr id="69" name="矩形 32"/>
          <p:cNvSpPr>
            <a:spLocks noChangeArrowheads="1"/>
          </p:cNvSpPr>
          <p:nvPr/>
        </p:nvSpPr>
        <p:spPr bwMode="auto">
          <a:xfrm>
            <a:off x="5069110" y="4543425"/>
            <a:ext cx="35718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>
                <a:latin typeface="+mj-lt"/>
              </a:rPr>
              <a:t>6</a:t>
            </a:r>
            <a:endParaRPr lang="zh-TW" altLang="en-US">
              <a:latin typeface="+mj-lt"/>
            </a:endParaRPr>
          </a:p>
        </p:txBody>
      </p:sp>
      <p:sp>
        <p:nvSpPr>
          <p:cNvPr id="70" name="矩形 16"/>
          <p:cNvSpPr>
            <a:spLocks noChangeArrowheads="1"/>
          </p:cNvSpPr>
          <p:nvPr/>
        </p:nvSpPr>
        <p:spPr bwMode="auto">
          <a:xfrm>
            <a:off x="5712047" y="1811313"/>
            <a:ext cx="35718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srgbClr val="008A3E"/>
                </a:solidFill>
                <a:latin typeface="+mj-lt"/>
              </a:rPr>
              <a:t>A</a:t>
            </a:r>
            <a:endParaRPr lang="zh-TW" altLang="en-US" dirty="0">
              <a:solidFill>
                <a:srgbClr val="008A3E"/>
              </a:solidFill>
              <a:latin typeface="+mj-lt"/>
            </a:endParaRPr>
          </a:p>
        </p:txBody>
      </p:sp>
      <p:sp>
        <p:nvSpPr>
          <p:cNvPr id="71" name="矩形 16"/>
          <p:cNvSpPr>
            <a:spLocks noChangeArrowheads="1"/>
          </p:cNvSpPr>
          <p:nvPr/>
        </p:nvSpPr>
        <p:spPr bwMode="auto">
          <a:xfrm>
            <a:off x="6497860" y="1811313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srgbClr val="008A3E"/>
                </a:solidFill>
                <a:latin typeface="+mj-lt"/>
              </a:rPr>
              <a:t>A2</a:t>
            </a:r>
            <a:endParaRPr lang="zh-TW" altLang="en-US" dirty="0">
              <a:solidFill>
                <a:srgbClr val="008A3E"/>
              </a:solidFill>
              <a:latin typeface="+mj-lt"/>
            </a:endParaRPr>
          </a:p>
        </p:txBody>
      </p:sp>
      <p:sp>
        <p:nvSpPr>
          <p:cNvPr id="72" name="矩形 16"/>
          <p:cNvSpPr>
            <a:spLocks noChangeArrowheads="1"/>
          </p:cNvSpPr>
          <p:nvPr/>
        </p:nvSpPr>
        <p:spPr bwMode="auto">
          <a:xfrm>
            <a:off x="5569172" y="3201988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srgbClr val="008A3E"/>
                </a:solidFill>
                <a:latin typeface="+mj-lt"/>
              </a:rPr>
              <a:t>D</a:t>
            </a:r>
            <a:endParaRPr lang="zh-TW" altLang="en-US" dirty="0">
              <a:solidFill>
                <a:srgbClr val="008A3E"/>
              </a:solidFill>
              <a:latin typeface="+mj-lt"/>
            </a:endParaRPr>
          </a:p>
        </p:txBody>
      </p:sp>
      <p:sp>
        <p:nvSpPr>
          <p:cNvPr id="73" name="矩形 16"/>
          <p:cNvSpPr>
            <a:spLocks noChangeArrowheads="1"/>
          </p:cNvSpPr>
          <p:nvPr/>
        </p:nvSpPr>
        <p:spPr bwMode="auto">
          <a:xfrm>
            <a:off x="5569172" y="4575175"/>
            <a:ext cx="642938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9900">
                <a:alpha val="0"/>
              </a:srgb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srgbClr val="008A3E"/>
                </a:solidFill>
                <a:latin typeface="+mj-lt"/>
              </a:rPr>
              <a:t>GA</a:t>
            </a:r>
            <a:endParaRPr lang="zh-TW" altLang="en-US" dirty="0">
              <a:solidFill>
                <a:srgbClr val="008A3E"/>
              </a:solidFill>
              <a:latin typeface="+mj-lt"/>
            </a:endParaRPr>
          </a:p>
        </p:txBody>
      </p:sp>
      <p:sp>
        <p:nvSpPr>
          <p:cNvPr id="74" name="矩形 16"/>
          <p:cNvSpPr>
            <a:spLocks noChangeArrowheads="1"/>
          </p:cNvSpPr>
          <p:nvPr/>
        </p:nvSpPr>
        <p:spPr bwMode="auto">
          <a:xfrm>
            <a:off x="6497860" y="4575175"/>
            <a:ext cx="642937" cy="600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srgbClr val="008A3E"/>
                </a:solidFill>
                <a:latin typeface="+mj-lt"/>
              </a:rPr>
              <a:t>G</a:t>
            </a:r>
            <a:endParaRPr lang="zh-TW" altLang="en-US" dirty="0">
              <a:solidFill>
                <a:srgbClr val="008A3E"/>
              </a:solidFill>
              <a:latin typeface="+mj-lt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116359" y="3068960"/>
            <a:ext cx="703263" cy="4619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008A3E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GA,</a:t>
            </a:r>
            <a:endParaRPr lang="zh-TW" altLang="en-US" sz="2400" dirty="0">
              <a:solidFill>
                <a:srgbClr val="008A3E"/>
              </a:solidFill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687859" y="3068960"/>
            <a:ext cx="492125" cy="4619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008A3E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D,</a:t>
            </a:r>
            <a:endParaRPr lang="zh-TW" altLang="en-US" sz="2400" dirty="0">
              <a:solidFill>
                <a:srgbClr val="008A3E"/>
              </a:solidFill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111722" y="3068960"/>
            <a:ext cx="495300" cy="4619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008A3E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A,</a:t>
            </a:r>
            <a:endParaRPr lang="zh-TW" altLang="en-US" sz="2400" dirty="0">
              <a:solidFill>
                <a:srgbClr val="008A3E"/>
              </a:solidFill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484784" y="3068960"/>
            <a:ext cx="481013" cy="4619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008A3E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G,</a:t>
            </a:r>
            <a:endParaRPr lang="zh-TW" altLang="en-US" sz="2400" dirty="0">
              <a:solidFill>
                <a:srgbClr val="008A3E"/>
              </a:solidFill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865784" y="3068960"/>
            <a:ext cx="596900" cy="4619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008A3E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A2</a:t>
            </a:r>
            <a:endParaRPr lang="zh-TW" altLang="en-US" sz="2400" dirty="0">
              <a:solidFill>
                <a:srgbClr val="008A3E"/>
              </a:solidFill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297832" y="3068960"/>
            <a:ext cx="518091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008A3E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A3</a:t>
            </a:r>
            <a:endParaRPr lang="zh-TW" altLang="en-US" sz="2400" dirty="0">
              <a:solidFill>
                <a:srgbClr val="008A3E"/>
              </a:solidFill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750716" y="3068960"/>
            <a:ext cx="518091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>
                <a:solidFill>
                  <a:srgbClr val="008A3E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A4</a:t>
            </a:r>
            <a:endParaRPr lang="zh-TW" altLang="en-US" sz="2400" dirty="0">
              <a:solidFill>
                <a:srgbClr val="008A3E"/>
              </a:solidFill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1000796" y="3815234"/>
            <a:ext cx="141096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/>
              <a:t>Collision</a:t>
            </a:r>
            <a:endParaRPr lang="zh-TW" altLang="en-US" sz="28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765732" y="3815234"/>
            <a:ext cx="151823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/>
              <a:t>Overflow</a:t>
            </a:r>
            <a:endParaRPr lang="zh-TW" altLang="en-US" sz="2800" dirty="0"/>
          </a:p>
        </p:txBody>
      </p:sp>
      <p:sp>
        <p:nvSpPr>
          <p:cNvPr id="85" name="矩形 16"/>
          <p:cNvSpPr>
            <a:spLocks noChangeArrowheads="1"/>
          </p:cNvSpPr>
          <p:nvPr/>
        </p:nvSpPr>
        <p:spPr bwMode="auto">
          <a:xfrm>
            <a:off x="7212235" y="1811313"/>
            <a:ext cx="64293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  <a:latin typeface="+mj-lt"/>
              </a:rPr>
              <a:t>A3</a:t>
            </a:r>
            <a:endParaRPr lang="zh-TW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6" name="矩形 16"/>
          <p:cNvSpPr>
            <a:spLocks noChangeArrowheads="1"/>
          </p:cNvSpPr>
          <p:nvPr/>
        </p:nvSpPr>
        <p:spPr bwMode="auto">
          <a:xfrm>
            <a:off x="7716291" y="1811313"/>
            <a:ext cx="642937" cy="55399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solidFill>
              <a:schemeClr val="tx1">
                <a:alpha val="0"/>
              </a:schemeClr>
            </a:solidFill>
            <a:round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  <a:latin typeface="+mj-lt"/>
              </a:rPr>
              <a:t>A4</a:t>
            </a:r>
            <a:endParaRPr lang="zh-TW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0515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6" grpId="0"/>
      <p:bldP spid="77" grpId="0"/>
      <p:bldP spid="78" grpId="0"/>
      <p:bldP spid="79" grpId="0"/>
      <p:bldP spid="81" grpId="0"/>
      <p:bldP spid="82" grpId="0"/>
      <p:bldP spid="85" grpId="0" animBg="1"/>
      <p:bldP spid="86" grpId="0" animBg="1"/>
    </p:bldLst>
  </p:timing>
</p:sld>
</file>

<file path=ppt/theme/theme1.xml><?xml version="1.0" encoding="utf-8"?>
<a:theme xmlns:a="http://schemas.openxmlformats.org/drawingml/2006/main" name="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NTHU</Template>
  <TotalTime>23016</TotalTime>
  <Words>860</Words>
  <Application>Microsoft Office PowerPoint</Application>
  <PresentationFormat>如螢幕大小 (4:3)</PresentationFormat>
  <Paragraphs>181</Paragraphs>
  <Slides>18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Arial Unicode MS</vt:lpstr>
      <vt:lpstr>新細明體</vt:lpstr>
      <vt:lpstr>標楷體</vt:lpstr>
      <vt:lpstr>Arial</vt:lpstr>
      <vt:lpstr>Calibri</vt:lpstr>
      <vt:lpstr>Cambria Math</vt:lpstr>
      <vt:lpstr>Comic Sans MS</vt:lpstr>
      <vt:lpstr>NTHU</vt:lpstr>
      <vt:lpstr>Visio</vt:lpstr>
      <vt:lpstr>CS 235101 Data Structures  資料結構</vt:lpstr>
      <vt:lpstr>Motivation</vt:lpstr>
      <vt:lpstr>Static HASHing</vt:lpstr>
      <vt:lpstr>Hash Tables</vt:lpstr>
      <vt:lpstr>Hash Function</vt:lpstr>
      <vt:lpstr>Definitions</vt:lpstr>
      <vt:lpstr>Definitions</vt:lpstr>
      <vt:lpstr>Example</vt:lpstr>
      <vt:lpstr>Example (cont’d)</vt:lpstr>
      <vt:lpstr>Hashing Properties</vt:lpstr>
      <vt:lpstr>Uniform Hash Function</vt:lpstr>
      <vt:lpstr>Division</vt:lpstr>
      <vt:lpstr>Mid-Square</vt:lpstr>
      <vt:lpstr>Overflow Handling</vt:lpstr>
      <vt:lpstr>Linear Probing</vt:lpstr>
      <vt:lpstr>Linear Probing</vt:lpstr>
      <vt:lpstr>Others</vt:lpstr>
      <vt:lpstr>Chaining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Skeleton Extraction and Perception-based Rendering</dc:title>
  <dc:creator>James</dc:creator>
  <cp:lastModifiedBy>寶萱 黃</cp:lastModifiedBy>
  <cp:revision>1947</cp:revision>
  <dcterms:created xsi:type="dcterms:W3CDTF">2010-05-09T19:26:53Z</dcterms:created>
  <dcterms:modified xsi:type="dcterms:W3CDTF">2019-12-29T23:00:57Z</dcterms:modified>
</cp:coreProperties>
</file>