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352" r:id="rId2"/>
    <p:sldId id="295" r:id="rId3"/>
    <p:sldId id="296" r:id="rId4"/>
    <p:sldId id="350" r:id="rId5"/>
    <p:sldId id="354" r:id="rId6"/>
    <p:sldId id="351" r:id="rId7"/>
    <p:sldId id="297" r:id="rId8"/>
    <p:sldId id="298" r:id="rId9"/>
    <p:sldId id="35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55" r:id="rId34"/>
    <p:sldId id="29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8986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22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36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17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546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7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686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07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53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839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86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58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16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44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562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64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00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61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82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37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374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95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540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90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35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02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/>
              <a:t>因為</a:t>
            </a:r>
            <a:r>
              <a:rPr lang="en-US" altLang="zh-TW" dirty="0"/>
              <a:t>leaf</a:t>
            </a:r>
            <a:r>
              <a:rPr lang="zh-TW" altLang="en-US" dirty="0"/>
              <a:t>的</a:t>
            </a:r>
            <a:r>
              <a:rPr lang="en-US" altLang="zh-TW" dirty="0"/>
              <a:t>NIL</a:t>
            </a:r>
            <a:r>
              <a:rPr lang="zh-TW" altLang="en-US" dirty="0"/>
              <a:t>是黑的，運氣好就不用</a:t>
            </a:r>
            <a:r>
              <a:rPr lang="en-US" altLang="zh-TW" dirty="0"/>
              <a:t>recolor</a:t>
            </a:r>
            <a:r>
              <a:rPr lang="en-US" altLang="zh-TW" baseline="0" dirty="0"/>
              <a:t> and </a:t>
            </a:r>
            <a:r>
              <a:rPr lang="en-US" altLang="zh-TW" baseline="0" dirty="0" err="1"/>
              <a:t>restructing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05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61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657600" y="4774956"/>
            <a:ext cx="2133600" cy="2738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4731544"/>
            <a:ext cx="2895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71600" y="4774956"/>
            <a:ext cx="2133600" cy="27384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5667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techsmartclass.com/DS/U5_T3.html" TargetMode="External"/><Relationship Id="rId7" Type="http://schemas.openxmlformats.org/officeDocument/2006/relationships/hyperlink" Target="http://alrightchiu.github.io/SecondRound/red-black-tree-introjian-ji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ative.io/page/5689413791121408/80001" TargetMode="External"/><Relationship Id="rId5" Type="http://schemas.openxmlformats.org/officeDocument/2006/relationships/hyperlink" Target="http://www.cse.iitd.ac.in/~mohanty/col106/Resources/234-Trees.pptx" TargetMode="External"/><Relationship Id="rId4" Type="http://schemas.openxmlformats.org/officeDocument/2006/relationships/hyperlink" Target="http://www.voidcn.com/article/p-dfmcibek-bb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57350" y="249492"/>
            <a:ext cx="5829300" cy="2052228"/>
          </a:xfrm>
        </p:spPr>
        <p:txBody>
          <a:bodyPr>
            <a:noAutofit/>
          </a:bodyPr>
          <a:lstStyle/>
          <a:p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71700" y="3813888"/>
            <a:ext cx="4800600" cy="1314450"/>
          </a:xfrm>
        </p:spPr>
        <p:txBody>
          <a:bodyPr>
            <a:normAutofit/>
          </a:bodyPr>
          <a:lstStyle/>
          <a:p>
            <a:r>
              <a:rPr lang="en-US" altLang="zh-TW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20666" y="2426717"/>
            <a:ext cx="51026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300" b="1" dirty="0"/>
              <a:t>Trees – Red-Black Trees</a:t>
            </a:r>
            <a:endParaRPr lang="zh-TW" altLang="en-US" sz="33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10" y="3660423"/>
            <a:ext cx="1063460" cy="13013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17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Insertion Example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932329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If we insert a node 31 </a:t>
            </a:r>
            <a:r>
              <a:rPr lang="zh-TW" sz="2400" dirty="0">
                <a:solidFill>
                  <a:schemeClr val="dk1"/>
                </a:solidFill>
              </a:rPr>
              <a:t>and it’s parent is </a:t>
            </a:r>
            <a:r>
              <a:rPr lang="zh-TW" sz="2400" b="1" u="sng" dirty="0">
                <a:solidFill>
                  <a:srgbClr val="FF0000"/>
                </a:solidFill>
              </a:rPr>
              <a:t>red</a:t>
            </a:r>
          </a:p>
          <a:p>
            <a:pPr marL="457200" lvl="0" indent="-355600" rtl="0"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Pts val="2000"/>
              <a:buChar char="●"/>
            </a:pPr>
            <a:r>
              <a:rPr lang="en-US" altLang="zh-TW" sz="2400" dirty="0">
                <a:solidFill>
                  <a:srgbClr val="FF0000"/>
                </a:solidFill>
              </a:rPr>
              <a:t>Violating rule </a:t>
            </a:r>
            <a:r>
              <a:rPr lang="en-US" altLang="zh-TW" sz="2400" b="1" dirty="0">
                <a:solidFill>
                  <a:srgbClr val="FF0000"/>
                </a:solidFill>
              </a:rPr>
              <a:t>RB3</a:t>
            </a:r>
            <a:endParaRPr sz="2400" b="1" dirty="0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Need adjustment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166" y="1152475"/>
            <a:ext cx="322238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82" y="3635027"/>
            <a:ext cx="4428781" cy="130754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245598" y="4164376"/>
            <a:ext cx="3665389" cy="29745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98448" y="22111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Insertion (</a:t>
            </a:r>
            <a:r>
              <a:rPr lang="en-US" altLang="zh-TW" dirty="0"/>
              <a:t>C</a:t>
            </a:r>
            <a:r>
              <a:rPr lang="zh-TW" dirty="0"/>
              <a:t>ase 1)</a:t>
            </a:r>
            <a:r>
              <a:rPr lang="en-US" altLang="zh-TW" dirty="0"/>
              <a:t> – Assuming </a:t>
            </a:r>
            <a:r>
              <a:rPr lang="en-US" altLang="zh-TW" b="1" dirty="0"/>
              <a:t>A</a:t>
            </a:r>
            <a:r>
              <a:rPr lang="en-US" altLang="zh-TW" dirty="0"/>
              <a:t> is </a:t>
            </a:r>
            <a:r>
              <a:rPr lang="en-US" altLang="zh-TW" b="1" u="sng" dirty="0">
                <a:solidFill>
                  <a:srgbClr val="FF0000"/>
                </a:solidFill>
              </a:rPr>
              <a:t>red</a:t>
            </a:r>
            <a:endParaRPr lang="zh-TW" b="1" u="sng" dirty="0">
              <a:solidFill>
                <a:srgbClr val="FF0000"/>
              </a:solidFill>
            </a:endParaRP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0" y="848139"/>
            <a:ext cx="4350350" cy="429536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b="1" dirty="0">
                <a:solidFill>
                  <a:srgbClr val="000000"/>
                </a:solidFill>
              </a:rPr>
              <a:t>A</a:t>
            </a:r>
            <a:r>
              <a:rPr lang="zh-TW" dirty="0">
                <a:solidFill>
                  <a:srgbClr val="000000"/>
                </a:solidFill>
              </a:rPr>
              <a:t>’s parent </a:t>
            </a:r>
            <a:r>
              <a:rPr lang="zh-TW" b="1" dirty="0">
                <a:solidFill>
                  <a:srgbClr val="000000"/>
                </a:solidFill>
              </a:rPr>
              <a:t>X</a:t>
            </a:r>
            <a:r>
              <a:rPr lang="zh-TW" dirty="0">
                <a:solidFill>
                  <a:srgbClr val="000000"/>
                </a:solidFill>
              </a:rPr>
              <a:t> and uncle </a:t>
            </a:r>
            <a:r>
              <a:rPr lang="zh-TW" b="1" dirty="0">
                <a:solidFill>
                  <a:srgbClr val="000000"/>
                </a:solidFill>
              </a:rPr>
              <a:t>Y</a:t>
            </a:r>
            <a:r>
              <a:rPr lang="zh-TW" dirty="0">
                <a:solidFill>
                  <a:srgbClr val="000000"/>
                </a:solidFill>
              </a:rPr>
              <a:t> are </a:t>
            </a:r>
            <a:r>
              <a:rPr lang="zh-TW" b="1" u="sng" dirty="0">
                <a:solidFill>
                  <a:srgbClr val="FF0000"/>
                </a:solidFill>
              </a:rPr>
              <a:t>red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then</a:t>
            </a:r>
            <a:endParaRPr lang="zh-TW" b="1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Color </a:t>
            </a:r>
            <a:r>
              <a:rPr lang="en-US" altLang="zh-TW" b="1" dirty="0">
                <a:solidFill>
                  <a:srgbClr val="000000"/>
                </a:solidFill>
              </a:rPr>
              <a:t>X, Y</a:t>
            </a:r>
            <a:r>
              <a:rPr lang="zh-TW" dirty="0">
                <a:solidFill>
                  <a:srgbClr val="000000"/>
                </a:solidFill>
              </a:rPr>
              <a:t> to </a:t>
            </a:r>
            <a:r>
              <a:rPr lang="zh-TW" b="1" u="sng" dirty="0">
                <a:solidFill>
                  <a:srgbClr val="000000"/>
                </a:solidFill>
              </a:rPr>
              <a:t>black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Color their parient </a:t>
            </a:r>
            <a:r>
              <a:rPr lang="zh-TW" b="1" dirty="0">
                <a:solidFill>
                  <a:srgbClr val="000000"/>
                </a:solidFill>
              </a:rPr>
              <a:t>Z</a:t>
            </a:r>
            <a:r>
              <a:rPr lang="zh-TW" dirty="0">
                <a:solidFill>
                  <a:srgbClr val="000000"/>
                </a:solidFill>
              </a:rPr>
              <a:t> to </a:t>
            </a:r>
            <a:r>
              <a:rPr lang="zh-TW" b="1" u="sng" dirty="0">
                <a:solidFill>
                  <a:srgbClr val="FF0000"/>
                </a:solidFill>
              </a:rPr>
              <a:t>red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0000"/>
                </a:solidFill>
              </a:rPr>
              <a:t>If</a:t>
            </a:r>
            <a:r>
              <a:rPr lang="zh-TW" dirty="0">
                <a:solidFill>
                  <a:srgbClr val="000000"/>
                </a:solidFill>
              </a:rPr>
              <a:t> </a:t>
            </a:r>
            <a:r>
              <a:rPr lang="zh-TW" b="1" dirty="0">
                <a:solidFill>
                  <a:srgbClr val="000000"/>
                </a:solidFill>
              </a:rPr>
              <a:t>Z</a:t>
            </a:r>
            <a:r>
              <a:rPr lang="zh-TW" dirty="0">
                <a:solidFill>
                  <a:srgbClr val="000000"/>
                </a:solidFill>
              </a:rPr>
              <a:t>’s parent </a:t>
            </a:r>
            <a:r>
              <a:rPr lang="zh-TW" b="1" dirty="0">
                <a:solidFill>
                  <a:srgbClr val="000000"/>
                </a:solidFill>
              </a:rPr>
              <a:t>W</a:t>
            </a:r>
            <a:r>
              <a:rPr lang="zh-TW" dirty="0">
                <a:solidFill>
                  <a:srgbClr val="000000"/>
                </a:solidFill>
              </a:rPr>
              <a:t> is </a:t>
            </a:r>
            <a:r>
              <a:rPr lang="zh-TW" b="1" u="sng" dirty="0">
                <a:solidFill>
                  <a:srgbClr val="000000"/>
                </a:solidFill>
              </a:rPr>
              <a:t>black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then</a:t>
            </a:r>
            <a:r>
              <a:rPr lang="zh-TW" dirty="0">
                <a:solidFill>
                  <a:srgbClr val="000000"/>
                </a:solidFill>
              </a:rPr>
              <a:t> 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it’s done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000000"/>
                </a:solidFill>
              </a:rPr>
              <a:t>Else </a:t>
            </a:r>
            <a:r>
              <a:rPr lang="zh-TW" b="1" dirty="0">
                <a:solidFill>
                  <a:srgbClr val="000000"/>
                </a:solidFill>
              </a:rPr>
              <a:t>If</a:t>
            </a:r>
            <a:r>
              <a:rPr lang="zh-TW" dirty="0">
                <a:solidFill>
                  <a:srgbClr val="000000"/>
                </a:solidFill>
              </a:rPr>
              <a:t> </a:t>
            </a:r>
            <a:r>
              <a:rPr lang="zh-TW" b="1" dirty="0">
                <a:solidFill>
                  <a:srgbClr val="000000"/>
                </a:solidFill>
              </a:rPr>
              <a:t>W</a:t>
            </a:r>
            <a:r>
              <a:rPr lang="zh-TW" dirty="0">
                <a:solidFill>
                  <a:srgbClr val="000000"/>
                </a:solidFill>
              </a:rPr>
              <a:t> is </a:t>
            </a:r>
            <a:r>
              <a:rPr lang="zh-TW" b="1" u="sng" dirty="0">
                <a:solidFill>
                  <a:srgbClr val="FF0000"/>
                </a:solidFill>
              </a:rPr>
              <a:t>red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then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move the </a:t>
            </a:r>
            <a:r>
              <a:rPr lang="en-US" altLang="zh-TW" i="1" dirty="0">
                <a:solidFill>
                  <a:srgbClr val="0070C0"/>
                </a:solidFill>
              </a:rPr>
              <a:t>current</a:t>
            </a:r>
            <a:r>
              <a:rPr lang="en-US" altLang="zh-TW" dirty="0">
                <a:solidFill>
                  <a:srgbClr val="000000"/>
                </a:solidFill>
              </a:rPr>
              <a:t> pointer to </a:t>
            </a:r>
            <a:r>
              <a:rPr lang="en-US" altLang="zh-TW" b="1" dirty="0">
                <a:solidFill>
                  <a:srgbClr val="000000"/>
                </a:solidFill>
              </a:rPr>
              <a:t>Z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repeat </a:t>
            </a:r>
            <a:r>
              <a:rPr lang="en-US" altLang="zh-TW" dirty="0">
                <a:solidFill>
                  <a:srgbClr val="000000"/>
                </a:solidFill>
              </a:rPr>
              <a:t>the above </a:t>
            </a:r>
            <a:r>
              <a:rPr lang="zh-TW" dirty="0">
                <a:solidFill>
                  <a:srgbClr val="000000"/>
                </a:solidFill>
              </a:rPr>
              <a:t>process</a:t>
            </a:r>
            <a:r>
              <a:rPr lang="en-US" altLang="zh-TW" dirty="0">
                <a:solidFill>
                  <a:srgbClr val="000000"/>
                </a:solidFill>
              </a:rPr>
              <a:t> for the node pointed by </a:t>
            </a:r>
            <a:r>
              <a:rPr lang="en-US" altLang="zh-TW" i="1" dirty="0">
                <a:solidFill>
                  <a:srgbClr val="0070C0"/>
                </a:solidFill>
              </a:rPr>
              <a:t>current</a:t>
            </a:r>
            <a:br>
              <a:rPr lang="en-US" altLang="zh-TW" dirty="0">
                <a:solidFill>
                  <a:srgbClr val="000000"/>
                </a:solidFill>
              </a:rPr>
            </a:b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sz="1400" b="1" dirty="0">
                <a:solidFill>
                  <a:srgbClr val="000000"/>
                </a:solidFill>
              </a:rPr>
              <a:t>Note 1.</a:t>
            </a:r>
            <a:r>
              <a:rPr lang="en-US" altLang="zh-TW" sz="1400" dirty="0">
                <a:solidFill>
                  <a:srgbClr val="000000"/>
                </a:solidFill>
              </a:rPr>
              <a:t> </a:t>
            </a:r>
            <a:r>
              <a:rPr lang="zh-TW" sz="1400" dirty="0">
                <a:solidFill>
                  <a:srgbClr val="000000"/>
                </a:solidFill>
              </a:rPr>
              <a:t>When </a:t>
            </a:r>
            <a:r>
              <a:rPr lang="zh-TW" sz="1400" b="1" dirty="0">
                <a:solidFill>
                  <a:srgbClr val="000000"/>
                </a:solidFill>
              </a:rPr>
              <a:t>A</a:t>
            </a:r>
            <a:r>
              <a:rPr lang="zh-TW" sz="1400" dirty="0">
                <a:solidFill>
                  <a:srgbClr val="000000"/>
                </a:solidFill>
              </a:rPr>
              <a:t> is </a:t>
            </a:r>
            <a:r>
              <a:rPr lang="en-US" altLang="zh-TW" sz="1400" dirty="0">
                <a:solidFill>
                  <a:srgbClr val="000000"/>
                </a:solidFill>
              </a:rPr>
              <a:t>a </a:t>
            </a:r>
            <a:r>
              <a:rPr lang="zh-TW" sz="1400" dirty="0">
                <a:solidFill>
                  <a:srgbClr val="000000"/>
                </a:solidFill>
              </a:rPr>
              <a:t>left child,</a:t>
            </a:r>
            <a:r>
              <a:rPr lang="en-US" altLang="zh-TW" sz="1400" dirty="0">
                <a:solidFill>
                  <a:srgbClr val="000000"/>
                </a:solidFill>
              </a:rPr>
              <a:t> the same idea applies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b="1" dirty="0">
                <a:solidFill>
                  <a:srgbClr val="000000"/>
                </a:solidFill>
              </a:rPr>
              <a:t>Note 2.</a:t>
            </a:r>
            <a:r>
              <a:rPr lang="en-US" altLang="zh-TW" sz="1400" dirty="0">
                <a:solidFill>
                  <a:srgbClr val="000000"/>
                </a:solidFill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</a:rPr>
              <a:t>A</a:t>
            </a:r>
            <a:r>
              <a:rPr lang="en-US" altLang="zh-TW" sz="1400" dirty="0">
                <a:solidFill>
                  <a:srgbClr val="000000"/>
                </a:solidFill>
              </a:rPr>
              <a:t> is not necessarily the newly inserted node. </a:t>
            </a:r>
            <a:r>
              <a:rPr lang="en-US" altLang="zh-TW" sz="1400" b="1" dirty="0">
                <a:solidFill>
                  <a:srgbClr val="000000"/>
                </a:solidFill>
              </a:rPr>
              <a:t>A</a:t>
            </a:r>
            <a:r>
              <a:rPr lang="en-US" altLang="zh-TW" sz="1400" dirty="0">
                <a:solidFill>
                  <a:srgbClr val="000000"/>
                </a:solidFill>
              </a:rPr>
              <a:t> can be a red node during tree adjustment</a:t>
            </a:r>
            <a:endParaRPr lang="zh-TW" dirty="0">
              <a:solidFill>
                <a:srgbClr val="000000"/>
              </a:solidFill>
            </a:endParaRP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96" y="1230130"/>
            <a:ext cx="4660135" cy="2710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6F1E7B-F7C2-47D4-A339-4F53B3B48D1D}"/>
              </a:ext>
            </a:extLst>
          </p:cNvPr>
          <p:cNvSpPr/>
          <p:nvPr/>
        </p:nvSpPr>
        <p:spPr>
          <a:xfrm>
            <a:off x="631903" y="906966"/>
            <a:ext cx="780586" cy="379141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92034D-2F5F-446C-AE82-9B0C38554F83}"/>
              </a:ext>
            </a:extLst>
          </p:cNvPr>
          <p:cNvSpPr/>
          <p:nvPr/>
        </p:nvSpPr>
        <p:spPr>
          <a:xfrm>
            <a:off x="1999788" y="918117"/>
            <a:ext cx="672790" cy="379141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FD4D6-BF56-4932-8738-A0C4E52F5294}"/>
              </a:ext>
            </a:extLst>
          </p:cNvPr>
          <p:cNvSpPr/>
          <p:nvPr/>
        </p:nvSpPr>
        <p:spPr>
          <a:xfrm>
            <a:off x="1668966" y="4352694"/>
            <a:ext cx="2583365" cy="310524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A206BD-1886-48EF-ADB2-1CBA5BA024DE}"/>
              </a:ext>
            </a:extLst>
          </p:cNvPr>
          <p:cNvSpPr/>
          <p:nvPr/>
        </p:nvSpPr>
        <p:spPr>
          <a:xfrm>
            <a:off x="0" y="4860017"/>
            <a:ext cx="3635298" cy="283483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311700" y="1288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Insertion (</a:t>
            </a:r>
            <a:r>
              <a:rPr lang="en-US" altLang="zh-TW" dirty="0"/>
              <a:t>C</a:t>
            </a:r>
            <a:r>
              <a:rPr lang="zh-TW" dirty="0"/>
              <a:t>ase 2)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311700" y="815248"/>
            <a:ext cx="8520600" cy="37536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</a:rPr>
              <a:t>If</a:t>
            </a:r>
            <a:r>
              <a:rPr lang="zh-TW" dirty="0">
                <a:solidFill>
                  <a:schemeClr val="dk1"/>
                </a:solidFill>
              </a:rPr>
              <a:t> </a:t>
            </a:r>
            <a:r>
              <a:rPr lang="zh-TW" b="1" dirty="0">
                <a:solidFill>
                  <a:schemeClr val="dk1"/>
                </a:solidFill>
              </a:rPr>
              <a:t>A</a:t>
            </a:r>
            <a:r>
              <a:rPr lang="zh-TW" dirty="0">
                <a:solidFill>
                  <a:schemeClr val="dk1"/>
                </a:solidFill>
              </a:rPr>
              <a:t> is left child and </a:t>
            </a:r>
            <a:r>
              <a:rPr lang="zh-TW" b="1" dirty="0">
                <a:solidFill>
                  <a:schemeClr val="dk1"/>
                </a:solidFill>
              </a:rPr>
              <a:t>A</a:t>
            </a:r>
            <a:r>
              <a:rPr lang="zh-TW" dirty="0">
                <a:solidFill>
                  <a:schemeClr val="dk1"/>
                </a:solidFill>
              </a:rPr>
              <a:t>’s parent </a:t>
            </a:r>
            <a:r>
              <a:rPr lang="zh-TW" b="1" dirty="0">
                <a:solidFill>
                  <a:schemeClr val="dk1"/>
                </a:solidFill>
              </a:rPr>
              <a:t>X</a:t>
            </a:r>
            <a:r>
              <a:rPr lang="zh-TW" dirty="0">
                <a:solidFill>
                  <a:schemeClr val="dk1"/>
                </a:solidFill>
              </a:rPr>
              <a:t> is </a:t>
            </a:r>
            <a:r>
              <a:rPr lang="zh-TW" b="1" u="sng" dirty="0">
                <a:solidFill>
                  <a:srgbClr val="FF0000"/>
                </a:solidFill>
              </a:rPr>
              <a:t>red</a:t>
            </a:r>
            <a:r>
              <a:rPr lang="zh-TW" dirty="0">
                <a:solidFill>
                  <a:schemeClr val="dk1"/>
                </a:solidFill>
              </a:rPr>
              <a:t> and uncle </a:t>
            </a:r>
            <a:r>
              <a:rPr lang="zh-TW" b="1" dirty="0">
                <a:solidFill>
                  <a:schemeClr val="dk1"/>
                </a:solidFill>
              </a:rPr>
              <a:t>Y</a:t>
            </a:r>
            <a:r>
              <a:rPr lang="zh-TW" dirty="0">
                <a:solidFill>
                  <a:schemeClr val="dk1"/>
                </a:solidFill>
              </a:rPr>
              <a:t> is </a:t>
            </a:r>
            <a:r>
              <a:rPr lang="zh-TW" b="1" u="sng" dirty="0">
                <a:solidFill>
                  <a:schemeClr val="dk1"/>
                </a:solidFill>
              </a:rPr>
              <a:t>black</a:t>
            </a:r>
            <a:br>
              <a:rPr lang="en-US" altLang="zh-TW" b="1" u="sng" dirty="0">
                <a:solidFill>
                  <a:schemeClr val="dk1"/>
                </a:solidFill>
              </a:rPr>
            </a:br>
            <a:endParaRPr lang="zh-TW" b="1" dirty="0">
              <a:solidFill>
                <a:schemeClr val="dk1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Moreover, if </a:t>
            </a:r>
            <a:r>
              <a:rPr lang="en-US" altLang="zh-TW" b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 is the node </a:t>
            </a:r>
            <a:r>
              <a:rPr lang="en-US" altLang="zh-TW" b="1" u="sng" dirty="0">
                <a:solidFill>
                  <a:srgbClr val="000000"/>
                </a:solidFill>
              </a:rPr>
              <a:t>just inserted</a:t>
            </a:r>
            <a:r>
              <a:rPr lang="en-US" altLang="zh-TW" dirty="0">
                <a:solidFill>
                  <a:srgbClr val="000000"/>
                </a:solidFill>
              </a:rPr>
              <a:t>, a</a:t>
            </a:r>
            <a:r>
              <a:rPr lang="zh-TW" dirty="0">
                <a:solidFill>
                  <a:srgbClr val="000000"/>
                </a:solidFill>
              </a:rPr>
              <a:t>ccording to </a:t>
            </a:r>
            <a:r>
              <a:rPr lang="en-US" altLang="zh-TW" b="1" dirty="0">
                <a:solidFill>
                  <a:srgbClr val="000000"/>
                </a:solidFill>
              </a:rPr>
              <a:t>RB4</a:t>
            </a:r>
            <a:r>
              <a:rPr lang="zh-TW" dirty="0">
                <a:solidFill>
                  <a:srgbClr val="000000"/>
                </a:solidFill>
              </a:rPr>
              <a:t>, 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zh-TW" dirty="0">
                <a:solidFill>
                  <a:srgbClr val="FF0000"/>
                </a:solidFill>
              </a:rPr>
              <a:t>Every path from the root to a leaf contains the same number of black nodes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uncle </a:t>
            </a:r>
            <a:r>
              <a:rPr lang="zh-TW" b="1" dirty="0">
                <a:solidFill>
                  <a:srgbClr val="000000"/>
                </a:solidFill>
              </a:rPr>
              <a:t>Y</a:t>
            </a:r>
            <a:r>
              <a:rPr lang="zh-TW" dirty="0">
                <a:solidFill>
                  <a:srgbClr val="000000"/>
                </a:solidFill>
              </a:rPr>
              <a:t> must be NIL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74" y="2388075"/>
            <a:ext cx="2467250" cy="26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0" y="2319025"/>
            <a:ext cx="2306375" cy="27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/>
          <p:nvPr/>
        </p:nvSpPr>
        <p:spPr>
          <a:xfrm>
            <a:off x="4047613" y="3503363"/>
            <a:ext cx="932700" cy="33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FB6384-F5B6-4D87-A6B2-EC39DD6DF121}"/>
              </a:ext>
            </a:extLst>
          </p:cNvPr>
          <p:cNvSpPr/>
          <p:nvPr/>
        </p:nvSpPr>
        <p:spPr>
          <a:xfrm>
            <a:off x="3033133" y="1412091"/>
            <a:ext cx="1471960" cy="386972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C2D020-816D-4A73-81D2-9DF7C31AC9EF}"/>
              </a:ext>
            </a:extLst>
          </p:cNvPr>
          <p:cNvSpPr/>
          <p:nvPr/>
        </p:nvSpPr>
        <p:spPr>
          <a:xfrm>
            <a:off x="946912" y="869795"/>
            <a:ext cx="557562" cy="341971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Insertion (</a:t>
            </a:r>
            <a:r>
              <a:rPr lang="en-US" altLang="zh-TW" dirty="0"/>
              <a:t>C</a:t>
            </a:r>
            <a:r>
              <a:rPr lang="zh-TW" dirty="0"/>
              <a:t>ase 2)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</a:rPr>
              <a:t>If</a:t>
            </a:r>
            <a:r>
              <a:rPr lang="zh-TW" altLang="zh-TW" dirty="0">
                <a:solidFill>
                  <a:schemeClr val="dk1"/>
                </a:solidFill>
              </a:rPr>
              <a:t> </a:t>
            </a:r>
            <a:r>
              <a:rPr lang="zh-TW" altLang="zh-TW" b="1" dirty="0">
                <a:solidFill>
                  <a:schemeClr val="dk1"/>
                </a:solidFill>
              </a:rPr>
              <a:t>A</a:t>
            </a:r>
            <a:r>
              <a:rPr lang="zh-TW" altLang="zh-TW" dirty="0">
                <a:solidFill>
                  <a:schemeClr val="dk1"/>
                </a:solidFill>
              </a:rPr>
              <a:t> is left child and </a:t>
            </a:r>
            <a:r>
              <a:rPr lang="zh-TW" altLang="zh-TW" b="1" dirty="0">
                <a:solidFill>
                  <a:schemeClr val="dk1"/>
                </a:solidFill>
              </a:rPr>
              <a:t>A</a:t>
            </a:r>
            <a:r>
              <a:rPr lang="zh-TW" altLang="zh-TW" dirty="0">
                <a:solidFill>
                  <a:schemeClr val="dk1"/>
                </a:solidFill>
              </a:rPr>
              <a:t>’s parent </a:t>
            </a:r>
            <a:r>
              <a:rPr lang="zh-TW" altLang="zh-TW" b="1" dirty="0">
                <a:solidFill>
                  <a:schemeClr val="dk1"/>
                </a:solidFill>
              </a:rPr>
              <a:t>X</a:t>
            </a:r>
            <a:r>
              <a:rPr lang="zh-TW" altLang="zh-TW" dirty="0">
                <a:solidFill>
                  <a:schemeClr val="dk1"/>
                </a:solidFill>
              </a:rPr>
              <a:t> is </a:t>
            </a:r>
            <a:r>
              <a:rPr lang="zh-TW" altLang="zh-TW" b="1" u="sng" dirty="0">
                <a:solidFill>
                  <a:srgbClr val="FF0000"/>
                </a:solidFill>
              </a:rPr>
              <a:t>red</a:t>
            </a:r>
            <a:r>
              <a:rPr lang="zh-TW" altLang="zh-TW" dirty="0">
                <a:solidFill>
                  <a:schemeClr val="dk1"/>
                </a:solidFill>
              </a:rPr>
              <a:t> and uncle </a:t>
            </a:r>
            <a:r>
              <a:rPr lang="zh-TW" altLang="zh-TW" b="1" dirty="0">
                <a:solidFill>
                  <a:schemeClr val="dk1"/>
                </a:solidFill>
              </a:rPr>
              <a:t>Y</a:t>
            </a:r>
            <a:r>
              <a:rPr lang="zh-TW" altLang="zh-TW" dirty="0">
                <a:solidFill>
                  <a:schemeClr val="dk1"/>
                </a:solidFill>
              </a:rPr>
              <a:t> is </a:t>
            </a:r>
            <a:r>
              <a:rPr lang="zh-TW" altLang="zh-TW" b="1" u="sng" dirty="0">
                <a:solidFill>
                  <a:schemeClr val="dk1"/>
                </a:solidFill>
              </a:rPr>
              <a:t>black</a:t>
            </a:r>
            <a:r>
              <a:rPr lang="en-US" altLang="zh-TW" b="1" dirty="0">
                <a:solidFill>
                  <a:schemeClr val="dk1"/>
                </a:solidFill>
              </a:rPr>
              <a:t> then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Color </a:t>
            </a:r>
            <a:r>
              <a:rPr lang="zh-TW" b="1" dirty="0">
                <a:solidFill>
                  <a:srgbClr val="000000"/>
                </a:solidFill>
              </a:rPr>
              <a:t>A</a:t>
            </a:r>
            <a:r>
              <a:rPr lang="zh-TW" dirty="0">
                <a:solidFill>
                  <a:srgbClr val="000000"/>
                </a:solidFill>
              </a:rPr>
              <a:t>’s parent </a:t>
            </a:r>
            <a:r>
              <a:rPr lang="zh-TW" b="1" dirty="0">
                <a:solidFill>
                  <a:srgbClr val="000000"/>
                </a:solidFill>
              </a:rPr>
              <a:t>X</a:t>
            </a:r>
            <a:r>
              <a:rPr lang="zh-TW" dirty="0">
                <a:solidFill>
                  <a:srgbClr val="000000"/>
                </a:solidFill>
              </a:rPr>
              <a:t> to </a:t>
            </a:r>
            <a:r>
              <a:rPr lang="zh-TW" b="1" u="sng" dirty="0">
                <a:solidFill>
                  <a:srgbClr val="000000"/>
                </a:solidFill>
              </a:rPr>
              <a:t>black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Color </a:t>
            </a:r>
            <a:r>
              <a:rPr lang="zh-TW" b="1" dirty="0">
                <a:solidFill>
                  <a:srgbClr val="000000"/>
                </a:solidFill>
              </a:rPr>
              <a:t>X</a:t>
            </a:r>
            <a:r>
              <a:rPr lang="zh-TW" dirty="0">
                <a:solidFill>
                  <a:srgbClr val="000000"/>
                </a:solidFill>
              </a:rPr>
              <a:t>’s parent </a:t>
            </a:r>
            <a:r>
              <a:rPr lang="zh-TW" b="1" dirty="0">
                <a:solidFill>
                  <a:srgbClr val="000000"/>
                </a:solidFill>
              </a:rPr>
              <a:t>Z</a:t>
            </a:r>
            <a:r>
              <a:rPr lang="zh-TW" dirty="0">
                <a:solidFill>
                  <a:srgbClr val="000000"/>
                </a:solidFill>
              </a:rPr>
              <a:t> to </a:t>
            </a:r>
            <a:r>
              <a:rPr lang="zh-TW" b="1" u="sng" dirty="0">
                <a:solidFill>
                  <a:srgbClr val="FF0000"/>
                </a:solidFill>
              </a:rPr>
              <a:t>red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Do </a:t>
            </a:r>
            <a:r>
              <a:rPr lang="zh-TW" b="1" dirty="0">
                <a:solidFill>
                  <a:srgbClr val="000000"/>
                </a:solidFill>
              </a:rPr>
              <a:t>Right Rotation</a:t>
            </a:r>
            <a:endParaRPr lang="en-US" altLang="zh-TW" b="1" dirty="0">
              <a:solidFill>
                <a:srgbClr val="000000"/>
              </a:solidFill>
            </a:endParaRPr>
          </a:p>
        </p:txBody>
      </p:sp>
      <p:pic>
        <p:nvPicPr>
          <p:cNvPr id="569" name="Shape 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73" y="2375000"/>
            <a:ext cx="6834676" cy="27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BDB7D4-67EA-4E11-93FB-F7F098AFED81}"/>
              </a:ext>
            </a:extLst>
          </p:cNvPr>
          <p:cNvSpPr/>
          <p:nvPr/>
        </p:nvSpPr>
        <p:spPr>
          <a:xfrm>
            <a:off x="2215375" y="1483479"/>
            <a:ext cx="1167161" cy="650120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Insertion (</a:t>
            </a:r>
            <a:r>
              <a:rPr lang="en-US" altLang="zh-TW" dirty="0"/>
              <a:t>C</a:t>
            </a:r>
            <a:r>
              <a:rPr lang="zh-TW" dirty="0"/>
              <a:t>ase 3)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If</a:t>
            </a:r>
            <a:r>
              <a:rPr lang="zh-TW" dirty="0">
                <a:solidFill>
                  <a:schemeClr val="dk1"/>
                </a:solidFill>
              </a:rPr>
              <a:t> </a:t>
            </a:r>
            <a:r>
              <a:rPr lang="zh-TW" b="1" dirty="0">
                <a:solidFill>
                  <a:schemeClr val="dk1"/>
                </a:solidFill>
              </a:rPr>
              <a:t>A</a:t>
            </a:r>
            <a:r>
              <a:rPr lang="zh-TW" dirty="0">
                <a:solidFill>
                  <a:schemeClr val="dk1"/>
                </a:solidFill>
              </a:rPr>
              <a:t> is right child and </a:t>
            </a:r>
            <a:r>
              <a:rPr lang="zh-TW" b="1" dirty="0">
                <a:solidFill>
                  <a:schemeClr val="dk1"/>
                </a:solidFill>
              </a:rPr>
              <a:t>A</a:t>
            </a:r>
            <a:r>
              <a:rPr lang="zh-TW" dirty="0">
                <a:solidFill>
                  <a:schemeClr val="dk1"/>
                </a:solidFill>
              </a:rPr>
              <a:t>’s parent </a:t>
            </a:r>
            <a:r>
              <a:rPr lang="zh-TW" b="1" dirty="0">
                <a:solidFill>
                  <a:schemeClr val="dk1"/>
                </a:solidFill>
              </a:rPr>
              <a:t>X</a:t>
            </a:r>
            <a:r>
              <a:rPr lang="zh-TW" dirty="0">
                <a:solidFill>
                  <a:schemeClr val="dk1"/>
                </a:solidFill>
              </a:rPr>
              <a:t> is </a:t>
            </a:r>
            <a:r>
              <a:rPr lang="zh-TW" b="1" u="sng" dirty="0">
                <a:solidFill>
                  <a:srgbClr val="FF0000"/>
                </a:solidFill>
              </a:rPr>
              <a:t>red</a:t>
            </a:r>
            <a:r>
              <a:rPr lang="zh-TW" dirty="0">
                <a:solidFill>
                  <a:schemeClr val="dk1"/>
                </a:solidFill>
              </a:rPr>
              <a:t> and uncle </a:t>
            </a:r>
            <a:r>
              <a:rPr lang="zh-TW" b="1" dirty="0">
                <a:solidFill>
                  <a:schemeClr val="dk1"/>
                </a:solidFill>
              </a:rPr>
              <a:t>Y</a:t>
            </a:r>
            <a:r>
              <a:rPr lang="zh-TW" dirty="0">
                <a:solidFill>
                  <a:schemeClr val="dk1"/>
                </a:solidFill>
              </a:rPr>
              <a:t> is </a:t>
            </a:r>
            <a:r>
              <a:rPr lang="zh-TW" b="1" u="sng" dirty="0">
                <a:solidFill>
                  <a:schemeClr val="dk1"/>
                </a:solidFill>
              </a:rPr>
              <a:t>black</a:t>
            </a:r>
          </a:p>
          <a:p>
            <a:pPr>
              <a:spcAft>
                <a:spcPts val="0"/>
              </a:spcAft>
              <a:buNone/>
            </a:pPr>
            <a:r>
              <a:rPr lang="zh-TW" altLang="zh-TW" dirty="0">
                <a:solidFill>
                  <a:srgbClr val="000000"/>
                </a:solidFill>
              </a:rPr>
              <a:t>According to </a:t>
            </a:r>
            <a:r>
              <a:rPr lang="en-US" altLang="zh-TW" b="1" dirty="0">
                <a:solidFill>
                  <a:srgbClr val="000000"/>
                </a:solidFill>
              </a:rPr>
              <a:t>RB4</a:t>
            </a:r>
            <a:r>
              <a:rPr lang="zh-TW" altLang="zh-TW" dirty="0">
                <a:solidFill>
                  <a:srgbClr val="000000"/>
                </a:solidFill>
              </a:rPr>
              <a:t>, 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zh-TW" dirty="0">
                <a:solidFill>
                  <a:srgbClr val="FF0000"/>
                </a:solidFill>
              </a:rPr>
              <a:t>Every path from the root to a leaf contains the same number of black nodes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endParaRPr lang="zh-TW" altLang="zh-TW" dirty="0">
              <a:solidFill>
                <a:srgbClr val="FF0000"/>
              </a:solidFill>
            </a:endParaRPr>
          </a:p>
          <a:p>
            <a:pPr lvl="0">
              <a:spcAft>
                <a:spcPts val="0"/>
              </a:spcAft>
              <a:buNone/>
            </a:pPr>
            <a:r>
              <a:rPr lang="zh-TW" altLang="zh-TW" dirty="0">
                <a:solidFill>
                  <a:srgbClr val="000000"/>
                </a:solidFill>
              </a:rPr>
              <a:t>uncle </a:t>
            </a:r>
            <a:r>
              <a:rPr lang="zh-TW" altLang="zh-TW" b="1" dirty="0">
                <a:solidFill>
                  <a:srgbClr val="000000"/>
                </a:solidFill>
              </a:rPr>
              <a:t>Y</a:t>
            </a:r>
            <a:r>
              <a:rPr lang="zh-TW" altLang="zh-TW" dirty="0">
                <a:solidFill>
                  <a:srgbClr val="000000"/>
                </a:solidFill>
              </a:rPr>
              <a:t> must be NIL</a:t>
            </a:r>
            <a:r>
              <a:rPr lang="en-US" altLang="zh-TW" dirty="0">
                <a:solidFill>
                  <a:srgbClr val="000000"/>
                </a:solidFill>
              </a:rPr>
              <a:t> (similar to </a:t>
            </a:r>
            <a:r>
              <a:rPr lang="en-US" altLang="zh-TW" b="1" dirty="0">
                <a:solidFill>
                  <a:srgbClr val="000000"/>
                </a:solidFill>
              </a:rPr>
              <a:t>Case 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zh-TW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404" y="2343775"/>
            <a:ext cx="1955295" cy="26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674" y="2343783"/>
            <a:ext cx="2124075" cy="2683042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/>
          <p:nvPr/>
        </p:nvSpPr>
        <p:spPr>
          <a:xfrm>
            <a:off x="4047613" y="3503363"/>
            <a:ext cx="932700" cy="33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Insertion (</a:t>
            </a:r>
            <a:r>
              <a:rPr lang="en-US" altLang="zh-TW" dirty="0"/>
              <a:t>C</a:t>
            </a:r>
            <a:r>
              <a:rPr lang="zh-TW" dirty="0"/>
              <a:t>ase 3)</a:t>
            </a:r>
          </a:p>
        </p:txBody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If</a:t>
            </a:r>
            <a:r>
              <a:rPr lang="zh-TW" altLang="zh-TW" dirty="0">
                <a:solidFill>
                  <a:schemeClr val="dk1"/>
                </a:solidFill>
              </a:rPr>
              <a:t> </a:t>
            </a:r>
            <a:r>
              <a:rPr lang="zh-TW" altLang="zh-TW" b="1" dirty="0">
                <a:solidFill>
                  <a:schemeClr val="dk1"/>
                </a:solidFill>
              </a:rPr>
              <a:t>A</a:t>
            </a:r>
            <a:r>
              <a:rPr lang="zh-TW" altLang="zh-TW" dirty="0">
                <a:solidFill>
                  <a:schemeClr val="dk1"/>
                </a:solidFill>
              </a:rPr>
              <a:t> is right child and </a:t>
            </a:r>
            <a:r>
              <a:rPr lang="zh-TW" altLang="zh-TW" b="1" dirty="0">
                <a:solidFill>
                  <a:schemeClr val="dk1"/>
                </a:solidFill>
              </a:rPr>
              <a:t>A</a:t>
            </a:r>
            <a:r>
              <a:rPr lang="zh-TW" altLang="zh-TW" dirty="0">
                <a:solidFill>
                  <a:schemeClr val="dk1"/>
                </a:solidFill>
              </a:rPr>
              <a:t>’s parent </a:t>
            </a:r>
            <a:r>
              <a:rPr lang="zh-TW" altLang="zh-TW" b="1" dirty="0">
                <a:solidFill>
                  <a:schemeClr val="dk1"/>
                </a:solidFill>
              </a:rPr>
              <a:t>X</a:t>
            </a:r>
            <a:r>
              <a:rPr lang="zh-TW" altLang="zh-TW" dirty="0">
                <a:solidFill>
                  <a:schemeClr val="dk1"/>
                </a:solidFill>
              </a:rPr>
              <a:t> is </a:t>
            </a:r>
            <a:r>
              <a:rPr lang="zh-TW" altLang="zh-TW" b="1" u="sng" dirty="0">
                <a:solidFill>
                  <a:srgbClr val="FF0000"/>
                </a:solidFill>
              </a:rPr>
              <a:t>red</a:t>
            </a:r>
            <a:r>
              <a:rPr lang="zh-TW" altLang="zh-TW" dirty="0">
                <a:solidFill>
                  <a:schemeClr val="dk1"/>
                </a:solidFill>
              </a:rPr>
              <a:t> and uncle </a:t>
            </a:r>
            <a:r>
              <a:rPr lang="zh-TW" altLang="zh-TW" b="1" dirty="0">
                <a:solidFill>
                  <a:schemeClr val="dk1"/>
                </a:solidFill>
              </a:rPr>
              <a:t>Y</a:t>
            </a:r>
            <a:r>
              <a:rPr lang="zh-TW" altLang="zh-TW" dirty="0">
                <a:solidFill>
                  <a:schemeClr val="dk1"/>
                </a:solidFill>
              </a:rPr>
              <a:t> is </a:t>
            </a:r>
            <a:r>
              <a:rPr lang="zh-TW" altLang="zh-TW" b="1" u="sng" dirty="0">
                <a:solidFill>
                  <a:schemeClr val="dk1"/>
                </a:solidFill>
              </a:rPr>
              <a:t>black</a:t>
            </a:r>
            <a:r>
              <a:rPr lang="en-US" altLang="zh-TW" b="1" dirty="0">
                <a:solidFill>
                  <a:schemeClr val="dk1"/>
                </a:solidFill>
              </a:rPr>
              <a:t> then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</a:t>
            </a:r>
            <a:r>
              <a:rPr lang="zh-TW" dirty="0">
                <a:solidFill>
                  <a:srgbClr val="000000"/>
                </a:solidFill>
              </a:rPr>
              <a:t>Do </a:t>
            </a:r>
            <a:r>
              <a:rPr lang="zh-TW" b="1" dirty="0">
                <a:solidFill>
                  <a:srgbClr val="000000"/>
                </a:solidFill>
              </a:rPr>
              <a:t>Left Rotation </a:t>
            </a:r>
            <a:r>
              <a:rPr lang="zh-TW" dirty="0">
                <a:solidFill>
                  <a:srgbClr val="000000"/>
                </a:solidFill>
              </a:rPr>
              <a:t>to </a:t>
            </a:r>
            <a:r>
              <a:rPr lang="en-US" altLang="zh-TW" dirty="0">
                <a:solidFill>
                  <a:srgbClr val="000000"/>
                </a:solidFill>
              </a:rPr>
              <a:t>transform</a:t>
            </a:r>
            <a:r>
              <a:rPr lang="zh-TW" dirty="0">
                <a:solidFill>
                  <a:srgbClr val="000000"/>
                </a:solidFill>
              </a:rPr>
              <a:t> to </a:t>
            </a:r>
            <a:r>
              <a:rPr lang="en-US" altLang="zh-TW" b="1" dirty="0">
                <a:solidFill>
                  <a:srgbClr val="000000"/>
                </a:solidFill>
              </a:rPr>
              <a:t>C</a:t>
            </a:r>
            <a:r>
              <a:rPr lang="zh-TW" b="1" dirty="0">
                <a:solidFill>
                  <a:srgbClr val="000000"/>
                </a:solidFill>
              </a:rPr>
              <a:t>ase 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</a:rPr>
              <a:t>  Apply </a:t>
            </a:r>
            <a:r>
              <a:rPr lang="en-US" altLang="zh-TW" b="1" dirty="0">
                <a:solidFill>
                  <a:srgbClr val="000000"/>
                </a:solidFill>
              </a:rPr>
              <a:t>C</a:t>
            </a:r>
            <a:r>
              <a:rPr lang="zh-TW" b="1" dirty="0">
                <a:solidFill>
                  <a:srgbClr val="000000"/>
                </a:solidFill>
              </a:rPr>
              <a:t>ase 2</a:t>
            </a:r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325" y="2239700"/>
            <a:ext cx="4613825" cy="27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Insertion</a:t>
            </a:r>
          </a:p>
        </p:txBody>
      </p: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682" y="139990"/>
            <a:ext cx="4297608" cy="46743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4345C18-5A46-4446-B472-F6E65FED007B}"/>
              </a:ext>
            </a:extLst>
          </p:cNvPr>
          <p:cNvSpPr txBox="1"/>
          <p:nvPr/>
        </p:nvSpPr>
        <p:spPr>
          <a:xfrm>
            <a:off x="1100254" y="219912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Parent &amp; uncle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90320C-C24A-4191-9DC2-4ECDFA79F4C8}"/>
              </a:ext>
            </a:extLst>
          </p:cNvPr>
          <p:cNvSpPr txBox="1"/>
          <p:nvPr/>
        </p:nvSpPr>
        <p:spPr>
          <a:xfrm>
            <a:off x="6511283" y="2263973"/>
            <a:ext cx="306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Left child &amp;</a:t>
            </a:r>
            <a:r>
              <a:rPr lang="en-US" altLang="zh-TW" b="1" dirty="0">
                <a:solidFill>
                  <a:srgbClr val="FF0000"/>
                </a:solidFill>
              </a:rPr>
              <a:t> Parent </a:t>
            </a:r>
            <a:r>
              <a:rPr lang="en-US" altLang="zh-TW" b="1" dirty="0">
                <a:solidFill>
                  <a:schemeClr val="tx1"/>
                </a:solidFill>
              </a:rPr>
              <a:t>&amp; </a:t>
            </a:r>
            <a:r>
              <a:rPr lang="en-US" altLang="zh-TW" b="1" dirty="0"/>
              <a:t>uncle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96EF9-1D9F-407B-82C8-8E9FE77C5CEC}"/>
              </a:ext>
            </a:extLst>
          </p:cNvPr>
          <p:cNvSpPr/>
          <p:nvPr/>
        </p:nvSpPr>
        <p:spPr>
          <a:xfrm>
            <a:off x="1100254" y="2199121"/>
            <a:ext cx="1449658" cy="307777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1346D8-04B3-4047-B081-109B17818527}"/>
              </a:ext>
            </a:extLst>
          </p:cNvPr>
          <p:cNvSpPr/>
          <p:nvPr/>
        </p:nvSpPr>
        <p:spPr>
          <a:xfrm>
            <a:off x="6511283" y="2243352"/>
            <a:ext cx="2408664" cy="307777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D5BCBBA-BA92-4999-8CC2-2E46B6AD13A3}"/>
              </a:ext>
            </a:extLst>
          </p:cNvPr>
          <p:cNvGrpSpPr/>
          <p:nvPr/>
        </p:nvGrpSpPr>
        <p:grpSpPr>
          <a:xfrm>
            <a:off x="3360809" y="2506898"/>
            <a:ext cx="3076132" cy="307777"/>
            <a:chOff x="6599231" y="3574646"/>
            <a:chExt cx="3076132" cy="307777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F68191-70FD-453A-918B-B0D91C569218}"/>
                </a:ext>
              </a:extLst>
            </p:cNvPr>
            <p:cNvSpPr txBox="1"/>
            <p:nvPr/>
          </p:nvSpPr>
          <p:spPr>
            <a:xfrm>
              <a:off x="6612494" y="3574646"/>
              <a:ext cx="306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right child &amp;</a:t>
              </a:r>
              <a:r>
                <a:rPr lang="en-US" altLang="zh-TW" b="1" dirty="0">
                  <a:solidFill>
                    <a:srgbClr val="FF0000"/>
                  </a:solidFill>
                </a:rPr>
                <a:t> Parent </a:t>
              </a:r>
              <a:r>
                <a:rPr lang="en-US" altLang="zh-TW" b="1" dirty="0">
                  <a:solidFill>
                    <a:schemeClr val="tx1"/>
                  </a:solidFill>
                </a:rPr>
                <a:t>&amp; </a:t>
              </a:r>
              <a:r>
                <a:rPr lang="en-US" altLang="zh-TW" b="1" dirty="0"/>
                <a:t>uncle</a:t>
              </a:r>
              <a:endParaRPr lang="zh-TW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F179D9-0E46-491C-8612-204A369FE4D0}"/>
                </a:ext>
              </a:extLst>
            </p:cNvPr>
            <p:cNvSpPr/>
            <p:nvPr/>
          </p:nvSpPr>
          <p:spPr>
            <a:xfrm>
              <a:off x="6599231" y="3574646"/>
              <a:ext cx="2477862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1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Insertion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59622" cy="26243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000000"/>
                </a:solidFill>
              </a:rPr>
              <a:t>All of the case</a:t>
            </a:r>
            <a:r>
              <a:rPr lang="en-US" altLang="zh-TW" sz="2000" dirty="0">
                <a:solidFill>
                  <a:srgbClr val="000000"/>
                </a:solidFill>
              </a:rPr>
              <a:t>s</a:t>
            </a:r>
            <a:r>
              <a:rPr lang="zh-TW" sz="2000" dirty="0">
                <a:solidFill>
                  <a:srgbClr val="000000"/>
                </a:solidFill>
              </a:rPr>
              <a:t> we mentioned </a:t>
            </a:r>
            <a:r>
              <a:rPr lang="en-US" altLang="zh-TW" sz="2000" dirty="0">
                <a:solidFill>
                  <a:srgbClr val="000000"/>
                </a:solidFill>
              </a:rPr>
              <a:t>discuss</a:t>
            </a:r>
            <a:r>
              <a:rPr 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that </a:t>
            </a:r>
            <a:r>
              <a:rPr lang="zh-TW" sz="2000" dirty="0">
                <a:solidFill>
                  <a:srgbClr val="000000"/>
                </a:solidFill>
              </a:rPr>
              <a:t>the node’s parent is </a:t>
            </a:r>
            <a:r>
              <a:rPr lang="en-US" altLang="zh-TW" sz="2000" dirty="0">
                <a:solidFill>
                  <a:srgbClr val="000000"/>
                </a:solidFill>
              </a:rPr>
              <a:t>the </a:t>
            </a:r>
            <a:r>
              <a:rPr lang="zh-TW" sz="2000" dirty="0">
                <a:solidFill>
                  <a:schemeClr val="dk1"/>
                </a:solidFill>
              </a:rPr>
              <a:t>node’s parent’s parent’s left child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</a:rPr>
              <a:t>If the tree look</a:t>
            </a:r>
            <a:r>
              <a:rPr lang="en-US" altLang="zh-TW" sz="2000" dirty="0">
                <a:solidFill>
                  <a:schemeClr val="dk1"/>
                </a:solidFill>
              </a:rPr>
              <a:t>s</a:t>
            </a:r>
            <a:r>
              <a:rPr lang="zh-TW" sz="2000" dirty="0">
                <a:solidFill>
                  <a:schemeClr val="dk1"/>
                </a:solidFill>
              </a:rPr>
              <a:t> like the tree</a:t>
            </a:r>
            <a:r>
              <a:rPr lang="en-US" altLang="zh-TW" sz="2000" dirty="0">
                <a:solidFill>
                  <a:schemeClr val="dk1"/>
                </a:solidFill>
              </a:rPr>
              <a:t> at right</a:t>
            </a:r>
            <a:r>
              <a:rPr lang="zh-TW" sz="2000" dirty="0">
                <a:solidFill>
                  <a:schemeClr val="dk1"/>
                </a:solidFill>
              </a:rPr>
              <a:t>, then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</a:rPr>
              <a:t>just change the rotate direction</a:t>
            </a: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475" y="1152477"/>
            <a:ext cx="2922825" cy="333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Deletion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2400" dirty="0">
                <a:solidFill>
                  <a:schemeClr val="dk1"/>
                </a:solidFill>
              </a:rPr>
              <a:t>The first half is </a:t>
            </a:r>
            <a:r>
              <a:rPr lang="en-US" altLang="zh-TW" sz="2400" dirty="0">
                <a:solidFill>
                  <a:schemeClr val="dk1"/>
                </a:solidFill>
              </a:rPr>
              <a:t>the </a:t>
            </a:r>
            <a:r>
              <a:rPr lang="zh-TW" sz="2400" dirty="0">
                <a:solidFill>
                  <a:schemeClr val="dk1"/>
                </a:solidFill>
              </a:rPr>
              <a:t>same as </a:t>
            </a:r>
            <a:r>
              <a:rPr lang="en-US" altLang="zh-TW" sz="2400" dirty="0">
                <a:solidFill>
                  <a:schemeClr val="dk1"/>
                </a:solidFill>
              </a:rPr>
              <a:t>in </a:t>
            </a:r>
            <a:r>
              <a:rPr lang="zh-TW" sz="2400" dirty="0">
                <a:solidFill>
                  <a:schemeClr val="dk1"/>
                </a:solidFill>
              </a:rPr>
              <a:t>BST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zh-TW" sz="2000" dirty="0">
                <a:solidFill>
                  <a:srgbClr val="000000"/>
                </a:solidFill>
              </a:rPr>
              <a:t>To delete an element with key k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zh-TW" sz="2000" dirty="0">
                <a:solidFill>
                  <a:srgbClr val="000000"/>
                </a:solidFill>
              </a:rPr>
              <a:t>Search for the key k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zh-TW" sz="2000" b="1" dirty="0">
                <a:solidFill>
                  <a:srgbClr val="000000"/>
                </a:solidFill>
              </a:rPr>
              <a:t>If</a:t>
            </a:r>
            <a:r>
              <a:rPr lang="zh-TW" sz="2000" dirty="0">
                <a:solidFill>
                  <a:srgbClr val="000000"/>
                </a:solidFill>
              </a:rPr>
              <a:t> the search is successful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then</a:t>
            </a:r>
            <a:r>
              <a:rPr 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we delete it</a:t>
            </a:r>
            <a:br>
              <a:rPr lang="en-US" altLang="zh-TW" sz="2000" dirty="0">
                <a:solidFill>
                  <a:srgbClr val="000000"/>
                </a:solidFill>
              </a:rPr>
            </a:b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the deleted node is </a:t>
            </a:r>
            <a:r>
              <a:rPr lang="en-US" altLang="zh-TW" sz="2000" b="1" u="sng" dirty="0">
                <a:solidFill>
                  <a:srgbClr val="FF0000"/>
                </a:solidFill>
              </a:rPr>
              <a:t>red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then</a:t>
            </a:r>
            <a:r>
              <a:rPr lang="en-US" altLang="zh-TW" sz="2000" dirty="0">
                <a:solidFill>
                  <a:srgbClr val="000000"/>
                </a:solidFill>
              </a:rPr>
              <a:t> we are done</a:t>
            </a:r>
            <a:br>
              <a:rPr lang="en-US" altLang="zh-TW" sz="2000" dirty="0">
                <a:solidFill>
                  <a:srgbClr val="000000"/>
                </a:solidFill>
              </a:rPr>
            </a:br>
            <a:r>
              <a:rPr lang="en-US" altLang="zh-TW" sz="2000" b="1" dirty="0">
                <a:solidFill>
                  <a:srgbClr val="000000"/>
                </a:solidFill>
              </a:rPr>
              <a:t>Else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b="1" u="sng" dirty="0">
                <a:solidFill>
                  <a:srgbClr val="000000"/>
                </a:solidFill>
              </a:rPr>
              <a:t>black</a:t>
            </a:r>
            <a:r>
              <a:rPr lang="en-US" altLang="zh-TW" sz="2000" dirty="0">
                <a:solidFill>
                  <a:srgbClr val="000000"/>
                </a:solidFill>
              </a:rPr>
              <a:t>), </a:t>
            </a:r>
            <a:r>
              <a:rPr lang="zh-TW" sz="2000" dirty="0">
                <a:solidFill>
                  <a:srgbClr val="000000"/>
                </a:solidFill>
              </a:rPr>
              <a:t>we have to deal </a:t>
            </a:r>
            <a:r>
              <a:rPr lang="en-US" altLang="zh-TW" sz="2000" dirty="0">
                <a:solidFill>
                  <a:srgbClr val="000000"/>
                </a:solidFill>
              </a:rPr>
              <a:t>with </a:t>
            </a:r>
            <a:r>
              <a:rPr lang="zh-TW" sz="2000" dirty="0">
                <a:solidFill>
                  <a:srgbClr val="000000"/>
                </a:solidFill>
              </a:rPr>
              <a:t>three </a:t>
            </a:r>
            <a:r>
              <a:rPr lang="en-US" altLang="zh-TW" sz="2000" dirty="0">
                <a:solidFill>
                  <a:srgbClr val="000000"/>
                </a:solidFill>
              </a:rPr>
              <a:t>cases</a:t>
            </a:r>
            <a:endParaRPr lang="zh-TW" sz="2000" dirty="0">
              <a:solidFill>
                <a:srgbClr val="000000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2000" dirty="0">
                <a:solidFill>
                  <a:srgbClr val="000000"/>
                </a:solidFill>
              </a:rPr>
              <a:t>–The element is a </a:t>
            </a:r>
            <a:r>
              <a:rPr lang="zh-TW" sz="2000" b="1" dirty="0">
                <a:solidFill>
                  <a:srgbClr val="000000"/>
                </a:solidFill>
              </a:rPr>
              <a:t>leaf</a:t>
            </a:r>
            <a:r>
              <a:rPr lang="zh-TW" sz="2000" dirty="0">
                <a:solidFill>
                  <a:srgbClr val="000000"/>
                </a:solidFill>
              </a:rPr>
              <a:t> node</a:t>
            </a: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2000" dirty="0">
                <a:solidFill>
                  <a:srgbClr val="000000"/>
                </a:solidFill>
              </a:rPr>
              <a:t>–The element is a </a:t>
            </a:r>
            <a:r>
              <a:rPr lang="zh-TW" sz="2000" b="1" dirty="0">
                <a:solidFill>
                  <a:srgbClr val="000000"/>
                </a:solidFill>
              </a:rPr>
              <a:t>non-leaf </a:t>
            </a:r>
            <a:r>
              <a:rPr lang="zh-TW" sz="2000" dirty="0">
                <a:solidFill>
                  <a:srgbClr val="000000"/>
                </a:solidFill>
              </a:rPr>
              <a:t>node with </a:t>
            </a:r>
            <a:r>
              <a:rPr lang="zh-TW" sz="2000" b="1" dirty="0">
                <a:solidFill>
                  <a:srgbClr val="000000"/>
                </a:solidFill>
              </a:rPr>
              <a:t>one child</a:t>
            </a: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2000" dirty="0">
                <a:solidFill>
                  <a:srgbClr val="000000"/>
                </a:solidFill>
              </a:rPr>
              <a:t>–The element is a </a:t>
            </a:r>
            <a:r>
              <a:rPr lang="zh-TW" sz="2000" b="1" dirty="0">
                <a:solidFill>
                  <a:srgbClr val="000000"/>
                </a:solidFill>
              </a:rPr>
              <a:t>non-leaf</a:t>
            </a:r>
            <a:r>
              <a:rPr lang="zh-TW" sz="2000" dirty="0">
                <a:solidFill>
                  <a:srgbClr val="000000"/>
                </a:solidFill>
              </a:rPr>
              <a:t> node with </a:t>
            </a:r>
            <a:r>
              <a:rPr lang="zh-TW" sz="2000" b="1" dirty="0">
                <a:solidFill>
                  <a:srgbClr val="000000"/>
                </a:solidFill>
              </a:rPr>
              <a:t>two children</a:t>
            </a:r>
            <a:endParaRPr sz="2000" b="1" dirty="0">
              <a:solidFill>
                <a:srgbClr val="00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CA73CB-85E3-4DFE-BD37-5BA99DB13424}"/>
              </a:ext>
            </a:extLst>
          </p:cNvPr>
          <p:cNvSpPr/>
          <p:nvPr/>
        </p:nvSpPr>
        <p:spPr>
          <a:xfrm>
            <a:off x="817756" y="2672942"/>
            <a:ext cx="4995746" cy="382492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Deletion</a:t>
            </a:r>
          </a:p>
        </p:txBody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0" y="992675"/>
            <a:ext cx="4889225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</a:rPr>
              <a:t>The rule that may be violated </a:t>
            </a:r>
            <a:r>
              <a:rPr lang="en-US" altLang="zh-TW" sz="2400" dirty="0">
                <a:solidFill>
                  <a:srgbClr val="000000"/>
                </a:solidFill>
              </a:rPr>
              <a:t>after</a:t>
            </a:r>
            <a:r>
              <a:rPr lang="zh-TW" sz="2400" dirty="0">
                <a:solidFill>
                  <a:srgbClr val="000000"/>
                </a:solidFill>
              </a:rPr>
              <a:t> deletion:</a:t>
            </a: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</a:rPr>
              <a:t>(a) violates </a:t>
            </a:r>
            <a:r>
              <a:rPr lang="en-US" altLang="zh-TW" sz="2400" b="1" dirty="0">
                <a:solidFill>
                  <a:schemeClr val="tx1"/>
                </a:solidFill>
              </a:rPr>
              <a:t>RB2</a:t>
            </a:r>
            <a:r>
              <a:rPr lang="zh-TW" sz="2400" dirty="0">
                <a:solidFill>
                  <a:srgbClr val="FF0000"/>
                </a:solidFill>
              </a:rPr>
              <a:t> </a:t>
            </a:r>
            <a:r>
              <a:rPr lang="zh-TW" sz="2400" dirty="0">
                <a:solidFill>
                  <a:srgbClr val="000000"/>
                </a:solidFill>
              </a:rPr>
              <a:t>and </a:t>
            </a:r>
            <a:r>
              <a:rPr lang="en-US" altLang="zh-TW" sz="2400" b="1" dirty="0">
                <a:solidFill>
                  <a:schemeClr val="tx1"/>
                </a:solidFill>
              </a:rPr>
              <a:t>RB3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</a:rPr>
              <a:t>(b) violates </a:t>
            </a:r>
            <a:r>
              <a:rPr lang="en-US" altLang="zh-TW" sz="2400" b="1" dirty="0">
                <a:solidFill>
                  <a:schemeClr val="tx1"/>
                </a:solidFill>
              </a:rPr>
              <a:t>RB3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sz="2400" dirty="0">
                <a:solidFill>
                  <a:srgbClr val="000000"/>
                </a:solidFill>
              </a:rPr>
              <a:t>and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</a:rPr>
              <a:t>RB4</a:t>
            </a:r>
            <a:endParaRPr lang="zh-TW" sz="2400" b="1" u="sng" dirty="0">
              <a:solidFill>
                <a:srgbClr val="FF0000"/>
              </a:solidFill>
            </a:endParaRPr>
          </a:p>
        </p:txBody>
      </p:sp>
      <p:grpSp>
        <p:nvGrpSpPr>
          <p:cNvPr id="612" name="Shape 612"/>
          <p:cNvGrpSpPr/>
          <p:nvPr/>
        </p:nvGrpSpPr>
        <p:grpSpPr>
          <a:xfrm>
            <a:off x="5036725" y="576363"/>
            <a:ext cx="3648075" cy="1779838"/>
            <a:chOff x="5100713" y="1255163"/>
            <a:chExt cx="3648075" cy="1779838"/>
          </a:xfrm>
        </p:grpSpPr>
        <p:pic>
          <p:nvPicPr>
            <p:cNvPr id="613" name="Shape 6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0713" y="1255163"/>
              <a:ext cx="3648075" cy="1304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Shape 614"/>
            <p:cNvSpPr txBox="1"/>
            <p:nvPr/>
          </p:nvSpPr>
          <p:spPr>
            <a:xfrm>
              <a:off x="6719938" y="2560100"/>
              <a:ext cx="890100" cy="474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zh-TW"/>
                <a:t>(a)</a:t>
              </a:r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938279" y="2700875"/>
            <a:ext cx="4014546" cy="2322000"/>
            <a:chOff x="4931229" y="2228025"/>
            <a:chExt cx="4014546" cy="2322000"/>
          </a:xfrm>
        </p:grpSpPr>
        <p:pic>
          <p:nvPicPr>
            <p:cNvPr id="616" name="Shape 6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1229" y="2228025"/>
              <a:ext cx="4014546" cy="198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Shape 617"/>
            <p:cNvSpPr txBox="1"/>
            <p:nvPr/>
          </p:nvSpPr>
          <p:spPr>
            <a:xfrm>
              <a:off x="6634713" y="4075125"/>
              <a:ext cx="452100" cy="474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zh-TW"/>
                <a:t>(b)</a:t>
              </a: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9" y="3690950"/>
            <a:ext cx="4428781" cy="130754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Features</a:t>
            </a:r>
            <a:r>
              <a:rPr lang="en-US" altLang="zh-TW" dirty="0"/>
              <a:t> </a:t>
            </a:r>
            <a:r>
              <a:rPr lang="zh-TW" dirty="0"/>
              <a:t>(Rules)</a:t>
            </a:r>
            <a:r>
              <a:rPr lang="en-US" altLang="zh-TW" dirty="0"/>
              <a:t> of Red-Black Trees</a:t>
            </a:r>
            <a:endParaRPr lang="zh-TW" dirty="0"/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0" y="1163492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70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altLang="zh-TW" sz="2400" b="1" dirty="0">
                <a:solidFill>
                  <a:srgbClr val="000000"/>
                </a:solidFill>
              </a:rPr>
              <a:t>RB1</a:t>
            </a:r>
            <a:r>
              <a:rPr lang="en-US" altLang="zh-TW" sz="2400" dirty="0">
                <a:solidFill>
                  <a:srgbClr val="000000"/>
                </a:solidFill>
              </a:rPr>
              <a:t>. </a:t>
            </a:r>
            <a:r>
              <a:rPr lang="zh-TW" sz="2400" dirty="0">
                <a:solidFill>
                  <a:srgbClr val="000000"/>
                </a:solidFill>
              </a:rPr>
              <a:t>Every node is colored either </a:t>
            </a:r>
            <a:r>
              <a:rPr lang="zh-TW" sz="2400" b="1" u="sng" dirty="0">
                <a:solidFill>
                  <a:srgbClr val="FF0000"/>
                </a:solidFill>
              </a:rPr>
              <a:t>red</a:t>
            </a:r>
            <a:r>
              <a:rPr lang="zh-TW" sz="2400" dirty="0">
                <a:solidFill>
                  <a:srgbClr val="000000"/>
                </a:solidFill>
              </a:rPr>
              <a:t> or </a:t>
            </a:r>
            <a:r>
              <a:rPr lang="zh-TW" sz="2400" b="1" u="sng" dirty="0">
                <a:solidFill>
                  <a:srgbClr val="000000"/>
                </a:solidFill>
              </a:rPr>
              <a:t>black</a:t>
            </a:r>
            <a:endParaRPr sz="2400" b="1" u="sng" dirty="0">
              <a:solidFill>
                <a:srgbClr val="000000"/>
              </a:solidFill>
            </a:endParaRPr>
          </a:p>
          <a:p>
            <a:pPr marL="1270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altLang="zh-TW" sz="2400" b="1" dirty="0">
                <a:solidFill>
                  <a:srgbClr val="000000"/>
                </a:solidFill>
              </a:rPr>
              <a:t>RB2.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zh-TW" sz="2400" dirty="0">
                <a:solidFill>
                  <a:srgbClr val="000000"/>
                </a:solidFill>
              </a:rPr>
              <a:t>The </a:t>
            </a:r>
            <a:r>
              <a:rPr lang="zh-TW" sz="2400" dirty="0">
                <a:solidFill>
                  <a:srgbClr val="000000"/>
                </a:solidFill>
                <a:highlight>
                  <a:srgbClr val="FFFF00"/>
                </a:highlight>
              </a:rPr>
              <a:t>root</a:t>
            </a:r>
            <a:r>
              <a:rPr lang="zh-TW" sz="2400" dirty="0">
                <a:solidFill>
                  <a:srgbClr val="000000"/>
                </a:solidFill>
              </a:rPr>
              <a:t> node and leaf node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zh-TW" sz="2400" dirty="0">
                <a:solidFill>
                  <a:srgbClr val="000000"/>
                </a:solidFill>
              </a:rPr>
              <a:t>(NIL) are </a:t>
            </a:r>
            <a:r>
              <a:rPr lang="zh-TW" sz="2400" b="1" u="sng" dirty="0">
                <a:solidFill>
                  <a:srgbClr val="000000"/>
                </a:solidFill>
              </a:rPr>
              <a:t>black</a:t>
            </a:r>
            <a:endParaRPr sz="2400" b="1" u="sng" dirty="0">
              <a:solidFill>
                <a:srgbClr val="000000"/>
              </a:solidFill>
            </a:endParaRPr>
          </a:p>
          <a:p>
            <a:pPr marL="1270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altLang="zh-TW" sz="2400" b="1" dirty="0">
                <a:solidFill>
                  <a:srgbClr val="000000"/>
                </a:solidFill>
              </a:rPr>
              <a:t>RB3.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zh-TW" sz="2400" dirty="0">
                <a:solidFill>
                  <a:srgbClr val="000000"/>
                </a:solidFill>
              </a:rPr>
              <a:t>Every </a:t>
            </a:r>
            <a:r>
              <a:rPr lang="zh-TW" sz="2400" b="1" u="sng" dirty="0">
                <a:solidFill>
                  <a:srgbClr val="000000"/>
                </a:solidFill>
              </a:rPr>
              <a:t>red</a:t>
            </a:r>
            <a:r>
              <a:rPr lang="zh-TW" sz="2400" dirty="0">
                <a:solidFill>
                  <a:srgbClr val="000000"/>
                </a:solidFill>
              </a:rPr>
              <a:t> node has </a:t>
            </a:r>
            <a:r>
              <a:rPr lang="zh-TW" sz="2400" b="1" u="sng" dirty="0">
                <a:solidFill>
                  <a:srgbClr val="000000"/>
                </a:solidFill>
              </a:rPr>
              <a:t>only black</a:t>
            </a:r>
            <a:r>
              <a:rPr lang="zh-TW" sz="2400" dirty="0">
                <a:solidFill>
                  <a:srgbClr val="000000"/>
                </a:solidFill>
              </a:rPr>
              <a:t> children</a:t>
            </a:r>
            <a:endParaRPr sz="2400" dirty="0">
              <a:solidFill>
                <a:srgbClr val="000000"/>
              </a:solidFill>
            </a:endParaRPr>
          </a:p>
          <a:p>
            <a:pPr marL="1270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altLang="zh-TW" sz="2400" b="1" dirty="0">
                <a:solidFill>
                  <a:srgbClr val="000000"/>
                </a:solidFill>
              </a:rPr>
              <a:t>RB4.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zh-TW" sz="2400" dirty="0">
                <a:solidFill>
                  <a:srgbClr val="000000"/>
                </a:solidFill>
              </a:rPr>
              <a:t>Every path from the root to a leaf contains the same number of black nodes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RBT is also a BST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6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If one node has only 1 or no children, then the other children is NIL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7014821" y="1749936"/>
            <a:ext cx="2129179" cy="47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0000"/>
                </a:solidFill>
              </a:rPr>
              <a:t>NIL is a black leaf node without value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F7070C-816D-4DF9-AD8A-FCD21FBAFAD9}"/>
              </a:ext>
            </a:extLst>
          </p:cNvPr>
          <p:cNvSpPr/>
          <p:nvPr/>
        </p:nvSpPr>
        <p:spPr>
          <a:xfrm>
            <a:off x="118946" y="3226255"/>
            <a:ext cx="3211551" cy="342135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6A599D-3FDE-4070-91BA-A0F52DA778D0}"/>
              </a:ext>
            </a:extLst>
          </p:cNvPr>
          <p:cNvSpPr/>
          <p:nvPr/>
        </p:nvSpPr>
        <p:spPr>
          <a:xfrm>
            <a:off x="2401230" y="3714157"/>
            <a:ext cx="713677" cy="342135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995071-C5AC-43AA-8553-09CBD63C579F}"/>
              </a:ext>
            </a:extLst>
          </p:cNvPr>
          <p:cNvSpPr/>
          <p:nvPr/>
        </p:nvSpPr>
        <p:spPr>
          <a:xfrm>
            <a:off x="951570" y="2214753"/>
            <a:ext cx="5605347" cy="487902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Deletion</a:t>
            </a:r>
            <a:r>
              <a:rPr lang="en-US" altLang="zh-TW" dirty="0"/>
              <a:t> of a </a:t>
            </a:r>
            <a:r>
              <a:rPr lang="en-US" altLang="zh-TW" b="1" u="sng" dirty="0"/>
              <a:t>black</a:t>
            </a:r>
            <a:r>
              <a:rPr lang="en-US" altLang="zh-TW" dirty="0"/>
              <a:t> node</a:t>
            </a:r>
            <a:endParaRPr lang="zh-TW" dirty="0"/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Delete B, and B is </a:t>
            </a:r>
            <a:r>
              <a:rPr lang="zh-TW" sz="2400" b="1" u="sng" dirty="0">
                <a:solidFill>
                  <a:srgbClr val="000000"/>
                </a:solidFill>
              </a:rPr>
              <a:t>black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It must violate </a:t>
            </a:r>
            <a:r>
              <a:rPr lang="en-US" altLang="zh-TW" sz="2400" b="1" dirty="0">
                <a:solidFill>
                  <a:schemeClr val="tx1"/>
                </a:solidFill>
              </a:rPr>
              <a:t>RB4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chemeClr val="dk1"/>
                </a:solidFill>
              </a:rPr>
              <a:t>White nodes may be </a:t>
            </a:r>
            <a:r>
              <a:rPr lang="zh-TW" sz="2400" b="1" u="sng" dirty="0">
                <a:solidFill>
                  <a:schemeClr val="dk1"/>
                </a:solidFill>
              </a:rPr>
              <a:t>black</a:t>
            </a:r>
            <a:r>
              <a:rPr lang="zh-TW" sz="2400" dirty="0">
                <a:solidFill>
                  <a:schemeClr val="dk1"/>
                </a:solidFill>
              </a:rPr>
              <a:t> or </a:t>
            </a:r>
            <a:r>
              <a:rPr lang="zh-TW" sz="2400" b="1" u="sng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550" y="2940938"/>
            <a:ext cx="5562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333" y="77602"/>
            <a:ext cx="4428781" cy="130754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612837" y="895501"/>
            <a:ext cx="4378763" cy="46284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Deletion</a:t>
            </a:r>
            <a:r>
              <a:rPr lang="en-US" altLang="zh-TW" dirty="0"/>
              <a:t> of a </a:t>
            </a:r>
            <a:r>
              <a:rPr lang="en-US" altLang="zh-TW" b="1" u="sng" dirty="0"/>
              <a:t>black</a:t>
            </a:r>
            <a:r>
              <a:rPr lang="en-US" altLang="zh-TW" dirty="0"/>
              <a:t> node</a:t>
            </a:r>
            <a:endParaRPr lang="zh-TW" dirty="0"/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</a:rPr>
              <a:t>Case1</a:t>
            </a:r>
            <a:r>
              <a:rPr lang="zh-TW" sz="2000" dirty="0">
                <a:solidFill>
                  <a:schemeClr val="dk1"/>
                </a:solidFill>
              </a:rPr>
              <a:t>:</a:t>
            </a:r>
            <a:r>
              <a:rPr lang="en-US" altLang="zh-TW" sz="2000" dirty="0">
                <a:solidFill>
                  <a:schemeClr val="dk1"/>
                </a:solidFill>
              </a:rPr>
              <a:t> </a:t>
            </a:r>
            <a:r>
              <a:rPr lang="zh-TW" sz="2000" dirty="0">
                <a:solidFill>
                  <a:schemeClr val="dk1"/>
                </a:solidFill>
              </a:rPr>
              <a:t>sibling is </a:t>
            </a:r>
            <a:r>
              <a:rPr lang="zh-TW" sz="2000" b="1" u="sng" dirty="0">
                <a:solidFill>
                  <a:srgbClr val="FF0000"/>
                </a:solidFill>
              </a:rPr>
              <a:t>red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</a:rPr>
              <a:t>Case2</a:t>
            </a:r>
            <a:r>
              <a:rPr lang="zh-TW" sz="2000" dirty="0">
                <a:solidFill>
                  <a:schemeClr val="dk1"/>
                </a:solidFill>
              </a:rPr>
              <a:t>:</a:t>
            </a:r>
            <a:r>
              <a:rPr lang="en-US" altLang="zh-TW" sz="2000" dirty="0">
                <a:solidFill>
                  <a:schemeClr val="dk1"/>
                </a:solidFill>
              </a:rPr>
              <a:t> </a:t>
            </a:r>
            <a:r>
              <a:rPr lang="zh-TW" sz="2000" dirty="0">
                <a:solidFill>
                  <a:schemeClr val="dk1"/>
                </a:solidFill>
              </a:rPr>
              <a:t>sibling is </a:t>
            </a:r>
            <a:r>
              <a:rPr lang="zh-TW" sz="2000" b="1" u="sng" dirty="0">
                <a:solidFill>
                  <a:schemeClr val="dk1"/>
                </a:solidFill>
              </a:rPr>
              <a:t>black</a:t>
            </a:r>
            <a:r>
              <a:rPr lang="zh-TW" sz="2000" dirty="0">
                <a:solidFill>
                  <a:schemeClr val="dk1"/>
                </a:solidFill>
              </a:rPr>
              <a:t>, and sibling’s two child are </a:t>
            </a:r>
            <a:r>
              <a:rPr lang="zh-TW" sz="2000" b="1" u="sng" dirty="0">
                <a:solidFill>
                  <a:schemeClr val="dk1"/>
                </a:solidFill>
              </a:rPr>
              <a:t>black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</a:rPr>
              <a:t>Case3</a:t>
            </a:r>
            <a:r>
              <a:rPr lang="zh-TW" sz="2000" dirty="0">
                <a:solidFill>
                  <a:schemeClr val="dk1"/>
                </a:solidFill>
              </a:rPr>
              <a:t>:</a:t>
            </a:r>
            <a:r>
              <a:rPr lang="en-US" altLang="zh-TW" sz="2000" dirty="0">
                <a:solidFill>
                  <a:schemeClr val="dk1"/>
                </a:solidFill>
              </a:rPr>
              <a:t> </a:t>
            </a:r>
            <a:r>
              <a:rPr lang="zh-TW" sz="2000" dirty="0">
                <a:solidFill>
                  <a:schemeClr val="dk1"/>
                </a:solidFill>
              </a:rPr>
              <a:t>sibling is </a:t>
            </a:r>
            <a:r>
              <a:rPr lang="zh-TW" sz="2000" b="1" u="sng" dirty="0">
                <a:solidFill>
                  <a:schemeClr val="dk1"/>
                </a:solidFill>
              </a:rPr>
              <a:t>black</a:t>
            </a:r>
            <a:r>
              <a:rPr lang="zh-TW" sz="2000" dirty="0">
                <a:solidFill>
                  <a:schemeClr val="dk1"/>
                </a:solidFill>
              </a:rPr>
              <a:t>, and sibling’s </a:t>
            </a:r>
            <a:r>
              <a:rPr lang="zh-TW" sz="2000" u="sng" dirty="0">
                <a:solidFill>
                  <a:schemeClr val="dk1"/>
                </a:solidFill>
              </a:rPr>
              <a:t>rightchild</a:t>
            </a:r>
            <a:r>
              <a:rPr lang="zh-TW" sz="2000" dirty="0">
                <a:solidFill>
                  <a:schemeClr val="dk1"/>
                </a:solidFill>
              </a:rPr>
              <a:t> is </a:t>
            </a:r>
            <a:r>
              <a:rPr lang="zh-TW" sz="2000" b="1" u="sng" dirty="0">
                <a:solidFill>
                  <a:schemeClr val="dk1"/>
                </a:solidFill>
              </a:rPr>
              <a:t>black</a:t>
            </a:r>
            <a:r>
              <a:rPr lang="zh-TW" sz="2000" dirty="0">
                <a:solidFill>
                  <a:schemeClr val="dk1"/>
                </a:solidFill>
              </a:rPr>
              <a:t>, </a:t>
            </a:r>
            <a:r>
              <a:rPr lang="zh-TW" sz="2000" u="sng" dirty="0">
                <a:solidFill>
                  <a:schemeClr val="dk1"/>
                </a:solidFill>
              </a:rPr>
              <a:t>leftchild</a:t>
            </a:r>
            <a:r>
              <a:rPr lang="zh-TW" sz="2000" dirty="0">
                <a:solidFill>
                  <a:schemeClr val="dk1"/>
                </a:solidFill>
              </a:rPr>
              <a:t> is </a:t>
            </a:r>
            <a:r>
              <a:rPr lang="zh-TW" sz="2000" b="1" u="sng" dirty="0">
                <a:solidFill>
                  <a:srgbClr val="FF0000"/>
                </a:solidFill>
              </a:rPr>
              <a:t>red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</a:rPr>
              <a:t>Case4</a:t>
            </a:r>
            <a:r>
              <a:rPr lang="zh-TW" sz="2000" dirty="0">
                <a:solidFill>
                  <a:schemeClr val="dk1"/>
                </a:solidFill>
              </a:rPr>
              <a:t>:</a:t>
            </a:r>
            <a:r>
              <a:rPr lang="en-US" altLang="zh-TW" sz="2000" dirty="0">
                <a:solidFill>
                  <a:schemeClr val="dk1"/>
                </a:solidFill>
              </a:rPr>
              <a:t> </a:t>
            </a:r>
            <a:r>
              <a:rPr lang="zh-TW" sz="2000" dirty="0">
                <a:solidFill>
                  <a:schemeClr val="dk1"/>
                </a:solidFill>
              </a:rPr>
              <a:t>sibling is </a:t>
            </a:r>
            <a:r>
              <a:rPr lang="zh-TW" sz="2000" b="1" u="sng" dirty="0">
                <a:solidFill>
                  <a:schemeClr val="dk1"/>
                </a:solidFill>
              </a:rPr>
              <a:t>black</a:t>
            </a:r>
            <a:r>
              <a:rPr lang="zh-TW" sz="2000" dirty="0">
                <a:solidFill>
                  <a:schemeClr val="dk1"/>
                </a:solidFill>
              </a:rPr>
              <a:t>, and sibling’s </a:t>
            </a:r>
            <a:r>
              <a:rPr lang="zh-TW" sz="2000" u="sng" dirty="0">
                <a:solidFill>
                  <a:schemeClr val="dk1"/>
                </a:solidFill>
              </a:rPr>
              <a:t>rightchild</a:t>
            </a:r>
            <a:r>
              <a:rPr lang="zh-TW" sz="2000" dirty="0">
                <a:solidFill>
                  <a:schemeClr val="dk1"/>
                </a:solidFill>
              </a:rPr>
              <a:t> is </a:t>
            </a:r>
            <a:r>
              <a:rPr lang="zh-TW" sz="2000" b="1" u="sng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" y="2782423"/>
            <a:ext cx="2238159" cy="145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545" y="2782410"/>
            <a:ext cx="2238166" cy="148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702" y="2752925"/>
            <a:ext cx="2246573" cy="15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274" y="2767665"/>
            <a:ext cx="2196089" cy="148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Deletion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ts val="1600"/>
              <a:buChar char="●"/>
            </a:pPr>
            <a:endParaRPr sz="1600" b="1">
              <a:solidFill>
                <a:srgbClr val="000000"/>
              </a:solidFill>
            </a:endParaRPr>
          </a:p>
        </p:txBody>
      </p:sp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7" y="315800"/>
            <a:ext cx="4250954" cy="46094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Deletion</a:t>
            </a:r>
            <a:r>
              <a:rPr lang="en-US" altLang="zh-TW" dirty="0"/>
              <a:t> of a </a:t>
            </a:r>
            <a:r>
              <a:rPr lang="en-US" altLang="zh-TW" b="1" dirty="0"/>
              <a:t>black</a:t>
            </a:r>
            <a:r>
              <a:rPr lang="en-US" altLang="zh-TW" dirty="0"/>
              <a:t> node - </a:t>
            </a:r>
            <a:r>
              <a:rPr lang="zh-TW" altLang="zh-TW" dirty="0">
                <a:solidFill>
                  <a:srgbClr val="0070C0"/>
                </a:solidFill>
              </a:rPr>
              <a:t>Case1: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zh-TW" dirty="0">
                <a:solidFill>
                  <a:srgbClr val="0070C0"/>
                </a:solidFill>
              </a:rPr>
              <a:t>sibling is</a:t>
            </a:r>
            <a:r>
              <a:rPr lang="zh-TW" altLang="zh-TW" dirty="0"/>
              <a:t> </a:t>
            </a:r>
            <a:r>
              <a:rPr lang="zh-TW" altLang="zh-TW" b="1" u="sng" dirty="0">
                <a:solidFill>
                  <a:srgbClr val="FF0000"/>
                </a:solidFill>
              </a:rPr>
              <a:t>red</a:t>
            </a:r>
            <a:endParaRPr lang="zh-TW" dirty="0"/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39399" cy="22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420558" y="3682709"/>
            <a:ext cx="4608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Rotate</a:t>
            </a:r>
            <a:endParaRPr lang="zh-TW" altLang="en-US" sz="2400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Deletion</a:t>
            </a:r>
            <a:r>
              <a:rPr lang="en-US" altLang="zh-TW" dirty="0"/>
              <a:t> - </a:t>
            </a:r>
            <a:r>
              <a:rPr lang="zh-TW" altLang="zh-TW" dirty="0">
                <a:solidFill>
                  <a:srgbClr val="0070C0"/>
                </a:solidFill>
              </a:rPr>
              <a:t>Case1: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zh-TW" dirty="0">
                <a:solidFill>
                  <a:srgbClr val="0070C0"/>
                </a:solidFill>
              </a:rPr>
              <a:t>sibling is</a:t>
            </a:r>
            <a:r>
              <a:rPr lang="zh-TW" altLang="zh-TW" dirty="0"/>
              <a:t> </a:t>
            </a:r>
            <a:r>
              <a:rPr lang="zh-TW" altLang="zh-TW" b="1" u="sng" dirty="0">
                <a:solidFill>
                  <a:srgbClr val="FF0000"/>
                </a:solidFill>
              </a:rPr>
              <a:t>red</a:t>
            </a:r>
            <a:endParaRPr lang="zh-TW" dirty="0"/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zh-TW" dirty="0">
                <a:solidFill>
                  <a:srgbClr val="000000"/>
                </a:solidFill>
              </a:rPr>
              <a:t>Why </a:t>
            </a:r>
            <a:r>
              <a:rPr lang="en-US" altLang="zh-TW" dirty="0">
                <a:solidFill>
                  <a:srgbClr val="000000"/>
                </a:solidFill>
              </a:rPr>
              <a:t>we are not done yet</a:t>
            </a:r>
            <a:r>
              <a:rPr lang="zh-TW" dirty="0">
                <a:solidFill>
                  <a:srgbClr val="000000"/>
                </a:solidFill>
              </a:rPr>
              <a:t>?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zh-TW" dirty="0">
                <a:solidFill>
                  <a:srgbClr val="000000"/>
                </a:solidFill>
              </a:rPr>
              <a:t>The RBT before deleting node B like (a), each path from </a:t>
            </a:r>
            <a:r>
              <a:rPr lang="en-US" altLang="zh-TW" dirty="0">
                <a:solidFill>
                  <a:srgbClr val="000000"/>
                </a:solidFill>
              </a:rPr>
              <a:t>root</a:t>
            </a:r>
            <a:r>
              <a:rPr lang="zh-TW" dirty="0">
                <a:solidFill>
                  <a:srgbClr val="000000"/>
                </a:solidFill>
              </a:rPr>
              <a:t> 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zh-TW" dirty="0">
                <a:solidFill>
                  <a:srgbClr val="000000"/>
                </a:solidFill>
              </a:rPr>
              <a:t>to leaf is 3-black-nodes, but after deleting node B and 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zh-TW" dirty="0">
                <a:solidFill>
                  <a:srgbClr val="000000"/>
                </a:solidFill>
              </a:rPr>
              <a:t>fix</a:t>
            </a:r>
            <a:r>
              <a:rPr lang="en-US" altLang="zh-TW" dirty="0" err="1">
                <a:solidFill>
                  <a:srgbClr val="000000"/>
                </a:solidFill>
              </a:rPr>
              <a:t>ed</a:t>
            </a:r>
            <a:r>
              <a:rPr lang="zh-TW" dirty="0">
                <a:solidFill>
                  <a:srgbClr val="000000"/>
                </a:solidFill>
              </a:rPr>
              <a:t> up like (c), </a:t>
            </a:r>
            <a:r>
              <a:rPr lang="en-US" altLang="zh-TW" dirty="0">
                <a:solidFill>
                  <a:srgbClr val="000000"/>
                </a:solidFill>
              </a:rPr>
              <a:t>it </a:t>
            </a:r>
            <a:r>
              <a:rPr lang="zh-TW" dirty="0">
                <a:solidFill>
                  <a:srgbClr val="000000"/>
                </a:solidFill>
              </a:rPr>
              <a:t>has a 2-black-nodes path</a:t>
            </a:r>
          </a:p>
        </p:txBody>
      </p:sp>
      <p:grpSp>
        <p:nvGrpSpPr>
          <p:cNvPr id="655" name="Shape 655"/>
          <p:cNvGrpSpPr/>
          <p:nvPr/>
        </p:nvGrpSpPr>
        <p:grpSpPr>
          <a:xfrm>
            <a:off x="1568471" y="2783906"/>
            <a:ext cx="6302071" cy="2154891"/>
            <a:chOff x="1244763" y="2507400"/>
            <a:chExt cx="6463663" cy="2292925"/>
          </a:xfrm>
        </p:grpSpPr>
        <p:pic>
          <p:nvPicPr>
            <p:cNvPr id="656" name="Shape 6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4763" y="2507400"/>
              <a:ext cx="6343625" cy="20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7" name="Shape 657"/>
            <p:cNvSpPr txBox="1"/>
            <p:nvPr/>
          </p:nvSpPr>
          <p:spPr>
            <a:xfrm>
              <a:off x="1858125" y="4325425"/>
              <a:ext cx="5850300" cy="474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zh-TW" dirty="0"/>
                <a:t>(a)			(b)		(c)</a:t>
              </a:r>
            </a:p>
          </p:txBody>
        </p:sp>
      </p:grpSp>
      <p:pic>
        <p:nvPicPr>
          <p:cNvPr id="7" name="Shape 6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150" y="40913"/>
            <a:ext cx="2072850" cy="26279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753505" y="1066329"/>
            <a:ext cx="630331" cy="86322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Deletion </a:t>
            </a:r>
            <a:r>
              <a:rPr lang="en-US" altLang="zh-TW" dirty="0"/>
              <a:t>- </a:t>
            </a:r>
            <a:r>
              <a:rPr lang="zh-TW" altLang="zh-TW" sz="2000" dirty="0">
                <a:solidFill>
                  <a:srgbClr val="0070C0"/>
                </a:solidFill>
              </a:rPr>
              <a:t>Case2: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zh-TW" sz="2000" dirty="0">
                <a:solidFill>
                  <a:srgbClr val="0070C0"/>
                </a:solidFill>
              </a:rPr>
              <a:t>sibling is</a:t>
            </a:r>
            <a:r>
              <a:rPr lang="zh-TW" altLang="zh-TW" sz="2000" dirty="0"/>
              <a:t> </a:t>
            </a:r>
            <a:r>
              <a:rPr lang="zh-TW" altLang="zh-TW" sz="2000" b="1" u="sng" dirty="0"/>
              <a:t>black</a:t>
            </a:r>
            <a:r>
              <a:rPr lang="zh-TW" altLang="zh-TW" sz="2000" dirty="0"/>
              <a:t>, </a:t>
            </a:r>
            <a:r>
              <a:rPr lang="zh-TW" altLang="zh-TW" sz="2000" dirty="0">
                <a:solidFill>
                  <a:srgbClr val="0070C0"/>
                </a:solidFill>
              </a:rPr>
              <a:t>sibling’s two child</a:t>
            </a:r>
            <a:r>
              <a:rPr lang="en-US" altLang="zh-TW" sz="2000" dirty="0">
                <a:solidFill>
                  <a:srgbClr val="0070C0"/>
                </a:solidFill>
              </a:rPr>
              <a:t>s</a:t>
            </a:r>
            <a:r>
              <a:rPr lang="zh-TW" altLang="zh-TW" sz="2000" dirty="0">
                <a:solidFill>
                  <a:srgbClr val="0070C0"/>
                </a:solidFill>
              </a:rPr>
              <a:t> are</a:t>
            </a:r>
            <a:r>
              <a:rPr lang="zh-TW" altLang="zh-TW" sz="2000" dirty="0"/>
              <a:t> </a:t>
            </a:r>
            <a:r>
              <a:rPr lang="zh-TW" altLang="zh-TW" sz="2000" b="1" u="sng" dirty="0"/>
              <a:t>black</a:t>
            </a:r>
            <a:endParaRPr lang="zh-TW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026" y="1755151"/>
            <a:ext cx="5772825" cy="21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Deletion </a:t>
            </a:r>
            <a:r>
              <a:rPr lang="en-US" altLang="zh-TW" dirty="0"/>
              <a:t>- </a:t>
            </a:r>
            <a:r>
              <a:rPr lang="zh-TW" altLang="zh-TW" sz="2000" dirty="0">
                <a:solidFill>
                  <a:srgbClr val="0070C0"/>
                </a:solidFill>
              </a:rPr>
              <a:t>Case2: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zh-TW" sz="2000" dirty="0">
                <a:solidFill>
                  <a:srgbClr val="0070C0"/>
                </a:solidFill>
              </a:rPr>
              <a:t>sibling is</a:t>
            </a:r>
            <a:r>
              <a:rPr lang="zh-TW" altLang="zh-TW" sz="2000" dirty="0"/>
              <a:t> </a:t>
            </a:r>
            <a:r>
              <a:rPr lang="zh-TW" altLang="zh-TW" sz="2000" b="1" u="sng" dirty="0"/>
              <a:t>black</a:t>
            </a:r>
            <a:r>
              <a:rPr lang="zh-TW" altLang="zh-TW" sz="2000" dirty="0"/>
              <a:t>, </a:t>
            </a:r>
            <a:r>
              <a:rPr lang="zh-TW" altLang="zh-TW" sz="2000" dirty="0">
                <a:solidFill>
                  <a:srgbClr val="0070C0"/>
                </a:solidFill>
              </a:rPr>
              <a:t>sibling’s two child are</a:t>
            </a:r>
            <a:r>
              <a:rPr lang="zh-TW" altLang="zh-TW" sz="2000" dirty="0"/>
              <a:t> </a:t>
            </a:r>
            <a:r>
              <a:rPr lang="zh-TW" altLang="zh-TW" sz="2000" b="1" u="sng" dirty="0"/>
              <a:t>black</a:t>
            </a:r>
            <a:endParaRPr lang="zh-TW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8832300" cy="8786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zh-TW" dirty="0">
                <a:solidFill>
                  <a:srgbClr val="000000"/>
                </a:solidFill>
              </a:rPr>
              <a:t>If </a:t>
            </a:r>
            <a:r>
              <a:rPr lang="en-US" altLang="zh-TW" dirty="0">
                <a:solidFill>
                  <a:srgbClr val="000000"/>
                </a:solidFill>
              </a:rPr>
              <a:t>the </a:t>
            </a:r>
            <a:r>
              <a:rPr lang="en-US" altLang="zh-TW" b="1" dirty="0">
                <a:solidFill>
                  <a:srgbClr val="000000"/>
                </a:solidFill>
              </a:rPr>
              <a:t>parent</a:t>
            </a:r>
            <a:r>
              <a:rPr lang="zh-TW" b="1" dirty="0">
                <a:solidFill>
                  <a:srgbClr val="000000"/>
                </a:solidFill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of the deleted node (</a:t>
            </a:r>
            <a:r>
              <a:rPr lang="en-US" altLang="zh-TW" dirty="0">
                <a:solidFill>
                  <a:srgbClr val="000000"/>
                </a:solidFill>
              </a:rPr>
              <a:t>called </a:t>
            </a:r>
            <a:r>
              <a:rPr lang="en-US" altLang="zh-TW" b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 hereafter</a:t>
            </a:r>
            <a:r>
              <a:rPr lang="en-US" altLang="zh-TW" b="1" dirty="0">
                <a:solidFill>
                  <a:srgbClr val="000000"/>
                </a:solidFill>
              </a:rPr>
              <a:t>) </a:t>
            </a:r>
            <a:r>
              <a:rPr lang="zh-TW" dirty="0">
                <a:solidFill>
                  <a:srgbClr val="000000"/>
                </a:solidFill>
              </a:rPr>
              <a:t>is </a:t>
            </a:r>
            <a:r>
              <a:rPr lang="zh-TW" b="1" u="sng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671" name="Shape 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798" y="1457033"/>
            <a:ext cx="6496701" cy="3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311700" y="3167743"/>
            <a:ext cx="46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Re-color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Move </a:t>
            </a:r>
            <a:r>
              <a:rPr lang="en-US" altLang="zh-TW" sz="1800" dirty="0">
                <a:solidFill>
                  <a:srgbClr val="0070C0"/>
                </a:solidFill>
              </a:rPr>
              <a:t>current</a:t>
            </a:r>
            <a:r>
              <a:rPr lang="en-US" altLang="zh-TW" sz="1800" dirty="0"/>
              <a:t> to </a:t>
            </a:r>
            <a:r>
              <a:rPr lang="en-US" altLang="zh-TW" sz="1800" b="1" dirty="0"/>
              <a:t>P</a:t>
            </a:r>
            <a:endParaRPr lang="zh-TW" altLang="en-US" sz="18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4CDC99-19E0-4DBC-823A-AEBA761C5E5F}"/>
              </a:ext>
            </a:extLst>
          </p:cNvPr>
          <p:cNvSpPr/>
          <p:nvPr/>
        </p:nvSpPr>
        <p:spPr>
          <a:xfrm>
            <a:off x="711787" y="1003305"/>
            <a:ext cx="5659276" cy="453728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Deletion </a:t>
            </a:r>
            <a:r>
              <a:rPr lang="en-US" altLang="zh-TW" dirty="0"/>
              <a:t>- </a:t>
            </a:r>
            <a:r>
              <a:rPr lang="zh-TW" altLang="zh-TW" sz="2000" dirty="0">
                <a:solidFill>
                  <a:srgbClr val="0070C0"/>
                </a:solidFill>
              </a:rPr>
              <a:t>Case2: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zh-TW" sz="2000" dirty="0">
                <a:solidFill>
                  <a:srgbClr val="0070C0"/>
                </a:solidFill>
              </a:rPr>
              <a:t>sibling is</a:t>
            </a:r>
            <a:r>
              <a:rPr lang="zh-TW" altLang="zh-TW" sz="2000" dirty="0"/>
              <a:t> </a:t>
            </a:r>
            <a:r>
              <a:rPr lang="zh-TW" altLang="zh-TW" sz="2000" b="1" u="sng" dirty="0"/>
              <a:t>black</a:t>
            </a:r>
            <a:r>
              <a:rPr lang="zh-TW" altLang="zh-TW" sz="2000" dirty="0"/>
              <a:t>, </a:t>
            </a:r>
            <a:r>
              <a:rPr lang="zh-TW" altLang="zh-TW" sz="2000" dirty="0">
                <a:solidFill>
                  <a:srgbClr val="0070C0"/>
                </a:solidFill>
              </a:rPr>
              <a:t>sibling’s two child are</a:t>
            </a:r>
            <a:r>
              <a:rPr lang="zh-TW" altLang="zh-TW" sz="2000" dirty="0"/>
              <a:t> </a:t>
            </a:r>
            <a:r>
              <a:rPr lang="zh-TW" altLang="zh-TW" sz="2000" b="1" u="sng" dirty="0"/>
              <a:t>black</a:t>
            </a:r>
            <a:endParaRPr lang="zh-TW" dirty="0"/>
          </a:p>
        </p:txBody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zh-TW" dirty="0">
                <a:solidFill>
                  <a:schemeClr val="dk1"/>
                </a:solidFill>
              </a:rPr>
              <a:t>If </a:t>
            </a:r>
            <a:r>
              <a:rPr lang="en-US" altLang="zh-TW" b="1" dirty="0">
                <a:solidFill>
                  <a:schemeClr val="dk1"/>
                </a:solidFill>
              </a:rPr>
              <a:t>P</a:t>
            </a:r>
            <a:r>
              <a:rPr lang="zh-TW" dirty="0">
                <a:solidFill>
                  <a:schemeClr val="dk1"/>
                </a:solidFill>
              </a:rPr>
              <a:t> is </a:t>
            </a:r>
            <a:r>
              <a:rPr lang="zh-TW" b="1" u="sng" dirty="0">
                <a:solidFill>
                  <a:schemeClr val="dk1"/>
                </a:solidFill>
              </a:rPr>
              <a:t>black</a:t>
            </a:r>
            <a:r>
              <a:rPr lang="zh-TW" dirty="0">
                <a:solidFill>
                  <a:schemeClr val="dk1"/>
                </a:solidFill>
              </a:rPr>
              <a:t> and </a:t>
            </a:r>
            <a:r>
              <a:rPr lang="zh-TW" b="1" dirty="0">
                <a:solidFill>
                  <a:schemeClr val="dk1"/>
                </a:solidFill>
              </a:rPr>
              <a:t>no</a:t>
            </a:r>
            <a:r>
              <a:rPr lang="en-US" altLang="zh-TW" b="1" dirty="0">
                <a:solidFill>
                  <a:schemeClr val="dk1"/>
                </a:solidFill>
              </a:rPr>
              <a:t>n-</a:t>
            </a:r>
            <a:r>
              <a:rPr lang="zh-TW" b="1" dirty="0">
                <a:solidFill>
                  <a:schemeClr val="dk1"/>
                </a:solidFill>
              </a:rPr>
              <a:t>root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Re-color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zh-TW" dirty="0">
                <a:solidFill>
                  <a:schemeClr val="dk1"/>
                </a:solidFill>
              </a:rPr>
              <a:t>Move </a:t>
            </a:r>
            <a:r>
              <a:rPr lang="zh-TW" dirty="0">
                <a:solidFill>
                  <a:srgbClr val="0070C0"/>
                </a:solidFill>
              </a:rPr>
              <a:t>current</a:t>
            </a:r>
            <a:r>
              <a:rPr lang="zh-TW" dirty="0">
                <a:solidFill>
                  <a:schemeClr val="dk1"/>
                </a:solidFill>
              </a:rPr>
              <a:t> to </a:t>
            </a:r>
            <a:r>
              <a:rPr lang="en-US" altLang="zh-TW" b="1" dirty="0">
                <a:solidFill>
                  <a:schemeClr val="dk1"/>
                </a:solidFill>
              </a:rPr>
              <a:t>P</a:t>
            </a:r>
            <a:r>
              <a:rPr lang="zh-TW" dirty="0">
                <a:solidFill>
                  <a:schemeClr val="dk1"/>
                </a:solidFill>
              </a:rPr>
              <a:t>’s parent and 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zh-TW" dirty="0">
                <a:solidFill>
                  <a:schemeClr val="dk1"/>
                </a:solidFill>
              </a:rPr>
              <a:t>keep checking</a:t>
            </a:r>
          </a:p>
        </p:txBody>
      </p:sp>
      <p:pic>
        <p:nvPicPr>
          <p:cNvPr id="678" name="Shape 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25" y="1017725"/>
            <a:ext cx="3807275" cy="4204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E366CC-2B03-4636-85B2-D4D34FBA7526}"/>
              </a:ext>
            </a:extLst>
          </p:cNvPr>
          <p:cNvSpPr/>
          <p:nvPr/>
        </p:nvSpPr>
        <p:spPr>
          <a:xfrm>
            <a:off x="780585" y="1152475"/>
            <a:ext cx="2914186" cy="468169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zh-TW" dirty="0"/>
              <a:t>Deletion </a:t>
            </a:r>
            <a:r>
              <a:rPr lang="en-US" altLang="zh-TW" dirty="0"/>
              <a:t>- </a:t>
            </a:r>
            <a:r>
              <a:rPr lang="zh-TW" altLang="zh-TW" sz="1800" dirty="0">
                <a:solidFill>
                  <a:srgbClr val="0070C0"/>
                </a:solidFill>
              </a:rPr>
              <a:t>Case3: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zh-TW" altLang="zh-TW" sz="1800" dirty="0">
                <a:solidFill>
                  <a:srgbClr val="0070C0"/>
                </a:solidFill>
              </a:rPr>
              <a:t>sibling is </a:t>
            </a:r>
            <a:r>
              <a:rPr lang="zh-TW" altLang="zh-TW" sz="1800" b="1" u="sng" dirty="0"/>
              <a:t>black</a:t>
            </a:r>
            <a:r>
              <a:rPr lang="zh-TW" altLang="zh-TW" sz="1800" dirty="0"/>
              <a:t>, </a:t>
            </a:r>
            <a:r>
              <a:rPr lang="zh-TW" altLang="zh-TW" sz="1800" dirty="0">
                <a:solidFill>
                  <a:srgbClr val="0070C0"/>
                </a:solidFill>
              </a:rPr>
              <a:t>sibling’s </a:t>
            </a:r>
            <a:r>
              <a:rPr lang="zh-TW" altLang="zh-TW" sz="1800" u="sng" dirty="0">
                <a:solidFill>
                  <a:srgbClr val="0070C0"/>
                </a:solidFill>
              </a:rPr>
              <a:t>rightchild</a:t>
            </a:r>
            <a:r>
              <a:rPr lang="zh-TW" altLang="zh-TW" sz="1800" dirty="0">
                <a:solidFill>
                  <a:srgbClr val="0070C0"/>
                </a:solidFill>
              </a:rPr>
              <a:t> is</a:t>
            </a:r>
            <a:r>
              <a:rPr lang="zh-TW" altLang="zh-TW" sz="1800" dirty="0"/>
              <a:t> </a:t>
            </a:r>
            <a:r>
              <a:rPr lang="zh-TW" altLang="zh-TW" sz="1800" b="1" u="sng" dirty="0"/>
              <a:t>black</a:t>
            </a:r>
            <a:r>
              <a:rPr lang="zh-TW" altLang="zh-TW" sz="1800" dirty="0"/>
              <a:t>, </a:t>
            </a:r>
            <a:r>
              <a:rPr lang="zh-TW" altLang="zh-TW" sz="1800" u="sng" dirty="0">
                <a:solidFill>
                  <a:srgbClr val="0070C0"/>
                </a:solidFill>
              </a:rPr>
              <a:t>leftchild</a:t>
            </a:r>
            <a:r>
              <a:rPr lang="zh-TW" altLang="zh-TW" sz="1800" dirty="0">
                <a:solidFill>
                  <a:srgbClr val="0070C0"/>
                </a:solidFill>
              </a:rPr>
              <a:t> is</a:t>
            </a:r>
            <a:r>
              <a:rPr lang="zh-TW" altLang="zh-TW" sz="1800" dirty="0"/>
              <a:t> </a:t>
            </a:r>
            <a:r>
              <a:rPr lang="zh-TW" altLang="zh-TW" sz="1800" b="1" u="sng" dirty="0">
                <a:solidFill>
                  <a:srgbClr val="FF0000"/>
                </a:solidFill>
              </a:rPr>
              <a:t>red</a:t>
            </a:r>
            <a:br>
              <a:rPr lang="zh-TW" altLang="zh-TW" b="1" u="sng" dirty="0">
                <a:solidFill>
                  <a:srgbClr val="FF0000"/>
                </a:solidFill>
              </a:rPr>
            </a:br>
            <a:endParaRPr lang="zh-TW" dirty="0"/>
          </a:p>
        </p:txBody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88323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00"/>
                </a:solidFill>
              </a:rPr>
              <a:t>Continue</a:t>
            </a:r>
            <a:r>
              <a:rPr lang="zh-TW" sz="2400" dirty="0">
                <a:solidFill>
                  <a:srgbClr val="000000"/>
                </a:solidFill>
              </a:rPr>
              <a:t> to </a:t>
            </a:r>
            <a:r>
              <a:rPr lang="en-US" altLang="zh-TW" sz="2400" b="1" dirty="0">
                <a:solidFill>
                  <a:srgbClr val="000000"/>
                </a:solidFill>
              </a:rPr>
              <a:t>C</a:t>
            </a:r>
            <a:r>
              <a:rPr lang="zh-TW" sz="2400" b="1" dirty="0">
                <a:solidFill>
                  <a:srgbClr val="000000"/>
                </a:solidFill>
              </a:rPr>
              <a:t>ase 4</a:t>
            </a:r>
          </a:p>
        </p:txBody>
      </p:sp>
      <p:pic>
        <p:nvPicPr>
          <p:cNvPr id="685" name="Shape 6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3731"/>
            <a:ext cx="84582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187" y="3329082"/>
            <a:ext cx="1448355" cy="18144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702184" y="4416474"/>
            <a:ext cx="238444" cy="28715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3518683"/>
            <a:ext cx="46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Re-color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Rotate</a:t>
            </a:r>
            <a:endParaRPr lang="zh-TW" altLang="en-US" sz="1800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zh-TW" dirty="0"/>
              <a:t>Deletion</a:t>
            </a:r>
            <a:r>
              <a:rPr lang="en-US" altLang="zh-TW" dirty="0"/>
              <a:t> - </a:t>
            </a:r>
            <a:r>
              <a:rPr lang="zh-TW" altLang="zh-TW" sz="2400" dirty="0">
                <a:solidFill>
                  <a:srgbClr val="0070C0"/>
                </a:solidFill>
              </a:rPr>
              <a:t>Case4: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zh-TW" altLang="zh-TW" sz="2400" dirty="0">
                <a:solidFill>
                  <a:srgbClr val="0070C0"/>
                </a:solidFill>
              </a:rPr>
              <a:t>sibling is </a:t>
            </a:r>
            <a:r>
              <a:rPr lang="zh-TW" altLang="zh-TW" sz="2400" b="1" u="sng" dirty="0"/>
              <a:t>black</a:t>
            </a:r>
            <a:r>
              <a:rPr lang="zh-TW" altLang="zh-TW" sz="2400" dirty="0"/>
              <a:t>, </a:t>
            </a:r>
            <a:r>
              <a:rPr lang="zh-TW" altLang="zh-TW" sz="2400" dirty="0">
                <a:solidFill>
                  <a:srgbClr val="0070C0"/>
                </a:solidFill>
              </a:rPr>
              <a:t>sibling’s </a:t>
            </a:r>
            <a:r>
              <a:rPr lang="zh-TW" altLang="zh-TW" sz="2400" u="sng" dirty="0">
                <a:solidFill>
                  <a:srgbClr val="0070C0"/>
                </a:solidFill>
              </a:rPr>
              <a:t>rightchild</a:t>
            </a:r>
            <a:r>
              <a:rPr lang="zh-TW" altLang="zh-TW" sz="2400" dirty="0">
                <a:solidFill>
                  <a:srgbClr val="0070C0"/>
                </a:solidFill>
              </a:rPr>
              <a:t> is</a:t>
            </a:r>
            <a:r>
              <a:rPr lang="zh-TW" altLang="zh-TW" sz="2400" dirty="0"/>
              <a:t> </a:t>
            </a:r>
            <a:r>
              <a:rPr lang="zh-TW" altLang="zh-TW" sz="2400" b="1" u="sng" dirty="0">
                <a:solidFill>
                  <a:srgbClr val="FF0000"/>
                </a:solidFill>
              </a:rPr>
              <a:t>red</a:t>
            </a:r>
            <a:br>
              <a:rPr lang="zh-TW" altLang="zh-TW" b="1" u="sng" dirty="0">
                <a:solidFill>
                  <a:srgbClr val="FF0000"/>
                </a:solidFill>
              </a:rPr>
            </a:br>
            <a:endParaRPr lang="zh-TW" dirty="0"/>
          </a:p>
        </p:txBody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75" y="1360988"/>
            <a:ext cx="77533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311700" y="4380459"/>
            <a:ext cx="46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Re-color + 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Move </a:t>
            </a:r>
            <a:r>
              <a:rPr lang="en-US" altLang="zh-TW" sz="1800" dirty="0">
                <a:solidFill>
                  <a:srgbClr val="0070C0"/>
                </a:solidFill>
              </a:rPr>
              <a:t>current</a:t>
            </a:r>
            <a:r>
              <a:rPr lang="en-US" altLang="zh-TW" sz="1800" dirty="0"/>
              <a:t> to </a:t>
            </a:r>
            <a:r>
              <a:rPr lang="en-US" altLang="zh-TW" sz="1800" b="1" dirty="0"/>
              <a:t>P</a:t>
            </a:r>
            <a:endParaRPr lang="zh-TW" altLang="en-US" sz="1800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Example of Red Black Tree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25" y="1116300"/>
            <a:ext cx="8592549" cy="39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Deletion </a:t>
            </a:r>
            <a:r>
              <a:rPr lang="en-US" altLang="zh-TW" dirty="0"/>
              <a:t>- </a:t>
            </a:r>
            <a:r>
              <a:rPr lang="zh-TW" altLang="zh-TW" sz="2400" dirty="0">
                <a:solidFill>
                  <a:srgbClr val="0070C0"/>
                </a:solidFill>
              </a:rPr>
              <a:t>Case4: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zh-TW" altLang="zh-TW" sz="2400" dirty="0">
                <a:solidFill>
                  <a:srgbClr val="0070C0"/>
                </a:solidFill>
              </a:rPr>
              <a:t>sibling is </a:t>
            </a:r>
            <a:r>
              <a:rPr lang="zh-TW" altLang="zh-TW" sz="2400" b="1" u="sng" dirty="0"/>
              <a:t>black</a:t>
            </a:r>
            <a:r>
              <a:rPr lang="zh-TW" altLang="zh-TW" sz="2400" dirty="0"/>
              <a:t>, </a:t>
            </a:r>
            <a:r>
              <a:rPr lang="zh-TW" altLang="zh-TW" sz="2400" dirty="0">
                <a:solidFill>
                  <a:srgbClr val="0070C0"/>
                </a:solidFill>
              </a:rPr>
              <a:t>sibling’s </a:t>
            </a:r>
            <a:r>
              <a:rPr lang="zh-TW" altLang="zh-TW" sz="2400" u="sng" dirty="0">
                <a:solidFill>
                  <a:srgbClr val="0070C0"/>
                </a:solidFill>
              </a:rPr>
              <a:t>rightchild</a:t>
            </a:r>
            <a:r>
              <a:rPr lang="zh-TW" altLang="zh-TW" sz="2400" dirty="0">
                <a:solidFill>
                  <a:srgbClr val="0070C0"/>
                </a:solidFill>
              </a:rPr>
              <a:t> is</a:t>
            </a:r>
            <a:r>
              <a:rPr lang="zh-TW" altLang="zh-TW" sz="2400" dirty="0"/>
              <a:t> </a:t>
            </a:r>
            <a:r>
              <a:rPr lang="zh-TW" altLang="zh-TW" sz="2400" b="1" u="sng" dirty="0">
                <a:solidFill>
                  <a:srgbClr val="FF0000"/>
                </a:solidFill>
              </a:rPr>
              <a:t>red</a:t>
            </a:r>
            <a:endParaRPr lang="zh-TW" dirty="0"/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>
                <a:solidFill>
                  <a:schemeClr val="dk1"/>
                </a:solidFill>
              </a:rPr>
              <a:t>The logic of </a:t>
            </a:r>
            <a:r>
              <a:rPr lang="zh-TW" b="1" dirty="0">
                <a:solidFill>
                  <a:schemeClr val="dk1"/>
                </a:solidFill>
              </a:rPr>
              <a:t>Case 4</a:t>
            </a:r>
            <a:r>
              <a:rPr lang="zh-TW" dirty="0">
                <a:solidFill>
                  <a:schemeClr val="dk1"/>
                </a:solidFill>
              </a:rPr>
              <a:t> is to adjust the RBT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dirty="0">
                <a:solidFill>
                  <a:schemeClr val="dk1"/>
                </a:solidFill>
              </a:rPr>
              <a:t>(after deleting node B), make the number of black nodes of each path from root to leaf </a:t>
            </a:r>
            <a:r>
              <a:rPr lang="en-US" altLang="zh-TW" dirty="0">
                <a:solidFill>
                  <a:schemeClr val="dk1"/>
                </a:solidFill>
              </a:rPr>
              <a:t>the </a:t>
            </a:r>
            <a:r>
              <a:rPr lang="zh-TW" dirty="0">
                <a:solidFill>
                  <a:schemeClr val="dk1"/>
                </a:solidFill>
              </a:rPr>
              <a:t>same as </a:t>
            </a:r>
            <a:r>
              <a:rPr lang="en-US" altLang="zh-TW" dirty="0">
                <a:solidFill>
                  <a:schemeClr val="dk1"/>
                </a:solidFill>
              </a:rPr>
              <a:t>the o</a:t>
            </a:r>
            <a:r>
              <a:rPr lang="zh-TW" dirty="0">
                <a:solidFill>
                  <a:schemeClr val="dk1"/>
                </a:solidFill>
              </a:rPr>
              <a:t>riginal RBT</a:t>
            </a:r>
            <a:r>
              <a:rPr lang="en-US" altLang="zh-TW" dirty="0">
                <a:solidFill>
                  <a:schemeClr val="dk1"/>
                </a:solidFill>
              </a:rPr>
              <a:t>.</a:t>
            </a:r>
            <a:r>
              <a:rPr lang="zh-TW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S</a:t>
            </a:r>
            <a:r>
              <a:rPr lang="zh-TW" dirty="0">
                <a:solidFill>
                  <a:schemeClr val="dk1"/>
                </a:solidFill>
              </a:rPr>
              <a:t>o after </a:t>
            </a:r>
            <a:r>
              <a:rPr lang="en-US" altLang="zh-TW" dirty="0">
                <a:solidFill>
                  <a:schemeClr val="dk1"/>
                </a:solidFill>
              </a:rPr>
              <a:t>C</a:t>
            </a:r>
            <a:r>
              <a:rPr lang="zh-TW" dirty="0">
                <a:solidFill>
                  <a:schemeClr val="dk1"/>
                </a:solidFill>
              </a:rPr>
              <a:t>ase 4’s fix up,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dirty="0">
                <a:solidFill>
                  <a:schemeClr val="dk1"/>
                </a:solidFill>
              </a:rPr>
              <a:t>new RBT satisfies the rules</a:t>
            </a: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5" y="2461338"/>
            <a:ext cx="85248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Search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RBT’s search is same as BST’s search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Search for key 7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Start from root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Compare the key with root 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‘&lt;’ search the left subtree 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‘&gt;’ search the right subtree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Repeat step 3 until the key is found or a leaf is visited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797" y="1081000"/>
            <a:ext cx="2003900" cy="24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Red Black Tree summary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dk1"/>
                </a:solidFill>
              </a:rPr>
              <a:t>Time Complexity </a:t>
            </a:r>
            <a:r>
              <a:rPr lang="zh-TW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 = # values stored in tree)</a:t>
            </a:r>
          </a:p>
          <a:p>
            <a:pPr marL="647700" marR="1905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TW" sz="2000" b="1" dirty="0">
                <a:solidFill>
                  <a:schemeClr val="dk1"/>
                </a:solidFill>
              </a:rPr>
              <a:t>Insertion</a:t>
            </a:r>
            <a:r>
              <a:rPr lang="zh-TW" sz="2000" dirty="0">
                <a:solidFill>
                  <a:schemeClr val="dk1"/>
                </a:solidFill>
              </a:rPr>
              <a:t> O(log N) </a:t>
            </a:r>
          </a:p>
          <a:p>
            <a:pPr marL="647700" marR="190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TW" sz="2000" b="1" dirty="0">
                <a:solidFill>
                  <a:schemeClr val="dk1"/>
                </a:solidFill>
              </a:rPr>
              <a:t>Deletion</a:t>
            </a:r>
            <a:r>
              <a:rPr lang="zh-TW" sz="2000" dirty="0">
                <a:solidFill>
                  <a:schemeClr val="dk1"/>
                </a:solidFill>
              </a:rPr>
              <a:t> O(log N) </a:t>
            </a:r>
          </a:p>
          <a:p>
            <a:pPr marL="647700" marR="190500" lvl="0" indent="-342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zh-TW" sz="2000" b="1" dirty="0">
                <a:solidFill>
                  <a:schemeClr val="dk1"/>
                </a:solidFill>
              </a:rPr>
              <a:t>Search</a:t>
            </a:r>
            <a:r>
              <a:rPr lang="zh-TW" sz="2000" dirty="0">
                <a:solidFill>
                  <a:schemeClr val="dk1"/>
                </a:solidFill>
              </a:rPr>
              <a:t> O(log N)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54787" y="1200150"/>
          <a:ext cx="3834426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Tree Type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Insert/Delete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Search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AVL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WIN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LOSE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WIN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Red Black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LOSE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WIN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LOSE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965" y="2247715"/>
            <a:ext cx="7108135" cy="2346908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Problem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#searches &gt;&gt; #insertions and #deletions=0 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AVL trees are faster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Problem 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#insertions=#deletions and #searches=0 ?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Red-black </a:t>
            </a:r>
            <a:r>
              <a:rPr lang="en-US" dirty="0">
                <a:solidFill>
                  <a:schemeClr val="tx1"/>
                </a:solidFill>
              </a:rPr>
              <a:t>trees are faster</a:t>
            </a:r>
          </a:p>
        </p:txBody>
      </p:sp>
    </p:spTree>
    <p:extLst>
      <p:ext uri="{BB962C8B-B14F-4D97-AF65-F5344CB8AC3E}">
        <p14:creationId xmlns:p14="http://schemas.microsoft.com/office/powerpoint/2010/main" val="33530467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rgbClr val="000000"/>
                </a:solidFill>
              </a:rPr>
              <a:t>Appendix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dirty="0">
                <a:solidFill>
                  <a:schemeClr val="dk1"/>
                </a:solidFill>
              </a:rPr>
              <a:t>B tree(insert): </a:t>
            </a:r>
            <a:r>
              <a:rPr lang="en-US" altLang="zh-TW" dirty="0">
                <a:solidFill>
                  <a:schemeClr val="dk1"/>
                </a:solidFill>
                <a:hlinkClick r:id="rId3"/>
              </a:rPr>
              <a:t>http://btechsmartclass.com/DS/U5_T3.html</a:t>
            </a:r>
            <a:endParaRPr lang="en-US" altLang="zh-TW" dirty="0">
              <a:solidFill>
                <a:schemeClr val="dk1"/>
              </a:solidFill>
            </a:endParaRPr>
          </a:p>
          <a:p>
            <a:pPr lvl="0">
              <a:buNone/>
            </a:pPr>
            <a:r>
              <a:rPr lang="en-US" altLang="zh-TW" dirty="0">
                <a:solidFill>
                  <a:schemeClr val="dk1"/>
                </a:solidFill>
              </a:rPr>
              <a:t>B tree(delete): </a:t>
            </a:r>
            <a:r>
              <a:rPr lang="en-US" altLang="zh-TW" dirty="0">
                <a:solidFill>
                  <a:schemeClr val="dk1"/>
                </a:solidFill>
                <a:hlinkClick r:id="rId4"/>
              </a:rPr>
              <a:t>http://www.voidcn.com/article/p-dfmcibek-bbt.html</a:t>
            </a:r>
            <a:endParaRPr lang="en-US" altLang="zh-TW" dirty="0">
              <a:solidFill>
                <a:schemeClr val="dk1"/>
              </a:solidFill>
            </a:endParaRPr>
          </a:p>
          <a:p>
            <a:pPr lvl="0">
              <a:buNone/>
            </a:pPr>
            <a:r>
              <a:rPr lang="en-US" altLang="zh-TW" dirty="0">
                <a:solidFill>
                  <a:schemeClr val="dk1"/>
                </a:solidFill>
              </a:rPr>
              <a:t>2-3 &amp; 2-3-4 tree: </a:t>
            </a:r>
            <a:r>
              <a:rPr lang="en-US" altLang="zh-TW" u="sng" dirty="0">
                <a:hlinkClick r:id="rId5"/>
              </a:rPr>
              <a:t>www.cse.iitd.ac.in/~mohanty/col106/Resources/234-Trees.pptx</a:t>
            </a:r>
            <a:endParaRPr lang="en-US" altLang="zh-TW" dirty="0">
              <a:solidFill>
                <a:schemeClr val="dk1"/>
              </a:solidFill>
            </a:endParaRPr>
          </a:p>
          <a:p>
            <a:pPr>
              <a:buNone/>
            </a:pPr>
            <a:r>
              <a:rPr lang="zh-TW" dirty="0">
                <a:solidFill>
                  <a:schemeClr val="dk1"/>
                </a:solidFill>
              </a:rPr>
              <a:t>2-3-4 tree</a:t>
            </a:r>
            <a:r>
              <a:rPr lang="zh-TW" altLang="zh-TW" dirty="0">
                <a:solidFill>
                  <a:schemeClr val="dk1"/>
                </a:solidFill>
              </a:rPr>
              <a:t>(有動畫過程可參考)</a:t>
            </a:r>
            <a:r>
              <a:rPr lang="zh-TW" dirty="0">
                <a:solidFill>
                  <a:schemeClr val="dk1"/>
                </a:solidFill>
              </a:rPr>
              <a:t>:</a:t>
            </a:r>
            <a:endParaRPr lang="en-US" altLang="zh-TW" dirty="0">
              <a:solidFill>
                <a:schemeClr val="dk1"/>
              </a:solidFill>
            </a:endParaRPr>
          </a:p>
          <a:p>
            <a:pPr>
              <a:buNone/>
            </a:pPr>
            <a:r>
              <a:rPr lang="zh-TW" u="sng" dirty="0">
                <a:solidFill>
                  <a:schemeClr val="hlink"/>
                </a:solidFill>
                <a:hlinkClick r:id="rId6"/>
              </a:rPr>
              <a:t>https://www.educative.io/page/5689413791121408/80001</a:t>
            </a:r>
            <a:endParaRPr lang="en-US" altLang="zh-TW" u="sng" dirty="0">
              <a:solidFill>
                <a:schemeClr val="hlink"/>
              </a:solidFill>
              <a:hlinkClick r:id="rId6"/>
            </a:endParaRPr>
          </a:p>
          <a:p>
            <a:pPr>
              <a:buNone/>
            </a:pPr>
            <a:r>
              <a:rPr lang="en-US" altLang="zh-TW" dirty="0">
                <a:solidFill>
                  <a:schemeClr val="dk1"/>
                </a:solidFill>
              </a:rPr>
              <a:t>Red black tree: </a:t>
            </a:r>
            <a:r>
              <a:rPr lang="en-US" altLang="zh-TW" dirty="0">
                <a:hlinkClick r:id="rId7"/>
              </a:rPr>
              <a:t>http://alrightchiu.github.io/SecondRound/red-black-tree-introjian-jie.html</a:t>
            </a:r>
            <a:endParaRPr lang="en-US" altLang="zh-TW" u="sng" dirty="0">
              <a:solidFill>
                <a:schemeClr val="hlink"/>
              </a:solidFill>
              <a:hlinkClick r:id="rId6"/>
            </a:endParaRPr>
          </a:p>
          <a:p>
            <a:pPr>
              <a:buNone/>
            </a:pPr>
            <a:endParaRPr lang="zh-TW" u="sng" dirty="0">
              <a:solidFill>
                <a:schemeClr val="hlink"/>
              </a:solidFill>
              <a:hlinkClick r:id="rId6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- Black Height</a:t>
            </a:r>
          </a:p>
        </p:txBody>
      </p:sp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404191" y="1200151"/>
            <a:ext cx="8428109" cy="12427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rank (black-height)</a:t>
            </a:r>
            <a:r>
              <a:rPr lang="en-US" dirty="0"/>
              <a:t> of a node </a:t>
            </a:r>
            <a:r>
              <a:rPr lang="en-US" b="1" dirty="0"/>
              <a:t>K</a:t>
            </a:r>
            <a:r>
              <a:rPr lang="en-US" dirty="0"/>
              <a:t> in a red-black tree is the number of </a:t>
            </a:r>
            <a:r>
              <a:rPr lang="en-US" b="1" u="sng" dirty="0"/>
              <a:t>black nodes</a:t>
            </a:r>
            <a:r>
              <a:rPr lang="en-US" dirty="0"/>
              <a:t> on any path to a leaf (NIL), not counting </a:t>
            </a:r>
            <a:r>
              <a:rPr lang="en-US" b="1" dirty="0"/>
              <a:t>K</a:t>
            </a:r>
            <a:r>
              <a:rPr lang="en-US" dirty="0"/>
              <a:t>.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309753" y="4819348"/>
            <a:ext cx="26436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The rank of each </a:t>
            </a:r>
            <a:r>
              <a:rPr lang="en-US" sz="1050"/>
              <a:t>node in a red black tree</a:t>
            </a:r>
            <a:endParaRPr lang="en-US" sz="105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08" y="2324650"/>
            <a:ext cx="3063944" cy="226018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FE0A67-94FD-4D49-AB00-5C2887E1ABFD}"/>
              </a:ext>
            </a:extLst>
          </p:cNvPr>
          <p:cNvSpPr/>
          <p:nvPr/>
        </p:nvSpPr>
        <p:spPr>
          <a:xfrm>
            <a:off x="3947532" y="1605611"/>
            <a:ext cx="1546552" cy="307713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352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113" y="71331"/>
            <a:ext cx="8520600" cy="572700"/>
          </a:xfrm>
        </p:spPr>
        <p:txBody>
          <a:bodyPr/>
          <a:lstStyle/>
          <a:p>
            <a:r>
              <a:rPr lang="en-US" altLang="zh-TW" dirty="0"/>
              <a:t>Adjustments of Red-Black Trees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/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12" y="644031"/>
            <a:ext cx="5904653" cy="44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313" y="1200150"/>
                <a:ext cx="8447987" cy="347783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0"/>
                  </a:spcAft>
                  <a:buNone/>
                </a:pPr>
                <a:r>
                  <a:rPr lang="en-US" sz="2400" dirty="0"/>
                  <a:t>A red-black tree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𝑵</m:t>
                    </m:r>
                  </m:oMath>
                </a14:m>
                <a:r>
                  <a:rPr lang="en-US" sz="2400" dirty="0"/>
                  <a:t> nodes has height </a:t>
                </a:r>
                <a:r>
                  <a:rPr lang="en-US" sz="2400" b="1" dirty="0"/>
                  <a:t>O</a:t>
                </a:r>
                <a:r>
                  <a:rPr lang="en-US" sz="2400" dirty="0"/>
                  <a:t>(log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𝑵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Aft>
                    <a:spcPts val="0"/>
                  </a:spcAft>
                  <a:buNone/>
                </a:pPr>
                <a:endParaRPr lang="en-US" sz="2400" b="1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2400" b="1" dirty="0"/>
                  <a:t>Proof</a:t>
                </a:r>
              </a:p>
              <a:p>
                <a:pPr lvl="1">
                  <a:spcAft>
                    <a:spcPts val="0"/>
                  </a:spcAft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charset="0"/>
                      </a:rPr>
                      <m:t>𝒉</m:t>
                    </m:r>
                  </m:oMath>
                </a14:m>
                <a:r>
                  <a:rPr lang="en-US" sz="1800" dirty="0"/>
                  <a:t> be the height of the tree, and let </a:t>
                </a:r>
                <a:r>
                  <a:rPr lang="en-US" sz="1800" i="1" dirty="0" err="1"/>
                  <a:t>bh</a:t>
                </a:r>
                <a:r>
                  <a:rPr lang="en-US" sz="1800" i="1" dirty="0"/>
                  <a:t>(v)</a:t>
                </a:r>
                <a:r>
                  <a:rPr lang="en-US" sz="1800" dirty="0"/>
                  <a:t> denote the black height of a node </a:t>
                </a:r>
                <a:r>
                  <a:rPr lang="en-US" sz="1800" b="1" i="1" dirty="0"/>
                  <a:t>v</a:t>
                </a:r>
              </a:p>
              <a:p>
                <a:pPr lvl="1">
                  <a:spcAft>
                    <a:spcPts val="0"/>
                  </a:spcAft>
                  <a:buNone/>
                </a:pPr>
                <a:r>
                  <a:rPr lang="en-US" sz="1800" dirty="0"/>
                  <a:t>Red property (</a:t>
                </a:r>
                <a:r>
                  <a:rPr lang="en-US" sz="1800" b="1" dirty="0"/>
                  <a:t>RB4</a:t>
                </a:r>
                <a:r>
                  <a:rPr lang="en-US" sz="1800" dirty="0"/>
                  <a:t>):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𝑏h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𝑟𝑜𝑜𝑡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≥</m:t>
                    </m:r>
                    <m:f>
                      <m:fPr>
                        <m:ctrlPr>
                          <a:rPr lang="mr-I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charset="0"/>
                          </a:rPr>
                          <m:t>𝒉</m:t>
                        </m:r>
                      </m:num>
                      <m:den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pPr lvl="1"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𝑵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𝑟𝑜𝑜𝑡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−1≥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mr-I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latin typeface="Cambria Math" charset="0"/>
                              </a:rPr>
                              <m:t>𝒉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−1</m:t>
                    </m:r>
                  </m:oMath>
                </a14:m>
                <a:endParaRPr lang="en-US" sz="1800" b="0" i="1" dirty="0">
                  <a:latin typeface="Cambria Math" charset="0"/>
                </a:endParaRPr>
              </a:p>
              <a:p>
                <a:pPr lvl="1"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𝒉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r>
                      <a:rPr lang="en-US" sz="1800" b="0" i="1" smtClean="0">
                        <a:latin typeface="Cambria Math" charset="0"/>
                      </a:rPr>
                      <m:t>(</m:t>
                    </m:r>
                    <m:r>
                      <a:rPr lang="en-US" sz="1800" b="0" i="1" smtClean="0">
                        <a:latin typeface="Cambria Math" charset="0"/>
                      </a:rPr>
                      <m:t>𝑙𝑜𝑔</m:t>
                    </m:r>
                    <m:r>
                      <a:rPr lang="en-US" sz="1800" b="1" i="1">
                        <a:latin typeface="Cambria Math" charset="0"/>
                      </a:rPr>
                      <m:t>𝑵</m:t>
                    </m:r>
                    <m:r>
                      <a:rPr lang="en-US" sz="18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2">
                  <a:spcAft>
                    <a:spcPts val="0"/>
                  </a:spcAft>
                </a:pPr>
                <a:endParaRPr lang="en-US" sz="1800" dirty="0"/>
              </a:p>
              <a:p>
                <a:pPr lvl="1">
                  <a:spcAft>
                    <a:spcPts val="0"/>
                  </a:spcAft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313" y="1200150"/>
                <a:ext cx="8447987" cy="3477834"/>
              </a:xfrm>
              <a:blipFill>
                <a:blip r:embed="rId3"/>
                <a:stretch>
                  <a:fillRect l="-1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47" y="4319884"/>
            <a:ext cx="5224991" cy="59199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B17D4B-CE9B-4099-9F49-45E8D5F5526E}"/>
              </a:ext>
            </a:extLst>
          </p:cNvPr>
          <p:cNvSpPr/>
          <p:nvPr/>
        </p:nvSpPr>
        <p:spPr>
          <a:xfrm>
            <a:off x="5999357" y="1200150"/>
            <a:ext cx="1315843" cy="572700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6458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Insertion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zh-TW" sz="2800" dirty="0">
                <a:solidFill>
                  <a:srgbClr val="000000"/>
                </a:solidFill>
              </a:rPr>
              <a:t>The first half is </a:t>
            </a:r>
            <a:r>
              <a:rPr lang="en-US" altLang="zh-TW" sz="2800" dirty="0">
                <a:solidFill>
                  <a:srgbClr val="000000"/>
                </a:solidFill>
              </a:rPr>
              <a:t>the </a:t>
            </a:r>
            <a:r>
              <a:rPr lang="zh-TW" sz="2800" dirty="0">
                <a:solidFill>
                  <a:srgbClr val="000000"/>
                </a:solidFill>
              </a:rPr>
              <a:t>same as </a:t>
            </a:r>
            <a:r>
              <a:rPr lang="en-US" altLang="zh-TW" sz="2800" dirty="0">
                <a:solidFill>
                  <a:srgbClr val="000000"/>
                </a:solidFill>
              </a:rPr>
              <a:t>in </a:t>
            </a:r>
            <a:r>
              <a:rPr lang="zh-TW" sz="2800" dirty="0">
                <a:solidFill>
                  <a:srgbClr val="000000"/>
                </a:solidFill>
              </a:rPr>
              <a:t>BST</a:t>
            </a:r>
            <a:endParaRPr sz="2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zh-TW" sz="2800" dirty="0">
                <a:solidFill>
                  <a:srgbClr val="000000"/>
                </a:solidFill>
              </a:rPr>
              <a:t>Difference: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zh-TW" sz="2400" b="1" dirty="0">
                <a:solidFill>
                  <a:srgbClr val="000000"/>
                </a:solidFill>
              </a:rPr>
              <a:t>The Insert</a:t>
            </a:r>
            <a:r>
              <a:rPr lang="en-US" altLang="zh-TW" sz="2400" b="1" dirty="0" err="1">
                <a:solidFill>
                  <a:srgbClr val="000000"/>
                </a:solidFill>
              </a:rPr>
              <a:t>ed</a:t>
            </a:r>
            <a:r>
              <a:rPr lang="zh-TW" sz="2400" b="1" dirty="0">
                <a:solidFill>
                  <a:srgbClr val="000000"/>
                </a:solidFill>
              </a:rPr>
              <a:t> node is </a:t>
            </a:r>
            <a:r>
              <a:rPr lang="zh-TW" sz="2400" b="1" u="sng" dirty="0">
                <a:solidFill>
                  <a:srgbClr val="FF0000"/>
                </a:solidFill>
              </a:rPr>
              <a:t>red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000000"/>
                </a:solidFill>
              </a:rPr>
              <a:t>Need to deal with the part 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zh-TW" sz="2400" dirty="0">
                <a:solidFill>
                  <a:srgbClr val="000000"/>
                </a:solidFill>
              </a:rPr>
              <a:t>which violates RBT’s rule</a:t>
            </a:r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75" y="1955491"/>
            <a:ext cx="36671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1A6F71-9A3C-450C-80C2-D939C24FBAA8}"/>
              </a:ext>
            </a:extLst>
          </p:cNvPr>
          <p:cNvSpPr/>
          <p:nvPr/>
        </p:nvSpPr>
        <p:spPr>
          <a:xfrm>
            <a:off x="810321" y="1888108"/>
            <a:ext cx="3667125" cy="1271404"/>
          </a:xfrm>
          <a:prstGeom prst="rect">
            <a:avLst/>
          </a:prstGeom>
          <a:solidFill>
            <a:schemeClr val="accent5">
              <a:lumMod val="20000"/>
              <a:lumOff val="80000"/>
              <a:alpha val="19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Insertion Example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7763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000"/>
              </a:spcBef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If we insert a node </a:t>
            </a:r>
            <a:r>
              <a:rPr lang="zh-TW" sz="2400" b="1" dirty="0">
                <a:solidFill>
                  <a:srgbClr val="000000"/>
                </a:solidFill>
              </a:rPr>
              <a:t>15</a:t>
            </a:r>
            <a:r>
              <a:rPr lang="zh-TW" sz="2400" dirty="0">
                <a:solidFill>
                  <a:srgbClr val="000000"/>
                </a:solidFill>
              </a:rPr>
              <a:t> and it’s parent is </a:t>
            </a:r>
            <a:r>
              <a:rPr lang="zh-TW" sz="2400" b="1" u="sng" dirty="0">
                <a:solidFill>
                  <a:srgbClr val="000000"/>
                </a:solidFill>
              </a:rPr>
              <a:t>black</a:t>
            </a:r>
            <a:endParaRPr b="1" u="sng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000"/>
              </a:spcBef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It still satisfies RBT’s rule</a:t>
            </a:r>
            <a:endParaRPr lang="zh-TW" dirty="0">
              <a:solidFill>
                <a:srgbClr val="000000"/>
              </a:solidFill>
            </a:endParaRP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3" y="1278900"/>
            <a:ext cx="423862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82" y="3635027"/>
            <a:ext cx="4428781" cy="130754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Insertion Example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7763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000"/>
              </a:spcBef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If we insert a node </a:t>
            </a:r>
            <a:r>
              <a:rPr lang="zh-TW" sz="2400" b="1" dirty="0">
                <a:solidFill>
                  <a:srgbClr val="000000"/>
                </a:solidFill>
              </a:rPr>
              <a:t>15</a:t>
            </a:r>
            <a:r>
              <a:rPr lang="zh-TW" sz="2400" dirty="0">
                <a:solidFill>
                  <a:srgbClr val="000000"/>
                </a:solidFill>
              </a:rPr>
              <a:t> and it’s parent is </a:t>
            </a:r>
            <a:r>
              <a:rPr lang="zh-TW" sz="2400" b="1" u="sng" dirty="0">
                <a:solidFill>
                  <a:srgbClr val="000000"/>
                </a:solidFill>
              </a:rPr>
              <a:t>black</a:t>
            </a:r>
            <a:endParaRPr b="1" u="sng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000"/>
              </a:spcBef>
              <a:buClr>
                <a:srgbClr val="000000"/>
              </a:buClr>
              <a:buSzPts val="1800"/>
              <a:buChar char="●"/>
            </a:pPr>
            <a:r>
              <a:rPr lang="zh-TW" sz="2400" dirty="0">
                <a:solidFill>
                  <a:srgbClr val="000000"/>
                </a:solidFill>
              </a:rPr>
              <a:t>It still satisfies RBT’s rule</a:t>
            </a:r>
            <a:endParaRPr lang="zh-TW" dirty="0">
              <a:solidFill>
                <a:srgbClr val="000000"/>
              </a:solidFill>
            </a:endParaRP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3" y="1278900"/>
            <a:ext cx="423862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82" y="3635027"/>
            <a:ext cx="4428781" cy="130754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/>
          </a:p>
        </p:txBody>
      </p:sp>
      <p:sp>
        <p:nvSpPr>
          <p:cNvPr id="4" name="文字方塊 3"/>
          <p:cNvSpPr txBox="1"/>
          <p:nvPr/>
        </p:nvSpPr>
        <p:spPr>
          <a:xfrm>
            <a:off x="960783" y="1232452"/>
            <a:ext cx="7368208" cy="246221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Question: </a:t>
            </a:r>
          </a:p>
          <a:p>
            <a:r>
              <a:rPr lang="en-US" altLang="zh-TW" sz="2800" dirty="0"/>
              <a:t>Why do we set the inserted node to be red?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3107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1207</Words>
  <Application>Microsoft Office PowerPoint</Application>
  <PresentationFormat>如螢幕大小 (16:9)</PresentationFormat>
  <Paragraphs>219</Paragraphs>
  <Slides>34</Slides>
  <Notes>31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標楷體</vt:lpstr>
      <vt:lpstr>Arial</vt:lpstr>
      <vt:lpstr>Cambria Math</vt:lpstr>
      <vt:lpstr>Georgia</vt:lpstr>
      <vt:lpstr>Simple Light</vt:lpstr>
      <vt:lpstr> Data Structures  資料結構</vt:lpstr>
      <vt:lpstr>Features (Rules) of Red-Black Trees</vt:lpstr>
      <vt:lpstr>Example of Red Black Tree</vt:lpstr>
      <vt:lpstr>Rank - Black Height</vt:lpstr>
      <vt:lpstr>Adjustments of Red-Black Trees</vt:lpstr>
      <vt:lpstr>Height of a Red-Black Tree</vt:lpstr>
      <vt:lpstr>Insertion</vt:lpstr>
      <vt:lpstr>Insertion Example</vt:lpstr>
      <vt:lpstr>Insertion Example</vt:lpstr>
      <vt:lpstr>Insertion Example</vt:lpstr>
      <vt:lpstr>Insertion (Case 1) – Assuming A is red</vt:lpstr>
      <vt:lpstr>Insertion (Case 2)</vt:lpstr>
      <vt:lpstr>Insertion (Case 2)</vt:lpstr>
      <vt:lpstr>Insertion (Case 3)</vt:lpstr>
      <vt:lpstr>Insertion (Case 3)</vt:lpstr>
      <vt:lpstr>Insertion</vt:lpstr>
      <vt:lpstr>Insertion</vt:lpstr>
      <vt:lpstr>Deletion</vt:lpstr>
      <vt:lpstr>Deletion</vt:lpstr>
      <vt:lpstr>Deletion of a black node</vt:lpstr>
      <vt:lpstr>Deletion of a black node</vt:lpstr>
      <vt:lpstr>Deletion</vt:lpstr>
      <vt:lpstr>Deletion of a black node - Case1: sibling is red</vt:lpstr>
      <vt:lpstr>Deletion - Case1: sibling is red</vt:lpstr>
      <vt:lpstr>Deletion - Case2: sibling is black, sibling’s two childs are black </vt:lpstr>
      <vt:lpstr>Deletion - Case2: sibling is black, sibling’s two child are black</vt:lpstr>
      <vt:lpstr>Deletion - Case2: sibling is black, sibling’s two child are black</vt:lpstr>
      <vt:lpstr>Deletion - Case3: sibling is black, sibling’s rightchild is black, leftchild is red </vt:lpstr>
      <vt:lpstr>Deletion - Case4: sibling is black, sibling’s rightchild is red </vt:lpstr>
      <vt:lpstr>Deletion - Case4: sibling is black, sibling’s rightchild is red</vt:lpstr>
      <vt:lpstr>Search</vt:lpstr>
      <vt:lpstr>Red Black Tree summary</vt:lpstr>
      <vt:lpstr>Comparison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寶萱 黃</cp:lastModifiedBy>
  <cp:revision>94</cp:revision>
  <dcterms:modified xsi:type="dcterms:W3CDTF">2019-12-30T00:53:22Z</dcterms:modified>
</cp:coreProperties>
</file>