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63" r:id="rId5"/>
    <p:sldId id="666" r:id="rId6"/>
    <p:sldId id="667" r:id="rId7"/>
    <p:sldId id="264" r:id="rId8"/>
    <p:sldId id="265" r:id="rId9"/>
    <p:sldId id="654" r:id="rId10"/>
    <p:sldId id="655" r:id="rId11"/>
    <p:sldId id="656" r:id="rId12"/>
    <p:sldId id="657" r:id="rId13"/>
    <p:sldId id="658" r:id="rId14"/>
    <p:sldId id="659" r:id="rId15"/>
    <p:sldId id="668" r:id="rId16"/>
    <p:sldId id="272" r:id="rId17"/>
    <p:sldId id="660" r:id="rId18"/>
    <p:sldId id="273" r:id="rId19"/>
    <p:sldId id="669" r:id="rId20"/>
    <p:sldId id="670" r:id="rId21"/>
    <p:sldId id="274" r:id="rId22"/>
    <p:sldId id="671" r:id="rId23"/>
    <p:sldId id="649" r:id="rId24"/>
    <p:sldId id="651" r:id="rId25"/>
    <p:sldId id="648" r:id="rId26"/>
    <p:sldId id="675" r:id="rId27"/>
    <p:sldId id="652" r:id="rId28"/>
    <p:sldId id="653" r:id="rId29"/>
    <p:sldId id="275" r:id="rId30"/>
    <p:sldId id="661" r:id="rId31"/>
    <p:sldId id="647" r:id="rId32"/>
    <p:sldId id="278" r:id="rId3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9526" autoAdjust="0"/>
  </p:normalViewPr>
  <p:slideViewPr>
    <p:cSldViewPr snapToGrid="0">
      <p:cViewPr varScale="1">
        <p:scale>
          <a:sx n="69" d="100"/>
          <a:sy n="69" d="100"/>
        </p:scale>
        <p:origin x="5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D059C1-4DA7-47DF-B807-DBDE5B535405}" type="datetimeFigureOut">
              <a:rPr lang="zh-TW" altLang="en-US" smtClean="0"/>
              <a:t>2020/1/10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E5600F-635B-4230-A8C7-12B22ACE70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2748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5600F-635B-4230-A8C7-12B22ACE70E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75780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5600F-635B-4230-A8C7-12B22ACE70E0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75207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5600F-635B-4230-A8C7-12B22ACE70E0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87317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5600F-635B-4230-A8C7-12B22ACE70E0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63436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5600F-635B-4230-A8C7-12B22ACE70E0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70594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5600F-635B-4230-A8C7-12B22ACE70E0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58421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5600F-635B-4230-A8C7-12B22ACE70E0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44752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5600F-635B-4230-A8C7-12B22ACE70E0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07757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5600F-635B-4230-A8C7-12B22ACE70E0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33815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5600F-635B-4230-A8C7-12B22ACE70E0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2976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5600F-635B-4230-A8C7-12B22ACE70E0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3223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5600F-635B-4230-A8C7-12B22ACE70E0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2035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5600F-635B-4230-A8C7-12B22ACE70E0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8809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5600F-635B-4230-A8C7-12B22ACE70E0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3530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5600F-635B-4230-A8C7-12B22ACE70E0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94739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5600F-635B-4230-A8C7-12B22ACE70E0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17327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5600F-635B-4230-A8C7-12B22ACE70E0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403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5600F-635B-4230-A8C7-12B22ACE70E0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6047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6A77F9-DF3E-4FC1-8BEA-ECE2C797F8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BD9900E-2AE6-4789-B0EF-AB044FFA4B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A87204D-3B24-436B-B1E1-A88641657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354C-989F-4237-9417-90FAC30EC7DD}" type="datetime1">
              <a:rPr lang="zh-TW" altLang="en-US" smtClean="0"/>
              <a:t>2020/1/10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8DFD94-77EE-4F5C-B172-168922624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167EBE-9B0F-4E12-A554-4BF1E124D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5E6C-284B-4BEF-BE71-527141E754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4036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604AF2-5D8A-46C7-B43B-E02AD22C4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14245A8-8642-4FE3-8918-4D20671932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32A92B4-E4C3-4A01-81F9-E032D4F27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2EEAC-B5C0-4FBE-B3FD-95E602087858}" type="datetime1">
              <a:rPr lang="zh-TW" altLang="en-US" smtClean="0"/>
              <a:t>2020/1/10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7F0484-BD14-4D50-9399-22073FEE2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6DA80B-9B19-4695-8359-334C6F360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5E6C-284B-4BEF-BE71-527141E754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741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7427028-3677-4BEA-89C2-6210895A4B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F099CBF-23A5-45B1-AA6C-F570629FA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1A94257-0D21-47F6-8D07-510D80539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985F0-40F3-4196-84B8-43D6DA7CC7C7}" type="datetime1">
              <a:rPr lang="zh-TW" altLang="en-US" smtClean="0"/>
              <a:t>2020/1/10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E3D5E9-3C5D-40B3-99AB-10D421448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B6F9F2-BEE3-4C63-8101-BEBCFE579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5E6C-284B-4BEF-BE71-527141E754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463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68A0DC-2CD2-4F3E-9932-CF0EEB7A6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0E7E69-A82A-428C-9D23-232BB86B8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23C010-92A9-4F32-9B54-95C1CE4B7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8020A-27DC-49B4-819B-57FC8167FE23}" type="datetime1">
              <a:rPr lang="zh-TW" altLang="en-US" smtClean="0"/>
              <a:t>2020/1/10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81BE47B-8D93-4671-93EC-82BBCAB26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B35021C-E0C4-4405-9609-76D8B408F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5E6C-284B-4BEF-BE71-527141E754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3681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CBE374-79B5-43D4-85ED-845A51C08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45E927D-B680-432A-ACAA-7EE97626A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49A9A11-5AF3-4A4C-BBFB-AA6491E6B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5E348-A27F-4C31-ABDF-07F89AE685F1}" type="datetime1">
              <a:rPr lang="zh-TW" altLang="en-US" smtClean="0"/>
              <a:t>2020/1/10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75AAF13-9854-43EA-9011-E2D80D95A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E3B6CBE-3B10-47BF-8111-CC8914C93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5E6C-284B-4BEF-BE71-527141E754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403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66356F-AE4B-4F2E-839C-477862CB8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7F54F0-22E2-4E99-ADA2-F5A07ECD3E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FC19C37-D217-4DD1-A5AE-CD4F92327C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70761E2-823D-4AA1-AAEA-8A8994A1D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AD03C-F407-48DD-9107-2D2812D67C0D}" type="datetime1">
              <a:rPr lang="zh-TW" altLang="en-US" smtClean="0"/>
              <a:t>2020/1/10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86961AF-F1F4-40E5-A8D2-CACA73582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346090F-06E2-4408-8AD8-26DD7CA76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5E6C-284B-4BEF-BE71-527141E754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8264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644333-5073-4AFE-8375-2B1834682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0E2A0B2-4C86-4B61-B400-9C8D26051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B197726-8DBB-4CB3-A56B-6945992738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BB0F091-AFEE-490A-AF89-1CE37E4029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778BFE4-E05D-4283-92F5-ECF126CA6E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AE97EB9-6913-423E-9249-0A5F74B33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F403B-9B9F-4593-BBA0-7E71B3C16978}" type="datetime1">
              <a:rPr lang="zh-TW" altLang="en-US" smtClean="0"/>
              <a:t>2020/1/10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9178484-4861-4A96-830F-F967FB576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F28B7EE-5144-4B2A-8AD9-DC7631CA6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5E6C-284B-4BEF-BE71-527141E754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403D4A-4CFF-4216-AD52-60B3F6067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3426F8C-04C2-4147-BB26-05A9FC05F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0CF38-BA62-40C9-8889-F29C56C98BFB}" type="datetime1">
              <a:rPr lang="zh-TW" altLang="en-US" smtClean="0"/>
              <a:t>2020/1/10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7EF56C6-B26B-4491-854D-CE15960E6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2D26E44-56B3-4F9D-8D61-321AA7EE6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5E6C-284B-4BEF-BE71-527141E754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771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3595FBE-E678-486A-8DDF-43E60BF7C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76CA-4989-4519-8799-0D9AB6DE199C}" type="datetime1">
              <a:rPr lang="zh-TW" altLang="en-US" smtClean="0"/>
              <a:t>2020/1/10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1DEF44B-A6E6-4BE9-A43C-3BC6A1659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330E035-9AFD-4236-9B85-BE0850C8A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5E6C-284B-4BEF-BE71-527141E754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443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5A843C-D427-4B38-BF76-8314068E4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7DB732-30F4-42D6-8D8C-11BCA6CE4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F7CF60F-4CDA-472A-BAC0-0527673DE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63C5C8F-80E6-400E-A57F-90D3A866E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D7404-3592-4355-8BE2-3397AD093F8D}" type="datetime1">
              <a:rPr lang="zh-TW" altLang="en-US" smtClean="0"/>
              <a:t>2020/1/10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5990931-3A1D-488C-A885-7E5F86DA1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83D5A0B-02CD-4B04-A07F-AE9672BD2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5E6C-284B-4BEF-BE71-527141E754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318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81BB5C-B124-4155-AEFA-1F6F16875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2395658-0589-4395-B8CE-D463917E9C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EE2E0E3-4BAA-482A-AC83-D23F4A206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CCDC659-9938-437B-B68B-C5B670EBF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B022-6ADA-4B23-9285-658681FB1F03}" type="datetime1">
              <a:rPr lang="zh-TW" altLang="en-US" smtClean="0"/>
              <a:t>2020/1/10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31DAAEE-D09A-4DA3-861F-0299A67EC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A05335F-42E6-4D73-9D72-654E7064F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5E6C-284B-4BEF-BE71-527141E754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774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ADEAA5A-B556-417F-BEE9-80FEAF7D9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D67D6E2-B077-45D4-AA88-D1C7010DB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BDBFCAA-AF46-4DAD-B39A-61DF49931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68014-6D81-4337-9757-92850A13CC8B}" type="datetime1">
              <a:rPr lang="zh-TW" altLang="en-US" smtClean="0"/>
              <a:t>2020/1/10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746AF9A-BBF1-4971-8768-1DD3931CBB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59C470C-9352-4350-82AA-5765BAFE70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F5E6C-284B-4BEF-BE71-527141E754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7653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F09B8A-D8EA-41F9-AADC-3C9003AFE5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/>
              <a:t>Minimum Diameter Spanning Tree (MDST)</a:t>
            </a:r>
            <a:endParaRPr lang="zh-TW" altLang="en-US" b="1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668A368-F87D-4D38-B1C9-50DC036C84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5F70DB1-64DD-4624-863E-8259BCCDC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5E6C-284B-4BEF-BE71-527141E754F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6739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3A9C8B-5BE8-4FD0-B980-F4DA635AC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Step1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BB8F57-B039-4B4B-A08D-74939E47B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Use Floyd-</a:t>
            </a:r>
            <a:r>
              <a:rPr lang="en-US" altLang="zh-TW" sz="3200" dirty="0" err="1"/>
              <a:t>Warshall’s</a:t>
            </a:r>
            <a:r>
              <a:rPr lang="en-US" altLang="zh-TW" sz="3200" dirty="0"/>
              <a:t> Algorithm </a:t>
            </a:r>
            <a:endParaRPr lang="zh-TW" altLang="en-US" sz="3200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832804C2-415D-41EE-9A9B-F3782DA68FFB}"/>
              </a:ext>
            </a:extLst>
          </p:cNvPr>
          <p:cNvGrpSpPr>
            <a:grpSpLocks noChangeAspect="1"/>
          </p:cNvGrpSpPr>
          <p:nvPr/>
        </p:nvGrpSpPr>
        <p:grpSpPr>
          <a:xfrm>
            <a:off x="1155091" y="3186255"/>
            <a:ext cx="4320000" cy="2972499"/>
            <a:chOff x="2295577" y="4596928"/>
            <a:chExt cx="3021953" cy="2079341"/>
          </a:xfrm>
        </p:grpSpPr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05AF30B2-9D58-49AD-AB87-FFEE378D27A7}"/>
                </a:ext>
              </a:extLst>
            </p:cNvPr>
            <p:cNvSpPr/>
            <p:nvPr/>
          </p:nvSpPr>
          <p:spPr>
            <a:xfrm>
              <a:off x="2295577" y="4770673"/>
              <a:ext cx="420805" cy="42080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A9AFA10A-200E-4125-8235-471BD1B63260}"/>
                </a:ext>
              </a:extLst>
            </p:cNvPr>
            <p:cNvSpPr/>
            <p:nvPr/>
          </p:nvSpPr>
          <p:spPr>
            <a:xfrm>
              <a:off x="4326172" y="6038533"/>
              <a:ext cx="420805" cy="42080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1F199F98-D557-4B02-B3D5-DF87652234FC}"/>
                </a:ext>
              </a:extLst>
            </p:cNvPr>
            <p:cNvSpPr/>
            <p:nvPr/>
          </p:nvSpPr>
          <p:spPr>
            <a:xfrm>
              <a:off x="3322354" y="4780322"/>
              <a:ext cx="420805" cy="42080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4CB18E16-310B-4E05-903B-8181794A17C5}"/>
                </a:ext>
              </a:extLst>
            </p:cNvPr>
            <p:cNvSpPr/>
            <p:nvPr/>
          </p:nvSpPr>
          <p:spPr>
            <a:xfrm>
              <a:off x="4326172" y="4784036"/>
              <a:ext cx="420805" cy="42080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78E1C081-F62C-4339-8A52-58C728EA2A53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 flipH="1">
              <a:off x="2711524" y="4990725"/>
              <a:ext cx="610830" cy="309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72A22120-9403-45DD-B64C-81EC2F736263}"/>
                </a:ext>
              </a:extLst>
            </p:cNvPr>
            <p:cNvCxnSpPr>
              <a:cxnSpLocks/>
              <a:stCxn id="8" idx="2"/>
              <a:endCxn id="7" idx="6"/>
            </p:cNvCxnSpPr>
            <p:nvPr/>
          </p:nvCxnSpPr>
          <p:spPr>
            <a:xfrm flipH="1" flipV="1">
              <a:off x="3743159" y="4990725"/>
              <a:ext cx="583013" cy="3714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BD04AA6F-5952-472B-A966-ACBA25F7A491}"/>
                </a:ext>
              </a:extLst>
            </p:cNvPr>
            <p:cNvCxnSpPr>
              <a:cxnSpLocks/>
              <a:stCxn id="12" idx="6"/>
              <a:endCxn id="6" idx="2"/>
            </p:cNvCxnSpPr>
            <p:nvPr/>
          </p:nvCxnSpPr>
          <p:spPr>
            <a:xfrm>
              <a:off x="3719892" y="6248936"/>
              <a:ext cx="606280" cy="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80D338FC-3DB1-4C98-BAA6-2F54629D2B57}"/>
                </a:ext>
              </a:extLst>
            </p:cNvPr>
            <p:cNvSpPr/>
            <p:nvPr/>
          </p:nvSpPr>
          <p:spPr>
            <a:xfrm>
              <a:off x="3299087" y="6038533"/>
              <a:ext cx="420805" cy="42080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4</a:t>
              </a:r>
              <a:endParaRPr lang="zh-TW" altLang="en-US" dirty="0"/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723E6A3D-9629-4506-8EA9-6858D4F31023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>
              <a:off x="4536574" y="5219544"/>
              <a:ext cx="1" cy="818989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CD339DC2-9749-4556-84B2-4ADD043BA814}"/>
                </a:ext>
              </a:extLst>
            </p:cNvPr>
            <p:cNvSpPr txBox="1"/>
            <p:nvPr/>
          </p:nvSpPr>
          <p:spPr>
            <a:xfrm>
              <a:off x="2832365" y="4621392"/>
              <a:ext cx="700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D9771072-A7AD-4891-BF89-FF21E0F1C390}"/>
                </a:ext>
              </a:extLst>
            </p:cNvPr>
            <p:cNvSpPr txBox="1"/>
            <p:nvPr/>
          </p:nvSpPr>
          <p:spPr>
            <a:xfrm>
              <a:off x="3121739" y="5466691"/>
              <a:ext cx="700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9</a:t>
              </a:r>
              <a:endParaRPr lang="zh-TW" altLang="en-US" dirty="0"/>
            </a:p>
          </p:txBody>
        </p: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D3732E9A-847E-49E3-A9ED-51BC3285355F}"/>
                </a:ext>
              </a:extLst>
            </p:cNvPr>
            <p:cNvCxnSpPr>
              <a:cxnSpLocks/>
              <a:stCxn id="7" idx="4"/>
              <a:endCxn id="12" idx="0"/>
            </p:cNvCxnSpPr>
            <p:nvPr/>
          </p:nvCxnSpPr>
          <p:spPr>
            <a:xfrm flipH="1">
              <a:off x="3509490" y="5201127"/>
              <a:ext cx="23267" cy="837406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6D3A2656-A8B1-4754-A8AB-DC00ECF645E0}"/>
                </a:ext>
              </a:extLst>
            </p:cNvPr>
            <p:cNvSpPr txBox="1"/>
            <p:nvPr/>
          </p:nvSpPr>
          <p:spPr>
            <a:xfrm>
              <a:off x="3882952" y="4596928"/>
              <a:ext cx="700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4</a:t>
              </a:r>
              <a:endParaRPr lang="zh-TW" altLang="en-US" dirty="0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1C835B69-3FF9-4ADA-BC6A-C95BB8CE54D4}"/>
                </a:ext>
              </a:extLst>
            </p:cNvPr>
            <p:cNvSpPr txBox="1"/>
            <p:nvPr/>
          </p:nvSpPr>
          <p:spPr>
            <a:xfrm>
              <a:off x="3836182" y="6306937"/>
              <a:ext cx="700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7</a:t>
              </a:r>
              <a:endParaRPr lang="zh-TW" altLang="en-US" dirty="0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D4F6E1E1-8799-4BEA-B307-660B0B3D07C1}"/>
                </a:ext>
              </a:extLst>
            </p:cNvPr>
            <p:cNvSpPr txBox="1"/>
            <p:nvPr/>
          </p:nvSpPr>
          <p:spPr>
            <a:xfrm>
              <a:off x="4617138" y="5407020"/>
              <a:ext cx="700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3</a:t>
              </a:r>
              <a:endParaRPr lang="zh-TW" altLang="en-US" dirty="0"/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A606A1A7-6B36-4DDA-A26C-1B45C7879F3C}"/>
              </a:ext>
            </a:extLst>
          </p:cNvPr>
          <p:cNvSpPr/>
          <p:nvPr/>
        </p:nvSpPr>
        <p:spPr>
          <a:xfrm>
            <a:off x="1037890" y="2372701"/>
            <a:ext cx="10874259" cy="1354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/>
              <a:t>Array </a:t>
            </a:r>
            <a:r>
              <a:rPr lang="en-US" altLang="zh-TW" sz="3200" b="1" dirty="0"/>
              <a:t>D</a:t>
            </a:r>
            <a:r>
              <a:rPr lang="en-US" altLang="zh-TW" sz="3200" dirty="0"/>
              <a:t> stores the shortest path distance between vertex </a:t>
            </a:r>
            <a:r>
              <a:rPr lang="en-US" altLang="zh-TW" sz="3200" b="1" dirty="0" err="1"/>
              <a:t>i</a:t>
            </a:r>
            <a:r>
              <a:rPr lang="en-US" altLang="zh-TW" sz="3200" dirty="0"/>
              <a:t> and </a:t>
            </a:r>
            <a:r>
              <a:rPr lang="en-US" altLang="zh-TW" sz="3200" b="1" dirty="0"/>
              <a:t>j</a:t>
            </a:r>
            <a:r>
              <a:rPr lang="en-US" altLang="zh-TW" sz="3200" dirty="0"/>
              <a:t> </a:t>
            </a:r>
          </a:p>
          <a:p>
            <a:r>
              <a:rPr lang="en-US" altLang="zh-TW" sz="3200" dirty="0"/>
              <a:t>in </a:t>
            </a:r>
            <a:r>
              <a:rPr lang="en-US" altLang="zh-TW" sz="3200" b="1" dirty="0"/>
              <a:t>V</a:t>
            </a:r>
          </a:p>
          <a:p>
            <a:endParaRPr lang="en-US" altLang="zh-TW" b="1" dirty="0"/>
          </a:p>
        </p:txBody>
      </p:sp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D515A6D7-90EC-4AD7-9DF9-CEAD1BC770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94155"/>
              </p:ext>
            </p:extLst>
          </p:nvPr>
        </p:nvGraphicFramePr>
        <p:xfrm>
          <a:off x="5547600" y="3363825"/>
          <a:ext cx="4071936" cy="275308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8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86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86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8656">
                  <a:extLst>
                    <a:ext uri="{9D8B030D-6E8A-4147-A177-3AD203B41FA5}">
                      <a16:colId xmlns:a16="http://schemas.microsoft.com/office/drawing/2014/main" val="2111932496"/>
                    </a:ext>
                  </a:extLst>
                </a:gridCol>
                <a:gridCol w="678656">
                  <a:extLst>
                    <a:ext uri="{9D8B030D-6E8A-4147-A177-3AD203B41FA5}">
                      <a16:colId xmlns:a16="http://schemas.microsoft.com/office/drawing/2014/main" val="1125536113"/>
                    </a:ext>
                  </a:extLst>
                </a:gridCol>
              </a:tblGrid>
              <a:tr h="4603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D</a:t>
                      </a:r>
                      <a:r>
                        <a:rPr lang="en-US" altLang="zh-TW" sz="2400" baseline="30000" dirty="0"/>
                        <a:t>1</a:t>
                      </a:r>
                      <a:endParaRPr lang="zh-TW" altLang="en-US" sz="2400" baseline="300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3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4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3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0</a:t>
                      </a:r>
                      <a:endParaRPr lang="zh-TW" altLang="en-US" sz="2400" b="1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/>
                        <a:t>∞</a:t>
                      </a:r>
                      <a:endParaRPr lang="zh-TW" altLang="en-US" sz="24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38" marB="4573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3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1</a:t>
                      </a:r>
                      <a:endParaRPr lang="zh-TW" altLang="en-US" sz="2400" b="1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/>
                        <a:t>∞</a:t>
                      </a:r>
                      <a:endParaRPr lang="zh-TW" altLang="en-US" sz="24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38" marB="4573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9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3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2</a:t>
                      </a:r>
                      <a:endParaRPr lang="zh-TW" altLang="en-US" sz="2400" b="1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4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3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38" marB="4573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3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3</a:t>
                      </a:r>
                      <a:endParaRPr lang="zh-TW" altLang="en-US" sz="2400" b="1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/>
                        <a:t>∞</a:t>
                      </a:r>
                      <a:endParaRPr lang="zh-TW" altLang="en-US" sz="24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/>
                        <a:t>∞</a:t>
                      </a:r>
                      <a:endParaRPr lang="zh-TW" altLang="en-US" sz="24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3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0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7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7216851"/>
                  </a:ext>
                </a:extLst>
              </a:tr>
              <a:tr h="4573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4</a:t>
                      </a:r>
                      <a:endParaRPr lang="zh-TW" altLang="en-US" sz="2400" b="1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9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7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0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8495591"/>
                  </a:ext>
                </a:extLst>
              </a:tr>
            </a:tbl>
          </a:graphicData>
        </a:graphic>
      </p:graphicFrame>
      <p:sp>
        <p:nvSpPr>
          <p:cNvPr id="20" name="投影片編號版面配置區 19">
            <a:extLst>
              <a:ext uri="{FF2B5EF4-FFF2-40B4-BE49-F238E27FC236}">
                <a16:creationId xmlns:a16="http://schemas.microsoft.com/office/drawing/2014/main" id="{749E32A3-3D4E-4823-BDD2-8677C61B5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94F5E6C-284B-4BEF-BE71-527141E754F9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8E37B36-32FC-4485-A732-A079FFB622CB}"/>
              </a:ext>
            </a:extLst>
          </p:cNvPr>
          <p:cNvSpPr/>
          <p:nvPr/>
        </p:nvSpPr>
        <p:spPr>
          <a:xfrm rot="5400000">
            <a:off x="7711430" y="2815992"/>
            <a:ext cx="421128" cy="3395082"/>
          </a:xfrm>
          <a:prstGeom prst="rect">
            <a:avLst/>
          </a:prstGeom>
          <a:solidFill>
            <a:srgbClr val="FFFF00">
              <a:alpha val="30000"/>
            </a:srgbClr>
          </a:solidFill>
          <a:ln w="25400">
            <a:solidFill>
              <a:srgbClr val="FFFF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942D85B-EF22-4FAD-80EC-FB0672B3A02F}"/>
              </a:ext>
            </a:extLst>
          </p:cNvPr>
          <p:cNvSpPr/>
          <p:nvPr/>
        </p:nvSpPr>
        <p:spPr>
          <a:xfrm>
            <a:off x="6877930" y="4718042"/>
            <a:ext cx="696915" cy="1398865"/>
          </a:xfrm>
          <a:prstGeom prst="rect">
            <a:avLst/>
          </a:prstGeom>
          <a:solidFill>
            <a:srgbClr val="FFFF00">
              <a:alpha val="30000"/>
            </a:srgbClr>
          </a:solidFill>
          <a:ln w="25400">
            <a:solidFill>
              <a:srgbClr val="FFFF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AE6F255-9BDE-44C8-BB23-7535D06DC9ED}"/>
              </a:ext>
            </a:extLst>
          </p:cNvPr>
          <p:cNvSpPr/>
          <p:nvPr/>
        </p:nvSpPr>
        <p:spPr>
          <a:xfrm>
            <a:off x="6886653" y="3861855"/>
            <a:ext cx="696915" cy="448806"/>
          </a:xfrm>
          <a:prstGeom prst="rect">
            <a:avLst/>
          </a:prstGeom>
          <a:solidFill>
            <a:srgbClr val="FFFF00">
              <a:alpha val="30000"/>
            </a:srgbClr>
          </a:solidFill>
          <a:ln w="25400">
            <a:solidFill>
              <a:srgbClr val="FFFF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8458F2D6-FC46-4BB6-A085-1E416E67FF0F}"/>
              </a:ext>
            </a:extLst>
          </p:cNvPr>
          <p:cNvSpPr txBox="1"/>
          <p:nvPr/>
        </p:nvSpPr>
        <p:spPr>
          <a:xfrm>
            <a:off x="7737613" y="3833710"/>
            <a:ext cx="4753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∞</a:t>
            </a:r>
            <a:endParaRPr lang="zh-TW" altLang="en-US" sz="2400" dirty="0">
              <a:solidFill>
                <a:schemeClr val="tx2"/>
              </a:solidFill>
            </a:endParaRPr>
          </a:p>
          <a:p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4AD5F5FE-7CF5-4A3F-A52F-352F11B84BB1}"/>
              </a:ext>
            </a:extLst>
          </p:cNvPr>
          <p:cNvSpPr txBox="1"/>
          <p:nvPr/>
        </p:nvSpPr>
        <p:spPr>
          <a:xfrm>
            <a:off x="9063877" y="3826845"/>
            <a:ext cx="4753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∞</a:t>
            </a:r>
            <a:endParaRPr lang="zh-TW" altLang="en-US" sz="2400" dirty="0">
              <a:solidFill>
                <a:schemeClr val="tx2"/>
              </a:solidFill>
            </a:endParaRPr>
          </a:p>
          <a:p>
            <a:endParaRPr lang="zh-TW" altLang="en-US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4E9AED5A-90C7-4190-827C-16D9B0692AB0}"/>
              </a:ext>
            </a:extLst>
          </p:cNvPr>
          <p:cNvSpPr txBox="1"/>
          <p:nvPr/>
        </p:nvSpPr>
        <p:spPr>
          <a:xfrm>
            <a:off x="6352076" y="4740366"/>
            <a:ext cx="4753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∞</a:t>
            </a:r>
            <a:endParaRPr lang="zh-TW" altLang="en-US" sz="2400" dirty="0">
              <a:solidFill>
                <a:schemeClr val="tx2"/>
              </a:solidFill>
            </a:endParaRPr>
          </a:p>
          <a:p>
            <a:endParaRPr lang="zh-TW" altLang="en-US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DBB08F47-2780-4B3D-B9A4-9F884871C7F0}"/>
              </a:ext>
            </a:extLst>
          </p:cNvPr>
          <p:cNvSpPr txBox="1"/>
          <p:nvPr/>
        </p:nvSpPr>
        <p:spPr>
          <a:xfrm>
            <a:off x="6346769" y="5635807"/>
            <a:ext cx="4753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∞</a:t>
            </a:r>
            <a:endParaRPr lang="zh-TW" altLang="en-US" sz="2400" dirty="0">
              <a:solidFill>
                <a:schemeClr val="tx2"/>
              </a:solidFill>
            </a:endParaRPr>
          </a:p>
          <a:p>
            <a:endParaRPr lang="zh-TW" altLang="en-US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6065A553-4CB9-4EE8-8EE3-BE692DC70576}"/>
              </a:ext>
            </a:extLst>
          </p:cNvPr>
          <p:cNvSpPr txBox="1"/>
          <p:nvPr/>
        </p:nvSpPr>
        <p:spPr>
          <a:xfrm>
            <a:off x="9063877" y="4740366"/>
            <a:ext cx="4753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∞</a:t>
            </a:r>
            <a:endParaRPr lang="zh-TW" altLang="en-US" sz="2400" dirty="0">
              <a:solidFill>
                <a:schemeClr val="tx2"/>
              </a:solidFill>
            </a:endParaRPr>
          </a:p>
          <a:p>
            <a:endParaRPr lang="zh-TW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130224C5-AD69-4557-9FCB-D9D45D8EAF4C}"/>
              </a:ext>
            </a:extLst>
          </p:cNvPr>
          <p:cNvSpPr txBox="1"/>
          <p:nvPr/>
        </p:nvSpPr>
        <p:spPr>
          <a:xfrm>
            <a:off x="7712602" y="5635807"/>
            <a:ext cx="4753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∞</a:t>
            </a:r>
            <a:endParaRPr lang="zh-TW" altLang="en-US" sz="2400" dirty="0">
              <a:solidFill>
                <a:schemeClr val="tx2"/>
              </a:solidFill>
            </a:endParaRPr>
          </a:p>
          <a:p>
            <a:endParaRPr lang="zh-TW" altLang="en-US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D0A46357-74AC-48EF-B7E3-36656CCB5F5E}"/>
              </a:ext>
            </a:extLst>
          </p:cNvPr>
          <p:cNvSpPr txBox="1"/>
          <p:nvPr/>
        </p:nvSpPr>
        <p:spPr>
          <a:xfrm>
            <a:off x="7765257" y="3826845"/>
            <a:ext cx="325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7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E62DB5FF-F1E3-4CDA-A25F-740E08388ED3}"/>
              </a:ext>
            </a:extLst>
          </p:cNvPr>
          <p:cNvSpPr txBox="1"/>
          <p:nvPr/>
        </p:nvSpPr>
        <p:spPr>
          <a:xfrm>
            <a:off x="6379720" y="4738556"/>
            <a:ext cx="325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7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E54FEE76-A197-4CCC-8824-1300ECA9A081}"/>
              </a:ext>
            </a:extLst>
          </p:cNvPr>
          <p:cNvSpPr txBox="1"/>
          <p:nvPr/>
        </p:nvSpPr>
        <p:spPr>
          <a:xfrm>
            <a:off x="9039212" y="3828099"/>
            <a:ext cx="524720" cy="46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12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C531EE8F-7ECC-44E6-A89D-E2FDD56BB52A}"/>
              </a:ext>
            </a:extLst>
          </p:cNvPr>
          <p:cNvSpPr txBox="1"/>
          <p:nvPr/>
        </p:nvSpPr>
        <p:spPr>
          <a:xfrm>
            <a:off x="6324105" y="5650362"/>
            <a:ext cx="524720" cy="46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12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006441A3-AE85-4A63-AA98-2E929CB523AA}"/>
              </a:ext>
            </a:extLst>
          </p:cNvPr>
          <p:cNvSpPr txBox="1"/>
          <p:nvPr/>
        </p:nvSpPr>
        <p:spPr>
          <a:xfrm>
            <a:off x="7681856" y="5652868"/>
            <a:ext cx="524720" cy="46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13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69413B41-A1CA-4DEE-AA63-B004A4BDDDFB}"/>
              </a:ext>
            </a:extLst>
          </p:cNvPr>
          <p:cNvSpPr txBox="1"/>
          <p:nvPr/>
        </p:nvSpPr>
        <p:spPr>
          <a:xfrm>
            <a:off x="9014548" y="4735939"/>
            <a:ext cx="524720" cy="46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13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04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3A9C8B-5BE8-4FD0-B980-F4DA635AC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Step1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BB8F57-B039-4B4B-A08D-74939E47B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Use Floyd-</a:t>
            </a:r>
            <a:r>
              <a:rPr lang="en-US" altLang="zh-TW" sz="3200" dirty="0" err="1"/>
              <a:t>Warshall’s</a:t>
            </a:r>
            <a:r>
              <a:rPr lang="en-US" altLang="zh-TW" sz="3200" dirty="0"/>
              <a:t> Algorithm </a:t>
            </a:r>
            <a:endParaRPr lang="zh-TW" altLang="en-US" sz="3200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832804C2-415D-41EE-9A9B-F3782DA68FFB}"/>
              </a:ext>
            </a:extLst>
          </p:cNvPr>
          <p:cNvGrpSpPr>
            <a:grpSpLocks noChangeAspect="1"/>
          </p:cNvGrpSpPr>
          <p:nvPr/>
        </p:nvGrpSpPr>
        <p:grpSpPr>
          <a:xfrm>
            <a:off x="1155091" y="3186255"/>
            <a:ext cx="4320000" cy="2972499"/>
            <a:chOff x="2295577" y="4596928"/>
            <a:chExt cx="3021953" cy="2079341"/>
          </a:xfrm>
        </p:grpSpPr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05AF30B2-9D58-49AD-AB87-FFEE378D27A7}"/>
                </a:ext>
              </a:extLst>
            </p:cNvPr>
            <p:cNvSpPr/>
            <p:nvPr/>
          </p:nvSpPr>
          <p:spPr>
            <a:xfrm>
              <a:off x="2295577" y="4770673"/>
              <a:ext cx="420805" cy="42080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A9AFA10A-200E-4125-8235-471BD1B63260}"/>
                </a:ext>
              </a:extLst>
            </p:cNvPr>
            <p:cNvSpPr/>
            <p:nvPr/>
          </p:nvSpPr>
          <p:spPr>
            <a:xfrm>
              <a:off x="4326172" y="6038533"/>
              <a:ext cx="420805" cy="42080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1F199F98-D557-4B02-B3D5-DF87652234FC}"/>
                </a:ext>
              </a:extLst>
            </p:cNvPr>
            <p:cNvSpPr/>
            <p:nvPr/>
          </p:nvSpPr>
          <p:spPr>
            <a:xfrm>
              <a:off x="3322354" y="4780322"/>
              <a:ext cx="420805" cy="42080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4CB18E16-310B-4E05-903B-8181794A17C5}"/>
                </a:ext>
              </a:extLst>
            </p:cNvPr>
            <p:cNvSpPr/>
            <p:nvPr/>
          </p:nvSpPr>
          <p:spPr>
            <a:xfrm>
              <a:off x="4326172" y="4784036"/>
              <a:ext cx="420805" cy="42080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78E1C081-F62C-4339-8A52-58C728EA2A53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 flipH="1">
              <a:off x="2711524" y="4990725"/>
              <a:ext cx="610830" cy="309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72A22120-9403-45DD-B64C-81EC2F736263}"/>
                </a:ext>
              </a:extLst>
            </p:cNvPr>
            <p:cNvCxnSpPr>
              <a:cxnSpLocks/>
              <a:stCxn id="8" idx="2"/>
              <a:endCxn id="7" idx="6"/>
            </p:cNvCxnSpPr>
            <p:nvPr/>
          </p:nvCxnSpPr>
          <p:spPr>
            <a:xfrm flipH="1" flipV="1">
              <a:off x="3743159" y="4990725"/>
              <a:ext cx="583013" cy="3714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BD04AA6F-5952-472B-A966-ACBA25F7A491}"/>
                </a:ext>
              </a:extLst>
            </p:cNvPr>
            <p:cNvCxnSpPr>
              <a:cxnSpLocks/>
              <a:stCxn id="12" idx="6"/>
              <a:endCxn id="6" idx="2"/>
            </p:cNvCxnSpPr>
            <p:nvPr/>
          </p:nvCxnSpPr>
          <p:spPr>
            <a:xfrm>
              <a:off x="3719892" y="6248936"/>
              <a:ext cx="606280" cy="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80D338FC-3DB1-4C98-BAA6-2F54629D2B57}"/>
                </a:ext>
              </a:extLst>
            </p:cNvPr>
            <p:cNvSpPr/>
            <p:nvPr/>
          </p:nvSpPr>
          <p:spPr>
            <a:xfrm>
              <a:off x="3299087" y="6038533"/>
              <a:ext cx="420805" cy="42080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4</a:t>
              </a:r>
              <a:endParaRPr lang="zh-TW" altLang="en-US" dirty="0"/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723E6A3D-9629-4506-8EA9-6858D4F31023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>
              <a:off x="4536574" y="5219544"/>
              <a:ext cx="1" cy="818989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CD339DC2-9749-4556-84B2-4ADD043BA814}"/>
                </a:ext>
              </a:extLst>
            </p:cNvPr>
            <p:cNvSpPr txBox="1"/>
            <p:nvPr/>
          </p:nvSpPr>
          <p:spPr>
            <a:xfrm>
              <a:off x="2832365" y="4621392"/>
              <a:ext cx="700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D9771072-A7AD-4891-BF89-FF21E0F1C390}"/>
                </a:ext>
              </a:extLst>
            </p:cNvPr>
            <p:cNvSpPr txBox="1"/>
            <p:nvPr/>
          </p:nvSpPr>
          <p:spPr>
            <a:xfrm>
              <a:off x="3121739" y="5466691"/>
              <a:ext cx="700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9</a:t>
              </a:r>
              <a:endParaRPr lang="zh-TW" altLang="en-US" dirty="0"/>
            </a:p>
          </p:txBody>
        </p: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D3732E9A-847E-49E3-A9ED-51BC3285355F}"/>
                </a:ext>
              </a:extLst>
            </p:cNvPr>
            <p:cNvCxnSpPr>
              <a:cxnSpLocks/>
              <a:stCxn id="7" idx="4"/>
              <a:endCxn id="12" idx="0"/>
            </p:cNvCxnSpPr>
            <p:nvPr/>
          </p:nvCxnSpPr>
          <p:spPr>
            <a:xfrm flipH="1">
              <a:off x="3509490" y="5201127"/>
              <a:ext cx="23267" cy="837406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6D3A2656-A8B1-4754-A8AB-DC00ECF645E0}"/>
                </a:ext>
              </a:extLst>
            </p:cNvPr>
            <p:cNvSpPr txBox="1"/>
            <p:nvPr/>
          </p:nvSpPr>
          <p:spPr>
            <a:xfrm>
              <a:off x="3882952" y="4596928"/>
              <a:ext cx="700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4</a:t>
              </a:r>
              <a:endParaRPr lang="zh-TW" altLang="en-US" dirty="0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1C835B69-3FF9-4ADA-BC6A-C95BB8CE54D4}"/>
                </a:ext>
              </a:extLst>
            </p:cNvPr>
            <p:cNvSpPr txBox="1"/>
            <p:nvPr/>
          </p:nvSpPr>
          <p:spPr>
            <a:xfrm>
              <a:off x="3836182" y="6306937"/>
              <a:ext cx="700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7</a:t>
              </a:r>
              <a:endParaRPr lang="zh-TW" altLang="en-US" dirty="0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D4F6E1E1-8799-4BEA-B307-660B0B3D07C1}"/>
                </a:ext>
              </a:extLst>
            </p:cNvPr>
            <p:cNvSpPr txBox="1"/>
            <p:nvPr/>
          </p:nvSpPr>
          <p:spPr>
            <a:xfrm>
              <a:off x="4617138" y="5407020"/>
              <a:ext cx="700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3</a:t>
              </a:r>
              <a:endParaRPr lang="zh-TW" altLang="en-US" dirty="0"/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A606A1A7-6B36-4DDA-A26C-1B45C7879F3C}"/>
              </a:ext>
            </a:extLst>
          </p:cNvPr>
          <p:cNvSpPr/>
          <p:nvPr/>
        </p:nvSpPr>
        <p:spPr>
          <a:xfrm>
            <a:off x="1037890" y="2372701"/>
            <a:ext cx="10874259" cy="1354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/>
              <a:t>Array </a:t>
            </a:r>
            <a:r>
              <a:rPr lang="en-US" altLang="zh-TW" sz="3200" b="1" dirty="0"/>
              <a:t>D</a:t>
            </a:r>
            <a:r>
              <a:rPr lang="en-US" altLang="zh-TW" sz="3200" dirty="0"/>
              <a:t> stores the shortest path distance between vertex </a:t>
            </a:r>
            <a:r>
              <a:rPr lang="en-US" altLang="zh-TW" sz="3200" b="1" dirty="0" err="1"/>
              <a:t>i</a:t>
            </a:r>
            <a:r>
              <a:rPr lang="en-US" altLang="zh-TW" sz="3200" dirty="0"/>
              <a:t> and </a:t>
            </a:r>
            <a:r>
              <a:rPr lang="en-US" altLang="zh-TW" sz="3200" b="1" dirty="0"/>
              <a:t>j</a:t>
            </a:r>
            <a:r>
              <a:rPr lang="en-US" altLang="zh-TW" sz="3200" dirty="0"/>
              <a:t> </a:t>
            </a:r>
          </a:p>
          <a:p>
            <a:r>
              <a:rPr lang="en-US" altLang="zh-TW" sz="3200" dirty="0"/>
              <a:t>in </a:t>
            </a:r>
            <a:r>
              <a:rPr lang="en-US" altLang="zh-TW" sz="3200" b="1" dirty="0"/>
              <a:t>V</a:t>
            </a:r>
          </a:p>
          <a:p>
            <a:endParaRPr lang="en-US" altLang="zh-TW" b="1" dirty="0"/>
          </a:p>
        </p:txBody>
      </p: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7CA416EC-01CC-4FF5-9C22-5D258BF4AF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157080"/>
              </p:ext>
            </p:extLst>
          </p:nvPr>
        </p:nvGraphicFramePr>
        <p:xfrm>
          <a:off x="5547600" y="3363825"/>
          <a:ext cx="4071936" cy="275308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8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86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86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8656">
                  <a:extLst>
                    <a:ext uri="{9D8B030D-6E8A-4147-A177-3AD203B41FA5}">
                      <a16:colId xmlns:a16="http://schemas.microsoft.com/office/drawing/2014/main" val="2111932496"/>
                    </a:ext>
                  </a:extLst>
                </a:gridCol>
                <a:gridCol w="678656">
                  <a:extLst>
                    <a:ext uri="{9D8B030D-6E8A-4147-A177-3AD203B41FA5}">
                      <a16:colId xmlns:a16="http://schemas.microsoft.com/office/drawing/2014/main" val="1125536113"/>
                    </a:ext>
                  </a:extLst>
                </a:gridCol>
              </a:tblGrid>
              <a:tr h="4603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D</a:t>
                      </a:r>
                      <a:r>
                        <a:rPr lang="en-US" altLang="zh-TW" sz="2400" baseline="30000" dirty="0"/>
                        <a:t>2</a:t>
                      </a:r>
                      <a:endParaRPr lang="zh-TW" altLang="en-US" sz="2400" baseline="300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3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4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3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0</a:t>
                      </a:r>
                      <a:endParaRPr lang="zh-TW" altLang="en-US" sz="2400" b="1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7</a:t>
                      </a:r>
                      <a:endParaRPr lang="zh-TW" altLang="en-US" sz="24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12</a:t>
                      </a:r>
                      <a:endParaRPr lang="zh-TW" altLang="en-US" sz="24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38" marB="4573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3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1</a:t>
                      </a:r>
                      <a:endParaRPr lang="zh-TW" altLang="en-US" sz="2400" b="1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38" marB="4573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9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3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2</a:t>
                      </a:r>
                      <a:endParaRPr lang="zh-TW" altLang="en-US" sz="2400" b="1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7</a:t>
                      </a:r>
                      <a:endParaRPr lang="zh-TW" altLang="en-US" sz="24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4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3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13</a:t>
                      </a:r>
                      <a:endParaRPr lang="zh-TW" altLang="en-US" sz="24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38" marB="4573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3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3</a:t>
                      </a:r>
                      <a:endParaRPr lang="zh-TW" altLang="en-US" sz="2400" b="1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3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0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7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7216851"/>
                  </a:ext>
                </a:extLst>
              </a:tr>
              <a:tr h="4573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4</a:t>
                      </a:r>
                      <a:endParaRPr lang="zh-TW" altLang="en-US" sz="2400" b="1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12</a:t>
                      </a:r>
                      <a:endParaRPr lang="zh-TW" altLang="en-US" sz="24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9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13</a:t>
                      </a:r>
                      <a:endParaRPr lang="zh-TW" altLang="en-US" sz="24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7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0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8495591"/>
                  </a:ext>
                </a:extLst>
              </a:tr>
            </a:tbl>
          </a:graphicData>
        </a:graphic>
      </p:graphicFrame>
      <p:sp>
        <p:nvSpPr>
          <p:cNvPr id="20" name="投影片編號版面配置區 19">
            <a:extLst>
              <a:ext uri="{FF2B5EF4-FFF2-40B4-BE49-F238E27FC236}">
                <a16:creationId xmlns:a16="http://schemas.microsoft.com/office/drawing/2014/main" id="{1C42690E-6279-4086-B740-1503ED926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5E6C-284B-4BEF-BE71-527141E754F9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279F788-D000-43F7-B51E-8C5BF59D1D5A}"/>
              </a:ext>
            </a:extLst>
          </p:cNvPr>
          <p:cNvSpPr/>
          <p:nvPr/>
        </p:nvSpPr>
        <p:spPr>
          <a:xfrm rot="5400000">
            <a:off x="7745590" y="3260048"/>
            <a:ext cx="421128" cy="3395082"/>
          </a:xfrm>
          <a:prstGeom prst="rect">
            <a:avLst/>
          </a:prstGeom>
          <a:solidFill>
            <a:srgbClr val="FFFF00">
              <a:alpha val="30000"/>
            </a:srgbClr>
          </a:solidFill>
          <a:ln w="25400">
            <a:solidFill>
              <a:srgbClr val="FFFF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64B96D5-C432-4337-8BDC-436EE9890389}"/>
              </a:ext>
            </a:extLst>
          </p:cNvPr>
          <p:cNvSpPr/>
          <p:nvPr/>
        </p:nvSpPr>
        <p:spPr>
          <a:xfrm>
            <a:off x="7607696" y="3818612"/>
            <a:ext cx="696915" cy="928413"/>
          </a:xfrm>
          <a:prstGeom prst="rect">
            <a:avLst/>
          </a:prstGeom>
          <a:solidFill>
            <a:srgbClr val="FFFF00">
              <a:alpha val="30000"/>
            </a:srgbClr>
          </a:solidFill>
          <a:ln w="25400">
            <a:solidFill>
              <a:srgbClr val="FFFF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BAE2079-171B-495D-9439-F0E365779E64}"/>
              </a:ext>
            </a:extLst>
          </p:cNvPr>
          <p:cNvSpPr/>
          <p:nvPr/>
        </p:nvSpPr>
        <p:spPr>
          <a:xfrm>
            <a:off x="7607696" y="5166702"/>
            <a:ext cx="696915" cy="928156"/>
          </a:xfrm>
          <a:prstGeom prst="rect">
            <a:avLst/>
          </a:prstGeom>
          <a:solidFill>
            <a:srgbClr val="FFFF00">
              <a:alpha val="30000"/>
            </a:srgbClr>
          </a:solidFill>
          <a:ln w="25400">
            <a:solidFill>
              <a:srgbClr val="FFFF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05C31708-99DE-4593-A9D8-CC665C78B63F}"/>
              </a:ext>
            </a:extLst>
          </p:cNvPr>
          <p:cNvSpPr txBox="1"/>
          <p:nvPr/>
        </p:nvSpPr>
        <p:spPr>
          <a:xfrm>
            <a:off x="6300981" y="5201327"/>
            <a:ext cx="628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10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5F287BCC-735D-46EE-9169-DA01D8F71D81}"/>
              </a:ext>
            </a:extLst>
          </p:cNvPr>
          <p:cNvSpPr txBox="1"/>
          <p:nvPr/>
        </p:nvSpPr>
        <p:spPr>
          <a:xfrm>
            <a:off x="7086812" y="5209074"/>
            <a:ext cx="468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7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D5105214-2DDA-405F-9070-C58C8F6862EF}"/>
              </a:ext>
            </a:extLst>
          </p:cNvPr>
          <p:cNvSpPr txBox="1"/>
          <p:nvPr/>
        </p:nvSpPr>
        <p:spPr>
          <a:xfrm>
            <a:off x="8355541" y="3836369"/>
            <a:ext cx="628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10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1820BB8F-E0B9-473E-B7C1-B8AD58FA89AA}"/>
              </a:ext>
            </a:extLst>
          </p:cNvPr>
          <p:cNvSpPr txBox="1"/>
          <p:nvPr/>
        </p:nvSpPr>
        <p:spPr>
          <a:xfrm>
            <a:off x="8437831" y="4273994"/>
            <a:ext cx="468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7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DAE665AA-9DF5-43FD-93DD-7A65CB823BBF}"/>
              </a:ext>
            </a:extLst>
          </p:cNvPr>
          <p:cNvSpPr txBox="1"/>
          <p:nvPr/>
        </p:nvSpPr>
        <p:spPr>
          <a:xfrm>
            <a:off x="6343484" y="5209076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zh-TW" altLang="en-US" sz="2400" dirty="0"/>
              <a:t>∞</a:t>
            </a:r>
            <a:endParaRPr lang="zh-TW" altLang="en-US" sz="2400" dirty="0">
              <a:solidFill>
                <a:schemeClr val="tx2"/>
              </a:solidFill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14680FBF-02F7-4E3D-B66D-365A933EA2F8}"/>
              </a:ext>
            </a:extLst>
          </p:cNvPr>
          <p:cNvSpPr txBox="1"/>
          <p:nvPr/>
        </p:nvSpPr>
        <p:spPr>
          <a:xfrm>
            <a:off x="7015623" y="5209075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zh-TW" altLang="en-US" sz="2400" dirty="0"/>
              <a:t>∞</a:t>
            </a:r>
            <a:endParaRPr lang="zh-TW" altLang="en-US" sz="2400" dirty="0">
              <a:solidFill>
                <a:schemeClr val="tx2"/>
              </a:solidFill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FB9E6CF6-061E-4805-96F5-D7B495689851}"/>
              </a:ext>
            </a:extLst>
          </p:cNvPr>
          <p:cNvSpPr txBox="1"/>
          <p:nvPr/>
        </p:nvSpPr>
        <p:spPr>
          <a:xfrm>
            <a:off x="8366686" y="3842499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zh-TW" altLang="en-US" sz="2400" dirty="0"/>
              <a:t>∞</a:t>
            </a:r>
            <a:endParaRPr lang="zh-TW" altLang="en-US" sz="2400" dirty="0">
              <a:solidFill>
                <a:schemeClr val="tx2"/>
              </a:solidFill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543F59A2-E8BF-405E-ADF6-43ADE487D602}"/>
              </a:ext>
            </a:extLst>
          </p:cNvPr>
          <p:cNvSpPr txBox="1"/>
          <p:nvPr/>
        </p:nvSpPr>
        <p:spPr>
          <a:xfrm>
            <a:off x="8355541" y="4299721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zh-TW" altLang="en-US" sz="2400" dirty="0"/>
              <a:t>∞</a:t>
            </a:r>
            <a:endParaRPr lang="zh-TW" alt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63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7" grpId="0"/>
      <p:bldP spid="28" grpId="0"/>
      <p:bldP spid="29" grpId="0"/>
      <p:bldP spid="31" grpId="0"/>
      <p:bldP spid="33" grpId="0"/>
      <p:bldP spid="34" grpId="0"/>
      <p:bldP spid="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3A9C8B-5BE8-4FD0-B980-F4DA635AC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Step1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BB8F57-B039-4B4B-A08D-74939E47B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Use Floyd-</a:t>
            </a:r>
            <a:r>
              <a:rPr lang="en-US" altLang="zh-TW" sz="3200" dirty="0" err="1"/>
              <a:t>Warshall’s</a:t>
            </a:r>
            <a:r>
              <a:rPr lang="en-US" altLang="zh-TW" sz="3200" dirty="0"/>
              <a:t> Algorithm </a:t>
            </a:r>
            <a:endParaRPr lang="zh-TW" altLang="en-US" sz="3200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832804C2-415D-41EE-9A9B-F3782DA68FFB}"/>
              </a:ext>
            </a:extLst>
          </p:cNvPr>
          <p:cNvGrpSpPr>
            <a:grpSpLocks noChangeAspect="1"/>
          </p:cNvGrpSpPr>
          <p:nvPr/>
        </p:nvGrpSpPr>
        <p:grpSpPr>
          <a:xfrm>
            <a:off x="1155091" y="3186255"/>
            <a:ext cx="4320000" cy="2972499"/>
            <a:chOff x="2295577" y="4596928"/>
            <a:chExt cx="3021953" cy="2079341"/>
          </a:xfrm>
        </p:grpSpPr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05AF30B2-9D58-49AD-AB87-FFEE378D27A7}"/>
                </a:ext>
              </a:extLst>
            </p:cNvPr>
            <p:cNvSpPr/>
            <p:nvPr/>
          </p:nvSpPr>
          <p:spPr>
            <a:xfrm>
              <a:off x="2295577" y="4770673"/>
              <a:ext cx="420805" cy="42080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A9AFA10A-200E-4125-8235-471BD1B63260}"/>
                </a:ext>
              </a:extLst>
            </p:cNvPr>
            <p:cNvSpPr/>
            <p:nvPr/>
          </p:nvSpPr>
          <p:spPr>
            <a:xfrm>
              <a:off x="4326172" y="6038533"/>
              <a:ext cx="420805" cy="42080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1F199F98-D557-4B02-B3D5-DF87652234FC}"/>
                </a:ext>
              </a:extLst>
            </p:cNvPr>
            <p:cNvSpPr/>
            <p:nvPr/>
          </p:nvSpPr>
          <p:spPr>
            <a:xfrm>
              <a:off x="3322354" y="4780322"/>
              <a:ext cx="420805" cy="42080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4CB18E16-310B-4E05-903B-8181794A17C5}"/>
                </a:ext>
              </a:extLst>
            </p:cNvPr>
            <p:cNvSpPr/>
            <p:nvPr/>
          </p:nvSpPr>
          <p:spPr>
            <a:xfrm>
              <a:off x="4326172" y="4784036"/>
              <a:ext cx="420805" cy="42080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78E1C081-F62C-4339-8A52-58C728EA2A53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 flipH="1">
              <a:off x="2711524" y="4990725"/>
              <a:ext cx="610830" cy="309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72A22120-9403-45DD-B64C-81EC2F736263}"/>
                </a:ext>
              </a:extLst>
            </p:cNvPr>
            <p:cNvCxnSpPr>
              <a:cxnSpLocks/>
              <a:stCxn id="8" idx="2"/>
              <a:endCxn id="7" idx="6"/>
            </p:cNvCxnSpPr>
            <p:nvPr/>
          </p:nvCxnSpPr>
          <p:spPr>
            <a:xfrm flipH="1" flipV="1">
              <a:off x="3743159" y="4990725"/>
              <a:ext cx="583013" cy="3714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BD04AA6F-5952-472B-A966-ACBA25F7A491}"/>
                </a:ext>
              </a:extLst>
            </p:cNvPr>
            <p:cNvCxnSpPr>
              <a:cxnSpLocks/>
              <a:stCxn id="12" idx="6"/>
              <a:endCxn id="6" idx="2"/>
            </p:cNvCxnSpPr>
            <p:nvPr/>
          </p:nvCxnSpPr>
          <p:spPr>
            <a:xfrm>
              <a:off x="3719892" y="6248936"/>
              <a:ext cx="606280" cy="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80D338FC-3DB1-4C98-BAA6-2F54629D2B57}"/>
                </a:ext>
              </a:extLst>
            </p:cNvPr>
            <p:cNvSpPr/>
            <p:nvPr/>
          </p:nvSpPr>
          <p:spPr>
            <a:xfrm>
              <a:off x="3299087" y="6038533"/>
              <a:ext cx="420805" cy="42080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4</a:t>
              </a:r>
              <a:endParaRPr lang="zh-TW" altLang="en-US" dirty="0"/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723E6A3D-9629-4506-8EA9-6858D4F31023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>
              <a:off x="4536574" y="5219544"/>
              <a:ext cx="1" cy="818989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CD339DC2-9749-4556-84B2-4ADD043BA814}"/>
                </a:ext>
              </a:extLst>
            </p:cNvPr>
            <p:cNvSpPr txBox="1"/>
            <p:nvPr/>
          </p:nvSpPr>
          <p:spPr>
            <a:xfrm>
              <a:off x="2832365" y="4621392"/>
              <a:ext cx="700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D9771072-A7AD-4891-BF89-FF21E0F1C390}"/>
                </a:ext>
              </a:extLst>
            </p:cNvPr>
            <p:cNvSpPr txBox="1"/>
            <p:nvPr/>
          </p:nvSpPr>
          <p:spPr>
            <a:xfrm>
              <a:off x="3121739" y="5466691"/>
              <a:ext cx="700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9</a:t>
              </a:r>
              <a:endParaRPr lang="zh-TW" altLang="en-US" dirty="0"/>
            </a:p>
          </p:txBody>
        </p: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D3732E9A-847E-49E3-A9ED-51BC3285355F}"/>
                </a:ext>
              </a:extLst>
            </p:cNvPr>
            <p:cNvCxnSpPr>
              <a:cxnSpLocks/>
              <a:stCxn id="7" idx="4"/>
              <a:endCxn id="12" idx="0"/>
            </p:cNvCxnSpPr>
            <p:nvPr/>
          </p:nvCxnSpPr>
          <p:spPr>
            <a:xfrm flipH="1">
              <a:off x="3509490" y="5201127"/>
              <a:ext cx="23267" cy="837406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6D3A2656-A8B1-4754-A8AB-DC00ECF645E0}"/>
                </a:ext>
              </a:extLst>
            </p:cNvPr>
            <p:cNvSpPr txBox="1"/>
            <p:nvPr/>
          </p:nvSpPr>
          <p:spPr>
            <a:xfrm>
              <a:off x="3882952" y="4596928"/>
              <a:ext cx="700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4</a:t>
              </a:r>
              <a:endParaRPr lang="zh-TW" altLang="en-US" dirty="0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1C835B69-3FF9-4ADA-BC6A-C95BB8CE54D4}"/>
                </a:ext>
              </a:extLst>
            </p:cNvPr>
            <p:cNvSpPr txBox="1"/>
            <p:nvPr/>
          </p:nvSpPr>
          <p:spPr>
            <a:xfrm>
              <a:off x="3836182" y="6306937"/>
              <a:ext cx="700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7</a:t>
              </a:r>
              <a:endParaRPr lang="zh-TW" altLang="en-US" dirty="0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D4F6E1E1-8799-4BEA-B307-660B0B3D07C1}"/>
                </a:ext>
              </a:extLst>
            </p:cNvPr>
            <p:cNvSpPr txBox="1"/>
            <p:nvPr/>
          </p:nvSpPr>
          <p:spPr>
            <a:xfrm>
              <a:off x="4617138" y="5407020"/>
              <a:ext cx="700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3</a:t>
              </a:r>
              <a:endParaRPr lang="zh-TW" altLang="en-US" dirty="0"/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A606A1A7-6B36-4DDA-A26C-1B45C7879F3C}"/>
              </a:ext>
            </a:extLst>
          </p:cNvPr>
          <p:cNvSpPr/>
          <p:nvPr/>
        </p:nvSpPr>
        <p:spPr>
          <a:xfrm>
            <a:off x="1037890" y="2372701"/>
            <a:ext cx="10874259" cy="1354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/>
              <a:t>Array </a:t>
            </a:r>
            <a:r>
              <a:rPr lang="en-US" altLang="zh-TW" sz="3200" b="1" dirty="0"/>
              <a:t>D</a:t>
            </a:r>
            <a:r>
              <a:rPr lang="en-US" altLang="zh-TW" sz="3200" dirty="0"/>
              <a:t> stores the shortest path distance between vertex </a:t>
            </a:r>
            <a:r>
              <a:rPr lang="en-US" altLang="zh-TW" sz="3200" b="1" dirty="0" err="1"/>
              <a:t>i</a:t>
            </a:r>
            <a:r>
              <a:rPr lang="en-US" altLang="zh-TW" sz="3200" dirty="0"/>
              <a:t> and </a:t>
            </a:r>
            <a:r>
              <a:rPr lang="en-US" altLang="zh-TW" sz="3200" b="1" dirty="0"/>
              <a:t>j</a:t>
            </a:r>
            <a:r>
              <a:rPr lang="en-US" altLang="zh-TW" sz="3200" dirty="0"/>
              <a:t> </a:t>
            </a:r>
          </a:p>
          <a:p>
            <a:r>
              <a:rPr lang="en-US" altLang="zh-TW" sz="3200" dirty="0"/>
              <a:t>in </a:t>
            </a:r>
            <a:r>
              <a:rPr lang="en-US" altLang="zh-TW" sz="3200" b="1" dirty="0"/>
              <a:t>V</a:t>
            </a:r>
          </a:p>
          <a:p>
            <a:endParaRPr lang="en-US" altLang="zh-TW" b="1" dirty="0"/>
          </a:p>
        </p:txBody>
      </p:sp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93A238EF-B55E-4AFE-A1E0-87B0B14DEB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914021"/>
              </p:ext>
            </p:extLst>
          </p:nvPr>
        </p:nvGraphicFramePr>
        <p:xfrm>
          <a:off x="5546675" y="3364356"/>
          <a:ext cx="4071936" cy="275308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8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86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86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8656">
                  <a:extLst>
                    <a:ext uri="{9D8B030D-6E8A-4147-A177-3AD203B41FA5}">
                      <a16:colId xmlns:a16="http://schemas.microsoft.com/office/drawing/2014/main" val="2111932496"/>
                    </a:ext>
                  </a:extLst>
                </a:gridCol>
                <a:gridCol w="678656">
                  <a:extLst>
                    <a:ext uri="{9D8B030D-6E8A-4147-A177-3AD203B41FA5}">
                      <a16:colId xmlns:a16="http://schemas.microsoft.com/office/drawing/2014/main" val="1125536113"/>
                    </a:ext>
                  </a:extLst>
                </a:gridCol>
              </a:tblGrid>
              <a:tr h="4603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D</a:t>
                      </a:r>
                      <a:r>
                        <a:rPr lang="en-US" altLang="zh-TW" sz="2400" baseline="30000" dirty="0"/>
                        <a:t>3</a:t>
                      </a:r>
                      <a:endParaRPr lang="zh-TW" altLang="en-US" sz="2400" baseline="300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3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4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3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0</a:t>
                      </a:r>
                      <a:endParaRPr lang="zh-TW" altLang="en-US" sz="2400" b="1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7</a:t>
                      </a:r>
                      <a:endParaRPr lang="zh-TW" altLang="en-US" sz="24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10</a:t>
                      </a:r>
                      <a:endParaRPr lang="zh-TW" altLang="en-US" sz="24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12</a:t>
                      </a:r>
                      <a:endParaRPr lang="zh-TW" altLang="en-US" sz="24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38" marB="4573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3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1</a:t>
                      </a:r>
                      <a:endParaRPr lang="zh-TW" altLang="en-US" sz="2400" b="1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7</a:t>
                      </a:r>
                      <a:endParaRPr lang="zh-TW" altLang="en-US" sz="24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38" marB="4573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9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3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2</a:t>
                      </a:r>
                      <a:endParaRPr lang="zh-TW" altLang="en-US" sz="2400" b="1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7</a:t>
                      </a:r>
                      <a:endParaRPr lang="zh-TW" altLang="en-US" sz="24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4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3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38" marB="4573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3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3</a:t>
                      </a:r>
                      <a:endParaRPr lang="zh-TW" altLang="en-US" sz="2400" b="1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10</a:t>
                      </a:r>
                      <a:endParaRPr lang="zh-TW" altLang="en-US" sz="24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7</a:t>
                      </a:r>
                      <a:endParaRPr lang="zh-TW" altLang="en-US" sz="24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3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0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7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7216851"/>
                  </a:ext>
                </a:extLst>
              </a:tr>
              <a:tr h="4573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4</a:t>
                      </a:r>
                      <a:endParaRPr lang="zh-TW" altLang="en-US" sz="2400" b="1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12</a:t>
                      </a:r>
                      <a:endParaRPr lang="zh-TW" altLang="en-US" sz="24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9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7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0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8495591"/>
                  </a:ext>
                </a:extLst>
              </a:tr>
            </a:tbl>
          </a:graphicData>
        </a:graphic>
      </p:graphicFrame>
      <p:sp>
        <p:nvSpPr>
          <p:cNvPr id="20" name="投影片編號版面配置區 19">
            <a:extLst>
              <a:ext uri="{FF2B5EF4-FFF2-40B4-BE49-F238E27FC236}">
                <a16:creationId xmlns:a16="http://schemas.microsoft.com/office/drawing/2014/main" id="{332C1757-1FA5-4527-857B-22FF7D141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5E6C-284B-4BEF-BE71-527141E754F9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A3799F4-87FC-4615-B3BA-699EC0BA4864}"/>
              </a:ext>
            </a:extLst>
          </p:cNvPr>
          <p:cNvSpPr/>
          <p:nvPr/>
        </p:nvSpPr>
        <p:spPr>
          <a:xfrm rot="5400000">
            <a:off x="7694247" y="3722675"/>
            <a:ext cx="421128" cy="3395082"/>
          </a:xfrm>
          <a:prstGeom prst="rect">
            <a:avLst/>
          </a:prstGeom>
          <a:solidFill>
            <a:srgbClr val="FFFF00">
              <a:alpha val="30000"/>
            </a:srgbClr>
          </a:solidFill>
          <a:ln w="25400">
            <a:solidFill>
              <a:srgbClr val="FFFF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F6D6F50-2DC4-443E-B265-F01CF5BDF730}"/>
              </a:ext>
            </a:extLst>
          </p:cNvPr>
          <p:cNvSpPr/>
          <p:nvPr/>
        </p:nvSpPr>
        <p:spPr>
          <a:xfrm>
            <a:off x="8262142" y="3824978"/>
            <a:ext cx="696915" cy="1354217"/>
          </a:xfrm>
          <a:prstGeom prst="rect">
            <a:avLst/>
          </a:prstGeom>
          <a:solidFill>
            <a:srgbClr val="FFFF00">
              <a:alpha val="30000"/>
            </a:srgbClr>
          </a:solidFill>
          <a:ln w="25400">
            <a:solidFill>
              <a:srgbClr val="FFFF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5824722-6014-4C91-BE15-869A56E05740}"/>
              </a:ext>
            </a:extLst>
          </p:cNvPr>
          <p:cNvSpPr/>
          <p:nvPr/>
        </p:nvSpPr>
        <p:spPr>
          <a:xfrm>
            <a:off x="8262142" y="5630780"/>
            <a:ext cx="696915" cy="486658"/>
          </a:xfrm>
          <a:prstGeom prst="rect">
            <a:avLst/>
          </a:prstGeom>
          <a:solidFill>
            <a:srgbClr val="FFFF00">
              <a:alpha val="30000"/>
            </a:srgbClr>
          </a:solidFill>
          <a:ln w="25400">
            <a:solidFill>
              <a:srgbClr val="FFFF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087E3CF7-4882-491D-B825-F4639B09630C}"/>
              </a:ext>
            </a:extLst>
          </p:cNvPr>
          <p:cNvSpPr txBox="1"/>
          <p:nvPr/>
        </p:nvSpPr>
        <p:spPr>
          <a:xfrm>
            <a:off x="9030641" y="474798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13</a:t>
            </a:r>
            <a:endParaRPr lang="zh-TW" altLang="en-US" sz="2400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45BB7D20-70D4-4D4B-9AD0-C862607902C4}"/>
              </a:ext>
            </a:extLst>
          </p:cNvPr>
          <p:cNvSpPr txBox="1"/>
          <p:nvPr/>
        </p:nvSpPr>
        <p:spPr>
          <a:xfrm>
            <a:off x="7656986" y="566184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13</a:t>
            </a:r>
            <a:endParaRPr lang="zh-TW" altLang="en-US" sz="2400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D80740E-58DE-44D5-91ED-B45BE4EF8E1B}"/>
              </a:ext>
            </a:extLst>
          </p:cNvPr>
          <p:cNvSpPr txBox="1"/>
          <p:nvPr/>
        </p:nvSpPr>
        <p:spPr>
          <a:xfrm>
            <a:off x="9021117" y="4750049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10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2756753-A277-4880-BFCA-8B7F690FE127}"/>
              </a:ext>
            </a:extLst>
          </p:cNvPr>
          <p:cNvSpPr/>
          <p:nvPr/>
        </p:nvSpPr>
        <p:spPr>
          <a:xfrm>
            <a:off x="7656985" y="5661237"/>
            <a:ext cx="4956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10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18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7" grpId="0"/>
      <p:bldP spid="28" grpId="0"/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3A9C8B-5BE8-4FD0-B980-F4DA635AC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Step1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BB8F57-B039-4B4B-A08D-74939E47B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Use Floyd-</a:t>
            </a:r>
            <a:r>
              <a:rPr lang="en-US" altLang="zh-TW" sz="3200" dirty="0" err="1"/>
              <a:t>Warshall’s</a:t>
            </a:r>
            <a:r>
              <a:rPr lang="en-US" altLang="zh-TW" sz="3200" dirty="0"/>
              <a:t> Algorithm </a:t>
            </a:r>
            <a:endParaRPr lang="zh-TW" altLang="en-US" sz="3200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832804C2-415D-41EE-9A9B-F3782DA68FFB}"/>
              </a:ext>
            </a:extLst>
          </p:cNvPr>
          <p:cNvGrpSpPr>
            <a:grpSpLocks noChangeAspect="1"/>
          </p:cNvGrpSpPr>
          <p:nvPr/>
        </p:nvGrpSpPr>
        <p:grpSpPr>
          <a:xfrm>
            <a:off x="1155091" y="3186255"/>
            <a:ext cx="4320000" cy="2972499"/>
            <a:chOff x="2295577" y="4596928"/>
            <a:chExt cx="3021953" cy="2079341"/>
          </a:xfrm>
        </p:grpSpPr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05AF30B2-9D58-49AD-AB87-FFEE378D27A7}"/>
                </a:ext>
              </a:extLst>
            </p:cNvPr>
            <p:cNvSpPr/>
            <p:nvPr/>
          </p:nvSpPr>
          <p:spPr>
            <a:xfrm>
              <a:off x="2295577" y="4770673"/>
              <a:ext cx="420805" cy="42080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A9AFA10A-200E-4125-8235-471BD1B63260}"/>
                </a:ext>
              </a:extLst>
            </p:cNvPr>
            <p:cNvSpPr/>
            <p:nvPr/>
          </p:nvSpPr>
          <p:spPr>
            <a:xfrm>
              <a:off x="4326172" y="6038533"/>
              <a:ext cx="420805" cy="42080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1F199F98-D557-4B02-B3D5-DF87652234FC}"/>
                </a:ext>
              </a:extLst>
            </p:cNvPr>
            <p:cNvSpPr/>
            <p:nvPr/>
          </p:nvSpPr>
          <p:spPr>
            <a:xfrm>
              <a:off x="3322354" y="4780322"/>
              <a:ext cx="420805" cy="42080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4CB18E16-310B-4E05-903B-8181794A17C5}"/>
                </a:ext>
              </a:extLst>
            </p:cNvPr>
            <p:cNvSpPr/>
            <p:nvPr/>
          </p:nvSpPr>
          <p:spPr>
            <a:xfrm>
              <a:off x="4326172" y="4784036"/>
              <a:ext cx="420805" cy="42080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78E1C081-F62C-4339-8A52-58C728EA2A53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 flipH="1">
              <a:off x="2711524" y="4990725"/>
              <a:ext cx="610830" cy="309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72A22120-9403-45DD-B64C-81EC2F736263}"/>
                </a:ext>
              </a:extLst>
            </p:cNvPr>
            <p:cNvCxnSpPr>
              <a:cxnSpLocks/>
              <a:stCxn id="8" idx="2"/>
              <a:endCxn id="7" idx="6"/>
            </p:cNvCxnSpPr>
            <p:nvPr/>
          </p:nvCxnSpPr>
          <p:spPr>
            <a:xfrm flipH="1" flipV="1">
              <a:off x="3743159" y="4990725"/>
              <a:ext cx="583013" cy="3714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BD04AA6F-5952-472B-A966-ACBA25F7A491}"/>
                </a:ext>
              </a:extLst>
            </p:cNvPr>
            <p:cNvCxnSpPr>
              <a:cxnSpLocks/>
              <a:stCxn id="12" idx="6"/>
              <a:endCxn id="6" idx="2"/>
            </p:cNvCxnSpPr>
            <p:nvPr/>
          </p:nvCxnSpPr>
          <p:spPr>
            <a:xfrm>
              <a:off x="3719892" y="6248936"/>
              <a:ext cx="606280" cy="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80D338FC-3DB1-4C98-BAA6-2F54629D2B57}"/>
                </a:ext>
              </a:extLst>
            </p:cNvPr>
            <p:cNvSpPr/>
            <p:nvPr/>
          </p:nvSpPr>
          <p:spPr>
            <a:xfrm>
              <a:off x="3299087" y="6038533"/>
              <a:ext cx="420805" cy="42080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4</a:t>
              </a:r>
              <a:endParaRPr lang="zh-TW" altLang="en-US" dirty="0"/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723E6A3D-9629-4506-8EA9-6858D4F31023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>
              <a:off x="4536574" y="5219544"/>
              <a:ext cx="1" cy="818989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CD339DC2-9749-4556-84B2-4ADD043BA814}"/>
                </a:ext>
              </a:extLst>
            </p:cNvPr>
            <p:cNvSpPr txBox="1"/>
            <p:nvPr/>
          </p:nvSpPr>
          <p:spPr>
            <a:xfrm>
              <a:off x="2832365" y="4621392"/>
              <a:ext cx="700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D9771072-A7AD-4891-BF89-FF21E0F1C390}"/>
                </a:ext>
              </a:extLst>
            </p:cNvPr>
            <p:cNvSpPr txBox="1"/>
            <p:nvPr/>
          </p:nvSpPr>
          <p:spPr>
            <a:xfrm>
              <a:off x="3121739" y="5466691"/>
              <a:ext cx="700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9</a:t>
              </a:r>
              <a:endParaRPr lang="zh-TW" altLang="en-US" dirty="0"/>
            </a:p>
          </p:txBody>
        </p: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D3732E9A-847E-49E3-A9ED-51BC3285355F}"/>
                </a:ext>
              </a:extLst>
            </p:cNvPr>
            <p:cNvCxnSpPr>
              <a:cxnSpLocks/>
              <a:stCxn id="7" idx="4"/>
              <a:endCxn id="12" idx="0"/>
            </p:cNvCxnSpPr>
            <p:nvPr/>
          </p:nvCxnSpPr>
          <p:spPr>
            <a:xfrm flipH="1">
              <a:off x="3509490" y="5201127"/>
              <a:ext cx="23267" cy="837406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6D3A2656-A8B1-4754-A8AB-DC00ECF645E0}"/>
                </a:ext>
              </a:extLst>
            </p:cNvPr>
            <p:cNvSpPr txBox="1"/>
            <p:nvPr/>
          </p:nvSpPr>
          <p:spPr>
            <a:xfrm>
              <a:off x="3882952" y="4596928"/>
              <a:ext cx="700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4</a:t>
              </a:r>
              <a:endParaRPr lang="zh-TW" altLang="en-US" dirty="0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1C835B69-3FF9-4ADA-BC6A-C95BB8CE54D4}"/>
                </a:ext>
              </a:extLst>
            </p:cNvPr>
            <p:cNvSpPr txBox="1"/>
            <p:nvPr/>
          </p:nvSpPr>
          <p:spPr>
            <a:xfrm>
              <a:off x="3836182" y="6306937"/>
              <a:ext cx="700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7</a:t>
              </a:r>
              <a:endParaRPr lang="zh-TW" altLang="en-US" dirty="0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D4F6E1E1-8799-4BEA-B307-660B0B3D07C1}"/>
                </a:ext>
              </a:extLst>
            </p:cNvPr>
            <p:cNvSpPr txBox="1"/>
            <p:nvPr/>
          </p:nvSpPr>
          <p:spPr>
            <a:xfrm>
              <a:off x="4617138" y="5407020"/>
              <a:ext cx="700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3</a:t>
              </a:r>
              <a:endParaRPr lang="zh-TW" altLang="en-US" dirty="0"/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A606A1A7-6B36-4DDA-A26C-1B45C7879F3C}"/>
              </a:ext>
            </a:extLst>
          </p:cNvPr>
          <p:cNvSpPr/>
          <p:nvPr/>
        </p:nvSpPr>
        <p:spPr>
          <a:xfrm>
            <a:off x="1037890" y="2372701"/>
            <a:ext cx="10874259" cy="1354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/>
              <a:t>Array </a:t>
            </a:r>
            <a:r>
              <a:rPr lang="en-US" altLang="zh-TW" sz="3200" b="1" dirty="0"/>
              <a:t>D</a:t>
            </a:r>
            <a:r>
              <a:rPr lang="en-US" altLang="zh-TW" sz="3200" dirty="0"/>
              <a:t> stores the shortest path distance between vertex </a:t>
            </a:r>
            <a:r>
              <a:rPr lang="en-US" altLang="zh-TW" sz="3200" b="1" dirty="0" err="1"/>
              <a:t>i</a:t>
            </a:r>
            <a:r>
              <a:rPr lang="en-US" altLang="zh-TW" sz="3200" dirty="0"/>
              <a:t> and </a:t>
            </a:r>
            <a:r>
              <a:rPr lang="en-US" altLang="zh-TW" sz="3200" b="1" dirty="0"/>
              <a:t>j</a:t>
            </a:r>
            <a:r>
              <a:rPr lang="en-US" altLang="zh-TW" sz="3200" dirty="0"/>
              <a:t> </a:t>
            </a:r>
          </a:p>
          <a:p>
            <a:r>
              <a:rPr lang="en-US" altLang="zh-TW" sz="3200" dirty="0"/>
              <a:t>in </a:t>
            </a:r>
            <a:r>
              <a:rPr lang="en-US" altLang="zh-TW" sz="3200" b="1" dirty="0"/>
              <a:t>V</a:t>
            </a:r>
          </a:p>
          <a:p>
            <a:endParaRPr lang="en-US" altLang="zh-TW" b="1" dirty="0"/>
          </a:p>
        </p:txBody>
      </p: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2DE26504-4021-49FB-BC1C-8C30F6C02B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608307"/>
              </p:ext>
            </p:extLst>
          </p:nvPr>
        </p:nvGraphicFramePr>
        <p:xfrm>
          <a:off x="5546675" y="3364356"/>
          <a:ext cx="4071936" cy="275308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8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86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86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8656">
                  <a:extLst>
                    <a:ext uri="{9D8B030D-6E8A-4147-A177-3AD203B41FA5}">
                      <a16:colId xmlns:a16="http://schemas.microsoft.com/office/drawing/2014/main" val="2111932496"/>
                    </a:ext>
                  </a:extLst>
                </a:gridCol>
                <a:gridCol w="678656">
                  <a:extLst>
                    <a:ext uri="{9D8B030D-6E8A-4147-A177-3AD203B41FA5}">
                      <a16:colId xmlns:a16="http://schemas.microsoft.com/office/drawing/2014/main" val="1125536113"/>
                    </a:ext>
                  </a:extLst>
                </a:gridCol>
              </a:tblGrid>
              <a:tr h="4603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D</a:t>
                      </a:r>
                      <a:r>
                        <a:rPr lang="en-US" altLang="zh-TW" sz="2400" baseline="30000" dirty="0"/>
                        <a:t>4</a:t>
                      </a:r>
                      <a:endParaRPr lang="zh-TW" altLang="en-US" sz="2400" baseline="300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3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4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3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0</a:t>
                      </a:r>
                      <a:endParaRPr lang="zh-TW" altLang="en-US" sz="2400" b="1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7</a:t>
                      </a:r>
                      <a:endParaRPr lang="zh-TW" altLang="en-US" sz="24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10</a:t>
                      </a:r>
                      <a:endParaRPr lang="zh-TW" altLang="en-US" sz="24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12</a:t>
                      </a:r>
                      <a:endParaRPr lang="zh-TW" altLang="en-US" sz="24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38" marB="4573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3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1</a:t>
                      </a:r>
                      <a:endParaRPr lang="zh-TW" altLang="en-US" sz="2400" b="1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7</a:t>
                      </a:r>
                      <a:endParaRPr lang="zh-TW" altLang="en-US" sz="24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38" marB="4573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9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3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2</a:t>
                      </a:r>
                      <a:endParaRPr lang="zh-TW" altLang="en-US" sz="2400" b="1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7</a:t>
                      </a:r>
                      <a:endParaRPr lang="zh-TW" altLang="en-US" sz="24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4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3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10</a:t>
                      </a:r>
                      <a:endParaRPr lang="zh-TW" altLang="en-US" sz="24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38" marB="4573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3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3</a:t>
                      </a:r>
                      <a:endParaRPr lang="zh-TW" altLang="en-US" sz="2400" b="1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10</a:t>
                      </a:r>
                      <a:endParaRPr lang="zh-TW" altLang="en-US" sz="24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7</a:t>
                      </a:r>
                      <a:endParaRPr lang="zh-TW" altLang="en-US" sz="24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3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0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7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7216851"/>
                  </a:ext>
                </a:extLst>
              </a:tr>
              <a:tr h="4573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4</a:t>
                      </a:r>
                      <a:endParaRPr lang="zh-TW" altLang="en-US" sz="2400" b="1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12</a:t>
                      </a:r>
                      <a:endParaRPr lang="zh-TW" altLang="en-US" sz="24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9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10</a:t>
                      </a:r>
                      <a:endParaRPr lang="zh-TW" altLang="en-US" sz="24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7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0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8495591"/>
                  </a:ext>
                </a:extLst>
              </a:tr>
            </a:tbl>
          </a:graphicData>
        </a:graphic>
      </p:graphicFrame>
      <p:sp>
        <p:nvSpPr>
          <p:cNvPr id="20" name="投影片編號版面配置區 19">
            <a:extLst>
              <a:ext uri="{FF2B5EF4-FFF2-40B4-BE49-F238E27FC236}">
                <a16:creationId xmlns:a16="http://schemas.microsoft.com/office/drawing/2014/main" id="{216DE758-BBFD-4F59-A6AA-18878B961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5E6C-284B-4BEF-BE71-527141E754F9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F683FB8-5D63-4686-AC53-6C80A5AE5108}"/>
              </a:ext>
            </a:extLst>
          </p:cNvPr>
          <p:cNvSpPr/>
          <p:nvPr/>
        </p:nvSpPr>
        <p:spPr>
          <a:xfrm rot="5400000">
            <a:off x="7694247" y="4197226"/>
            <a:ext cx="421128" cy="3395082"/>
          </a:xfrm>
          <a:prstGeom prst="rect">
            <a:avLst/>
          </a:prstGeom>
          <a:solidFill>
            <a:srgbClr val="FFFF00">
              <a:alpha val="30000"/>
            </a:srgbClr>
          </a:solidFill>
          <a:ln w="25400">
            <a:solidFill>
              <a:srgbClr val="FFFF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E151DA5-8002-4432-A43C-1B1768508868}"/>
              </a:ext>
            </a:extLst>
          </p:cNvPr>
          <p:cNvSpPr/>
          <p:nvPr/>
        </p:nvSpPr>
        <p:spPr>
          <a:xfrm>
            <a:off x="8921696" y="3834158"/>
            <a:ext cx="696915" cy="1850045"/>
          </a:xfrm>
          <a:prstGeom prst="rect">
            <a:avLst/>
          </a:prstGeom>
          <a:solidFill>
            <a:srgbClr val="FFFF00">
              <a:alpha val="30000"/>
            </a:srgbClr>
          </a:solidFill>
          <a:ln w="25400">
            <a:solidFill>
              <a:srgbClr val="FFFF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F565FEE-E65A-43E8-AE39-FAD16C51FAA8}"/>
              </a:ext>
            </a:extLst>
          </p:cNvPr>
          <p:cNvSpPr/>
          <p:nvPr/>
        </p:nvSpPr>
        <p:spPr>
          <a:xfrm>
            <a:off x="1827435" y="1808319"/>
            <a:ext cx="2726092" cy="481468"/>
          </a:xfrm>
          <a:prstGeom prst="rect">
            <a:avLst/>
          </a:prstGeom>
          <a:solidFill>
            <a:schemeClr val="accent6">
              <a:alpha val="28000"/>
            </a:schemeClr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983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0275F3-0390-4D43-97F5-41F994114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/>
              <a:t>Kariv</a:t>
            </a:r>
            <a:r>
              <a:rPr lang="en-US" altLang="zh-TW" b="1" dirty="0"/>
              <a:t>-Hakimi Algorithm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8C3E5B-5BF7-4C62-B568-C68942249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/>
              <a:t>Step1:</a:t>
            </a:r>
            <a:r>
              <a:rPr lang="en-US" altLang="zh-TW" sz="3200" dirty="0"/>
              <a:t> Find all pairs shortest paths</a:t>
            </a:r>
          </a:p>
          <a:p>
            <a:r>
              <a:rPr lang="en-US" altLang="zh-TW" sz="3200" b="1" dirty="0"/>
              <a:t>Step2:</a:t>
            </a:r>
            <a:r>
              <a:rPr lang="en-US" altLang="zh-TW" sz="3200" dirty="0"/>
              <a:t> Record the source to all vertices in descending</a:t>
            </a:r>
          </a:p>
          <a:p>
            <a:pPr marL="0" indent="0">
              <a:buNone/>
            </a:pPr>
            <a:r>
              <a:rPr lang="en-US" altLang="zh-TW" sz="3200" dirty="0"/>
              <a:t>               shortest path distance order </a:t>
            </a:r>
          </a:p>
          <a:p>
            <a:r>
              <a:rPr lang="en-US" altLang="zh-TW" sz="3200" b="1" dirty="0"/>
              <a:t>Step3:</a:t>
            </a:r>
            <a:r>
              <a:rPr lang="zh-TW" altLang="en-US" sz="3200" dirty="0"/>
              <a:t> </a:t>
            </a:r>
            <a:r>
              <a:rPr lang="en-US" altLang="zh-TW" sz="3200" dirty="0"/>
              <a:t>Enumerate all edges to find the absolute center </a:t>
            </a:r>
            <a:r>
              <a:rPr lang="en-US" altLang="zh-TW" sz="3200" b="1" dirty="0"/>
              <a:t>c</a:t>
            </a:r>
            <a:r>
              <a:rPr lang="en-US" altLang="zh-TW" sz="3200" dirty="0"/>
              <a:t> 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2714BAC-3C90-4C89-907F-EF868D760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5E6C-284B-4BEF-BE71-527141E754F9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7147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585BE3BC-D1AE-442D-A5AD-DC9404924A5C}"/>
              </a:ext>
            </a:extLst>
          </p:cNvPr>
          <p:cNvSpPr/>
          <p:nvPr/>
        </p:nvSpPr>
        <p:spPr>
          <a:xfrm>
            <a:off x="8037755" y="3273471"/>
            <a:ext cx="3316045" cy="412878"/>
          </a:xfrm>
          <a:prstGeom prst="rect">
            <a:avLst/>
          </a:prstGeom>
          <a:solidFill>
            <a:schemeClr val="accent6">
              <a:alpha val="28000"/>
            </a:schemeClr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73A9C8B-5BE8-4FD0-B980-F4DA635AC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Step2</a:t>
            </a:r>
            <a:endParaRPr lang="zh-TW" altLang="en-US" b="1" dirty="0"/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A85EDFFE-036A-4439-83D9-D0AFA5D37B8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295583" y="582061"/>
          <a:ext cx="3420222" cy="274341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70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0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0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0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0037">
                  <a:extLst>
                    <a:ext uri="{9D8B030D-6E8A-4147-A177-3AD203B41FA5}">
                      <a16:colId xmlns:a16="http://schemas.microsoft.com/office/drawing/2014/main" val="2111932496"/>
                    </a:ext>
                  </a:extLst>
                </a:gridCol>
                <a:gridCol w="570037">
                  <a:extLst>
                    <a:ext uri="{9D8B030D-6E8A-4147-A177-3AD203B41FA5}">
                      <a16:colId xmlns:a16="http://schemas.microsoft.com/office/drawing/2014/main" val="1125536113"/>
                    </a:ext>
                  </a:extLst>
                </a:gridCol>
              </a:tblGrid>
              <a:tr h="17579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D</a:t>
                      </a:r>
                      <a:r>
                        <a:rPr lang="en-US" altLang="zh-TW" sz="2400" baseline="30000" dirty="0"/>
                        <a:t>4</a:t>
                      </a:r>
                      <a:endParaRPr lang="zh-TW" altLang="en-US" sz="2400" baseline="300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3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4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79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0</a:t>
                      </a:r>
                      <a:endParaRPr lang="zh-TW" altLang="en-US" sz="2400" b="1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7</a:t>
                      </a:r>
                      <a:endParaRPr lang="zh-TW" altLang="en-US" sz="24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10</a:t>
                      </a:r>
                      <a:endParaRPr lang="zh-TW" altLang="en-US" sz="24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12</a:t>
                      </a:r>
                      <a:endParaRPr lang="zh-TW" altLang="en-US" sz="24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38" marB="4573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579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1</a:t>
                      </a:r>
                      <a:endParaRPr lang="zh-TW" altLang="en-US" sz="2400" b="1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7</a:t>
                      </a:r>
                      <a:endParaRPr lang="zh-TW" altLang="en-US" sz="24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38" marB="4573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9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579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2</a:t>
                      </a:r>
                      <a:endParaRPr lang="zh-TW" altLang="en-US" sz="2400" b="1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7</a:t>
                      </a:r>
                      <a:endParaRPr lang="zh-TW" altLang="en-US" sz="24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4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3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10</a:t>
                      </a:r>
                      <a:endParaRPr lang="zh-TW" altLang="en-US" sz="24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38" marB="4573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579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3</a:t>
                      </a:r>
                      <a:endParaRPr lang="zh-TW" altLang="en-US" sz="2400" b="1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10</a:t>
                      </a:r>
                      <a:endParaRPr lang="zh-TW" altLang="en-US" sz="24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7</a:t>
                      </a:r>
                      <a:endParaRPr lang="zh-TW" altLang="en-US" sz="24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3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0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7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7216851"/>
                  </a:ext>
                </a:extLst>
              </a:tr>
              <a:tr h="17579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4</a:t>
                      </a:r>
                      <a:endParaRPr lang="zh-TW" altLang="en-US" sz="2400" b="1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12</a:t>
                      </a:r>
                      <a:endParaRPr lang="zh-TW" altLang="en-US" sz="24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9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10</a:t>
                      </a:r>
                      <a:endParaRPr lang="zh-TW" altLang="en-US" sz="24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7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0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8495591"/>
                  </a:ext>
                </a:extLst>
              </a:tr>
            </a:tbl>
          </a:graphicData>
        </a:graphic>
      </p:graphicFrame>
      <p:sp>
        <p:nvSpPr>
          <p:cNvPr id="21" name="矩形 20">
            <a:extLst>
              <a:ext uri="{FF2B5EF4-FFF2-40B4-BE49-F238E27FC236}">
                <a16:creationId xmlns:a16="http://schemas.microsoft.com/office/drawing/2014/main" id="{2EF2A155-1BE0-41CE-8E1F-DA184C0248C3}"/>
              </a:ext>
            </a:extLst>
          </p:cNvPr>
          <p:cNvSpPr/>
          <p:nvPr/>
        </p:nvSpPr>
        <p:spPr>
          <a:xfrm>
            <a:off x="838200" y="1335878"/>
            <a:ext cx="6046335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Array</a:t>
            </a:r>
            <a:r>
              <a:rPr lang="en-US" altLang="zh-TW" sz="2800" b="1" dirty="0"/>
              <a:t> r </a:t>
            </a:r>
            <a:r>
              <a:rPr lang="en-US" altLang="zh-TW" sz="2800" dirty="0"/>
              <a:t>stores the vertex index in </a:t>
            </a:r>
          </a:p>
          <a:p>
            <a:r>
              <a:rPr lang="en-US" altLang="zh-TW" sz="2800" dirty="0">
                <a:solidFill>
                  <a:srgbClr val="FF0000"/>
                </a:solidFill>
              </a:rPr>
              <a:t>descending</a:t>
            </a:r>
            <a:r>
              <a:rPr lang="en-US" altLang="zh-TW" sz="2800" dirty="0"/>
              <a:t> shortest path distance order</a:t>
            </a:r>
          </a:p>
          <a:p>
            <a:r>
              <a:rPr lang="en-US" altLang="zh-TW" sz="2800" b="1" dirty="0"/>
              <a:t>r</a:t>
            </a:r>
            <a:r>
              <a:rPr lang="en-US" altLang="zh-TW" sz="2800" dirty="0"/>
              <a:t>[</a:t>
            </a:r>
            <a:r>
              <a:rPr lang="en-US" altLang="zh-TW" sz="2800" dirty="0" err="1"/>
              <a:t>i</a:t>
            </a:r>
            <a:r>
              <a:rPr lang="en-US" altLang="zh-TW" sz="2800" dirty="0"/>
              <a:t>][j] = </a:t>
            </a:r>
            <a:r>
              <a:rPr lang="en-US" altLang="zh-TW" sz="2800" b="1" dirty="0"/>
              <a:t>v</a:t>
            </a:r>
            <a:r>
              <a:rPr lang="en-US" altLang="zh-TW" sz="2800" dirty="0"/>
              <a:t>, representing from vertex </a:t>
            </a:r>
            <a:r>
              <a:rPr lang="en-US" altLang="zh-TW" sz="2800" b="1" dirty="0" err="1"/>
              <a:t>i</a:t>
            </a:r>
            <a:r>
              <a:rPr lang="en-US" altLang="zh-TW" sz="2800" dirty="0"/>
              <a:t>,</a:t>
            </a:r>
          </a:p>
          <a:p>
            <a:r>
              <a:rPr lang="en-US" altLang="zh-TW" sz="2800" dirty="0"/>
              <a:t>vertex </a:t>
            </a:r>
            <a:r>
              <a:rPr lang="en-US" altLang="zh-TW" sz="2800" b="1" dirty="0"/>
              <a:t>v</a:t>
            </a:r>
            <a:r>
              <a:rPr lang="en-US" altLang="zh-TW" sz="2800" dirty="0"/>
              <a:t> is the j-</a:t>
            </a:r>
            <a:r>
              <a:rPr lang="en-US" altLang="zh-TW" sz="2800" dirty="0" err="1"/>
              <a:t>th</a:t>
            </a:r>
            <a:r>
              <a:rPr lang="en-US" altLang="zh-TW" sz="2800" dirty="0"/>
              <a:t> farthest vertex</a:t>
            </a:r>
          </a:p>
        </p:txBody>
      </p:sp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CC0009C2-077E-4C79-A695-549769C77D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697741"/>
              </p:ext>
            </p:extLst>
          </p:nvPr>
        </p:nvGraphicFramePr>
        <p:xfrm>
          <a:off x="7495018" y="3942543"/>
          <a:ext cx="4071936" cy="275308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8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86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86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8656">
                  <a:extLst>
                    <a:ext uri="{9D8B030D-6E8A-4147-A177-3AD203B41FA5}">
                      <a16:colId xmlns:a16="http://schemas.microsoft.com/office/drawing/2014/main" val="2111932496"/>
                    </a:ext>
                  </a:extLst>
                </a:gridCol>
                <a:gridCol w="678656">
                  <a:extLst>
                    <a:ext uri="{9D8B030D-6E8A-4147-A177-3AD203B41FA5}">
                      <a16:colId xmlns:a16="http://schemas.microsoft.com/office/drawing/2014/main" val="1125536113"/>
                    </a:ext>
                  </a:extLst>
                </a:gridCol>
              </a:tblGrid>
              <a:tr h="4603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r</a:t>
                      </a:r>
                      <a:endParaRPr lang="zh-TW" altLang="en-US" sz="2400" baseline="300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3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4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3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0</a:t>
                      </a:r>
                      <a:endParaRPr lang="zh-TW" altLang="en-US" sz="2400" b="1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2</a:t>
                      </a:r>
                      <a:endParaRPr lang="zh-TW" altLang="en-US" sz="24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1</a:t>
                      </a:r>
                      <a:endParaRPr lang="zh-TW" altLang="en-US" sz="24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0</a:t>
                      </a:r>
                      <a:endParaRPr lang="zh-TW" altLang="en-US" sz="24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38" marB="4573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3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1</a:t>
                      </a:r>
                      <a:endParaRPr lang="zh-TW" altLang="en-US" sz="2400" b="1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0</a:t>
                      </a:r>
                      <a:endParaRPr lang="zh-TW" altLang="en-US" sz="24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38" marB="4573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1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3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2</a:t>
                      </a:r>
                      <a:endParaRPr lang="zh-TW" altLang="en-US" sz="2400" b="1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4</a:t>
                      </a:r>
                      <a:endParaRPr lang="zh-TW" altLang="en-US" sz="24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38" marB="4573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3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3</a:t>
                      </a:r>
                      <a:endParaRPr lang="zh-TW" altLang="en-US" sz="2400" b="1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0</a:t>
                      </a:r>
                      <a:endParaRPr lang="zh-TW" altLang="en-US" sz="24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1</a:t>
                      </a:r>
                      <a:endParaRPr lang="zh-TW" altLang="en-US" sz="24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4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2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3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7216851"/>
                  </a:ext>
                </a:extLst>
              </a:tr>
              <a:tr h="4573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4</a:t>
                      </a:r>
                      <a:endParaRPr lang="zh-TW" altLang="en-US" sz="2400" b="1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0</a:t>
                      </a:r>
                      <a:endParaRPr lang="zh-TW" altLang="en-US" sz="24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2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1</a:t>
                      </a:r>
                      <a:endParaRPr lang="zh-TW" altLang="en-US" sz="24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3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4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8495591"/>
                  </a:ext>
                </a:extLst>
              </a:tr>
            </a:tbl>
          </a:graphicData>
        </a:graphic>
      </p:graphicFrame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B2746F0F-4D08-4AC3-8DF2-BC259CBA082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00663" y="4000360"/>
          <a:ext cx="4071936" cy="275308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8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86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86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8656">
                  <a:extLst>
                    <a:ext uri="{9D8B030D-6E8A-4147-A177-3AD203B41FA5}">
                      <a16:colId xmlns:a16="http://schemas.microsoft.com/office/drawing/2014/main" val="2111932496"/>
                    </a:ext>
                  </a:extLst>
                </a:gridCol>
                <a:gridCol w="678656">
                  <a:extLst>
                    <a:ext uri="{9D8B030D-6E8A-4147-A177-3AD203B41FA5}">
                      <a16:colId xmlns:a16="http://schemas.microsoft.com/office/drawing/2014/main" val="1125536113"/>
                    </a:ext>
                  </a:extLst>
                </a:gridCol>
              </a:tblGrid>
              <a:tr h="4603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r</a:t>
                      </a:r>
                      <a:endParaRPr lang="zh-TW" altLang="en-US" sz="2400" baseline="300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3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4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3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0</a:t>
                      </a:r>
                      <a:endParaRPr lang="zh-TW" altLang="en-US" sz="2400" b="1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2</a:t>
                      </a:r>
                      <a:endParaRPr lang="zh-TW" altLang="en-US" sz="24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3</a:t>
                      </a:r>
                      <a:endParaRPr lang="zh-TW" altLang="en-US" sz="24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4</a:t>
                      </a:r>
                      <a:endParaRPr lang="zh-TW" altLang="en-US" sz="24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38" marB="4573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3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1</a:t>
                      </a:r>
                      <a:endParaRPr lang="zh-TW" altLang="en-US" sz="2400" b="1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3</a:t>
                      </a:r>
                      <a:endParaRPr lang="zh-TW" altLang="en-US" sz="24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38" marB="4573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4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3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2</a:t>
                      </a:r>
                      <a:endParaRPr lang="zh-TW" altLang="en-US" sz="2400" b="1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0</a:t>
                      </a:r>
                      <a:endParaRPr lang="zh-TW" altLang="en-US" sz="24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1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3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4</a:t>
                      </a:r>
                      <a:endParaRPr lang="zh-TW" altLang="en-US" sz="24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38" marB="4573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3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3</a:t>
                      </a:r>
                      <a:endParaRPr lang="zh-TW" altLang="en-US" sz="2400" b="1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0</a:t>
                      </a:r>
                      <a:endParaRPr lang="zh-TW" altLang="en-US" sz="24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1</a:t>
                      </a:r>
                      <a:endParaRPr lang="zh-TW" altLang="en-US" sz="24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2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3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4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7216851"/>
                  </a:ext>
                </a:extLst>
              </a:tr>
              <a:tr h="4573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4</a:t>
                      </a:r>
                      <a:endParaRPr lang="zh-TW" altLang="en-US" sz="2400" b="1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0</a:t>
                      </a:r>
                      <a:endParaRPr lang="zh-TW" altLang="en-US" sz="24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1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2</a:t>
                      </a:r>
                      <a:endParaRPr lang="zh-TW" altLang="en-US" sz="24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3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4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8495591"/>
                  </a:ext>
                </a:extLst>
              </a:tr>
            </a:tbl>
          </a:graphicData>
        </a:graphic>
      </p:graphicFrame>
      <p:sp>
        <p:nvSpPr>
          <p:cNvPr id="24" name="箭號: 向右 23">
            <a:extLst>
              <a:ext uri="{FF2B5EF4-FFF2-40B4-BE49-F238E27FC236}">
                <a16:creationId xmlns:a16="http://schemas.microsoft.com/office/drawing/2014/main" id="{9CD2B3CD-A6E5-4692-AB4F-48282F4FB196}"/>
              </a:ext>
            </a:extLst>
          </p:cNvPr>
          <p:cNvSpPr/>
          <p:nvPr/>
        </p:nvSpPr>
        <p:spPr>
          <a:xfrm>
            <a:off x="5606651" y="5188464"/>
            <a:ext cx="978698" cy="3768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18E361B-7D0B-4C4B-9197-63B8D57B0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8659" y="6298533"/>
            <a:ext cx="2743200" cy="365125"/>
          </a:xfrm>
        </p:spPr>
        <p:txBody>
          <a:bodyPr/>
          <a:lstStyle/>
          <a:p>
            <a:fld id="{094F5E6C-284B-4BEF-BE71-527141E754F9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5" name="左大括弧 4">
            <a:extLst>
              <a:ext uri="{FF2B5EF4-FFF2-40B4-BE49-F238E27FC236}">
                <a16:creationId xmlns:a16="http://schemas.microsoft.com/office/drawing/2014/main" id="{3DD57B0B-014C-4C12-A176-ACDB14897BC1}"/>
              </a:ext>
            </a:extLst>
          </p:cNvPr>
          <p:cNvSpPr/>
          <p:nvPr/>
        </p:nvSpPr>
        <p:spPr>
          <a:xfrm>
            <a:off x="894789" y="4528743"/>
            <a:ext cx="215684" cy="2160764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7CD5CD0-9AFA-4441-84FA-E0A90C039637}"/>
              </a:ext>
            </a:extLst>
          </p:cNvPr>
          <p:cNvSpPr txBox="1"/>
          <p:nvPr/>
        </p:nvSpPr>
        <p:spPr>
          <a:xfrm>
            <a:off x="529209" y="5376901"/>
            <a:ext cx="260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err="1"/>
              <a:t>i</a:t>
            </a:r>
            <a:endParaRPr lang="zh-TW" altLang="en-US" sz="2400" b="1" dirty="0"/>
          </a:p>
        </p:txBody>
      </p:sp>
      <p:sp>
        <p:nvSpPr>
          <p:cNvPr id="12" name="左大括弧 11">
            <a:extLst>
              <a:ext uri="{FF2B5EF4-FFF2-40B4-BE49-F238E27FC236}">
                <a16:creationId xmlns:a16="http://schemas.microsoft.com/office/drawing/2014/main" id="{20A03C38-E4C6-4993-A26B-16B25A4E67C9}"/>
              </a:ext>
            </a:extLst>
          </p:cNvPr>
          <p:cNvSpPr/>
          <p:nvPr/>
        </p:nvSpPr>
        <p:spPr>
          <a:xfrm rot="5400000">
            <a:off x="3446791" y="2271808"/>
            <a:ext cx="188469" cy="3190837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EC84D95-D996-4746-A056-2A42A5F39D42}"/>
              </a:ext>
            </a:extLst>
          </p:cNvPr>
          <p:cNvSpPr txBox="1"/>
          <p:nvPr/>
        </p:nvSpPr>
        <p:spPr>
          <a:xfrm>
            <a:off x="3411823" y="3175157"/>
            <a:ext cx="263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/>
              <a:t>j</a:t>
            </a:r>
            <a:endParaRPr lang="zh-TW" altLang="en-US" sz="2400" b="1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6DB9E73-BD5D-4F0E-A59D-352683CE1C63}"/>
              </a:ext>
            </a:extLst>
          </p:cNvPr>
          <p:cNvSpPr txBox="1"/>
          <p:nvPr/>
        </p:nvSpPr>
        <p:spPr>
          <a:xfrm rot="16200000">
            <a:off x="6392442" y="5381773"/>
            <a:ext cx="963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vertex</a:t>
            </a:r>
            <a:endParaRPr lang="zh-TW" altLang="en-US" sz="2400" dirty="0"/>
          </a:p>
        </p:txBody>
      </p:sp>
      <p:sp>
        <p:nvSpPr>
          <p:cNvPr id="16" name="左大括弧 15">
            <a:extLst>
              <a:ext uri="{FF2B5EF4-FFF2-40B4-BE49-F238E27FC236}">
                <a16:creationId xmlns:a16="http://schemas.microsoft.com/office/drawing/2014/main" id="{E2B2DF0B-F6A3-47C7-9BB7-F280648E19CA}"/>
              </a:ext>
            </a:extLst>
          </p:cNvPr>
          <p:cNvSpPr/>
          <p:nvPr/>
        </p:nvSpPr>
        <p:spPr>
          <a:xfrm rot="5400000">
            <a:off x="9748081" y="2120934"/>
            <a:ext cx="188470" cy="3359085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DA737B9-438C-475D-A2AA-147A037ACC54}"/>
              </a:ext>
            </a:extLst>
          </p:cNvPr>
          <p:cNvSpPr txBox="1"/>
          <p:nvPr/>
        </p:nvSpPr>
        <p:spPr>
          <a:xfrm>
            <a:off x="8258837" y="3243874"/>
            <a:ext cx="3235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rank (descending order) </a:t>
            </a:r>
            <a:endParaRPr lang="zh-TW" altLang="en-US" sz="2400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37C550C2-FCAE-4971-ADD9-9E6A1F1EEFF5}"/>
              </a:ext>
            </a:extLst>
          </p:cNvPr>
          <p:cNvSpPr/>
          <p:nvPr/>
        </p:nvSpPr>
        <p:spPr>
          <a:xfrm>
            <a:off x="8733564" y="5677042"/>
            <a:ext cx="893683" cy="650102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75148421-4396-490B-B254-7D8506071C6A}"/>
              </a:ext>
            </a:extLst>
          </p:cNvPr>
          <p:cNvGrpSpPr/>
          <p:nvPr/>
        </p:nvGrpSpPr>
        <p:grpSpPr>
          <a:xfrm>
            <a:off x="4549381" y="2922102"/>
            <a:ext cx="4229278" cy="2754940"/>
            <a:chOff x="4549381" y="2922102"/>
            <a:chExt cx="4229278" cy="2754940"/>
          </a:xfrm>
        </p:grpSpPr>
        <p:cxnSp>
          <p:nvCxnSpPr>
            <p:cNvPr id="9" name="直線單箭頭接點 8">
              <a:extLst>
                <a:ext uri="{FF2B5EF4-FFF2-40B4-BE49-F238E27FC236}">
                  <a16:creationId xmlns:a16="http://schemas.microsoft.com/office/drawing/2014/main" id="{35346A67-65A8-4CB9-9FED-064450B90C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35004" y="3785444"/>
              <a:ext cx="1243655" cy="189159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2E06775A-9EF1-4ED9-906A-DB35DD8BACDF}"/>
                </a:ext>
              </a:extLst>
            </p:cNvPr>
            <p:cNvSpPr txBox="1"/>
            <p:nvPr/>
          </p:nvSpPr>
          <p:spPr>
            <a:xfrm>
              <a:off x="4549381" y="2922102"/>
              <a:ext cx="4071936" cy="83099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/>
                <a:t>Vertex 1 is the second farthest vertex from vertex 3</a:t>
              </a:r>
              <a:endParaRPr lang="zh-TW" altLang="en-US" sz="2400" b="1" dirty="0"/>
            </a:p>
          </p:txBody>
        </p:sp>
      </p:grpSp>
      <p:sp>
        <p:nvSpPr>
          <p:cNvPr id="25" name="左大括弧 24">
            <a:extLst>
              <a:ext uri="{FF2B5EF4-FFF2-40B4-BE49-F238E27FC236}">
                <a16:creationId xmlns:a16="http://schemas.microsoft.com/office/drawing/2014/main" id="{AC630A9F-515C-4F17-A04D-4C8043F0CF68}"/>
              </a:ext>
            </a:extLst>
          </p:cNvPr>
          <p:cNvSpPr/>
          <p:nvPr/>
        </p:nvSpPr>
        <p:spPr>
          <a:xfrm>
            <a:off x="7185315" y="4484956"/>
            <a:ext cx="215684" cy="2160764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6094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3A9C8B-5BE8-4FD0-B980-F4DA635AC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Step2</a:t>
            </a:r>
            <a:endParaRPr lang="zh-TW" altLang="en-US" b="1" dirty="0"/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A85EDFFE-036A-4439-83D9-D0AFA5D37B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043001"/>
              </p:ext>
            </p:extLst>
          </p:nvPr>
        </p:nvGraphicFramePr>
        <p:xfrm>
          <a:off x="8295583" y="582061"/>
          <a:ext cx="3420222" cy="274341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70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0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0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0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0037">
                  <a:extLst>
                    <a:ext uri="{9D8B030D-6E8A-4147-A177-3AD203B41FA5}">
                      <a16:colId xmlns:a16="http://schemas.microsoft.com/office/drawing/2014/main" val="2111932496"/>
                    </a:ext>
                  </a:extLst>
                </a:gridCol>
                <a:gridCol w="570037">
                  <a:extLst>
                    <a:ext uri="{9D8B030D-6E8A-4147-A177-3AD203B41FA5}">
                      <a16:colId xmlns:a16="http://schemas.microsoft.com/office/drawing/2014/main" val="1125536113"/>
                    </a:ext>
                  </a:extLst>
                </a:gridCol>
              </a:tblGrid>
              <a:tr h="17579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D</a:t>
                      </a:r>
                      <a:r>
                        <a:rPr lang="en-US" altLang="zh-TW" sz="2400" baseline="30000" dirty="0"/>
                        <a:t>4</a:t>
                      </a:r>
                      <a:endParaRPr lang="zh-TW" altLang="en-US" sz="2400" baseline="300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3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4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79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0</a:t>
                      </a:r>
                      <a:endParaRPr lang="zh-TW" altLang="en-US" sz="2400" b="1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38" marB="4573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579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1</a:t>
                      </a:r>
                      <a:endParaRPr lang="zh-TW" altLang="en-US" sz="2400" b="1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7</a:t>
                      </a:r>
                      <a:endParaRPr lang="zh-TW" altLang="en-US" sz="24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38" marB="4573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9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579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2</a:t>
                      </a:r>
                      <a:endParaRPr lang="zh-TW" altLang="en-US" sz="2400" b="1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7</a:t>
                      </a:r>
                      <a:endParaRPr lang="zh-TW" altLang="en-US" sz="24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4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3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10</a:t>
                      </a:r>
                      <a:endParaRPr lang="zh-TW" altLang="en-US" sz="24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38" marB="4573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579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3</a:t>
                      </a:r>
                      <a:endParaRPr lang="zh-TW" altLang="en-US" sz="2400" b="1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10</a:t>
                      </a:r>
                      <a:endParaRPr lang="zh-TW" altLang="en-US" sz="24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7</a:t>
                      </a:r>
                      <a:endParaRPr lang="zh-TW" altLang="en-US" sz="24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3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0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7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7216851"/>
                  </a:ext>
                </a:extLst>
              </a:tr>
              <a:tr h="17579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4</a:t>
                      </a:r>
                      <a:endParaRPr lang="zh-TW" altLang="en-US" sz="2400" b="1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12</a:t>
                      </a:r>
                      <a:endParaRPr lang="zh-TW" altLang="en-US" sz="24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9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10</a:t>
                      </a:r>
                      <a:endParaRPr lang="zh-TW" altLang="en-US" sz="24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7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0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8495591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CC0009C2-077E-4C79-A695-549769C77D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015862"/>
              </p:ext>
            </p:extLst>
          </p:nvPr>
        </p:nvGraphicFramePr>
        <p:xfrm>
          <a:off x="6765728" y="4000360"/>
          <a:ext cx="4071936" cy="275308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8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86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86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8656">
                  <a:extLst>
                    <a:ext uri="{9D8B030D-6E8A-4147-A177-3AD203B41FA5}">
                      <a16:colId xmlns:a16="http://schemas.microsoft.com/office/drawing/2014/main" val="2111932496"/>
                    </a:ext>
                  </a:extLst>
                </a:gridCol>
                <a:gridCol w="678656">
                  <a:extLst>
                    <a:ext uri="{9D8B030D-6E8A-4147-A177-3AD203B41FA5}">
                      <a16:colId xmlns:a16="http://schemas.microsoft.com/office/drawing/2014/main" val="1125536113"/>
                    </a:ext>
                  </a:extLst>
                </a:gridCol>
              </a:tblGrid>
              <a:tr h="4603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r</a:t>
                      </a:r>
                      <a:endParaRPr lang="zh-TW" altLang="en-US" sz="2400" baseline="300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3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4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3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0</a:t>
                      </a:r>
                      <a:endParaRPr lang="zh-TW" altLang="en-US" sz="2400" b="1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38" marB="4573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3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1</a:t>
                      </a:r>
                      <a:endParaRPr lang="zh-TW" altLang="en-US" sz="2400" b="1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38" marB="4573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3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2</a:t>
                      </a:r>
                      <a:endParaRPr lang="zh-TW" altLang="en-US" sz="2400" b="1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38" marB="4573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3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3</a:t>
                      </a:r>
                      <a:endParaRPr lang="zh-TW" altLang="en-US" sz="2400" b="1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7216851"/>
                  </a:ext>
                </a:extLst>
              </a:tr>
              <a:tr h="4573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4</a:t>
                      </a:r>
                      <a:endParaRPr lang="zh-TW" altLang="en-US" sz="2400" b="1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8495591"/>
                  </a:ext>
                </a:extLst>
              </a:tr>
            </a:tbl>
          </a:graphicData>
        </a:graphic>
      </p:graphicFrame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B2746F0F-4D08-4AC3-8DF2-BC259CBA08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309227"/>
              </p:ext>
            </p:extLst>
          </p:nvPr>
        </p:nvGraphicFramePr>
        <p:xfrm>
          <a:off x="1200663" y="4000360"/>
          <a:ext cx="4071936" cy="275308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8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86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86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8656">
                  <a:extLst>
                    <a:ext uri="{9D8B030D-6E8A-4147-A177-3AD203B41FA5}">
                      <a16:colId xmlns:a16="http://schemas.microsoft.com/office/drawing/2014/main" val="2111932496"/>
                    </a:ext>
                  </a:extLst>
                </a:gridCol>
                <a:gridCol w="678656">
                  <a:extLst>
                    <a:ext uri="{9D8B030D-6E8A-4147-A177-3AD203B41FA5}">
                      <a16:colId xmlns:a16="http://schemas.microsoft.com/office/drawing/2014/main" val="1125536113"/>
                    </a:ext>
                  </a:extLst>
                </a:gridCol>
              </a:tblGrid>
              <a:tr h="4603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r</a:t>
                      </a:r>
                      <a:endParaRPr lang="zh-TW" altLang="en-US" sz="2400" baseline="300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3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4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3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0</a:t>
                      </a:r>
                      <a:endParaRPr lang="zh-TW" altLang="en-US" sz="2400" b="1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2</a:t>
                      </a:r>
                      <a:endParaRPr lang="zh-TW" altLang="en-US" sz="24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3</a:t>
                      </a:r>
                      <a:endParaRPr lang="zh-TW" altLang="en-US" sz="24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4</a:t>
                      </a:r>
                      <a:endParaRPr lang="zh-TW" altLang="en-US" sz="24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38" marB="4573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3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1</a:t>
                      </a:r>
                      <a:endParaRPr lang="zh-TW" altLang="en-US" sz="2400" b="1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3</a:t>
                      </a:r>
                      <a:endParaRPr lang="zh-TW" altLang="en-US" sz="24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38" marB="4573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4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3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2</a:t>
                      </a:r>
                      <a:endParaRPr lang="zh-TW" altLang="en-US" sz="2400" b="1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0</a:t>
                      </a:r>
                      <a:endParaRPr lang="zh-TW" altLang="en-US" sz="24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1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3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4</a:t>
                      </a:r>
                      <a:endParaRPr lang="zh-TW" altLang="en-US" sz="24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38" marB="4573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3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3</a:t>
                      </a:r>
                      <a:endParaRPr lang="zh-TW" altLang="en-US" sz="2400" b="1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0</a:t>
                      </a:r>
                      <a:endParaRPr lang="zh-TW" altLang="en-US" sz="24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1</a:t>
                      </a:r>
                      <a:endParaRPr lang="zh-TW" altLang="en-US" sz="24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2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3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4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7216851"/>
                  </a:ext>
                </a:extLst>
              </a:tr>
              <a:tr h="4573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4</a:t>
                      </a:r>
                      <a:endParaRPr lang="zh-TW" altLang="en-US" sz="2400" b="1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0</a:t>
                      </a:r>
                      <a:endParaRPr lang="zh-TW" altLang="en-US" sz="24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1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2</a:t>
                      </a:r>
                      <a:endParaRPr lang="zh-TW" altLang="en-US" sz="24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3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4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8495591"/>
                  </a:ext>
                </a:extLst>
              </a:tr>
            </a:tbl>
          </a:graphicData>
        </a:graphic>
      </p:graphicFrame>
      <p:sp>
        <p:nvSpPr>
          <p:cNvPr id="24" name="箭號: 向右 23">
            <a:extLst>
              <a:ext uri="{FF2B5EF4-FFF2-40B4-BE49-F238E27FC236}">
                <a16:creationId xmlns:a16="http://schemas.microsoft.com/office/drawing/2014/main" id="{9CD2B3CD-A6E5-4692-AB4F-48282F4FB196}"/>
              </a:ext>
            </a:extLst>
          </p:cNvPr>
          <p:cNvSpPr/>
          <p:nvPr/>
        </p:nvSpPr>
        <p:spPr>
          <a:xfrm>
            <a:off x="5606651" y="5188464"/>
            <a:ext cx="978698" cy="3768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18E361B-7D0B-4C4B-9197-63B8D57B0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5E6C-284B-4BEF-BE71-527141E754F9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5" name="左大括弧 4">
            <a:extLst>
              <a:ext uri="{FF2B5EF4-FFF2-40B4-BE49-F238E27FC236}">
                <a16:creationId xmlns:a16="http://schemas.microsoft.com/office/drawing/2014/main" id="{3DD57B0B-014C-4C12-A176-ACDB14897BC1}"/>
              </a:ext>
            </a:extLst>
          </p:cNvPr>
          <p:cNvSpPr/>
          <p:nvPr/>
        </p:nvSpPr>
        <p:spPr>
          <a:xfrm>
            <a:off x="888508" y="4528743"/>
            <a:ext cx="221965" cy="2160764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7CD5CD0-9AFA-4441-84FA-E0A90C039637}"/>
              </a:ext>
            </a:extLst>
          </p:cNvPr>
          <p:cNvSpPr txBox="1"/>
          <p:nvPr/>
        </p:nvSpPr>
        <p:spPr>
          <a:xfrm>
            <a:off x="529209" y="5376901"/>
            <a:ext cx="260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err="1"/>
              <a:t>i</a:t>
            </a:r>
            <a:endParaRPr lang="zh-TW" altLang="en-US" sz="2400" b="1" dirty="0"/>
          </a:p>
        </p:txBody>
      </p:sp>
      <p:sp>
        <p:nvSpPr>
          <p:cNvPr id="12" name="左大括弧 11">
            <a:extLst>
              <a:ext uri="{FF2B5EF4-FFF2-40B4-BE49-F238E27FC236}">
                <a16:creationId xmlns:a16="http://schemas.microsoft.com/office/drawing/2014/main" id="{20A03C38-E4C6-4993-A26B-16B25A4E67C9}"/>
              </a:ext>
            </a:extLst>
          </p:cNvPr>
          <p:cNvSpPr/>
          <p:nvPr/>
        </p:nvSpPr>
        <p:spPr>
          <a:xfrm rot="5400000">
            <a:off x="3446791" y="2271808"/>
            <a:ext cx="188469" cy="3190837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EC84D95-D996-4746-A056-2A42A5F39D42}"/>
              </a:ext>
            </a:extLst>
          </p:cNvPr>
          <p:cNvSpPr txBox="1"/>
          <p:nvPr/>
        </p:nvSpPr>
        <p:spPr>
          <a:xfrm>
            <a:off x="3411823" y="3175157"/>
            <a:ext cx="263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/>
              <a:t>j</a:t>
            </a:r>
            <a:endParaRPr lang="zh-TW" altLang="en-US" sz="2400" b="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AFD797E-BC93-4B4D-9665-DB082E998A45}"/>
              </a:ext>
            </a:extLst>
          </p:cNvPr>
          <p:cNvSpPr txBox="1"/>
          <p:nvPr/>
        </p:nvSpPr>
        <p:spPr>
          <a:xfrm>
            <a:off x="7460222" y="4464097"/>
            <a:ext cx="3275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   </a:t>
            </a:r>
            <a:r>
              <a:rPr lang="en-US" altLang="zh-TW" sz="2400" dirty="0"/>
              <a:t>0       1        2        3        4</a:t>
            </a:r>
            <a:endParaRPr lang="zh-TW" altLang="en-US" sz="24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BF8D992-4FA6-4576-9DB7-28D8EDD722AA}"/>
              </a:ext>
            </a:extLst>
          </p:cNvPr>
          <p:cNvSpPr/>
          <p:nvPr/>
        </p:nvSpPr>
        <p:spPr>
          <a:xfrm>
            <a:off x="2286056" y="531435"/>
            <a:ext cx="604633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Array</a:t>
            </a:r>
            <a:r>
              <a:rPr lang="en-US" altLang="zh-TW" sz="2800" b="1" dirty="0"/>
              <a:t> r </a:t>
            </a:r>
            <a:r>
              <a:rPr lang="en-US" altLang="zh-TW" sz="2800" dirty="0"/>
              <a:t>stores the vertex index in </a:t>
            </a:r>
          </a:p>
          <a:p>
            <a:r>
              <a:rPr lang="en-US" altLang="zh-TW" sz="2800" dirty="0">
                <a:solidFill>
                  <a:srgbClr val="FF0000"/>
                </a:solidFill>
              </a:rPr>
              <a:t>descending</a:t>
            </a:r>
            <a:r>
              <a:rPr lang="en-US" altLang="zh-TW" sz="2800" dirty="0"/>
              <a:t> shortest path distance order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C23D802-4E13-4650-841B-6B9288D9835B}"/>
              </a:ext>
            </a:extLst>
          </p:cNvPr>
          <p:cNvSpPr txBox="1"/>
          <p:nvPr/>
        </p:nvSpPr>
        <p:spPr>
          <a:xfrm>
            <a:off x="164280" y="1627414"/>
            <a:ext cx="80148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You could use any sorting method to accomplish this</a:t>
            </a:r>
          </a:p>
          <a:p>
            <a:r>
              <a:rPr lang="en-US" altLang="zh-TW" sz="2800" dirty="0"/>
              <a:t>Take bubble sort and vertex </a:t>
            </a:r>
            <a:r>
              <a:rPr lang="en-US" altLang="zh-TW" sz="2800" b="1" dirty="0" err="1"/>
              <a:t>i</a:t>
            </a:r>
            <a:r>
              <a:rPr lang="en-US" altLang="zh-TW" sz="2800" dirty="0"/>
              <a:t> = </a:t>
            </a:r>
            <a:r>
              <a:rPr lang="en-US" altLang="zh-TW" sz="2800" b="1" dirty="0"/>
              <a:t>0</a:t>
            </a:r>
            <a:r>
              <a:rPr lang="en-US" altLang="zh-TW" sz="2800" dirty="0"/>
              <a:t> for example</a:t>
            </a:r>
          </a:p>
          <a:p>
            <a:r>
              <a:rPr lang="en-US" altLang="zh-TW" sz="2800" dirty="0"/>
              <a:t>If </a:t>
            </a:r>
            <a:r>
              <a:rPr lang="en-US" altLang="zh-TW" sz="2800" b="1" dirty="0"/>
              <a:t>D</a:t>
            </a:r>
            <a:r>
              <a:rPr lang="en-US" altLang="zh-TW" sz="2800" dirty="0"/>
              <a:t>[</a:t>
            </a:r>
            <a:r>
              <a:rPr lang="en-US" altLang="zh-TW" sz="2800" dirty="0" err="1"/>
              <a:t>i</a:t>
            </a:r>
            <a:r>
              <a:rPr lang="en-US" altLang="zh-TW" sz="2800" dirty="0"/>
              <a:t>][</a:t>
            </a:r>
            <a:r>
              <a:rPr lang="en-US" altLang="zh-TW" sz="2800" b="1" dirty="0"/>
              <a:t>r</a:t>
            </a:r>
            <a:r>
              <a:rPr lang="en-US" altLang="zh-TW" sz="2800" dirty="0"/>
              <a:t>[</a:t>
            </a:r>
            <a:r>
              <a:rPr lang="en-US" altLang="zh-TW" sz="2800" dirty="0" err="1"/>
              <a:t>i</a:t>
            </a:r>
            <a:r>
              <a:rPr lang="en-US" altLang="zh-TW" sz="2800" dirty="0"/>
              <a:t>][j]] &lt; </a:t>
            </a:r>
            <a:r>
              <a:rPr lang="en-US" altLang="zh-TW" sz="2800" b="1" dirty="0"/>
              <a:t>D</a:t>
            </a:r>
            <a:r>
              <a:rPr lang="en-US" altLang="zh-TW" sz="2800" dirty="0"/>
              <a:t>[</a:t>
            </a:r>
            <a:r>
              <a:rPr lang="en-US" altLang="zh-TW" sz="2800" dirty="0" err="1"/>
              <a:t>i</a:t>
            </a:r>
            <a:r>
              <a:rPr lang="en-US" altLang="zh-TW" sz="2800" dirty="0"/>
              <a:t>][</a:t>
            </a:r>
            <a:r>
              <a:rPr lang="en-US" altLang="zh-TW" sz="2800" b="1" dirty="0"/>
              <a:t>r</a:t>
            </a:r>
            <a:r>
              <a:rPr lang="en-US" altLang="zh-TW" sz="2800" dirty="0"/>
              <a:t>[</a:t>
            </a:r>
            <a:r>
              <a:rPr lang="en-US" altLang="zh-TW" sz="2800" dirty="0" err="1"/>
              <a:t>i</a:t>
            </a:r>
            <a:r>
              <a:rPr lang="en-US" altLang="zh-TW" sz="2800" dirty="0"/>
              <a:t>][j+1]], then swap (</a:t>
            </a:r>
            <a:r>
              <a:rPr lang="en-US" altLang="zh-TW" sz="2800" b="1" dirty="0"/>
              <a:t>r</a:t>
            </a:r>
            <a:r>
              <a:rPr lang="en-US" altLang="zh-TW" sz="2800" dirty="0"/>
              <a:t>[</a:t>
            </a:r>
            <a:r>
              <a:rPr lang="en-US" altLang="zh-TW" sz="2800" dirty="0" err="1"/>
              <a:t>i</a:t>
            </a:r>
            <a:r>
              <a:rPr lang="en-US" altLang="zh-TW" sz="2800" dirty="0"/>
              <a:t>][j], </a:t>
            </a:r>
            <a:r>
              <a:rPr lang="en-US" altLang="zh-TW" sz="2800" b="1" dirty="0"/>
              <a:t>r</a:t>
            </a:r>
            <a:r>
              <a:rPr lang="en-US" altLang="zh-TW" sz="2800" dirty="0"/>
              <a:t>[</a:t>
            </a:r>
            <a:r>
              <a:rPr lang="en-US" altLang="zh-TW" sz="2800" dirty="0" err="1"/>
              <a:t>i</a:t>
            </a:r>
            <a:r>
              <a:rPr lang="en-US" altLang="zh-TW" sz="2800" dirty="0"/>
              <a:t>][j+1]) </a:t>
            </a:r>
            <a:endParaRPr lang="zh-TW" altLang="en-US" sz="28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99C2A49-685D-4B85-93C3-25479E47C356}"/>
              </a:ext>
            </a:extLst>
          </p:cNvPr>
          <p:cNvSpPr txBox="1"/>
          <p:nvPr/>
        </p:nvSpPr>
        <p:spPr>
          <a:xfrm>
            <a:off x="8998306" y="1050416"/>
            <a:ext cx="2818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0      3      7     10    12</a:t>
            </a:r>
            <a:endParaRPr lang="zh-TW" altLang="en-US" sz="2400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3CD3DB20-DD87-45A6-886A-FF8695EAEC0D}"/>
              </a:ext>
            </a:extLst>
          </p:cNvPr>
          <p:cNvSpPr txBox="1"/>
          <p:nvPr/>
        </p:nvSpPr>
        <p:spPr>
          <a:xfrm>
            <a:off x="8998306" y="1049198"/>
            <a:ext cx="2818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0      3      </a:t>
            </a:r>
            <a:r>
              <a:rPr lang="en-US" altLang="zh-TW" sz="2400" dirty="0"/>
              <a:t>7     10    12</a:t>
            </a:r>
            <a:endParaRPr lang="zh-TW" altLang="en-US" sz="24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9256DA8-3777-470E-A52B-1D711D170A7D}"/>
              </a:ext>
            </a:extLst>
          </p:cNvPr>
          <p:cNvSpPr txBox="1"/>
          <p:nvPr/>
        </p:nvSpPr>
        <p:spPr>
          <a:xfrm>
            <a:off x="7460222" y="3430060"/>
            <a:ext cx="2395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State: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 = 0, j = 0</a:t>
            </a:r>
            <a:endParaRPr lang="zh-TW" altLang="en-US" sz="2400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111EE97F-80B6-4F3A-98CC-041B4716F794}"/>
              </a:ext>
            </a:extLst>
          </p:cNvPr>
          <p:cNvSpPr txBox="1"/>
          <p:nvPr/>
        </p:nvSpPr>
        <p:spPr>
          <a:xfrm>
            <a:off x="8998306" y="1049198"/>
            <a:ext cx="2818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0      </a:t>
            </a:r>
            <a:r>
              <a:rPr lang="en-US" altLang="zh-TW" sz="2400" dirty="0"/>
              <a:t>3</a:t>
            </a:r>
            <a:r>
              <a:rPr lang="en-US" altLang="zh-TW" sz="2400" dirty="0">
                <a:solidFill>
                  <a:srgbClr val="FF0000"/>
                </a:solidFill>
              </a:rPr>
              <a:t>      7</a:t>
            </a:r>
            <a:r>
              <a:rPr lang="en-US" altLang="zh-TW" sz="2400" dirty="0"/>
              <a:t>     10    12</a:t>
            </a:r>
            <a:endParaRPr lang="zh-TW" altLang="en-US" sz="2400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9F9238D7-4A0D-412A-A9E0-7A8B2A368A98}"/>
              </a:ext>
            </a:extLst>
          </p:cNvPr>
          <p:cNvSpPr txBox="1"/>
          <p:nvPr/>
        </p:nvSpPr>
        <p:spPr>
          <a:xfrm>
            <a:off x="8998306" y="1056769"/>
            <a:ext cx="2818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0      </a:t>
            </a:r>
            <a:r>
              <a:rPr lang="en-US" altLang="zh-TW" sz="2400" dirty="0"/>
              <a:t>3</a:t>
            </a:r>
            <a:r>
              <a:rPr lang="en-US" altLang="zh-TW" sz="2400" dirty="0">
                <a:solidFill>
                  <a:srgbClr val="FF0000"/>
                </a:solidFill>
              </a:rPr>
              <a:t>      </a:t>
            </a:r>
            <a:r>
              <a:rPr lang="en-US" altLang="zh-TW" sz="2400" dirty="0"/>
              <a:t>7     </a:t>
            </a:r>
            <a:r>
              <a:rPr lang="en-US" altLang="zh-TW" sz="2400" dirty="0">
                <a:solidFill>
                  <a:srgbClr val="FF0000"/>
                </a:solidFill>
              </a:rPr>
              <a:t>10</a:t>
            </a:r>
            <a:r>
              <a:rPr lang="en-US" altLang="zh-TW" sz="2400" dirty="0"/>
              <a:t>    12</a:t>
            </a:r>
            <a:endParaRPr lang="zh-TW" altLang="en-US" sz="2400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D6A551F8-3107-40A7-9A0D-4B08F732C241}"/>
              </a:ext>
            </a:extLst>
          </p:cNvPr>
          <p:cNvSpPr txBox="1"/>
          <p:nvPr/>
        </p:nvSpPr>
        <p:spPr>
          <a:xfrm>
            <a:off x="8998306" y="1062551"/>
            <a:ext cx="2818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0      </a:t>
            </a:r>
            <a:r>
              <a:rPr lang="en-US" altLang="zh-TW" sz="2400" dirty="0"/>
              <a:t>3</a:t>
            </a:r>
            <a:r>
              <a:rPr lang="en-US" altLang="zh-TW" sz="2400" dirty="0">
                <a:solidFill>
                  <a:srgbClr val="FF0000"/>
                </a:solidFill>
              </a:rPr>
              <a:t>      </a:t>
            </a:r>
            <a:r>
              <a:rPr lang="en-US" altLang="zh-TW" sz="2400" dirty="0"/>
              <a:t>7     10    </a:t>
            </a:r>
            <a:r>
              <a:rPr lang="en-US" altLang="zh-TW" sz="2400" dirty="0">
                <a:solidFill>
                  <a:srgbClr val="FF0000"/>
                </a:solidFill>
              </a:rPr>
              <a:t>12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BEC9FEC5-AC8D-4D2D-9E5C-A96871F78485}"/>
              </a:ext>
            </a:extLst>
          </p:cNvPr>
          <p:cNvSpPr txBox="1"/>
          <p:nvPr/>
        </p:nvSpPr>
        <p:spPr>
          <a:xfrm>
            <a:off x="8998306" y="1055551"/>
            <a:ext cx="2818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0</a:t>
            </a:r>
            <a:r>
              <a:rPr lang="en-US" altLang="zh-TW" sz="2400" dirty="0">
                <a:solidFill>
                  <a:srgbClr val="FF0000"/>
                </a:solidFill>
              </a:rPr>
              <a:t>      3      7</a:t>
            </a:r>
            <a:r>
              <a:rPr lang="en-US" altLang="zh-TW" sz="2400" dirty="0"/>
              <a:t>     10    12</a:t>
            </a:r>
            <a:endParaRPr lang="zh-TW" altLang="en-US" sz="2400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82A3BB3C-DC03-4E2A-8F7D-8C4E6F5C98C7}"/>
              </a:ext>
            </a:extLst>
          </p:cNvPr>
          <p:cNvSpPr txBox="1"/>
          <p:nvPr/>
        </p:nvSpPr>
        <p:spPr>
          <a:xfrm>
            <a:off x="8998306" y="1043416"/>
            <a:ext cx="2818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0</a:t>
            </a:r>
            <a:r>
              <a:rPr lang="en-US" altLang="zh-TW" sz="2400" dirty="0">
                <a:solidFill>
                  <a:srgbClr val="FF0000"/>
                </a:solidFill>
              </a:rPr>
              <a:t>      3      </a:t>
            </a:r>
            <a:r>
              <a:rPr lang="en-US" altLang="zh-TW" sz="2400" dirty="0"/>
              <a:t>7     </a:t>
            </a:r>
            <a:r>
              <a:rPr lang="en-US" altLang="zh-TW" sz="2400" dirty="0">
                <a:solidFill>
                  <a:srgbClr val="FF0000"/>
                </a:solidFill>
              </a:rPr>
              <a:t>10</a:t>
            </a:r>
            <a:r>
              <a:rPr lang="en-US" altLang="zh-TW" sz="2400" dirty="0"/>
              <a:t>    12</a:t>
            </a:r>
            <a:endParaRPr lang="zh-TW" altLang="en-US" sz="2400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DC8F4F5E-9F60-41FD-A396-1360C7D13826}"/>
              </a:ext>
            </a:extLst>
          </p:cNvPr>
          <p:cNvSpPr txBox="1"/>
          <p:nvPr/>
        </p:nvSpPr>
        <p:spPr>
          <a:xfrm>
            <a:off x="8998306" y="1031583"/>
            <a:ext cx="2818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0</a:t>
            </a:r>
            <a:r>
              <a:rPr lang="en-US" altLang="zh-TW" sz="2400" dirty="0">
                <a:solidFill>
                  <a:srgbClr val="FF0000"/>
                </a:solidFill>
              </a:rPr>
              <a:t>      3      </a:t>
            </a:r>
            <a:r>
              <a:rPr lang="en-US" altLang="zh-TW" sz="2400" dirty="0"/>
              <a:t>7     10    </a:t>
            </a:r>
            <a:r>
              <a:rPr lang="en-US" altLang="zh-TW" sz="2400" dirty="0">
                <a:solidFill>
                  <a:srgbClr val="FF0000"/>
                </a:solidFill>
              </a:rPr>
              <a:t>12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097C2B8E-3A83-48D3-B2E0-BD6484938BC3}"/>
              </a:ext>
            </a:extLst>
          </p:cNvPr>
          <p:cNvSpPr txBox="1"/>
          <p:nvPr/>
        </p:nvSpPr>
        <p:spPr>
          <a:xfrm>
            <a:off x="8998306" y="1048056"/>
            <a:ext cx="2818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0</a:t>
            </a:r>
            <a:r>
              <a:rPr lang="en-US" altLang="zh-TW" sz="2400" dirty="0">
                <a:solidFill>
                  <a:srgbClr val="FF0000"/>
                </a:solidFill>
              </a:rPr>
              <a:t>      </a:t>
            </a:r>
            <a:r>
              <a:rPr lang="en-US" altLang="zh-TW" sz="2400" dirty="0"/>
              <a:t>3</a:t>
            </a:r>
            <a:r>
              <a:rPr lang="en-US" altLang="zh-TW" sz="2400" dirty="0">
                <a:solidFill>
                  <a:srgbClr val="FF0000"/>
                </a:solidFill>
              </a:rPr>
              <a:t>      7</a:t>
            </a:r>
            <a:r>
              <a:rPr lang="en-US" altLang="zh-TW" sz="2400" dirty="0"/>
              <a:t>     </a:t>
            </a:r>
            <a:r>
              <a:rPr lang="en-US" altLang="zh-TW" sz="2400" dirty="0">
                <a:solidFill>
                  <a:srgbClr val="FF0000"/>
                </a:solidFill>
              </a:rPr>
              <a:t>10</a:t>
            </a:r>
            <a:r>
              <a:rPr lang="en-US" altLang="zh-TW" sz="2400" dirty="0"/>
              <a:t>    12</a:t>
            </a:r>
            <a:endParaRPr lang="zh-TW" altLang="en-US" sz="2400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FC3E0409-6BE5-49BA-A600-74B5F714D797}"/>
              </a:ext>
            </a:extLst>
          </p:cNvPr>
          <p:cNvSpPr txBox="1"/>
          <p:nvPr/>
        </p:nvSpPr>
        <p:spPr>
          <a:xfrm>
            <a:off x="9013664" y="1033907"/>
            <a:ext cx="2818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0</a:t>
            </a:r>
            <a:r>
              <a:rPr lang="en-US" altLang="zh-TW" sz="2400" dirty="0">
                <a:solidFill>
                  <a:srgbClr val="FF0000"/>
                </a:solidFill>
              </a:rPr>
              <a:t>      </a:t>
            </a:r>
            <a:r>
              <a:rPr lang="en-US" altLang="zh-TW" sz="2400" dirty="0"/>
              <a:t>3</a:t>
            </a:r>
            <a:r>
              <a:rPr lang="en-US" altLang="zh-TW" sz="2400" dirty="0">
                <a:solidFill>
                  <a:srgbClr val="FF0000"/>
                </a:solidFill>
              </a:rPr>
              <a:t>      7</a:t>
            </a:r>
            <a:r>
              <a:rPr lang="en-US" altLang="zh-TW" sz="2400" dirty="0"/>
              <a:t>     10    </a:t>
            </a:r>
            <a:r>
              <a:rPr lang="en-US" altLang="zh-TW" sz="2400" dirty="0">
                <a:solidFill>
                  <a:srgbClr val="FF0000"/>
                </a:solidFill>
              </a:rPr>
              <a:t>12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E974EC19-7132-4A45-8FC8-5A1A27754481}"/>
              </a:ext>
            </a:extLst>
          </p:cNvPr>
          <p:cNvSpPr txBox="1"/>
          <p:nvPr/>
        </p:nvSpPr>
        <p:spPr>
          <a:xfrm>
            <a:off x="8994789" y="1054980"/>
            <a:ext cx="2818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0</a:t>
            </a:r>
            <a:r>
              <a:rPr lang="en-US" altLang="zh-TW" sz="2400" dirty="0">
                <a:solidFill>
                  <a:srgbClr val="FF0000"/>
                </a:solidFill>
              </a:rPr>
              <a:t>      </a:t>
            </a:r>
            <a:r>
              <a:rPr lang="en-US" altLang="zh-TW" sz="2400" dirty="0"/>
              <a:t>3</a:t>
            </a:r>
            <a:r>
              <a:rPr lang="en-US" altLang="zh-TW" sz="2400" dirty="0">
                <a:solidFill>
                  <a:srgbClr val="FF0000"/>
                </a:solidFill>
              </a:rPr>
              <a:t>      </a:t>
            </a:r>
            <a:r>
              <a:rPr lang="en-US" altLang="zh-TW" sz="2400" dirty="0"/>
              <a:t>7     </a:t>
            </a:r>
            <a:r>
              <a:rPr lang="en-US" altLang="zh-TW" sz="2400" dirty="0">
                <a:solidFill>
                  <a:srgbClr val="FF0000"/>
                </a:solidFill>
              </a:rPr>
              <a:t>10</a:t>
            </a:r>
            <a:r>
              <a:rPr lang="en-US" altLang="zh-TW" sz="2400" dirty="0"/>
              <a:t>    </a:t>
            </a:r>
            <a:r>
              <a:rPr lang="en-US" altLang="zh-TW" sz="2400" dirty="0">
                <a:solidFill>
                  <a:srgbClr val="FF0000"/>
                </a:solidFill>
              </a:rPr>
              <a:t>12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396F0A98-CB95-4FE6-9288-068681F98343}"/>
              </a:ext>
            </a:extLst>
          </p:cNvPr>
          <p:cNvSpPr txBox="1"/>
          <p:nvPr/>
        </p:nvSpPr>
        <p:spPr>
          <a:xfrm>
            <a:off x="9010147" y="1051765"/>
            <a:ext cx="2818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0</a:t>
            </a:r>
            <a:r>
              <a:rPr lang="en-US" altLang="zh-TW" sz="2400" dirty="0">
                <a:solidFill>
                  <a:srgbClr val="FF0000"/>
                </a:solidFill>
              </a:rPr>
              <a:t>      </a:t>
            </a:r>
            <a:r>
              <a:rPr lang="en-US" altLang="zh-TW" sz="2400" dirty="0"/>
              <a:t>3</a:t>
            </a:r>
            <a:r>
              <a:rPr lang="en-US" altLang="zh-TW" sz="2400" dirty="0">
                <a:solidFill>
                  <a:srgbClr val="FF0000"/>
                </a:solidFill>
              </a:rPr>
              <a:t>      </a:t>
            </a:r>
            <a:r>
              <a:rPr lang="en-US" altLang="zh-TW" sz="2400" dirty="0"/>
              <a:t>7     10    12</a:t>
            </a:r>
            <a:endParaRPr lang="zh-TW" altLang="en-US" sz="24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62A82CBA-B89F-4E89-88FD-FD7715032600}"/>
              </a:ext>
            </a:extLst>
          </p:cNvPr>
          <p:cNvSpPr txBox="1"/>
          <p:nvPr/>
        </p:nvSpPr>
        <p:spPr>
          <a:xfrm>
            <a:off x="7460222" y="4897058"/>
            <a:ext cx="3275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   </a:t>
            </a:r>
            <a:r>
              <a:rPr lang="en-US" altLang="zh-TW" sz="2400" dirty="0"/>
              <a:t>4       3        2        0        1</a:t>
            </a:r>
            <a:endParaRPr lang="zh-TW" altLang="en-US" sz="2400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90AA7818-8E6C-4174-9343-027E6CEF3B35}"/>
              </a:ext>
            </a:extLst>
          </p:cNvPr>
          <p:cNvSpPr txBox="1"/>
          <p:nvPr/>
        </p:nvSpPr>
        <p:spPr>
          <a:xfrm>
            <a:off x="7454408" y="5389499"/>
            <a:ext cx="3275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   </a:t>
            </a:r>
            <a:r>
              <a:rPr lang="en-US" altLang="zh-TW" sz="2400" dirty="0"/>
              <a:t>4       0        1        3        2</a:t>
            </a:r>
            <a:endParaRPr lang="zh-TW" altLang="en-US" sz="2400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FF35BC53-A033-4378-A819-5D1370B2F7DD}"/>
              </a:ext>
            </a:extLst>
          </p:cNvPr>
          <p:cNvSpPr txBox="1"/>
          <p:nvPr/>
        </p:nvSpPr>
        <p:spPr>
          <a:xfrm>
            <a:off x="7454408" y="5844059"/>
            <a:ext cx="3275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   </a:t>
            </a:r>
            <a:r>
              <a:rPr lang="en-US" altLang="zh-TW" sz="2400" dirty="0"/>
              <a:t>0       1        4        2        3</a:t>
            </a:r>
            <a:endParaRPr lang="zh-TW" altLang="en-US" sz="2400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A7F8BD69-4304-4A17-9BBF-27B9881C0BD3}"/>
              </a:ext>
            </a:extLst>
          </p:cNvPr>
          <p:cNvSpPr txBox="1"/>
          <p:nvPr/>
        </p:nvSpPr>
        <p:spPr>
          <a:xfrm>
            <a:off x="7454408" y="6277425"/>
            <a:ext cx="3275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   </a:t>
            </a:r>
            <a:r>
              <a:rPr lang="en-US" altLang="zh-TW" sz="2400" dirty="0"/>
              <a:t>0       2        1        3        4</a:t>
            </a:r>
            <a:endParaRPr lang="zh-TW" altLang="en-US" sz="2400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A09FA28F-23F3-4F8C-A8FB-B722AEB88502}"/>
              </a:ext>
            </a:extLst>
          </p:cNvPr>
          <p:cNvSpPr txBox="1"/>
          <p:nvPr/>
        </p:nvSpPr>
        <p:spPr>
          <a:xfrm>
            <a:off x="7454408" y="3427940"/>
            <a:ext cx="2395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State: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 = 0, j = 1</a:t>
            </a:r>
            <a:endParaRPr lang="zh-TW" altLang="en-US" sz="2400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91AF50A5-2136-451B-AF38-2B57C3E030D1}"/>
              </a:ext>
            </a:extLst>
          </p:cNvPr>
          <p:cNvSpPr txBox="1"/>
          <p:nvPr/>
        </p:nvSpPr>
        <p:spPr>
          <a:xfrm>
            <a:off x="7466036" y="3440625"/>
            <a:ext cx="2395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State: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 = 0, j = 2</a:t>
            </a:r>
            <a:endParaRPr lang="zh-TW" altLang="en-US" sz="2400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3993FE67-C476-4BB9-A333-03F808AA260B}"/>
              </a:ext>
            </a:extLst>
          </p:cNvPr>
          <p:cNvSpPr txBox="1"/>
          <p:nvPr/>
        </p:nvSpPr>
        <p:spPr>
          <a:xfrm>
            <a:off x="7463129" y="3418958"/>
            <a:ext cx="2395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State: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 = 0, j = 3</a:t>
            </a:r>
            <a:endParaRPr lang="zh-TW" altLang="en-US" sz="2400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9BA4F316-2487-4832-82B9-3D57A375B067}"/>
              </a:ext>
            </a:extLst>
          </p:cNvPr>
          <p:cNvSpPr txBox="1"/>
          <p:nvPr/>
        </p:nvSpPr>
        <p:spPr>
          <a:xfrm>
            <a:off x="7441326" y="3419774"/>
            <a:ext cx="2395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State: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 = 0, j = 0</a:t>
            </a:r>
            <a:endParaRPr lang="zh-TW" altLang="en-US" sz="2400" dirty="0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19E18DF6-8D89-42CA-8186-88BE2325A010}"/>
              </a:ext>
            </a:extLst>
          </p:cNvPr>
          <p:cNvSpPr txBox="1"/>
          <p:nvPr/>
        </p:nvSpPr>
        <p:spPr>
          <a:xfrm>
            <a:off x="7458331" y="3418957"/>
            <a:ext cx="2395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State: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 = 0, j = 1</a:t>
            </a:r>
            <a:endParaRPr lang="zh-TW" altLang="en-US" sz="2400" dirty="0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16CEC9A4-6D17-4B8E-9ABE-E7022A60F36C}"/>
              </a:ext>
            </a:extLst>
          </p:cNvPr>
          <p:cNvSpPr txBox="1"/>
          <p:nvPr/>
        </p:nvSpPr>
        <p:spPr>
          <a:xfrm>
            <a:off x="7467490" y="3436232"/>
            <a:ext cx="2395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State: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 = 0, j = 2</a:t>
            </a:r>
            <a:endParaRPr lang="zh-TW" altLang="en-US" sz="2400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1FEB4602-B24A-4593-9E27-19E23860DD95}"/>
              </a:ext>
            </a:extLst>
          </p:cNvPr>
          <p:cNvSpPr txBox="1"/>
          <p:nvPr/>
        </p:nvSpPr>
        <p:spPr>
          <a:xfrm>
            <a:off x="7474952" y="3425087"/>
            <a:ext cx="2395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State: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 = 0, j = 0</a:t>
            </a:r>
            <a:endParaRPr lang="zh-TW" altLang="en-US" sz="24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A2B1D2E-5AEC-423B-B0ED-CCC2765FD119}"/>
              </a:ext>
            </a:extLst>
          </p:cNvPr>
          <p:cNvSpPr txBox="1"/>
          <p:nvPr/>
        </p:nvSpPr>
        <p:spPr>
          <a:xfrm>
            <a:off x="7467489" y="3438285"/>
            <a:ext cx="2395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State: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 = 0, j = 1</a:t>
            </a:r>
            <a:endParaRPr lang="zh-TW" altLang="en-US" sz="24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6444E7F9-97B6-4CA4-9185-D73496ECFD4C}"/>
              </a:ext>
            </a:extLst>
          </p:cNvPr>
          <p:cNvSpPr txBox="1"/>
          <p:nvPr/>
        </p:nvSpPr>
        <p:spPr>
          <a:xfrm>
            <a:off x="7449658" y="3419773"/>
            <a:ext cx="2395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State: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 = 0, j = 0</a:t>
            </a:r>
            <a:endParaRPr lang="zh-TW" altLang="en-US" sz="2400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46EEC5D5-FF45-4B31-9B2C-7FB42620115D}"/>
              </a:ext>
            </a:extLst>
          </p:cNvPr>
          <p:cNvSpPr txBox="1"/>
          <p:nvPr/>
        </p:nvSpPr>
        <p:spPr>
          <a:xfrm>
            <a:off x="7460222" y="4456330"/>
            <a:ext cx="3275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   </a:t>
            </a:r>
            <a:r>
              <a:rPr lang="en-US" altLang="zh-TW" sz="2400" dirty="0"/>
              <a:t>1       0        2        3        4</a:t>
            </a:r>
            <a:endParaRPr lang="zh-TW" altLang="en-US" sz="24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5E2792BA-AF5C-4514-89B0-EC665637AB17}"/>
              </a:ext>
            </a:extLst>
          </p:cNvPr>
          <p:cNvSpPr txBox="1"/>
          <p:nvPr/>
        </p:nvSpPr>
        <p:spPr>
          <a:xfrm>
            <a:off x="7467490" y="4458868"/>
            <a:ext cx="3275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   </a:t>
            </a:r>
            <a:r>
              <a:rPr lang="en-US" altLang="zh-TW" sz="2400" dirty="0"/>
              <a:t>1       2        0        3        4</a:t>
            </a:r>
            <a:endParaRPr lang="zh-TW" altLang="en-US" sz="24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B8E3F53A-9D76-48C0-8C3B-13BE8168B9DD}"/>
              </a:ext>
            </a:extLst>
          </p:cNvPr>
          <p:cNvSpPr txBox="1"/>
          <p:nvPr/>
        </p:nvSpPr>
        <p:spPr>
          <a:xfrm>
            <a:off x="7467490" y="4444790"/>
            <a:ext cx="3275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   </a:t>
            </a:r>
            <a:r>
              <a:rPr lang="en-US" altLang="zh-TW" sz="2400" dirty="0"/>
              <a:t>1       2        3        0        4</a:t>
            </a:r>
            <a:endParaRPr lang="zh-TW" altLang="en-US" sz="2400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97D41946-E388-4E45-A0B3-60662F6FE4B8}"/>
              </a:ext>
            </a:extLst>
          </p:cNvPr>
          <p:cNvSpPr txBox="1"/>
          <p:nvPr/>
        </p:nvSpPr>
        <p:spPr>
          <a:xfrm>
            <a:off x="7454408" y="4433053"/>
            <a:ext cx="3275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   </a:t>
            </a:r>
            <a:r>
              <a:rPr lang="en-US" altLang="zh-TW" sz="2400" dirty="0"/>
              <a:t>1       2        3        4        0</a:t>
            </a:r>
            <a:endParaRPr lang="zh-TW" altLang="en-US" sz="2400" dirty="0"/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A3FE78B5-179D-4B10-920C-A62DDE4FDF40}"/>
              </a:ext>
            </a:extLst>
          </p:cNvPr>
          <p:cNvSpPr txBox="1"/>
          <p:nvPr/>
        </p:nvSpPr>
        <p:spPr>
          <a:xfrm>
            <a:off x="7441326" y="4444691"/>
            <a:ext cx="3275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   </a:t>
            </a:r>
            <a:r>
              <a:rPr lang="en-US" altLang="zh-TW" sz="2400" dirty="0"/>
              <a:t>2       1        3        4        0</a:t>
            </a:r>
            <a:endParaRPr lang="zh-TW" altLang="en-US" sz="2400" dirty="0"/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033EAC6C-FAF2-48AD-A9DA-7C1CCC9E0C19}"/>
              </a:ext>
            </a:extLst>
          </p:cNvPr>
          <p:cNvSpPr txBox="1"/>
          <p:nvPr/>
        </p:nvSpPr>
        <p:spPr>
          <a:xfrm>
            <a:off x="7467490" y="4446395"/>
            <a:ext cx="3275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   </a:t>
            </a:r>
            <a:r>
              <a:rPr lang="en-US" altLang="zh-TW" sz="2400" dirty="0"/>
              <a:t>2       3        1        4        0</a:t>
            </a:r>
            <a:endParaRPr lang="zh-TW" altLang="en-US" sz="2400" dirty="0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0ADA8038-9AA0-41CA-9479-F5D9CAAE1AB4}"/>
              </a:ext>
            </a:extLst>
          </p:cNvPr>
          <p:cNvSpPr txBox="1"/>
          <p:nvPr/>
        </p:nvSpPr>
        <p:spPr>
          <a:xfrm>
            <a:off x="7473304" y="4433869"/>
            <a:ext cx="3275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   </a:t>
            </a:r>
            <a:r>
              <a:rPr lang="en-US" altLang="zh-TW" sz="2400" dirty="0"/>
              <a:t>2       3        4        1        0</a:t>
            </a:r>
            <a:endParaRPr lang="zh-TW" altLang="en-US" sz="2400" dirty="0"/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A049AAAF-9758-42D7-BF19-736C6984B6DD}"/>
              </a:ext>
            </a:extLst>
          </p:cNvPr>
          <p:cNvSpPr txBox="1"/>
          <p:nvPr/>
        </p:nvSpPr>
        <p:spPr>
          <a:xfrm>
            <a:off x="7478025" y="4435667"/>
            <a:ext cx="3275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   </a:t>
            </a:r>
            <a:r>
              <a:rPr lang="en-US" altLang="zh-TW" sz="2400" dirty="0"/>
              <a:t>3       2        4        1        0</a:t>
            </a:r>
            <a:endParaRPr lang="zh-TW" altLang="en-US" sz="2400" dirty="0"/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1CF1A22A-CB6B-481B-90D6-FE4DBDA9A850}"/>
              </a:ext>
            </a:extLst>
          </p:cNvPr>
          <p:cNvSpPr txBox="1"/>
          <p:nvPr/>
        </p:nvSpPr>
        <p:spPr>
          <a:xfrm>
            <a:off x="7454408" y="4448226"/>
            <a:ext cx="3275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   </a:t>
            </a:r>
            <a:r>
              <a:rPr lang="en-US" altLang="zh-TW" sz="2400" dirty="0"/>
              <a:t>3       4        2        1        0</a:t>
            </a:r>
            <a:endParaRPr lang="zh-TW" altLang="en-US" sz="2400" dirty="0"/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F91268DD-4A47-4040-8FA2-84F6FE525AE2}"/>
              </a:ext>
            </a:extLst>
          </p:cNvPr>
          <p:cNvSpPr txBox="1"/>
          <p:nvPr/>
        </p:nvSpPr>
        <p:spPr>
          <a:xfrm>
            <a:off x="7492126" y="4446482"/>
            <a:ext cx="3275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   </a:t>
            </a:r>
            <a:r>
              <a:rPr lang="en-US" altLang="zh-TW" sz="2400" dirty="0"/>
              <a:t>4       3        2        1        0</a:t>
            </a:r>
            <a:endParaRPr lang="zh-TW" altLang="en-US" sz="2400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292239D5-D804-4AFA-B939-639924DC3416}"/>
              </a:ext>
            </a:extLst>
          </p:cNvPr>
          <p:cNvSpPr/>
          <p:nvPr/>
        </p:nvSpPr>
        <p:spPr>
          <a:xfrm rot="5400000">
            <a:off x="7909887" y="4015106"/>
            <a:ext cx="421128" cy="1343714"/>
          </a:xfrm>
          <a:prstGeom prst="rect">
            <a:avLst/>
          </a:prstGeom>
          <a:solidFill>
            <a:srgbClr val="FFFF00">
              <a:alpha val="30000"/>
            </a:srgbClr>
          </a:solidFill>
          <a:ln w="25400">
            <a:solidFill>
              <a:srgbClr val="FFFF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B2DEA5EC-A062-4D46-B22E-3D892B8D30A7}"/>
              </a:ext>
            </a:extLst>
          </p:cNvPr>
          <p:cNvSpPr/>
          <p:nvPr/>
        </p:nvSpPr>
        <p:spPr>
          <a:xfrm rot="5400000">
            <a:off x="8580749" y="4026965"/>
            <a:ext cx="421128" cy="1343714"/>
          </a:xfrm>
          <a:prstGeom prst="rect">
            <a:avLst/>
          </a:prstGeom>
          <a:solidFill>
            <a:srgbClr val="FFFF00">
              <a:alpha val="30000"/>
            </a:srgbClr>
          </a:solidFill>
          <a:ln w="25400">
            <a:solidFill>
              <a:srgbClr val="FFFF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5CFEF78A-A945-420C-A388-55218DFED4AB}"/>
              </a:ext>
            </a:extLst>
          </p:cNvPr>
          <p:cNvSpPr/>
          <p:nvPr/>
        </p:nvSpPr>
        <p:spPr>
          <a:xfrm rot="5400000">
            <a:off x="9269700" y="4026770"/>
            <a:ext cx="421128" cy="1343714"/>
          </a:xfrm>
          <a:prstGeom prst="rect">
            <a:avLst/>
          </a:prstGeom>
          <a:solidFill>
            <a:srgbClr val="FFFF00">
              <a:alpha val="30000"/>
            </a:srgbClr>
          </a:solidFill>
          <a:ln w="25400">
            <a:solidFill>
              <a:srgbClr val="FFFF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9A61EC93-2D34-41FD-8DD2-716A8D318BA1}"/>
              </a:ext>
            </a:extLst>
          </p:cNvPr>
          <p:cNvSpPr/>
          <p:nvPr/>
        </p:nvSpPr>
        <p:spPr>
          <a:xfrm rot="5400000">
            <a:off x="9948095" y="4026598"/>
            <a:ext cx="421128" cy="1343714"/>
          </a:xfrm>
          <a:prstGeom prst="rect">
            <a:avLst/>
          </a:prstGeom>
          <a:solidFill>
            <a:srgbClr val="FFFF00">
              <a:alpha val="30000"/>
            </a:srgbClr>
          </a:solidFill>
          <a:ln w="25400">
            <a:solidFill>
              <a:srgbClr val="FFFF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1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26" grpId="0"/>
      <p:bldP spid="26" grpId="1"/>
      <p:bldP spid="14" grpId="0"/>
      <p:bldP spid="14" grpId="1"/>
      <p:bldP spid="34" grpId="0"/>
      <p:bldP spid="34" grpId="1"/>
      <p:bldP spid="35" grpId="0"/>
      <p:bldP spid="35" grpId="1"/>
      <p:bldP spid="36" grpId="0"/>
      <p:bldP spid="36" grpId="1"/>
      <p:bldP spid="37" grpId="0"/>
      <p:bldP spid="37" grpId="1"/>
      <p:bldP spid="38" grpId="0"/>
      <p:bldP spid="38" grpId="1"/>
      <p:bldP spid="39" grpId="0"/>
      <p:bldP spid="39" grpId="1"/>
      <p:bldP spid="40" grpId="0"/>
      <p:bldP spid="40" grpId="1"/>
      <p:bldP spid="41" grpId="0"/>
      <p:bldP spid="41" grpId="1"/>
      <p:bldP spid="42" grpId="0"/>
      <p:bldP spid="42" grpId="1"/>
      <p:bldP spid="43" grpId="0"/>
      <p:bldP spid="45" grpId="0"/>
      <p:bldP spid="46" grpId="0"/>
      <p:bldP spid="47" grpId="0"/>
      <p:bldP spid="48" grpId="0"/>
      <p:bldP spid="49" grpId="0"/>
      <p:bldP spid="49" grpId="1"/>
      <p:bldP spid="50" grpId="0"/>
      <p:bldP spid="50" grpId="1"/>
      <p:bldP spid="51" grpId="0"/>
      <p:bldP spid="51" grpId="1"/>
      <p:bldP spid="52" grpId="0"/>
      <p:bldP spid="52" grpId="1"/>
      <p:bldP spid="54" grpId="0"/>
      <p:bldP spid="54" grpId="1"/>
      <p:bldP spid="55" grpId="0"/>
      <p:bldP spid="55" grpId="1"/>
      <p:bldP spid="56" grpId="0"/>
      <p:bldP spid="56" grpId="1"/>
      <p:bldP spid="57" grpId="0"/>
      <p:bldP spid="57" grpId="1"/>
      <p:bldP spid="58" grpId="0"/>
      <p:bldP spid="58" grpId="1"/>
      <p:bldP spid="64" grpId="0"/>
      <p:bldP spid="64" grpId="1"/>
      <p:bldP spid="65" grpId="0"/>
      <p:bldP spid="65" grpId="1"/>
      <p:bldP spid="66" grpId="0"/>
      <p:bldP spid="66" grpId="1"/>
      <p:bldP spid="67" grpId="0"/>
      <p:bldP spid="67" grpId="1"/>
      <p:bldP spid="68" grpId="0"/>
      <p:bldP spid="68" grpId="1"/>
      <p:bldP spid="69" grpId="0"/>
      <p:bldP spid="69" grpId="1"/>
      <p:bldP spid="70" grpId="0"/>
      <p:bldP spid="70" grpId="1"/>
      <p:bldP spid="71" grpId="0"/>
      <p:bldP spid="71" grpId="1"/>
      <p:bldP spid="72" grpId="0"/>
      <p:bldP spid="72" grpId="1"/>
      <p:bldP spid="73" grpId="0"/>
      <p:bldP spid="53" grpId="0" animBg="1"/>
      <p:bldP spid="53" grpId="1" animBg="1"/>
      <p:bldP spid="53" grpId="2" animBg="1"/>
      <p:bldP spid="53" grpId="3" animBg="1"/>
      <p:bldP spid="53" grpId="4" animBg="1"/>
      <p:bldP spid="53" grpId="5" animBg="1"/>
      <p:bldP spid="53" grpId="6" animBg="1"/>
      <p:bldP spid="53" grpId="7" animBg="1"/>
      <p:bldP spid="59" grpId="0" animBg="1"/>
      <p:bldP spid="59" grpId="1" animBg="1"/>
      <p:bldP spid="59" grpId="2" animBg="1"/>
      <p:bldP spid="59" grpId="3" animBg="1"/>
      <p:bldP spid="59" grpId="4" animBg="1"/>
      <p:bldP spid="59" grpId="5" animBg="1"/>
      <p:bldP spid="60" grpId="0" animBg="1"/>
      <p:bldP spid="60" grpId="1" animBg="1"/>
      <p:bldP spid="60" grpId="2" animBg="1"/>
      <p:bldP spid="60" grpId="3" animBg="1"/>
      <p:bldP spid="61" grpId="0" animBg="1"/>
      <p:bldP spid="61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0275F3-0390-4D43-97F5-41F994114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/>
              <a:t>Kariv</a:t>
            </a:r>
            <a:r>
              <a:rPr lang="en-US" altLang="zh-TW" b="1" dirty="0"/>
              <a:t>-Hakimi Algorithm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8C3E5B-5BF7-4C62-B568-C68942249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/>
              <a:t>Step1:</a:t>
            </a:r>
            <a:r>
              <a:rPr lang="en-US" altLang="zh-TW" sz="3200" dirty="0"/>
              <a:t> Find all pairs shortest paths</a:t>
            </a:r>
          </a:p>
          <a:p>
            <a:r>
              <a:rPr lang="en-US" altLang="zh-TW" sz="3200" b="1" dirty="0"/>
              <a:t>Step2:</a:t>
            </a:r>
            <a:r>
              <a:rPr lang="en-US" altLang="zh-TW" sz="3200" dirty="0"/>
              <a:t> Record the source to all vertices in descending</a:t>
            </a:r>
          </a:p>
          <a:p>
            <a:pPr marL="0" indent="0">
              <a:buNone/>
            </a:pPr>
            <a:r>
              <a:rPr lang="en-US" altLang="zh-TW" sz="3200" dirty="0"/>
              <a:t>               shortest path order </a:t>
            </a:r>
          </a:p>
          <a:p>
            <a:r>
              <a:rPr lang="en-US" altLang="zh-TW" sz="3200" b="1" dirty="0"/>
              <a:t>Step3:</a:t>
            </a:r>
            <a:r>
              <a:rPr lang="zh-TW" altLang="en-US" sz="3200" dirty="0"/>
              <a:t> </a:t>
            </a:r>
            <a:r>
              <a:rPr lang="en-US" altLang="zh-TW" sz="3200" dirty="0"/>
              <a:t>Enumerate all edges to find the absolute center </a:t>
            </a:r>
            <a:r>
              <a:rPr lang="en-US" altLang="zh-TW" sz="3200" b="1" dirty="0"/>
              <a:t>c</a:t>
            </a:r>
            <a:r>
              <a:rPr lang="en-US" altLang="zh-TW" sz="3200" dirty="0"/>
              <a:t> 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9B35F51-445C-4D36-A8DC-F8679AE45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5E6C-284B-4BEF-BE71-527141E754F9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263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18F5A6-1D53-46C3-8957-7E6124CAC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Step3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24FF2D-C4C4-40A8-A6DA-5A2572FF1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We assume weight of edges are </a:t>
            </a:r>
            <a:r>
              <a:rPr lang="en-US" altLang="zh-TW" sz="3200" dirty="0">
                <a:solidFill>
                  <a:srgbClr val="FF0000"/>
                </a:solidFill>
              </a:rPr>
              <a:t>positive</a:t>
            </a:r>
            <a:r>
              <a:rPr lang="zh-TW" altLang="en-US" sz="3200" dirty="0">
                <a:solidFill>
                  <a:srgbClr val="FF0000"/>
                </a:solidFill>
              </a:rPr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(</a:t>
            </a:r>
            <a:r>
              <a:rPr lang="zh-TW" altLang="en-US" sz="2400" dirty="0">
                <a:solidFill>
                  <a:srgbClr val="FF0000"/>
                </a:solidFill>
              </a:rPr>
              <a:t>作業的</a:t>
            </a:r>
            <a:r>
              <a:rPr lang="en-US" altLang="zh-TW" sz="2400" dirty="0">
                <a:solidFill>
                  <a:srgbClr val="FF0000"/>
                </a:solidFill>
              </a:rPr>
              <a:t>weights</a:t>
            </a:r>
            <a:r>
              <a:rPr lang="zh-TW" altLang="en-US" sz="2400" dirty="0">
                <a:solidFill>
                  <a:srgbClr val="FF0000"/>
                </a:solidFill>
              </a:rPr>
              <a:t>都是正的</a:t>
            </a:r>
            <a:r>
              <a:rPr lang="en-US" altLang="zh-TW" sz="2400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zh-TW" sz="3200" dirty="0"/>
              <a:t>Let </a:t>
            </a:r>
            <a:r>
              <a:rPr lang="en-US" altLang="zh-TW" sz="3200" b="1" dirty="0"/>
              <a:t>p</a:t>
            </a:r>
            <a:r>
              <a:rPr lang="en-US" altLang="zh-TW" sz="3200" dirty="0"/>
              <a:t> = moving point on </a:t>
            </a:r>
            <a:r>
              <a:rPr lang="en-US" altLang="zh-TW" sz="3200" b="1" dirty="0"/>
              <a:t>edge</a:t>
            </a:r>
            <a:r>
              <a:rPr lang="en-US" altLang="zh-TW" sz="3200" dirty="0"/>
              <a:t>(</a:t>
            </a:r>
            <a:r>
              <a:rPr lang="en-US" altLang="zh-TW" sz="3200" dirty="0" err="1"/>
              <a:t>i</a:t>
            </a:r>
            <a:r>
              <a:rPr lang="en-US" altLang="zh-TW" sz="3200" dirty="0"/>
              <a:t>, j)</a:t>
            </a:r>
          </a:p>
          <a:p>
            <a:r>
              <a:rPr lang="en-US" altLang="zh-TW" sz="3200" dirty="0"/>
              <a:t>x-axis: length from </a:t>
            </a:r>
            <a:r>
              <a:rPr lang="en-US" altLang="zh-TW" sz="3200" b="1" dirty="0" err="1"/>
              <a:t>i</a:t>
            </a:r>
            <a:r>
              <a:rPr lang="en-US" altLang="zh-TW" sz="3200" dirty="0"/>
              <a:t> to </a:t>
            </a:r>
            <a:r>
              <a:rPr lang="en-US" altLang="zh-TW" sz="3200" b="1" dirty="0"/>
              <a:t>p</a:t>
            </a:r>
            <a:r>
              <a:rPr lang="en-US" altLang="zh-TW" sz="3200" dirty="0"/>
              <a:t> </a:t>
            </a:r>
          </a:p>
          <a:p>
            <a:r>
              <a:rPr lang="en-US" altLang="zh-TW" sz="3200" dirty="0"/>
              <a:t>y-axis: </a:t>
            </a:r>
            <a:r>
              <a:rPr lang="en-US" altLang="zh-TW" sz="3200" b="1" dirty="0"/>
              <a:t>d</a:t>
            </a:r>
            <a:r>
              <a:rPr lang="en-US" altLang="zh-TW" sz="3200" dirty="0"/>
              <a:t>(p, u) for a certain vertex </a:t>
            </a:r>
            <a:r>
              <a:rPr lang="en-US" altLang="zh-TW" sz="3200" b="1" dirty="0"/>
              <a:t>u</a:t>
            </a:r>
          </a:p>
          <a:p>
            <a:r>
              <a:rPr lang="en-US" altLang="zh-TW" sz="3200" dirty="0"/>
              <a:t>The possible figures are on the right</a:t>
            </a:r>
          </a:p>
          <a:p>
            <a:r>
              <a:rPr lang="zh-TW" altLang="en-US" sz="3200" dirty="0">
                <a:solidFill>
                  <a:srgbClr val="FF0000"/>
                </a:solidFill>
              </a:rPr>
              <a:t>圖只是示意圖，並不需要真的畫出</a:t>
            </a:r>
            <a:endParaRPr lang="en-US" altLang="zh-TW" sz="3200" dirty="0">
              <a:solidFill>
                <a:srgbClr val="FF0000"/>
              </a:solidFill>
            </a:endParaRPr>
          </a:p>
        </p:txBody>
      </p: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286B86ED-9E3A-432B-B415-1F17E79B403A}"/>
              </a:ext>
            </a:extLst>
          </p:cNvPr>
          <p:cNvGrpSpPr/>
          <p:nvPr/>
        </p:nvGrpSpPr>
        <p:grpSpPr>
          <a:xfrm>
            <a:off x="9344643" y="3616278"/>
            <a:ext cx="1156855" cy="2611647"/>
            <a:chOff x="8492837" y="4223473"/>
            <a:chExt cx="1156855" cy="2611647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7CE5091C-D227-486E-AD3B-508218160133}"/>
                </a:ext>
              </a:extLst>
            </p:cNvPr>
            <p:cNvSpPr/>
            <p:nvPr/>
          </p:nvSpPr>
          <p:spPr>
            <a:xfrm>
              <a:off x="8555185" y="4223473"/>
              <a:ext cx="980208" cy="195349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87612C82-6BB7-4513-86CD-AE434904D326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8561965" y="4573188"/>
              <a:ext cx="973428" cy="97343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CBBBCBDB-4F0C-4629-B4E8-A77347E34586}"/>
                </a:ext>
              </a:extLst>
            </p:cNvPr>
            <p:cNvSpPr txBox="1"/>
            <p:nvPr/>
          </p:nvSpPr>
          <p:spPr>
            <a:xfrm>
              <a:off x="8492837" y="6311900"/>
              <a:ext cx="11568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 err="1"/>
                <a:t>i</a:t>
              </a:r>
              <a:r>
                <a:rPr lang="en-US" altLang="zh-TW" sz="2800" b="1" dirty="0"/>
                <a:t>         j</a:t>
              </a:r>
              <a:r>
                <a:rPr lang="en-US" altLang="zh-TW" sz="2800" dirty="0"/>
                <a:t>    </a:t>
              </a:r>
              <a:endParaRPr lang="zh-TW" altLang="en-US" sz="2800" dirty="0"/>
            </a:p>
          </p:txBody>
        </p:sp>
      </p:grp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474CC7CA-6D1A-4511-81B0-69FAF20934D5}"/>
              </a:ext>
            </a:extLst>
          </p:cNvPr>
          <p:cNvGrpSpPr/>
          <p:nvPr/>
        </p:nvGrpSpPr>
        <p:grpSpPr>
          <a:xfrm>
            <a:off x="10797881" y="3463878"/>
            <a:ext cx="1156855" cy="2764047"/>
            <a:chOff x="10363195" y="4071073"/>
            <a:chExt cx="1156855" cy="2764047"/>
          </a:xfrm>
        </p:grpSpPr>
        <p:sp>
          <p:nvSpPr>
            <p:cNvPr id="8" name="AutoShape 2" descr="「黑人問號」的圖片搜尋結果">
              <a:extLst>
                <a:ext uri="{FF2B5EF4-FFF2-40B4-BE49-F238E27FC236}">
                  <a16:creationId xmlns:a16="http://schemas.microsoft.com/office/drawing/2014/main" id="{0848DF30-E052-46FC-8431-BB9606739C6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546774" y="4071073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891A803-CBDA-438E-AA8C-6C1B84F2390A}"/>
                </a:ext>
              </a:extLst>
            </p:cNvPr>
            <p:cNvSpPr/>
            <p:nvPr/>
          </p:nvSpPr>
          <p:spPr>
            <a:xfrm>
              <a:off x="10425543" y="4223473"/>
              <a:ext cx="980208" cy="195349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A4639AD4-6990-47B4-BB2E-23B246FA5705}"/>
                </a:ext>
              </a:extLst>
            </p:cNvPr>
            <p:cNvSpPr txBox="1"/>
            <p:nvPr/>
          </p:nvSpPr>
          <p:spPr>
            <a:xfrm>
              <a:off x="10363195" y="6311900"/>
              <a:ext cx="11568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 err="1"/>
                <a:t>i</a:t>
              </a:r>
              <a:r>
                <a:rPr lang="en-US" altLang="zh-TW" sz="2800" b="1" dirty="0"/>
                <a:t>         j</a:t>
              </a:r>
              <a:r>
                <a:rPr lang="en-US" altLang="zh-TW" sz="2800" dirty="0"/>
                <a:t>    </a:t>
              </a:r>
              <a:endParaRPr lang="zh-TW" altLang="en-US" sz="2800" dirty="0"/>
            </a:p>
          </p:txBody>
        </p: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8F25D35F-BC14-4085-8D87-C74154D46634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10425543" y="4699903"/>
              <a:ext cx="973533" cy="97353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24B0B99E-3CC9-431A-9377-004D35FBE40F}"/>
              </a:ext>
            </a:extLst>
          </p:cNvPr>
          <p:cNvGrpSpPr/>
          <p:nvPr/>
        </p:nvGrpSpPr>
        <p:grpSpPr>
          <a:xfrm>
            <a:off x="7720593" y="3612931"/>
            <a:ext cx="1156855" cy="2611647"/>
            <a:chOff x="6736778" y="4223473"/>
            <a:chExt cx="1156855" cy="261164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8C37C223-C45F-4193-9DFD-E4A9E1BED895}"/>
                </a:ext>
              </a:extLst>
            </p:cNvPr>
            <p:cNvSpPr/>
            <p:nvPr/>
          </p:nvSpPr>
          <p:spPr>
            <a:xfrm>
              <a:off x="6799126" y="4223473"/>
              <a:ext cx="980208" cy="195349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05C57424-6086-4352-9E89-EE9C959206AA}"/>
                </a:ext>
              </a:extLst>
            </p:cNvPr>
            <p:cNvSpPr txBox="1"/>
            <p:nvPr/>
          </p:nvSpPr>
          <p:spPr>
            <a:xfrm>
              <a:off x="6736778" y="6311900"/>
              <a:ext cx="11568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 err="1"/>
                <a:t>i</a:t>
              </a:r>
              <a:r>
                <a:rPr lang="en-US" altLang="zh-TW" sz="2800" b="1" dirty="0"/>
                <a:t>         j</a:t>
              </a:r>
              <a:r>
                <a:rPr lang="en-US" altLang="zh-TW" sz="2800" dirty="0"/>
                <a:t>    </a:t>
              </a:r>
              <a:endParaRPr lang="zh-TW" altLang="en-US" sz="2800" dirty="0"/>
            </a:p>
          </p:txBody>
        </p: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E93D88E9-D35E-46A1-A478-BBBBEB8516B5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6805801" y="4605707"/>
              <a:ext cx="554391" cy="55439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9E12C855-287E-4429-8521-56653FB2A621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7366867" y="4605966"/>
              <a:ext cx="419142" cy="41914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CB55098-2B5F-44B5-9070-26AA6E1CD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5E6C-284B-4BEF-BE71-527141E754F9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655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D24EA1-AE2B-4E8C-B0E4-DD3C92206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How to get the figure?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876E34-E984-4A3A-8C91-C33938881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Let </a:t>
            </a:r>
            <a:r>
              <a:rPr lang="en-US" altLang="zh-TW" sz="3200" b="1" dirty="0"/>
              <a:t>p</a:t>
            </a:r>
            <a:r>
              <a:rPr lang="en-US" altLang="zh-TW" sz="3200" dirty="0"/>
              <a:t> = moving point on </a:t>
            </a:r>
            <a:r>
              <a:rPr lang="en-US" altLang="zh-TW" sz="3200" b="1" dirty="0"/>
              <a:t>edge</a:t>
            </a:r>
            <a:r>
              <a:rPr lang="en-US" altLang="zh-TW" sz="3200" dirty="0"/>
              <a:t>(</a:t>
            </a:r>
            <a:r>
              <a:rPr lang="en-US" altLang="zh-TW" sz="3200" dirty="0" err="1"/>
              <a:t>i</a:t>
            </a:r>
            <a:r>
              <a:rPr lang="en-US" altLang="zh-TW" sz="3200" dirty="0"/>
              <a:t>, j)</a:t>
            </a:r>
          </a:p>
          <a:p>
            <a:r>
              <a:rPr lang="en-US" altLang="zh-TW" sz="3200" dirty="0"/>
              <a:t>x-axis: length from </a:t>
            </a:r>
            <a:r>
              <a:rPr lang="en-US" altLang="zh-TW" sz="3200" b="1" dirty="0" err="1"/>
              <a:t>i</a:t>
            </a:r>
            <a:r>
              <a:rPr lang="en-US" altLang="zh-TW" sz="3200" dirty="0"/>
              <a:t> to </a:t>
            </a:r>
            <a:r>
              <a:rPr lang="en-US" altLang="zh-TW" sz="3200" b="1" dirty="0"/>
              <a:t>p</a:t>
            </a:r>
            <a:r>
              <a:rPr lang="en-US" altLang="zh-TW" sz="3200" dirty="0"/>
              <a:t> </a:t>
            </a:r>
          </a:p>
          <a:p>
            <a:r>
              <a:rPr lang="en-US" altLang="zh-TW" sz="3200" dirty="0"/>
              <a:t>y-axis: </a:t>
            </a:r>
            <a:r>
              <a:rPr lang="en-US" altLang="zh-TW" sz="3200" b="1" dirty="0"/>
              <a:t>d</a:t>
            </a:r>
            <a:r>
              <a:rPr lang="en-US" altLang="zh-TW" sz="3200" dirty="0"/>
              <a:t>(p, u) for a certain vertex </a:t>
            </a:r>
            <a:r>
              <a:rPr lang="en-US" altLang="zh-TW" sz="3200" b="1" dirty="0"/>
              <a:t>u</a:t>
            </a:r>
            <a:endParaRPr lang="en-US" altLang="zh-TW" sz="3200" dirty="0"/>
          </a:p>
          <a:p>
            <a:r>
              <a:rPr lang="en-US" altLang="zh-TW" sz="3200" dirty="0"/>
              <a:t>We take </a:t>
            </a:r>
            <a:r>
              <a:rPr lang="en-US" altLang="zh-TW" sz="3200" b="1" dirty="0"/>
              <a:t>edge</a:t>
            </a:r>
            <a:r>
              <a:rPr lang="en-US" altLang="zh-TW" sz="3200" dirty="0"/>
              <a:t>(1, 4) and vertex </a:t>
            </a:r>
            <a:r>
              <a:rPr lang="en-US" altLang="zh-TW" sz="3200" b="1" dirty="0"/>
              <a:t>u</a:t>
            </a:r>
            <a:r>
              <a:rPr lang="en-US" altLang="zh-TW" sz="3200" dirty="0"/>
              <a:t> = </a:t>
            </a:r>
            <a:r>
              <a:rPr lang="en-US" altLang="zh-TW" sz="3200" b="1" dirty="0"/>
              <a:t>2 </a:t>
            </a:r>
            <a:r>
              <a:rPr lang="en-US" altLang="zh-TW" sz="3200" dirty="0"/>
              <a:t>for example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23A9D46-A8B5-49D3-9EC2-7BCCEC21B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5E6C-284B-4BEF-BE71-527141E754F9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0045581E-ACD9-4853-964B-667172F1514E}"/>
              </a:ext>
            </a:extLst>
          </p:cNvPr>
          <p:cNvSpPr/>
          <p:nvPr/>
        </p:nvSpPr>
        <p:spPr>
          <a:xfrm>
            <a:off x="4989497" y="4412040"/>
            <a:ext cx="509983" cy="50998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0CE6E411-9208-4FCD-AFD8-9ECB6025F2AE}"/>
              </a:ext>
            </a:extLst>
          </p:cNvPr>
          <p:cNvSpPr/>
          <p:nvPr/>
        </p:nvSpPr>
        <p:spPr>
          <a:xfrm>
            <a:off x="7450420" y="5948588"/>
            <a:ext cx="509983" cy="50998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064DF260-2C3B-42D8-8D03-4FFD2FD6D96F}"/>
              </a:ext>
            </a:extLst>
          </p:cNvPr>
          <p:cNvSpPr/>
          <p:nvPr/>
        </p:nvSpPr>
        <p:spPr>
          <a:xfrm>
            <a:off x="6233871" y="4423734"/>
            <a:ext cx="509983" cy="50998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3B9E8C6A-ED39-449C-A581-FA5E40A9A90B}"/>
              </a:ext>
            </a:extLst>
          </p:cNvPr>
          <p:cNvSpPr/>
          <p:nvPr/>
        </p:nvSpPr>
        <p:spPr>
          <a:xfrm>
            <a:off x="7450420" y="4428235"/>
            <a:ext cx="509983" cy="50998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27CC4936-3709-44F8-A65F-BD9719E4BA13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5493592" y="4678726"/>
            <a:ext cx="740278" cy="3745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D6DAE447-2ACA-45FC-A2BC-9DB0C1FDEB61}"/>
              </a:ext>
            </a:extLst>
          </p:cNvPr>
          <p:cNvCxnSpPr>
            <a:cxnSpLocks/>
            <a:stCxn id="14" idx="2"/>
            <a:endCxn id="13" idx="6"/>
          </p:cNvCxnSpPr>
          <p:nvPr/>
        </p:nvCxnSpPr>
        <p:spPr>
          <a:xfrm flipH="1" flipV="1">
            <a:off x="6743853" y="4678726"/>
            <a:ext cx="706566" cy="4501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C997F4C6-D156-44CA-8C55-4FBF3C4F1252}"/>
              </a:ext>
            </a:extLst>
          </p:cNvPr>
          <p:cNvCxnSpPr>
            <a:cxnSpLocks/>
            <a:stCxn id="18" idx="6"/>
            <a:endCxn id="12" idx="2"/>
          </p:cNvCxnSpPr>
          <p:nvPr/>
        </p:nvCxnSpPr>
        <p:spPr>
          <a:xfrm>
            <a:off x="6715656" y="6203581"/>
            <a:ext cx="734764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橢圓 17">
            <a:extLst>
              <a:ext uri="{FF2B5EF4-FFF2-40B4-BE49-F238E27FC236}">
                <a16:creationId xmlns:a16="http://schemas.microsoft.com/office/drawing/2014/main" id="{D073E301-47E3-44F5-ACE6-21DE425298FF}"/>
              </a:ext>
            </a:extLst>
          </p:cNvPr>
          <p:cNvSpPr/>
          <p:nvPr/>
        </p:nvSpPr>
        <p:spPr>
          <a:xfrm>
            <a:off x="6205673" y="5948588"/>
            <a:ext cx="509983" cy="50998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94678EA6-CD1F-4B39-815D-68BFA42E400F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7705411" y="4956037"/>
            <a:ext cx="1" cy="992551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98E702B9-727A-4243-B372-07EDB08EDFE4}"/>
              </a:ext>
            </a:extLst>
          </p:cNvPr>
          <p:cNvSpPr txBox="1"/>
          <p:nvPr/>
        </p:nvSpPr>
        <p:spPr>
          <a:xfrm>
            <a:off x="5640042" y="4231123"/>
            <a:ext cx="848820" cy="44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8EA68AA3-15FB-43F3-A792-FBA51B37DA85}"/>
              </a:ext>
            </a:extLst>
          </p:cNvPr>
          <p:cNvSpPr txBox="1"/>
          <p:nvPr/>
        </p:nvSpPr>
        <p:spPr>
          <a:xfrm>
            <a:off x="5990741" y="5255560"/>
            <a:ext cx="848820" cy="44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0A96C2A1-915F-436D-AD1C-2F36CC367202}"/>
              </a:ext>
            </a:extLst>
          </p:cNvPr>
          <p:cNvCxnSpPr>
            <a:cxnSpLocks/>
            <a:stCxn id="13" idx="4"/>
            <a:endCxn id="18" idx="0"/>
          </p:cNvCxnSpPr>
          <p:nvPr/>
        </p:nvCxnSpPr>
        <p:spPr>
          <a:xfrm flipH="1">
            <a:off x="6460665" y="4933717"/>
            <a:ext cx="28198" cy="1014871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25CB778B-9820-491B-9974-6D82D0DC8A84}"/>
              </a:ext>
            </a:extLst>
          </p:cNvPr>
          <p:cNvSpPr txBox="1"/>
          <p:nvPr/>
        </p:nvSpPr>
        <p:spPr>
          <a:xfrm>
            <a:off x="6913272" y="4201475"/>
            <a:ext cx="848820" cy="44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CF4E83F4-D6ED-45C5-9F1F-3B8F61BDB7A5}"/>
              </a:ext>
            </a:extLst>
          </p:cNvPr>
          <p:cNvSpPr txBox="1"/>
          <p:nvPr/>
        </p:nvSpPr>
        <p:spPr>
          <a:xfrm>
            <a:off x="6856590" y="6273873"/>
            <a:ext cx="848820" cy="44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CC5C9397-C738-4DD2-863E-D98789725536}"/>
              </a:ext>
            </a:extLst>
          </p:cNvPr>
          <p:cNvSpPr txBox="1"/>
          <p:nvPr/>
        </p:nvSpPr>
        <p:spPr>
          <a:xfrm>
            <a:off x="7761780" y="5217352"/>
            <a:ext cx="848820" cy="44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6B4BE7A-68B0-4E23-AB7D-1ABF4D87C698}"/>
              </a:ext>
            </a:extLst>
          </p:cNvPr>
          <p:cNvSpPr/>
          <p:nvPr/>
        </p:nvSpPr>
        <p:spPr>
          <a:xfrm>
            <a:off x="2418958" y="4236576"/>
            <a:ext cx="1440000" cy="216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D1CAB999-FBAE-4C6E-B5F2-EA9D367DB0B2}"/>
              </a:ext>
            </a:extLst>
          </p:cNvPr>
          <p:cNvSpPr txBox="1"/>
          <p:nvPr/>
        </p:nvSpPr>
        <p:spPr>
          <a:xfrm>
            <a:off x="2074578" y="6462566"/>
            <a:ext cx="2123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err="1"/>
              <a:t>i</a:t>
            </a:r>
            <a:r>
              <a:rPr lang="en-US" altLang="zh-TW" sz="2000" dirty="0"/>
              <a:t>=</a:t>
            </a:r>
            <a:r>
              <a:rPr lang="en-US" altLang="zh-TW" sz="2000" b="1" dirty="0"/>
              <a:t>1                      j</a:t>
            </a:r>
            <a:r>
              <a:rPr lang="en-US" altLang="zh-TW" sz="2000" dirty="0"/>
              <a:t>=</a:t>
            </a:r>
            <a:r>
              <a:rPr lang="en-US" altLang="zh-TW" sz="2000" b="1" dirty="0"/>
              <a:t>4</a:t>
            </a:r>
            <a:r>
              <a:rPr lang="en-US" altLang="zh-TW" sz="2000" dirty="0"/>
              <a:t>    </a:t>
            </a:r>
            <a:endParaRPr lang="zh-TW" altLang="en-US" sz="2000" dirty="0"/>
          </a:p>
        </p:txBody>
      </p: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17218044-7C63-4FE2-ABEA-B2F25A1B9615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2418957" y="4578737"/>
            <a:ext cx="1178828" cy="11788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ACD1D02E-D076-4E7A-B01C-20E0A98D5B59}"/>
              </a:ext>
            </a:extLst>
          </p:cNvPr>
          <p:cNvCxnSpPr>
            <a:cxnSpLocks noChangeAspect="1"/>
          </p:cNvCxnSpPr>
          <p:nvPr/>
        </p:nvCxnSpPr>
        <p:spPr>
          <a:xfrm>
            <a:off x="3596231" y="4589010"/>
            <a:ext cx="262727" cy="26272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左大括弧 53">
            <a:extLst>
              <a:ext uri="{FF2B5EF4-FFF2-40B4-BE49-F238E27FC236}">
                <a16:creationId xmlns:a16="http://schemas.microsoft.com/office/drawing/2014/main" id="{EC2B5FA8-C817-4799-8BCD-014CCEF68359}"/>
              </a:ext>
            </a:extLst>
          </p:cNvPr>
          <p:cNvSpPr/>
          <p:nvPr/>
        </p:nvSpPr>
        <p:spPr>
          <a:xfrm>
            <a:off x="2236821" y="5757567"/>
            <a:ext cx="129510" cy="639009"/>
          </a:xfrm>
          <a:prstGeom prst="leftBrace">
            <a:avLst>
              <a:gd name="adj1" fmla="val 8333"/>
              <a:gd name="adj2" fmla="val 49442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6F5C1BCA-7B04-4E70-A392-463225AEE065}"/>
              </a:ext>
            </a:extLst>
          </p:cNvPr>
          <p:cNvSpPr txBox="1"/>
          <p:nvPr/>
        </p:nvSpPr>
        <p:spPr>
          <a:xfrm>
            <a:off x="675378" y="5856102"/>
            <a:ext cx="1488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d</a:t>
            </a:r>
            <a:r>
              <a:rPr lang="en-US" altLang="zh-TW" sz="2400" dirty="0"/>
              <a:t>(1, 2) = 4</a:t>
            </a:r>
            <a:endParaRPr lang="zh-TW" altLang="en-US" sz="2400" dirty="0"/>
          </a:p>
        </p:txBody>
      </p:sp>
      <p:sp>
        <p:nvSpPr>
          <p:cNvPr id="56" name="橢圓 55">
            <a:extLst>
              <a:ext uri="{FF2B5EF4-FFF2-40B4-BE49-F238E27FC236}">
                <a16:creationId xmlns:a16="http://schemas.microsoft.com/office/drawing/2014/main" id="{FD49B135-F068-4DC9-92C4-D2255B39B434}"/>
              </a:ext>
            </a:extLst>
          </p:cNvPr>
          <p:cNvSpPr>
            <a:spLocks noChangeAspect="1"/>
          </p:cNvSpPr>
          <p:nvPr/>
        </p:nvSpPr>
        <p:spPr>
          <a:xfrm>
            <a:off x="2376642" y="5710784"/>
            <a:ext cx="78123" cy="7812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7" name="橢圓 56">
            <a:extLst>
              <a:ext uri="{FF2B5EF4-FFF2-40B4-BE49-F238E27FC236}">
                <a16:creationId xmlns:a16="http://schemas.microsoft.com/office/drawing/2014/main" id="{BA4B1A7F-ACCE-47CA-B6C3-F3989A8E3786}"/>
              </a:ext>
            </a:extLst>
          </p:cNvPr>
          <p:cNvSpPr>
            <a:spLocks noChangeAspect="1"/>
          </p:cNvSpPr>
          <p:nvPr/>
        </p:nvSpPr>
        <p:spPr>
          <a:xfrm>
            <a:off x="3836821" y="4822068"/>
            <a:ext cx="78123" cy="7812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8" name="右大括弧 57">
            <a:extLst>
              <a:ext uri="{FF2B5EF4-FFF2-40B4-BE49-F238E27FC236}">
                <a16:creationId xmlns:a16="http://schemas.microsoft.com/office/drawing/2014/main" id="{FC27747B-3A76-4432-BB7B-45CC30DE178E}"/>
              </a:ext>
            </a:extLst>
          </p:cNvPr>
          <p:cNvSpPr/>
          <p:nvPr/>
        </p:nvSpPr>
        <p:spPr>
          <a:xfrm>
            <a:off x="3971431" y="4851737"/>
            <a:ext cx="136337" cy="1558715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E722A183-2818-4E5F-8D10-1CA8E50E0FD9}"/>
              </a:ext>
            </a:extLst>
          </p:cNvPr>
          <p:cNvSpPr txBox="1"/>
          <p:nvPr/>
        </p:nvSpPr>
        <p:spPr>
          <a:xfrm>
            <a:off x="4198239" y="5369253"/>
            <a:ext cx="1598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d</a:t>
            </a:r>
            <a:r>
              <a:rPr lang="en-US" altLang="zh-TW" sz="2400" dirty="0"/>
              <a:t>(4, 2) = 10</a:t>
            </a:r>
            <a:endParaRPr lang="zh-TW" altLang="en-US" sz="2400" dirty="0"/>
          </a:p>
        </p:txBody>
      </p:sp>
      <p:sp>
        <p:nvSpPr>
          <p:cNvPr id="60" name="橢圓 59">
            <a:extLst>
              <a:ext uri="{FF2B5EF4-FFF2-40B4-BE49-F238E27FC236}">
                <a16:creationId xmlns:a16="http://schemas.microsoft.com/office/drawing/2014/main" id="{4CEE6C5D-D861-45EA-ABBD-0143BFE68644}"/>
              </a:ext>
            </a:extLst>
          </p:cNvPr>
          <p:cNvSpPr>
            <a:spLocks noChangeAspect="1"/>
          </p:cNvSpPr>
          <p:nvPr/>
        </p:nvSpPr>
        <p:spPr>
          <a:xfrm>
            <a:off x="3557169" y="4552119"/>
            <a:ext cx="78123" cy="7812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0E215F77-4AA9-43BA-AAA7-13A94B07B664}"/>
              </a:ext>
            </a:extLst>
          </p:cNvPr>
          <p:cNvCxnSpPr>
            <a:cxnSpLocks/>
          </p:cNvCxnSpPr>
          <p:nvPr/>
        </p:nvCxnSpPr>
        <p:spPr>
          <a:xfrm>
            <a:off x="3596231" y="4620969"/>
            <a:ext cx="0" cy="1735381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9AA1875F-D91C-4C97-A850-AF5E003E825D}"/>
              </a:ext>
            </a:extLst>
          </p:cNvPr>
          <p:cNvSpPr txBox="1"/>
          <p:nvPr/>
        </p:nvSpPr>
        <p:spPr>
          <a:xfrm>
            <a:off x="2074578" y="6455772"/>
            <a:ext cx="2123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err="1"/>
              <a:t>i</a:t>
            </a:r>
            <a:r>
              <a:rPr lang="en-US" altLang="zh-TW" sz="2000" dirty="0"/>
              <a:t>=</a:t>
            </a:r>
            <a:r>
              <a:rPr lang="en-US" altLang="zh-TW" sz="2000" b="1" dirty="0"/>
              <a:t>1                   p j</a:t>
            </a:r>
            <a:r>
              <a:rPr lang="en-US" altLang="zh-TW" sz="2000" dirty="0"/>
              <a:t>=</a:t>
            </a:r>
            <a:r>
              <a:rPr lang="en-US" altLang="zh-TW" sz="2000" b="1" dirty="0"/>
              <a:t>4</a:t>
            </a:r>
            <a:r>
              <a:rPr lang="en-US" altLang="zh-TW" sz="2000" dirty="0"/>
              <a:t>    </a:t>
            </a:r>
            <a:endParaRPr lang="zh-TW" altLang="en-US" sz="2000" dirty="0"/>
          </a:p>
        </p:txBody>
      </p:sp>
      <p:sp>
        <p:nvSpPr>
          <p:cNvPr id="65" name="橢圓 64">
            <a:extLst>
              <a:ext uri="{FF2B5EF4-FFF2-40B4-BE49-F238E27FC236}">
                <a16:creationId xmlns:a16="http://schemas.microsoft.com/office/drawing/2014/main" id="{97FE94E3-F9F4-43A8-9B97-A22611B44355}"/>
              </a:ext>
            </a:extLst>
          </p:cNvPr>
          <p:cNvSpPr>
            <a:spLocks noChangeAspect="1"/>
          </p:cNvSpPr>
          <p:nvPr/>
        </p:nvSpPr>
        <p:spPr>
          <a:xfrm>
            <a:off x="6302618" y="5359951"/>
            <a:ext cx="344292" cy="344292"/>
          </a:xfrm>
          <a:prstGeom prst="ellipse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</a:t>
            </a:r>
            <a:endParaRPr lang="zh-TW" altLang="en-US" dirty="0"/>
          </a:p>
        </p:txBody>
      </p:sp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BF4CCB16-DA5B-402F-905D-18F6AD6CD86D}"/>
              </a:ext>
            </a:extLst>
          </p:cNvPr>
          <p:cNvCxnSpPr>
            <a:cxnSpLocks/>
            <a:stCxn id="13" idx="4"/>
            <a:endCxn id="65" idx="0"/>
          </p:cNvCxnSpPr>
          <p:nvPr/>
        </p:nvCxnSpPr>
        <p:spPr>
          <a:xfrm flipH="1">
            <a:off x="6474764" y="4933717"/>
            <a:ext cx="14099" cy="426234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直線接點 75">
            <a:extLst>
              <a:ext uri="{FF2B5EF4-FFF2-40B4-BE49-F238E27FC236}">
                <a16:creationId xmlns:a16="http://schemas.microsoft.com/office/drawing/2014/main" id="{9437E5A7-E2CC-4C7F-85C5-D7A202FA6844}"/>
              </a:ext>
            </a:extLst>
          </p:cNvPr>
          <p:cNvCxnSpPr>
            <a:cxnSpLocks/>
            <a:stCxn id="65" idx="4"/>
            <a:endCxn id="18" idx="0"/>
          </p:cNvCxnSpPr>
          <p:nvPr/>
        </p:nvCxnSpPr>
        <p:spPr>
          <a:xfrm flipH="1">
            <a:off x="6460665" y="5704243"/>
            <a:ext cx="14099" cy="244345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591E485A-DDC6-45C3-870E-6E747CD929A2}"/>
              </a:ext>
            </a:extLst>
          </p:cNvPr>
          <p:cNvSpPr txBox="1"/>
          <p:nvPr/>
        </p:nvSpPr>
        <p:spPr>
          <a:xfrm>
            <a:off x="5837284" y="4973984"/>
            <a:ext cx="509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7.5</a:t>
            </a:r>
            <a:endParaRPr lang="zh-TW" altLang="en-US" dirty="0"/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3ACD8345-18F7-4B10-8D02-4272597DB880}"/>
              </a:ext>
            </a:extLst>
          </p:cNvPr>
          <p:cNvSpPr txBox="1"/>
          <p:nvPr/>
        </p:nvSpPr>
        <p:spPr>
          <a:xfrm>
            <a:off x="5837284" y="5689821"/>
            <a:ext cx="509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1.5</a:t>
            </a:r>
            <a:endParaRPr lang="zh-TW" altLang="en-US" dirty="0"/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4D3F6794-7F33-43BA-9DD7-977EDD552703}"/>
              </a:ext>
            </a:extLst>
          </p:cNvPr>
          <p:cNvSpPr txBox="1"/>
          <p:nvPr/>
        </p:nvSpPr>
        <p:spPr>
          <a:xfrm>
            <a:off x="2387295" y="4189322"/>
            <a:ext cx="189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d</a:t>
            </a:r>
            <a:r>
              <a:rPr lang="en-US" altLang="zh-TW" sz="2400" dirty="0"/>
              <a:t>(p, 2) = 11.5</a:t>
            </a:r>
            <a:endParaRPr lang="zh-TW" altLang="en-US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94806EC-6559-461E-BAD0-8B5D087728E9}"/>
              </a:ext>
            </a:extLst>
          </p:cNvPr>
          <p:cNvSpPr txBox="1"/>
          <p:nvPr/>
        </p:nvSpPr>
        <p:spPr>
          <a:xfrm>
            <a:off x="8256565" y="4020740"/>
            <a:ext cx="36483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How to get the max y value </a:t>
            </a:r>
          </a:p>
          <a:p>
            <a:r>
              <a:rPr lang="en-US" altLang="zh-TW" sz="2400" dirty="0"/>
              <a:t>of </a:t>
            </a:r>
            <a:r>
              <a:rPr lang="en-US" altLang="zh-TW" sz="2400" dirty="0">
                <a:solidFill>
                  <a:schemeClr val="accent1"/>
                </a:solidFill>
              </a:rPr>
              <a:t>blue lines</a:t>
            </a:r>
            <a:r>
              <a:rPr lang="en-US" altLang="zh-TW" sz="2400" dirty="0"/>
              <a:t>?</a:t>
            </a:r>
          </a:p>
        </p:txBody>
      </p: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6D795F60-BABE-49D3-A40D-EA5209DCACAF}"/>
              </a:ext>
            </a:extLst>
          </p:cNvPr>
          <p:cNvGrpSpPr>
            <a:grpSpLocks noChangeAspect="1"/>
          </p:cNvGrpSpPr>
          <p:nvPr/>
        </p:nvGrpSpPr>
        <p:grpSpPr>
          <a:xfrm>
            <a:off x="8712409" y="1500740"/>
            <a:ext cx="3653663" cy="2520000"/>
            <a:chOff x="838200" y="2981398"/>
            <a:chExt cx="3819354" cy="2634280"/>
          </a:xfrm>
        </p:grpSpPr>
        <p:sp>
          <p:nvSpPr>
            <p:cNvPr id="41" name="橢圓 40">
              <a:extLst>
                <a:ext uri="{FF2B5EF4-FFF2-40B4-BE49-F238E27FC236}">
                  <a16:creationId xmlns:a16="http://schemas.microsoft.com/office/drawing/2014/main" id="{21E7D640-5ED8-435A-80D0-F2012C70B88F}"/>
                </a:ext>
              </a:extLst>
            </p:cNvPr>
            <p:cNvSpPr/>
            <p:nvPr/>
          </p:nvSpPr>
          <p:spPr>
            <a:xfrm>
              <a:off x="838200" y="3191963"/>
              <a:ext cx="509983" cy="50998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42" name="橢圓 41">
              <a:extLst>
                <a:ext uri="{FF2B5EF4-FFF2-40B4-BE49-F238E27FC236}">
                  <a16:creationId xmlns:a16="http://schemas.microsoft.com/office/drawing/2014/main" id="{E55A2996-0BCE-4469-A78C-5D793395FA3A}"/>
                </a:ext>
              </a:extLst>
            </p:cNvPr>
            <p:cNvSpPr/>
            <p:nvPr/>
          </p:nvSpPr>
          <p:spPr>
            <a:xfrm>
              <a:off x="3299123" y="4728511"/>
              <a:ext cx="509983" cy="50998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43" name="橢圓 42">
              <a:extLst>
                <a:ext uri="{FF2B5EF4-FFF2-40B4-BE49-F238E27FC236}">
                  <a16:creationId xmlns:a16="http://schemas.microsoft.com/office/drawing/2014/main" id="{ABDD01B6-47FA-41C7-BEE9-FD1D5D07BC2F}"/>
                </a:ext>
              </a:extLst>
            </p:cNvPr>
            <p:cNvSpPr/>
            <p:nvPr/>
          </p:nvSpPr>
          <p:spPr>
            <a:xfrm>
              <a:off x="2082574" y="3203657"/>
              <a:ext cx="509983" cy="50998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44" name="橢圓 43">
              <a:extLst>
                <a:ext uri="{FF2B5EF4-FFF2-40B4-BE49-F238E27FC236}">
                  <a16:creationId xmlns:a16="http://schemas.microsoft.com/office/drawing/2014/main" id="{AAE8F204-B0B7-4A9F-96F0-19458DACCA08}"/>
                </a:ext>
              </a:extLst>
            </p:cNvPr>
            <p:cNvSpPr/>
            <p:nvPr/>
          </p:nvSpPr>
          <p:spPr>
            <a:xfrm>
              <a:off x="3299123" y="3208158"/>
              <a:ext cx="509983" cy="50998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49D1EC74-0943-449B-942C-14B1D83DE9AC}"/>
                </a:ext>
              </a:extLst>
            </p:cNvPr>
            <p:cNvCxnSpPr>
              <a:cxnSpLocks/>
              <a:stCxn id="43" idx="2"/>
            </p:cNvCxnSpPr>
            <p:nvPr/>
          </p:nvCxnSpPr>
          <p:spPr>
            <a:xfrm flipH="1">
              <a:off x="1342295" y="3458649"/>
              <a:ext cx="740278" cy="3745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2C4DA6FC-2151-429C-8B1F-BED9429C924D}"/>
                </a:ext>
              </a:extLst>
            </p:cNvPr>
            <p:cNvCxnSpPr>
              <a:cxnSpLocks/>
              <a:stCxn id="44" idx="2"/>
              <a:endCxn id="43" idx="6"/>
            </p:cNvCxnSpPr>
            <p:nvPr/>
          </p:nvCxnSpPr>
          <p:spPr>
            <a:xfrm flipH="1" flipV="1">
              <a:off x="2592556" y="3458649"/>
              <a:ext cx="706566" cy="4501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8AE8AF0C-E05C-4CF2-88CA-11B3374D388B}"/>
                </a:ext>
              </a:extLst>
            </p:cNvPr>
            <p:cNvCxnSpPr>
              <a:cxnSpLocks/>
              <a:stCxn id="49" idx="6"/>
              <a:endCxn id="42" idx="2"/>
            </p:cNvCxnSpPr>
            <p:nvPr/>
          </p:nvCxnSpPr>
          <p:spPr>
            <a:xfrm>
              <a:off x="2564359" y="4983504"/>
              <a:ext cx="734764" cy="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橢圓 48">
              <a:extLst>
                <a:ext uri="{FF2B5EF4-FFF2-40B4-BE49-F238E27FC236}">
                  <a16:creationId xmlns:a16="http://schemas.microsoft.com/office/drawing/2014/main" id="{BB958E81-D13C-4CC5-86FA-E322BF6188B8}"/>
                </a:ext>
              </a:extLst>
            </p:cNvPr>
            <p:cNvSpPr/>
            <p:nvPr/>
          </p:nvSpPr>
          <p:spPr>
            <a:xfrm>
              <a:off x="2054376" y="4728511"/>
              <a:ext cx="509983" cy="50998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4</a:t>
              </a:r>
              <a:endParaRPr lang="zh-TW" altLang="en-US" dirty="0"/>
            </a:p>
          </p:txBody>
        </p: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3BA73C68-4E23-4828-9187-F5AD6BE1A742}"/>
                </a:ext>
              </a:extLst>
            </p:cNvPr>
            <p:cNvCxnSpPr>
              <a:cxnSpLocks/>
              <a:endCxn id="42" idx="0"/>
            </p:cNvCxnSpPr>
            <p:nvPr/>
          </p:nvCxnSpPr>
          <p:spPr>
            <a:xfrm>
              <a:off x="3554114" y="3735960"/>
              <a:ext cx="1" cy="992551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B8137AC4-4467-4491-91D7-E4F85C2B9DAC}"/>
                </a:ext>
              </a:extLst>
            </p:cNvPr>
            <p:cNvSpPr txBox="1"/>
            <p:nvPr/>
          </p:nvSpPr>
          <p:spPr>
            <a:xfrm>
              <a:off x="1488745" y="3011046"/>
              <a:ext cx="848820" cy="447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61E8A9A1-E022-4002-83FF-CF585B4BBBBD}"/>
                </a:ext>
              </a:extLst>
            </p:cNvPr>
            <p:cNvSpPr txBox="1"/>
            <p:nvPr/>
          </p:nvSpPr>
          <p:spPr>
            <a:xfrm>
              <a:off x="2761975" y="2981398"/>
              <a:ext cx="848820" cy="447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4</a:t>
              </a:r>
              <a:endParaRPr lang="zh-TW" altLang="en-US" dirty="0"/>
            </a:p>
          </p:txBody>
        </p:sp>
        <p:sp>
          <p:nvSpPr>
            <p:cNvPr id="62" name="橢圓 61">
              <a:extLst>
                <a:ext uri="{FF2B5EF4-FFF2-40B4-BE49-F238E27FC236}">
                  <a16:creationId xmlns:a16="http://schemas.microsoft.com/office/drawing/2014/main" id="{B2ACE7AC-71D9-4DD8-A07B-825FE46BE6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5419" y="4150463"/>
              <a:ext cx="344292" cy="344292"/>
            </a:xfrm>
            <a:prstGeom prst="ellipse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p</a:t>
              </a:r>
              <a:endParaRPr lang="zh-TW" altLang="en-US" dirty="0"/>
            </a:p>
          </p:txBody>
        </p: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7FFB7DA9-D4BA-409F-8B8B-1AB16D862ECE}"/>
                </a:ext>
              </a:extLst>
            </p:cNvPr>
            <p:cNvCxnSpPr>
              <a:cxnSpLocks/>
              <a:stCxn id="43" idx="4"/>
              <a:endCxn id="62" idx="0"/>
            </p:cNvCxnSpPr>
            <p:nvPr/>
          </p:nvCxnSpPr>
          <p:spPr>
            <a:xfrm flipH="1">
              <a:off x="2337565" y="3713640"/>
              <a:ext cx="1" cy="436823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接點 66">
              <a:extLst>
                <a:ext uri="{FF2B5EF4-FFF2-40B4-BE49-F238E27FC236}">
                  <a16:creationId xmlns:a16="http://schemas.microsoft.com/office/drawing/2014/main" id="{3F2C373C-3412-4C2F-8858-CA1FF77A70C6}"/>
                </a:ext>
              </a:extLst>
            </p:cNvPr>
            <p:cNvCxnSpPr>
              <a:cxnSpLocks/>
              <a:stCxn id="62" idx="4"/>
              <a:endCxn id="49" idx="0"/>
            </p:cNvCxnSpPr>
            <p:nvPr/>
          </p:nvCxnSpPr>
          <p:spPr>
            <a:xfrm flipH="1">
              <a:off x="2309368" y="4494755"/>
              <a:ext cx="28197" cy="233756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2A5C2A4B-94D8-46C1-885F-1F8A48230644}"/>
                </a:ext>
              </a:extLst>
            </p:cNvPr>
            <p:cNvSpPr txBox="1"/>
            <p:nvPr/>
          </p:nvSpPr>
          <p:spPr>
            <a:xfrm>
              <a:off x="1864392" y="3752165"/>
              <a:ext cx="509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t</a:t>
              </a:r>
              <a:endParaRPr lang="zh-TW" altLang="en-US" dirty="0"/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C1AB75CB-1670-4C35-983F-E53C28559080}"/>
                </a:ext>
              </a:extLst>
            </p:cNvPr>
            <p:cNvSpPr txBox="1"/>
            <p:nvPr/>
          </p:nvSpPr>
          <p:spPr>
            <a:xfrm>
              <a:off x="1543649" y="4391065"/>
              <a:ext cx="839686" cy="540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9 - t </a:t>
              </a:r>
              <a:endParaRPr lang="zh-TW" altLang="en-US" dirty="0"/>
            </a:p>
          </p:txBody>
        </p:sp>
        <p:sp>
          <p:nvSpPr>
            <p:cNvPr id="70" name="文字方塊 69">
              <a:extLst>
                <a:ext uri="{FF2B5EF4-FFF2-40B4-BE49-F238E27FC236}">
                  <a16:creationId xmlns:a16="http://schemas.microsoft.com/office/drawing/2014/main" id="{502C2B2B-A520-498E-AE45-E808EB0EFD1A}"/>
                </a:ext>
              </a:extLst>
            </p:cNvPr>
            <p:cNvSpPr txBox="1"/>
            <p:nvPr/>
          </p:nvSpPr>
          <p:spPr>
            <a:xfrm>
              <a:off x="2761975" y="5168076"/>
              <a:ext cx="848820" cy="447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7</a:t>
              </a:r>
              <a:endParaRPr lang="zh-TW" altLang="en-US" dirty="0"/>
            </a:p>
          </p:txBody>
        </p:sp>
        <p:sp>
          <p:nvSpPr>
            <p:cNvPr id="71" name="文字方塊 70">
              <a:extLst>
                <a:ext uri="{FF2B5EF4-FFF2-40B4-BE49-F238E27FC236}">
                  <a16:creationId xmlns:a16="http://schemas.microsoft.com/office/drawing/2014/main" id="{FA110661-499B-440B-9F65-F705707EF228}"/>
                </a:ext>
              </a:extLst>
            </p:cNvPr>
            <p:cNvSpPr txBox="1"/>
            <p:nvPr/>
          </p:nvSpPr>
          <p:spPr>
            <a:xfrm>
              <a:off x="3808734" y="4035483"/>
              <a:ext cx="848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3</a:t>
              </a:r>
              <a:endParaRPr lang="zh-TW" altLang="en-US" dirty="0"/>
            </a:p>
          </p:txBody>
        </p:sp>
      </p:grpSp>
      <p:sp>
        <p:nvSpPr>
          <p:cNvPr id="6" name="文字方塊 5">
            <a:extLst>
              <a:ext uri="{FF2B5EF4-FFF2-40B4-BE49-F238E27FC236}">
                <a16:creationId xmlns:a16="http://schemas.microsoft.com/office/drawing/2014/main" id="{A235D1B9-CA55-4027-8092-6D51805D3332}"/>
              </a:ext>
            </a:extLst>
          </p:cNvPr>
          <p:cNvSpPr txBox="1"/>
          <p:nvPr/>
        </p:nvSpPr>
        <p:spPr>
          <a:xfrm>
            <a:off x="8346120" y="4865176"/>
            <a:ext cx="32300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4 + t = (9  –  t) + 10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zh-TW" sz="2400" dirty="0"/>
              <a:t> 2t = 15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zh-TW" sz="2400" dirty="0"/>
              <a:t> t = 7.5 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zh-TW" sz="2400" dirty="0"/>
              <a:t> </a:t>
            </a:r>
            <a:r>
              <a:rPr lang="en-US" altLang="zh-TW" sz="2400" b="1" dirty="0"/>
              <a:t>d</a:t>
            </a:r>
            <a:r>
              <a:rPr lang="en-US" altLang="zh-TW" sz="2400" dirty="0"/>
              <a:t>(p,2) = 11.5</a:t>
            </a:r>
            <a:endParaRPr lang="zh-TW" altLang="en-US" sz="2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B7739B7-07F9-4DA7-889F-896D761DC64D}"/>
              </a:ext>
            </a:extLst>
          </p:cNvPr>
          <p:cNvSpPr txBox="1"/>
          <p:nvPr/>
        </p:nvSpPr>
        <p:spPr>
          <a:xfrm>
            <a:off x="690541" y="6234781"/>
            <a:ext cx="1499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err="1">
                <a:solidFill>
                  <a:schemeClr val="accent6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</a:rPr>
              <a:t>i</a:t>
            </a:r>
            <a:r>
              <a:rPr lang="en-US" altLang="zh-TW" sz="2000" b="1" dirty="0">
                <a:solidFill>
                  <a:schemeClr val="accent6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</a:rPr>
              <a:t> to u</a:t>
            </a:r>
            <a:endParaRPr lang="zh-TW" altLang="en-US" sz="2000" b="1" dirty="0">
              <a:solidFill>
                <a:schemeClr val="accent6"/>
              </a:solidFill>
              <a:latin typeface="華康秀風體W3" panose="03000309000000000000" pitchFamily="65" charset="-120"/>
              <a:ea typeface="華康秀風體W3" panose="03000309000000000000" pitchFamily="65" charset="-120"/>
            </a:endParaRPr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80797984-6FCE-4CE2-A48C-0C48FFEDFD15}"/>
              </a:ext>
            </a:extLst>
          </p:cNvPr>
          <p:cNvSpPr txBox="1"/>
          <p:nvPr/>
        </p:nvSpPr>
        <p:spPr>
          <a:xfrm>
            <a:off x="4274111" y="5666492"/>
            <a:ext cx="1499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accent6"/>
                </a:solidFill>
                <a:latin typeface="華康秀風體W3" panose="03000309000000000000" pitchFamily="65" charset="-120"/>
                <a:ea typeface="華康秀風體W3" panose="03000309000000000000" pitchFamily="65" charset="-120"/>
              </a:rPr>
              <a:t>j to u</a:t>
            </a:r>
            <a:endParaRPr lang="zh-TW" altLang="en-US" sz="2000" b="1" dirty="0">
              <a:solidFill>
                <a:schemeClr val="accent6"/>
              </a:solidFill>
              <a:latin typeface="華康秀風體W3" panose="03000309000000000000" pitchFamily="65" charset="-120"/>
              <a:ea typeface="華康秀風體W3" panose="030003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0409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8" grpId="0"/>
      <p:bldP spid="54" grpId="0" animBg="1"/>
      <p:bldP spid="55" grpId="0"/>
      <p:bldP spid="56" grpId="0" animBg="1"/>
      <p:bldP spid="57" grpId="0" animBg="1"/>
      <p:bldP spid="58" grpId="0" animBg="1"/>
      <p:bldP spid="59" grpId="0"/>
      <p:bldP spid="60" grpId="0" animBg="1"/>
      <p:bldP spid="64" grpId="0"/>
      <p:bldP spid="65" grpId="0" animBg="1"/>
      <p:bldP spid="83" grpId="0"/>
      <p:bldP spid="84" grpId="0"/>
      <p:bldP spid="85" grpId="0"/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C23988-C9B4-4EB5-B5FB-C02FA8550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Minimum Diameter Spanning Tree (MDST)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284ADD-1C7A-46EE-9EE9-7E345FC0A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The </a:t>
            </a:r>
            <a:r>
              <a:rPr lang="en-US" altLang="zh-TW" sz="3200" b="1" dirty="0"/>
              <a:t>diameter</a:t>
            </a:r>
            <a:r>
              <a:rPr lang="en-US" altLang="zh-TW" sz="3200" dirty="0"/>
              <a:t> of a tree (</a:t>
            </a:r>
            <a:r>
              <a:rPr lang="en-US" altLang="zh-TW" sz="3200" b="1" dirty="0"/>
              <a:t>diam</a:t>
            </a:r>
            <a:r>
              <a:rPr lang="en-US" altLang="zh-TW" sz="3200" dirty="0"/>
              <a:t>): the </a:t>
            </a:r>
            <a:r>
              <a:rPr lang="en-US" altLang="zh-TW" sz="3200" b="1" dirty="0"/>
              <a:t>maximum distance</a:t>
            </a:r>
            <a:r>
              <a:rPr lang="en-US" altLang="zh-TW" sz="3200" dirty="0"/>
              <a:t> between any two nodes in the tree</a:t>
            </a:r>
            <a:endParaRPr lang="zh-TW" altLang="en-US" sz="3200" dirty="0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CD7C6398-1BA2-4069-A436-4E87EAF3C288}"/>
              </a:ext>
            </a:extLst>
          </p:cNvPr>
          <p:cNvGrpSpPr/>
          <p:nvPr/>
        </p:nvGrpSpPr>
        <p:grpSpPr>
          <a:xfrm>
            <a:off x="345849" y="4699013"/>
            <a:ext cx="2940696" cy="1770629"/>
            <a:chOff x="345849" y="4699013"/>
            <a:chExt cx="2940696" cy="1770629"/>
          </a:xfrm>
        </p:grpSpPr>
        <p:grpSp>
          <p:nvGrpSpPr>
            <p:cNvPr id="217" name="群組 216">
              <a:extLst>
                <a:ext uri="{FF2B5EF4-FFF2-40B4-BE49-F238E27FC236}">
                  <a16:creationId xmlns:a16="http://schemas.microsoft.com/office/drawing/2014/main" id="{82A1C61B-8DBE-454D-90F0-AAB12F7E9579}"/>
                </a:ext>
              </a:extLst>
            </p:cNvPr>
            <p:cNvGrpSpPr/>
            <p:nvPr/>
          </p:nvGrpSpPr>
          <p:grpSpPr>
            <a:xfrm>
              <a:off x="489689" y="4699013"/>
              <a:ext cx="2419135" cy="1273059"/>
              <a:chOff x="509511" y="4473050"/>
              <a:chExt cx="2340000" cy="1273059"/>
            </a:xfrm>
          </p:grpSpPr>
          <p:cxnSp>
            <p:nvCxnSpPr>
              <p:cNvPr id="138" name="直線接點 137">
                <a:extLst>
                  <a:ext uri="{FF2B5EF4-FFF2-40B4-BE49-F238E27FC236}">
                    <a16:creationId xmlns:a16="http://schemas.microsoft.com/office/drawing/2014/main" id="{8DA1020E-B6FD-4CDB-813E-3D0A3278175E}"/>
                  </a:ext>
                </a:extLst>
              </p:cNvPr>
              <p:cNvCxnSpPr>
                <a:cxnSpLocks/>
                <a:endCxn id="139" idx="4"/>
              </p:cNvCxnSpPr>
              <p:nvPr/>
            </p:nvCxnSpPr>
            <p:spPr>
              <a:xfrm flipV="1">
                <a:off x="782364" y="4808661"/>
                <a:ext cx="821278" cy="539439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橢圓 138">
                <a:extLst>
                  <a:ext uri="{FF2B5EF4-FFF2-40B4-BE49-F238E27FC236}">
                    <a16:creationId xmlns:a16="http://schemas.microsoft.com/office/drawing/2014/main" id="{2D63FF23-E95B-458F-A3A2-35B9BD9FF24D}"/>
                  </a:ext>
                </a:extLst>
              </p:cNvPr>
              <p:cNvSpPr/>
              <p:nvPr/>
            </p:nvSpPr>
            <p:spPr>
              <a:xfrm>
                <a:off x="1435765" y="4473050"/>
                <a:ext cx="335753" cy="335611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0</a:t>
                </a:r>
                <a:endParaRPr lang="zh-TW" altLang="en-US" dirty="0"/>
              </a:p>
            </p:txBody>
          </p:sp>
          <p:sp>
            <p:nvSpPr>
              <p:cNvPr id="140" name="橢圓 139">
                <a:extLst>
                  <a:ext uri="{FF2B5EF4-FFF2-40B4-BE49-F238E27FC236}">
                    <a16:creationId xmlns:a16="http://schemas.microsoft.com/office/drawing/2014/main" id="{19F5528A-D515-47CA-B121-AC4FD75CF97A}"/>
                  </a:ext>
                </a:extLst>
              </p:cNvPr>
              <p:cNvSpPr/>
              <p:nvPr/>
            </p:nvSpPr>
            <p:spPr>
              <a:xfrm>
                <a:off x="1871755" y="5410498"/>
                <a:ext cx="335753" cy="335611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3</a:t>
                </a:r>
                <a:endParaRPr lang="zh-TW" altLang="en-US" dirty="0"/>
              </a:p>
            </p:txBody>
          </p:sp>
          <p:sp>
            <p:nvSpPr>
              <p:cNvPr id="141" name="橢圓 140">
                <a:extLst>
                  <a:ext uri="{FF2B5EF4-FFF2-40B4-BE49-F238E27FC236}">
                    <a16:creationId xmlns:a16="http://schemas.microsoft.com/office/drawing/2014/main" id="{19F28988-B127-48A9-BC5E-3F7D12DEFA80}"/>
                  </a:ext>
                </a:extLst>
              </p:cNvPr>
              <p:cNvSpPr/>
              <p:nvPr/>
            </p:nvSpPr>
            <p:spPr>
              <a:xfrm>
                <a:off x="509511" y="5344872"/>
                <a:ext cx="335753" cy="335611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142" name="橢圓 141">
                <a:extLst>
                  <a:ext uri="{FF2B5EF4-FFF2-40B4-BE49-F238E27FC236}">
                    <a16:creationId xmlns:a16="http://schemas.microsoft.com/office/drawing/2014/main" id="{17DE1098-2216-4470-BF18-E114072B7CDC}"/>
                  </a:ext>
                </a:extLst>
              </p:cNvPr>
              <p:cNvSpPr/>
              <p:nvPr/>
            </p:nvSpPr>
            <p:spPr>
              <a:xfrm>
                <a:off x="1131631" y="5410498"/>
                <a:ext cx="335753" cy="335611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2</a:t>
                </a:r>
                <a:endParaRPr lang="zh-TW" altLang="en-US" dirty="0"/>
              </a:p>
            </p:txBody>
          </p:sp>
          <p:sp>
            <p:nvSpPr>
              <p:cNvPr id="143" name="文字方塊 142">
                <a:extLst>
                  <a:ext uri="{FF2B5EF4-FFF2-40B4-BE49-F238E27FC236}">
                    <a16:creationId xmlns:a16="http://schemas.microsoft.com/office/drawing/2014/main" id="{DF794B18-3DA8-459A-B26C-76C5154FB2E4}"/>
                  </a:ext>
                </a:extLst>
              </p:cNvPr>
              <p:cNvSpPr txBox="1"/>
              <p:nvPr/>
            </p:nvSpPr>
            <p:spPr>
              <a:xfrm>
                <a:off x="938031" y="4803800"/>
                <a:ext cx="240710" cy="294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cxnSp>
            <p:nvCxnSpPr>
              <p:cNvPr id="144" name="直線接點 143">
                <a:extLst>
                  <a:ext uri="{FF2B5EF4-FFF2-40B4-BE49-F238E27FC236}">
                    <a16:creationId xmlns:a16="http://schemas.microsoft.com/office/drawing/2014/main" id="{CD04ADA8-DAF2-4548-95C9-3C004ED564E5}"/>
                  </a:ext>
                </a:extLst>
              </p:cNvPr>
              <p:cNvCxnSpPr>
                <a:cxnSpLocks/>
                <a:stCxn id="142" idx="0"/>
                <a:endCxn id="139" idx="4"/>
              </p:cNvCxnSpPr>
              <p:nvPr/>
            </p:nvCxnSpPr>
            <p:spPr>
              <a:xfrm flipV="1">
                <a:off x="1299508" y="4808661"/>
                <a:ext cx="304134" cy="601836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直線接點 144">
                <a:extLst>
                  <a:ext uri="{FF2B5EF4-FFF2-40B4-BE49-F238E27FC236}">
                    <a16:creationId xmlns:a16="http://schemas.microsoft.com/office/drawing/2014/main" id="{ECFA44CA-E20F-4B9D-BD83-9A4D40E13D9D}"/>
                  </a:ext>
                </a:extLst>
              </p:cNvPr>
              <p:cNvCxnSpPr>
                <a:cxnSpLocks/>
                <a:stCxn id="140" idx="0"/>
                <a:endCxn id="139" idx="4"/>
              </p:cNvCxnSpPr>
              <p:nvPr/>
            </p:nvCxnSpPr>
            <p:spPr>
              <a:xfrm flipH="1" flipV="1">
                <a:off x="1603642" y="4808661"/>
                <a:ext cx="435990" cy="601836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矩形 146">
                <a:extLst>
                  <a:ext uri="{FF2B5EF4-FFF2-40B4-BE49-F238E27FC236}">
                    <a16:creationId xmlns:a16="http://schemas.microsoft.com/office/drawing/2014/main" id="{CC0A512C-8A2C-411F-8CDF-C1F73D73D958}"/>
                  </a:ext>
                </a:extLst>
              </p:cNvPr>
              <p:cNvSpPr/>
              <p:nvPr/>
            </p:nvSpPr>
            <p:spPr>
              <a:xfrm>
                <a:off x="1382750" y="5104215"/>
                <a:ext cx="3016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/>
                  <a:t>3</a:t>
                </a:r>
                <a:endParaRPr lang="zh-TW" altLang="en-US" dirty="0"/>
              </a:p>
            </p:txBody>
          </p:sp>
          <p:sp>
            <p:nvSpPr>
              <p:cNvPr id="150" name="矩形 149">
                <a:extLst>
                  <a:ext uri="{FF2B5EF4-FFF2-40B4-BE49-F238E27FC236}">
                    <a16:creationId xmlns:a16="http://schemas.microsoft.com/office/drawing/2014/main" id="{492404AA-7A72-455C-B3F1-F30552902C7C}"/>
                  </a:ext>
                </a:extLst>
              </p:cNvPr>
              <p:cNvSpPr/>
              <p:nvPr/>
            </p:nvSpPr>
            <p:spPr>
              <a:xfrm>
                <a:off x="2087153" y="4806244"/>
                <a:ext cx="24071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dirty="0"/>
                  <a:t>5</a:t>
                </a:r>
                <a:endParaRPr lang="zh-TW" altLang="en-US" dirty="0"/>
              </a:p>
            </p:txBody>
          </p:sp>
          <p:cxnSp>
            <p:nvCxnSpPr>
              <p:cNvPr id="152" name="直線接點 151">
                <a:extLst>
                  <a:ext uri="{FF2B5EF4-FFF2-40B4-BE49-F238E27FC236}">
                    <a16:creationId xmlns:a16="http://schemas.microsoft.com/office/drawing/2014/main" id="{6FE57586-7BA0-41B1-B209-26AB0E3F2039}"/>
                  </a:ext>
                </a:extLst>
              </p:cNvPr>
              <p:cNvCxnSpPr>
                <a:cxnSpLocks/>
                <a:stCxn id="154" idx="1"/>
                <a:endCxn id="139" idx="4"/>
              </p:cNvCxnSpPr>
              <p:nvPr/>
            </p:nvCxnSpPr>
            <p:spPr>
              <a:xfrm flipH="1" flipV="1">
                <a:off x="1603642" y="4808661"/>
                <a:ext cx="959285" cy="585359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橢圓 153">
                <a:extLst>
                  <a:ext uri="{FF2B5EF4-FFF2-40B4-BE49-F238E27FC236}">
                    <a16:creationId xmlns:a16="http://schemas.microsoft.com/office/drawing/2014/main" id="{017566F9-3329-4258-AA4C-905FC126D2D9}"/>
                  </a:ext>
                </a:extLst>
              </p:cNvPr>
              <p:cNvSpPr/>
              <p:nvPr/>
            </p:nvSpPr>
            <p:spPr>
              <a:xfrm>
                <a:off x="2513758" y="5344871"/>
                <a:ext cx="335753" cy="335611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4</a:t>
                </a:r>
                <a:endParaRPr lang="zh-TW" altLang="en-US" dirty="0"/>
              </a:p>
            </p:txBody>
          </p:sp>
          <p:sp>
            <p:nvSpPr>
              <p:cNvPr id="156" name="矩形 155">
                <a:extLst>
                  <a:ext uri="{FF2B5EF4-FFF2-40B4-BE49-F238E27FC236}">
                    <a16:creationId xmlns:a16="http://schemas.microsoft.com/office/drawing/2014/main" id="{3F2B8F1F-FD41-45B8-99BC-2C45AD24DD78}"/>
                  </a:ext>
                </a:extLst>
              </p:cNvPr>
              <p:cNvSpPr/>
              <p:nvPr/>
            </p:nvSpPr>
            <p:spPr>
              <a:xfrm>
                <a:off x="1667066" y="5089674"/>
                <a:ext cx="24071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dirty="0"/>
                  <a:t>7</a:t>
                </a:r>
                <a:endParaRPr lang="zh-TW" altLang="en-US" dirty="0"/>
              </a:p>
            </p:txBody>
          </p:sp>
        </p:grpSp>
        <p:sp>
          <p:nvSpPr>
            <p:cNvPr id="221" name="文字方塊 220">
              <a:extLst>
                <a:ext uri="{FF2B5EF4-FFF2-40B4-BE49-F238E27FC236}">
                  <a16:creationId xmlns:a16="http://schemas.microsoft.com/office/drawing/2014/main" id="{B76A7EFC-E038-49CE-8566-762CB5714C34}"/>
                </a:ext>
              </a:extLst>
            </p:cNvPr>
            <p:cNvSpPr txBox="1"/>
            <p:nvPr/>
          </p:nvSpPr>
          <p:spPr>
            <a:xfrm>
              <a:off x="345849" y="6100310"/>
              <a:ext cx="2940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Spanning tree with </a:t>
              </a:r>
              <a:r>
                <a:rPr lang="en-US" altLang="zh-TW" b="1" dirty="0"/>
                <a:t>diam</a:t>
              </a:r>
              <a:r>
                <a:rPr lang="en-US" altLang="zh-TW" dirty="0"/>
                <a:t> = 12</a:t>
              </a:r>
              <a:endParaRPr lang="zh-TW" altLang="en-US" dirty="0"/>
            </a:p>
          </p:txBody>
        </p:sp>
      </p:grpSp>
      <p:grpSp>
        <p:nvGrpSpPr>
          <p:cNvPr id="229" name="群組 228">
            <a:extLst>
              <a:ext uri="{FF2B5EF4-FFF2-40B4-BE49-F238E27FC236}">
                <a16:creationId xmlns:a16="http://schemas.microsoft.com/office/drawing/2014/main" id="{2D81FAFC-6AB4-478E-8E63-761F72385DE1}"/>
              </a:ext>
            </a:extLst>
          </p:cNvPr>
          <p:cNvGrpSpPr/>
          <p:nvPr/>
        </p:nvGrpSpPr>
        <p:grpSpPr>
          <a:xfrm>
            <a:off x="6798957" y="2382256"/>
            <a:ext cx="2932760" cy="2156189"/>
            <a:chOff x="4274822" y="2395181"/>
            <a:chExt cx="2932760" cy="2156189"/>
          </a:xfrm>
        </p:grpSpPr>
        <p:grpSp>
          <p:nvGrpSpPr>
            <p:cNvPr id="136" name="群組 135">
              <a:extLst>
                <a:ext uri="{FF2B5EF4-FFF2-40B4-BE49-F238E27FC236}">
                  <a16:creationId xmlns:a16="http://schemas.microsoft.com/office/drawing/2014/main" id="{D4E7EB75-3A15-4DA8-865D-E0E977F0C462}"/>
                </a:ext>
              </a:extLst>
            </p:cNvPr>
            <p:cNvGrpSpPr/>
            <p:nvPr/>
          </p:nvGrpSpPr>
          <p:grpSpPr>
            <a:xfrm>
              <a:off x="4274822" y="2395181"/>
              <a:ext cx="2932760" cy="1783052"/>
              <a:chOff x="5021956" y="2330449"/>
              <a:chExt cx="2932760" cy="1783052"/>
            </a:xfrm>
          </p:grpSpPr>
          <p:cxnSp>
            <p:nvCxnSpPr>
              <p:cNvPr id="48" name="直線接點 47">
                <a:extLst>
                  <a:ext uri="{FF2B5EF4-FFF2-40B4-BE49-F238E27FC236}">
                    <a16:creationId xmlns:a16="http://schemas.microsoft.com/office/drawing/2014/main" id="{0401324C-6823-425E-B860-7E39FC8C2C5D}"/>
                  </a:ext>
                </a:extLst>
              </p:cNvPr>
              <p:cNvCxnSpPr>
                <a:cxnSpLocks/>
                <a:endCxn id="49" idx="4"/>
              </p:cNvCxnSpPr>
              <p:nvPr/>
            </p:nvCxnSpPr>
            <p:spPr>
              <a:xfrm flipV="1">
                <a:off x="5363927" y="2751254"/>
                <a:ext cx="1029321" cy="676374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橢圓 48">
                <a:extLst>
                  <a:ext uri="{FF2B5EF4-FFF2-40B4-BE49-F238E27FC236}">
                    <a16:creationId xmlns:a16="http://schemas.microsoft.com/office/drawing/2014/main" id="{9CFF66C8-0FF1-4934-AFFA-4FE1BEB6E8F2}"/>
                  </a:ext>
                </a:extLst>
              </p:cNvPr>
              <p:cNvSpPr/>
              <p:nvPr/>
            </p:nvSpPr>
            <p:spPr>
              <a:xfrm>
                <a:off x="6182845" y="2330449"/>
                <a:ext cx="420805" cy="420805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0</a:t>
                </a:r>
                <a:endParaRPr lang="zh-TW" altLang="en-US" dirty="0"/>
              </a:p>
            </p:txBody>
          </p:sp>
          <p:sp>
            <p:nvSpPr>
              <p:cNvPr id="50" name="橢圓 49">
                <a:extLst>
                  <a:ext uri="{FF2B5EF4-FFF2-40B4-BE49-F238E27FC236}">
                    <a16:creationId xmlns:a16="http://schemas.microsoft.com/office/drawing/2014/main" id="{8557219D-4BB5-456F-A801-FA6578DBA495}"/>
                  </a:ext>
                </a:extLst>
              </p:cNvPr>
              <p:cNvSpPr/>
              <p:nvPr/>
            </p:nvSpPr>
            <p:spPr>
              <a:xfrm>
                <a:off x="6729278" y="3505864"/>
                <a:ext cx="420805" cy="420805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3</a:t>
                </a:r>
                <a:endParaRPr lang="zh-TW" altLang="en-US" dirty="0"/>
              </a:p>
            </p:txBody>
          </p:sp>
          <p:sp>
            <p:nvSpPr>
              <p:cNvPr id="51" name="橢圓 50">
                <a:extLst>
                  <a:ext uri="{FF2B5EF4-FFF2-40B4-BE49-F238E27FC236}">
                    <a16:creationId xmlns:a16="http://schemas.microsoft.com/office/drawing/2014/main" id="{FC2AA388-7155-4044-8E99-99B1435E0033}"/>
                  </a:ext>
                </a:extLst>
              </p:cNvPr>
              <p:cNvSpPr/>
              <p:nvPr/>
            </p:nvSpPr>
            <p:spPr>
              <a:xfrm>
                <a:off x="5021956" y="3423580"/>
                <a:ext cx="420805" cy="420805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52" name="橢圓 51">
                <a:extLst>
                  <a:ext uri="{FF2B5EF4-FFF2-40B4-BE49-F238E27FC236}">
                    <a16:creationId xmlns:a16="http://schemas.microsoft.com/office/drawing/2014/main" id="{8E948BB0-4516-493B-BCCC-BB70F674C6AB}"/>
                  </a:ext>
                </a:extLst>
              </p:cNvPr>
              <p:cNvSpPr/>
              <p:nvPr/>
            </p:nvSpPr>
            <p:spPr>
              <a:xfrm>
                <a:off x="5801669" y="3505864"/>
                <a:ext cx="420805" cy="420805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2</a:t>
                </a:r>
                <a:endParaRPr lang="zh-TW" altLang="en-US" dirty="0"/>
              </a:p>
            </p:txBody>
          </p:sp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7EAB6DDC-0550-412A-B489-A2B0B92E5759}"/>
                  </a:ext>
                </a:extLst>
              </p:cNvPr>
              <p:cNvSpPr txBox="1"/>
              <p:nvPr/>
            </p:nvSpPr>
            <p:spPr>
              <a:xfrm>
                <a:off x="5559027" y="274515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cxnSp>
            <p:nvCxnSpPr>
              <p:cNvPr id="54" name="直線接點 53">
                <a:extLst>
                  <a:ext uri="{FF2B5EF4-FFF2-40B4-BE49-F238E27FC236}">
                    <a16:creationId xmlns:a16="http://schemas.microsoft.com/office/drawing/2014/main" id="{B91C1FF2-4B04-484A-927F-7B190DFD36B5}"/>
                  </a:ext>
                </a:extLst>
              </p:cNvPr>
              <p:cNvCxnSpPr>
                <a:cxnSpLocks/>
                <a:stCxn id="52" idx="0"/>
                <a:endCxn id="49" idx="4"/>
              </p:cNvCxnSpPr>
              <p:nvPr/>
            </p:nvCxnSpPr>
            <p:spPr>
              <a:xfrm flipV="1">
                <a:off x="6012072" y="2751254"/>
                <a:ext cx="381176" cy="75461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線接點 54">
                <a:extLst>
                  <a:ext uri="{FF2B5EF4-FFF2-40B4-BE49-F238E27FC236}">
                    <a16:creationId xmlns:a16="http://schemas.microsoft.com/office/drawing/2014/main" id="{7FB35B65-53F9-4D62-8C1B-E0BA8D7186D4}"/>
                  </a:ext>
                </a:extLst>
              </p:cNvPr>
              <p:cNvCxnSpPr>
                <a:cxnSpLocks/>
                <a:stCxn id="50" idx="0"/>
                <a:endCxn id="49" idx="4"/>
              </p:cNvCxnSpPr>
              <p:nvPr/>
            </p:nvCxnSpPr>
            <p:spPr>
              <a:xfrm flipH="1" flipV="1">
                <a:off x="6393248" y="2751254"/>
                <a:ext cx="546433" cy="75461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F6EEE4FE-4F95-4E5E-936A-BCB0D82A670B}"/>
                  </a:ext>
                </a:extLst>
              </p:cNvPr>
              <p:cNvSpPr/>
              <p:nvPr/>
            </p:nvSpPr>
            <p:spPr>
              <a:xfrm>
                <a:off x="6336519" y="3744169"/>
                <a:ext cx="30168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dirty="0"/>
                  <a:t>8</a:t>
                </a:r>
                <a:endParaRPr lang="zh-TW" altLang="en-US" dirty="0"/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169628D4-11BE-4CD2-9C8B-A5650C9E7E04}"/>
                  </a:ext>
                </a:extLst>
              </p:cNvPr>
              <p:cNvSpPr/>
              <p:nvPr/>
            </p:nvSpPr>
            <p:spPr>
              <a:xfrm>
                <a:off x="6116400" y="3121833"/>
                <a:ext cx="3016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/>
                  <a:t>3</a:t>
                </a:r>
                <a:endParaRPr lang="zh-TW" altLang="en-US" dirty="0"/>
              </a:p>
            </p:txBody>
          </p:sp>
          <p:cxnSp>
            <p:nvCxnSpPr>
              <p:cNvPr id="58" name="直線接點 57">
                <a:extLst>
                  <a:ext uri="{FF2B5EF4-FFF2-40B4-BE49-F238E27FC236}">
                    <a16:creationId xmlns:a16="http://schemas.microsoft.com/office/drawing/2014/main" id="{EAA10C7A-5CEA-4E2B-AFF9-AC08DA941684}"/>
                  </a:ext>
                </a:extLst>
              </p:cNvPr>
              <p:cNvCxnSpPr>
                <a:cxnSpLocks/>
                <a:stCxn id="52" idx="2"/>
                <a:endCxn id="51" idx="6"/>
              </p:cNvCxnSpPr>
              <p:nvPr/>
            </p:nvCxnSpPr>
            <p:spPr>
              <a:xfrm flipH="1" flipV="1">
                <a:off x="5442761" y="3633983"/>
                <a:ext cx="358908" cy="82284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線接點 58">
                <a:extLst>
                  <a:ext uri="{FF2B5EF4-FFF2-40B4-BE49-F238E27FC236}">
                    <a16:creationId xmlns:a16="http://schemas.microsoft.com/office/drawing/2014/main" id="{A24FB8D7-E704-490C-AE53-C8F4F0CA7259}"/>
                  </a:ext>
                </a:extLst>
              </p:cNvPr>
              <p:cNvCxnSpPr>
                <a:cxnSpLocks/>
                <a:stCxn id="50" idx="2"/>
                <a:endCxn id="52" idx="6"/>
              </p:cNvCxnSpPr>
              <p:nvPr/>
            </p:nvCxnSpPr>
            <p:spPr>
              <a:xfrm flipH="1">
                <a:off x="6222474" y="3716267"/>
                <a:ext cx="506804" cy="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4C73FDF1-E07B-418E-83D2-86E2C18EDC9F}"/>
                  </a:ext>
                </a:extLst>
              </p:cNvPr>
              <p:cNvSpPr/>
              <p:nvPr/>
            </p:nvSpPr>
            <p:spPr>
              <a:xfrm>
                <a:off x="6999240" y="2748223"/>
                <a:ext cx="30168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dirty="0"/>
                  <a:t>5</a:t>
                </a:r>
                <a:endParaRPr lang="zh-TW" altLang="en-US" dirty="0"/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CDD8F2EA-D4D9-4B09-8F59-96B2D85D03B6}"/>
                  </a:ext>
                </a:extLst>
              </p:cNvPr>
              <p:cNvSpPr/>
              <p:nvPr/>
            </p:nvSpPr>
            <p:spPr>
              <a:xfrm>
                <a:off x="5417592" y="3740474"/>
                <a:ext cx="30168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dirty="0"/>
                  <a:t>2</a:t>
                </a:r>
                <a:endParaRPr lang="zh-TW" altLang="en-US" dirty="0"/>
              </a:p>
            </p:txBody>
          </p:sp>
          <p:cxnSp>
            <p:nvCxnSpPr>
              <p:cNvPr id="98" name="直線接點 97">
                <a:extLst>
                  <a:ext uri="{FF2B5EF4-FFF2-40B4-BE49-F238E27FC236}">
                    <a16:creationId xmlns:a16="http://schemas.microsoft.com/office/drawing/2014/main" id="{9C48E20B-2E92-4844-8330-7203BE2D45F4}"/>
                  </a:ext>
                </a:extLst>
              </p:cNvPr>
              <p:cNvCxnSpPr>
                <a:cxnSpLocks/>
                <a:stCxn id="117" idx="1"/>
                <a:endCxn id="49" idx="4"/>
              </p:cNvCxnSpPr>
              <p:nvPr/>
            </p:nvCxnSpPr>
            <p:spPr>
              <a:xfrm flipH="1" flipV="1">
                <a:off x="6393248" y="2751254"/>
                <a:ext cx="1202288" cy="73395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線接點 114">
                <a:extLst>
                  <a:ext uri="{FF2B5EF4-FFF2-40B4-BE49-F238E27FC236}">
                    <a16:creationId xmlns:a16="http://schemas.microsoft.com/office/drawing/2014/main" id="{612A0B3F-AC18-4B9B-A293-706A70265CA6}"/>
                  </a:ext>
                </a:extLst>
              </p:cNvPr>
              <p:cNvCxnSpPr>
                <a:cxnSpLocks/>
                <a:stCxn id="117" idx="2"/>
                <a:endCxn id="50" idx="6"/>
              </p:cNvCxnSpPr>
              <p:nvPr/>
            </p:nvCxnSpPr>
            <p:spPr>
              <a:xfrm flipH="1">
                <a:off x="7150083" y="3633982"/>
                <a:ext cx="383828" cy="82285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橢圓 116">
                <a:extLst>
                  <a:ext uri="{FF2B5EF4-FFF2-40B4-BE49-F238E27FC236}">
                    <a16:creationId xmlns:a16="http://schemas.microsoft.com/office/drawing/2014/main" id="{998D9DC7-B70C-4750-90D9-9D801D7B170B}"/>
                  </a:ext>
                </a:extLst>
              </p:cNvPr>
              <p:cNvSpPr/>
              <p:nvPr/>
            </p:nvSpPr>
            <p:spPr>
              <a:xfrm>
                <a:off x="7533911" y="3423579"/>
                <a:ext cx="420805" cy="420805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4</a:t>
                </a:r>
                <a:endParaRPr lang="zh-TW" altLang="en-US" dirty="0"/>
              </a:p>
            </p:txBody>
          </p:sp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C796E74F-5A39-4E01-B445-E8BA76FF61E9}"/>
                  </a:ext>
                </a:extLst>
              </p:cNvPr>
              <p:cNvSpPr/>
              <p:nvPr/>
            </p:nvSpPr>
            <p:spPr>
              <a:xfrm>
                <a:off x="7217096" y="3735668"/>
                <a:ext cx="30168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dirty="0"/>
                  <a:t>6</a:t>
                </a:r>
                <a:endParaRPr lang="zh-TW" altLang="en-US" dirty="0"/>
              </a:p>
            </p:txBody>
          </p:sp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23D5E441-3057-4169-90FA-76E7FCD60D54}"/>
                  </a:ext>
                </a:extLst>
              </p:cNvPr>
              <p:cNvSpPr/>
              <p:nvPr/>
            </p:nvSpPr>
            <p:spPr>
              <a:xfrm>
                <a:off x="6472738" y="3103601"/>
                <a:ext cx="30168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dirty="0"/>
                  <a:t>7</a:t>
                </a:r>
                <a:endParaRPr lang="zh-TW" altLang="en-US" dirty="0"/>
              </a:p>
            </p:txBody>
          </p:sp>
        </p:grpSp>
        <p:sp>
          <p:nvSpPr>
            <p:cNvPr id="225" name="文字方塊 224">
              <a:extLst>
                <a:ext uri="{FF2B5EF4-FFF2-40B4-BE49-F238E27FC236}">
                  <a16:creationId xmlns:a16="http://schemas.microsoft.com/office/drawing/2014/main" id="{C8BDEDE6-E9CB-4218-B122-2C7D50F22A50}"/>
                </a:ext>
              </a:extLst>
            </p:cNvPr>
            <p:cNvSpPr txBox="1"/>
            <p:nvPr/>
          </p:nvSpPr>
          <p:spPr>
            <a:xfrm>
              <a:off x="4856148" y="4182038"/>
              <a:ext cx="17953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Connected graph</a:t>
              </a:r>
              <a:endParaRPr lang="zh-TW" altLang="en-US" dirty="0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9C00A210-B279-41D2-89B5-EDB206A774A1}"/>
              </a:ext>
            </a:extLst>
          </p:cNvPr>
          <p:cNvGrpSpPr/>
          <p:nvPr/>
        </p:nvGrpSpPr>
        <p:grpSpPr>
          <a:xfrm>
            <a:off x="3198601" y="4631169"/>
            <a:ext cx="2940696" cy="1838473"/>
            <a:chOff x="3198311" y="4618674"/>
            <a:chExt cx="2940696" cy="1838473"/>
          </a:xfrm>
        </p:grpSpPr>
        <p:grpSp>
          <p:nvGrpSpPr>
            <p:cNvPr id="218" name="群組 217">
              <a:extLst>
                <a:ext uri="{FF2B5EF4-FFF2-40B4-BE49-F238E27FC236}">
                  <a16:creationId xmlns:a16="http://schemas.microsoft.com/office/drawing/2014/main" id="{BBDA651D-AFAE-45C0-8817-C1C3D5972965}"/>
                </a:ext>
              </a:extLst>
            </p:cNvPr>
            <p:cNvGrpSpPr/>
            <p:nvPr/>
          </p:nvGrpSpPr>
          <p:grpSpPr>
            <a:xfrm>
              <a:off x="3293317" y="4618674"/>
              <a:ext cx="2455658" cy="1493892"/>
              <a:chOff x="3615501" y="4478435"/>
              <a:chExt cx="2340000" cy="1493892"/>
            </a:xfrm>
          </p:grpSpPr>
          <p:sp>
            <p:nvSpPr>
              <p:cNvPr id="159" name="橢圓 158">
                <a:extLst>
                  <a:ext uri="{FF2B5EF4-FFF2-40B4-BE49-F238E27FC236}">
                    <a16:creationId xmlns:a16="http://schemas.microsoft.com/office/drawing/2014/main" id="{D02AE2C5-D790-496F-A2F0-F984F91A9E80}"/>
                  </a:ext>
                </a:extLst>
              </p:cNvPr>
              <p:cNvSpPr/>
              <p:nvPr/>
            </p:nvSpPr>
            <p:spPr>
              <a:xfrm>
                <a:off x="4541755" y="4478435"/>
                <a:ext cx="335753" cy="335611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0</a:t>
                </a:r>
                <a:endParaRPr lang="zh-TW" altLang="en-US" dirty="0"/>
              </a:p>
            </p:txBody>
          </p:sp>
          <p:sp>
            <p:nvSpPr>
              <p:cNvPr id="160" name="橢圓 159">
                <a:extLst>
                  <a:ext uri="{FF2B5EF4-FFF2-40B4-BE49-F238E27FC236}">
                    <a16:creationId xmlns:a16="http://schemas.microsoft.com/office/drawing/2014/main" id="{14421F62-D882-46B8-A7F7-C270A20829E6}"/>
                  </a:ext>
                </a:extLst>
              </p:cNvPr>
              <p:cNvSpPr/>
              <p:nvPr/>
            </p:nvSpPr>
            <p:spPr>
              <a:xfrm>
                <a:off x="4977745" y="5415883"/>
                <a:ext cx="335753" cy="335611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3</a:t>
                </a:r>
                <a:endParaRPr lang="zh-TW" altLang="en-US" dirty="0"/>
              </a:p>
            </p:txBody>
          </p:sp>
          <p:sp>
            <p:nvSpPr>
              <p:cNvPr id="161" name="橢圓 160">
                <a:extLst>
                  <a:ext uri="{FF2B5EF4-FFF2-40B4-BE49-F238E27FC236}">
                    <a16:creationId xmlns:a16="http://schemas.microsoft.com/office/drawing/2014/main" id="{BB96F54E-4EFB-4EB4-8AFE-61092064D762}"/>
                  </a:ext>
                </a:extLst>
              </p:cNvPr>
              <p:cNvSpPr/>
              <p:nvPr/>
            </p:nvSpPr>
            <p:spPr>
              <a:xfrm>
                <a:off x="3615501" y="5350257"/>
                <a:ext cx="335753" cy="335611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162" name="橢圓 161">
                <a:extLst>
                  <a:ext uri="{FF2B5EF4-FFF2-40B4-BE49-F238E27FC236}">
                    <a16:creationId xmlns:a16="http://schemas.microsoft.com/office/drawing/2014/main" id="{BEBDCD24-2F32-4756-A63B-D5E2A4360AA1}"/>
                  </a:ext>
                </a:extLst>
              </p:cNvPr>
              <p:cNvSpPr/>
              <p:nvPr/>
            </p:nvSpPr>
            <p:spPr>
              <a:xfrm>
                <a:off x="4237621" y="5415883"/>
                <a:ext cx="335753" cy="335611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2</a:t>
                </a:r>
                <a:endParaRPr lang="zh-TW" altLang="en-US" dirty="0"/>
              </a:p>
            </p:txBody>
          </p:sp>
          <p:cxnSp>
            <p:nvCxnSpPr>
              <p:cNvPr id="164" name="直線接點 163">
                <a:extLst>
                  <a:ext uri="{FF2B5EF4-FFF2-40B4-BE49-F238E27FC236}">
                    <a16:creationId xmlns:a16="http://schemas.microsoft.com/office/drawing/2014/main" id="{FD999BB4-DE3F-4D3F-A81B-75D80D1FCFBF}"/>
                  </a:ext>
                </a:extLst>
              </p:cNvPr>
              <p:cNvCxnSpPr>
                <a:cxnSpLocks/>
                <a:stCxn id="162" idx="0"/>
                <a:endCxn id="159" idx="4"/>
              </p:cNvCxnSpPr>
              <p:nvPr/>
            </p:nvCxnSpPr>
            <p:spPr>
              <a:xfrm flipV="1">
                <a:off x="4405498" y="4814046"/>
                <a:ext cx="304134" cy="601836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線接點 164">
                <a:extLst>
                  <a:ext uri="{FF2B5EF4-FFF2-40B4-BE49-F238E27FC236}">
                    <a16:creationId xmlns:a16="http://schemas.microsoft.com/office/drawing/2014/main" id="{1841F2B0-D6F2-427C-9E98-0A37E22CAC5E}"/>
                  </a:ext>
                </a:extLst>
              </p:cNvPr>
              <p:cNvCxnSpPr>
                <a:cxnSpLocks/>
                <a:stCxn id="160" idx="0"/>
                <a:endCxn id="159" idx="4"/>
              </p:cNvCxnSpPr>
              <p:nvPr/>
            </p:nvCxnSpPr>
            <p:spPr>
              <a:xfrm flipH="1" flipV="1">
                <a:off x="4709632" y="4814046"/>
                <a:ext cx="435990" cy="601836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7" name="矩形 166">
                <a:extLst>
                  <a:ext uri="{FF2B5EF4-FFF2-40B4-BE49-F238E27FC236}">
                    <a16:creationId xmlns:a16="http://schemas.microsoft.com/office/drawing/2014/main" id="{5A4CF7F6-3B04-46C9-B95C-946B9F77A0B9}"/>
                  </a:ext>
                </a:extLst>
              </p:cNvPr>
              <p:cNvSpPr/>
              <p:nvPr/>
            </p:nvSpPr>
            <p:spPr>
              <a:xfrm>
                <a:off x="4488740" y="5109600"/>
                <a:ext cx="3016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/>
                  <a:t>3</a:t>
                </a:r>
                <a:endParaRPr lang="zh-TW" altLang="en-US" dirty="0"/>
              </a:p>
            </p:txBody>
          </p:sp>
          <p:cxnSp>
            <p:nvCxnSpPr>
              <p:cNvPr id="168" name="直線接點 167">
                <a:extLst>
                  <a:ext uri="{FF2B5EF4-FFF2-40B4-BE49-F238E27FC236}">
                    <a16:creationId xmlns:a16="http://schemas.microsoft.com/office/drawing/2014/main" id="{A6EB85C3-A353-4914-A160-F5EE99FBEF90}"/>
                  </a:ext>
                </a:extLst>
              </p:cNvPr>
              <p:cNvCxnSpPr>
                <a:cxnSpLocks/>
                <a:stCxn id="162" idx="2"/>
                <a:endCxn id="161" idx="6"/>
              </p:cNvCxnSpPr>
              <p:nvPr/>
            </p:nvCxnSpPr>
            <p:spPr>
              <a:xfrm flipH="1" flipV="1">
                <a:off x="3951254" y="5518063"/>
                <a:ext cx="286367" cy="65625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矩形 169">
                <a:extLst>
                  <a:ext uri="{FF2B5EF4-FFF2-40B4-BE49-F238E27FC236}">
                    <a16:creationId xmlns:a16="http://schemas.microsoft.com/office/drawing/2014/main" id="{F51C6893-9974-4218-A8BE-D3DF5D0A48BE}"/>
                  </a:ext>
                </a:extLst>
              </p:cNvPr>
              <p:cNvSpPr/>
              <p:nvPr/>
            </p:nvSpPr>
            <p:spPr>
              <a:xfrm>
                <a:off x="5193143" y="4811629"/>
                <a:ext cx="24071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dirty="0"/>
                  <a:t>5</a:t>
                </a:r>
                <a:endParaRPr lang="zh-TW" altLang="en-US" dirty="0"/>
              </a:p>
            </p:txBody>
          </p:sp>
          <p:sp>
            <p:nvSpPr>
              <p:cNvPr id="171" name="矩形 170">
                <a:extLst>
                  <a:ext uri="{FF2B5EF4-FFF2-40B4-BE49-F238E27FC236}">
                    <a16:creationId xmlns:a16="http://schemas.microsoft.com/office/drawing/2014/main" id="{7701B9B5-E6CC-4135-9A4C-CBAA6687F073}"/>
                  </a:ext>
                </a:extLst>
              </p:cNvPr>
              <p:cNvSpPr/>
              <p:nvPr/>
            </p:nvSpPr>
            <p:spPr>
              <a:xfrm>
                <a:off x="3931172" y="5602995"/>
                <a:ext cx="24071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dirty="0"/>
                  <a:t>2</a:t>
                </a:r>
                <a:endParaRPr lang="zh-TW" altLang="en-US" dirty="0"/>
              </a:p>
            </p:txBody>
          </p:sp>
          <p:cxnSp>
            <p:nvCxnSpPr>
              <p:cNvPr id="172" name="直線接點 171">
                <a:extLst>
                  <a:ext uri="{FF2B5EF4-FFF2-40B4-BE49-F238E27FC236}">
                    <a16:creationId xmlns:a16="http://schemas.microsoft.com/office/drawing/2014/main" id="{25E4FF17-0B33-43B2-9A11-2B57384E5151}"/>
                  </a:ext>
                </a:extLst>
              </p:cNvPr>
              <p:cNvCxnSpPr>
                <a:cxnSpLocks/>
                <a:stCxn id="174" idx="1"/>
                <a:endCxn id="159" idx="4"/>
              </p:cNvCxnSpPr>
              <p:nvPr/>
            </p:nvCxnSpPr>
            <p:spPr>
              <a:xfrm flipH="1" flipV="1">
                <a:off x="4709632" y="4814046"/>
                <a:ext cx="959285" cy="585359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4" name="橢圓 173">
                <a:extLst>
                  <a:ext uri="{FF2B5EF4-FFF2-40B4-BE49-F238E27FC236}">
                    <a16:creationId xmlns:a16="http://schemas.microsoft.com/office/drawing/2014/main" id="{29A8D1C2-D8EE-4443-898C-28E4428EF3B1}"/>
                  </a:ext>
                </a:extLst>
              </p:cNvPr>
              <p:cNvSpPr/>
              <p:nvPr/>
            </p:nvSpPr>
            <p:spPr>
              <a:xfrm>
                <a:off x="5619748" y="5350256"/>
                <a:ext cx="335753" cy="335611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4</a:t>
                </a:r>
                <a:endParaRPr lang="zh-TW" altLang="en-US" dirty="0"/>
              </a:p>
            </p:txBody>
          </p:sp>
          <p:sp>
            <p:nvSpPr>
              <p:cNvPr id="176" name="矩形 175">
                <a:extLst>
                  <a:ext uri="{FF2B5EF4-FFF2-40B4-BE49-F238E27FC236}">
                    <a16:creationId xmlns:a16="http://schemas.microsoft.com/office/drawing/2014/main" id="{3B7D0769-D237-4422-B441-D24EE9DAA6CE}"/>
                  </a:ext>
                </a:extLst>
              </p:cNvPr>
              <p:cNvSpPr/>
              <p:nvPr/>
            </p:nvSpPr>
            <p:spPr>
              <a:xfrm>
                <a:off x="4773056" y="5095059"/>
                <a:ext cx="24071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dirty="0"/>
                  <a:t>7</a:t>
                </a:r>
                <a:endParaRPr lang="zh-TW" altLang="en-US" dirty="0"/>
              </a:p>
            </p:txBody>
          </p:sp>
        </p:grpSp>
        <p:sp>
          <p:nvSpPr>
            <p:cNvPr id="226" name="文字方塊 225">
              <a:extLst>
                <a:ext uri="{FF2B5EF4-FFF2-40B4-BE49-F238E27FC236}">
                  <a16:creationId xmlns:a16="http://schemas.microsoft.com/office/drawing/2014/main" id="{DECD2207-DBAD-4067-90EB-687F9C9F0135}"/>
                </a:ext>
              </a:extLst>
            </p:cNvPr>
            <p:cNvSpPr txBox="1"/>
            <p:nvPr/>
          </p:nvSpPr>
          <p:spPr>
            <a:xfrm>
              <a:off x="3198311" y="6087815"/>
              <a:ext cx="2940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Spanning tree with </a:t>
              </a:r>
              <a:r>
                <a:rPr lang="en-US" altLang="zh-TW" b="1" dirty="0"/>
                <a:t>diam</a:t>
              </a:r>
              <a:r>
                <a:rPr lang="en-US" altLang="zh-TW" dirty="0"/>
                <a:t> = 12</a:t>
              </a:r>
              <a:endParaRPr lang="zh-TW" altLang="en-US" dirty="0"/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96665091-C40E-4C27-9052-4F096B711216}"/>
              </a:ext>
            </a:extLst>
          </p:cNvPr>
          <p:cNvGrpSpPr/>
          <p:nvPr/>
        </p:nvGrpSpPr>
        <p:grpSpPr>
          <a:xfrm>
            <a:off x="6150745" y="4550751"/>
            <a:ext cx="2940696" cy="1916730"/>
            <a:chOff x="6161119" y="4538997"/>
            <a:chExt cx="2940696" cy="1916730"/>
          </a:xfrm>
        </p:grpSpPr>
        <p:grpSp>
          <p:nvGrpSpPr>
            <p:cNvPr id="219" name="群組 218">
              <a:extLst>
                <a:ext uri="{FF2B5EF4-FFF2-40B4-BE49-F238E27FC236}">
                  <a16:creationId xmlns:a16="http://schemas.microsoft.com/office/drawing/2014/main" id="{138872EF-DC71-40A6-9CDD-165F976D9750}"/>
                </a:ext>
              </a:extLst>
            </p:cNvPr>
            <p:cNvGrpSpPr/>
            <p:nvPr/>
          </p:nvGrpSpPr>
          <p:grpSpPr>
            <a:xfrm>
              <a:off x="6261381" y="4538997"/>
              <a:ext cx="2455658" cy="1496839"/>
              <a:chOff x="6649205" y="4436173"/>
              <a:chExt cx="2340000" cy="1496839"/>
            </a:xfrm>
          </p:grpSpPr>
          <p:sp>
            <p:nvSpPr>
              <p:cNvPr id="179" name="橢圓 178">
                <a:extLst>
                  <a:ext uri="{FF2B5EF4-FFF2-40B4-BE49-F238E27FC236}">
                    <a16:creationId xmlns:a16="http://schemas.microsoft.com/office/drawing/2014/main" id="{C39CB367-ED04-45B2-8663-B9D87970DE56}"/>
                  </a:ext>
                </a:extLst>
              </p:cNvPr>
              <p:cNvSpPr/>
              <p:nvPr/>
            </p:nvSpPr>
            <p:spPr>
              <a:xfrm>
                <a:off x="7575459" y="4436173"/>
                <a:ext cx="335753" cy="335611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0</a:t>
                </a:r>
                <a:endParaRPr lang="zh-TW" altLang="en-US" dirty="0"/>
              </a:p>
            </p:txBody>
          </p:sp>
          <p:sp>
            <p:nvSpPr>
              <p:cNvPr id="180" name="橢圓 179">
                <a:extLst>
                  <a:ext uri="{FF2B5EF4-FFF2-40B4-BE49-F238E27FC236}">
                    <a16:creationId xmlns:a16="http://schemas.microsoft.com/office/drawing/2014/main" id="{4D656277-A8AE-47D7-8783-021220396978}"/>
                  </a:ext>
                </a:extLst>
              </p:cNvPr>
              <p:cNvSpPr/>
              <p:nvPr/>
            </p:nvSpPr>
            <p:spPr>
              <a:xfrm>
                <a:off x="8011449" y="5373621"/>
                <a:ext cx="335753" cy="335611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3</a:t>
                </a:r>
                <a:endParaRPr lang="zh-TW" altLang="en-US" dirty="0"/>
              </a:p>
            </p:txBody>
          </p:sp>
          <p:sp>
            <p:nvSpPr>
              <p:cNvPr id="181" name="橢圓 180">
                <a:extLst>
                  <a:ext uri="{FF2B5EF4-FFF2-40B4-BE49-F238E27FC236}">
                    <a16:creationId xmlns:a16="http://schemas.microsoft.com/office/drawing/2014/main" id="{A0337D0A-C064-4562-80F3-AE620CA2DB34}"/>
                  </a:ext>
                </a:extLst>
              </p:cNvPr>
              <p:cNvSpPr/>
              <p:nvPr/>
            </p:nvSpPr>
            <p:spPr>
              <a:xfrm>
                <a:off x="6649205" y="5307995"/>
                <a:ext cx="335753" cy="335611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182" name="橢圓 181">
                <a:extLst>
                  <a:ext uri="{FF2B5EF4-FFF2-40B4-BE49-F238E27FC236}">
                    <a16:creationId xmlns:a16="http://schemas.microsoft.com/office/drawing/2014/main" id="{A8AFB1C0-2FC2-44CE-813D-EE7A415762FF}"/>
                  </a:ext>
                </a:extLst>
              </p:cNvPr>
              <p:cNvSpPr/>
              <p:nvPr/>
            </p:nvSpPr>
            <p:spPr>
              <a:xfrm>
                <a:off x="7271325" y="5373621"/>
                <a:ext cx="335753" cy="335611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2</a:t>
                </a:r>
                <a:endParaRPr lang="zh-TW" altLang="en-US" dirty="0"/>
              </a:p>
            </p:txBody>
          </p:sp>
          <p:cxnSp>
            <p:nvCxnSpPr>
              <p:cNvPr id="185" name="直線接點 184">
                <a:extLst>
                  <a:ext uri="{FF2B5EF4-FFF2-40B4-BE49-F238E27FC236}">
                    <a16:creationId xmlns:a16="http://schemas.microsoft.com/office/drawing/2014/main" id="{D7F14E3C-257F-48E3-90D2-193AF1B626BB}"/>
                  </a:ext>
                </a:extLst>
              </p:cNvPr>
              <p:cNvCxnSpPr>
                <a:cxnSpLocks/>
                <a:stCxn id="180" idx="0"/>
                <a:endCxn id="179" idx="4"/>
              </p:cNvCxnSpPr>
              <p:nvPr/>
            </p:nvCxnSpPr>
            <p:spPr>
              <a:xfrm flipH="1" flipV="1">
                <a:off x="7743336" y="4771784"/>
                <a:ext cx="435990" cy="601836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矩形 185">
                <a:extLst>
                  <a:ext uri="{FF2B5EF4-FFF2-40B4-BE49-F238E27FC236}">
                    <a16:creationId xmlns:a16="http://schemas.microsoft.com/office/drawing/2014/main" id="{A8C96EF4-16FA-44A9-B7EB-D83FF0F9FCB6}"/>
                  </a:ext>
                </a:extLst>
              </p:cNvPr>
              <p:cNvSpPr/>
              <p:nvPr/>
            </p:nvSpPr>
            <p:spPr>
              <a:xfrm>
                <a:off x="7698073" y="5563680"/>
                <a:ext cx="24071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dirty="0"/>
                  <a:t>8</a:t>
                </a:r>
                <a:endParaRPr lang="zh-TW" altLang="en-US" dirty="0"/>
              </a:p>
            </p:txBody>
          </p:sp>
          <p:cxnSp>
            <p:nvCxnSpPr>
              <p:cNvPr id="188" name="直線接點 187">
                <a:extLst>
                  <a:ext uri="{FF2B5EF4-FFF2-40B4-BE49-F238E27FC236}">
                    <a16:creationId xmlns:a16="http://schemas.microsoft.com/office/drawing/2014/main" id="{BB9BE597-48F0-46F5-8CD1-07B06DE71104}"/>
                  </a:ext>
                </a:extLst>
              </p:cNvPr>
              <p:cNvCxnSpPr>
                <a:cxnSpLocks/>
                <a:stCxn id="182" idx="2"/>
                <a:endCxn id="181" idx="6"/>
              </p:cNvCxnSpPr>
              <p:nvPr/>
            </p:nvCxnSpPr>
            <p:spPr>
              <a:xfrm flipH="1" flipV="1">
                <a:off x="6984958" y="5475801"/>
                <a:ext cx="286367" cy="65625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線接點 188">
                <a:extLst>
                  <a:ext uri="{FF2B5EF4-FFF2-40B4-BE49-F238E27FC236}">
                    <a16:creationId xmlns:a16="http://schemas.microsoft.com/office/drawing/2014/main" id="{0BAB1927-B32E-44B0-8622-5C431493B8CC}"/>
                  </a:ext>
                </a:extLst>
              </p:cNvPr>
              <p:cNvCxnSpPr>
                <a:cxnSpLocks/>
                <a:stCxn id="180" idx="2"/>
                <a:endCxn id="182" idx="6"/>
              </p:cNvCxnSpPr>
              <p:nvPr/>
            </p:nvCxnSpPr>
            <p:spPr>
              <a:xfrm flipH="1">
                <a:off x="7607078" y="5541427"/>
                <a:ext cx="404370" cy="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0" name="矩形 189">
                <a:extLst>
                  <a:ext uri="{FF2B5EF4-FFF2-40B4-BE49-F238E27FC236}">
                    <a16:creationId xmlns:a16="http://schemas.microsoft.com/office/drawing/2014/main" id="{BD86AB83-F3F5-4C97-B9D9-E001A4A2A5B9}"/>
                  </a:ext>
                </a:extLst>
              </p:cNvPr>
              <p:cNvSpPr/>
              <p:nvPr/>
            </p:nvSpPr>
            <p:spPr>
              <a:xfrm>
                <a:off x="8245509" y="4769367"/>
                <a:ext cx="24071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dirty="0"/>
                  <a:t>5</a:t>
                </a:r>
                <a:endParaRPr lang="zh-TW" altLang="en-US" dirty="0"/>
              </a:p>
            </p:txBody>
          </p:sp>
          <p:sp>
            <p:nvSpPr>
              <p:cNvPr id="191" name="矩形 190">
                <a:extLst>
                  <a:ext uri="{FF2B5EF4-FFF2-40B4-BE49-F238E27FC236}">
                    <a16:creationId xmlns:a16="http://schemas.microsoft.com/office/drawing/2014/main" id="{1E79A39D-B5EE-4B0A-8CD8-B80E0D66681D}"/>
                  </a:ext>
                </a:extLst>
              </p:cNvPr>
              <p:cNvSpPr/>
              <p:nvPr/>
            </p:nvSpPr>
            <p:spPr>
              <a:xfrm>
                <a:off x="6964876" y="5560733"/>
                <a:ext cx="24071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dirty="0"/>
                  <a:t>2</a:t>
                </a:r>
                <a:endParaRPr lang="zh-TW" altLang="en-US" dirty="0"/>
              </a:p>
            </p:txBody>
          </p:sp>
          <p:cxnSp>
            <p:nvCxnSpPr>
              <p:cNvPr id="192" name="直線接點 191">
                <a:extLst>
                  <a:ext uri="{FF2B5EF4-FFF2-40B4-BE49-F238E27FC236}">
                    <a16:creationId xmlns:a16="http://schemas.microsoft.com/office/drawing/2014/main" id="{56304EC0-167A-4E19-A0B9-04029065F864}"/>
                  </a:ext>
                </a:extLst>
              </p:cNvPr>
              <p:cNvCxnSpPr>
                <a:cxnSpLocks/>
                <a:stCxn id="194" idx="1"/>
                <a:endCxn id="179" idx="4"/>
              </p:cNvCxnSpPr>
              <p:nvPr/>
            </p:nvCxnSpPr>
            <p:spPr>
              <a:xfrm flipH="1" flipV="1">
                <a:off x="7743336" y="4771784"/>
                <a:ext cx="959285" cy="585359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" name="橢圓 193">
                <a:extLst>
                  <a:ext uri="{FF2B5EF4-FFF2-40B4-BE49-F238E27FC236}">
                    <a16:creationId xmlns:a16="http://schemas.microsoft.com/office/drawing/2014/main" id="{F7B2D683-52E1-48CC-9293-AC3456197D07}"/>
                  </a:ext>
                </a:extLst>
              </p:cNvPr>
              <p:cNvSpPr/>
              <p:nvPr/>
            </p:nvSpPr>
            <p:spPr>
              <a:xfrm>
                <a:off x="8653452" y="5307994"/>
                <a:ext cx="335753" cy="335611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4</a:t>
                </a:r>
                <a:endParaRPr lang="zh-TW" altLang="en-US" dirty="0"/>
              </a:p>
            </p:txBody>
          </p:sp>
          <p:sp>
            <p:nvSpPr>
              <p:cNvPr id="196" name="矩形 195">
                <a:extLst>
                  <a:ext uri="{FF2B5EF4-FFF2-40B4-BE49-F238E27FC236}">
                    <a16:creationId xmlns:a16="http://schemas.microsoft.com/office/drawing/2014/main" id="{24813199-112B-42C2-8DA8-E8EFE9342D09}"/>
                  </a:ext>
                </a:extLst>
              </p:cNvPr>
              <p:cNvSpPr/>
              <p:nvPr/>
            </p:nvSpPr>
            <p:spPr>
              <a:xfrm>
                <a:off x="7806760" y="5052797"/>
                <a:ext cx="24071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dirty="0"/>
                  <a:t>7</a:t>
                </a:r>
                <a:endParaRPr lang="zh-TW" altLang="en-US" dirty="0"/>
              </a:p>
            </p:txBody>
          </p:sp>
        </p:grpSp>
        <p:sp>
          <p:nvSpPr>
            <p:cNvPr id="227" name="文字方塊 226">
              <a:extLst>
                <a:ext uri="{FF2B5EF4-FFF2-40B4-BE49-F238E27FC236}">
                  <a16:creationId xmlns:a16="http://schemas.microsoft.com/office/drawing/2014/main" id="{15C1A412-8ED5-41E2-B1B4-B94844CF8C02}"/>
                </a:ext>
              </a:extLst>
            </p:cNvPr>
            <p:cNvSpPr txBox="1"/>
            <p:nvPr/>
          </p:nvSpPr>
          <p:spPr>
            <a:xfrm>
              <a:off x="6161119" y="6086395"/>
              <a:ext cx="2940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Spanning tree with </a:t>
              </a:r>
              <a:r>
                <a:rPr lang="en-US" altLang="zh-TW" b="1" dirty="0"/>
                <a:t>diam</a:t>
              </a:r>
              <a:r>
                <a:rPr lang="en-US" altLang="zh-TW" dirty="0"/>
                <a:t> = 22</a:t>
              </a:r>
              <a:endParaRPr lang="zh-TW" altLang="en-US" dirty="0"/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09C557A5-9950-4735-AC4C-35EF63950FD6}"/>
              </a:ext>
            </a:extLst>
          </p:cNvPr>
          <p:cNvGrpSpPr/>
          <p:nvPr/>
        </p:nvGrpSpPr>
        <p:grpSpPr>
          <a:xfrm>
            <a:off x="9139821" y="4465479"/>
            <a:ext cx="2940696" cy="1981230"/>
            <a:chOff x="9196709" y="4447629"/>
            <a:chExt cx="2940696" cy="1981230"/>
          </a:xfrm>
        </p:grpSpPr>
        <p:grpSp>
          <p:nvGrpSpPr>
            <p:cNvPr id="220" name="群組 219">
              <a:extLst>
                <a:ext uri="{FF2B5EF4-FFF2-40B4-BE49-F238E27FC236}">
                  <a16:creationId xmlns:a16="http://schemas.microsoft.com/office/drawing/2014/main" id="{E54D0EEE-5B41-44C7-9D10-BFC567186B63}"/>
                </a:ext>
              </a:extLst>
            </p:cNvPr>
            <p:cNvGrpSpPr/>
            <p:nvPr/>
          </p:nvGrpSpPr>
          <p:grpSpPr>
            <a:xfrm>
              <a:off x="9385174" y="4447629"/>
              <a:ext cx="2340000" cy="1496839"/>
              <a:chOff x="9554616" y="4419077"/>
              <a:chExt cx="2340000" cy="1496839"/>
            </a:xfrm>
          </p:grpSpPr>
          <p:sp>
            <p:nvSpPr>
              <p:cNvPr id="199" name="橢圓 198">
                <a:extLst>
                  <a:ext uri="{FF2B5EF4-FFF2-40B4-BE49-F238E27FC236}">
                    <a16:creationId xmlns:a16="http://schemas.microsoft.com/office/drawing/2014/main" id="{B34C1BC0-C511-4AE0-BBCE-3072F593EE9F}"/>
                  </a:ext>
                </a:extLst>
              </p:cNvPr>
              <p:cNvSpPr/>
              <p:nvPr/>
            </p:nvSpPr>
            <p:spPr>
              <a:xfrm>
                <a:off x="10480870" y="4419077"/>
                <a:ext cx="335753" cy="335611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0</a:t>
                </a:r>
                <a:endParaRPr lang="zh-TW" altLang="en-US" dirty="0"/>
              </a:p>
            </p:txBody>
          </p:sp>
          <p:sp>
            <p:nvSpPr>
              <p:cNvPr id="200" name="橢圓 199">
                <a:extLst>
                  <a:ext uri="{FF2B5EF4-FFF2-40B4-BE49-F238E27FC236}">
                    <a16:creationId xmlns:a16="http://schemas.microsoft.com/office/drawing/2014/main" id="{3886AF09-763C-4B1B-863F-967F7442CAE8}"/>
                  </a:ext>
                </a:extLst>
              </p:cNvPr>
              <p:cNvSpPr/>
              <p:nvPr/>
            </p:nvSpPr>
            <p:spPr>
              <a:xfrm>
                <a:off x="10916860" y="5356525"/>
                <a:ext cx="335753" cy="335611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3</a:t>
                </a:r>
                <a:endParaRPr lang="zh-TW" altLang="en-US" dirty="0"/>
              </a:p>
            </p:txBody>
          </p:sp>
          <p:sp>
            <p:nvSpPr>
              <p:cNvPr id="201" name="橢圓 200">
                <a:extLst>
                  <a:ext uri="{FF2B5EF4-FFF2-40B4-BE49-F238E27FC236}">
                    <a16:creationId xmlns:a16="http://schemas.microsoft.com/office/drawing/2014/main" id="{B0217B9B-5AC4-449C-B58C-267867F95A4F}"/>
                  </a:ext>
                </a:extLst>
              </p:cNvPr>
              <p:cNvSpPr/>
              <p:nvPr/>
            </p:nvSpPr>
            <p:spPr>
              <a:xfrm>
                <a:off x="9554616" y="5290899"/>
                <a:ext cx="335753" cy="335611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202" name="橢圓 201">
                <a:extLst>
                  <a:ext uri="{FF2B5EF4-FFF2-40B4-BE49-F238E27FC236}">
                    <a16:creationId xmlns:a16="http://schemas.microsoft.com/office/drawing/2014/main" id="{66296972-D8E3-4934-AA5D-90E9F6773B72}"/>
                  </a:ext>
                </a:extLst>
              </p:cNvPr>
              <p:cNvSpPr/>
              <p:nvPr/>
            </p:nvSpPr>
            <p:spPr>
              <a:xfrm>
                <a:off x="10176736" y="5356525"/>
                <a:ext cx="335753" cy="335611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2</a:t>
                </a:r>
                <a:endParaRPr lang="zh-TW" altLang="en-US" dirty="0"/>
              </a:p>
            </p:txBody>
          </p:sp>
          <p:sp>
            <p:nvSpPr>
              <p:cNvPr id="206" name="矩形 205">
                <a:extLst>
                  <a:ext uri="{FF2B5EF4-FFF2-40B4-BE49-F238E27FC236}">
                    <a16:creationId xmlns:a16="http://schemas.microsoft.com/office/drawing/2014/main" id="{8437C930-CAF9-4277-BEEB-849097FDF383}"/>
                  </a:ext>
                </a:extLst>
              </p:cNvPr>
              <p:cNvSpPr/>
              <p:nvPr/>
            </p:nvSpPr>
            <p:spPr>
              <a:xfrm>
                <a:off x="10603484" y="5546584"/>
                <a:ext cx="24071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dirty="0"/>
                  <a:t>8</a:t>
                </a:r>
                <a:endParaRPr lang="zh-TW" altLang="en-US" dirty="0"/>
              </a:p>
            </p:txBody>
          </p:sp>
          <p:cxnSp>
            <p:nvCxnSpPr>
              <p:cNvPr id="208" name="直線接點 207">
                <a:extLst>
                  <a:ext uri="{FF2B5EF4-FFF2-40B4-BE49-F238E27FC236}">
                    <a16:creationId xmlns:a16="http://schemas.microsoft.com/office/drawing/2014/main" id="{84FA4DAA-6E1A-42D0-8088-6A66F1EBD17C}"/>
                  </a:ext>
                </a:extLst>
              </p:cNvPr>
              <p:cNvCxnSpPr>
                <a:cxnSpLocks/>
                <a:stCxn id="202" idx="2"/>
                <a:endCxn id="201" idx="6"/>
              </p:cNvCxnSpPr>
              <p:nvPr/>
            </p:nvCxnSpPr>
            <p:spPr>
              <a:xfrm flipH="1" flipV="1">
                <a:off x="9890369" y="5458705"/>
                <a:ext cx="286367" cy="65625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直線接點 208">
                <a:extLst>
                  <a:ext uri="{FF2B5EF4-FFF2-40B4-BE49-F238E27FC236}">
                    <a16:creationId xmlns:a16="http://schemas.microsoft.com/office/drawing/2014/main" id="{1D9FAC55-5A85-417A-89FC-D2AAA0976CFB}"/>
                  </a:ext>
                </a:extLst>
              </p:cNvPr>
              <p:cNvCxnSpPr>
                <a:cxnSpLocks/>
                <a:stCxn id="200" idx="2"/>
                <a:endCxn id="202" idx="6"/>
              </p:cNvCxnSpPr>
              <p:nvPr/>
            </p:nvCxnSpPr>
            <p:spPr>
              <a:xfrm flipH="1">
                <a:off x="10512489" y="5524331"/>
                <a:ext cx="404370" cy="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0" name="矩形 209">
                <a:extLst>
                  <a:ext uri="{FF2B5EF4-FFF2-40B4-BE49-F238E27FC236}">
                    <a16:creationId xmlns:a16="http://schemas.microsoft.com/office/drawing/2014/main" id="{7FFDFCA1-B6B2-4CA4-908B-057E60598291}"/>
                  </a:ext>
                </a:extLst>
              </p:cNvPr>
              <p:cNvSpPr/>
              <p:nvPr/>
            </p:nvSpPr>
            <p:spPr>
              <a:xfrm>
                <a:off x="11132258" y="4752271"/>
                <a:ext cx="24071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dirty="0"/>
                  <a:t>5</a:t>
                </a:r>
                <a:endParaRPr lang="zh-TW" altLang="en-US" dirty="0"/>
              </a:p>
            </p:txBody>
          </p:sp>
          <p:sp>
            <p:nvSpPr>
              <p:cNvPr id="211" name="矩形 210">
                <a:extLst>
                  <a:ext uri="{FF2B5EF4-FFF2-40B4-BE49-F238E27FC236}">
                    <a16:creationId xmlns:a16="http://schemas.microsoft.com/office/drawing/2014/main" id="{7865EAF4-7B61-413D-80E8-54DC21E08B31}"/>
                  </a:ext>
                </a:extLst>
              </p:cNvPr>
              <p:cNvSpPr/>
              <p:nvPr/>
            </p:nvSpPr>
            <p:spPr>
              <a:xfrm>
                <a:off x="9870287" y="5543637"/>
                <a:ext cx="24071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dirty="0"/>
                  <a:t>2</a:t>
                </a:r>
                <a:endParaRPr lang="zh-TW" altLang="en-US" dirty="0"/>
              </a:p>
            </p:txBody>
          </p:sp>
          <p:cxnSp>
            <p:nvCxnSpPr>
              <p:cNvPr id="212" name="直線接點 211">
                <a:extLst>
                  <a:ext uri="{FF2B5EF4-FFF2-40B4-BE49-F238E27FC236}">
                    <a16:creationId xmlns:a16="http://schemas.microsoft.com/office/drawing/2014/main" id="{E047B975-CE09-46F3-98F6-530D7174AD10}"/>
                  </a:ext>
                </a:extLst>
              </p:cNvPr>
              <p:cNvCxnSpPr>
                <a:cxnSpLocks/>
                <a:stCxn id="214" idx="1"/>
                <a:endCxn id="199" idx="4"/>
              </p:cNvCxnSpPr>
              <p:nvPr/>
            </p:nvCxnSpPr>
            <p:spPr>
              <a:xfrm flipH="1" flipV="1">
                <a:off x="10648747" y="4754688"/>
                <a:ext cx="959285" cy="585359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直線接點 212">
                <a:extLst>
                  <a:ext uri="{FF2B5EF4-FFF2-40B4-BE49-F238E27FC236}">
                    <a16:creationId xmlns:a16="http://schemas.microsoft.com/office/drawing/2014/main" id="{E6D1E1CE-974E-4FB0-BA68-E29774339D28}"/>
                  </a:ext>
                </a:extLst>
              </p:cNvPr>
              <p:cNvCxnSpPr>
                <a:cxnSpLocks/>
                <a:stCxn id="214" idx="2"/>
                <a:endCxn id="200" idx="6"/>
              </p:cNvCxnSpPr>
              <p:nvPr/>
            </p:nvCxnSpPr>
            <p:spPr>
              <a:xfrm flipH="1">
                <a:off x="11252613" y="5458705"/>
                <a:ext cx="306250" cy="65626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4" name="橢圓 213">
                <a:extLst>
                  <a:ext uri="{FF2B5EF4-FFF2-40B4-BE49-F238E27FC236}">
                    <a16:creationId xmlns:a16="http://schemas.microsoft.com/office/drawing/2014/main" id="{ECC6A27C-D6A8-4163-9DBD-3238890D49A7}"/>
                  </a:ext>
                </a:extLst>
              </p:cNvPr>
              <p:cNvSpPr/>
              <p:nvPr/>
            </p:nvSpPr>
            <p:spPr>
              <a:xfrm>
                <a:off x="11558863" y="5290898"/>
                <a:ext cx="335753" cy="335611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4</a:t>
                </a:r>
                <a:endParaRPr lang="zh-TW" altLang="en-US" dirty="0"/>
              </a:p>
            </p:txBody>
          </p:sp>
          <p:sp>
            <p:nvSpPr>
              <p:cNvPr id="215" name="矩形 214">
                <a:extLst>
                  <a:ext uri="{FF2B5EF4-FFF2-40B4-BE49-F238E27FC236}">
                    <a16:creationId xmlns:a16="http://schemas.microsoft.com/office/drawing/2014/main" id="{DA587EC7-F4D1-40C6-A5EB-C83BAA669101}"/>
                  </a:ext>
                </a:extLst>
              </p:cNvPr>
              <p:cNvSpPr/>
              <p:nvPr/>
            </p:nvSpPr>
            <p:spPr>
              <a:xfrm>
                <a:off x="11306081" y="5539804"/>
                <a:ext cx="24071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dirty="0"/>
                  <a:t>6</a:t>
                </a:r>
                <a:endParaRPr lang="zh-TW" altLang="en-US" dirty="0"/>
              </a:p>
            </p:txBody>
          </p:sp>
        </p:grpSp>
        <p:sp>
          <p:nvSpPr>
            <p:cNvPr id="228" name="文字方塊 227">
              <a:extLst>
                <a:ext uri="{FF2B5EF4-FFF2-40B4-BE49-F238E27FC236}">
                  <a16:creationId xmlns:a16="http://schemas.microsoft.com/office/drawing/2014/main" id="{C59EAD4C-82D7-4BCD-BC62-789F58DCB564}"/>
                </a:ext>
              </a:extLst>
            </p:cNvPr>
            <p:cNvSpPr txBox="1"/>
            <p:nvPr/>
          </p:nvSpPr>
          <p:spPr>
            <a:xfrm>
              <a:off x="9196709" y="6059527"/>
              <a:ext cx="2940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Spanning tree with </a:t>
              </a:r>
              <a:r>
                <a:rPr lang="en-US" altLang="zh-TW" b="1" dirty="0"/>
                <a:t>diam </a:t>
              </a:r>
              <a:r>
                <a:rPr lang="en-US" altLang="zh-TW" dirty="0"/>
                <a:t>= 21</a:t>
              </a:r>
              <a:endParaRPr lang="zh-TW" altLang="en-US" dirty="0"/>
            </a:p>
          </p:txBody>
        </p:sp>
      </p:grp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06A0E453-B160-4583-A837-4FA186E26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52412" y="6264147"/>
            <a:ext cx="2743200" cy="365125"/>
          </a:xfrm>
        </p:spPr>
        <p:txBody>
          <a:bodyPr/>
          <a:lstStyle/>
          <a:p>
            <a:fld id="{094F5E6C-284B-4BEF-BE71-527141E754F9}" type="slidenum">
              <a:rPr lang="zh-TW" altLang="en-US" smtClean="0"/>
              <a:t>2</a:t>
            </a:fld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CC0E9F3-3F1C-4698-9718-ADCB099EC58F}"/>
              </a:ext>
            </a:extLst>
          </p:cNvPr>
          <p:cNvSpPr/>
          <p:nvPr/>
        </p:nvSpPr>
        <p:spPr>
          <a:xfrm>
            <a:off x="4932443" y="1779216"/>
            <a:ext cx="1163557" cy="550719"/>
          </a:xfrm>
          <a:prstGeom prst="rect">
            <a:avLst/>
          </a:prstGeom>
          <a:solidFill>
            <a:schemeClr val="accent6">
              <a:alpha val="28000"/>
            </a:schemeClr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0204F284-6F49-443B-A0F9-8D1DA20A7265}"/>
              </a:ext>
            </a:extLst>
          </p:cNvPr>
          <p:cNvSpPr/>
          <p:nvPr/>
        </p:nvSpPr>
        <p:spPr>
          <a:xfrm>
            <a:off x="6949963" y="1821821"/>
            <a:ext cx="3154619" cy="442429"/>
          </a:xfrm>
          <a:prstGeom prst="rect">
            <a:avLst/>
          </a:prstGeom>
          <a:solidFill>
            <a:schemeClr val="accent6">
              <a:alpha val="28000"/>
            </a:schemeClr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45724175-FBF4-4BEE-9E07-F6A2833B2876}"/>
              </a:ext>
            </a:extLst>
          </p:cNvPr>
          <p:cNvSpPr/>
          <p:nvPr/>
        </p:nvSpPr>
        <p:spPr>
          <a:xfrm>
            <a:off x="1081552" y="2341702"/>
            <a:ext cx="4120281" cy="389034"/>
          </a:xfrm>
          <a:prstGeom prst="rect">
            <a:avLst/>
          </a:prstGeom>
          <a:solidFill>
            <a:schemeClr val="accent6">
              <a:alpha val="28000"/>
            </a:schemeClr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015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D24EA1-AE2B-4E8C-B0E4-DD3C92206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How to get the figure?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876E34-E984-4A3A-8C91-C33938881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Let </a:t>
            </a:r>
            <a:r>
              <a:rPr lang="en-US" altLang="zh-TW" sz="3200" b="1" dirty="0"/>
              <a:t>p</a:t>
            </a:r>
            <a:r>
              <a:rPr lang="en-US" altLang="zh-TW" sz="3200" dirty="0"/>
              <a:t> = moving point on </a:t>
            </a:r>
            <a:r>
              <a:rPr lang="en-US" altLang="zh-TW" sz="3200" b="1" dirty="0"/>
              <a:t>edge</a:t>
            </a:r>
            <a:r>
              <a:rPr lang="en-US" altLang="zh-TW" sz="3200" dirty="0"/>
              <a:t>(</a:t>
            </a:r>
            <a:r>
              <a:rPr lang="en-US" altLang="zh-TW" sz="3200" dirty="0" err="1"/>
              <a:t>i</a:t>
            </a:r>
            <a:r>
              <a:rPr lang="en-US" altLang="zh-TW" sz="3200" dirty="0"/>
              <a:t>, j)</a:t>
            </a:r>
          </a:p>
          <a:p>
            <a:r>
              <a:rPr lang="en-US" altLang="zh-TW" sz="3200" dirty="0"/>
              <a:t>x-axis: length from </a:t>
            </a:r>
            <a:r>
              <a:rPr lang="en-US" altLang="zh-TW" sz="3200" b="1" dirty="0" err="1"/>
              <a:t>i</a:t>
            </a:r>
            <a:r>
              <a:rPr lang="en-US" altLang="zh-TW" sz="3200" dirty="0"/>
              <a:t> to </a:t>
            </a:r>
            <a:r>
              <a:rPr lang="en-US" altLang="zh-TW" sz="3200" b="1" dirty="0"/>
              <a:t>p</a:t>
            </a:r>
            <a:r>
              <a:rPr lang="en-US" altLang="zh-TW" sz="3200" dirty="0"/>
              <a:t> </a:t>
            </a:r>
          </a:p>
          <a:p>
            <a:r>
              <a:rPr lang="en-US" altLang="zh-TW" sz="3200" dirty="0"/>
              <a:t>y-axis: </a:t>
            </a:r>
            <a:r>
              <a:rPr lang="en-US" altLang="zh-TW" sz="3200" b="1" dirty="0"/>
              <a:t>d</a:t>
            </a:r>
            <a:r>
              <a:rPr lang="en-US" altLang="zh-TW" sz="3200" dirty="0"/>
              <a:t>(p, u) for a certain vertex </a:t>
            </a:r>
            <a:r>
              <a:rPr lang="en-US" altLang="zh-TW" sz="3200" b="1" dirty="0"/>
              <a:t>u</a:t>
            </a:r>
            <a:endParaRPr lang="en-US" altLang="zh-TW" sz="3200" dirty="0"/>
          </a:p>
          <a:p>
            <a:r>
              <a:rPr lang="en-US" altLang="zh-TW" sz="3200" dirty="0"/>
              <a:t>We take </a:t>
            </a:r>
            <a:r>
              <a:rPr lang="en-US" altLang="zh-TW" sz="3200" b="1" dirty="0"/>
              <a:t>edge</a:t>
            </a:r>
            <a:r>
              <a:rPr lang="en-US" altLang="zh-TW" sz="3200" dirty="0"/>
              <a:t>(3, 4) and vertex </a:t>
            </a:r>
            <a:r>
              <a:rPr lang="en-US" altLang="zh-TW" sz="3200" b="1" dirty="0"/>
              <a:t>u</a:t>
            </a:r>
            <a:r>
              <a:rPr lang="en-US" altLang="zh-TW" sz="3200" dirty="0"/>
              <a:t> = </a:t>
            </a:r>
            <a:r>
              <a:rPr lang="en-US" altLang="zh-TW" sz="3200" b="1" dirty="0"/>
              <a:t>2 </a:t>
            </a:r>
            <a:r>
              <a:rPr lang="en-US" altLang="zh-TW" sz="3200" dirty="0"/>
              <a:t>for example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23A9D46-A8B5-49D3-9EC2-7BCCEC21B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5E6C-284B-4BEF-BE71-527141E754F9}" type="slidenum">
              <a:rPr lang="zh-TW" altLang="en-US" smtClean="0"/>
              <a:t>20</a:t>
            </a:fld>
            <a:endParaRPr lang="zh-TW" altLang="en-US" dirty="0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0045581E-ACD9-4853-964B-667172F1514E}"/>
              </a:ext>
            </a:extLst>
          </p:cNvPr>
          <p:cNvSpPr/>
          <p:nvPr/>
        </p:nvSpPr>
        <p:spPr>
          <a:xfrm>
            <a:off x="4989497" y="4412040"/>
            <a:ext cx="509983" cy="50998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0CE6E411-9208-4FCD-AFD8-9ECB6025F2AE}"/>
              </a:ext>
            </a:extLst>
          </p:cNvPr>
          <p:cNvSpPr/>
          <p:nvPr/>
        </p:nvSpPr>
        <p:spPr>
          <a:xfrm>
            <a:off x="7450420" y="5948588"/>
            <a:ext cx="509983" cy="50998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064DF260-2C3B-42D8-8D03-4FFD2FD6D96F}"/>
              </a:ext>
            </a:extLst>
          </p:cNvPr>
          <p:cNvSpPr/>
          <p:nvPr/>
        </p:nvSpPr>
        <p:spPr>
          <a:xfrm>
            <a:off x="6233871" y="4423734"/>
            <a:ext cx="509983" cy="50998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3B9E8C6A-ED39-449C-A581-FA5E40A9A90B}"/>
              </a:ext>
            </a:extLst>
          </p:cNvPr>
          <p:cNvSpPr/>
          <p:nvPr/>
        </p:nvSpPr>
        <p:spPr>
          <a:xfrm>
            <a:off x="7450420" y="4428235"/>
            <a:ext cx="509983" cy="50998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27CC4936-3709-44F8-A65F-BD9719E4BA13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5493592" y="4678726"/>
            <a:ext cx="740278" cy="3745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D6DAE447-2ACA-45FC-A2BC-9DB0C1FDEB61}"/>
              </a:ext>
            </a:extLst>
          </p:cNvPr>
          <p:cNvCxnSpPr>
            <a:cxnSpLocks/>
            <a:stCxn id="14" idx="2"/>
            <a:endCxn id="13" idx="6"/>
          </p:cNvCxnSpPr>
          <p:nvPr/>
        </p:nvCxnSpPr>
        <p:spPr>
          <a:xfrm flipH="1" flipV="1">
            <a:off x="6743853" y="4678726"/>
            <a:ext cx="706566" cy="4501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C997F4C6-D156-44CA-8C55-4FBF3C4F1252}"/>
              </a:ext>
            </a:extLst>
          </p:cNvPr>
          <p:cNvCxnSpPr>
            <a:cxnSpLocks/>
            <a:stCxn id="18" idx="6"/>
            <a:endCxn id="12" idx="2"/>
          </p:cNvCxnSpPr>
          <p:nvPr/>
        </p:nvCxnSpPr>
        <p:spPr>
          <a:xfrm>
            <a:off x="6715656" y="6203581"/>
            <a:ext cx="734764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橢圓 17">
            <a:extLst>
              <a:ext uri="{FF2B5EF4-FFF2-40B4-BE49-F238E27FC236}">
                <a16:creationId xmlns:a16="http://schemas.microsoft.com/office/drawing/2014/main" id="{D073E301-47E3-44F5-ACE6-21DE425298FF}"/>
              </a:ext>
            </a:extLst>
          </p:cNvPr>
          <p:cNvSpPr/>
          <p:nvPr/>
        </p:nvSpPr>
        <p:spPr>
          <a:xfrm>
            <a:off x="6205673" y="5948588"/>
            <a:ext cx="509983" cy="50998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94678EA6-CD1F-4B39-815D-68BFA42E400F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7705411" y="4956037"/>
            <a:ext cx="1" cy="992551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98E702B9-727A-4243-B372-07EDB08EDFE4}"/>
              </a:ext>
            </a:extLst>
          </p:cNvPr>
          <p:cNvSpPr txBox="1"/>
          <p:nvPr/>
        </p:nvSpPr>
        <p:spPr>
          <a:xfrm>
            <a:off x="5640042" y="4231123"/>
            <a:ext cx="848820" cy="44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8EA68AA3-15FB-43F3-A792-FBA51B37DA85}"/>
              </a:ext>
            </a:extLst>
          </p:cNvPr>
          <p:cNvSpPr txBox="1"/>
          <p:nvPr/>
        </p:nvSpPr>
        <p:spPr>
          <a:xfrm>
            <a:off x="5990741" y="5255560"/>
            <a:ext cx="848820" cy="44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0A96C2A1-915F-436D-AD1C-2F36CC367202}"/>
              </a:ext>
            </a:extLst>
          </p:cNvPr>
          <p:cNvCxnSpPr>
            <a:cxnSpLocks/>
            <a:stCxn id="13" idx="4"/>
            <a:endCxn id="18" idx="0"/>
          </p:cNvCxnSpPr>
          <p:nvPr/>
        </p:nvCxnSpPr>
        <p:spPr>
          <a:xfrm flipH="1">
            <a:off x="6460665" y="4933717"/>
            <a:ext cx="28198" cy="1014871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25CB778B-9820-491B-9974-6D82D0DC8A84}"/>
              </a:ext>
            </a:extLst>
          </p:cNvPr>
          <p:cNvSpPr txBox="1"/>
          <p:nvPr/>
        </p:nvSpPr>
        <p:spPr>
          <a:xfrm>
            <a:off x="6913272" y="4201475"/>
            <a:ext cx="848820" cy="44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CF4E83F4-D6ED-45C5-9F1F-3B8F61BDB7A5}"/>
              </a:ext>
            </a:extLst>
          </p:cNvPr>
          <p:cNvSpPr txBox="1"/>
          <p:nvPr/>
        </p:nvSpPr>
        <p:spPr>
          <a:xfrm>
            <a:off x="6856590" y="6273873"/>
            <a:ext cx="848820" cy="44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CC5C9397-C738-4DD2-863E-D98789725536}"/>
              </a:ext>
            </a:extLst>
          </p:cNvPr>
          <p:cNvSpPr txBox="1"/>
          <p:nvPr/>
        </p:nvSpPr>
        <p:spPr>
          <a:xfrm>
            <a:off x="7761780" y="5217352"/>
            <a:ext cx="848820" cy="44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6B4BE7A-68B0-4E23-AB7D-1ABF4D87C698}"/>
              </a:ext>
            </a:extLst>
          </p:cNvPr>
          <p:cNvSpPr/>
          <p:nvPr/>
        </p:nvSpPr>
        <p:spPr>
          <a:xfrm>
            <a:off x="2418958" y="4236576"/>
            <a:ext cx="1440000" cy="216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D1CAB999-FBAE-4C6E-B5F2-EA9D367DB0B2}"/>
              </a:ext>
            </a:extLst>
          </p:cNvPr>
          <p:cNvSpPr txBox="1"/>
          <p:nvPr/>
        </p:nvSpPr>
        <p:spPr>
          <a:xfrm>
            <a:off x="2074578" y="6462566"/>
            <a:ext cx="2123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err="1"/>
              <a:t>i</a:t>
            </a:r>
            <a:r>
              <a:rPr lang="en-US" altLang="zh-TW" sz="2000" dirty="0"/>
              <a:t>=</a:t>
            </a:r>
            <a:r>
              <a:rPr lang="en-US" altLang="zh-TW" sz="2000" b="1" dirty="0"/>
              <a:t>3                      j</a:t>
            </a:r>
            <a:r>
              <a:rPr lang="en-US" altLang="zh-TW" sz="2000" dirty="0"/>
              <a:t>=</a:t>
            </a:r>
            <a:r>
              <a:rPr lang="en-US" altLang="zh-TW" sz="2000" b="1" dirty="0"/>
              <a:t>4</a:t>
            </a:r>
            <a:r>
              <a:rPr lang="en-US" altLang="zh-TW" sz="2000" dirty="0"/>
              <a:t>    </a:t>
            </a:r>
            <a:endParaRPr lang="zh-TW" altLang="en-US" sz="2000" dirty="0"/>
          </a:p>
        </p:txBody>
      </p: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17218044-7C63-4FE2-ABEA-B2F25A1B9615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2418957" y="4317564"/>
            <a:ext cx="1440001" cy="144000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左大括弧 53">
            <a:extLst>
              <a:ext uri="{FF2B5EF4-FFF2-40B4-BE49-F238E27FC236}">
                <a16:creationId xmlns:a16="http://schemas.microsoft.com/office/drawing/2014/main" id="{EC2B5FA8-C817-4799-8BCD-014CCEF68359}"/>
              </a:ext>
            </a:extLst>
          </p:cNvPr>
          <p:cNvSpPr/>
          <p:nvPr/>
        </p:nvSpPr>
        <p:spPr>
          <a:xfrm>
            <a:off x="2236821" y="5757567"/>
            <a:ext cx="129510" cy="639009"/>
          </a:xfrm>
          <a:prstGeom prst="leftBrace">
            <a:avLst>
              <a:gd name="adj1" fmla="val 8333"/>
              <a:gd name="adj2" fmla="val 49442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6F5C1BCA-7B04-4E70-A392-463225AEE065}"/>
              </a:ext>
            </a:extLst>
          </p:cNvPr>
          <p:cNvSpPr txBox="1"/>
          <p:nvPr/>
        </p:nvSpPr>
        <p:spPr>
          <a:xfrm>
            <a:off x="675378" y="5856102"/>
            <a:ext cx="1488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d</a:t>
            </a:r>
            <a:r>
              <a:rPr lang="en-US" altLang="zh-TW" sz="2400" dirty="0"/>
              <a:t>(3, 2) = 3</a:t>
            </a:r>
            <a:endParaRPr lang="zh-TW" altLang="en-US" sz="2400" dirty="0"/>
          </a:p>
        </p:txBody>
      </p:sp>
      <p:sp>
        <p:nvSpPr>
          <p:cNvPr id="56" name="橢圓 55">
            <a:extLst>
              <a:ext uri="{FF2B5EF4-FFF2-40B4-BE49-F238E27FC236}">
                <a16:creationId xmlns:a16="http://schemas.microsoft.com/office/drawing/2014/main" id="{FD49B135-F068-4DC9-92C4-D2255B39B434}"/>
              </a:ext>
            </a:extLst>
          </p:cNvPr>
          <p:cNvSpPr>
            <a:spLocks noChangeAspect="1"/>
          </p:cNvSpPr>
          <p:nvPr/>
        </p:nvSpPr>
        <p:spPr>
          <a:xfrm>
            <a:off x="2376642" y="5710784"/>
            <a:ext cx="78123" cy="7812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7" name="橢圓 56">
            <a:extLst>
              <a:ext uri="{FF2B5EF4-FFF2-40B4-BE49-F238E27FC236}">
                <a16:creationId xmlns:a16="http://schemas.microsoft.com/office/drawing/2014/main" id="{BA4B1A7F-ACCE-47CA-B6C3-F3989A8E3786}"/>
              </a:ext>
            </a:extLst>
          </p:cNvPr>
          <p:cNvSpPr>
            <a:spLocks noChangeAspect="1"/>
          </p:cNvSpPr>
          <p:nvPr/>
        </p:nvSpPr>
        <p:spPr>
          <a:xfrm>
            <a:off x="3836675" y="4286225"/>
            <a:ext cx="78123" cy="7812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8" name="右大括弧 57">
            <a:extLst>
              <a:ext uri="{FF2B5EF4-FFF2-40B4-BE49-F238E27FC236}">
                <a16:creationId xmlns:a16="http://schemas.microsoft.com/office/drawing/2014/main" id="{FC27747B-3A76-4432-BB7B-45CC30DE178E}"/>
              </a:ext>
            </a:extLst>
          </p:cNvPr>
          <p:cNvSpPr/>
          <p:nvPr/>
        </p:nvSpPr>
        <p:spPr>
          <a:xfrm>
            <a:off x="3984372" y="4325286"/>
            <a:ext cx="139275" cy="2071290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E722A183-2818-4E5F-8D10-1CA8E50E0FD9}"/>
              </a:ext>
            </a:extLst>
          </p:cNvPr>
          <p:cNvSpPr txBox="1"/>
          <p:nvPr/>
        </p:nvSpPr>
        <p:spPr>
          <a:xfrm>
            <a:off x="4246208" y="5106585"/>
            <a:ext cx="1598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d</a:t>
            </a:r>
            <a:r>
              <a:rPr lang="en-US" altLang="zh-TW" sz="2400" dirty="0"/>
              <a:t>(4, 2) = 10</a:t>
            </a:r>
            <a:endParaRPr lang="zh-TW" altLang="en-US" sz="2400" dirty="0"/>
          </a:p>
        </p:txBody>
      </p:sp>
      <p:sp>
        <p:nvSpPr>
          <p:cNvPr id="60" name="橢圓 59">
            <a:extLst>
              <a:ext uri="{FF2B5EF4-FFF2-40B4-BE49-F238E27FC236}">
                <a16:creationId xmlns:a16="http://schemas.microsoft.com/office/drawing/2014/main" id="{4CEE6C5D-D861-45EA-ABBD-0143BFE68644}"/>
              </a:ext>
            </a:extLst>
          </p:cNvPr>
          <p:cNvSpPr>
            <a:spLocks noChangeAspect="1"/>
          </p:cNvSpPr>
          <p:nvPr/>
        </p:nvSpPr>
        <p:spPr>
          <a:xfrm>
            <a:off x="2970812" y="5119588"/>
            <a:ext cx="78123" cy="7812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0E215F77-4AA9-43BA-AAA7-13A94B07B664}"/>
              </a:ext>
            </a:extLst>
          </p:cNvPr>
          <p:cNvCxnSpPr>
            <a:cxnSpLocks/>
          </p:cNvCxnSpPr>
          <p:nvPr/>
        </p:nvCxnSpPr>
        <p:spPr>
          <a:xfrm flipH="1">
            <a:off x="3006619" y="5179409"/>
            <a:ext cx="3255" cy="1248506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9AA1875F-D91C-4C97-A850-AF5E003E825D}"/>
              </a:ext>
            </a:extLst>
          </p:cNvPr>
          <p:cNvSpPr txBox="1"/>
          <p:nvPr/>
        </p:nvSpPr>
        <p:spPr>
          <a:xfrm>
            <a:off x="2074577" y="6457890"/>
            <a:ext cx="2123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err="1"/>
              <a:t>i</a:t>
            </a:r>
            <a:r>
              <a:rPr lang="en-US" altLang="zh-TW" sz="2000" dirty="0"/>
              <a:t>=</a:t>
            </a:r>
            <a:r>
              <a:rPr lang="en-US" altLang="zh-TW" sz="2000" b="1" dirty="0"/>
              <a:t>3       p             j</a:t>
            </a:r>
            <a:r>
              <a:rPr lang="en-US" altLang="zh-TW" sz="2000" dirty="0"/>
              <a:t>=</a:t>
            </a:r>
            <a:r>
              <a:rPr lang="en-US" altLang="zh-TW" sz="2000" b="1" dirty="0"/>
              <a:t>4</a:t>
            </a:r>
            <a:r>
              <a:rPr lang="en-US" altLang="zh-TW" sz="2000" dirty="0"/>
              <a:t>    </a:t>
            </a:r>
            <a:endParaRPr lang="zh-TW" altLang="en-US" sz="2000" dirty="0"/>
          </a:p>
        </p:txBody>
      </p:sp>
      <p:sp>
        <p:nvSpPr>
          <p:cNvPr id="65" name="橢圓 64">
            <a:extLst>
              <a:ext uri="{FF2B5EF4-FFF2-40B4-BE49-F238E27FC236}">
                <a16:creationId xmlns:a16="http://schemas.microsoft.com/office/drawing/2014/main" id="{97FE94E3-F9F4-43A8-9B97-A22611B44355}"/>
              </a:ext>
            </a:extLst>
          </p:cNvPr>
          <p:cNvSpPr>
            <a:spLocks noChangeAspect="1"/>
          </p:cNvSpPr>
          <p:nvPr/>
        </p:nvSpPr>
        <p:spPr>
          <a:xfrm>
            <a:off x="6965194" y="6036854"/>
            <a:ext cx="344292" cy="344292"/>
          </a:xfrm>
          <a:prstGeom prst="ellipse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</a:t>
            </a:r>
            <a:endParaRPr lang="zh-TW" altLang="en-US" dirty="0"/>
          </a:p>
        </p:txBody>
      </p:sp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BF4CCB16-DA5B-402F-905D-18F6AD6CD86D}"/>
              </a:ext>
            </a:extLst>
          </p:cNvPr>
          <p:cNvCxnSpPr>
            <a:cxnSpLocks/>
            <a:stCxn id="12" idx="2"/>
            <a:endCxn id="65" idx="6"/>
          </p:cNvCxnSpPr>
          <p:nvPr/>
        </p:nvCxnSpPr>
        <p:spPr>
          <a:xfrm flipH="1">
            <a:off x="7309486" y="6203580"/>
            <a:ext cx="140934" cy="542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直線接點 75">
            <a:extLst>
              <a:ext uri="{FF2B5EF4-FFF2-40B4-BE49-F238E27FC236}">
                <a16:creationId xmlns:a16="http://schemas.microsoft.com/office/drawing/2014/main" id="{9437E5A7-E2CC-4C7F-85C5-D7A202FA6844}"/>
              </a:ext>
            </a:extLst>
          </p:cNvPr>
          <p:cNvCxnSpPr>
            <a:cxnSpLocks/>
            <a:stCxn id="65" idx="2"/>
            <a:endCxn id="18" idx="6"/>
          </p:cNvCxnSpPr>
          <p:nvPr/>
        </p:nvCxnSpPr>
        <p:spPr>
          <a:xfrm flipH="1" flipV="1">
            <a:off x="6715656" y="6203580"/>
            <a:ext cx="249538" cy="542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591E485A-DDC6-45C3-870E-6E747CD929A2}"/>
              </a:ext>
            </a:extLst>
          </p:cNvPr>
          <p:cNvSpPr txBox="1"/>
          <p:nvPr/>
        </p:nvSpPr>
        <p:spPr>
          <a:xfrm>
            <a:off x="7254887" y="6380065"/>
            <a:ext cx="509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3ACD8345-18F7-4B10-8D02-4272597DB880}"/>
              </a:ext>
            </a:extLst>
          </p:cNvPr>
          <p:cNvSpPr txBox="1"/>
          <p:nvPr/>
        </p:nvSpPr>
        <p:spPr>
          <a:xfrm>
            <a:off x="6517046" y="6392655"/>
            <a:ext cx="509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4D3F6794-7F33-43BA-9DD7-977EDD552703}"/>
              </a:ext>
            </a:extLst>
          </p:cNvPr>
          <p:cNvSpPr txBox="1"/>
          <p:nvPr/>
        </p:nvSpPr>
        <p:spPr>
          <a:xfrm>
            <a:off x="1515909" y="4878515"/>
            <a:ext cx="189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d</a:t>
            </a:r>
            <a:r>
              <a:rPr lang="en-US" altLang="zh-TW" sz="2400" dirty="0"/>
              <a:t>(p, 2) = 6</a:t>
            </a:r>
            <a:endParaRPr lang="zh-TW" altLang="en-US" sz="2400" dirty="0"/>
          </a:p>
        </p:txBody>
      </p:sp>
      <p:grpSp>
        <p:nvGrpSpPr>
          <p:cNvPr id="69" name="群組 68">
            <a:extLst>
              <a:ext uri="{FF2B5EF4-FFF2-40B4-BE49-F238E27FC236}">
                <a16:creationId xmlns:a16="http://schemas.microsoft.com/office/drawing/2014/main" id="{D9CA1D0E-8B08-43FE-B6B1-18C4623A5FE5}"/>
              </a:ext>
            </a:extLst>
          </p:cNvPr>
          <p:cNvGrpSpPr/>
          <p:nvPr/>
        </p:nvGrpSpPr>
        <p:grpSpPr>
          <a:xfrm>
            <a:off x="8397205" y="1481294"/>
            <a:ext cx="3621103" cy="2520000"/>
            <a:chOff x="1578082" y="2981398"/>
            <a:chExt cx="3621103" cy="2554433"/>
          </a:xfrm>
        </p:grpSpPr>
        <p:sp>
          <p:nvSpPr>
            <p:cNvPr id="70" name="橢圓 69">
              <a:extLst>
                <a:ext uri="{FF2B5EF4-FFF2-40B4-BE49-F238E27FC236}">
                  <a16:creationId xmlns:a16="http://schemas.microsoft.com/office/drawing/2014/main" id="{356EB32A-7BE7-40F9-80B6-D1C8F0159F32}"/>
                </a:ext>
              </a:extLst>
            </p:cNvPr>
            <p:cNvSpPr/>
            <p:nvPr/>
          </p:nvSpPr>
          <p:spPr>
            <a:xfrm>
              <a:off x="1578082" y="3191963"/>
              <a:ext cx="509983" cy="50998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71" name="橢圓 70">
              <a:extLst>
                <a:ext uri="{FF2B5EF4-FFF2-40B4-BE49-F238E27FC236}">
                  <a16:creationId xmlns:a16="http://schemas.microsoft.com/office/drawing/2014/main" id="{F66956F3-3078-44FF-8000-0C3C4FD754B9}"/>
                </a:ext>
              </a:extLst>
            </p:cNvPr>
            <p:cNvSpPr/>
            <p:nvPr/>
          </p:nvSpPr>
          <p:spPr>
            <a:xfrm>
              <a:off x="4039005" y="4728511"/>
              <a:ext cx="509983" cy="50998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72" name="橢圓 71">
              <a:extLst>
                <a:ext uri="{FF2B5EF4-FFF2-40B4-BE49-F238E27FC236}">
                  <a16:creationId xmlns:a16="http://schemas.microsoft.com/office/drawing/2014/main" id="{0009723B-39B5-4BFF-9A3C-8D53F6EEA69E}"/>
                </a:ext>
              </a:extLst>
            </p:cNvPr>
            <p:cNvSpPr/>
            <p:nvPr/>
          </p:nvSpPr>
          <p:spPr>
            <a:xfrm>
              <a:off x="2822456" y="3203657"/>
              <a:ext cx="509983" cy="50998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73" name="橢圓 72">
              <a:extLst>
                <a:ext uri="{FF2B5EF4-FFF2-40B4-BE49-F238E27FC236}">
                  <a16:creationId xmlns:a16="http://schemas.microsoft.com/office/drawing/2014/main" id="{122D7E1F-432A-41BB-A4F9-99B630EB2035}"/>
                </a:ext>
              </a:extLst>
            </p:cNvPr>
            <p:cNvSpPr/>
            <p:nvPr/>
          </p:nvSpPr>
          <p:spPr>
            <a:xfrm>
              <a:off x="4039005" y="3208158"/>
              <a:ext cx="509983" cy="50998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  <p:cxnSp>
          <p:nvCxnSpPr>
            <p:cNvPr id="74" name="直線接點 73">
              <a:extLst>
                <a:ext uri="{FF2B5EF4-FFF2-40B4-BE49-F238E27FC236}">
                  <a16:creationId xmlns:a16="http://schemas.microsoft.com/office/drawing/2014/main" id="{F39AB66F-6C09-446C-8040-30B34ED4FA5F}"/>
                </a:ext>
              </a:extLst>
            </p:cNvPr>
            <p:cNvCxnSpPr>
              <a:cxnSpLocks/>
              <a:stCxn id="72" idx="2"/>
            </p:cNvCxnSpPr>
            <p:nvPr/>
          </p:nvCxnSpPr>
          <p:spPr>
            <a:xfrm flipH="1">
              <a:off x="2082177" y="3458649"/>
              <a:ext cx="740278" cy="3745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接點 74">
              <a:extLst>
                <a:ext uri="{FF2B5EF4-FFF2-40B4-BE49-F238E27FC236}">
                  <a16:creationId xmlns:a16="http://schemas.microsoft.com/office/drawing/2014/main" id="{82A54C71-DC6D-4843-97EA-A3317A90B9D1}"/>
                </a:ext>
              </a:extLst>
            </p:cNvPr>
            <p:cNvCxnSpPr>
              <a:cxnSpLocks/>
              <a:stCxn id="73" idx="2"/>
              <a:endCxn id="72" idx="6"/>
            </p:cNvCxnSpPr>
            <p:nvPr/>
          </p:nvCxnSpPr>
          <p:spPr>
            <a:xfrm flipH="1" flipV="1">
              <a:off x="3332438" y="3458649"/>
              <a:ext cx="706566" cy="4501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橢圓 76">
              <a:extLst>
                <a:ext uri="{FF2B5EF4-FFF2-40B4-BE49-F238E27FC236}">
                  <a16:creationId xmlns:a16="http://schemas.microsoft.com/office/drawing/2014/main" id="{4C792F18-3077-4448-951C-171815F494DF}"/>
                </a:ext>
              </a:extLst>
            </p:cNvPr>
            <p:cNvSpPr/>
            <p:nvPr/>
          </p:nvSpPr>
          <p:spPr>
            <a:xfrm>
              <a:off x="2794258" y="4728511"/>
              <a:ext cx="509983" cy="50998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4</a:t>
              </a:r>
              <a:endParaRPr lang="zh-TW" altLang="en-US" dirty="0"/>
            </a:p>
          </p:txBody>
        </p:sp>
        <p:cxnSp>
          <p:nvCxnSpPr>
            <p:cNvPr id="78" name="直線接點 77">
              <a:extLst>
                <a:ext uri="{FF2B5EF4-FFF2-40B4-BE49-F238E27FC236}">
                  <a16:creationId xmlns:a16="http://schemas.microsoft.com/office/drawing/2014/main" id="{90F1131F-E245-4B29-810A-2945463C79D4}"/>
                </a:ext>
              </a:extLst>
            </p:cNvPr>
            <p:cNvCxnSpPr>
              <a:cxnSpLocks/>
              <a:endCxn id="71" idx="0"/>
            </p:cNvCxnSpPr>
            <p:nvPr/>
          </p:nvCxnSpPr>
          <p:spPr>
            <a:xfrm>
              <a:off x="4293996" y="3735960"/>
              <a:ext cx="1" cy="992551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75E96695-4DBA-4434-8788-910EC9C09380}"/>
                </a:ext>
              </a:extLst>
            </p:cNvPr>
            <p:cNvSpPr txBox="1"/>
            <p:nvPr/>
          </p:nvSpPr>
          <p:spPr>
            <a:xfrm>
              <a:off x="2228627" y="3011046"/>
              <a:ext cx="848820" cy="447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E7E64D4A-FF98-4FBF-9F25-3A213F649621}"/>
                </a:ext>
              </a:extLst>
            </p:cNvPr>
            <p:cNvSpPr txBox="1"/>
            <p:nvPr/>
          </p:nvSpPr>
          <p:spPr>
            <a:xfrm>
              <a:off x="2579326" y="4035483"/>
              <a:ext cx="848820" cy="447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9</a:t>
              </a:r>
              <a:endParaRPr lang="zh-TW" altLang="en-US" dirty="0"/>
            </a:p>
          </p:txBody>
        </p:sp>
        <p:cxnSp>
          <p:nvCxnSpPr>
            <p:cNvPr id="81" name="直線接點 80">
              <a:extLst>
                <a:ext uri="{FF2B5EF4-FFF2-40B4-BE49-F238E27FC236}">
                  <a16:creationId xmlns:a16="http://schemas.microsoft.com/office/drawing/2014/main" id="{8E5EDA8E-26BB-44DC-8340-409C560F361F}"/>
                </a:ext>
              </a:extLst>
            </p:cNvPr>
            <p:cNvCxnSpPr>
              <a:cxnSpLocks/>
              <a:stCxn id="72" idx="4"/>
              <a:endCxn id="77" idx="0"/>
            </p:cNvCxnSpPr>
            <p:nvPr/>
          </p:nvCxnSpPr>
          <p:spPr>
            <a:xfrm flipH="1">
              <a:off x="3049250" y="3713640"/>
              <a:ext cx="28198" cy="1014871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文字方塊 81">
              <a:extLst>
                <a:ext uri="{FF2B5EF4-FFF2-40B4-BE49-F238E27FC236}">
                  <a16:creationId xmlns:a16="http://schemas.microsoft.com/office/drawing/2014/main" id="{CFBD8683-5332-4EED-817D-D136740C3193}"/>
                </a:ext>
              </a:extLst>
            </p:cNvPr>
            <p:cNvSpPr txBox="1"/>
            <p:nvPr/>
          </p:nvSpPr>
          <p:spPr>
            <a:xfrm>
              <a:off x="3501857" y="2981398"/>
              <a:ext cx="848820" cy="447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4</a:t>
              </a:r>
              <a:endParaRPr lang="zh-TW" altLang="en-US" dirty="0"/>
            </a:p>
          </p:txBody>
        </p:sp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06E42374-CACB-4C9A-A092-80EC05078B34}"/>
                </a:ext>
              </a:extLst>
            </p:cNvPr>
            <p:cNvSpPr txBox="1"/>
            <p:nvPr/>
          </p:nvSpPr>
          <p:spPr>
            <a:xfrm>
              <a:off x="4350365" y="3997275"/>
              <a:ext cx="848820" cy="447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87" name="橢圓 86">
              <a:extLst>
                <a:ext uri="{FF2B5EF4-FFF2-40B4-BE49-F238E27FC236}">
                  <a16:creationId xmlns:a16="http://schemas.microsoft.com/office/drawing/2014/main" id="{6CEFBBF8-51BD-4FEF-B688-95E725703F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53779" y="4816777"/>
              <a:ext cx="344292" cy="344292"/>
            </a:xfrm>
            <a:prstGeom prst="ellipse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p</a:t>
              </a:r>
              <a:endParaRPr lang="zh-TW" altLang="en-US" dirty="0"/>
            </a:p>
          </p:txBody>
        </p:sp>
        <p:cxnSp>
          <p:nvCxnSpPr>
            <p:cNvPr id="88" name="直線接點 87">
              <a:extLst>
                <a:ext uri="{FF2B5EF4-FFF2-40B4-BE49-F238E27FC236}">
                  <a16:creationId xmlns:a16="http://schemas.microsoft.com/office/drawing/2014/main" id="{9FA65ED4-B461-4022-96F4-B285052D2EAC}"/>
                </a:ext>
              </a:extLst>
            </p:cNvPr>
            <p:cNvCxnSpPr>
              <a:cxnSpLocks/>
              <a:stCxn id="71" idx="2"/>
              <a:endCxn id="87" idx="6"/>
            </p:cNvCxnSpPr>
            <p:nvPr/>
          </p:nvCxnSpPr>
          <p:spPr>
            <a:xfrm flipH="1">
              <a:off x="3898071" y="4983503"/>
              <a:ext cx="140934" cy="542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接點 88">
              <a:extLst>
                <a:ext uri="{FF2B5EF4-FFF2-40B4-BE49-F238E27FC236}">
                  <a16:creationId xmlns:a16="http://schemas.microsoft.com/office/drawing/2014/main" id="{C6BDA35A-9FB2-4244-8E62-80F84CEE3837}"/>
                </a:ext>
              </a:extLst>
            </p:cNvPr>
            <p:cNvCxnSpPr>
              <a:cxnSpLocks/>
              <a:stCxn id="87" idx="2"/>
              <a:endCxn id="77" idx="6"/>
            </p:cNvCxnSpPr>
            <p:nvPr/>
          </p:nvCxnSpPr>
          <p:spPr>
            <a:xfrm flipH="1" flipV="1">
              <a:off x="3304241" y="4983503"/>
              <a:ext cx="249538" cy="542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文字方塊 89">
              <a:extLst>
                <a:ext uri="{FF2B5EF4-FFF2-40B4-BE49-F238E27FC236}">
                  <a16:creationId xmlns:a16="http://schemas.microsoft.com/office/drawing/2014/main" id="{49B84DC9-2E2F-4F69-BD79-776A82C72306}"/>
                </a:ext>
              </a:extLst>
            </p:cNvPr>
            <p:cNvSpPr txBox="1"/>
            <p:nvPr/>
          </p:nvSpPr>
          <p:spPr>
            <a:xfrm>
              <a:off x="3763788" y="5166499"/>
              <a:ext cx="509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7-t</a:t>
              </a:r>
              <a:endParaRPr lang="zh-TW" altLang="en-US" dirty="0"/>
            </a:p>
          </p:txBody>
        </p:sp>
        <p:sp>
          <p:nvSpPr>
            <p:cNvPr id="91" name="文字方塊 90">
              <a:extLst>
                <a:ext uri="{FF2B5EF4-FFF2-40B4-BE49-F238E27FC236}">
                  <a16:creationId xmlns:a16="http://schemas.microsoft.com/office/drawing/2014/main" id="{33663BE5-5DA6-4B84-B226-4FF82F04B5FF}"/>
                </a:ext>
              </a:extLst>
            </p:cNvPr>
            <p:cNvSpPr txBox="1"/>
            <p:nvPr/>
          </p:nvSpPr>
          <p:spPr>
            <a:xfrm>
              <a:off x="3298787" y="5159988"/>
              <a:ext cx="509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t</a:t>
              </a:r>
              <a:endParaRPr lang="zh-TW" altLang="en-US" dirty="0"/>
            </a:p>
          </p:txBody>
        </p:sp>
      </p:grp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0552D148-F5FC-4178-A2AA-B562C603EC24}"/>
              </a:ext>
            </a:extLst>
          </p:cNvPr>
          <p:cNvSpPr txBox="1"/>
          <p:nvPr/>
        </p:nvSpPr>
        <p:spPr>
          <a:xfrm>
            <a:off x="8154475" y="3970168"/>
            <a:ext cx="39941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13 + t = (7  –  t) + 3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zh-TW" sz="2400" dirty="0"/>
              <a:t> 2t = -3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zh-TW" sz="2400" dirty="0"/>
              <a:t> t = -1.5 </a:t>
            </a:r>
          </a:p>
          <a:p>
            <a:endParaRPr lang="en-US" altLang="zh-TW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795E34C-165E-4D06-8EA7-652276E8B2A4}"/>
              </a:ext>
            </a:extLst>
          </p:cNvPr>
          <p:cNvSpPr txBox="1"/>
          <p:nvPr/>
        </p:nvSpPr>
        <p:spPr>
          <a:xfrm>
            <a:off x="8193137" y="5106585"/>
            <a:ext cx="413588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/>
              <a:t>如果求出的 </a:t>
            </a:r>
            <a:r>
              <a:rPr lang="en-US" altLang="zh-TW" sz="2000" dirty="0"/>
              <a:t>t&gt;</a:t>
            </a:r>
            <a:r>
              <a:rPr lang="en-US" altLang="zh-TW" sz="2000" b="1" dirty="0"/>
              <a:t>length</a:t>
            </a:r>
            <a:r>
              <a:rPr lang="en-US" altLang="zh-TW" sz="2000" dirty="0"/>
              <a:t>(</a:t>
            </a:r>
            <a:r>
              <a:rPr lang="en-US" altLang="zh-TW" sz="2000" dirty="0" err="1"/>
              <a:t>i</a:t>
            </a:r>
            <a:r>
              <a:rPr lang="en-US" altLang="zh-TW" sz="2000" dirty="0"/>
              <a:t>, j) or t&lt;0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zh-TW" altLang="en-US" sz="2000" dirty="0"/>
              <a:t>折點不在</a:t>
            </a:r>
            <a:r>
              <a:rPr lang="en-US" altLang="zh-TW" sz="2000" b="1" dirty="0"/>
              <a:t>edge</a:t>
            </a:r>
            <a:r>
              <a:rPr lang="en-US" altLang="zh-TW" sz="2000" dirty="0"/>
              <a:t>(</a:t>
            </a:r>
            <a:r>
              <a:rPr lang="en-US" altLang="zh-TW" sz="2000" dirty="0" err="1"/>
              <a:t>i</a:t>
            </a:r>
            <a:r>
              <a:rPr lang="en-US" altLang="zh-TW" sz="2000" dirty="0"/>
              <a:t>, j)</a:t>
            </a:r>
            <a:r>
              <a:rPr lang="zh-TW" altLang="en-US" sz="2000" dirty="0"/>
              <a:t>上</a:t>
            </a:r>
            <a:endParaRPr lang="en-US" altLang="zh-TW" sz="2000" dirty="0"/>
          </a:p>
          <a:p>
            <a:r>
              <a:rPr lang="en-US" altLang="zh-TW" sz="2000" dirty="0"/>
              <a:t>(</a:t>
            </a:r>
            <a:r>
              <a:rPr lang="zh-TW" altLang="en-US" sz="2000" dirty="0"/>
              <a:t>表示</a:t>
            </a:r>
            <a:r>
              <a:rPr lang="en-US" altLang="zh-TW" sz="2000" dirty="0"/>
              <a:t>shortest</a:t>
            </a:r>
            <a:r>
              <a:rPr lang="zh-TW" altLang="en-US" sz="2000" dirty="0"/>
              <a:t> </a:t>
            </a:r>
            <a:r>
              <a:rPr lang="en-US" altLang="zh-TW" sz="2000" dirty="0"/>
              <a:t>path from p to u</a:t>
            </a:r>
          </a:p>
          <a:p>
            <a:r>
              <a:rPr lang="zh-TW" altLang="en-US" sz="2000" dirty="0"/>
              <a:t> 只能從 </a:t>
            </a:r>
            <a:r>
              <a:rPr lang="en-US" altLang="zh-TW" sz="2000" dirty="0" err="1"/>
              <a:t>i</a:t>
            </a:r>
            <a:r>
              <a:rPr lang="zh-TW" altLang="en-US" sz="2000" dirty="0"/>
              <a:t> 或 </a:t>
            </a:r>
            <a:r>
              <a:rPr lang="en-US" altLang="zh-TW" sz="2000" dirty="0"/>
              <a:t>j </a:t>
            </a:r>
            <a:r>
              <a:rPr lang="zh-TW" altLang="en-US" sz="2000" dirty="0"/>
              <a:t>其中一個端點過去</a:t>
            </a:r>
            <a:r>
              <a:rPr lang="en-US" altLang="zh-TW" sz="2000" dirty="0"/>
              <a:t>)</a:t>
            </a:r>
          </a:p>
          <a:p>
            <a:endParaRPr lang="en-US" altLang="zh-TW" sz="2400" dirty="0"/>
          </a:p>
          <a:p>
            <a:endParaRPr lang="zh-TW" altLang="en-US" sz="2400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F735B7DC-A428-4C57-B56C-8CC6854E0AA0}"/>
              </a:ext>
            </a:extLst>
          </p:cNvPr>
          <p:cNvSpPr/>
          <p:nvPr/>
        </p:nvSpPr>
        <p:spPr>
          <a:xfrm>
            <a:off x="8182144" y="5077582"/>
            <a:ext cx="3773141" cy="1384983"/>
          </a:xfrm>
          <a:prstGeom prst="rect">
            <a:avLst/>
          </a:prstGeom>
          <a:solidFill>
            <a:schemeClr val="accent6">
              <a:alpha val="28000"/>
            </a:schemeClr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39AF0F6C-FFAB-43A0-9792-CF582629309B}"/>
              </a:ext>
            </a:extLst>
          </p:cNvPr>
          <p:cNvSpPr/>
          <p:nvPr/>
        </p:nvSpPr>
        <p:spPr>
          <a:xfrm>
            <a:off x="391402" y="4035776"/>
            <a:ext cx="5539877" cy="2807239"/>
          </a:xfrm>
          <a:prstGeom prst="rect">
            <a:avLst/>
          </a:prstGeom>
          <a:solidFill>
            <a:schemeClr val="accent6">
              <a:alpha val="28000"/>
            </a:schemeClr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583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8" grpId="0"/>
      <p:bldP spid="54" grpId="0" animBg="1"/>
      <p:bldP spid="55" grpId="0"/>
      <p:bldP spid="56" grpId="0" animBg="1"/>
      <p:bldP spid="57" grpId="0" animBg="1"/>
      <p:bldP spid="58" grpId="0" animBg="1"/>
      <p:bldP spid="59" grpId="0"/>
      <p:bldP spid="60" grpId="0" animBg="1"/>
      <p:bldP spid="64" grpId="0"/>
      <p:bldP spid="65" grpId="0" animBg="1"/>
      <p:bldP spid="83" grpId="0"/>
      <p:bldP spid="84" grpId="0"/>
      <p:bldP spid="85" grpId="0"/>
      <p:bldP spid="92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18F5A6-1D53-46C3-8957-7E6124CAC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Step3</a:t>
            </a:r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524FF2D-C4C4-40A8-A6DA-5A2572FF1C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sz="3200" dirty="0"/>
                  <a:t>There is a </a:t>
                </a:r>
                <a:r>
                  <a:rPr lang="en-US" altLang="zh-TW" sz="3200" dirty="0">
                    <a:solidFill>
                      <a:schemeClr val="accent1"/>
                    </a:solidFill>
                  </a:rPr>
                  <a:t>blue line </a:t>
                </a:r>
                <a:r>
                  <a:rPr lang="en-US" altLang="zh-TW" sz="3200" dirty="0"/>
                  <a:t>for any vertex </a:t>
                </a:r>
                <a:r>
                  <a:rPr lang="en-US" altLang="zh-TW" sz="3200" b="1" dirty="0"/>
                  <a:t>u</a:t>
                </a:r>
                <a14:m>
                  <m:oMath xmlns:m="http://schemas.openxmlformats.org/officeDocument/2006/math">
                    <m:r>
                      <a:rPr lang="en-US" altLang="zh-TW" sz="32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𝑽</m:t>
                    </m:r>
                  </m:oMath>
                </a14:m>
                <a:endParaRPr lang="en-US" altLang="zh-TW" sz="3200" dirty="0"/>
              </a:p>
              <a:p>
                <a:r>
                  <a:rPr lang="en-US" altLang="zh-TW" sz="3200" dirty="0"/>
                  <a:t>If we draw all </a:t>
                </a:r>
                <a:r>
                  <a:rPr lang="en-US" altLang="zh-TW" sz="3200" dirty="0">
                    <a:solidFill>
                      <a:schemeClr val="accent1"/>
                    </a:solidFill>
                  </a:rPr>
                  <a:t>blue lines </a:t>
                </a:r>
                <a:r>
                  <a:rPr lang="en-US" altLang="zh-TW" sz="3200" dirty="0"/>
                  <a:t>on one chart, </a:t>
                </a:r>
              </a:p>
              <a:p>
                <a:pPr marL="0" indent="0">
                  <a:buNone/>
                </a:pPr>
                <a:r>
                  <a:rPr lang="en-US" altLang="zh-TW" sz="3200" dirty="0"/>
                  <a:t>   the y values of </a:t>
                </a:r>
                <a:r>
                  <a:rPr lang="en-US" altLang="zh-TW" sz="3200" dirty="0">
                    <a:solidFill>
                      <a:srgbClr val="FFFF00"/>
                    </a:solidFill>
                  </a:rPr>
                  <a:t>yellow line </a:t>
                </a:r>
                <a:r>
                  <a:rPr lang="en-US" altLang="zh-TW" sz="3200" dirty="0"/>
                  <a:t>are</a:t>
                </a:r>
                <a14:m>
                  <m:oMath xmlns:m="http://schemas.openxmlformats.org/officeDocument/2006/math">
                    <m:r>
                      <a:rPr lang="en-US" altLang="zh-TW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sz="3200" b="1">
                        <a:latin typeface="Cambria Math" panose="02040503050406030204" pitchFamily="18" charset="0"/>
                      </a:rPr>
                      <m:t>𝛜</m:t>
                    </m:r>
                    <m:d>
                      <m:dPr>
                        <m:ctrlPr>
                          <a:rPr lang="en-US" altLang="zh-TW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320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</m:d>
                  </m:oMath>
                </a14:m>
                <a:endParaRPr lang="en-US" altLang="zh-TW" sz="3200" b="0" i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3200" b="0" i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sty m:val="p"/>
                        </m:rPr>
                        <a:rPr lang="en-US" altLang="zh-TW" sz="3200" b="0" i="0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altLang="zh-TW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3200" b="0" i="0" smtClean="0">
                          <a:latin typeface="Cambria Math" panose="02040503050406030204" pitchFamily="18" charset="0"/>
                        </a:rPr>
                        <m:t>any</m:t>
                      </m:r>
                      <m:r>
                        <a:rPr lang="en-US" altLang="zh-TW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3200" b="0" i="0" smtClean="0">
                          <a:latin typeface="Cambria Math" panose="02040503050406030204" pitchFamily="18" charset="0"/>
                        </a:rPr>
                        <m:t>moving</m:t>
                      </m:r>
                      <m:r>
                        <a:rPr lang="en-US" altLang="zh-TW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3200" b="0" i="0" smtClean="0">
                          <a:latin typeface="Cambria Math" panose="02040503050406030204" pitchFamily="18" charset="0"/>
                        </a:rPr>
                        <m:t>point</m:t>
                      </m:r>
                      <m:r>
                        <a:rPr lang="en-US" altLang="zh-TW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3200" b="1" i="0" smtClean="0">
                          <a:latin typeface="Cambria Math" panose="02040503050406030204" pitchFamily="18" charset="0"/>
                        </a:rPr>
                        <m:t>𝐩</m:t>
                      </m:r>
                      <m:r>
                        <a:rPr lang="en-US" altLang="zh-TW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3200" b="0" i="0" smtClean="0">
                          <a:latin typeface="Cambria Math" panose="02040503050406030204" pitchFamily="18" charset="0"/>
                        </a:rPr>
                        <m:t>on</m:t>
                      </m:r>
                      <m:r>
                        <a:rPr lang="en-US" altLang="zh-TW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3200" b="1" i="0" smtClean="0">
                          <a:latin typeface="Cambria Math" panose="02040503050406030204" pitchFamily="18" charset="0"/>
                        </a:rPr>
                        <m:t>𝐞𝐝𝐠𝐞</m:t>
                      </m:r>
                      <m:r>
                        <a:rPr lang="en-US" altLang="zh-TW" sz="32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TW" sz="3200" b="0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altLang="zh-TW" sz="32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altLang="zh-TW" sz="3200" b="0" i="0" smtClean="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altLang="zh-TW" sz="32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3200" dirty="0"/>
              </a:p>
              <a:p>
                <a:pPr marL="0" indent="0">
                  <a:buNone/>
                </a:pPr>
                <a:r>
                  <a:rPr lang="en-US" altLang="zh-TW" sz="3200" dirty="0"/>
                  <a:t>   ( </a:t>
                </a:r>
                <a14:m>
                  <m:oMath xmlns:m="http://schemas.openxmlformats.org/officeDocument/2006/math">
                    <m:r>
                      <a:rPr lang="en-US" altLang="zh-TW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∵</m:t>
                    </m:r>
                    <m:r>
                      <a:rPr lang="zh-TW" altLang="en-US" sz="3200" b="1">
                        <a:latin typeface="Cambria Math" panose="02040503050406030204" pitchFamily="18" charset="0"/>
                      </a:rPr>
                      <m:t>𝛜</m:t>
                    </m:r>
                    <m:d>
                      <m:dPr>
                        <m:ctrlPr>
                          <a:rPr lang="en-US" altLang="zh-TW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320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</m:d>
                    <m:r>
                      <a:rPr lang="en-US" altLang="zh-TW" sz="320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zh-TW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3200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3200" b="0" i="0" smtClean="0">
                            <a:latin typeface="Cambria Math" panose="02040503050406030204" pitchFamily="18" charset="0"/>
                          </a:rPr>
                          <m:t>u</m:t>
                        </m:r>
                        <m:r>
                          <a:rPr lang="en-US" altLang="zh-TW" sz="3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altLang="zh-TW" sz="32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3200" b="1">
                        <a:latin typeface="Cambria Math" panose="02040503050406030204" pitchFamily="18" charset="0"/>
                      </a:rPr>
                      <m:t>𝐝</m:t>
                    </m:r>
                    <m:d>
                      <m:dPr>
                        <m:ctrlPr>
                          <a:rPr lang="en-US" altLang="zh-TW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3200" i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altLang="zh-TW" sz="3200" i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zh-TW" sz="3200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</m:d>
                  </m:oMath>
                </a14:m>
                <a:r>
                  <a:rPr lang="en-US" altLang="zh-TW" sz="3200" dirty="0"/>
                  <a:t> )</a:t>
                </a:r>
              </a:p>
              <a:p>
                <a:pPr marL="0" indent="0">
                  <a:buNone/>
                </a:pPr>
                <a:r>
                  <a:rPr lang="en-US" altLang="zh-TW" sz="3200" dirty="0"/>
                  <a:t>   </a:t>
                </a:r>
                <a:endParaRPr lang="en-US" altLang="zh-TW" sz="3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524FF2D-C4C4-40A8-A6DA-5A2572FF1C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群組 48">
            <a:extLst>
              <a:ext uri="{FF2B5EF4-FFF2-40B4-BE49-F238E27FC236}">
                <a16:creationId xmlns:a16="http://schemas.microsoft.com/office/drawing/2014/main" id="{ED3EE1AA-68AF-4835-A821-1AD88FECD7B6}"/>
              </a:ext>
            </a:extLst>
          </p:cNvPr>
          <p:cNvGrpSpPr/>
          <p:nvPr/>
        </p:nvGrpSpPr>
        <p:grpSpPr>
          <a:xfrm>
            <a:off x="8749151" y="2085544"/>
            <a:ext cx="2171694" cy="4443699"/>
            <a:chOff x="8749151" y="2085544"/>
            <a:chExt cx="2171694" cy="4443699"/>
          </a:xfrm>
        </p:grpSpPr>
        <p:grpSp>
          <p:nvGrpSpPr>
            <p:cNvPr id="33" name="群組 32">
              <a:extLst>
                <a:ext uri="{FF2B5EF4-FFF2-40B4-BE49-F238E27FC236}">
                  <a16:creationId xmlns:a16="http://schemas.microsoft.com/office/drawing/2014/main" id="{24B0B99E-3CC9-431A-9377-004D35FBE40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749151" y="2085544"/>
              <a:ext cx="2171694" cy="4443699"/>
              <a:chOff x="6736778" y="4223473"/>
              <a:chExt cx="1156855" cy="2367145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C37C223-C45F-4193-9DFD-E4A9E1BED895}"/>
                  </a:ext>
                </a:extLst>
              </p:cNvPr>
              <p:cNvSpPr/>
              <p:nvPr/>
            </p:nvSpPr>
            <p:spPr>
              <a:xfrm>
                <a:off x="6799126" y="4223473"/>
                <a:ext cx="980208" cy="195349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05C57424-6086-4352-9E89-EE9C959206AA}"/>
                  </a:ext>
                </a:extLst>
              </p:cNvPr>
              <p:cNvSpPr txBox="1"/>
              <p:nvPr/>
            </p:nvSpPr>
            <p:spPr>
              <a:xfrm>
                <a:off x="6736778" y="6311900"/>
                <a:ext cx="1156855" cy="278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b="1" dirty="0" err="1"/>
                  <a:t>i</a:t>
                </a:r>
                <a:r>
                  <a:rPr lang="en-US" altLang="zh-TW" sz="2800" b="1" dirty="0"/>
                  <a:t>                     j</a:t>
                </a:r>
                <a:r>
                  <a:rPr lang="en-US" altLang="zh-TW" sz="2800" dirty="0"/>
                  <a:t>    </a:t>
                </a:r>
                <a:endParaRPr lang="zh-TW" altLang="en-US" sz="2800" dirty="0"/>
              </a:p>
            </p:txBody>
          </p:sp>
          <p:cxnSp>
            <p:nvCxnSpPr>
              <p:cNvPr id="12" name="直線接點 11">
                <a:extLst>
                  <a:ext uri="{FF2B5EF4-FFF2-40B4-BE49-F238E27FC236}">
                    <a16:creationId xmlns:a16="http://schemas.microsoft.com/office/drawing/2014/main" id="{E93D88E9-D35E-46A1-A478-BBBBEB8516B5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V="1">
                <a:off x="6805801" y="4454548"/>
                <a:ext cx="705550" cy="70555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>
                <a:extLst>
                  <a:ext uri="{FF2B5EF4-FFF2-40B4-BE49-F238E27FC236}">
                    <a16:creationId xmlns:a16="http://schemas.microsoft.com/office/drawing/2014/main" id="{9E12C855-287E-4429-8521-56653FB2A621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>
                <a:off x="7498007" y="4447627"/>
                <a:ext cx="280854" cy="280854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117D4380-A275-4C25-A04E-6382252B50A9}"/>
                </a:ext>
              </a:extLst>
            </p:cNvPr>
            <p:cNvCxnSpPr>
              <a:cxnSpLocks noChangeAspect="1"/>
              <a:endCxn id="4" idx="3"/>
            </p:cNvCxnSpPr>
            <p:nvPr/>
          </p:nvCxnSpPr>
          <p:spPr>
            <a:xfrm flipV="1">
              <a:off x="8866193" y="3919129"/>
              <a:ext cx="1840085" cy="186412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187F5C5F-0EC7-4D20-B28B-CDC9D91AB8EC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8886061" y="4321708"/>
              <a:ext cx="683966" cy="68396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94700718-1185-48BB-8413-F12C0B87B756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888908" y="3919128"/>
              <a:ext cx="1823635" cy="182363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4817146E-F48A-4879-8ABA-03B89BF2A625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9570027" y="4325808"/>
              <a:ext cx="1145363" cy="114536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58B5C756-3FFE-4EEF-AB65-E4C57339EC73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874417" y="3083432"/>
              <a:ext cx="1823635" cy="182363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291F4EEF-E20F-43AB-B606-D3DF18425E55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8886061" y="3134079"/>
              <a:ext cx="341983" cy="34198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563B2C90-236C-4BCC-8B03-DD43C67301C3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9224308" y="3133390"/>
              <a:ext cx="1473744" cy="147374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31CB24D-90B6-4CAB-A29B-1C9E69622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5E6C-284B-4BEF-BE71-527141E754F9}" type="slidenum">
              <a:rPr lang="zh-TW" altLang="en-US" smtClean="0"/>
              <a:t>21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BD2DD21E-2B16-4E94-A268-341BB9D3A844}"/>
                  </a:ext>
                </a:extLst>
              </p:cNvPr>
              <p:cNvSpPr txBox="1"/>
              <p:nvPr/>
            </p:nvSpPr>
            <p:spPr>
              <a:xfrm>
                <a:off x="3200739" y="5607992"/>
                <a:ext cx="5256738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x-axis: length from </a:t>
                </a:r>
                <a:r>
                  <a:rPr lang="en-US" altLang="zh-TW" sz="2800" b="1" dirty="0" err="1"/>
                  <a:t>i</a:t>
                </a:r>
                <a:r>
                  <a:rPr lang="en-US" altLang="zh-TW" sz="2800" dirty="0"/>
                  <a:t> to </a:t>
                </a:r>
                <a:r>
                  <a:rPr lang="en-US" altLang="zh-TW" sz="2800" b="1" dirty="0"/>
                  <a:t>p</a:t>
                </a:r>
                <a:r>
                  <a:rPr lang="en-US" altLang="zh-TW" sz="2800" dirty="0"/>
                  <a:t> </a:t>
                </a:r>
              </a:p>
              <a:p>
                <a:r>
                  <a:rPr lang="en-US" altLang="zh-TW" sz="2800" dirty="0"/>
                  <a:t>y-axis: </a:t>
                </a:r>
                <a:r>
                  <a:rPr lang="en-US" altLang="zh-TW" sz="2800" b="1" dirty="0"/>
                  <a:t>d</a:t>
                </a:r>
                <a:r>
                  <a:rPr lang="en-US" altLang="zh-TW" sz="2800" dirty="0"/>
                  <a:t>(p, u) for any vertex </a:t>
                </a:r>
                <a:r>
                  <a:rPr lang="en-US" altLang="zh-TW" sz="2800" b="1" dirty="0"/>
                  <a:t>u</a:t>
                </a:r>
                <a14:m>
                  <m:oMath xmlns:m="http://schemas.openxmlformats.org/officeDocument/2006/math">
                    <m:r>
                      <a:rPr lang="en-US" altLang="zh-TW" sz="28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𝑽</m:t>
                    </m:r>
                  </m:oMath>
                </a14:m>
                <a:endParaRPr lang="en-US" altLang="zh-TW" sz="280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BD2DD21E-2B16-4E94-A268-341BB9D3A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739" y="5607992"/>
                <a:ext cx="5256738" cy="1231106"/>
              </a:xfrm>
              <a:prstGeom prst="rect">
                <a:avLst/>
              </a:prstGeom>
              <a:blipFill>
                <a:blip r:embed="rId4"/>
                <a:stretch>
                  <a:fillRect l="-2320" t="-49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E3E820EC-13E9-4FC7-86B5-CD47A51D2C74}"/>
              </a:ext>
            </a:extLst>
          </p:cNvPr>
          <p:cNvCxnSpPr>
            <a:cxnSpLocks noChangeAspect="1"/>
          </p:cNvCxnSpPr>
          <p:nvPr/>
        </p:nvCxnSpPr>
        <p:spPr>
          <a:xfrm>
            <a:off x="8870942" y="3081184"/>
            <a:ext cx="186110" cy="18611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4735D9ED-E933-4BC6-98EE-1D493AD93BFC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9057052" y="3131309"/>
            <a:ext cx="162165" cy="162167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87CFC76C-388A-4493-BA89-9FBBE3C9AD06}"/>
              </a:ext>
            </a:extLst>
          </p:cNvPr>
          <p:cNvCxnSpPr>
            <a:cxnSpLocks noChangeAspect="1"/>
          </p:cNvCxnSpPr>
          <p:nvPr/>
        </p:nvCxnSpPr>
        <p:spPr>
          <a:xfrm>
            <a:off x="9216432" y="3131309"/>
            <a:ext cx="190061" cy="190061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B82921CF-B087-43BA-9A07-721F8E1B0ED5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9387423" y="2536509"/>
            <a:ext cx="786564" cy="786572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619D6C3F-3A70-40E7-80B0-E0120CEC4145}"/>
              </a:ext>
            </a:extLst>
          </p:cNvPr>
          <p:cNvCxnSpPr>
            <a:cxnSpLocks noChangeAspect="1"/>
          </p:cNvCxnSpPr>
          <p:nvPr/>
        </p:nvCxnSpPr>
        <p:spPr>
          <a:xfrm>
            <a:off x="10179112" y="2523094"/>
            <a:ext cx="526278" cy="526278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AE9D537C-DEC3-46DE-BAB4-89B46887515C}"/>
                  </a:ext>
                </a:extLst>
              </p:cNvPr>
              <p:cNvSpPr txBox="1"/>
              <p:nvPr/>
            </p:nvSpPr>
            <p:spPr>
              <a:xfrm>
                <a:off x="7501430" y="4209673"/>
                <a:ext cx="12638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b="1" smtClean="0">
                          <a:latin typeface="Cambria Math" panose="02040503050406030204" pitchFamily="18" charset="0"/>
                        </a:rPr>
                        <m:t>𝛜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AE9D537C-DEC3-46DE-BAB4-89B468875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1430" y="4209673"/>
                <a:ext cx="1263825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左大括弧 35">
            <a:extLst>
              <a:ext uri="{FF2B5EF4-FFF2-40B4-BE49-F238E27FC236}">
                <a16:creationId xmlns:a16="http://schemas.microsoft.com/office/drawing/2014/main" id="{AA0DD409-035F-410F-9F1C-C4E616065093}"/>
              </a:ext>
            </a:extLst>
          </p:cNvPr>
          <p:cNvSpPr/>
          <p:nvPr/>
        </p:nvSpPr>
        <p:spPr>
          <a:xfrm>
            <a:off x="8533061" y="3096992"/>
            <a:ext cx="184542" cy="2687028"/>
          </a:xfrm>
          <a:prstGeom prst="leftBrace">
            <a:avLst>
              <a:gd name="adj1" fmla="val 8333"/>
              <a:gd name="adj2" fmla="val 49442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11F856C8-203C-4219-A8F6-4CD5A534FAD2}"/>
                  </a:ext>
                </a:extLst>
              </p:cNvPr>
              <p:cNvSpPr txBox="1"/>
              <p:nvPr/>
            </p:nvSpPr>
            <p:spPr>
              <a:xfrm>
                <a:off x="11058127" y="4183139"/>
                <a:ext cx="9459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b="1" smtClean="0">
                          <a:latin typeface="Cambria Math" panose="02040503050406030204" pitchFamily="18" charset="0"/>
                        </a:rPr>
                        <m:t>𝛜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j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11F856C8-203C-4219-A8F6-4CD5A534F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8127" y="4183139"/>
                <a:ext cx="945915" cy="461665"/>
              </a:xfrm>
              <a:prstGeom prst="rect">
                <a:avLst/>
              </a:prstGeom>
              <a:blipFill>
                <a:blip r:embed="rId6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右大括弧 39">
            <a:extLst>
              <a:ext uri="{FF2B5EF4-FFF2-40B4-BE49-F238E27FC236}">
                <a16:creationId xmlns:a16="http://schemas.microsoft.com/office/drawing/2014/main" id="{987C763D-9FDA-4510-8B3B-8C7ED6C63C98}"/>
              </a:ext>
            </a:extLst>
          </p:cNvPr>
          <p:cNvSpPr/>
          <p:nvPr/>
        </p:nvSpPr>
        <p:spPr>
          <a:xfrm>
            <a:off x="10882952" y="3049372"/>
            <a:ext cx="175175" cy="2729200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3756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6" grpId="0" animBg="1"/>
      <p:bldP spid="37" grpId="0"/>
      <p:bldP spid="4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18F5A6-1D53-46C3-8957-7E6124CAC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Step3</a:t>
            </a:r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524FF2D-C4C4-40A8-A6DA-5A2572FF1C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sz="3200" dirty="0"/>
                  <a:t>Recall </a:t>
                </a:r>
                <a14:m>
                  <m:oMath xmlns:m="http://schemas.openxmlformats.org/officeDocument/2006/math">
                    <m:r>
                      <a:rPr lang="en-US" altLang="zh-TW" sz="3200" b="1">
                        <a:latin typeface="Cambria Math" panose="02040503050406030204" pitchFamily="18" charset="0"/>
                      </a:rPr>
                      <m:t>𝐚𝐛𝐬𝐨𝐥𝐮𝐭𝐞</m:t>
                    </m:r>
                    <m:r>
                      <a:rPr lang="en-US" altLang="zh-TW" sz="3200" b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TW" sz="3200" b="1">
                        <a:latin typeface="Cambria Math" panose="02040503050406030204" pitchFamily="18" charset="0"/>
                      </a:rPr>
                      <m:t>𝐜𝐞𝐧𝐭𝐞𝐫</m:t>
                    </m:r>
                    <m:d>
                      <m:dPr>
                        <m:ctrlPr>
                          <a:rPr lang="en-US" altLang="zh-TW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320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  <m:r>
                      <a:rPr lang="en-US" altLang="zh-TW" sz="32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sz="3200">
                        <a:latin typeface="Cambria Math" panose="02040503050406030204" pitchFamily="18" charset="0"/>
                      </a:rPr>
                      <m:t>arg</m:t>
                    </m:r>
                  </m:oMath>
                </a14:m>
                <a:r>
                  <a:rPr lang="en-US" altLang="zh-TW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320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32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lang="en-US" altLang="zh-TW" sz="3200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sz="3200" b="1">
                        <a:latin typeface="Cambria Math" panose="02040503050406030204" pitchFamily="18" charset="0"/>
                      </a:rPr>
                      <m:t>𝛜</m:t>
                    </m:r>
                    <m:d>
                      <m:dPr>
                        <m:ctrlPr>
                          <a:rPr lang="en-US" altLang="zh-TW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32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</m:d>
                  </m:oMath>
                </a14:m>
                <a:endParaRPr lang="en-US" altLang="zh-TW" sz="3200" dirty="0"/>
              </a:p>
              <a:p>
                <a:pPr marL="0" indent="0">
                  <a:buNone/>
                </a:pPr>
                <a:r>
                  <a:rPr lang="en-US" altLang="zh-TW" sz="3200" dirty="0"/>
                  <a:t>   so we want to get the smallest</a:t>
                </a:r>
                <a14:m>
                  <m:oMath xmlns:m="http://schemas.openxmlformats.org/officeDocument/2006/math">
                    <m:r>
                      <a:rPr lang="en-US" altLang="zh-TW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sz="3200" b="1">
                        <a:latin typeface="Cambria Math" panose="02040503050406030204" pitchFamily="18" charset="0"/>
                      </a:rPr>
                      <m:t>𝛜</m:t>
                    </m:r>
                    <m:d>
                      <m:dPr>
                        <m:ctrlPr>
                          <a:rPr lang="en-US" altLang="zh-TW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320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</m:d>
                  </m:oMath>
                </a14:m>
                <a:endParaRPr lang="en-US" altLang="zh-TW" sz="3200" dirty="0"/>
              </a:p>
              <a:p>
                <a:r>
                  <a:rPr lang="en-US" altLang="zh-TW" sz="3200" dirty="0"/>
                  <a:t>The smallest</a:t>
                </a:r>
                <a14:m>
                  <m:oMath xmlns:m="http://schemas.openxmlformats.org/officeDocument/2006/math">
                    <m:r>
                      <a:rPr lang="en-US" altLang="zh-TW" sz="320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sz="3200" b="1">
                        <a:latin typeface="Cambria Math" panose="02040503050406030204" pitchFamily="18" charset="0"/>
                      </a:rPr>
                      <m:t>𝛜</m:t>
                    </m:r>
                    <m:d>
                      <m:dPr>
                        <m:ctrlPr>
                          <a:rPr lang="en-US" altLang="zh-TW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320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</m:d>
                  </m:oMath>
                </a14:m>
                <a:r>
                  <a:rPr lang="en-US" altLang="zh-TW" sz="3200" dirty="0"/>
                  <a:t> would happen on </a:t>
                </a:r>
              </a:p>
              <a:p>
                <a:pPr marL="0" indent="0">
                  <a:buNone/>
                </a:pPr>
                <a:r>
                  <a:rPr lang="en-US" altLang="zh-TW" sz="3200" dirty="0"/>
                  <a:t>   endpoints or </a:t>
                </a:r>
                <a:r>
                  <a:rPr lang="en-US" altLang="zh-TW" sz="3200" dirty="0">
                    <a:solidFill>
                      <a:srgbClr val="FF0000"/>
                    </a:solidFill>
                  </a:rPr>
                  <a:t>intersection</a:t>
                </a:r>
                <a:r>
                  <a:rPr lang="en-US" altLang="zh-TW" sz="3200" dirty="0"/>
                  <a:t> of </a:t>
                </a:r>
                <a:r>
                  <a:rPr lang="en-US" altLang="zh-TW" sz="3200" dirty="0">
                    <a:solidFill>
                      <a:schemeClr val="accent1"/>
                    </a:solidFill>
                  </a:rPr>
                  <a:t>blue lines</a:t>
                </a:r>
                <a:endParaRPr lang="en-US" altLang="zh-TW" sz="3200" dirty="0"/>
              </a:p>
              <a:p>
                <a:r>
                  <a:rPr lang="en-US" altLang="zh-TW" sz="3200" dirty="0"/>
                  <a:t>The </a:t>
                </a:r>
                <a:r>
                  <a:rPr lang="en-US" altLang="zh-TW" sz="3200" dirty="0">
                    <a:solidFill>
                      <a:srgbClr val="FF0000"/>
                    </a:solidFill>
                  </a:rPr>
                  <a:t>red points </a:t>
                </a:r>
                <a:r>
                  <a:rPr lang="en-US" altLang="zh-TW" sz="3200" dirty="0"/>
                  <a:t>are those we want to check </a:t>
                </a:r>
              </a:p>
              <a:p>
                <a:pPr marL="0" indent="0">
                  <a:buNone/>
                </a:pPr>
                <a:r>
                  <a:rPr lang="en-US" altLang="zh-TW" sz="3200" dirty="0"/>
                  <a:t>   And the </a:t>
                </a:r>
                <a:r>
                  <a:rPr lang="en-US" altLang="zh-TW" sz="3200" dirty="0">
                    <a:solidFill>
                      <a:srgbClr val="FF0000"/>
                    </a:solidFill>
                  </a:rPr>
                  <a:t>red point </a:t>
                </a:r>
                <a:r>
                  <a:rPr lang="en-US" altLang="zh-TW" sz="3200" dirty="0"/>
                  <a:t>having the smallest y value</a:t>
                </a:r>
              </a:p>
              <a:p>
                <a:pPr marL="0" indent="0">
                  <a:buNone/>
                </a:pPr>
                <a:r>
                  <a:rPr lang="en-US" altLang="zh-TW" sz="3200" dirty="0"/>
                  <a:t>  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3200" b="0" i="0" smtClean="0">
                        <a:latin typeface="Cambria Math" panose="02040503050406030204" pitchFamily="18" charset="0"/>
                      </a:rPr>
                      <m:t>arg</m:t>
                    </m:r>
                    <m:r>
                      <a:rPr lang="en-US" altLang="zh-TW" sz="32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320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3200" b="0" i="0" smtClean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zh-TW" altLang="en-US" sz="3200" b="1">
                        <a:latin typeface="Cambria Math" panose="02040503050406030204" pitchFamily="18" charset="0"/>
                      </a:rPr>
                      <m:t>𝛜</m:t>
                    </m:r>
                    <m:d>
                      <m:dPr>
                        <m:ctrlPr>
                          <a:rPr lang="en-US" altLang="zh-TW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32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</m:d>
                  </m:oMath>
                </a14:m>
                <a:endParaRPr lang="en-US" altLang="zh-TW" sz="3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524FF2D-C4C4-40A8-A6DA-5A2572FF1C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5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群組 32">
            <a:extLst>
              <a:ext uri="{FF2B5EF4-FFF2-40B4-BE49-F238E27FC236}">
                <a16:creationId xmlns:a16="http://schemas.microsoft.com/office/drawing/2014/main" id="{24B0B99E-3CC9-431A-9377-004D35FBE40F}"/>
              </a:ext>
            </a:extLst>
          </p:cNvPr>
          <p:cNvGrpSpPr>
            <a:grpSpLocks noChangeAspect="1"/>
          </p:cNvGrpSpPr>
          <p:nvPr/>
        </p:nvGrpSpPr>
        <p:grpSpPr>
          <a:xfrm>
            <a:off x="8749151" y="2085544"/>
            <a:ext cx="2171694" cy="4443699"/>
            <a:chOff x="6736778" y="4223473"/>
            <a:chExt cx="1156855" cy="2367145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8C37C223-C45F-4193-9DFD-E4A9E1BED895}"/>
                </a:ext>
              </a:extLst>
            </p:cNvPr>
            <p:cNvSpPr/>
            <p:nvPr/>
          </p:nvSpPr>
          <p:spPr>
            <a:xfrm>
              <a:off x="6799126" y="4223473"/>
              <a:ext cx="980208" cy="195349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05C57424-6086-4352-9E89-EE9C959206AA}"/>
                </a:ext>
              </a:extLst>
            </p:cNvPr>
            <p:cNvSpPr txBox="1"/>
            <p:nvPr/>
          </p:nvSpPr>
          <p:spPr>
            <a:xfrm>
              <a:off x="6736778" y="6311900"/>
              <a:ext cx="1156855" cy="2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 err="1"/>
                <a:t>i</a:t>
              </a:r>
              <a:r>
                <a:rPr lang="en-US" altLang="zh-TW" sz="2800" b="1" dirty="0"/>
                <a:t>     p              j</a:t>
              </a:r>
              <a:r>
                <a:rPr lang="en-US" altLang="zh-TW" sz="2800" dirty="0"/>
                <a:t>    </a:t>
              </a:r>
              <a:endParaRPr lang="zh-TW" altLang="en-US" sz="2800" dirty="0"/>
            </a:p>
          </p:txBody>
        </p: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E93D88E9-D35E-46A1-A478-BBBBEB8516B5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6805801" y="4454548"/>
              <a:ext cx="705550" cy="70555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9E12C855-287E-4429-8521-56653FB2A621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7498007" y="4447627"/>
              <a:ext cx="280854" cy="28085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117D4380-A275-4C25-A04E-6382252B50A9}"/>
              </a:ext>
            </a:extLst>
          </p:cNvPr>
          <p:cNvCxnSpPr>
            <a:cxnSpLocks noChangeAspect="1"/>
            <a:endCxn id="4" idx="3"/>
          </p:cNvCxnSpPr>
          <p:nvPr/>
        </p:nvCxnSpPr>
        <p:spPr>
          <a:xfrm flipV="1">
            <a:off x="8866193" y="3919129"/>
            <a:ext cx="1840085" cy="186412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187F5C5F-0EC7-4D20-B28B-CDC9D91AB8EC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8886061" y="4321708"/>
            <a:ext cx="683966" cy="68396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94700718-1185-48BB-8413-F12C0B87B756}"/>
              </a:ext>
            </a:extLst>
          </p:cNvPr>
          <p:cNvCxnSpPr>
            <a:cxnSpLocks noChangeAspect="1"/>
          </p:cNvCxnSpPr>
          <p:nvPr/>
        </p:nvCxnSpPr>
        <p:spPr>
          <a:xfrm>
            <a:off x="8888908" y="3919128"/>
            <a:ext cx="1823635" cy="182363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4817146E-F48A-4879-8ABA-03B89BF2A625}"/>
              </a:ext>
            </a:extLst>
          </p:cNvPr>
          <p:cNvCxnSpPr>
            <a:cxnSpLocks noChangeAspect="1"/>
          </p:cNvCxnSpPr>
          <p:nvPr/>
        </p:nvCxnSpPr>
        <p:spPr>
          <a:xfrm>
            <a:off x="9570027" y="4325808"/>
            <a:ext cx="1145363" cy="114536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58B5C756-3FFE-4EEF-AB65-E4C57339EC73}"/>
              </a:ext>
            </a:extLst>
          </p:cNvPr>
          <p:cNvCxnSpPr>
            <a:cxnSpLocks noChangeAspect="1"/>
          </p:cNvCxnSpPr>
          <p:nvPr/>
        </p:nvCxnSpPr>
        <p:spPr>
          <a:xfrm>
            <a:off x="8874417" y="3083432"/>
            <a:ext cx="1823635" cy="182363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291F4EEF-E20F-43AB-B606-D3DF18425E55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8886061" y="3134079"/>
            <a:ext cx="341983" cy="34198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563B2C90-236C-4BCC-8B03-DD43C67301C3}"/>
              </a:ext>
            </a:extLst>
          </p:cNvPr>
          <p:cNvCxnSpPr>
            <a:cxnSpLocks noChangeAspect="1"/>
          </p:cNvCxnSpPr>
          <p:nvPr/>
        </p:nvCxnSpPr>
        <p:spPr>
          <a:xfrm>
            <a:off x="9224308" y="3133390"/>
            <a:ext cx="1473744" cy="147374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橢圓 28">
            <a:extLst>
              <a:ext uri="{FF2B5EF4-FFF2-40B4-BE49-F238E27FC236}">
                <a16:creationId xmlns:a16="http://schemas.microsoft.com/office/drawing/2014/main" id="{3E69EB30-DBFB-4C77-866A-E2B451CFD6C6}"/>
              </a:ext>
            </a:extLst>
          </p:cNvPr>
          <p:cNvSpPr>
            <a:spLocks noChangeAspect="1"/>
          </p:cNvSpPr>
          <p:nvPr/>
        </p:nvSpPr>
        <p:spPr>
          <a:xfrm>
            <a:off x="9039322" y="3233451"/>
            <a:ext cx="90000" cy="9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DBC37B6F-E5D3-477D-ABE4-792E0E26D008}"/>
              </a:ext>
            </a:extLst>
          </p:cNvPr>
          <p:cNvSpPr>
            <a:spLocks noChangeAspect="1"/>
          </p:cNvSpPr>
          <p:nvPr/>
        </p:nvSpPr>
        <p:spPr>
          <a:xfrm>
            <a:off x="9371903" y="3265024"/>
            <a:ext cx="90000" cy="9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392D3194-5B31-43D7-A5AB-01DC1CBCFB0B}"/>
              </a:ext>
            </a:extLst>
          </p:cNvPr>
          <p:cNvSpPr>
            <a:spLocks noChangeAspect="1"/>
          </p:cNvSpPr>
          <p:nvPr/>
        </p:nvSpPr>
        <p:spPr>
          <a:xfrm>
            <a:off x="8816886" y="3013535"/>
            <a:ext cx="90000" cy="9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1E045545-D833-463C-AF55-0385CB150F1B}"/>
              </a:ext>
            </a:extLst>
          </p:cNvPr>
          <p:cNvSpPr>
            <a:spLocks noChangeAspect="1"/>
          </p:cNvSpPr>
          <p:nvPr/>
        </p:nvSpPr>
        <p:spPr>
          <a:xfrm>
            <a:off x="10653052" y="3002074"/>
            <a:ext cx="90000" cy="9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F2D61FCA-51C8-49BE-9379-BB8A4FBB12F6}"/>
              </a:ext>
            </a:extLst>
          </p:cNvPr>
          <p:cNvCxnSpPr>
            <a:cxnSpLocks/>
          </p:cNvCxnSpPr>
          <p:nvPr/>
        </p:nvCxnSpPr>
        <p:spPr>
          <a:xfrm flipH="1">
            <a:off x="9416903" y="3372576"/>
            <a:ext cx="0" cy="2370187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31CB24D-90B6-4CAB-A29B-1C9E69622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5E6C-284B-4BEF-BE71-527141E754F9}" type="slidenum">
              <a:rPr lang="zh-TW" altLang="en-US" smtClean="0"/>
              <a:t>22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BD2DD21E-2B16-4E94-A268-341BB9D3A844}"/>
                  </a:ext>
                </a:extLst>
              </p:cNvPr>
              <p:cNvSpPr txBox="1"/>
              <p:nvPr/>
            </p:nvSpPr>
            <p:spPr>
              <a:xfrm>
                <a:off x="3492413" y="5877322"/>
                <a:ext cx="5256738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x-axis: length from </a:t>
                </a:r>
                <a:r>
                  <a:rPr lang="en-US" altLang="zh-TW" sz="2800" b="1" dirty="0" err="1"/>
                  <a:t>i</a:t>
                </a:r>
                <a:r>
                  <a:rPr lang="en-US" altLang="zh-TW" sz="2800" dirty="0"/>
                  <a:t> to </a:t>
                </a:r>
                <a:r>
                  <a:rPr lang="en-US" altLang="zh-TW" sz="2800" b="1" dirty="0"/>
                  <a:t>p</a:t>
                </a:r>
                <a:r>
                  <a:rPr lang="en-US" altLang="zh-TW" sz="2800" dirty="0"/>
                  <a:t> </a:t>
                </a:r>
              </a:p>
              <a:p>
                <a:r>
                  <a:rPr lang="en-US" altLang="zh-TW" sz="2800" dirty="0"/>
                  <a:t>y-axis: </a:t>
                </a:r>
                <a:r>
                  <a:rPr lang="en-US" altLang="zh-TW" sz="2800" b="1" dirty="0"/>
                  <a:t>d</a:t>
                </a:r>
                <a:r>
                  <a:rPr lang="en-US" altLang="zh-TW" sz="2800" dirty="0"/>
                  <a:t>(p, u) for any vertex </a:t>
                </a:r>
                <a:r>
                  <a:rPr lang="en-US" altLang="zh-TW" sz="2800" b="1" dirty="0"/>
                  <a:t>u</a:t>
                </a:r>
                <a14:m>
                  <m:oMath xmlns:m="http://schemas.openxmlformats.org/officeDocument/2006/math">
                    <m:r>
                      <a:rPr lang="en-US" altLang="zh-TW" sz="28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𝑽</m:t>
                    </m:r>
                  </m:oMath>
                </a14:m>
                <a:endParaRPr lang="en-US" altLang="zh-TW" sz="280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BD2DD21E-2B16-4E94-A268-341BB9D3A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2413" y="5877322"/>
                <a:ext cx="5256738" cy="1231106"/>
              </a:xfrm>
              <a:prstGeom prst="rect">
                <a:avLst/>
              </a:prstGeom>
              <a:blipFill>
                <a:blip r:embed="rId4"/>
                <a:stretch>
                  <a:fillRect l="-2436" t="-44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E3E820EC-13E9-4FC7-86B5-CD47A51D2C74}"/>
              </a:ext>
            </a:extLst>
          </p:cNvPr>
          <p:cNvCxnSpPr>
            <a:cxnSpLocks noChangeAspect="1"/>
          </p:cNvCxnSpPr>
          <p:nvPr/>
        </p:nvCxnSpPr>
        <p:spPr>
          <a:xfrm>
            <a:off x="8853040" y="3065488"/>
            <a:ext cx="228706" cy="228706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4735D9ED-E933-4BC6-98EE-1D493AD93BFC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9087745" y="3138787"/>
            <a:ext cx="143808" cy="143809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87CFC76C-388A-4493-BA89-9FBBE3C9AD06}"/>
              </a:ext>
            </a:extLst>
          </p:cNvPr>
          <p:cNvCxnSpPr>
            <a:cxnSpLocks noChangeAspect="1"/>
          </p:cNvCxnSpPr>
          <p:nvPr/>
        </p:nvCxnSpPr>
        <p:spPr>
          <a:xfrm>
            <a:off x="9225192" y="3132336"/>
            <a:ext cx="152403" cy="152403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B82921CF-B087-43BA-9A07-721F8E1B0ED5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9410672" y="2510759"/>
            <a:ext cx="786564" cy="786572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619D6C3F-3A70-40E7-80B0-E0120CEC4145}"/>
              </a:ext>
            </a:extLst>
          </p:cNvPr>
          <p:cNvCxnSpPr>
            <a:cxnSpLocks noChangeAspect="1"/>
          </p:cNvCxnSpPr>
          <p:nvPr/>
        </p:nvCxnSpPr>
        <p:spPr>
          <a:xfrm>
            <a:off x="10179670" y="2522296"/>
            <a:ext cx="526278" cy="526278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D3047033-6AED-46DD-A9FE-B8C608AC11F9}"/>
              </a:ext>
            </a:extLst>
          </p:cNvPr>
          <p:cNvCxnSpPr>
            <a:cxnSpLocks/>
          </p:cNvCxnSpPr>
          <p:nvPr/>
        </p:nvCxnSpPr>
        <p:spPr>
          <a:xfrm flipV="1">
            <a:off x="9420514" y="1525692"/>
            <a:ext cx="804452" cy="167195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522E3E0C-9139-4A7C-94C4-8259D0DBC02C}"/>
                  </a:ext>
                </a:extLst>
              </p:cNvPr>
              <p:cNvSpPr txBox="1"/>
              <p:nvPr/>
            </p:nvSpPr>
            <p:spPr>
              <a:xfrm>
                <a:off x="8738116" y="868633"/>
                <a:ext cx="2809183" cy="628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3200">
                          <a:latin typeface="Cambria Math" panose="02040503050406030204" pitchFamily="18" charset="0"/>
                        </a:rPr>
                        <m:t>arg</m:t>
                      </m:r>
                      <m:r>
                        <a:rPr lang="en-US" altLang="zh-TW" sz="320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TW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320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sz="32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zh-TW" altLang="en-US" sz="3200" b="1">
                          <a:latin typeface="Cambria Math" panose="02040503050406030204" pitchFamily="18" charset="0"/>
                        </a:rPr>
                        <m:t>𝛜</m:t>
                      </m:r>
                      <m:d>
                        <m:dPr>
                          <m:ctrlPr>
                            <a:rPr lang="en-US" altLang="zh-TW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sz="320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</m:d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522E3E0C-9139-4A7C-94C4-8259D0DBC0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8116" y="868633"/>
                <a:ext cx="2809183" cy="6286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矩形 41">
            <a:extLst>
              <a:ext uri="{FF2B5EF4-FFF2-40B4-BE49-F238E27FC236}">
                <a16:creationId xmlns:a16="http://schemas.microsoft.com/office/drawing/2014/main" id="{23C71DCF-FA2C-4D0B-8A87-BCCE1697EB01}"/>
              </a:ext>
            </a:extLst>
          </p:cNvPr>
          <p:cNvSpPr/>
          <p:nvPr/>
        </p:nvSpPr>
        <p:spPr>
          <a:xfrm>
            <a:off x="4783321" y="2458279"/>
            <a:ext cx="2384097" cy="469648"/>
          </a:xfrm>
          <a:prstGeom prst="rect">
            <a:avLst/>
          </a:prstGeom>
          <a:solidFill>
            <a:schemeClr val="accent6">
              <a:alpha val="28000"/>
            </a:schemeClr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F668167-8F45-4B50-AC1B-1E7F158C4DBE}"/>
              </a:ext>
            </a:extLst>
          </p:cNvPr>
          <p:cNvSpPr/>
          <p:nvPr/>
        </p:nvSpPr>
        <p:spPr>
          <a:xfrm>
            <a:off x="1180889" y="3603080"/>
            <a:ext cx="1710093" cy="460920"/>
          </a:xfrm>
          <a:prstGeom prst="rect">
            <a:avLst/>
          </a:prstGeom>
          <a:solidFill>
            <a:schemeClr val="accent6">
              <a:alpha val="28000"/>
            </a:schemeClr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DE5DF38-E574-4319-AC27-E88548871B2F}"/>
              </a:ext>
            </a:extLst>
          </p:cNvPr>
          <p:cNvSpPr/>
          <p:nvPr/>
        </p:nvSpPr>
        <p:spPr>
          <a:xfrm>
            <a:off x="3369908" y="3589361"/>
            <a:ext cx="4139256" cy="460920"/>
          </a:xfrm>
          <a:prstGeom prst="rect">
            <a:avLst/>
          </a:prstGeom>
          <a:solidFill>
            <a:schemeClr val="accent6">
              <a:alpha val="28000"/>
            </a:schemeClr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062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36" grpId="0" animBg="1"/>
      <p:bldP spid="37" grpId="0" animBg="1"/>
      <p:bldP spid="37" grpId="1" animBg="1"/>
      <p:bldP spid="41" grpId="0" animBg="1"/>
      <p:bldP spid="41" grpId="1" animBg="1"/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9A6588-9CCD-4CAD-BBC9-B663166BE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b="1" dirty="0"/>
              <a:t>How to check red points and their eccentricity?</a:t>
            </a:r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07AC4F8-2209-47AE-8FC3-C1BB9A1140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sz="3200" dirty="0"/>
                  <a:t>It is easy for endpoints </a:t>
                </a:r>
                <a:r>
                  <a:rPr lang="en-US" altLang="zh-TW" sz="3200" b="1" dirty="0" err="1"/>
                  <a:t>i</a:t>
                </a:r>
                <a:r>
                  <a:rPr lang="en-US" altLang="zh-TW" sz="3200" dirty="0"/>
                  <a:t>, </a:t>
                </a:r>
                <a:r>
                  <a:rPr lang="en-US" altLang="zh-TW" sz="3200" b="1" dirty="0"/>
                  <a:t>j</a:t>
                </a:r>
              </a:p>
              <a:p>
                <a:r>
                  <a:rPr lang="en-US" altLang="zh-TW" sz="3200" dirty="0"/>
                  <a:t>Let </a:t>
                </a:r>
                <a:r>
                  <a:rPr lang="en-US" altLang="zh-TW" sz="3200" b="1" dirty="0"/>
                  <a:t>v</a:t>
                </a:r>
                <a:r>
                  <a:rPr lang="en-US" altLang="zh-TW" sz="3200" dirty="0"/>
                  <a:t> = </a:t>
                </a:r>
                <a:r>
                  <a:rPr lang="en-US" altLang="zh-TW" sz="3200" b="1" dirty="0"/>
                  <a:t>r</a:t>
                </a:r>
                <a:r>
                  <a:rPr lang="en-US" altLang="zh-TW" sz="3200" dirty="0"/>
                  <a:t>[</a:t>
                </a:r>
                <a:r>
                  <a:rPr lang="en-US" altLang="zh-TW" sz="3200" dirty="0" err="1">
                    <a:solidFill>
                      <a:srgbClr val="FF0000"/>
                    </a:solidFill>
                  </a:rPr>
                  <a:t>i</a:t>
                </a:r>
                <a:r>
                  <a:rPr lang="en-US" altLang="zh-TW" sz="3200" dirty="0"/>
                  <a:t>][0], the farthest vertex from </a:t>
                </a:r>
                <a:r>
                  <a:rPr lang="en-US" altLang="zh-TW" sz="3200" b="1" dirty="0" err="1"/>
                  <a:t>i</a:t>
                </a:r>
                <a:endParaRPr lang="en-US" altLang="zh-TW" sz="3200" b="1" dirty="0"/>
              </a:p>
              <a:p>
                <a14:m>
                  <m:oMath xmlns:m="http://schemas.openxmlformats.org/officeDocument/2006/math">
                    <m:r>
                      <a:rPr lang="zh-TW" altLang="en-US" sz="3200" b="1">
                        <a:latin typeface="Cambria Math" panose="02040503050406030204" pitchFamily="18" charset="0"/>
                      </a:rPr>
                      <m:t>𝛜</m:t>
                    </m:r>
                    <m:d>
                      <m:dPr>
                        <m:ctrlPr>
                          <a:rPr lang="en-US" altLang="zh-TW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320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</m:d>
                  </m:oMath>
                </a14:m>
                <a:r>
                  <a:rPr lang="en-US" altLang="zh-TW" sz="3200" dirty="0"/>
                  <a:t>   </a:t>
                </a:r>
              </a:p>
              <a:p>
                <a:pPr marL="0" indent="0">
                  <a:buNone/>
                </a:pPr>
                <a:r>
                  <a:rPr lang="en-US" altLang="zh-TW" sz="3200" dirty="0"/>
                  <a:t>   = </a:t>
                </a:r>
                <a:r>
                  <a:rPr lang="en-US" altLang="zh-TW" sz="3200" b="1" dirty="0"/>
                  <a:t>d</a:t>
                </a:r>
                <a:r>
                  <a:rPr lang="en-US" altLang="zh-TW" sz="3200" dirty="0"/>
                  <a:t>(</a:t>
                </a:r>
                <a:r>
                  <a:rPr lang="en-US" altLang="zh-TW" sz="3200" dirty="0" err="1"/>
                  <a:t>i</a:t>
                </a:r>
                <a:r>
                  <a:rPr lang="en-US" altLang="zh-TW" sz="3200" dirty="0"/>
                  <a:t>, v)</a:t>
                </a:r>
              </a:p>
              <a:p>
                <a:pPr marL="0" indent="0">
                  <a:buNone/>
                </a:pPr>
                <a:r>
                  <a:rPr lang="en-US" altLang="zh-TW" sz="3200" dirty="0"/>
                  <a:t>   ( </a:t>
                </a:r>
                <a14:m>
                  <m:oMath xmlns:m="http://schemas.openxmlformats.org/officeDocument/2006/math">
                    <m:r>
                      <a:rPr lang="en-US" altLang="zh-TW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∵</m:t>
                    </m:r>
                    <m:r>
                      <a:rPr lang="zh-TW" altLang="en-US" sz="3200" b="1">
                        <a:latin typeface="Cambria Math" panose="02040503050406030204" pitchFamily="18" charset="0"/>
                      </a:rPr>
                      <m:t>𝛜</m:t>
                    </m:r>
                    <m:d>
                      <m:dPr>
                        <m:ctrlPr>
                          <a:rPr lang="en-US" altLang="zh-TW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320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</m:d>
                    <m:r>
                      <a:rPr lang="en-US" altLang="zh-TW" sz="320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zh-TW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3200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3200" b="0" i="0" smtClean="0">
                            <a:latin typeface="Cambria Math" panose="02040503050406030204" pitchFamily="18" charset="0"/>
                          </a:rPr>
                          <m:t>u</m:t>
                        </m:r>
                        <m:r>
                          <a:rPr lang="en-US" altLang="zh-TW" sz="3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altLang="zh-TW" sz="32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3200" b="1">
                        <a:latin typeface="Cambria Math" panose="02040503050406030204" pitchFamily="18" charset="0"/>
                      </a:rPr>
                      <m:t>𝐝</m:t>
                    </m:r>
                    <m:d>
                      <m:dPr>
                        <m:ctrlPr>
                          <a:rPr lang="en-US" altLang="zh-TW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3200" i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altLang="zh-TW" sz="3200" i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zh-TW" sz="3200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</m:d>
                  </m:oMath>
                </a14:m>
                <a:r>
                  <a:rPr lang="en-US" altLang="zh-TW" sz="3200" dirty="0"/>
                  <a:t> )</a:t>
                </a:r>
              </a:p>
              <a:p>
                <a:pPr marL="0" indent="0">
                  <a:buNone/>
                </a:pPr>
                <a:endParaRPr lang="en-US" altLang="zh-TW" sz="3200" dirty="0"/>
              </a:p>
              <a:p>
                <a:pPr marL="0" indent="0">
                  <a:buNone/>
                </a:pPr>
                <a:r>
                  <a:rPr lang="en-US" altLang="zh-TW" sz="3200" dirty="0"/>
                  <a:t> 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07AC4F8-2209-47AE-8FC3-C1BB9A1140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群組 5">
            <a:extLst>
              <a:ext uri="{FF2B5EF4-FFF2-40B4-BE49-F238E27FC236}">
                <a16:creationId xmlns:a16="http://schemas.microsoft.com/office/drawing/2014/main" id="{10B40220-EAB1-467A-880B-16DC33327F84}"/>
              </a:ext>
            </a:extLst>
          </p:cNvPr>
          <p:cNvGrpSpPr/>
          <p:nvPr/>
        </p:nvGrpSpPr>
        <p:grpSpPr>
          <a:xfrm>
            <a:off x="7135889" y="2250645"/>
            <a:ext cx="3659111" cy="4634269"/>
            <a:chOff x="7135889" y="2250645"/>
            <a:chExt cx="3659111" cy="4634269"/>
          </a:xfrm>
        </p:grpSpPr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BB237FC5-497C-419B-BBB9-39EE1498A78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623306" y="2250645"/>
              <a:ext cx="2171694" cy="4634269"/>
              <a:chOff x="6736778" y="4223473"/>
              <a:chExt cx="1156855" cy="2468661"/>
            </a:xfrm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7FB1BC54-269A-43CE-99F7-0D96FAB9008D}"/>
                  </a:ext>
                </a:extLst>
              </p:cNvPr>
              <p:cNvSpPr/>
              <p:nvPr/>
            </p:nvSpPr>
            <p:spPr>
              <a:xfrm>
                <a:off x="6799126" y="4223473"/>
                <a:ext cx="980208" cy="195349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6CD543BC-A5FA-4318-9A39-902F0EA00BA4}"/>
                  </a:ext>
                </a:extLst>
              </p:cNvPr>
              <p:cNvSpPr txBox="1"/>
              <p:nvPr/>
            </p:nvSpPr>
            <p:spPr>
              <a:xfrm>
                <a:off x="6736778" y="6183884"/>
                <a:ext cx="1156855" cy="508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b="1" dirty="0"/>
                  <a:t>p</a:t>
                </a:r>
              </a:p>
              <a:p>
                <a:r>
                  <a:rPr lang="en-US" altLang="zh-TW" sz="2800" b="1" dirty="0" err="1"/>
                  <a:t>i</a:t>
                </a:r>
                <a:r>
                  <a:rPr lang="en-US" altLang="zh-TW" sz="2800" b="1" dirty="0"/>
                  <a:t>                     j    </a:t>
                </a:r>
                <a:endParaRPr lang="zh-TW" altLang="en-US" sz="2800" b="1" dirty="0"/>
              </a:p>
            </p:txBody>
          </p:sp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D2EA4798-1B1B-41A1-9A0B-6B1CAA00901C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V="1">
                <a:off x="6805801" y="4454548"/>
                <a:ext cx="705550" cy="70555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0F6A32E9-1FD8-45EB-B540-56DD88200740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>
                <a:off x="7498007" y="4447627"/>
                <a:ext cx="280854" cy="280854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EDE4F35E-1213-40C3-A064-CFDD045C26BB}"/>
                </a:ext>
              </a:extLst>
            </p:cNvPr>
            <p:cNvCxnSpPr>
              <a:cxnSpLocks noChangeAspect="1"/>
              <a:endCxn id="28" idx="3"/>
            </p:cNvCxnSpPr>
            <p:nvPr/>
          </p:nvCxnSpPr>
          <p:spPr>
            <a:xfrm flipV="1">
              <a:off x="8740348" y="4084229"/>
              <a:ext cx="1840085" cy="186412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CCDCEE42-4910-481C-A7AB-FE54ABA7B798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8760216" y="4486808"/>
              <a:ext cx="683966" cy="68396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697A723C-98C9-4EAA-B88F-78F4542AA47C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763063" y="4084228"/>
              <a:ext cx="1823635" cy="182363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EBEED407-A796-4A8A-B8F7-EE6928CB9DCD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9444182" y="4490908"/>
              <a:ext cx="1145363" cy="114536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C3E0FD6B-3B86-4C16-8EF8-FA2CDB2B64EE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748572" y="3248532"/>
              <a:ext cx="1823635" cy="182363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3BE73EA0-309D-4058-980B-CB46B04AA3A8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8760216" y="3299179"/>
              <a:ext cx="341983" cy="34198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D6496D10-E7F3-4D0F-B7BA-ED507AC0326B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9098463" y="3298490"/>
              <a:ext cx="1473744" cy="147374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橢圓 22">
              <a:extLst>
                <a:ext uri="{FF2B5EF4-FFF2-40B4-BE49-F238E27FC236}">
                  <a16:creationId xmlns:a16="http://schemas.microsoft.com/office/drawing/2014/main" id="{09EEEED9-9D33-46EE-ABBC-6838F430A5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05399" y="3195732"/>
              <a:ext cx="78123" cy="7812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4B09E15E-44ED-4033-9049-1980A0C0391D}"/>
                </a:ext>
              </a:extLst>
            </p:cNvPr>
            <p:cNvCxnSpPr>
              <a:cxnSpLocks/>
            </p:cNvCxnSpPr>
            <p:nvPr/>
          </p:nvCxnSpPr>
          <p:spPr>
            <a:xfrm>
              <a:off x="8729707" y="3298490"/>
              <a:ext cx="0" cy="2619323"/>
            </a:xfrm>
            <a:prstGeom prst="line">
              <a:avLst/>
            </a:prstGeom>
            <a:ln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99D5BCD2-C1CD-4C3F-BF80-A2B077B3665F}"/>
                </a:ext>
              </a:extLst>
            </p:cNvPr>
            <p:cNvSpPr txBox="1"/>
            <p:nvPr/>
          </p:nvSpPr>
          <p:spPr>
            <a:xfrm>
              <a:off x="7135889" y="4367127"/>
              <a:ext cx="9459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/>
                <a:t>d</a:t>
              </a:r>
              <a:r>
                <a:rPr lang="en-US" altLang="zh-TW" sz="2400" dirty="0"/>
                <a:t>(</a:t>
              </a:r>
              <a:r>
                <a:rPr lang="en-US" altLang="zh-TW" sz="2400" dirty="0" err="1"/>
                <a:t>i</a:t>
              </a:r>
              <a:r>
                <a:rPr lang="en-US" altLang="zh-TW" sz="2400" dirty="0"/>
                <a:t>, v)</a:t>
              </a:r>
              <a:endParaRPr lang="zh-TW" altLang="en-US" sz="2400" dirty="0"/>
            </a:p>
          </p:txBody>
        </p:sp>
        <p:sp>
          <p:nvSpPr>
            <p:cNvPr id="26" name="左大括弧 25">
              <a:extLst>
                <a:ext uri="{FF2B5EF4-FFF2-40B4-BE49-F238E27FC236}">
                  <a16:creationId xmlns:a16="http://schemas.microsoft.com/office/drawing/2014/main" id="{F03D1682-38EF-4332-9C0C-82D291F0A8C3}"/>
                </a:ext>
              </a:extLst>
            </p:cNvPr>
            <p:cNvSpPr/>
            <p:nvPr/>
          </p:nvSpPr>
          <p:spPr>
            <a:xfrm>
              <a:off x="8218537" y="3329034"/>
              <a:ext cx="276678" cy="2619323"/>
            </a:xfrm>
            <a:prstGeom prst="leftBrace">
              <a:avLst>
                <a:gd name="adj1" fmla="val 8333"/>
                <a:gd name="adj2" fmla="val 49442"/>
              </a:avLst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F91E8C2-A708-4078-BE10-A5ECD5450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5E6C-284B-4BEF-BE71-527141E754F9}" type="slidenum">
              <a:rPr lang="zh-TW" altLang="en-US" smtClean="0"/>
              <a:t>23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FC23942D-CFCB-435B-A1ED-66E786E1D5D0}"/>
                  </a:ext>
                </a:extLst>
              </p:cNvPr>
              <p:cNvSpPr/>
              <p:nvPr/>
            </p:nvSpPr>
            <p:spPr>
              <a:xfrm>
                <a:off x="2789382" y="5504908"/>
                <a:ext cx="5262418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2800" dirty="0"/>
                  <a:t>x-axis: length from </a:t>
                </a:r>
                <a:r>
                  <a:rPr lang="en-US" altLang="zh-TW" sz="2800" b="1" dirty="0" err="1"/>
                  <a:t>i</a:t>
                </a:r>
                <a:r>
                  <a:rPr lang="en-US" altLang="zh-TW" sz="2800" dirty="0"/>
                  <a:t> to </a:t>
                </a:r>
                <a:r>
                  <a:rPr lang="en-US" altLang="zh-TW" sz="2800" b="1" dirty="0"/>
                  <a:t>p</a:t>
                </a:r>
                <a:r>
                  <a:rPr lang="en-US" altLang="zh-TW" sz="2800" dirty="0"/>
                  <a:t> </a:t>
                </a:r>
              </a:p>
              <a:p>
                <a:r>
                  <a:rPr lang="en-US" altLang="zh-TW" sz="2800" dirty="0"/>
                  <a:t>y-axis: </a:t>
                </a:r>
                <a:r>
                  <a:rPr lang="en-US" altLang="zh-TW" sz="2800" b="1" dirty="0"/>
                  <a:t>d</a:t>
                </a:r>
                <a:r>
                  <a:rPr lang="en-US" altLang="zh-TW" sz="2800" dirty="0"/>
                  <a:t>(p, u) for any vertex </a:t>
                </a:r>
                <a:r>
                  <a:rPr lang="en-US" altLang="zh-TW" sz="2800" b="1" dirty="0"/>
                  <a:t>u</a:t>
                </a:r>
                <a14:m>
                  <m:oMath xmlns:m="http://schemas.openxmlformats.org/officeDocument/2006/math">
                    <m:r>
                      <a:rPr lang="en-US" altLang="zh-TW" sz="28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𝑽</m:t>
                    </m:r>
                  </m:oMath>
                </a14:m>
                <a:endParaRPr lang="en-US" altLang="zh-TW" sz="2800" dirty="0"/>
              </a:p>
              <a:p>
                <a:endParaRPr lang="en-US" altLang="zh-TW" sz="2800" b="1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FC23942D-CFCB-435B-A1ED-66E786E1D5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9382" y="5504908"/>
                <a:ext cx="5262418" cy="1384995"/>
              </a:xfrm>
              <a:prstGeom prst="rect">
                <a:avLst/>
              </a:prstGeom>
              <a:blipFill>
                <a:blip r:embed="rId3"/>
                <a:stretch>
                  <a:fillRect l="-2433" t="-39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矩形 23">
            <a:extLst>
              <a:ext uri="{FF2B5EF4-FFF2-40B4-BE49-F238E27FC236}">
                <a16:creationId xmlns:a16="http://schemas.microsoft.com/office/drawing/2014/main" id="{6EA377FA-83BA-48DB-9AC4-36F3D633D7E6}"/>
              </a:ext>
            </a:extLst>
          </p:cNvPr>
          <p:cNvSpPr/>
          <p:nvPr/>
        </p:nvSpPr>
        <p:spPr>
          <a:xfrm>
            <a:off x="1716598" y="2430702"/>
            <a:ext cx="1617729" cy="469516"/>
          </a:xfrm>
          <a:prstGeom prst="rect">
            <a:avLst/>
          </a:prstGeom>
          <a:solidFill>
            <a:schemeClr val="accent6">
              <a:alpha val="28000"/>
            </a:schemeClr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8B4B18F-1F4A-4287-A2E8-135F61893F73}"/>
              </a:ext>
            </a:extLst>
          </p:cNvPr>
          <p:cNvSpPr/>
          <p:nvPr/>
        </p:nvSpPr>
        <p:spPr>
          <a:xfrm>
            <a:off x="1162416" y="3057755"/>
            <a:ext cx="1305221" cy="900027"/>
          </a:xfrm>
          <a:prstGeom prst="rect">
            <a:avLst/>
          </a:prstGeom>
          <a:solidFill>
            <a:schemeClr val="accent6">
              <a:alpha val="28000"/>
            </a:schemeClr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6804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9A6588-9CCD-4CAD-BBC9-B663166BE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b="1" dirty="0"/>
              <a:t>How to check red points and their eccentricity?</a:t>
            </a:r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07AC4F8-2209-47AE-8FC3-C1BB9A1140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3200" dirty="0"/>
                  <a:t>It is easy for endpoints </a:t>
                </a:r>
                <a:r>
                  <a:rPr lang="en-US" altLang="zh-TW" sz="3200" b="1" dirty="0" err="1"/>
                  <a:t>i</a:t>
                </a:r>
                <a:r>
                  <a:rPr lang="en-US" altLang="zh-TW" sz="3200" dirty="0"/>
                  <a:t>, </a:t>
                </a:r>
                <a:r>
                  <a:rPr lang="en-US" altLang="zh-TW" sz="3200" b="1" dirty="0"/>
                  <a:t>j</a:t>
                </a:r>
              </a:p>
              <a:p>
                <a:r>
                  <a:rPr lang="en-US" altLang="zh-TW" sz="3200" dirty="0"/>
                  <a:t>Let </a:t>
                </a:r>
                <a:r>
                  <a:rPr lang="en-US" altLang="zh-TW" sz="3200" b="1" dirty="0"/>
                  <a:t>v</a:t>
                </a:r>
                <a:r>
                  <a:rPr lang="en-US" altLang="zh-TW" sz="3200" dirty="0"/>
                  <a:t> = </a:t>
                </a:r>
                <a:r>
                  <a:rPr lang="en-US" altLang="zh-TW" sz="3200" b="1" dirty="0"/>
                  <a:t>r</a:t>
                </a:r>
                <a:r>
                  <a:rPr lang="en-US" altLang="zh-TW" sz="3200" dirty="0"/>
                  <a:t>[</a:t>
                </a:r>
                <a:r>
                  <a:rPr lang="en-US" altLang="zh-TW" sz="3200" dirty="0">
                    <a:solidFill>
                      <a:srgbClr val="FF0000"/>
                    </a:solidFill>
                  </a:rPr>
                  <a:t>j</a:t>
                </a:r>
                <a:r>
                  <a:rPr lang="en-US" altLang="zh-TW" sz="3200" dirty="0"/>
                  <a:t>][0], the farthest vertex from </a:t>
                </a:r>
                <a:r>
                  <a:rPr lang="en-US" altLang="zh-TW" sz="3200" b="1" dirty="0"/>
                  <a:t>j</a:t>
                </a:r>
              </a:p>
              <a:p>
                <a14:m>
                  <m:oMath xmlns:m="http://schemas.openxmlformats.org/officeDocument/2006/math">
                    <m:r>
                      <a:rPr lang="zh-TW" altLang="en-US" sz="3200" b="1">
                        <a:latin typeface="Cambria Math" panose="02040503050406030204" pitchFamily="18" charset="0"/>
                      </a:rPr>
                      <m:t>𝛜</m:t>
                    </m:r>
                    <m:d>
                      <m:dPr>
                        <m:ctrlPr>
                          <a:rPr lang="en-US" altLang="zh-TW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320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</m:d>
                  </m:oMath>
                </a14:m>
                <a:r>
                  <a:rPr lang="en-US" altLang="zh-TW" sz="3200" dirty="0"/>
                  <a:t>   </a:t>
                </a:r>
              </a:p>
              <a:p>
                <a:pPr marL="0" indent="0">
                  <a:buNone/>
                </a:pPr>
                <a:r>
                  <a:rPr lang="en-US" altLang="zh-TW" sz="3200" dirty="0"/>
                  <a:t>   = </a:t>
                </a:r>
                <a:r>
                  <a:rPr lang="en-US" altLang="zh-TW" sz="3200" b="1" dirty="0"/>
                  <a:t>d</a:t>
                </a:r>
                <a:r>
                  <a:rPr lang="en-US" altLang="zh-TW" sz="3200" dirty="0"/>
                  <a:t>(j, v)</a:t>
                </a:r>
              </a:p>
              <a:p>
                <a:pPr marL="0" indent="0">
                  <a:buNone/>
                </a:pPr>
                <a:r>
                  <a:rPr lang="en-US" altLang="zh-TW" sz="3200" dirty="0"/>
                  <a:t>   ( </a:t>
                </a:r>
                <a14:m>
                  <m:oMath xmlns:m="http://schemas.openxmlformats.org/officeDocument/2006/math">
                    <m:r>
                      <a:rPr lang="en-US" altLang="zh-TW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∵</m:t>
                    </m:r>
                    <m:r>
                      <a:rPr lang="zh-TW" altLang="en-US" sz="3200" b="1">
                        <a:latin typeface="Cambria Math" panose="02040503050406030204" pitchFamily="18" charset="0"/>
                      </a:rPr>
                      <m:t>𝛜</m:t>
                    </m:r>
                    <m:d>
                      <m:dPr>
                        <m:ctrlPr>
                          <a:rPr lang="en-US" altLang="zh-TW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320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</m:d>
                    <m:r>
                      <a:rPr lang="en-US" altLang="zh-TW" sz="320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zh-TW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3200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3200" b="0" i="0" smtClean="0">
                            <a:latin typeface="Cambria Math" panose="02040503050406030204" pitchFamily="18" charset="0"/>
                          </a:rPr>
                          <m:t>u</m:t>
                        </m:r>
                        <m:r>
                          <a:rPr lang="en-US" altLang="zh-TW" sz="3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altLang="zh-TW" sz="32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3200" b="1">
                        <a:latin typeface="Cambria Math" panose="02040503050406030204" pitchFamily="18" charset="0"/>
                      </a:rPr>
                      <m:t>𝐝</m:t>
                    </m:r>
                    <m:d>
                      <m:dPr>
                        <m:ctrlPr>
                          <a:rPr lang="en-US" altLang="zh-TW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320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altLang="zh-TW" sz="320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zh-TW" sz="3200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</m:d>
                  </m:oMath>
                </a14:m>
                <a:r>
                  <a:rPr lang="en-US" altLang="zh-TW" sz="3200" dirty="0"/>
                  <a:t> )</a:t>
                </a:r>
              </a:p>
              <a:p>
                <a:pPr marL="0" indent="0">
                  <a:buNone/>
                </a:pPr>
                <a:endParaRPr lang="en-US" altLang="zh-TW" sz="320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07AC4F8-2209-47AE-8FC3-C1BB9A1140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群組 6">
            <a:extLst>
              <a:ext uri="{FF2B5EF4-FFF2-40B4-BE49-F238E27FC236}">
                <a16:creationId xmlns:a16="http://schemas.microsoft.com/office/drawing/2014/main" id="{D43BC5C9-57E6-42B2-84A2-90AF5B40CD20}"/>
              </a:ext>
            </a:extLst>
          </p:cNvPr>
          <p:cNvGrpSpPr/>
          <p:nvPr/>
        </p:nvGrpSpPr>
        <p:grpSpPr>
          <a:xfrm>
            <a:off x="8255006" y="2098245"/>
            <a:ext cx="3610063" cy="4634269"/>
            <a:chOff x="8623306" y="2250645"/>
            <a:chExt cx="3610063" cy="4634269"/>
          </a:xfrm>
        </p:grpSpPr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BB237FC5-497C-419B-BBB9-39EE1498A78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623306" y="2250645"/>
              <a:ext cx="2171694" cy="4634269"/>
              <a:chOff x="6736778" y="4223473"/>
              <a:chExt cx="1156855" cy="2468661"/>
            </a:xfrm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7FB1BC54-269A-43CE-99F7-0D96FAB9008D}"/>
                  </a:ext>
                </a:extLst>
              </p:cNvPr>
              <p:cNvSpPr/>
              <p:nvPr/>
            </p:nvSpPr>
            <p:spPr>
              <a:xfrm>
                <a:off x="6799126" y="4223473"/>
                <a:ext cx="980208" cy="195349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6CD543BC-A5FA-4318-9A39-902F0EA00BA4}"/>
                  </a:ext>
                </a:extLst>
              </p:cNvPr>
              <p:cNvSpPr txBox="1"/>
              <p:nvPr/>
            </p:nvSpPr>
            <p:spPr>
              <a:xfrm>
                <a:off x="6736778" y="6183884"/>
                <a:ext cx="1156855" cy="508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b="1" dirty="0"/>
                  <a:t>                      p</a:t>
                </a:r>
              </a:p>
              <a:p>
                <a:r>
                  <a:rPr lang="en-US" altLang="zh-TW" sz="2800" b="1" dirty="0" err="1"/>
                  <a:t>i</a:t>
                </a:r>
                <a:r>
                  <a:rPr lang="en-US" altLang="zh-TW" sz="2800" b="1" dirty="0"/>
                  <a:t>                     j    </a:t>
                </a:r>
                <a:endParaRPr lang="zh-TW" altLang="en-US" sz="2800" b="1" dirty="0"/>
              </a:p>
            </p:txBody>
          </p:sp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D2EA4798-1B1B-41A1-9A0B-6B1CAA00901C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V="1">
                <a:off x="6805801" y="4454548"/>
                <a:ext cx="705550" cy="70555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0F6A32E9-1FD8-45EB-B540-56DD88200740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>
                <a:off x="7498007" y="4447627"/>
                <a:ext cx="280854" cy="280854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EDE4F35E-1213-40C3-A064-CFDD045C26BB}"/>
                </a:ext>
              </a:extLst>
            </p:cNvPr>
            <p:cNvCxnSpPr>
              <a:cxnSpLocks noChangeAspect="1"/>
              <a:endCxn id="28" idx="3"/>
            </p:cNvCxnSpPr>
            <p:nvPr/>
          </p:nvCxnSpPr>
          <p:spPr>
            <a:xfrm flipV="1">
              <a:off x="8740348" y="4084229"/>
              <a:ext cx="1840085" cy="186412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CCDCEE42-4910-481C-A7AB-FE54ABA7B798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8760216" y="4486808"/>
              <a:ext cx="683966" cy="68396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697A723C-98C9-4EAA-B88F-78F4542AA47C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763063" y="4084228"/>
              <a:ext cx="1823635" cy="182363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EBEED407-A796-4A8A-B8F7-EE6928CB9DCD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9444182" y="4490908"/>
              <a:ext cx="1145363" cy="114536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C3E0FD6B-3B86-4C16-8EF8-FA2CDB2B64EE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748572" y="3248532"/>
              <a:ext cx="1823635" cy="182363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3BE73EA0-309D-4058-980B-CB46B04AA3A8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8760216" y="3299179"/>
              <a:ext cx="341983" cy="34198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D6496D10-E7F3-4D0F-B7BA-ED507AC0326B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9098463" y="3298490"/>
              <a:ext cx="1473744" cy="147374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橢圓 22">
              <a:extLst>
                <a:ext uri="{FF2B5EF4-FFF2-40B4-BE49-F238E27FC236}">
                  <a16:creationId xmlns:a16="http://schemas.microsoft.com/office/drawing/2014/main" id="{09EEEED9-9D33-46EE-ABBC-6838F430A5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44717" y="3195732"/>
              <a:ext cx="78123" cy="7812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4B09E15E-44ED-4033-9049-1980A0C0391D}"/>
                </a:ext>
              </a:extLst>
            </p:cNvPr>
            <p:cNvCxnSpPr>
              <a:cxnSpLocks/>
            </p:cNvCxnSpPr>
            <p:nvPr/>
          </p:nvCxnSpPr>
          <p:spPr>
            <a:xfrm>
              <a:off x="10586698" y="3195732"/>
              <a:ext cx="0" cy="2712131"/>
            </a:xfrm>
            <a:prstGeom prst="line">
              <a:avLst/>
            </a:prstGeom>
            <a:ln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99D5BCD2-C1CD-4C3F-BF80-A2B077B3665F}"/>
                </a:ext>
              </a:extLst>
            </p:cNvPr>
            <p:cNvSpPr txBox="1"/>
            <p:nvPr/>
          </p:nvSpPr>
          <p:spPr>
            <a:xfrm>
              <a:off x="11287454" y="4346190"/>
              <a:ext cx="9459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/>
                <a:t>d</a:t>
              </a:r>
              <a:r>
                <a:rPr lang="en-US" altLang="zh-TW" sz="2400" dirty="0"/>
                <a:t>(j, v)</a:t>
              </a:r>
              <a:endParaRPr lang="zh-TW" altLang="en-US" sz="2400" dirty="0"/>
            </a:p>
          </p:txBody>
        </p:sp>
        <p:sp>
          <p:nvSpPr>
            <p:cNvPr id="24" name="右大括弧 23">
              <a:extLst>
                <a:ext uri="{FF2B5EF4-FFF2-40B4-BE49-F238E27FC236}">
                  <a16:creationId xmlns:a16="http://schemas.microsoft.com/office/drawing/2014/main" id="{74CD6067-4FF6-4DA7-B901-65048BFC2A62}"/>
                </a:ext>
              </a:extLst>
            </p:cNvPr>
            <p:cNvSpPr/>
            <p:nvPr/>
          </p:nvSpPr>
          <p:spPr>
            <a:xfrm>
              <a:off x="10753475" y="3236233"/>
              <a:ext cx="435611" cy="2681580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386FB51-F385-4D97-B22C-5292AD725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5E6C-284B-4BEF-BE71-527141E754F9}" type="slidenum">
              <a:rPr lang="zh-TW" altLang="en-US" smtClean="0"/>
              <a:t>24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4DC4593E-5050-43E5-BB44-E143627B07B1}"/>
                  </a:ext>
                </a:extLst>
              </p:cNvPr>
              <p:cNvSpPr/>
              <p:nvPr/>
            </p:nvSpPr>
            <p:spPr>
              <a:xfrm>
                <a:off x="2789382" y="5504908"/>
                <a:ext cx="5094112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2800" dirty="0"/>
                  <a:t>x-axis: length from </a:t>
                </a:r>
                <a:r>
                  <a:rPr lang="en-US" altLang="zh-TW" sz="2800" b="1" dirty="0" err="1"/>
                  <a:t>i</a:t>
                </a:r>
                <a:r>
                  <a:rPr lang="en-US" altLang="zh-TW" sz="2800" dirty="0"/>
                  <a:t> to </a:t>
                </a:r>
                <a:r>
                  <a:rPr lang="en-US" altLang="zh-TW" sz="2800" b="1" dirty="0"/>
                  <a:t>p</a:t>
                </a:r>
                <a:r>
                  <a:rPr lang="en-US" altLang="zh-TW" sz="2800" dirty="0"/>
                  <a:t> </a:t>
                </a:r>
              </a:p>
              <a:p>
                <a:r>
                  <a:rPr lang="en-US" altLang="zh-TW" sz="2800" dirty="0"/>
                  <a:t>y-axis: </a:t>
                </a:r>
                <a:r>
                  <a:rPr lang="en-US" altLang="zh-TW" sz="2800" b="1" dirty="0"/>
                  <a:t>d</a:t>
                </a:r>
                <a:r>
                  <a:rPr lang="en-US" altLang="zh-TW" sz="2800" dirty="0"/>
                  <a:t>(p, u) for any vertex </a:t>
                </a:r>
                <a:r>
                  <a:rPr lang="en-US" altLang="zh-TW" sz="2800" b="1" dirty="0"/>
                  <a:t>u</a:t>
                </a:r>
                <a14:m>
                  <m:oMath xmlns:m="http://schemas.openxmlformats.org/officeDocument/2006/math">
                    <m:r>
                      <a:rPr lang="en-US" altLang="zh-TW" sz="28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𝑽</m:t>
                    </m:r>
                  </m:oMath>
                </a14:m>
                <a:endParaRPr lang="en-US" altLang="zh-TW" sz="2800" dirty="0"/>
              </a:p>
              <a:p>
                <a:endParaRPr lang="en-US" altLang="zh-TW" sz="2800" b="1" dirty="0"/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4DC4593E-5050-43E5-BB44-E143627B07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9382" y="5504908"/>
                <a:ext cx="5094112" cy="1384995"/>
              </a:xfrm>
              <a:prstGeom prst="rect">
                <a:avLst/>
              </a:prstGeom>
              <a:blipFill>
                <a:blip r:embed="rId4"/>
                <a:stretch>
                  <a:fillRect l="-2515" t="-39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731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9A6588-9CCD-4CAD-BBC9-B663166BE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b="1" dirty="0"/>
              <a:t>How to check red points and their eccentricity?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7AC4F8-2209-47AE-8FC3-C1BB9A114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For </a:t>
            </a:r>
            <a:r>
              <a:rPr lang="en-US" altLang="zh-TW" dirty="0">
                <a:solidFill>
                  <a:srgbClr val="FF0000"/>
                </a:solidFill>
              </a:rPr>
              <a:t>inside red points</a:t>
            </a:r>
            <a:r>
              <a:rPr lang="en-US" altLang="zh-TW" dirty="0"/>
              <a:t>, the key idea is that </a:t>
            </a:r>
            <a:r>
              <a:rPr lang="en-US" altLang="zh-TW" dirty="0">
                <a:solidFill>
                  <a:srgbClr val="FF0000"/>
                </a:solidFill>
              </a:rPr>
              <a:t>from endpoint  </a:t>
            </a:r>
            <a:r>
              <a:rPr lang="en-US" altLang="zh-TW" b="1" dirty="0" err="1">
                <a:solidFill>
                  <a:srgbClr val="FF0000"/>
                </a:solidFill>
              </a:rPr>
              <a:t>i</a:t>
            </a:r>
            <a:r>
              <a:rPr lang="en-US" altLang="zh-TW" dirty="0"/>
              <a:t>,</a:t>
            </a:r>
          </a:p>
          <a:p>
            <a:pPr marL="0" indent="0">
              <a:buNone/>
            </a:pPr>
            <a:r>
              <a:rPr lang="en-US" altLang="zh-TW" dirty="0"/>
              <a:t>   choose the </a:t>
            </a:r>
            <a:r>
              <a:rPr lang="en-US" altLang="zh-TW" dirty="0">
                <a:solidFill>
                  <a:srgbClr val="FF0000"/>
                </a:solidFill>
              </a:rPr>
              <a:t>highest line</a:t>
            </a:r>
            <a:r>
              <a:rPr lang="en-US" altLang="zh-TW" dirty="0"/>
              <a:t> to intersect with the lower line</a:t>
            </a:r>
          </a:p>
          <a:p>
            <a:r>
              <a:rPr lang="en-US" altLang="zh-TW" dirty="0"/>
              <a:t>And when getting an intersection, keep the lower line to intersect</a:t>
            </a:r>
          </a:p>
          <a:p>
            <a:pPr marL="0" indent="0">
              <a:buNone/>
            </a:pPr>
            <a:r>
              <a:rPr lang="en-US" altLang="zh-TW" dirty="0"/>
              <a:t>   with the other lower lines 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</a:p>
          <a:p>
            <a:pPr marL="0" indent="0">
              <a:buNone/>
            </a:pPr>
            <a:endParaRPr lang="en-US" altLang="zh-TW" dirty="0"/>
          </a:p>
        </p:txBody>
      </p:sp>
      <p:graphicFrame>
        <p:nvGraphicFramePr>
          <p:cNvPr id="39" name="內容版面配置區 4">
            <a:extLst>
              <a:ext uri="{FF2B5EF4-FFF2-40B4-BE49-F238E27FC236}">
                <a16:creationId xmlns:a16="http://schemas.microsoft.com/office/drawing/2014/main" id="{D520E2E7-3899-4D82-851D-5DA70402E8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501769"/>
              </p:ext>
            </p:extLst>
          </p:nvPr>
        </p:nvGraphicFramePr>
        <p:xfrm>
          <a:off x="1152550" y="3805014"/>
          <a:ext cx="9886900" cy="292608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988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97292">
                <a:tc>
                  <a:txBody>
                    <a:bodyPr/>
                    <a:lstStyle/>
                    <a:p>
                      <a:pPr marL="400050" indent="-400050">
                        <a:buFontTx/>
                        <a:buAutoNum type="arabicPeriod"/>
                        <a:defRPr/>
                      </a:pPr>
                      <a:r>
                        <a:rPr lang="en-US" altLang="zh-TW" sz="16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altLang="zh-TW" sz="1600" b="1" dirty="0">
                          <a:solidFill>
                            <a:srgbClr val="00B050"/>
                          </a:solidFill>
                          <a:latin typeface="Courier New" pitchFamily="49" charset="0"/>
                        </a:rPr>
                        <a:t>// D[</a:t>
                      </a:r>
                      <a:r>
                        <a:rPr lang="en-US" altLang="zh-TW" sz="1600" b="1" dirty="0" err="1">
                          <a:solidFill>
                            <a:srgbClr val="00B050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US" altLang="zh-TW" sz="1600" b="1" dirty="0">
                          <a:solidFill>
                            <a:srgbClr val="00B050"/>
                          </a:solidFill>
                          <a:latin typeface="Courier New" pitchFamily="49" charset="0"/>
                        </a:rPr>
                        <a:t>][j] stores the shortest path distance from </a:t>
                      </a:r>
                      <a:r>
                        <a:rPr lang="en-US" altLang="zh-TW" sz="1600" b="1" dirty="0" err="1">
                          <a:solidFill>
                            <a:srgbClr val="00B050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US" altLang="zh-TW" sz="1600" b="1" dirty="0">
                          <a:solidFill>
                            <a:srgbClr val="00B050"/>
                          </a:solidFill>
                          <a:latin typeface="Courier New" pitchFamily="49" charset="0"/>
                        </a:rPr>
                        <a:t> to j</a:t>
                      </a:r>
                    </a:p>
                    <a:p>
                      <a:pPr marL="400050" indent="-400050">
                        <a:buFontTx/>
                        <a:buAutoNum type="arabicPeriod"/>
                        <a:defRPr/>
                      </a:pPr>
                      <a:r>
                        <a:rPr lang="en-US" altLang="zh-TW" sz="16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altLang="zh-TW" sz="1600" b="1" dirty="0">
                          <a:solidFill>
                            <a:srgbClr val="00B05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// r[</a:t>
                      </a:r>
                      <a:r>
                        <a:rPr lang="en-US" altLang="zh-TW" sz="1600" b="1" dirty="0" err="1">
                          <a:solidFill>
                            <a:srgbClr val="00B05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altLang="zh-TW" sz="1600" b="1" dirty="0">
                          <a:solidFill>
                            <a:srgbClr val="00B05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][j] stores the vertex index in descending shortest path order</a:t>
                      </a:r>
                    </a:p>
                    <a:p>
                      <a:pPr marL="400050" indent="-400050">
                        <a:buFontTx/>
                        <a:buAutoNum type="arabicPeriod"/>
                        <a:defRPr/>
                      </a:pPr>
                      <a:r>
                        <a:rPr lang="en-US" altLang="zh-TW" sz="16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altLang="zh-TW" sz="1600" b="1" dirty="0">
                          <a:solidFill>
                            <a:srgbClr val="00B05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// </a:t>
                      </a:r>
                      <a:r>
                        <a:rPr lang="en-US" altLang="zh-TW" sz="1600" b="1" dirty="0" err="1">
                          <a:solidFill>
                            <a:srgbClr val="00B05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ecc</a:t>
                      </a:r>
                      <a:r>
                        <a:rPr lang="en-US" altLang="zh-TW" sz="1600" b="1" dirty="0">
                          <a:solidFill>
                            <a:srgbClr val="00B05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stores the eccentricity of absolute center</a:t>
                      </a:r>
                    </a:p>
                    <a:p>
                      <a:pPr marL="400050" indent="-400050">
                        <a:buFontTx/>
                        <a:buAutoNum type="arabicPeriod"/>
                        <a:defRPr/>
                      </a:pPr>
                      <a:r>
                        <a:rPr lang="en-US" altLang="zh-TW" sz="16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altLang="zh-TW" sz="1600" b="1" dirty="0">
                          <a:solidFill>
                            <a:srgbClr val="00B05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// Let </a:t>
                      </a:r>
                      <a:r>
                        <a:rPr lang="en-US" altLang="zh-TW" sz="1600" b="1" dirty="0" err="1">
                          <a:solidFill>
                            <a:srgbClr val="00B05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altLang="zh-TW" sz="1600" b="1" dirty="0">
                          <a:solidFill>
                            <a:srgbClr val="00B05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j be the endpoints of edge </a:t>
                      </a:r>
                      <a:endParaRPr lang="en-US" altLang="zh-TW" sz="1800" dirty="0">
                        <a:solidFill>
                          <a:srgbClr val="00B050"/>
                        </a:solidFill>
                        <a:latin typeface="標楷體" pitchFamily="65" charset="-120"/>
                        <a:cs typeface="Courier New" pitchFamily="49" charset="0"/>
                      </a:endParaRPr>
                    </a:p>
                    <a:p>
                      <a:pPr marL="400050" indent="-400050">
                        <a:buFontTx/>
                        <a:buAutoNum type="arabicPeriod"/>
                        <a:defRPr/>
                      </a:pPr>
                      <a:r>
                        <a:rPr lang="en-US" altLang="zh-TW" sz="16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for(int a = 0, b = 1; b &lt; n; b++){</a:t>
                      </a:r>
                    </a:p>
                    <a:p>
                      <a:pPr marL="400050" indent="-400050">
                        <a:buFontTx/>
                        <a:buAutoNum type="arabicPeriod"/>
                        <a:defRPr/>
                      </a:pPr>
                      <a:r>
                        <a:rPr lang="en-US" altLang="zh-TW" sz="16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</a:t>
                      </a:r>
                      <a:r>
                        <a:rPr lang="en-US" altLang="zh-TW" sz="1600" b="1" dirty="0">
                          <a:solidFill>
                            <a:srgbClr val="00B05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// On the endpoint j, line of b is higher than line of a,</a:t>
                      </a:r>
                    </a:p>
                    <a:p>
                      <a:pPr marL="400050" indent="-400050">
                        <a:buFontTx/>
                        <a:buAutoNum type="arabicPeriod"/>
                        <a:defRPr/>
                      </a:pPr>
                      <a:r>
                        <a:rPr lang="en-US" altLang="zh-TW" sz="16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</a:t>
                      </a:r>
                      <a:r>
                        <a:rPr lang="en-US" altLang="zh-TW" sz="1600" b="1" dirty="0">
                          <a:solidFill>
                            <a:srgbClr val="00B05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// so the two lines will intersect</a:t>
                      </a:r>
                    </a:p>
                    <a:p>
                      <a:pPr marL="400050" indent="-400050">
                        <a:buFontTx/>
                        <a:buAutoNum type="arabicPeriod"/>
                        <a:defRPr/>
                      </a:pPr>
                      <a:r>
                        <a:rPr lang="en-US" altLang="zh-TW" sz="16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if(D[j][r[</a:t>
                      </a:r>
                      <a:r>
                        <a:rPr lang="en-US" altLang="zh-TW" sz="1600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altLang="zh-TW" sz="16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][b]] &gt; D[j][r[</a:t>
                      </a:r>
                      <a:r>
                        <a:rPr lang="en-US" altLang="zh-TW" sz="1600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altLang="zh-TW" sz="16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][a]]){</a:t>
                      </a:r>
                    </a:p>
                    <a:p>
                      <a:pPr marL="400050" indent="-400050">
                        <a:buFontTx/>
                        <a:buAutoNum type="arabicPeriod"/>
                        <a:defRPr/>
                      </a:pPr>
                      <a:r>
                        <a:rPr lang="en-US" altLang="zh-TW" sz="16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   </a:t>
                      </a:r>
                      <a:r>
                        <a:rPr lang="en-US" altLang="zh-TW" sz="1600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ecc</a:t>
                      </a:r>
                      <a:r>
                        <a:rPr lang="en-US" altLang="zh-TW" sz="16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= min(</a:t>
                      </a:r>
                      <a:r>
                        <a:rPr lang="en-US" altLang="zh-TW" sz="1600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ecc</a:t>
                      </a:r>
                      <a:r>
                        <a:rPr lang="en-US" altLang="zh-TW" sz="16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(D[</a:t>
                      </a:r>
                      <a:r>
                        <a:rPr lang="en-US" altLang="zh-TW" sz="1600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altLang="zh-TW" sz="16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][r[</a:t>
                      </a:r>
                      <a:r>
                        <a:rPr lang="en-US" altLang="zh-TW" sz="1600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altLang="zh-TW" sz="16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][b]] + D[j][r[</a:t>
                      </a:r>
                      <a:r>
                        <a:rPr lang="en-US" altLang="zh-TW" sz="1600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altLang="zh-TW" sz="16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][a]] + length(</a:t>
                      </a:r>
                      <a:r>
                        <a:rPr lang="en-US" altLang="zh-TW" sz="1600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altLang="zh-TW" sz="16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j)) / 2);</a:t>
                      </a:r>
                    </a:p>
                    <a:p>
                      <a:pPr marL="400050" indent="-400050">
                        <a:buFontTx/>
                        <a:buAutoNum type="arabicPeriod"/>
                        <a:defRPr/>
                      </a:pPr>
                      <a:r>
                        <a:rPr lang="en-US" altLang="zh-TW" sz="16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   a = b;</a:t>
                      </a:r>
                    </a:p>
                    <a:p>
                      <a:pPr marL="400050" indent="-400050">
                        <a:buFontTx/>
                        <a:buAutoNum type="arabicPeriod"/>
                        <a:defRPr/>
                      </a:pPr>
                      <a:r>
                        <a:rPr lang="en-US" altLang="zh-TW" sz="16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}</a:t>
                      </a:r>
                    </a:p>
                    <a:p>
                      <a:pPr marL="400050" indent="-400050">
                        <a:buFontTx/>
                        <a:buAutoNum type="arabicPeriod"/>
                        <a:defRPr/>
                      </a:pPr>
                      <a:r>
                        <a:rPr lang="en-US" altLang="zh-TW" sz="16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</a:p>
                  </a:txBody>
                  <a:tcPr marL="58191" marR="5819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CC31A9A-0E14-4E20-8D54-40A69744F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5E6C-284B-4BEF-BE71-527141E754F9}" type="slidenum">
              <a:rPr lang="zh-TW" altLang="en-US" smtClean="0"/>
              <a:t>25</a:t>
            </a:fld>
            <a:endParaRPr lang="zh-TW" altLang="en-US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73146F5C-2036-4DDB-9F54-75DD8170E4EB}"/>
              </a:ext>
            </a:extLst>
          </p:cNvPr>
          <p:cNvSpPr/>
          <p:nvPr/>
        </p:nvSpPr>
        <p:spPr>
          <a:xfrm>
            <a:off x="1875692" y="5521569"/>
            <a:ext cx="4220308" cy="234462"/>
          </a:xfrm>
          <a:prstGeom prst="round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7BE3A4E-9A91-4A87-ACE3-B6E9FDBFA952}"/>
              </a:ext>
            </a:extLst>
          </p:cNvPr>
          <p:cNvSpPr txBox="1"/>
          <p:nvPr/>
        </p:nvSpPr>
        <p:spPr>
          <a:xfrm>
            <a:off x="6778260" y="3253655"/>
            <a:ext cx="5226171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Determine whether having intersection</a:t>
            </a:r>
            <a:endParaRPr lang="zh-TW" altLang="en-US" sz="2400" b="1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B24BBBC1-09A6-45E0-9498-265C0427DD7B}"/>
              </a:ext>
            </a:extLst>
          </p:cNvPr>
          <p:cNvCxnSpPr>
            <a:cxnSpLocks/>
          </p:cNvCxnSpPr>
          <p:nvPr/>
        </p:nvCxnSpPr>
        <p:spPr>
          <a:xfrm flipV="1">
            <a:off x="6151387" y="3805014"/>
            <a:ext cx="2157375" cy="1833786"/>
          </a:xfrm>
          <a:prstGeom prst="straightConnector1">
            <a:avLst/>
          </a:prstGeom>
          <a:ln w="25400">
            <a:solidFill>
              <a:srgbClr val="FFFF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右大括弧 8">
            <a:extLst>
              <a:ext uri="{FF2B5EF4-FFF2-40B4-BE49-F238E27FC236}">
                <a16:creationId xmlns:a16="http://schemas.microsoft.com/office/drawing/2014/main" id="{E0D06CDC-C1A0-4FE0-8531-6A25B64F05D0}"/>
              </a:ext>
            </a:extLst>
          </p:cNvPr>
          <p:cNvSpPr/>
          <p:nvPr/>
        </p:nvSpPr>
        <p:spPr>
          <a:xfrm rot="10800000">
            <a:off x="937749" y="5545015"/>
            <a:ext cx="115253" cy="655394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BA0D6E2-268D-4D3D-ADD4-DAC5AE192785}"/>
              </a:ext>
            </a:extLst>
          </p:cNvPr>
          <p:cNvSpPr txBox="1"/>
          <p:nvPr/>
        </p:nvSpPr>
        <p:spPr>
          <a:xfrm>
            <a:off x="87923" y="3857642"/>
            <a:ext cx="1500554" cy="156966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The ranks calculated in step2 is used here</a:t>
            </a:r>
            <a:endParaRPr lang="zh-TW" altLang="en-US" sz="2400" b="1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CB3031A8-7AF6-4265-99A7-557EB3185871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501921" y="5481828"/>
            <a:ext cx="435828" cy="3908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535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1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B5711B-AC1E-4272-BAEE-72E783707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How to determine whether having intersection?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D40940-3C0E-4E54-BFAA-7BB4A82B5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endParaRPr lang="en-US" altLang="zh-TW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B841DCD-BE1F-4221-ADCF-E09F8CF10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94F5E6C-284B-4BEF-BE71-527141E754F9}" type="slidenum">
              <a:rPr lang="zh-TW" altLang="en-US" smtClean="0"/>
              <a:t>26</a:t>
            </a:fld>
            <a:endParaRPr lang="zh-TW" altLang="en-US"/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DEE644BC-B900-4342-BB5A-D98EC72425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6922587"/>
              </p:ext>
            </p:extLst>
          </p:nvPr>
        </p:nvGraphicFramePr>
        <p:xfrm>
          <a:off x="4913484" y="1574792"/>
          <a:ext cx="6938547" cy="201246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6938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12469">
                <a:tc>
                  <a:txBody>
                    <a:bodyPr/>
                    <a:lstStyle/>
                    <a:p>
                      <a:pPr marL="400050" indent="-400050">
                        <a:buFontTx/>
                        <a:buAutoNum type="arabicPeriod"/>
                        <a:defRPr/>
                      </a:pPr>
                      <a:r>
                        <a:rPr lang="en-US" altLang="zh-TW" sz="11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altLang="zh-TW" sz="1100" b="1" dirty="0">
                          <a:solidFill>
                            <a:srgbClr val="00B050"/>
                          </a:solidFill>
                          <a:latin typeface="Courier New" pitchFamily="49" charset="0"/>
                        </a:rPr>
                        <a:t>// D[</a:t>
                      </a:r>
                      <a:r>
                        <a:rPr lang="en-US" altLang="zh-TW" sz="1100" b="1" dirty="0" err="1">
                          <a:solidFill>
                            <a:srgbClr val="00B050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US" altLang="zh-TW" sz="1100" b="1" dirty="0">
                          <a:solidFill>
                            <a:srgbClr val="00B050"/>
                          </a:solidFill>
                          <a:latin typeface="Courier New" pitchFamily="49" charset="0"/>
                        </a:rPr>
                        <a:t>][j] stores the shortest path distance from </a:t>
                      </a:r>
                      <a:r>
                        <a:rPr lang="en-US" altLang="zh-TW" sz="1100" b="1" dirty="0" err="1">
                          <a:solidFill>
                            <a:srgbClr val="00B050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US" altLang="zh-TW" sz="1100" b="1" dirty="0">
                          <a:solidFill>
                            <a:srgbClr val="00B050"/>
                          </a:solidFill>
                          <a:latin typeface="Courier New" pitchFamily="49" charset="0"/>
                        </a:rPr>
                        <a:t> to j</a:t>
                      </a:r>
                    </a:p>
                    <a:p>
                      <a:pPr marL="400050" indent="-400050">
                        <a:buFontTx/>
                        <a:buAutoNum type="arabicPeriod"/>
                        <a:defRPr/>
                      </a:pPr>
                      <a:r>
                        <a:rPr lang="en-US" altLang="zh-TW" sz="11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altLang="zh-TW" sz="1100" b="1" dirty="0">
                          <a:solidFill>
                            <a:srgbClr val="00B05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// r[</a:t>
                      </a:r>
                      <a:r>
                        <a:rPr lang="en-US" altLang="zh-TW" sz="1100" b="1" dirty="0" err="1">
                          <a:solidFill>
                            <a:srgbClr val="00B05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altLang="zh-TW" sz="1100" b="1" dirty="0">
                          <a:solidFill>
                            <a:srgbClr val="00B05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][j] stores the vertex index in descending shortest path order</a:t>
                      </a:r>
                    </a:p>
                    <a:p>
                      <a:pPr marL="400050" indent="-400050">
                        <a:buFontTx/>
                        <a:buAutoNum type="arabicPeriod"/>
                        <a:defRPr/>
                      </a:pPr>
                      <a:r>
                        <a:rPr lang="en-US" altLang="zh-TW" sz="11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altLang="zh-TW" sz="1100" b="1" dirty="0">
                          <a:solidFill>
                            <a:srgbClr val="00B05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// </a:t>
                      </a:r>
                      <a:r>
                        <a:rPr lang="en-US" altLang="zh-TW" sz="1100" b="1" dirty="0" err="1">
                          <a:solidFill>
                            <a:srgbClr val="00B05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ecc</a:t>
                      </a:r>
                      <a:r>
                        <a:rPr lang="en-US" altLang="zh-TW" sz="1100" b="1" dirty="0">
                          <a:solidFill>
                            <a:srgbClr val="00B05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stores the eccentricity of absolute center</a:t>
                      </a:r>
                    </a:p>
                    <a:p>
                      <a:pPr marL="400050" indent="-400050">
                        <a:buFontTx/>
                        <a:buAutoNum type="arabicPeriod"/>
                        <a:defRPr/>
                      </a:pPr>
                      <a:r>
                        <a:rPr lang="en-US" altLang="zh-TW" sz="11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altLang="zh-TW" sz="1100" b="1" dirty="0">
                          <a:solidFill>
                            <a:srgbClr val="00B05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// Let </a:t>
                      </a:r>
                      <a:r>
                        <a:rPr lang="en-US" altLang="zh-TW" sz="1100" b="1" dirty="0" err="1">
                          <a:solidFill>
                            <a:srgbClr val="00B05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altLang="zh-TW" sz="1100" b="1" dirty="0">
                          <a:solidFill>
                            <a:srgbClr val="00B05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j be the endpoints of edge </a:t>
                      </a:r>
                      <a:endParaRPr lang="en-US" altLang="zh-TW" sz="1100" dirty="0">
                        <a:solidFill>
                          <a:srgbClr val="00B050"/>
                        </a:solidFill>
                        <a:latin typeface="標楷體" pitchFamily="65" charset="-120"/>
                        <a:cs typeface="Courier New" pitchFamily="49" charset="0"/>
                      </a:endParaRPr>
                    </a:p>
                    <a:p>
                      <a:pPr marL="400050" indent="-400050">
                        <a:buFontTx/>
                        <a:buAutoNum type="arabicPeriod"/>
                        <a:defRPr/>
                      </a:pPr>
                      <a:r>
                        <a:rPr lang="en-US" altLang="zh-TW" sz="11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for(int a = 0, b = 1; b &lt; n; b++){</a:t>
                      </a:r>
                    </a:p>
                    <a:p>
                      <a:pPr marL="400050" indent="-400050">
                        <a:buFontTx/>
                        <a:buAutoNum type="arabicPeriod"/>
                        <a:defRPr/>
                      </a:pPr>
                      <a:r>
                        <a:rPr lang="en-US" altLang="zh-TW" sz="11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</a:t>
                      </a:r>
                      <a:r>
                        <a:rPr lang="en-US" altLang="zh-TW" sz="1100" b="1" dirty="0">
                          <a:solidFill>
                            <a:srgbClr val="00B05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// On the endpoint j, line of b is higher than line of a,</a:t>
                      </a:r>
                    </a:p>
                    <a:p>
                      <a:pPr marL="400050" indent="-400050">
                        <a:buFontTx/>
                        <a:buAutoNum type="arabicPeriod"/>
                        <a:defRPr/>
                      </a:pPr>
                      <a:r>
                        <a:rPr lang="en-US" altLang="zh-TW" sz="11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</a:t>
                      </a:r>
                      <a:r>
                        <a:rPr lang="en-US" altLang="zh-TW" sz="1100" b="1" dirty="0">
                          <a:solidFill>
                            <a:srgbClr val="00B05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// so the two lines will intersect</a:t>
                      </a:r>
                    </a:p>
                    <a:p>
                      <a:pPr marL="400050" indent="-400050">
                        <a:buFontTx/>
                        <a:buAutoNum type="arabicPeriod"/>
                        <a:defRPr/>
                      </a:pPr>
                      <a:r>
                        <a:rPr lang="en-US" altLang="zh-TW" sz="11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if(D[j][r[</a:t>
                      </a:r>
                      <a:r>
                        <a:rPr lang="en-US" altLang="zh-TW" sz="1100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altLang="zh-TW" sz="11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][b]] &gt; D[j][r[</a:t>
                      </a:r>
                      <a:r>
                        <a:rPr lang="en-US" altLang="zh-TW" sz="1100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altLang="zh-TW" sz="11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][a]]){</a:t>
                      </a:r>
                    </a:p>
                    <a:p>
                      <a:pPr marL="400050" indent="-400050">
                        <a:buFontTx/>
                        <a:buAutoNum type="arabicPeriod"/>
                        <a:defRPr/>
                      </a:pPr>
                      <a:r>
                        <a:rPr lang="en-US" altLang="zh-TW" sz="11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   </a:t>
                      </a:r>
                      <a:r>
                        <a:rPr lang="en-US" altLang="zh-TW" sz="1100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ecc</a:t>
                      </a:r>
                      <a:r>
                        <a:rPr lang="en-US" altLang="zh-TW" sz="11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= min(</a:t>
                      </a:r>
                      <a:r>
                        <a:rPr lang="en-US" altLang="zh-TW" sz="1100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ecc</a:t>
                      </a:r>
                      <a:r>
                        <a:rPr lang="en-US" altLang="zh-TW" sz="11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(D[</a:t>
                      </a:r>
                      <a:r>
                        <a:rPr lang="en-US" altLang="zh-TW" sz="1100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altLang="zh-TW" sz="11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][r[</a:t>
                      </a:r>
                      <a:r>
                        <a:rPr lang="en-US" altLang="zh-TW" sz="1100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altLang="zh-TW" sz="11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][b]] + D[j][r[</a:t>
                      </a:r>
                      <a:r>
                        <a:rPr lang="en-US" altLang="zh-TW" sz="1100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altLang="zh-TW" sz="11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][a]] + length(</a:t>
                      </a:r>
                      <a:r>
                        <a:rPr lang="en-US" altLang="zh-TW" sz="1100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altLang="zh-TW" sz="11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j)) / 2);</a:t>
                      </a:r>
                    </a:p>
                    <a:p>
                      <a:pPr marL="400050" indent="-400050">
                        <a:buFontTx/>
                        <a:buAutoNum type="arabicPeriod"/>
                        <a:defRPr/>
                      </a:pPr>
                      <a:r>
                        <a:rPr lang="en-US" altLang="zh-TW" sz="11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   a = b;</a:t>
                      </a:r>
                    </a:p>
                    <a:p>
                      <a:pPr marL="400050" indent="-400050">
                        <a:buFontTx/>
                        <a:buAutoNum type="arabicPeriod"/>
                        <a:defRPr/>
                      </a:pPr>
                      <a:r>
                        <a:rPr lang="en-US" altLang="zh-TW" sz="11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}</a:t>
                      </a:r>
                    </a:p>
                    <a:p>
                      <a:pPr marL="400050" indent="-400050">
                        <a:buFontTx/>
                        <a:buAutoNum type="arabicPeriod"/>
                        <a:defRPr/>
                      </a:pPr>
                      <a:r>
                        <a:rPr lang="en-US" altLang="zh-TW" sz="11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</a:p>
                  </a:txBody>
                  <a:tcPr marL="58191" marR="5819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矩形: 圓角 5">
            <a:extLst>
              <a:ext uri="{FF2B5EF4-FFF2-40B4-BE49-F238E27FC236}">
                <a16:creationId xmlns:a16="http://schemas.microsoft.com/office/drawing/2014/main" id="{5C1E7046-B412-445B-B82A-1953D92FD009}"/>
              </a:ext>
            </a:extLst>
          </p:cNvPr>
          <p:cNvSpPr/>
          <p:nvPr/>
        </p:nvSpPr>
        <p:spPr>
          <a:xfrm>
            <a:off x="5673970" y="2751228"/>
            <a:ext cx="2813537" cy="162986"/>
          </a:xfrm>
          <a:prstGeom prst="round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2315E8B-8028-4260-9F7A-FD943B1A09EC}"/>
              </a:ext>
            </a:extLst>
          </p:cNvPr>
          <p:cNvSpPr txBox="1"/>
          <p:nvPr/>
        </p:nvSpPr>
        <p:spPr>
          <a:xfrm>
            <a:off x="7895490" y="1042475"/>
            <a:ext cx="3903787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TW" b="1" dirty="0"/>
              <a:t>Determine whether having intersection</a:t>
            </a:r>
            <a:endParaRPr lang="zh-TW" altLang="en-US" b="1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536759CD-6ED8-4AC4-AE45-91745F97FB35}"/>
              </a:ext>
            </a:extLst>
          </p:cNvPr>
          <p:cNvCxnSpPr>
            <a:cxnSpLocks/>
          </p:cNvCxnSpPr>
          <p:nvPr/>
        </p:nvCxnSpPr>
        <p:spPr>
          <a:xfrm flipV="1">
            <a:off x="8487507" y="1479275"/>
            <a:ext cx="1359877" cy="1271953"/>
          </a:xfrm>
          <a:prstGeom prst="straightConnector1">
            <a:avLst/>
          </a:prstGeom>
          <a:ln w="25400">
            <a:solidFill>
              <a:srgbClr val="FFFF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C260DFE1-FF5A-40D6-A179-1B09807F4508}"/>
              </a:ext>
            </a:extLst>
          </p:cNvPr>
          <p:cNvGrpSpPr/>
          <p:nvPr/>
        </p:nvGrpSpPr>
        <p:grpSpPr>
          <a:xfrm>
            <a:off x="1381913" y="2310562"/>
            <a:ext cx="2171694" cy="4443699"/>
            <a:chOff x="8749151" y="2085544"/>
            <a:chExt cx="2171694" cy="4443699"/>
          </a:xfrm>
        </p:grpSpPr>
        <p:grpSp>
          <p:nvGrpSpPr>
            <p:cNvPr id="26" name="群組 25">
              <a:extLst>
                <a:ext uri="{FF2B5EF4-FFF2-40B4-BE49-F238E27FC236}">
                  <a16:creationId xmlns:a16="http://schemas.microsoft.com/office/drawing/2014/main" id="{4F0A0658-C0B2-4869-ABD9-30674B09183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749151" y="2085544"/>
              <a:ext cx="2171694" cy="4443699"/>
              <a:chOff x="6736778" y="4223473"/>
              <a:chExt cx="1156855" cy="2367145"/>
            </a:xfrm>
          </p:grpSpPr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D917F343-DDB5-46CD-B76C-5ED248C69B62}"/>
                  </a:ext>
                </a:extLst>
              </p:cNvPr>
              <p:cNvSpPr/>
              <p:nvPr/>
            </p:nvSpPr>
            <p:spPr>
              <a:xfrm>
                <a:off x="6799126" y="4223473"/>
                <a:ext cx="980208" cy="195349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BA618CCC-CCC4-49E7-A4D6-422247382253}"/>
                  </a:ext>
                </a:extLst>
              </p:cNvPr>
              <p:cNvSpPr txBox="1"/>
              <p:nvPr/>
            </p:nvSpPr>
            <p:spPr>
              <a:xfrm>
                <a:off x="6736778" y="6311900"/>
                <a:ext cx="1156855" cy="278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b="1" dirty="0" err="1"/>
                  <a:t>i</a:t>
                </a:r>
                <a:r>
                  <a:rPr lang="en-US" altLang="zh-TW" sz="2800" b="1" dirty="0"/>
                  <a:t>                     j</a:t>
                </a:r>
                <a:r>
                  <a:rPr lang="en-US" altLang="zh-TW" sz="2800" dirty="0"/>
                  <a:t>    </a:t>
                </a:r>
                <a:endParaRPr lang="zh-TW" altLang="en-US" sz="2800" dirty="0"/>
              </a:p>
            </p:txBody>
          </p:sp>
          <p:cxnSp>
            <p:nvCxnSpPr>
              <p:cNvPr id="36" name="直線接點 35">
                <a:extLst>
                  <a:ext uri="{FF2B5EF4-FFF2-40B4-BE49-F238E27FC236}">
                    <a16:creationId xmlns:a16="http://schemas.microsoft.com/office/drawing/2014/main" id="{E14AC254-0746-4E40-86CE-E92890395BE9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V="1">
                <a:off x="6805801" y="4454548"/>
                <a:ext cx="705550" cy="70555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>
                <a:extLst>
                  <a:ext uri="{FF2B5EF4-FFF2-40B4-BE49-F238E27FC236}">
                    <a16:creationId xmlns:a16="http://schemas.microsoft.com/office/drawing/2014/main" id="{36B4779B-9969-4D5C-A404-E8D3F957FD5D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>
                <a:off x="7498007" y="4447627"/>
                <a:ext cx="280854" cy="280854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756DE1BC-4E1A-4961-9E0E-8177D18F214A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8886061" y="4321708"/>
              <a:ext cx="683966" cy="68396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>
              <a:extLst>
                <a:ext uri="{FF2B5EF4-FFF2-40B4-BE49-F238E27FC236}">
                  <a16:creationId xmlns:a16="http://schemas.microsoft.com/office/drawing/2014/main" id="{A385AECD-F64D-49C5-A65A-A2234CB889B7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888908" y="3919128"/>
              <a:ext cx="1823635" cy="182363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279A7C21-874C-4FDE-A6F2-3FE1D9641894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9570027" y="4325808"/>
              <a:ext cx="1145363" cy="114536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4C4DEDF5-5F1F-443A-A7CC-992FF4FB3C40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874417" y="3083432"/>
              <a:ext cx="1823635" cy="182363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44F222E5-AE06-495C-AD52-81AAC581D1EE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8886061" y="3134079"/>
              <a:ext cx="341983" cy="34198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9111D909-CA93-420C-B641-1672ADF96185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9224308" y="3133390"/>
              <a:ext cx="1473744" cy="147374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3A2D06FE-3A1F-4368-89F9-573761F38985}"/>
              </a:ext>
            </a:extLst>
          </p:cNvPr>
          <p:cNvSpPr txBox="1"/>
          <p:nvPr/>
        </p:nvSpPr>
        <p:spPr>
          <a:xfrm>
            <a:off x="3659871" y="3722198"/>
            <a:ext cx="2507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State: a = 0, b = 1</a:t>
            </a:r>
            <a:endParaRPr lang="zh-TW" altLang="en-US" sz="2400" dirty="0"/>
          </a:p>
        </p:txBody>
      </p: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A2E22D79-0C77-41AE-A136-494351A7C3EF}"/>
              </a:ext>
            </a:extLst>
          </p:cNvPr>
          <p:cNvCxnSpPr>
            <a:cxnSpLocks noChangeAspect="1"/>
          </p:cNvCxnSpPr>
          <p:nvPr/>
        </p:nvCxnSpPr>
        <p:spPr>
          <a:xfrm>
            <a:off x="1507178" y="3291584"/>
            <a:ext cx="1823635" cy="1823635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F8C2B573-D3F3-4697-8405-51639E29C524}"/>
              </a:ext>
            </a:extLst>
          </p:cNvPr>
          <p:cNvSpPr txBox="1"/>
          <p:nvPr/>
        </p:nvSpPr>
        <p:spPr>
          <a:xfrm>
            <a:off x="3674440" y="3722197"/>
            <a:ext cx="2507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State: a = 1, b = 2</a:t>
            </a:r>
            <a:endParaRPr lang="zh-TW" altLang="en-US" sz="24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27C7FC37-491A-4F7E-BB4C-1792A8CACD1B}"/>
              </a:ext>
            </a:extLst>
          </p:cNvPr>
          <p:cNvSpPr txBox="1"/>
          <p:nvPr/>
        </p:nvSpPr>
        <p:spPr>
          <a:xfrm>
            <a:off x="3683552" y="3722197"/>
            <a:ext cx="2507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State: a = 2, b = 3</a:t>
            </a:r>
            <a:endParaRPr lang="zh-TW" altLang="en-US" sz="2400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F52258F8-3946-43AB-9A5F-AF7B21A56910}"/>
              </a:ext>
            </a:extLst>
          </p:cNvPr>
          <p:cNvSpPr txBox="1"/>
          <p:nvPr/>
        </p:nvSpPr>
        <p:spPr>
          <a:xfrm>
            <a:off x="3692664" y="3722197"/>
            <a:ext cx="2507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State: a = 2, b = 4</a:t>
            </a:r>
            <a:endParaRPr lang="zh-TW" altLang="en-US" sz="2400" dirty="0"/>
          </a:p>
        </p:txBody>
      </p: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222A59B9-8E4D-4D1B-BCD1-7E102AC77864}"/>
              </a:ext>
            </a:extLst>
          </p:cNvPr>
          <p:cNvCxnSpPr>
            <a:cxnSpLocks noChangeAspect="1"/>
          </p:cNvCxnSpPr>
          <p:nvPr/>
        </p:nvCxnSpPr>
        <p:spPr>
          <a:xfrm>
            <a:off x="1868143" y="3360471"/>
            <a:ext cx="1473744" cy="1473744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37CE81B5-9308-42E2-BDC5-860C079A94DA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1529896" y="3360129"/>
            <a:ext cx="341983" cy="341984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E18FA0AA-3C59-4C9D-A0E8-00E6F1ACAC49}"/>
              </a:ext>
            </a:extLst>
          </p:cNvPr>
          <p:cNvCxnSpPr>
            <a:cxnSpLocks noChangeAspect="1"/>
          </p:cNvCxnSpPr>
          <p:nvPr/>
        </p:nvCxnSpPr>
        <p:spPr>
          <a:xfrm>
            <a:off x="1857069" y="3360471"/>
            <a:ext cx="1473744" cy="1473744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E370B9BA-1C25-4485-A83F-8B247F48172B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1518822" y="3365502"/>
            <a:ext cx="341983" cy="341984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8ABE0E80-F713-44B8-9EF0-296499398FAE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1504253" y="2734395"/>
            <a:ext cx="1338271" cy="1338275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393E054D-1B64-440E-ABF0-C2678D63C627}"/>
              </a:ext>
            </a:extLst>
          </p:cNvPr>
          <p:cNvCxnSpPr>
            <a:cxnSpLocks noChangeAspect="1"/>
          </p:cNvCxnSpPr>
          <p:nvPr/>
        </p:nvCxnSpPr>
        <p:spPr>
          <a:xfrm>
            <a:off x="2842499" y="2751228"/>
            <a:ext cx="510397" cy="510397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橢圓 55">
            <a:extLst>
              <a:ext uri="{FF2B5EF4-FFF2-40B4-BE49-F238E27FC236}">
                <a16:creationId xmlns:a16="http://schemas.microsoft.com/office/drawing/2014/main" id="{B8506E72-F493-4A36-B7EE-B826975DB40B}"/>
              </a:ext>
            </a:extLst>
          </p:cNvPr>
          <p:cNvSpPr>
            <a:spLocks noChangeAspect="1"/>
          </p:cNvSpPr>
          <p:nvPr/>
        </p:nvSpPr>
        <p:spPr>
          <a:xfrm>
            <a:off x="1667245" y="3484526"/>
            <a:ext cx="90000" cy="9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>
            <a:extLst>
              <a:ext uri="{FF2B5EF4-FFF2-40B4-BE49-F238E27FC236}">
                <a16:creationId xmlns:a16="http://schemas.microsoft.com/office/drawing/2014/main" id="{26FCB98C-2C6B-48EF-86C1-4429BF420B3A}"/>
              </a:ext>
            </a:extLst>
          </p:cNvPr>
          <p:cNvSpPr>
            <a:spLocks noChangeAspect="1"/>
          </p:cNvSpPr>
          <p:nvPr/>
        </p:nvSpPr>
        <p:spPr>
          <a:xfrm>
            <a:off x="1991193" y="3497261"/>
            <a:ext cx="90000" cy="9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CDE60369-2E67-4050-92D0-05E3B1E4CCBE}"/>
              </a:ext>
            </a:extLst>
          </p:cNvPr>
          <p:cNvCxnSpPr>
            <a:cxnSpLocks noChangeAspect="1"/>
          </p:cNvCxnSpPr>
          <p:nvPr/>
        </p:nvCxnSpPr>
        <p:spPr>
          <a:xfrm>
            <a:off x="2832266" y="2749165"/>
            <a:ext cx="519368" cy="519368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80F32CB5-68E6-42B1-81B0-DB5F5955D6F8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1499309" y="2742957"/>
            <a:ext cx="1338271" cy="1338275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C6CB976D-48C6-45DC-894A-ED3B5F8D3751}"/>
              </a:ext>
            </a:extLst>
          </p:cNvPr>
          <p:cNvCxnSpPr>
            <a:cxnSpLocks noChangeAspect="1"/>
          </p:cNvCxnSpPr>
          <p:nvPr/>
        </p:nvCxnSpPr>
        <p:spPr>
          <a:xfrm>
            <a:off x="1507178" y="4144589"/>
            <a:ext cx="1823635" cy="1823635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4F0401FE-6F7F-4AE4-B05B-48B4DDEBEBCD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1523143" y="4533621"/>
            <a:ext cx="685897" cy="68590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E72553DA-8385-4F64-A31A-429415AAD356}"/>
              </a:ext>
            </a:extLst>
          </p:cNvPr>
          <p:cNvCxnSpPr>
            <a:cxnSpLocks noChangeAspect="1"/>
          </p:cNvCxnSpPr>
          <p:nvPr/>
        </p:nvCxnSpPr>
        <p:spPr>
          <a:xfrm>
            <a:off x="2210126" y="4554337"/>
            <a:ext cx="1108121" cy="1108121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C4497A56-A8F2-4143-BFA1-FAC7F864B6B2}"/>
              </a:ext>
            </a:extLst>
          </p:cNvPr>
          <p:cNvSpPr txBox="1"/>
          <p:nvPr/>
        </p:nvSpPr>
        <p:spPr>
          <a:xfrm>
            <a:off x="3679231" y="4554337"/>
            <a:ext cx="68533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The key observation: the </a:t>
            </a:r>
            <a:r>
              <a:rPr lang="en-US" altLang="zh-TW" sz="2400" dirty="0">
                <a:solidFill>
                  <a:srgbClr val="FF9900"/>
                </a:solidFill>
              </a:rPr>
              <a:t>orange line </a:t>
            </a:r>
            <a:r>
              <a:rPr lang="en-US" altLang="zh-TW" sz="2400" dirty="0"/>
              <a:t>is higher in </a:t>
            </a:r>
            <a:r>
              <a:rPr lang="en-US" altLang="zh-TW" sz="2400" b="1" dirty="0" err="1"/>
              <a:t>i</a:t>
            </a:r>
            <a:r>
              <a:rPr lang="en-US" altLang="zh-TW" sz="2400" dirty="0"/>
              <a:t> side, </a:t>
            </a:r>
          </a:p>
          <a:p>
            <a:r>
              <a:rPr lang="en-US" altLang="zh-TW" sz="2400" dirty="0"/>
              <a:t>                                     but lower in </a:t>
            </a:r>
            <a:r>
              <a:rPr lang="en-US" altLang="zh-TW" sz="2400" b="1" dirty="0"/>
              <a:t>j</a:t>
            </a:r>
            <a:r>
              <a:rPr lang="en-US" altLang="zh-TW" sz="2400" dirty="0"/>
              <a:t> side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6755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8" grpId="1"/>
      <p:bldP spid="41" grpId="0"/>
      <p:bldP spid="41" grpId="1"/>
      <p:bldP spid="45" grpId="0"/>
      <p:bldP spid="45" grpId="1"/>
      <p:bldP spid="46" grpId="0"/>
      <p:bldP spid="46" grpId="1"/>
      <p:bldP spid="56" grpId="0" animBg="1"/>
      <p:bldP spid="56" grpId="1" animBg="1"/>
      <p:bldP spid="58" grpId="0" animBg="1"/>
      <p:bldP spid="58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9A6588-9CCD-4CAD-BBC9-B663166BE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b="1" dirty="0"/>
              <a:t>How to check red points and their eccentricity?</a:t>
            </a:r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07AC4F8-2209-47AE-8FC3-C1BB9A1140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19784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3200" dirty="0"/>
                  <a:t>Let </a:t>
                </a:r>
                <a:r>
                  <a:rPr lang="en-US" altLang="zh-TW" sz="3200" b="1" dirty="0"/>
                  <a:t>o</a:t>
                </a:r>
                <a:r>
                  <a:rPr lang="en-US" altLang="zh-TW" sz="3200" dirty="0"/>
                  <a:t> = vertex for the </a:t>
                </a:r>
                <a:r>
                  <a:rPr lang="en-US" altLang="zh-TW" sz="3200" dirty="0">
                    <a:solidFill>
                      <a:srgbClr val="FF9900"/>
                    </a:solidFill>
                  </a:rPr>
                  <a:t>orange line</a:t>
                </a:r>
              </a:p>
              <a:p>
                <a:pPr marL="0" indent="0">
                  <a:buNone/>
                </a:pPr>
                <a:r>
                  <a:rPr lang="en-US" altLang="zh-TW" sz="3200" dirty="0"/>
                  <a:t>         </a:t>
                </a:r>
                <a:r>
                  <a:rPr lang="en-US" altLang="zh-TW" sz="3200" b="1" dirty="0"/>
                  <a:t>g</a:t>
                </a:r>
                <a:r>
                  <a:rPr lang="en-US" altLang="zh-TW" sz="3200" dirty="0"/>
                  <a:t> = vertex for the </a:t>
                </a:r>
                <a:r>
                  <a:rPr lang="en-US" altLang="zh-TW" sz="3200" dirty="0">
                    <a:solidFill>
                      <a:srgbClr val="00B050"/>
                    </a:solidFill>
                  </a:rPr>
                  <a:t>green line</a:t>
                </a:r>
              </a:p>
              <a:p>
                <a14:m>
                  <m:oMath xmlns:m="http://schemas.openxmlformats.org/officeDocument/2006/math">
                    <m:r>
                      <a:rPr lang="en-US" altLang="zh-TW" sz="32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sz="3200" b="1">
                        <a:latin typeface="Cambria Math" panose="02040503050406030204" pitchFamily="18" charset="0"/>
                      </a:rPr>
                      <m:t>𝛜</m:t>
                    </m:r>
                    <m:d>
                      <m:dPr>
                        <m:ctrlPr>
                          <a:rPr lang="en-US" altLang="zh-TW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320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</m:d>
                  </m:oMath>
                </a14:m>
                <a:r>
                  <a:rPr lang="en-US" altLang="zh-TW" sz="3200" dirty="0"/>
                  <a:t>   </a:t>
                </a:r>
              </a:p>
              <a:p>
                <a:pPr marL="0" indent="0">
                  <a:buNone/>
                </a:pPr>
                <a:r>
                  <a:rPr lang="en-US" altLang="zh-TW" sz="3200" dirty="0"/>
                  <a:t>   = </a:t>
                </a:r>
                <a:r>
                  <a:rPr lang="en-US" altLang="zh-TW" sz="3200" b="1" dirty="0"/>
                  <a:t>d</a:t>
                </a:r>
                <a:r>
                  <a:rPr lang="en-US" altLang="zh-TW" sz="3200" dirty="0"/>
                  <a:t>(</a:t>
                </a:r>
                <a:r>
                  <a:rPr lang="en-US" altLang="zh-TW" sz="3200" dirty="0" err="1"/>
                  <a:t>i</a:t>
                </a:r>
                <a:r>
                  <a:rPr lang="en-US" altLang="zh-TW" sz="3200" dirty="0"/>
                  <a:t>, g) + </a:t>
                </a:r>
                <a:r>
                  <a:rPr lang="en-US" altLang="zh-TW" sz="3200" b="1" dirty="0"/>
                  <a:t>length</a:t>
                </a:r>
                <a:r>
                  <a:rPr lang="en-US" altLang="zh-TW" sz="3200" dirty="0"/>
                  <a:t>(p, </a:t>
                </a:r>
                <a:r>
                  <a:rPr lang="en-US" altLang="zh-TW" sz="3200" dirty="0" err="1"/>
                  <a:t>i</a:t>
                </a:r>
                <a:r>
                  <a:rPr lang="en-US" altLang="zh-TW" sz="3200" dirty="0"/>
                  <a:t>)</a:t>
                </a:r>
              </a:p>
              <a:p>
                <a:pPr marL="0" indent="0">
                  <a:buNone/>
                </a:pPr>
                <a:r>
                  <a:rPr lang="en-US" altLang="zh-TW" sz="3200" dirty="0"/>
                  <a:t>   = </a:t>
                </a:r>
                <a:r>
                  <a:rPr lang="en-US" altLang="zh-TW" sz="3200" b="1" dirty="0"/>
                  <a:t>d</a:t>
                </a:r>
                <a:r>
                  <a:rPr lang="en-US" altLang="zh-TW" sz="3200" dirty="0"/>
                  <a:t>(j, o) + </a:t>
                </a:r>
                <a:r>
                  <a:rPr lang="en-US" altLang="zh-TW" sz="3200" b="1" dirty="0"/>
                  <a:t>length</a:t>
                </a:r>
                <a:r>
                  <a:rPr lang="en-US" altLang="zh-TW" sz="3200" dirty="0"/>
                  <a:t>(p, j)</a:t>
                </a:r>
              </a:p>
              <a:p>
                <a:pPr marL="0" indent="0">
                  <a:buNone/>
                </a:pPr>
                <a:r>
                  <a:rPr lang="en-US" altLang="zh-TW" sz="3200" dirty="0"/>
                  <a:t>   = ( </a:t>
                </a:r>
                <a:r>
                  <a:rPr lang="en-US" altLang="zh-TW" sz="3200" b="1" dirty="0"/>
                  <a:t>d</a:t>
                </a:r>
                <a:r>
                  <a:rPr lang="en-US" altLang="zh-TW" sz="3200" dirty="0"/>
                  <a:t>(</a:t>
                </a:r>
                <a:r>
                  <a:rPr lang="en-US" altLang="zh-TW" sz="3200" dirty="0" err="1"/>
                  <a:t>i</a:t>
                </a:r>
                <a:r>
                  <a:rPr lang="en-US" altLang="zh-TW" sz="3200" dirty="0"/>
                  <a:t>, g) + </a:t>
                </a:r>
                <a:r>
                  <a:rPr lang="en-US" altLang="zh-TW" sz="3200" b="1" dirty="0"/>
                  <a:t>d</a:t>
                </a:r>
                <a:r>
                  <a:rPr lang="en-US" altLang="zh-TW" sz="3200" dirty="0"/>
                  <a:t>(j, o) + </a:t>
                </a:r>
                <a:r>
                  <a:rPr lang="en-US" altLang="zh-TW" sz="3200" b="1" dirty="0"/>
                  <a:t>length</a:t>
                </a:r>
                <a:r>
                  <a:rPr lang="en-US" altLang="zh-TW" sz="3200" dirty="0"/>
                  <a:t>(</a:t>
                </a:r>
                <a:r>
                  <a:rPr lang="en-US" altLang="zh-TW" sz="3200" dirty="0" err="1"/>
                  <a:t>i</a:t>
                </a:r>
                <a:r>
                  <a:rPr lang="en-US" altLang="zh-TW" sz="3200" dirty="0"/>
                  <a:t>, j) ) / 2</a:t>
                </a:r>
              </a:p>
              <a:p>
                <a:r>
                  <a:rPr lang="zh-TW" altLang="en-US" sz="2400" dirty="0">
                    <a:solidFill>
                      <a:srgbClr val="FF0000"/>
                    </a:solidFill>
                  </a:rPr>
                  <a:t>所有線的斜率必為</a:t>
                </a:r>
                <a14:m>
                  <m:oMath xmlns:m="http://schemas.openxmlformats.org/officeDocument/2006/math">
                    <m:r>
                      <a:rPr lang="en-US" altLang="zh-TW" sz="2400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altLang="zh-TW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1</m:t>
                    </m:r>
                  </m:oMath>
                </a14:m>
                <a:r>
                  <a:rPr lang="en-US" altLang="zh-TW" sz="2400" dirty="0"/>
                  <a:t> </a:t>
                </a:r>
              </a:p>
              <a:p>
                <a:pPr marL="0" indent="0">
                  <a:buNone/>
                </a:pPr>
                <a:r>
                  <a:rPr lang="en-US" altLang="zh-TW" sz="2400" dirty="0"/>
                  <a:t>    (</a:t>
                </a:r>
                <a:r>
                  <a:rPr lang="zh-TW" altLang="en-US" sz="2400" dirty="0"/>
                  <a:t>∵ </a:t>
                </a:r>
                <a:r>
                  <a:rPr lang="en-US" altLang="zh-TW" sz="2400" dirty="0"/>
                  <a:t>x</a:t>
                </a:r>
                <a:r>
                  <a:rPr lang="zh-TW" altLang="en-US" sz="2400" dirty="0"/>
                  <a:t>方向與</a:t>
                </a:r>
                <a:r>
                  <a:rPr lang="en-US" altLang="zh-TW" sz="2400" dirty="0"/>
                  <a:t>y</a:t>
                </a:r>
                <a:r>
                  <a:rPr lang="zh-TW" altLang="en-US" sz="2400" dirty="0"/>
                  <a:t>方向的變化率一樣</a:t>
                </a:r>
                <a:r>
                  <a:rPr lang="en-US" altLang="zh-TW" sz="2400" dirty="0"/>
                  <a:t>)</a:t>
                </a:r>
              </a:p>
              <a:p>
                <a:endParaRPr lang="zh-TW" altLang="en-US" sz="320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07AC4F8-2209-47AE-8FC3-C1BB9A1140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19784"/>
                <a:ext cx="10515600" cy="4351338"/>
              </a:xfrm>
              <a:blipFill>
                <a:blip r:embed="rId2"/>
                <a:stretch>
                  <a:fillRect l="-1333" t="-2945" b="-15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BA5916D-448B-4B5B-B5D4-2E302F926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5E6C-284B-4BEF-BE71-527141E754F9}" type="slidenum">
              <a:rPr lang="zh-TW" altLang="en-US" smtClean="0"/>
              <a:t>27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A36EAB1B-1BBB-4794-A034-84264AF65BD2}"/>
                  </a:ext>
                </a:extLst>
              </p:cNvPr>
              <p:cNvSpPr/>
              <p:nvPr/>
            </p:nvSpPr>
            <p:spPr>
              <a:xfrm>
                <a:off x="4303990" y="5912214"/>
                <a:ext cx="5147593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2800" dirty="0"/>
                  <a:t>x-axis: length from </a:t>
                </a:r>
                <a:r>
                  <a:rPr lang="en-US" altLang="zh-TW" sz="2800" b="1" dirty="0" err="1"/>
                  <a:t>i</a:t>
                </a:r>
                <a:r>
                  <a:rPr lang="en-US" altLang="zh-TW" sz="2800" dirty="0"/>
                  <a:t> to </a:t>
                </a:r>
                <a:r>
                  <a:rPr lang="en-US" altLang="zh-TW" sz="2800" b="1" dirty="0"/>
                  <a:t>p</a:t>
                </a:r>
                <a:r>
                  <a:rPr lang="en-US" altLang="zh-TW" sz="2800" dirty="0"/>
                  <a:t> </a:t>
                </a:r>
              </a:p>
              <a:p>
                <a:r>
                  <a:rPr lang="en-US" altLang="zh-TW" sz="2800" dirty="0"/>
                  <a:t>y-axis: </a:t>
                </a:r>
                <a:r>
                  <a:rPr lang="en-US" altLang="zh-TW" sz="2800" b="1" dirty="0"/>
                  <a:t>d</a:t>
                </a:r>
                <a:r>
                  <a:rPr lang="en-US" altLang="zh-TW" sz="2800" dirty="0"/>
                  <a:t>(p, u) for any vertex </a:t>
                </a:r>
                <a:r>
                  <a:rPr lang="en-US" altLang="zh-TW" sz="2800" b="1" dirty="0"/>
                  <a:t>u</a:t>
                </a:r>
                <a14:m>
                  <m:oMath xmlns:m="http://schemas.openxmlformats.org/officeDocument/2006/math">
                    <m:r>
                      <a:rPr lang="en-US" altLang="zh-TW" sz="28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𝑽</m:t>
                    </m:r>
                  </m:oMath>
                </a14:m>
                <a:endParaRPr lang="en-US" altLang="zh-TW" sz="2800" dirty="0"/>
              </a:p>
              <a:p>
                <a:endParaRPr lang="en-US" altLang="zh-TW" sz="2800" b="1" dirty="0"/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A36EAB1B-1BBB-4794-A034-84264AF65B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990" y="5912214"/>
                <a:ext cx="5147593" cy="1384995"/>
              </a:xfrm>
              <a:prstGeom prst="rect">
                <a:avLst/>
              </a:prstGeom>
              <a:blipFill>
                <a:blip r:embed="rId3"/>
                <a:stretch>
                  <a:fillRect l="-2370" t="-44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群組 5">
            <a:extLst>
              <a:ext uri="{FF2B5EF4-FFF2-40B4-BE49-F238E27FC236}">
                <a16:creationId xmlns:a16="http://schemas.microsoft.com/office/drawing/2014/main" id="{E0F8074E-BB62-422F-95AF-4BA39060C3B5}"/>
              </a:ext>
            </a:extLst>
          </p:cNvPr>
          <p:cNvGrpSpPr/>
          <p:nvPr/>
        </p:nvGrpSpPr>
        <p:grpSpPr>
          <a:xfrm>
            <a:off x="6278050" y="1819784"/>
            <a:ext cx="5812350" cy="4443699"/>
            <a:chOff x="6379650" y="1531891"/>
            <a:chExt cx="5812350" cy="4443699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66C136FF-EFF1-46F0-ABE8-9426A15901EC}"/>
                </a:ext>
              </a:extLst>
            </p:cNvPr>
            <p:cNvGrpSpPr/>
            <p:nvPr/>
          </p:nvGrpSpPr>
          <p:grpSpPr>
            <a:xfrm>
              <a:off x="6968779" y="1531891"/>
              <a:ext cx="4679681" cy="4443699"/>
              <a:chOff x="7250931" y="2250644"/>
              <a:chExt cx="4679681" cy="4443699"/>
            </a:xfrm>
          </p:grpSpPr>
          <p:grpSp>
            <p:nvGrpSpPr>
              <p:cNvPr id="15" name="群組 14">
                <a:extLst>
                  <a:ext uri="{FF2B5EF4-FFF2-40B4-BE49-F238E27FC236}">
                    <a16:creationId xmlns:a16="http://schemas.microsoft.com/office/drawing/2014/main" id="{BB237FC5-497C-419B-BBB9-39EE1498A78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623306" y="2250644"/>
                <a:ext cx="2171694" cy="4443699"/>
                <a:chOff x="6736778" y="4223473"/>
                <a:chExt cx="1156855" cy="2367145"/>
              </a:xfrm>
            </p:grpSpPr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7FB1BC54-269A-43CE-99F7-0D96FAB9008D}"/>
                    </a:ext>
                  </a:extLst>
                </p:cNvPr>
                <p:cNvSpPr/>
                <p:nvPr/>
              </p:nvSpPr>
              <p:spPr>
                <a:xfrm>
                  <a:off x="6799126" y="4223473"/>
                  <a:ext cx="980208" cy="195349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6CD543BC-A5FA-4318-9A39-902F0EA00BA4}"/>
                    </a:ext>
                  </a:extLst>
                </p:cNvPr>
                <p:cNvSpPr txBox="1"/>
                <p:nvPr/>
              </p:nvSpPr>
              <p:spPr>
                <a:xfrm>
                  <a:off x="6736778" y="6311900"/>
                  <a:ext cx="1156855" cy="2787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800" b="1" dirty="0" err="1"/>
                    <a:t>i</a:t>
                  </a:r>
                  <a:r>
                    <a:rPr lang="en-US" altLang="zh-TW" sz="2800" b="1" dirty="0"/>
                    <a:t>  p                  j    </a:t>
                  </a:r>
                  <a:endParaRPr lang="zh-TW" altLang="en-US" sz="2800" b="1" dirty="0"/>
                </a:p>
              </p:txBody>
            </p:sp>
            <p:cxnSp>
              <p:nvCxnSpPr>
                <p:cNvPr id="30" name="直線接點 29">
                  <a:extLst>
                    <a:ext uri="{FF2B5EF4-FFF2-40B4-BE49-F238E27FC236}">
                      <a16:creationId xmlns:a16="http://schemas.microsoft.com/office/drawing/2014/main" id="{D2EA4798-1B1B-41A1-9A0B-6B1CAA00901C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flipV="1">
                  <a:off x="6805801" y="4454548"/>
                  <a:ext cx="705550" cy="70555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線接點 30">
                  <a:extLst>
                    <a:ext uri="{FF2B5EF4-FFF2-40B4-BE49-F238E27FC236}">
                      <a16:creationId xmlns:a16="http://schemas.microsoft.com/office/drawing/2014/main" id="{0F6A32E9-1FD8-45EB-B540-56DD88200740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>
                  <a:off x="7498007" y="4447627"/>
                  <a:ext cx="280854" cy="280854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" name="直線接點 15">
                <a:extLst>
                  <a:ext uri="{FF2B5EF4-FFF2-40B4-BE49-F238E27FC236}">
                    <a16:creationId xmlns:a16="http://schemas.microsoft.com/office/drawing/2014/main" id="{EDE4F35E-1213-40C3-A064-CFDD045C26BB}"/>
                  </a:ext>
                </a:extLst>
              </p:cNvPr>
              <p:cNvCxnSpPr>
                <a:cxnSpLocks noChangeAspect="1"/>
                <a:endCxn id="28" idx="3"/>
              </p:cNvCxnSpPr>
              <p:nvPr/>
            </p:nvCxnSpPr>
            <p:spPr>
              <a:xfrm flipV="1">
                <a:off x="8740348" y="4084229"/>
                <a:ext cx="1840085" cy="186412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接點 16">
                <a:extLst>
                  <a:ext uri="{FF2B5EF4-FFF2-40B4-BE49-F238E27FC236}">
                    <a16:creationId xmlns:a16="http://schemas.microsoft.com/office/drawing/2014/main" id="{CCDCEE42-4910-481C-A7AB-FE54ABA7B798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V="1">
                <a:off x="8760216" y="4486808"/>
                <a:ext cx="683966" cy="68396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接點 17">
                <a:extLst>
                  <a:ext uri="{FF2B5EF4-FFF2-40B4-BE49-F238E27FC236}">
                    <a16:creationId xmlns:a16="http://schemas.microsoft.com/office/drawing/2014/main" id="{697A723C-98C9-4EAA-B88F-78F4542AA47C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>
                <a:off x="8763063" y="4084228"/>
                <a:ext cx="1823635" cy="1823635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接點 18">
                <a:extLst>
                  <a:ext uri="{FF2B5EF4-FFF2-40B4-BE49-F238E27FC236}">
                    <a16:creationId xmlns:a16="http://schemas.microsoft.com/office/drawing/2014/main" id="{EBEED407-A796-4A8A-B8F7-EE6928CB9DCD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>
                <a:off x="9444182" y="4490908"/>
                <a:ext cx="1145363" cy="1145363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接點 19">
                <a:extLst>
                  <a:ext uri="{FF2B5EF4-FFF2-40B4-BE49-F238E27FC236}">
                    <a16:creationId xmlns:a16="http://schemas.microsoft.com/office/drawing/2014/main" id="{C3E0FD6B-3B86-4C16-8EF8-FA2CDB2B64EE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>
                <a:off x="8748572" y="3248532"/>
                <a:ext cx="1823635" cy="1823635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接點 20">
                <a:extLst>
                  <a:ext uri="{FF2B5EF4-FFF2-40B4-BE49-F238E27FC236}">
                    <a16:creationId xmlns:a16="http://schemas.microsoft.com/office/drawing/2014/main" id="{3BE73EA0-309D-4058-980B-CB46B04AA3A8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V="1">
                <a:off x="8760216" y="3299179"/>
                <a:ext cx="341983" cy="341984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接點 21">
                <a:extLst>
                  <a:ext uri="{FF2B5EF4-FFF2-40B4-BE49-F238E27FC236}">
                    <a16:creationId xmlns:a16="http://schemas.microsoft.com/office/drawing/2014/main" id="{D6496D10-E7F3-4D0F-B7BA-ED507AC0326B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>
                <a:off x="9098463" y="3298490"/>
                <a:ext cx="1473744" cy="1473744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橢圓 22">
                <a:extLst>
                  <a:ext uri="{FF2B5EF4-FFF2-40B4-BE49-F238E27FC236}">
                    <a16:creationId xmlns:a16="http://schemas.microsoft.com/office/drawing/2014/main" id="{09EEEED9-9D33-46EE-ABBC-6838F430A56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913477" y="3398551"/>
                <a:ext cx="90000" cy="9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7" name="直線接點 26">
                <a:extLst>
                  <a:ext uri="{FF2B5EF4-FFF2-40B4-BE49-F238E27FC236}">
                    <a16:creationId xmlns:a16="http://schemas.microsoft.com/office/drawing/2014/main" id="{4B09E15E-44ED-4033-9049-1980A0C039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85435" y="3520124"/>
                <a:ext cx="0" cy="2397689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左大括弧 32">
                <a:extLst>
                  <a:ext uri="{FF2B5EF4-FFF2-40B4-BE49-F238E27FC236}">
                    <a16:creationId xmlns:a16="http://schemas.microsoft.com/office/drawing/2014/main" id="{7DF5D722-13A3-4C6F-BF5D-FDFA5671B465}"/>
                  </a:ext>
                </a:extLst>
              </p:cNvPr>
              <p:cNvSpPr/>
              <p:nvPr/>
            </p:nvSpPr>
            <p:spPr>
              <a:xfrm>
                <a:off x="8301470" y="3641163"/>
                <a:ext cx="321836" cy="2276650"/>
              </a:xfrm>
              <a:prstGeom prst="leftBrac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99D5BCD2-C1CD-4C3F-BF80-A2B077B3665F}"/>
                  </a:ext>
                </a:extLst>
              </p:cNvPr>
              <p:cNvSpPr txBox="1"/>
              <p:nvPr/>
            </p:nvSpPr>
            <p:spPr>
              <a:xfrm>
                <a:off x="7250931" y="4534380"/>
                <a:ext cx="9459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b="1" dirty="0"/>
                  <a:t>d</a:t>
                </a:r>
                <a:r>
                  <a:rPr lang="en-US" altLang="zh-TW" sz="2400" dirty="0"/>
                  <a:t>(</a:t>
                </a:r>
                <a:r>
                  <a:rPr lang="en-US" altLang="zh-TW" sz="2400" dirty="0" err="1"/>
                  <a:t>i</a:t>
                </a:r>
                <a:r>
                  <a:rPr lang="en-US" altLang="zh-TW" sz="2400" dirty="0"/>
                  <a:t>, g)</a:t>
                </a:r>
                <a:endParaRPr lang="zh-TW" altLang="en-US" sz="2400" dirty="0"/>
              </a:p>
            </p:txBody>
          </p:sp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723C879C-983A-4B6B-991F-28E066CB5697}"/>
                  </a:ext>
                </a:extLst>
              </p:cNvPr>
              <p:cNvSpPr txBox="1"/>
              <p:nvPr/>
            </p:nvSpPr>
            <p:spPr>
              <a:xfrm>
                <a:off x="10984697" y="5259182"/>
                <a:ext cx="9459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b="1" dirty="0"/>
                  <a:t>d</a:t>
                </a:r>
                <a:r>
                  <a:rPr lang="en-US" altLang="zh-TW" sz="2400" dirty="0"/>
                  <a:t>(j, o)</a:t>
                </a:r>
                <a:endParaRPr lang="zh-TW" altLang="en-US" sz="2400" dirty="0"/>
              </a:p>
            </p:txBody>
          </p:sp>
          <p:sp>
            <p:nvSpPr>
              <p:cNvPr id="36" name="右大括弧 35">
                <a:extLst>
                  <a:ext uri="{FF2B5EF4-FFF2-40B4-BE49-F238E27FC236}">
                    <a16:creationId xmlns:a16="http://schemas.microsoft.com/office/drawing/2014/main" id="{57B65504-69B8-4678-A8D7-8C155E19F9D1}"/>
                  </a:ext>
                </a:extLst>
              </p:cNvPr>
              <p:cNvSpPr/>
              <p:nvPr/>
            </p:nvSpPr>
            <p:spPr>
              <a:xfrm>
                <a:off x="10693400" y="5072167"/>
                <a:ext cx="138385" cy="835696"/>
              </a:xfrm>
              <a:prstGeom prst="rightBrac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8C7A2949-F294-4940-BFB4-D35A7E62C6E1}"/>
                </a:ext>
              </a:extLst>
            </p:cNvPr>
            <p:cNvSpPr txBox="1"/>
            <p:nvPr/>
          </p:nvSpPr>
          <p:spPr>
            <a:xfrm>
              <a:off x="6379650" y="2563585"/>
              <a:ext cx="14999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/>
                <a:t>length</a:t>
              </a:r>
              <a:r>
                <a:rPr lang="en-US" altLang="zh-TW" sz="2400" dirty="0"/>
                <a:t>(p, i)</a:t>
              </a:r>
              <a:endParaRPr lang="zh-TW" altLang="en-US" sz="2400" dirty="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CCDD118F-0BF1-4EA3-AE1A-617D5246E389}"/>
                </a:ext>
              </a:extLst>
            </p:cNvPr>
            <p:cNvSpPr/>
            <p:nvPr/>
          </p:nvSpPr>
          <p:spPr>
            <a:xfrm>
              <a:off x="10627789" y="3305794"/>
              <a:ext cx="156421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b="1" dirty="0"/>
                <a:t>length</a:t>
              </a:r>
              <a:r>
                <a:rPr lang="en-US" altLang="zh-TW" sz="2400" dirty="0"/>
                <a:t>(p, j)</a:t>
              </a:r>
              <a:endParaRPr lang="zh-TW" altLang="en-US" sz="2400" dirty="0"/>
            </a:p>
          </p:txBody>
        </p:sp>
        <p:sp>
          <p:nvSpPr>
            <p:cNvPr id="32" name="左大括弧 31">
              <a:extLst>
                <a:ext uri="{FF2B5EF4-FFF2-40B4-BE49-F238E27FC236}">
                  <a16:creationId xmlns:a16="http://schemas.microsoft.com/office/drawing/2014/main" id="{D7E3F0ED-634C-4D65-88F3-9D630964C7D6}"/>
                </a:ext>
              </a:extLst>
            </p:cNvPr>
            <p:cNvSpPr/>
            <p:nvPr/>
          </p:nvSpPr>
          <p:spPr>
            <a:xfrm>
              <a:off x="8038575" y="2746973"/>
              <a:ext cx="285656" cy="165647"/>
            </a:xfrm>
            <a:prstGeom prst="lef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右大括弧 36">
              <a:extLst>
                <a:ext uri="{FF2B5EF4-FFF2-40B4-BE49-F238E27FC236}">
                  <a16:creationId xmlns:a16="http://schemas.microsoft.com/office/drawing/2014/main" id="{FA5959C1-2F8B-415A-A198-6B2F572519D9}"/>
                </a:ext>
              </a:extLst>
            </p:cNvPr>
            <p:cNvSpPr/>
            <p:nvPr/>
          </p:nvSpPr>
          <p:spPr>
            <a:xfrm>
              <a:off x="10411248" y="2746973"/>
              <a:ext cx="138385" cy="1579309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1A84C988-453E-404D-BE4D-0E445AA59C6E}"/>
              </a:ext>
            </a:extLst>
          </p:cNvPr>
          <p:cNvSpPr/>
          <p:nvPr/>
        </p:nvSpPr>
        <p:spPr>
          <a:xfrm>
            <a:off x="4379789" y="4638934"/>
            <a:ext cx="2626897" cy="461665"/>
          </a:xfrm>
          <a:prstGeom prst="rect">
            <a:avLst/>
          </a:prstGeom>
          <a:solidFill>
            <a:schemeClr val="accent6">
              <a:alpha val="28000"/>
            </a:schemeClr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8F3F3201-2118-4C23-8F88-169F946E992B}"/>
              </a:ext>
            </a:extLst>
          </p:cNvPr>
          <p:cNvSpPr/>
          <p:nvPr/>
        </p:nvSpPr>
        <p:spPr>
          <a:xfrm>
            <a:off x="6322720" y="2876955"/>
            <a:ext cx="1491711" cy="461665"/>
          </a:xfrm>
          <a:prstGeom prst="rect">
            <a:avLst/>
          </a:prstGeom>
          <a:solidFill>
            <a:schemeClr val="accent6">
              <a:alpha val="28000"/>
            </a:schemeClr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CCB054B-9ABE-4CAD-BC71-6B3DE22A5912}"/>
              </a:ext>
            </a:extLst>
          </p:cNvPr>
          <p:cNvSpPr/>
          <p:nvPr/>
        </p:nvSpPr>
        <p:spPr>
          <a:xfrm>
            <a:off x="10526189" y="3573884"/>
            <a:ext cx="1490320" cy="461665"/>
          </a:xfrm>
          <a:prstGeom prst="rect">
            <a:avLst/>
          </a:prstGeom>
          <a:solidFill>
            <a:schemeClr val="accent6">
              <a:alpha val="28000"/>
            </a:schemeClr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2703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9A6588-9CCD-4CAD-BBC9-B663166BE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b="1" dirty="0"/>
              <a:t>How to check red points and their eccentricity?</a:t>
            </a:r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07AC4F8-2209-47AE-8FC3-C1BB9A1140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3200" dirty="0"/>
                  <a:t>Let </a:t>
                </a:r>
                <a:r>
                  <a:rPr lang="en-US" altLang="zh-TW" sz="3200" b="1" dirty="0"/>
                  <a:t>o</a:t>
                </a:r>
                <a:r>
                  <a:rPr lang="en-US" altLang="zh-TW" sz="3200" dirty="0"/>
                  <a:t> = vertex for the </a:t>
                </a:r>
                <a:r>
                  <a:rPr lang="en-US" altLang="zh-TW" sz="3200" dirty="0">
                    <a:solidFill>
                      <a:srgbClr val="FF9900"/>
                    </a:solidFill>
                  </a:rPr>
                  <a:t>orange line </a:t>
                </a:r>
              </a:p>
              <a:p>
                <a:pPr marL="0" indent="0">
                  <a:buNone/>
                </a:pPr>
                <a:r>
                  <a:rPr lang="en-US" altLang="zh-TW" sz="3200" dirty="0"/>
                  <a:t>         </a:t>
                </a:r>
                <a:r>
                  <a:rPr lang="en-US" altLang="zh-TW" sz="3200" b="1" dirty="0"/>
                  <a:t>g</a:t>
                </a:r>
                <a:r>
                  <a:rPr lang="en-US" altLang="zh-TW" sz="3200" dirty="0"/>
                  <a:t> = vertex for the </a:t>
                </a:r>
                <a:r>
                  <a:rPr lang="en-US" altLang="zh-TW" sz="3200" dirty="0">
                    <a:solidFill>
                      <a:srgbClr val="00B050"/>
                    </a:solidFill>
                  </a:rPr>
                  <a:t>green line</a:t>
                </a:r>
              </a:p>
              <a:p>
                <a:r>
                  <a:rPr lang="zh-TW" altLang="en-US" sz="3200" b="1" dirty="0"/>
                  <a:t> </a:t>
                </a:r>
                <a14:m>
                  <m:oMath xmlns:m="http://schemas.openxmlformats.org/officeDocument/2006/math">
                    <m:r>
                      <a:rPr lang="zh-TW" altLang="en-US" sz="3200" b="1">
                        <a:latin typeface="Cambria Math" panose="02040503050406030204" pitchFamily="18" charset="0"/>
                      </a:rPr>
                      <m:t>𝛜</m:t>
                    </m:r>
                    <m:d>
                      <m:dPr>
                        <m:ctrlPr>
                          <a:rPr lang="en-US" altLang="zh-TW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320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</m:d>
                  </m:oMath>
                </a14:m>
                <a:r>
                  <a:rPr lang="en-US" altLang="zh-TW" sz="3200" dirty="0"/>
                  <a:t>   </a:t>
                </a:r>
              </a:p>
              <a:p>
                <a:pPr marL="0" indent="0">
                  <a:buNone/>
                </a:pPr>
                <a:r>
                  <a:rPr lang="en-US" altLang="zh-TW" sz="3200" dirty="0"/>
                  <a:t>   = </a:t>
                </a:r>
                <a:r>
                  <a:rPr lang="en-US" altLang="zh-TW" sz="3200" b="1" dirty="0"/>
                  <a:t>d</a:t>
                </a:r>
                <a:r>
                  <a:rPr lang="en-US" altLang="zh-TW" sz="3200" dirty="0"/>
                  <a:t>(</a:t>
                </a:r>
                <a:r>
                  <a:rPr lang="en-US" altLang="zh-TW" sz="3200" dirty="0" err="1"/>
                  <a:t>i</a:t>
                </a:r>
                <a:r>
                  <a:rPr lang="en-US" altLang="zh-TW" sz="3200" dirty="0"/>
                  <a:t>, g) + </a:t>
                </a:r>
                <a:r>
                  <a:rPr lang="en-US" altLang="zh-TW" sz="3200" b="1" dirty="0"/>
                  <a:t>length</a:t>
                </a:r>
                <a:r>
                  <a:rPr lang="en-US" altLang="zh-TW" sz="3200" dirty="0"/>
                  <a:t>(p, </a:t>
                </a:r>
                <a:r>
                  <a:rPr lang="en-US" altLang="zh-TW" sz="3200" dirty="0" err="1"/>
                  <a:t>i</a:t>
                </a:r>
                <a:r>
                  <a:rPr lang="en-US" altLang="zh-TW" sz="3200" dirty="0"/>
                  <a:t>)</a:t>
                </a:r>
              </a:p>
              <a:p>
                <a:pPr marL="0" indent="0">
                  <a:buNone/>
                </a:pPr>
                <a:r>
                  <a:rPr lang="en-US" altLang="zh-TW" sz="3200" dirty="0"/>
                  <a:t>   = </a:t>
                </a:r>
                <a:r>
                  <a:rPr lang="en-US" altLang="zh-TW" sz="3200" b="1" dirty="0"/>
                  <a:t>d</a:t>
                </a:r>
                <a:r>
                  <a:rPr lang="en-US" altLang="zh-TW" sz="3200" dirty="0"/>
                  <a:t>(j, o) + </a:t>
                </a:r>
                <a:r>
                  <a:rPr lang="en-US" altLang="zh-TW" sz="3200" b="1" dirty="0"/>
                  <a:t>length</a:t>
                </a:r>
                <a:r>
                  <a:rPr lang="en-US" altLang="zh-TW" sz="3200" dirty="0"/>
                  <a:t>(p, j)</a:t>
                </a:r>
              </a:p>
              <a:p>
                <a:pPr marL="0" indent="0">
                  <a:buNone/>
                </a:pPr>
                <a:r>
                  <a:rPr lang="en-US" altLang="zh-TW" sz="3200" dirty="0"/>
                  <a:t>   = ( </a:t>
                </a:r>
                <a:r>
                  <a:rPr lang="en-US" altLang="zh-TW" sz="3200" b="1" dirty="0"/>
                  <a:t>d</a:t>
                </a:r>
                <a:r>
                  <a:rPr lang="en-US" altLang="zh-TW" sz="3200" dirty="0"/>
                  <a:t>(</a:t>
                </a:r>
                <a:r>
                  <a:rPr lang="en-US" altLang="zh-TW" sz="3200" dirty="0" err="1"/>
                  <a:t>i</a:t>
                </a:r>
                <a:r>
                  <a:rPr lang="en-US" altLang="zh-TW" sz="3200" dirty="0"/>
                  <a:t>, g) + </a:t>
                </a:r>
                <a:r>
                  <a:rPr lang="en-US" altLang="zh-TW" sz="3200" b="1" dirty="0"/>
                  <a:t>d</a:t>
                </a:r>
                <a:r>
                  <a:rPr lang="en-US" altLang="zh-TW" sz="3200" dirty="0"/>
                  <a:t>(j, o) + </a:t>
                </a:r>
                <a:r>
                  <a:rPr lang="en-US" altLang="zh-TW" sz="3200" b="1" dirty="0"/>
                  <a:t>length</a:t>
                </a:r>
                <a:r>
                  <a:rPr lang="en-US" altLang="zh-TW" sz="3200" dirty="0"/>
                  <a:t>(</a:t>
                </a:r>
                <a:r>
                  <a:rPr lang="en-US" altLang="zh-TW" sz="3200" dirty="0" err="1"/>
                  <a:t>i</a:t>
                </a:r>
                <a:r>
                  <a:rPr lang="en-US" altLang="zh-TW" sz="3200" dirty="0"/>
                  <a:t>, j) ) / 2</a:t>
                </a:r>
              </a:p>
              <a:p>
                <a:r>
                  <a:rPr lang="zh-TW" altLang="en-US" sz="2400" dirty="0">
                    <a:solidFill>
                      <a:srgbClr val="FF0000"/>
                    </a:solidFill>
                  </a:rPr>
                  <a:t>所有線的斜率必為</a:t>
                </a:r>
                <a14:m>
                  <m:oMath xmlns:m="http://schemas.openxmlformats.org/officeDocument/2006/math">
                    <m:r>
                      <a:rPr lang="en-US" altLang="zh-TW" sz="24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 1</m:t>
                    </m:r>
                  </m:oMath>
                </a14:m>
                <a:r>
                  <a:rPr lang="en-US" altLang="zh-TW" sz="2400" dirty="0"/>
                  <a:t> </a:t>
                </a:r>
              </a:p>
              <a:p>
                <a:pPr marL="0" indent="0">
                  <a:buNone/>
                </a:pPr>
                <a:r>
                  <a:rPr lang="en-US" altLang="zh-TW" sz="2400" dirty="0"/>
                  <a:t>    (</a:t>
                </a:r>
                <a:r>
                  <a:rPr lang="zh-TW" altLang="en-US" sz="2400" dirty="0"/>
                  <a:t>∵ </a:t>
                </a:r>
                <a:r>
                  <a:rPr lang="en-US" altLang="zh-TW" sz="2400" dirty="0"/>
                  <a:t>x</a:t>
                </a:r>
                <a:r>
                  <a:rPr lang="zh-TW" altLang="en-US" sz="2400" dirty="0"/>
                  <a:t>方向與</a:t>
                </a:r>
                <a:r>
                  <a:rPr lang="en-US" altLang="zh-TW" sz="2400" dirty="0"/>
                  <a:t>y</a:t>
                </a:r>
                <a:r>
                  <a:rPr lang="zh-TW" altLang="en-US" sz="2400" dirty="0"/>
                  <a:t>方向的變化率一樣</a:t>
                </a:r>
                <a:r>
                  <a:rPr lang="en-US" altLang="zh-TW" sz="2400" dirty="0"/>
                  <a:t>)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07AC4F8-2209-47AE-8FC3-C1BB9A1140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333" t="-2941" b="-140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5377CB2-331D-425F-B412-E27E5101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94F5E6C-284B-4BEF-BE71-527141E754F9}" type="slidenum">
              <a:rPr lang="zh-TW" altLang="en-US" smtClean="0"/>
              <a:t>28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CD8CCDE9-3E36-4469-8800-C9CEC38D065E}"/>
                  </a:ext>
                </a:extLst>
              </p:cNvPr>
              <p:cNvSpPr/>
              <p:nvPr/>
            </p:nvSpPr>
            <p:spPr>
              <a:xfrm>
                <a:off x="4158330" y="5966592"/>
                <a:ext cx="5180040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2800" dirty="0"/>
                  <a:t>x-axis: length from </a:t>
                </a:r>
                <a:r>
                  <a:rPr lang="en-US" altLang="zh-TW" sz="2800" b="1" dirty="0" err="1"/>
                  <a:t>i</a:t>
                </a:r>
                <a:r>
                  <a:rPr lang="en-US" altLang="zh-TW" sz="2800" dirty="0"/>
                  <a:t> to </a:t>
                </a:r>
                <a:r>
                  <a:rPr lang="en-US" altLang="zh-TW" sz="2800" b="1" dirty="0"/>
                  <a:t>p</a:t>
                </a:r>
                <a:r>
                  <a:rPr lang="en-US" altLang="zh-TW" sz="2800" dirty="0"/>
                  <a:t> </a:t>
                </a:r>
              </a:p>
              <a:p>
                <a:r>
                  <a:rPr lang="en-US" altLang="zh-TW" sz="2800" dirty="0"/>
                  <a:t>y-axis: </a:t>
                </a:r>
                <a:r>
                  <a:rPr lang="en-US" altLang="zh-TW" sz="2800" b="1" dirty="0"/>
                  <a:t>d</a:t>
                </a:r>
                <a:r>
                  <a:rPr lang="en-US" altLang="zh-TW" sz="2800" dirty="0"/>
                  <a:t>(p, u) for any vertex </a:t>
                </a:r>
                <a:r>
                  <a:rPr lang="en-US" altLang="zh-TW" sz="2800" b="1" dirty="0"/>
                  <a:t>u</a:t>
                </a:r>
                <a14:m>
                  <m:oMath xmlns:m="http://schemas.openxmlformats.org/officeDocument/2006/math">
                    <m:r>
                      <a:rPr lang="en-US" altLang="zh-TW" sz="28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𝑽</m:t>
                    </m:r>
                  </m:oMath>
                </a14:m>
                <a:endParaRPr lang="en-US" altLang="zh-TW" sz="2800" dirty="0"/>
              </a:p>
              <a:p>
                <a:endParaRPr lang="en-US" altLang="zh-TW" sz="2800" b="1" dirty="0"/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CD8CCDE9-3E36-4469-8800-C9CEC38D06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330" y="5966592"/>
                <a:ext cx="5180040" cy="1384995"/>
              </a:xfrm>
              <a:prstGeom prst="rect">
                <a:avLst/>
              </a:prstGeom>
              <a:blipFill>
                <a:blip r:embed="rId3"/>
                <a:stretch>
                  <a:fillRect l="-2353" t="-44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群組 6">
            <a:extLst>
              <a:ext uri="{FF2B5EF4-FFF2-40B4-BE49-F238E27FC236}">
                <a16:creationId xmlns:a16="http://schemas.microsoft.com/office/drawing/2014/main" id="{721B8664-0DD8-450F-8CCB-4D9A51CB3EEF}"/>
              </a:ext>
            </a:extLst>
          </p:cNvPr>
          <p:cNvGrpSpPr/>
          <p:nvPr/>
        </p:nvGrpSpPr>
        <p:grpSpPr>
          <a:xfrm>
            <a:off x="6374781" y="1822957"/>
            <a:ext cx="5238565" cy="4443699"/>
            <a:chOff x="6226275" y="1646238"/>
            <a:chExt cx="5238565" cy="4443699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7530FECE-2AD8-4F8E-A66D-ADAC2AC4123D}"/>
                </a:ext>
              </a:extLst>
            </p:cNvPr>
            <p:cNvGrpSpPr/>
            <p:nvPr/>
          </p:nvGrpSpPr>
          <p:grpSpPr>
            <a:xfrm>
              <a:off x="6694218" y="1646238"/>
              <a:ext cx="4770622" cy="4443699"/>
              <a:chOff x="7213507" y="2250644"/>
              <a:chExt cx="4770622" cy="4443699"/>
            </a:xfrm>
          </p:grpSpPr>
          <p:grpSp>
            <p:nvGrpSpPr>
              <p:cNvPr id="15" name="群組 14">
                <a:extLst>
                  <a:ext uri="{FF2B5EF4-FFF2-40B4-BE49-F238E27FC236}">
                    <a16:creationId xmlns:a16="http://schemas.microsoft.com/office/drawing/2014/main" id="{BB237FC5-497C-419B-BBB9-39EE1498A78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623306" y="2250644"/>
                <a:ext cx="2171694" cy="4443699"/>
                <a:chOff x="6736778" y="4223473"/>
                <a:chExt cx="1156855" cy="2367145"/>
              </a:xfrm>
            </p:grpSpPr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7FB1BC54-269A-43CE-99F7-0D96FAB9008D}"/>
                    </a:ext>
                  </a:extLst>
                </p:cNvPr>
                <p:cNvSpPr/>
                <p:nvPr/>
              </p:nvSpPr>
              <p:spPr>
                <a:xfrm>
                  <a:off x="6799126" y="4223473"/>
                  <a:ext cx="980208" cy="195349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6CD543BC-A5FA-4318-9A39-902F0EA00BA4}"/>
                    </a:ext>
                  </a:extLst>
                </p:cNvPr>
                <p:cNvSpPr txBox="1"/>
                <p:nvPr/>
              </p:nvSpPr>
              <p:spPr>
                <a:xfrm>
                  <a:off x="6736778" y="6311900"/>
                  <a:ext cx="1156855" cy="2787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800" b="1" dirty="0" err="1"/>
                    <a:t>i</a:t>
                  </a:r>
                  <a:r>
                    <a:rPr lang="en-US" altLang="zh-TW" sz="2800" b="1" dirty="0"/>
                    <a:t>     p              j    </a:t>
                  </a:r>
                  <a:endParaRPr lang="zh-TW" altLang="en-US" sz="2800" b="1" dirty="0"/>
                </a:p>
              </p:txBody>
            </p:sp>
            <p:cxnSp>
              <p:nvCxnSpPr>
                <p:cNvPr id="30" name="直線接點 29">
                  <a:extLst>
                    <a:ext uri="{FF2B5EF4-FFF2-40B4-BE49-F238E27FC236}">
                      <a16:creationId xmlns:a16="http://schemas.microsoft.com/office/drawing/2014/main" id="{D2EA4798-1B1B-41A1-9A0B-6B1CAA00901C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flipV="1">
                  <a:off x="6805801" y="4454548"/>
                  <a:ext cx="705550" cy="705550"/>
                </a:xfrm>
                <a:prstGeom prst="line">
                  <a:avLst/>
                </a:prstGeom>
                <a:ln w="254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線接點 30">
                  <a:extLst>
                    <a:ext uri="{FF2B5EF4-FFF2-40B4-BE49-F238E27FC236}">
                      <a16:creationId xmlns:a16="http://schemas.microsoft.com/office/drawing/2014/main" id="{0F6A32E9-1FD8-45EB-B540-56DD88200740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>
                  <a:off x="7498007" y="4447627"/>
                  <a:ext cx="280854" cy="280854"/>
                </a:xfrm>
                <a:prstGeom prst="line">
                  <a:avLst/>
                </a:prstGeom>
                <a:ln w="254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" name="直線接點 15">
                <a:extLst>
                  <a:ext uri="{FF2B5EF4-FFF2-40B4-BE49-F238E27FC236}">
                    <a16:creationId xmlns:a16="http://schemas.microsoft.com/office/drawing/2014/main" id="{EDE4F35E-1213-40C3-A064-CFDD045C26BB}"/>
                  </a:ext>
                </a:extLst>
              </p:cNvPr>
              <p:cNvCxnSpPr>
                <a:cxnSpLocks noChangeAspect="1"/>
                <a:endCxn id="28" idx="3"/>
              </p:cNvCxnSpPr>
              <p:nvPr/>
            </p:nvCxnSpPr>
            <p:spPr>
              <a:xfrm flipV="1">
                <a:off x="8740348" y="4084229"/>
                <a:ext cx="1840085" cy="186412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接點 16">
                <a:extLst>
                  <a:ext uri="{FF2B5EF4-FFF2-40B4-BE49-F238E27FC236}">
                    <a16:creationId xmlns:a16="http://schemas.microsoft.com/office/drawing/2014/main" id="{CCDCEE42-4910-481C-A7AB-FE54ABA7B798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V="1">
                <a:off x="8760216" y="4486808"/>
                <a:ext cx="683966" cy="68396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接點 17">
                <a:extLst>
                  <a:ext uri="{FF2B5EF4-FFF2-40B4-BE49-F238E27FC236}">
                    <a16:creationId xmlns:a16="http://schemas.microsoft.com/office/drawing/2014/main" id="{697A723C-98C9-4EAA-B88F-78F4542AA47C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>
                <a:off x="8763063" y="4084228"/>
                <a:ext cx="1823635" cy="1823635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接點 18">
                <a:extLst>
                  <a:ext uri="{FF2B5EF4-FFF2-40B4-BE49-F238E27FC236}">
                    <a16:creationId xmlns:a16="http://schemas.microsoft.com/office/drawing/2014/main" id="{EBEED407-A796-4A8A-B8F7-EE6928CB9DCD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>
                <a:off x="9444182" y="4490908"/>
                <a:ext cx="1145363" cy="1145363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接點 19">
                <a:extLst>
                  <a:ext uri="{FF2B5EF4-FFF2-40B4-BE49-F238E27FC236}">
                    <a16:creationId xmlns:a16="http://schemas.microsoft.com/office/drawing/2014/main" id="{C3E0FD6B-3B86-4C16-8EF8-FA2CDB2B64EE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>
                <a:off x="8748572" y="3248532"/>
                <a:ext cx="1823635" cy="1823635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接點 20">
                <a:extLst>
                  <a:ext uri="{FF2B5EF4-FFF2-40B4-BE49-F238E27FC236}">
                    <a16:creationId xmlns:a16="http://schemas.microsoft.com/office/drawing/2014/main" id="{3BE73EA0-309D-4058-980B-CB46B04AA3A8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V="1">
                <a:off x="8760216" y="3299179"/>
                <a:ext cx="341983" cy="341984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接點 21">
                <a:extLst>
                  <a:ext uri="{FF2B5EF4-FFF2-40B4-BE49-F238E27FC236}">
                    <a16:creationId xmlns:a16="http://schemas.microsoft.com/office/drawing/2014/main" id="{D6496D10-E7F3-4D0F-B7BA-ED507AC0326B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>
                <a:off x="9098463" y="3298490"/>
                <a:ext cx="1473744" cy="1473744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橢圓 22">
                <a:extLst>
                  <a:ext uri="{FF2B5EF4-FFF2-40B4-BE49-F238E27FC236}">
                    <a16:creationId xmlns:a16="http://schemas.microsoft.com/office/drawing/2014/main" id="{09EEEED9-9D33-46EE-ABBC-6838F430A56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218913" y="3425171"/>
                <a:ext cx="90000" cy="9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7" name="直線接點 26">
                <a:extLst>
                  <a:ext uri="{FF2B5EF4-FFF2-40B4-BE49-F238E27FC236}">
                    <a16:creationId xmlns:a16="http://schemas.microsoft.com/office/drawing/2014/main" id="{4B09E15E-44ED-4033-9049-1980A0C039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70448" y="3550668"/>
                <a:ext cx="0" cy="235719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左大括弧 32">
                <a:extLst>
                  <a:ext uri="{FF2B5EF4-FFF2-40B4-BE49-F238E27FC236}">
                    <a16:creationId xmlns:a16="http://schemas.microsoft.com/office/drawing/2014/main" id="{7DF5D722-13A3-4C6F-BF5D-FDFA5671B465}"/>
                  </a:ext>
                </a:extLst>
              </p:cNvPr>
              <p:cNvSpPr/>
              <p:nvPr/>
            </p:nvSpPr>
            <p:spPr>
              <a:xfrm>
                <a:off x="8349758" y="4084227"/>
                <a:ext cx="273548" cy="1833585"/>
              </a:xfrm>
              <a:prstGeom prst="leftBrac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99D5BCD2-C1CD-4C3F-BF80-A2B077B3665F}"/>
                  </a:ext>
                </a:extLst>
              </p:cNvPr>
              <p:cNvSpPr txBox="1"/>
              <p:nvPr/>
            </p:nvSpPr>
            <p:spPr>
              <a:xfrm>
                <a:off x="7213507" y="4737725"/>
                <a:ext cx="9459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b="1" dirty="0"/>
                  <a:t>d</a:t>
                </a:r>
                <a:r>
                  <a:rPr lang="en-US" altLang="zh-TW" sz="2400" dirty="0"/>
                  <a:t>(</a:t>
                </a:r>
                <a:r>
                  <a:rPr lang="en-US" altLang="zh-TW" sz="2400" dirty="0" err="1"/>
                  <a:t>i</a:t>
                </a:r>
                <a:r>
                  <a:rPr lang="en-US" altLang="zh-TW" sz="2400" dirty="0"/>
                  <a:t>, g)</a:t>
                </a:r>
                <a:endParaRPr lang="zh-TW" altLang="en-US" sz="2400" dirty="0"/>
              </a:p>
            </p:txBody>
          </p:sp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723C879C-983A-4B6B-991F-28E066CB5697}"/>
                  </a:ext>
                </a:extLst>
              </p:cNvPr>
              <p:cNvSpPr txBox="1"/>
              <p:nvPr/>
            </p:nvSpPr>
            <p:spPr>
              <a:xfrm>
                <a:off x="11038214" y="5109215"/>
                <a:ext cx="9459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b="1" dirty="0"/>
                  <a:t>d</a:t>
                </a:r>
                <a:r>
                  <a:rPr lang="en-US" altLang="zh-TW" sz="2400" dirty="0"/>
                  <a:t>(j, o)</a:t>
                </a:r>
                <a:endParaRPr lang="zh-TW" altLang="en-US" sz="2400" dirty="0"/>
              </a:p>
            </p:txBody>
          </p:sp>
          <p:sp>
            <p:nvSpPr>
              <p:cNvPr id="36" name="右大括弧 35">
                <a:extLst>
                  <a:ext uri="{FF2B5EF4-FFF2-40B4-BE49-F238E27FC236}">
                    <a16:creationId xmlns:a16="http://schemas.microsoft.com/office/drawing/2014/main" id="{57B65504-69B8-4678-A8D7-8C155E19F9D1}"/>
                  </a:ext>
                </a:extLst>
              </p:cNvPr>
              <p:cNvSpPr/>
              <p:nvPr/>
            </p:nvSpPr>
            <p:spPr>
              <a:xfrm>
                <a:off x="10693400" y="4772234"/>
                <a:ext cx="214207" cy="1135629"/>
              </a:xfrm>
              <a:prstGeom prst="rightBrac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25" name="左大括弧 24">
              <a:extLst>
                <a:ext uri="{FF2B5EF4-FFF2-40B4-BE49-F238E27FC236}">
                  <a16:creationId xmlns:a16="http://schemas.microsoft.com/office/drawing/2014/main" id="{31B36D9D-B2E3-49FE-AD54-7954C8E42507}"/>
                </a:ext>
              </a:extLst>
            </p:cNvPr>
            <p:cNvSpPr/>
            <p:nvPr/>
          </p:nvSpPr>
          <p:spPr>
            <a:xfrm>
              <a:off x="7820916" y="2904635"/>
              <a:ext cx="273548" cy="542843"/>
            </a:xfrm>
            <a:prstGeom prst="lef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1970DDC1-2701-46F3-891A-F6227039457A}"/>
                </a:ext>
              </a:extLst>
            </p:cNvPr>
            <p:cNvSpPr txBox="1"/>
            <p:nvPr/>
          </p:nvSpPr>
          <p:spPr>
            <a:xfrm>
              <a:off x="6226275" y="2927121"/>
              <a:ext cx="14999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/>
                <a:t>length</a:t>
              </a:r>
              <a:r>
                <a:rPr lang="en-US" altLang="zh-TW" sz="2400" dirty="0"/>
                <a:t>(p, </a:t>
              </a:r>
              <a:r>
                <a:rPr lang="en-US" altLang="zh-TW" sz="2400" dirty="0" err="1"/>
                <a:t>i</a:t>
              </a:r>
              <a:r>
                <a:rPr lang="en-US" altLang="zh-TW" sz="2400" dirty="0"/>
                <a:t>)</a:t>
              </a:r>
              <a:endParaRPr lang="zh-TW" altLang="en-US" sz="2400" dirty="0"/>
            </a:p>
          </p:txBody>
        </p:sp>
        <p:sp>
          <p:nvSpPr>
            <p:cNvPr id="32" name="右大括弧 31">
              <a:extLst>
                <a:ext uri="{FF2B5EF4-FFF2-40B4-BE49-F238E27FC236}">
                  <a16:creationId xmlns:a16="http://schemas.microsoft.com/office/drawing/2014/main" id="{CDE7A264-42EF-4754-A314-EE5828D3F551}"/>
                </a:ext>
              </a:extLst>
            </p:cNvPr>
            <p:cNvSpPr/>
            <p:nvPr/>
          </p:nvSpPr>
          <p:spPr>
            <a:xfrm>
              <a:off x="10174111" y="2904635"/>
              <a:ext cx="222433" cy="1263193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A29FBECF-0B60-4EEC-94AF-56452F23DEBD}"/>
              </a:ext>
            </a:extLst>
          </p:cNvPr>
          <p:cNvSpPr/>
          <p:nvPr/>
        </p:nvSpPr>
        <p:spPr>
          <a:xfrm>
            <a:off x="10627789" y="3526726"/>
            <a:ext cx="15642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/>
              <a:t>length</a:t>
            </a:r>
            <a:r>
              <a:rPr lang="en-US" altLang="zh-TW" sz="2400" dirty="0"/>
              <a:t>(p, j)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64319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18F5A6-1D53-46C3-8957-7E6124CAC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Step3</a:t>
            </a:r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524FF2D-C4C4-40A8-A6DA-5A2572FF1C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sz="3200" dirty="0"/>
                  <a:t>Check every edges, </a:t>
                </a:r>
              </a:p>
              <a:p>
                <a:pPr marL="0" indent="0">
                  <a:buNone/>
                </a:pPr>
                <a:r>
                  <a:rPr lang="en-US" altLang="zh-TW" sz="3200" dirty="0"/>
                  <a:t>   </a:t>
                </a:r>
                <a:r>
                  <a:rPr lang="en-US" altLang="zh-TW" sz="3200" b="1" dirty="0" err="1"/>
                  <a:t>absolute_center</a:t>
                </a:r>
                <a:r>
                  <a:rPr lang="en-US" altLang="zh-TW" sz="3200" dirty="0"/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3200" b="0" i="0" smtClean="0">
                        <a:latin typeface="Cambria Math" panose="02040503050406030204" pitchFamily="18" charset="0"/>
                      </a:rPr>
                      <m:t>arg</m:t>
                    </m:r>
                    <m:r>
                      <a:rPr lang="en-US" altLang="zh-TW" sz="32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3200" i="0" smtClean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32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lang="en-US" altLang="zh-TW" sz="320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l-GR" altLang="zh-TW" sz="32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𝛜</m:t>
                    </m:r>
                    <m:d>
                      <m:dPr>
                        <m:ctrlPr>
                          <a:rPr lang="en-US" altLang="zh-TW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32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</m:d>
                    <m:r>
                      <a:rPr lang="en-US" altLang="zh-TW" sz="320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TW" sz="3200" dirty="0"/>
              </a:p>
              <a:p>
                <a:pPr marL="0" indent="0">
                  <a:buNone/>
                </a:pPr>
                <a:r>
                  <a:rPr lang="en-US" altLang="zh-TW" sz="3200" dirty="0"/>
                  <a:t>   </a:t>
                </a:r>
                <a:r>
                  <a:rPr lang="en-US" altLang="zh-TW" sz="3200" b="1" dirty="0"/>
                  <a:t>diameter</a:t>
                </a:r>
                <a:r>
                  <a:rPr lang="en-US" altLang="zh-TW" sz="3200" dirty="0"/>
                  <a:t> = 2 * </a:t>
                </a:r>
                <a14:m>
                  <m:oMath xmlns:m="http://schemas.openxmlformats.org/officeDocument/2006/math">
                    <m:r>
                      <a:rPr lang="el-GR" altLang="zh-TW" sz="32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𝛜</m:t>
                    </m:r>
                    <m:d>
                      <m:dPr>
                        <m:ctrlPr>
                          <a:rPr lang="en-US" altLang="zh-TW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3200" b="0" i="0" smtClean="0">
                            <a:latin typeface="Cambria Math" panose="02040503050406030204" pitchFamily="18" charset="0"/>
                          </a:rPr>
                          <m:t>absolute</m:t>
                        </m:r>
                        <m:r>
                          <a:rPr lang="en-US" altLang="zh-TW" sz="3200" b="0" i="0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en-US" altLang="zh-TW" sz="3200" b="0" i="0" smtClean="0">
                            <a:latin typeface="Cambria Math" panose="02040503050406030204" pitchFamily="18" charset="0"/>
                          </a:rPr>
                          <m:t>center</m:t>
                        </m:r>
                      </m:e>
                    </m:d>
                    <m:r>
                      <a:rPr lang="en-US" altLang="zh-TW" sz="320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TW" sz="3200" dirty="0"/>
              </a:p>
              <a:p>
                <a:pPr marL="0" indent="0">
                  <a:buNone/>
                </a:pPr>
                <a:endParaRPr lang="en-US" altLang="zh-TW" sz="3200" dirty="0"/>
              </a:p>
              <a:p>
                <a:pPr marL="0" indent="0">
                  <a:buNone/>
                </a:pPr>
                <a:endParaRPr lang="en-US" altLang="zh-TW" sz="320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524FF2D-C4C4-40A8-A6DA-5A2572FF1C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1898ACB-3875-42DC-A851-341FCBC85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5E6C-284B-4BEF-BE71-527141E754F9}" type="slidenum">
              <a:rPr lang="zh-TW" altLang="en-US" smtClean="0"/>
              <a:t>29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64C28EDB-49FE-4BC7-8B95-81C1D35B9C4F}"/>
                  </a:ext>
                </a:extLst>
              </p:cNvPr>
              <p:cNvSpPr txBox="1"/>
              <p:nvPr/>
            </p:nvSpPr>
            <p:spPr>
              <a:xfrm>
                <a:off x="1078523" y="4001294"/>
                <a:ext cx="102752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200" dirty="0"/>
                  <a:t>Why </a:t>
                </a:r>
                <a:r>
                  <a:rPr lang="en-US" altLang="zh-TW" sz="3200" b="1" dirty="0"/>
                  <a:t>diameter</a:t>
                </a:r>
                <a:r>
                  <a:rPr lang="en-US" altLang="zh-TW" sz="3200" dirty="0"/>
                  <a:t> = 2 * </a:t>
                </a:r>
                <a14:m>
                  <m:oMath xmlns:m="http://schemas.openxmlformats.org/officeDocument/2006/math">
                    <m:r>
                      <a:rPr lang="el-GR" altLang="zh-TW" sz="32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𝛜</m:t>
                    </m:r>
                    <m:d>
                      <m:dPr>
                        <m:ctrlPr>
                          <a:rPr lang="en-US" altLang="zh-TW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3200">
                            <a:latin typeface="Cambria Math" panose="02040503050406030204" pitchFamily="18" charset="0"/>
                          </a:rPr>
                          <m:t>absolute</m:t>
                        </m:r>
                        <m:r>
                          <a:rPr lang="en-US" altLang="zh-TW" sz="320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en-US" altLang="zh-TW" sz="3200">
                            <a:latin typeface="Cambria Math" panose="02040503050406030204" pitchFamily="18" charset="0"/>
                          </a:rPr>
                          <m:t>center</m:t>
                        </m:r>
                      </m:e>
                    </m:d>
                    <m:r>
                      <a:rPr lang="en-US" altLang="zh-TW" sz="3200" b="0" i="0" smtClean="0">
                        <a:latin typeface="Cambria Math" panose="02040503050406030204" pitchFamily="18" charset="0"/>
                      </a:rPr>
                      <m:t> ?</m:t>
                    </m:r>
                  </m:oMath>
                </a14:m>
                <a:endParaRPr lang="en-US" altLang="zh-TW" sz="32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64C28EDB-49FE-4BC7-8B95-81C1D35B9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523" y="4001294"/>
                <a:ext cx="10275277" cy="584775"/>
              </a:xfrm>
              <a:prstGeom prst="rect">
                <a:avLst/>
              </a:prstGeom>
              <a:blipFill>
                <a:blip r:embed="rId4"/>
                <a:stretch>
                  <a:fillRect l="-1542" t="-12500" b="-343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114A9978-C4D0-4FDF-848A-85B907081A8A}"/>
              </a:ext>
            </a:extLst>
          </p:cNvPr>
          <p:cNvSpPr/>
          <p:nvPr/>
        </p:nvSpPr>
        <p:spPr>
          <a:xfrm>
            <a:off x="4067907" y="612407"/>
            <a:ext cx="77372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The </a:t>
            </a:r>
            <a:r>
              <a:rPr lang="en-US" altLang="zh-TW" sz="2400" b="1" dirty="0"/>
              <a:t>diameter</a:t>
            </a:r>
            <a:r>
              <a:rPr lang="en-US" altLang="zh-TW" sz="2400" dirty="0"/>
              <a:t> of a tree </a:t>
            </a:r>
          </a:p>
          <a:p>
            <a:r>
              <a:rPr lang="en-US" altLang="zh-TW" sz="2400" dirty="0"/>
              <a:t>= the </a:t>
            </a:r>
            <a:r>
              <a:rPr lang="en-US" altLang="zh-TW" sz="2400" b="1" dirty="0"/>
              <a:t>maximum distance</a:t>
            </a:r>
            <a:r>
              <a:rPr lang="en-US" altLang="zh-TW" sz="2400" dirty="0"/>
              <a:t> between any two nodes in the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16CF79D0-38DA-4AA1-867E-5A8AFE02B124}"/>
                  </a:ext>
                </a:extLst>
              </p:cNvPr>
              <p:cNvSpPr txBox="1"/>
              <p:nvPr/>
            </p:nvSpPr>
            <p:spPr>
              <a:xfrm>
                <a:off x="1078523" y="4586069"/>
                <a:ext cx="10175631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200" dirty="0"/>
                  <a:t>Recall the definition of </a:t>
                </a:r>
                <a:r>
                  <a:rPr lang="en-US" altLang="zh-TW" sz="3200" b="1" dirty="0"/>
                  <a:t>diameter</a:t>
                </a:r>
                <a:r>
                  <a:rPr lang="en-US" altLang="zh-TW" sz="3200" dirty="0"/>
                  <a:t> and </a:t>
                </a:r>
                <a:r>
                  <a:rPr lang="en-US" altLang="zh-TW" sz="3200" b="1" dirty="0" err="1"/>
                  <a:t>absolute_center</a:t>
                </a:r>
                <a:endParaRPr lang="en-US" altLang="zh-TW" sz="3200" b="1" dirty="0"/>
              </a:p>
              <a:p>
                <a:r>
                  <a:rPr lang="en-US" altLang="zh-TW" sz="3200" dirty="0"/>
                  <a:t>The </a:t>
                </a:r>
                <a:r>
                  <a:rPr lang="en-US" altLang="zh-TW" sz="3200" b="1" dirty="0"/>
                  <a:t>absolute center</a:t>
                </a:r>
                <a:r>
                  <a:rPr lang="en-US" altLang="zh-TW" sz="3200" dirty="0"/>
                  <a:t> would be on the midpoint of </a:t>
                </a:r>
                <a:r>
                  <a:rPr lang="en-US" altLang="zh-TW" sz="3200" b="1" dirty="0"/>
                  <a:t>diameter</a:t>
                </a:r>
                <a:r>
                  <a:rPr lang="en-US" altLang="zh-TW" sz="3200" dirty="0"/>
                  <a:t> to get the smallest </a:t>
                </a:r>
                <a:r>
                  <a:rPr lang="en-US" altLang="zh-TW" sz="3200" b="1" dirty="0"/>
                  <a:t>eccentricity</a:t>
                </a:r>
              </a:p>
              <a:p>
                <a:r>
                  <a:rPr lang="en-US" altLang="zh-TW" sz="3200" dirty="0"/>
                  <a:t>So </a:t>
                </a:r>
                <a:r>
                  <a:rPr lang="en-US" altLang="zh-TW" sz="3200" b="1" dirty="0"/>
                  <a:t>diameter</a:t>
                </a:r>
                <a:r>
                  <a:rPr lang="en-US" altLang="zh-TW" sz="3200" dirty="0"/>
                  <a:t> = 2 * </a:t>
                </a:r>
                <a14:m>
                  <m:oMath xmlns:m="http://schemas.openxmlformats.org/officeDocument/2006/math">
                    <m:r>
                      <a:rPr lang="el-GR" altLang="zh-TW" sz="32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𝛜</m:t>
                    </m:r>
                    <m:d>
                      <m:dPr>
                        <m:ctrlPr>
                          <a:rPr lang="en-US" altLang="zh-TW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3200" b="0" i="0" smtClean="0">
                            <a:latin typeface="Cambria Math" panose="02040503050406030204" pitchFamily="18" charset="0"/>
                          </a:rPr>
                          <m:t>absolute</m:t>
                        </m:r>
                        <m:r>
                          <a:rPr lang="en-US" altLang="zh-TW" sz="3200" b="0" i="0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en-US" altLang="zh-TW" sz="3200" b="0" i="0" smtClean="0">
                            <a:latin typeface="Cambria Math" panose="02040503050406030204" pitchFamily="18" charset="0"/>
                          </a:rPr>
                          <m:t>center</m:t>
                        </m:r>
                      </m:e>
                    </m:d>
                    <m:r>
                      <a:rPr lang="en-US" altLang="zh-TW" sz="3200" b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16CF79D0-38DA-4AA1-867E-5A8AFE02B1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523" y="4586069"/>
                <a:ext cx="10175631" cy="2062103"/>
              </a:xfrm>
              <a:prstGeom prst="rect">
                <a:avLst/>
              </a:prstGeom>
              <a:blipFill>
                <a:blip r:embed="rId5"/>
                <a:stretch>
                  <a:fillRect l="-1558" t="-3835" b="-88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>
            <a:extLst>
              <a:ext uri="{FF2B5EF4-FFF2-40B4-BE49-F238E27FC236}">
                <a16:creationId xmlns:a16="http://schemas.microsoft.com/office/drawing/2014/main" id="{26F8D89A-C732-48B6-AF7D-6B000420987E}"/>
              </a:ext>
            </a:extLst>
          </p:cNvPr>
          <p:cNvSpPr/>
          <p:nvPr/>
        </p:nvSpPr>
        <p:spPr>
          <a:xfrm>
            <a:off x="1190125" y="2947531"/>
            <a:ext cx="5792565" cy="582553"/>
          </a:xfrm>
          <a:prstGeom prst="rect">
            <a:avLst/>
          </a:prstGeom>
          <a:solidFill>
            <a:schemeClr val="accent6">
              <a:alpha val="28000"/>
            </a:schemeClr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3971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820E85-1F08-4380-B0F4-B377F43C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MDST Algorithm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CECF7F-D72A-4C9D-8589-7AE237F8A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sz="3200" b="1" dirty="0"/>
              <a:t>Step1:</a:t>
            </a:r>
            <a:r>
              <a:rPr lang="en-US" altLang="zh-TW" sz="3200" dirty="0"/>
              <a:t> Use </a:t>
            </a:r>
            <a:r>
              <a:rPr lang="en-US" altLang="zh-TW" sz="3200" dirty="0" err="1"/>
              <a:t>Kariv</a:t>
            </a:r>
            <a:r>
              <a:rPr lang="en-US" altLang="zh-TW" sz="3200" dirty="0"/>
              <a:t>-Hakimi Algorithm to </a:t>
            </a:r>
            <a:r>
              <a:rPr lang="en-US" altLang="zh-TW" sz="3200" b="1" dirty="0"/>
              <a:t>find the absolute  </a:t>
            </a:r>
          </a:p>
          <a:p>
            <a:pPr marL="0" indent="0">
              <a:buNone/>
            </a:pPr>
            <a:r>
              <a:rPr lang="en-US" altLang="zh-TW" sz="3200" b="1" dirty="0"/>
              <a:t>                center c</a:t>
            </a:r>
          </a:p>
          <a:p>
            <a:r>
              <a:rPr lang="en-US" altLang="zh-TW" sz="3200" b="1" dirty="0"/>
              <a:t>Step2:</a:t>
            </a:r>
            <a:r>
              <a:rPr lang="en-US" altLang="zh-TW" sz="3200" dirty="0"/>
              <a:t> Compute the total weights of </a:t>
            </a:r>
            <a:r>
              <a:rPr lang="en-US" altLang="zh-TW" sz="3200" b="1" dirty="0"/>
              <a:t>shortest path tree</a:t>
            </a:r>
            <a:r>
              <a:rPr lang="en-US" altLang="zh-TW" sz="3200" dirty="0"/>
              <a:t> </a:t>
            </a:r>
          </a:p>
          <a:p>
            <a:pPr marL="0" indent="0">
              <a:buNone/>
            </a:pPr>
            <a:r>
              <a:rPr lang="en-US" altLang="zh-TW" sz="3200" dirty="0"/>
              <a:t>                from </a:t>
            </a:r>
            <a:r>
              <a:rPr lang="en-US" altLang="zh-TW" sz="3200" b="1" dirty="0"/>
              <a:t>c</a:t>
            </a:r>
            <a:endParaRPr lang="zh-TW" altLang="en-US" sz="3200" b="1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E2D5F67-FB71-48E1-950D-D71BE439F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5E6C-284B-4BEF-BE71-527141E754F9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DBF2D62-3855-4D27-9985-A6D6A5FDAB8F}"/>
              </a:ext>
            </a:extLst>
          </p:cNvPr>
          <p:cNvSpPr/>
          <p:nvPr/>
        </p:nvSpPr>
        <p:spPr>
          <a:xfrm>
            <a:off x="8818643" y="1870076"/>
            <a:ext cx="1415248" cy="429780"/>
          </a:xfrm>
          <a:prstGeom prst="rect">
            <a:avLst/>
          </a:prstGeom>
          <a:solidFill>
            <a:schemeClr val="accent6">
              <a:alpha val="28000"/>
            </a:schemeClr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3435383-9C80-42BB-9E39-33A453818D72}"/>
              </a:ext>
            </a:extLst>
          </p:cNvPr>
          <p:cNvSpPr/>
          <p:nvPr/>
        </p:nvSpPr>
        <p:spPr>
          <a:xfrm>
            <a:off x="2327788" y="2407290"/>
            <a:ext cx="1191267" cy="455984"/>
          </a:xfrm>
          <a:prstGeom prst="rect">
            <a:avLst/>
          </a:prstGeom>
          <a:solidFill>
            <a:schemeClr val="accent6">
              <a:alpha val="28000"/>
            </a:schemeClr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E2B118C-D938-4FC6-8C56-D43D6BE5B8E1}"/>
              </a:ext>
            </a:extLst>
          </p:cNvPr>
          <p:cNvSpPr/>
          <p:nvPr/>
        </p:nvSpPr>
        <p:spPr>
          <a:xfrm>
            <a:off x="7186116" y="2925969"/>
            <a:ext cx="2318102" cy="503032"/>
          </a:xfrm>
          <a:prstGeom prst="rect">
            <a:avLst/>
          </a:prstGeom>
          <a:solidFill>
            <a:schemeClr val="accent6">
              <a:alpha val="28000"/>
            </a:schemeClr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227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1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820E85-1F08-4380-B0F4-B377F43C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MDST Algorithm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CECF7F-D72A-4C9D-8589-7AE237F8A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sz="3200" b="1" dirty="0"/>
              <a:t>Step1:</a:t>
            </a:r>
            <a:r>
              <a:rPr lang="en-US" altLang="zh-TW" sz="3200" dirty="0"/>
              <a:t> Use </a:t>
            </a:r>
            <a:r>
              <a:rPr lang="en-US" altLang="zh-TW" sz="3200" dirty="0" err="1"/>
              <a:t>Kariv</a:t>
            </a:r>
            <a:r>
              <a:rPr lang="en-US" altLang="zh-TW" sz="3200" dirty="0"/>
              <a:t>-Hakimi Algorithm to </a:t>
            </a:r>
            <a:r>
              <a:rPr lang="en-US" altLang="zh-TW" sz="3200" b="1" dirty="0"/>
              <a:t>find the absolute  </a:t>
            </a:r>
          </a:p>
          <a:p>
            <a:pPr marL="0" indent="0">
              <a:buNone/>
            </a:pPr>
            <a:r>
              <a:rPr lang="en-US" altLang="zh-TW" sz="3200" b="1" dirty="0"/>
              <a:t>                center c</a:t>
            </a:r>
          </a:p>
          <a:p>
            <a:r>
              <a:rPr lang="en-US" altLang="zh-TW" sz="3200" b="1" dirty="0"/>
              <a:t>Step2:</a:t>
            </a:r>
            <a:r>
              <a:rPr lang="en-US" altLang="zh-TW" sz="3200" dirty="0"/>
              <a:t> Compute the total weights of </a:t>
            </a:r>
            <a:r>
              <a:rPr lang="en-US" altLang="zh-TW" sz="3200" b="1" dirty="0"/>
              <a:t>shortest path tree</a:t>
            </a:r>
            <a:r>
              <a:rPr lang="en-US" altLang="zh-TW" sz="3200" dirty="0"/>
              <a:t> </a:t>
            </a:r>
          </a:p>
          <a:p>
            <a:pPr marL="0" indent="0">
              <a:buNone/>
            </a:pPr>
            <a:r>
              <a:rPr lang="en-US" altLang="zh-TW" sz="3200" dirty="0"/>
              <a:t>                from </a:t>
            </a:r>
            <a:r>
              <a:rPr lang="en-US" altLang="zh-TW" sz="3200" b="1" dirty="0"/>
              <a:t>c</a:t>
            </a:r>
            <a:endParaRPr lang="zh-TW" altLang="en-US" sz="3200" b="1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D41B914-2CF5-4F5B-B356-43B5DD586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5E6C-284B-4BEF-BE71-527141E754F9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1951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1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橢圓 145">
            <a:extLst>
              <a:ext uri="{FF2B5EF4-FFF2-40B4-BE49-F238E27FC236}">
                <a16:creationId xmlns:a16="http://schemas.microsoft.com/office/drawing/2014/main" id="{12BD495E-AA86-495A-9970-401B2405C911}"/>
              </a:ext>
            </a:extLst>
          </p:cNvPr>
          <p:cNvSpPr>
            <a:spLocks noChangeAspect="1"/>
          </p:cNvSpPr>
          <p:nvPr/>
        </p:nvSpPr>
        <p:spPr>
          <a:xfrm>
            <a:off x="6108330" y="2308896"/>
            <a:ext cx="252483" cy="252483"/>
          </a:xfrm>
          <a:prstGeom prst="ellipse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5" name="橢圓 144">
            <a:extLst>
              <a:ext uri="{FF2B5EF4-FFF2-40B4-BE49-F238E27FC236}">
                <a16:creationId xmlns:a16="http://schemas.microsoft.com/office/drawing/2014/main" id="{A4B50CDC-1D0B-45C3-AB80-EB7EE6E51041}"/>
              </a:ext>
            </a:extLst>
          </p:cNvPr>
          <p:cNvSpPr/>
          <p:nvPr/>
        </p:nvSpPr>
        <p:spPr>
          <a:xfrm>
            <a:off x="5051455" y="1656463"/>
            <a:ext cx="420805" cy="420805"/>
          </a:xfrm>
          <a:prstGeom prst="ellipse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4" name="橢圓 143">
            <a:extLst>
              <a:ext uri="{FF2B5EF4-FFF2-40B4-BE49-F238E27FC236}">
                <a16:creationId xmlns:a16="http://schemas.microsoft.com/office/drawing/2014/main" id="{A271ECE5-FA7A-489D-A32A-F8CAD15E4EAF}"/>
              </a:ext>
            </a:extLst>
          </p:cNvPr>
          <p:cNvSpPr/>
          <p:nvPr/>
        </p:nvSpPr>
        <p:spPr>
          <a:xfrm>
            <a:off x="7040412" y="2950804"/>
            <a:ext cx="420805" cy="420805"/>
          </a:xfrm>
          <a:prstGeom prst="ellipse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3" name="橢圓 142">
            <a:extLst>
              <a:ext uri="{FF2B5EF4-FFF2-40B4-BE49-F238E27FC236}">
                <a16:creationId xmlns:a16="http://schemas.microsoft.com/office/drawing/2014/main" id="{FB988CCD-79A9-48F8-9927-A3C952D0B9EA}"/>
              </a:ext>
            </a:extLst>
          </p:cNvPr>
          <p:cNvSpPr/>
          <p:nvPr/>
        </p:nvSpPr>
        <p:spPr>
          <a:xfrm>
            <a:off x="6024517" y="2961505"/>
            <a:ext cx="420805" cy="420805"/>
          </a:xfrm>
          <a:prstGeom prst="ellipse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2" name="橢圓 141">
            <a:extLst>
              <a:ext uri="{FF2B5EF4-FFF2-40B4-BE49-F238E27FC236}">
                <a16:creationId xmlns:a16="http://schemas.microsoft.com/office/drawing/2014/main" id="{36B7D420-EA96-45BC-B426-8ED7D9947CDF}"/>
              </a:ext>
            </a:extLst>
          </p:cNvPr>
          <p:cNvSpPr/>
          <p:nvPr/>
        </p:nvSpPr>
        <p:spPr>
          <a:xfrm>
            <a:off x="7040412" y="1681408"/>
            <a:ext cx="420805" cy="420805"/>
          </a:xfrm>
          <a:prstGeom prst="ellipse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1" name="橢圓 140">
            <a:extLst>
              <a:ext uri="{FF2B5EF4-FFF2-40B4-BE49-F238E27FC236}">
                <a16:creationId xmlns:a16="http://schemas.microsoft.com/office/drawing/2014/main" id="{70B6BAF2-23F4-4EA9-9F14-AC64AB8650DC}"/>
              </a:ext>
            </a:extLst>
          </p:cNvPr>
          <p:cNvSpPr/>
          <p:nvPr/>
        </p:nvSpPr>
        <p:spPr>
          <a:xfrm>
            <a:off x="6056627" y="1706893"/>
            <a:ext cx="420805" cy="420805"/>
          </a:xfrm>
          <a:prstGeom prst="ellipse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2242" y="364577"/>
            <a:ext cx="10515600" cy="1325563"/>
          </a:xfrm>
        </p:spPr>
        <p:txBody>
          <a:bodyPr/>
          <a:lstStyle/>
          <a:p>
            <a:r>
              <a:rPr lang="en-US" altLang="zh-TW" b="1" dirty="0"/>
              <a:t>Dijkstra’s Algorithm</a:t>
            </a:r>
            <a:endParaRPr lang="zh-TW" altLang="en-US" b="1" dirty="0"/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193338"/>
              </p:ext>
            </p:extLst>
          </p:nvPr>
        </p:nvGraphicFramePr>
        <p:xfrm>
          <a:off x="2587337" y="3699517"/>
          <a:ext cx="6336286" cy="2968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2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3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3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3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3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3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40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S</a:t>
                      </a:r>
                      <a:endParaRPr lang="zh-TW" altLang="en-US" sz="2000" dirty="0"/>
                    </a:p>
                  </a:txBody>
                  <a:tcPr marL="104566" marR="104566" marT="52283" marB="522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c</a:t>
                      </a:r>
                      <a:endParaRPr lang="zh-TW" altLang="en-US" sz="2000" dirty="0"/>
                    </a:p>
                  </a:txBody>
                  <a:tcPr marL="104566" marR="104566" marT="52283" marB="52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 marL="104566" marR="104566" marT="52283" marB="52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</a:t>
                      </a:r>
                      <a:endParaRPr lang="zh-TW" altLang="en-US" sz="2000" dirty="0"/>
                    </a:p>
                  </a:txBody>
                  <a:tcPr marL="104566" marR="104566" marT="52283" marB="52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2</a:t>
                      </a:r>
                      <a:endParaRPr lang="zh-TW" altLang="en-US" sz="2000" dirty="0"/>
                    </a:p>
                  </a:txBody>
                  <a:tcPr marL="104566" marR="104566" marT="52283" marB="52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3</a:t>
                      </a:r>
                      <a:endParaRPr lang="zh-TW" altLang="en-US" sz="2000" dirty="0"/>
                    </a:p>
                  </a:txBody>
                  <a:tcPr marL="104566" marR="104566" marT="52283" marB="522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4</a:t>
                      </a:r>
                      <a:endParaRPr lang="zh-TW" altLang="en-US" sz="2000" dirty="0"/>
                    </a:p>
                  </a:txBody>
                  <a:tcPr marL="104566" marR="104566" marT="52283" marB="52283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073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 marL="104566" marR="104566" marT="52283" marB="52283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 marL="104566" marR="104566" marT="52283" marB="52283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104566" marR="104566" marT="52283" marB="52283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104566" marR="104566" marT="52283" marB="52283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 marL="104566" marR="104566" marT="52283" marB="52283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 marL="104566" marR="104566" marT="52283" marB="52283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104566" marR="104566" marT="52283" marB="52283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073"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4566" marR="104566" marT="52283" marB="52283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104566" marR="104566" marT="52283" marB="52283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104566" marR="104566" marT="52283" marB="52283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 marL="104566" marR="104566" marT="52283" marB="52283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 marL="104566" marR="104566" marT="52283" marB="52283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 marL="104566" marR="104566" marT="52283" marB="52283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104566" marR="104566" marT="52283" marB="52283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073"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marL="104566" marR="104566" marT="52283" marB="52283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 marL="104566" marR="104566" marT="52283" marB="52283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104566" marR="104566" marT="52283" marB="52283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 marL="104566" marR="104566" marT="52283" marB="52283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 marL="104566" marR="104566" marT="52283" marB="52283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 marL="104566" marR="104566" marT="52283" marB="52283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104566" marR="104566" marT="52283" marB="52283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4073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 marL="104566" marR="104566" marT="52283" marB="52283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 marL="104566" marR="104566" marT="52283" marB="52283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 marL="104566" marR="104566" marT="52283" marB="52283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 marL="104566" marR="104566" marT="52283" marB="52283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 marL="104566" marR="104566" marT="52283" marB="52283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 marL="104566" marR="104566" marT="52283" marB="52283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 marL="104566" marR="104566" marT="52283" marB="52283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4073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 marL="104566" marR="104566" marT="52283" marB="52283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104566" marR="104566" marT="52283" marB="52283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 marL="104566" marR="104566" marT="52283" marB="52283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104566" marR="104566" marT="52283" marB="52283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 marL="104566" marR="104566" marT="52283" marB="52283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104566" marR="104566" marT="52283" marB="52283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104566" marR="104566" marT="52283" marB="52283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4073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 marL="104566" marR="104566" marT="52283" marB="52283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104566" marR="104566" marT="52283" marB="52283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 marL="104566" marR="104566" marT="52283" marB="52283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 marL="104566" marR="104566" marT="52283" marB="52283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 marL="104566" marR="104566" marT="52283" marB="52283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104566" marR="104566" marT="52283" marB="52283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104566" marR="104566" marT="52283" marB="52283" anchor="ctr"/>
                </a:tc>
                <a:extLst>
                  <a:ext uri="{0D108BD9-81ED-4DB2-BD59-A6C34878D82A}">
                    <a16:rowId xmlns:a16="http://schemas.microsoft.com/office/drawing/2014/main" val="2908935918"/>
                  </a:ext>
                </a:extLst>
              </a:tr>
            </a:tbl>
          </a:graphicData>
        </a:graphic>
      </p:graphicFrame>
      <p:sp>
        <p:nvSpPr>
          <p:cNvPr id="53" name="Rectangle 4"/>
          <p:cNvSpPr>
            <a:spLocks noChangeArrowheads="1"/>
          </p:cNvSpPr>
          <p:nvPr/>
        </p:nvSpPr>
        <p:spPr bwMode="auto">
          <a:xfrm>
            <a:off x="2587337" y="4025720"/>
            <a:ext cx="453970" cy="553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tIns="137160" bIns="137160" anchor="ctr">
            <a:spAutoFit/>
          </a:bodyPr>
          <a:lstStyle/>
          <a:p>
            <a:pPr>
              <a:defRPr/>
            </a:pPr>
            <a:r>
              <a:rPr lang="en-US" altLang="zh-TW" dirty="0">
                <a:latin typeface="Arial" charset="0"/>
              </a:rPr>
              <a:t>{</a:t>
            </a:r>
            <a:r>
              <a:rPr lang="en-US" altLang="zh-TW" dirty="0">
                <a:solidFill>
                  <a:srgbClr val="FF0000"/>
                </a:solidFill>
                <a:latin typeface="Arial" charset="0"/>
              </a:rPr>
              <a:t>c</a:t>
            </a:r>
            <a:r>
              <a:rPr lang="en-US" altLang="zh-TW" dirty="0">
                <a:latin typeface="Arial" charset="0"/>
              </a:rPr>
              <a:t>}</a:t>
            </a:r>
          </a:p>
        </p:txBody>
      </p:sp>
      <p:sp>
        <p:nvSpPr>
          <p:cNvPr id="54" name="Rectangle 4"/>
          <p:cNvSpPr>
            <a:spLocks noChangeArrowheads="1"/>
          </p:cNvSpPr>
          <p:nvPr/>
        </p:nvSpPr>
        <p:spPr bwMode="auto">
          <a:xfrm>
            <a:off x="2587338" y="4457768"/>
            <a:ext cx="710451" cy="553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tIns="137160" bIns="137160" anchor="ctr">
            <a:spAutoFit/>
          </a:bodyPr>
          <a:lstStyle/>
          <a:p>
            <a:pPr>
              <a:defRPr/>
            </a:pPr>
            <a:r>
              <a:rPr lang="en-US" altLang="zh-TW" dirty="0">
                <a:latin typeface="Arial" charset="0"/>
              </a:rPr>
              <a:t>{c, </a:t>
            </a:r>
            <a:r>
              <a:rPr lang="en-US" altLang="zh-TW" dirty="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altLang="zh-TW" dirty="0">
                <a:latin typeface="Arial" charset="0"/>
              </a:rPr>
              <a:t>}</a:t>
            </a:r>
          </a:p>
        </p:txBody>
      </p: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2587338" y="4889816"/>
            <a:ext cx="966931" cy="553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tIns="137160" bIns="137160" anchor="ctr">
            <a:spAutoFit/>
          </a:bodyPr>
          <a:lstStyle/>
          <a:p>
            <a:pPr>
              <a:defRPr/>
            </a:pPr>
            <a:r>
              <a:rPr lang="en-US" altLang="zh-TW" dirty="0">
                <a:latin typeface="Arial" charset="0"/>
              </a:rPr>
              <a:t>{c, 1, </a:t>
            </a:r>
            <a:r>
              <a:rPr lang="en-US" altLang="zh-TW" dirty="0">
                <a:solidFill>
                  <a:srgbClr val="FF0000"/>
                </a:solidFill>
                <a:latin typeface="Arial" charset="0"/>
              </a:rPr>
              <a:t>0</a:t>
            </a:r>
            <a:r>
              <a:rPr lang="en-US" altLang="zh-TW" dirty="0">
                <a:latin typeface="Arial" charset="0"/>
              </a:rPr>
              <a:t>}</a:t>
            </a:r>
          </a:p>
        </p:txBody>
      </p:sp>
      <p:sp>
        <p:nvSpPr>
          <p:cNvPr id="56" name="Rectangle 4"/>
          <p:cNvSpPr>
            <a:spLocks noChangeArrowheads="1"/>
          </p:cNvSpPr>
          <p:nvPr/>
        </p:nvSpPr>
        <p:spPr bwMode="auto">
          <a:xfrm>
            <a:off x="2587337" y="5321864"/>
            <a:ext cx="1223412" cy="553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tIns="137160" bIns="137160" anchor="ctr">
            <a:spAutoFit/>
          </a:bodyPr>
          <a:lstStyle/>
          <a:p>
            <a:pPr>
              <a:defRPr/>
            </a:pPr>
            <a:r>
              <a:rPr lang="en-US" altLang="zh-TW" dirty="0">
                <a:latin typeface="Arial" charset="0"/>
              </a:rPr>
              <a:t>{c, 1, 0, </a:t>
            </a:r>
            <a:r>
              <a:rPr lang="en-US" altLang="zh-TW" dirty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altLang="zh-TW" dirty="0">
                <a:latin typeface="Arial" charset="0"/>
              </a:rPr>
              <a:t>}</a:t>
            </a:r>
          </a:p>
        </p:txBody>
      </p:sp>
      <p:sp>
        <p:nvSpPr>
          <p:cNvPr id="57" name="Rectangle 4"/>
          <p:cNvSpPr>
            <a:spLocks noChangeArrowheads="1"/>
          </p:cNvSpPr>
          <p:nvPr/>
        </p:nvSpPr>
        <p:spPr bwMode="auto">
          <a:xfrm>
            <a:off x="2587337" y="5753912"/>
            <a:ext cx="1479892" cy="553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tIns="137160" bIns="137160" anchor="ctr">
            <a:spAutoFit/>
          </a:bodyPr>
          <a:lstStyle/>
          <a:p>
            <a:pPr>
              <a:defRPr/>
            </a:pPr>
            <a:r>
              <a:rPr lang="en-US" altLang="zh-TW" dirty="0">
                <a:latin typeface="Arial" charset="0"/>
              </a:rPr>
              <a:t>{c, 1, 0, 2, </a:t>
            </a:r>
            <a:r>
              <a:rPr lang="en-US" altLang="zh-TW" dirty="0">
                <a:solidFill>
                  <a:srgbClr val="FF0000"/>
                </a:solidFill>
                <a:latin typeface="Arial" charset="0"/>
              </a:rPr>
              <a:t>3</a:t>
            </a:r>
            <a:r>
              <a:rPr lang="en-US" altLang="zh-TW" dirty="0">
                <a:latin typeface="Arial" charset="0"/>
              </a:rPr>
              <a:t>}</a:t>
            </a:r>
          </a:p>
        </p:txBody>
      </p:sp>
      <p:sp>
        <p:nvSpPr>
          <p:cNvPr id="58" name="矩形 57"/>
          <p:cNvSpPr/>
          <p:nvPr/>
        </p:nvSpPr>
        <p:spPr>
          <a:xfrm>
            <a:off x="4660280" y="4005474"/>
            <a:ext cx="4238661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 tIns="137160" bIns="137160" anchor="ctr">
            <a:spAutoFit/>
          </a:bodyPr>
          <a:lstStyle/>
          <a:p>
            <a:r>
              <a:rPr lang="en-US" altLang="zh-TW" dirty="0">
                <a:latin typeface="Arial" charset="0"/>
              </a:rPr>
              <a:t>0         </a:t>
            </a:r>
            <a:r>
              <a:rPr lang="en-US" altLang="zh-TW" sz="2400" dirty="0">
                <a:latin typeface="Arial" charset="0"/>
              </a:rPr>
              <a:t>∞</a:t>
            </a:r>
            <a:r>
              <a:rPr lang="en-US" altLang="zh-TW" dirty="0">
                <a:latin typeface="Arial" charset="0"/>
              </a:rPr>
              <a:t>        </a:t>
            </a:r>
            <a:r>
              <a:rPr lang="en-US" altLang="zh-TW" dirty="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altLang="zh-TW" dirty="0">
                <a:latin typeface="Arial" charset="0"/>
              </a:rPr>
              <a:t>          </a:t>
            </a:r>
            <a:r>
              <a:rPr lang="en-US" altLang="zh-TW" sz="2400" dirty="0">
                <a:latin typeface="Arial" charset="0"/>
              </a:rPr>
              <a:t>∞      ∞       </a:t>
            </a:r>
            <a:r>
              <a:rPr lang="en-US" altLang="zh-TW" dirty="0">
                <a:latin typeface="Arial" charset="0"/>
              </a:rPr>
              <a:t>8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8197863" y="6066986"/>
            <a:ext cx="2743200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31</a:t>
            </a:fld>
            <a:endParaRPr lang="zh-TW" altLang="en-US"/>
          </a:p>
        </p:txBody>
      </p:sp>
      <p:graphicFrame>
        <p:nvGraphicFramePr>
          <p:cNvPr id="69" name="表格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523191"/>
              </p:ext>
            </p:extLst>
          </p:nvPr>
        </p:nvGraphicFramePr>
        <p:xfrm>
          <a:off x="8155202" y="1064563"/>
          <a:ext cx="2183682" cy="25958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091841">
                  <a:extLst>
                    <a:ext uri="{9D8B030D-6E8A-4147-A177-3AD203B41FA5}">
                      <a16:colId xmlns:a16="http://schemas.microsoft.com/office/drawing/2014/main" val="996645127"/>
                    </a:ext>
                  </a:extLst>
                </a:gridCol>
                <a:gridCol w="1091841">
                  <a:extLst>
                    <a:ext uri="{9D8B030D-6E8A-4147-A177-3AD203B41FA5}">
                      <a16:colId xmlns:a16="http://schemas.microsoft.com/office/drawing/2014/main" val="2881482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vertex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>
                          <a:solidFill>
                            <a:schemeClr val="tx1"/>
                          </a:solidFill>
                        </a:rPr>
                        <a:t>π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249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318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638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539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642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321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810939"/>
                  </a:ext>
                </a:extLst>
              </a:tr>
            </a:tbl>
          </a:graphicData>
        </a:graphic>
      </p:graphicFrame>
      <p:sp>
        <p:nvSpPr>
          <p:cNvPr id="104" name="Rectangle 4">
            <a:extLst>
              <a:ext uri="{FF2B5EF4-FFF2-40B4-BE49-F238E27FC236}">
                <a16:creationId xmlns:a16="http://schemas.microsoft.com/office/drawing/2014/main" id="{FDF1E334-210B-4C85-AB97-C9DFE2847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7337" y="6154868"/>
            <a:ext cx="1736373" cy="553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tIns="137160" bIns="137160" anchor="ctr">
            <a:spAutoFit/>
          </a:bodyPr>
          <a:lstStyle/>
          <a:p>
            <a:pPr>
              <a:defRPr/>
            </a:pPr>
            <a:r>
              <a:rPr lang="en-US" altLang="zh-TW" dirty="0">
                <a:latin typeface="Arial" charset="0"/>
              </a:rPr>
              <a:t>{c, 1, 0, 2, 3, </a:t>
            </a:r>
            <a:r>
              <a:rPr lang="en-US" altLang="zh-TW" dirty="0">
                <a:solidFill>
                  <a:srgbClr val="FF0000"/>
                </a:solidFill>
                <a:latin typeface="Arial" charset="0"/>
              </a:rPr>
              <a:t>4</a:t>
            </a:r>
            <a:r>
              <a:rPr lang="en-US" altLang="zh-TW" dirty="0">
                <a:latin typeface="Arial" charset="0"/>
              </a:rPr>
              <a:t>}</a:t>
            </a:r>
          </a:p>
        </p:txBody>
      </p:sp>
      <p:sp>
        <p:nvSpPr>
          <p:cNvPr id="71" name="橢圓 70">
            <a:extLst>
              <a:ext uri="{FF2B5EF4-FFF2-40B4-BE49-F238E27FC236}">
                <a16:creationId xmlns:a16="http://schemas.microsoft.com/office/drawing/2014/main" id="{A1F07083-3757-43BB-A5A0-7ABF585B2E34}"/>
              </a:ext>
            </a:extLst>
          </p:cNvPr>
          <p:cNvSpPr/>
          <p:nvPr/>
        </p:nvSpPr>
        <p:spPr>
          <a:xfrm>
            <a:off x="5021008" y="1679219"/>
            <a:ext cx="420805" cy="42080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72" name="橢圓 71">
            <a:extLst>
              <a:ext uri="{FF2B5EF4-FFF2-40B4-BE49-F238E27FC236}">
                <a16:creationId xmlns:a16="http://schemas.microsoft.com/office/drawing/2014/main" id="{3275C053-E88B-41C3-8F8F-B27C64CA738D}"/>
              </a:ext>
            </a:extLst>
          </p:cNvPr>
          <p:cNvSpPr/>
          <p:nvPr/>
        </p:nvSpPr>
        <p:spPr>
          <a:xfrm>
            <a:off x="7051603" y="2947079"/>
            <a:ext cx="420805" cy="42080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3" name="橢圓 72">
            <a:extLst>
              <a:ext uri="{FF2B5EF4-FFF2-40B4-BE49-F238E27FC236}">
                <a16:creationId xmlns:a16="http://schemas.microsoft.com/office/drawing/2014/main" id="{9F91D653-1C1B-4A7A-8948-5A63C93B67FD}"/>
              </a:ext>
            </a:extLst>
          </p:cNvPr>
          <p:cNvSpPr/>
          <p:nvPr/>
        </p:nvSpPr>
        <p:spPr>
          <a:xfrm>
            <a:off x="6047785" y="1688868"/>
            <a:ext cx="420805" cy="42080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4" name="橢圓 73">
            <a:extLst>
              <a:ext uri="{FF2B5EF4-FFF2-40B4-BE49-F238E27FC236}">
                <a16:creationId xmlns:a16="http://schemas.microsoft.com/office/drawing/2014/main" id="{787010E6-14B8-4DC2-B4C0-95DBDAA1D412}"/>
              </a:ext>
            </a:extLst>
          </p:cNvPr>
          <p:cNvSpPr/>
          <p:nvPr/>
        </p:nvSpPr>
        <p:spPr>
          <a:xfrm>
            <a:off x="7051603" y="1692493"/>
            <a:ext cx="420805" cy="42080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75" name="直線接點 74">
            <a:extLst>
              <a:ext uri="{FF2B5EF4-FFF2-40B4-BE49-F238E27FC236}">
                <a16:creationId xmlns:a16="http://schemas.microsoft.com/office/drawing/2014/main" id="{F041F7D9-B05C-448F-8EC4-A364D75108C0}"/>
              </a:ext>
            </a:extLst>
          </p:cNvPr>
          <p:cNvCxnSpPr>
            <a:cxnSpLocks/>
            <a:stCxn id="73" idx="2"/>
          </p:cNvCxnSpPr>
          <p:nvPr/>
        </p:nvCxnSpPr>
        <p:spPr>
          <a:xfrm flipH="1">
            <a:off x="5436955" y="1899271"/>
            <a:ext cx="610830" cy="309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直線接點 75">
            <a:extLst>
              <a:ext uri="{FF2B5EF4-FFF2-40B4-BE49-F238E27FC236}">
                <a16:creationId xmlns:a16="http://schemas.microsoft.com/office/drawing/2014/main" id="{FD48210A-6705-4270-B6C1-5BEA8E7E7AE8}"/>
              </a:ext>
            </a:extLst>
          </p:cNvPr>
          <p:cNvCxnSpPr>
            <a:cxnSpLocks/>
            <a:stCxn id="74" idx="2"/>
            <a:endCxn id="73" idx="6"/>
          </p:cNvCxnSpPr>
          <p:nvPr/>
        </p:nvCxnSpPr>
        <p:spPr>
          <a:xfrm flipH="1" flipV="1">
            <a:off x="6468590" y="1899271"/>
            <a:ext cx="583013" cy="3625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直線接點 76">
            <a:extLst>
              <a:ext uri="{FF2B5EF4-FFF2-40B4-BE49-F238E27FC236}">
                <a16:creationId xmlns:a16="http://schemas.microsoft.com/office/drawing/2014/main" id="{EA515875-54D1-4BA8-993C-56E07F82C909}"/>
              </a:ext>
            </a:extLst>
          </p:cNvPr>
          <p:cNvCxnSpPr>
            <a:cxnSpLocks/>
            <a:stCxn id="78" idx="6"/>
            <a:endCxn id="72" idx="2"/>
          </p:cNvCxnSpPr>
          <p:nvPr/>
        </p:nvCxnSpPr>
        <p:spPr>
          <a:xfrm>
            <a:off x="6445323" y="3157482"/>
            <a:ext cx="606280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8" name="橢圓 77">
            <a:extLst>
              <a:ext uri="{FF2B5EF4-FFF2-40B4-BE49-F238E27FC236}">
                <a16:creationId xmlns:a16="http://schemas.microsoft.com/office/drawing/2014/main" id="{A4746293-BB24-4F0F-8B16-73C649200A74}"/>
              </a:ext>
            </a:extLst>
          </p:cNvPr>
          <p:cNvSpPr/>
          <p:nvPr/>
        </p:nvSpPr>
        <p:spPr>
          <a:xfrm>
            <a:off x="6024518" y="2947079"/>
            <a:ext cx="420805" cy="42080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79" name="直線接點 78">
            <a:extLst>
              <a:ext uri="{FF2B5EF4-FFF2-40B4-BE49-F238E27FC236}">
                <a16:creationId xmlns:a16="http://schemas.microsoft.com/office/drawing/2014/main" id="{15D77F64-6A55-4E8B-890C-654416F2C9AF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7262005" y="2128090"/>
            <a:ext cx="1" cy="818989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3D0A08F1-E114-4AB1-AE90-AB12A192B4DC}"/>
              </a:ext>
            </a:extLst>
          </p:cNvPr>
          <p:cNvSpPr txBox="1"/>
          <p:nvPr/>
        </p:nvSpPr>
        <p:spPr>
          <a:xfrm>
            <a:off x="5557796" y="1529938"/>
            <a:ext cx="70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9FBCBC51-2DF4-4C87-BABA-0E9D95481B6E}"/>
              </a:ext>
            </a:extLst>
          </p:cNvPr>
          <p:cNvSpPr txBox="1"/>
          <p:nvPr/>
        </p:nvSpPr>
        <p:spPr>
          <a:xfrm>
            <a:off x="5861221" y="2563321"/>
            <a:ext cx="70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03" name="直線接點 102">
            <a:extLst>
              <a:ext uri="{FF2B5EF4-FFF2-40B4-BE49-F238E27FC236}">
                <a16:creationId xmlns:a16="http://schemas.microsoft.com/office/drawing/2014/main" id="{7861E75F-ACAA-4BEA-A8F1-5C135730296E}"/>
              </a:ext>
            </a:extLst>
          </p:cNvPr>
          <p:cNvCxnSpPr>
            <a:cxnSpLocks/>
            <a:stCxn id="73" idx="4"/>
            <a:endCxn id="67" idx="0"/>
          </p:cNvCxnSpPr>
          <p:nvPr/>
        </p:nvCxnSpPr>
        <p:spPr>
          <a:xfrm flipH="1">
            <a:off x="6231859" y="2109673"/>
            <a:ext cx="26329" cy="199224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2" name="文字方塊 111">
            <a:extLst>
              <a:ext uri="{FF2B5EF4-FFF2-40B4-BE49-F238E27FC236}">
                <a16:creationId xmlns:a16="http://schemas.microsoft.com/office/drawing/2014/main" id="{1FD9F7BA-9659-4AD6-A031-00C8AF319414}"/>
              </a:ext>
            </a:extLst>
          </p:cNvPr>
          <p:cNvSpPr txBox="1"/>
          <p:nvPr/>
        </p:nvSpPr>
        <p:spPr>
          <a:xfrm>
            <a:off x="6608383" y="1505474"/>
            <a:ext cx="70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34" name="文字方塊 133">
            <a:extLst>
              <a:ext uri="{FF2B5EF4-FFF2-40B4-BE49-F238E27FC236}">
                <a16:creationId xmlns:a16="http://schemas.microsoft.com/office/drawing/2014/main" id="{7AFDCC57-7209-40C6-A051-912B941D5145}"/>
              </a:ext>
            </a:extLst>
          </p:cNvPr>
          <p:cNvSpPr txBox="1"/>
          <p:nvPr/>
        </p:nvSpPr>
        <p:spPr>
          <a:xfrm>
            <a:off x="6561613" y="3215483"/>
            <a:ext cx="70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35" name="文字方塊 134">
            <a:extLst>
              <a:ext uri="{FF2B5EF4-FFF2-40B4-BE49-F238E27FC236}">
                <a16:creationId xmlns:a16="http://schemas.microsoft.com/office/drawing/2014/main" id="{B3412A46-EEAD-48DC-BCE1-69CCA0FAD534}"/>
              </a:ext>
            </a:extLst>
          </p:cNvPr>
          <p:cNvSpPr txBox="1"/>
          <p:nvPr/>
        </p:nvSpPr>
        <p:spPr>
          <a:xfrm>
            <a:off x="7404637" y="2352919"/>
            <a:ext cx="70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67" name="橢圓 66">
            <a:extLst>
              <a:ext uri="{FF2B5EF4-FFF2-40B4-BE49-F238E27FC236}">
                <a16:creationId xmlns:a16="http://schemas.microsoft.com/office/drawing/2014/main" id="{68434186-7C29-4F23-9260-C3DA0F0CFBE8}"/>
              </a:ext>
            </a:extLst>
          </p:cNvPr>
          <p:cNvSpPr>
            <a:spLocks noChangeAspect="1"/>
          </p:cNvSpPr>
          <p:nvPr/>
        </p:nvSpPr>
        <p:spPr>
          <a:xfrm>
            <a:off x="6105617" y="2308897"/>
            <a:ext cx="252483" cy="252483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</a:t>
            </a:r>
            <a:endParaRPr lang="zh-TW" altLang="en-US" dirty="0"/>
          </a:p>
        </p:txBody>
      </p: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B3BAD024-136F-40C5-86CA-1C20B3664EC4}"/>
              </a:ext>
            </a:extLst>
          </p:cNvPr>
          <p:cNvCxnSpPr>
            <a:cxnSpLocks/>
            <a:stCxn id="67" idx="4"/>
            <a:endCxn id="78" idx="0"/>
          </p:cNvCxnSpPr>
          <p:nvPr/>
        </p:nvCxnSpPr>
        <p:spPr>
          <a:xfrm>
            <a:off x="6231859" y="2561380"/>
            <a:ext cx="3062" cy="385699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044618DB-50D7-47B8-AD83-2E6C0637D252}"/>
              </a:ext>
            </a:extLst>
          </p:cNvPr>
          <p:cNvSpPr txBox="1"/>
          <p:nvPr/>
        </p:nvSpPr>
        <p:spPr>
          <a:xfrm>
            <a:off x="5860983" y="2038587"/>
            <a:ext cx="70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2E82AC61-69D3-4CD8-8F80-BF97A625E893}"/>
              </a:ext>
            </a:extLst>
          </p:cNvPr>
          <p:cNvSpPr/>
          <p:nvPr/>
        </p:nvSpPr>
        <p:spPr>
          <a:xfrm>
            <a:off x="4660280" y="4423239"/>
            <a:ext cx="4238661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 tIns="137160" bIns="137160" anchor="ctr">
            <a:spAutoFit/>
          </a:bodyPr>
          <a:lstStyle/>
          <a:p>
            <a:r>
              <a:rPr lang="en-US" altLang="zh-TW" dirty="0">
                <a:latin typeface="Arial" charset="0"/>
              </a:rPr>
              <a:t>0         </a:t>
            </a:r>
            <a:r>
              <a:rPr lang="en-US" altLang="zh-TW" dirty="0">
                <a:solidFill>
                  <a:srgbClr val="FF0000"/>
                </a:solidFill>
                <a:latin typeface="Arial" charset="0"/>
              </a:rPr>
              <a:t>4</a:t>
            </a:r>
            <a:r>
              <a:rPr lang="en-US" altLang="zh-TW" dirty="0">
                <a:latin typeface="Arial" charset="0"/>
              </a:rPr>
              <a:t>         1           5</a:t>
            </a:r>
            <a:r>
              <a:rPr lang="en-US" altLang="zh-TW" sz="2400" dirty="0">
                <a:latin typeface="Arial" charset="0"/>
              </a:rPr>
              <a:t>       ∞       </a:t>
            </a:r>
            <a:r>
              <a:rPr lang="en-US" altLang="zh-TW" dirty="0">
                <a:latin typeface="Arial" charset="0"/>
              </a:rPr>
              <a:t>8</a:t>
            </a: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CE7E9D63-CA82-439F-A7D6-DE6DE8CBDCA1}"/>
              </a:ext>
            </a:extLst>
          </p:cNvPr>
          <p:cNvSpPr/>
          <p:nvPr/>
        </p:nvSpPr>
        <p:spPr>
          <a:xfrm>
            <a:off x="4651959" y="4845829"/>
            <a:ext cx="4238661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 tIns="137160" bIns="137160" anchor="ctr">
            <a:spAutoFit/>
          </a:bodyPr>
          <a:lstStyle/>
          <a:p>
            <a:r>
              <a:rPr lang="en-US" altLang="zh-TW" dirty="0">
                <a:latin typeface="Arial" charset="0"/>
              </a:rPr>
              <a:t>0         4         1           </a:t>
            </a:r>
            <a:r>
              <a:rPr lang="en-US" altLang="zh-TW" dirty="0">
                <a:solidFill>
                  <a:srgbClr val="FF0000"/>
                </a:solidFill>
                <a:latin typeface="Arial" charset="0"/>
              </a:rPr>
              <a:t>5</a:t>
            </a:r>
            <a:r>
              <a:rPr lang="en-US" altLang="zh-TW" sz="2400" dirty="0">
                <a:latin typeface="Arial" charset="0"/>
              </a:rPr>
              <a:t>       ∞       </a:t>
            </a:r>
            <a:r>
              <a:rPr lang="en-US" altLang="zh-TW" dirty="0">
                <a:latin typeface="Arial" charset="0"/>
              </a:rPr>
              <a:t>8</a:t>
            </a: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BA9AFCB1-44CD-433D-A927-A04658698232}"/>
              </a:ext>
            </a:extLst>
          </p:cNvPr>
          <p:cNvSpPr/>
          <p:nvPr/>
        </p:nvSpPr>
        <p:spPr>
          <a:xfrm>
            <a:off x="4651959" y="5288687"/>
            <a:ext cx="4238661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 tIns="137160" bIns="137160" anchor="ctr">
            <a:spAutoFit/>
          </a:bodyPr>
          <a:lstStyle/>
          <a:p>
            <a:r>
              <a:rPr lang="en-US" altLang="zh-TW" dirty="0">
                <a:latin typeface="Arial" charset="0"/>
              </a:rPr>
              <a:t>0         4         1           5</a:t>
            </a:r>
            <a:r>
              <a:rPr lang="en-US" altLang="zh-TW" sz="2400" dirty="0">
                <a:latin typeface="Arial" charset="0"/>
              </a:rPr>
              <a:t>       </a:t>
            </a:r>
            <a:r>
              <a:rPr lang="en-US" altLang="zh-TW" dirty="0">
                <a:solidFill>
                  <a:srgbClr val="FF0000"/>
                </a:solidFill>
                <a:latin typeface="Arial" charset="0"/>
              </a:rPr>
              <a:t>8</a:t>
            </a:r>
            <a:r>
              <a:rPr lang="en-US" altLang="zh-TW" dirty="0">
                <a:latin typeface="Arial" charset="0"/>
              </a:rPr>
              <a:t> </a:t>
            </a:r>
            <a:r>
              <a:rPr lang="en-US" altLang="zh-TW" sz="2400" dirty="0">
                <a:latin typeface="Arial" charset="0"/>
              </a:rPr>
              <a:t>       </a:t>
            </a:r>
            <a:r>
              <a:rPr lang="en-US" altLang="zh-TW" dirty="0">
                <a:latin typeface="Arial" charset="0"/>
              </a:rPr>
              <a:t>8</a:t>
            </a: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6EC3178F-E8BC-4B6A-9C71-C7A338BB875D}"/>
              </a:ext>
            </a:extLst>
          </p:cNvPr>
          <p:cNvSpPr/>
          <p:nvPr/>
        </p:nvSpPr>
        <p:spPr>
          <a:xfrm>
            <a:off x="4660280" y="5724284"/>
            <a:ext cx="4238661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 tIns="137160" bIns="137160" anchor="ctr">
            <a:spAutoFit/>
          </a:bodyPr>
          <a:lstStyle/>
          <a:p>
            <a:r>
              <a:rPr lang="en-US" altLang="zh-TW" dirty="0">
                <a:latin typeface="Arial" charset="0"/>
              </a:rPr>
              <a:t>0         4         1           5</a:t>
            </a:r>
            <a:r>
              <a:rPr lang="en-US" altLang="zh-TW" sz="2400" dirty="0">
                <a:latin typeface="Arial" charset="0"/>
              </a:rPr>
              <a:t>       </a:t>
            </a:r>
            <a:r>
              <a:rPr lang="en-US" altLang="zh-TW" dirty="0">
                <a:latin typeface="Arial" charset="0"/>
              </a:rPr>
              <a:t>8 </a:t>
            </a:r>
            <a:r>
              <a:rPr lang="en-US" altLang="zh-TW" sz="2400" dirty="0">
                <a:latin typeface="Arial" charset="0"/>
              </a:rPr>
              <a:t>       </a:t>
            </a:r>
            <a:r>
              <a:rPr lang="en-US" altLang="zh-TW" dirty="0">
                <a:solidFill>
                  <a:srgbClr val="FF0000"/>
                </a:solidFill>
                <a:latin typeface="Arial" charset="0"/>
              </a:rPr>
              <a:t>8</a:t>
            </a: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B6737030-40A5-4BFC-8149-285D640213E7}"/>
              </a:ext>
            </a:extLst>
          </p:cNvPr>
          <p:cNvSpPr/>
          <p:nvPr/>
        </p:nvSpPr>
        <p:spPr>
          <a:xfrm>
            <a:off x="4660280" y="6126514"/>
            <a:ext cx="4238661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 tIns="137160" bIns="137160" anchor="ctr">
            <a:spAutoFit/>
          </a:bodyPr>
          <a:lstStyle/>
          <a:p>
            <a:r>
              <a:rPr lang="en-US" altLang="zh-TW" dirty="0">
                <a:latin typeface="Arial" charset="0"/>
              </a:rPr>
              <a:t>0         4         1           5</a:t>
            </a:r>
            <a:r>
              <a:rPr lang="en-US" altLang="zh-TW" sz="2400" dirty="0">
                <a:latin typeface="Arial" charset="0"/>
              </a:rPr>
              <a:t>       </a:t>
            </a:r>
            <a:r>
              <a:rPr lang="en-US" altLang="zh-TW" dirty="0">
                <a:latin typeface="Arial" charset="0"/>
              </a:rPr>
              <a:t>8 </a:t>
            </a:r>
            <a:r>
              <a:rPr lang="en-US" altLang="zh-TW" sz="2400" dirty="0">
                <a:latin typeface="Arial" charset="0"/>
              </a:rPr>
              <a:t>       </a:t>
            </a:r>
            <a:r>
              <a:rPr lang="en-US" altLang="zh-TW" dirty="0">
                <a:latin typeface="Arial" charset="0"/>
              </a:rPr>
              <a:t>8</a:t>
            </a:r>
          </a:p>
        </p:txBody>
      </p:sp>
      <p:cxnSp>
        <p:nvCxnSpPr>
          <p:cNvPr id="149" name="直線接點 148">
            <a:extLst>
              <a:ext uri="{FF2B5EF4-FFF2-40B4-BE49-F238E27FC236}">
                <a16:creationId xmlns:a16="http://schemas.microsoft.com/office/drawing/2014/main" id="{E451F8D7-7A3A-4123-96A4-D8E80FB92C29}"/>
              </a:ext>
            </a:extLst>
          </p:cNvPr>
          <p:cNvCxnSpPr>
            <a:cxnSpLocks/>
            <a:stCxn id="73" idx="4"/>
            <a:endCxn id="67" idx="0"/>
          </p:cNvCxnSpPr>
          <p:nvPr/>
        </p:nvCxnSpPr>
        <p:spPr>
          <a:xfrm flipH="1">
            <a:off x="6231859" y="2109673"/>
            <a:ext cx="26329" cy="1992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0" name="直線接點 149">
            <a:extLst>
              <a:ext uri="{FF2B5EF4-FFF2-40B4-BE49-F238E27FC236}">
                <a16:creationId xmlns:a16="http://schemas.microsoft.com/office/drawing/2014/main" id="{08AD57AB-A650-4419-A298-DD5DE4B2B32C}"/>
              </a:ext>
            </a:extLst>
          </p:cNvPr>
          <p:cNvCxnSpPr>
            <a:cxnSpLocks/>
            <a:stCxn id="67" idx="4"/>
            <a:endCxn id="78" idx="0"/>
          </p:cNvCxnSpPr>
          <p:nvPr/>
        </p:nvCxnSpPr>
        <p:spPr>
          <a:xfrm>
            <a:off x="6231859" y="2561380"/>
            <a:ext cx="3062" cy="3856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1" name="直線接點 150">
            <a:extLst>
              <a:ext uri="{FF2B5EF4-FFF2-40B4-BE49-F238E27FC236}">
                <a16:creationId xmlns:a16="http://schemas.microsoft.com/office/drawing/2014/main" id="{3DF3FDA8-7816-473F-A9FF-9A4F088F518C}"/>
              </a:ext>
            </a:extLst>
          </p:cNvPr>
          <p:cNvCxnSpPr>
            <a:cxnSpLocks/>
            <a:stCxn id="73" idx="2"/>
            <a:endCxn id="71" idx="6"/>
          </p:cNvCxnSpPr>
          <p:nvPr/>
        </p:nvCxnSpPr>
        <p:spPr>
          <a:xfrm flipH="1" flipV="1">
            <a:off x="5441813" y="1889622"/>
            <a:ext cx="605972" cy="96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2" name="直線接點 151">
            <a:extLst>
              <a:ext uri="{FF2B5EF4-FFF2-40B4-BE49-F238E27FC236}">
                <a16:creationId xmlns:a16="http://schemas.microsoft.com/office/drawing/2014/main" id="{A4641DE2-D3B0-44CF-9A02-7CA606B2C253}"/>
              </a:ext>
            </a:extLst>
          </p:cNvPr>
          <p:cNvCxnSpPr>
            <a:cxnSpLocks/>
            <a:stCxn id="74" idx="2"/>
            <a:endCxn id="141" idx="6"/>
          </p:cNvCxnSpPr>
          <p:nvPr/>
        </p:nvCxnSpPr>
        <p:spPr>
          <a:xfrm flipH="1">
            <a:off x="6477432" y="1902896"/>
            <a:ext cx="574171" cy="14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3" name="直線接點 152">
            <a:extLst>
              <a:ext uri="{FF2B5EF4-FFF2-40B4-BE49-F238E27FC236}">
                <a16:creationId xmlns:a16="http://schemas.microsoft.com/office/drawing/2014/main" id="{6D4D51DA-A86A-4359-ACB9-28650ECD4628}"/>
              </a:ext>
            </a:extLst>
          </p:cNvPr>
          <p:cNvCxnSpPr>
            <a:cxnSpLocks/>
            <a:stCxn id="74" idx="4"/>
            <a:endCxn id="72" idx="0"/>
          </p:cNvCxnSpPr>
          <p:nvPr/>
        </p:nvCxnSpPr>
        <p:spPr>
          <a:xfrm>
            <a:off x="7262006" y="2113298"/>
            <a:ext cx="0" cy="8337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B4C6F296-80C4-40B4-92CA-1CFC810FA178}"/>
              </a:ext>
            </a:extLst>
          </p:cNvPr>
          <p:cNvSpPr txBox="1"/>
          <p:nvPr/>
        </p:nvSpPr>
        <p:spPr>
          <a:xfrm>
            <a:off x="9465991" y="1470714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NULL</a:t>
            </a:r>
            <a:endParaRPr lang="zh-TW" altLang="en-US" dirty="0"/>
          </a:p>
        </p:txBody>
      </p:sp>
      <p:sp>
        <p:nvSpPr>
          <p:cNvPr id="154" name="文字方塊 153">
            <a:extLst>
              <a:ext uri="{FF2B5EF4-FFF2-40B4-BE49-F238E27FC236}">
                <a16:creationId xmlns:a16="http://schemas.microsoft.com/office/drawing/2014/main" id="{B5C20154-43DF-476F-B503-AF0F5B2D1A6B}"/>
              </a:ext>
            </a:extLst>
          </p:cNvPr>
          <p:cNvSpPr txBox="1"/>
          <p:nvPr/>
        </p:nvSpPr>
        <p:spPr>
          <a:xfrm>
            <a:off x="9465991" y="1833378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NULL</a:t>
            </a:r>
            <a:endParaRPr lang="zh-TW" altLang="en-US" dirty="0"/>
          </a:p>
        </p:txBody>
      </p:sp>
      <p:sp>
        <p:nvSpPr>
          <p:cNvPr id="155" name="文字方塊 154">
            <a:extLst>
              <a:ext uri="{FF2B5EF4-FFF2-40B4-BE49-F238E27FC236}">
                <a16:creationId xmlns:a16="http://schemas.microsoft.com/office/drawing/2014/main" id="{DB898574-F36B-4462-A8AA-2F7205D7063C}"/>
              </a:ext>
            </a:extLst>
          </p:cNvPr>
          <p:cNvSpPr txBox="1"/>
          <p:nvPr/>
        </p:nvSpPr>
        <p:spPr>
          <a:xfrm>
            <a:off x="9465991" y="2209148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NULL</a:t>
            </a:r>
            <a:endParaRPr lang="zh-TW" altLang="en-US" dirty="0"/>
          </a:p>
        </p:txBody>
      </p:sp>
      <p:sp>
        <p:nvSpPr>
          <p:cNvPr id="156" name="文字方塊 155">
            <a:extLst>
              <a:ext uri="{FF2B5EF4-FFF2-40B4-BE49-F238E27FC236}">
                <a16:creationId xmlns:a16="http://schemas.microsoft.com/office/drawing/2014/main" id="{3159F1E1-A6FD-4598-BDF8-6FE21D0A6924}"/>
              </a:ext>
            </a:extLst>
          </p:cNvPr>
          <p:cNvSpPr txBox="1"/>
          <p:nvPr/>
        </p:nvSpPr>
        <p:spPr>
          <a:xfrm>
            <a:off x="9465991" y="2587128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NULL</a:t>
            </a:r>
            <a:endParaRPr lang="zh-TW" altLang="en-US" dirty="0"/>
          </a:p>
        </p:txBody>
      </p:sp>
      <p:sp>
        <p:nvSpPr>
          <p:cNvPr id="157" name="文字方塊 156">
            <a:extLst>
              <a:ext uri="{FF2B5EF4-FFF2-40B4-BE49-F238E27FC236}">
                <a16:creationId xmlns:a16="http://schemas.microsoft.com/office/drawing/2014/main" id="{7B0FD972-363D-4D7F-BD02-25B4D3F1678B}"/>
              </a:ext>
            </a:extLst>
          </p:cNvPr>
          <p:cNvSpPr txBox="1"/>
          <p:nvPr/>
        </p:nvSpPr>
        <p:spPr>
          <a:xfrm>
            <a:off x="9465991" y="2958886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NULL</a:t>
            </a:r>
            <a:endParaRPr lang="zh-TW" altLang="en-US" dirty="0"/>
          </a:p>
        </p:txBody>
      </p:sp>
      <p:sp>
        <p:nvSpPr>
          <p:cNvPr id="158" name="文字方塊 157">
            <a:extLst>
              <a:ext uri="{FF2B5EF4-FFF2-40B4-BE49-F238E27FC236}">
                <a16:creationId xmlns:a16="http://schemas.microsoft.com/office/drawing/2014/main" id="{85A2E208-51DB-48EE-91F8-9647076508ED}"/>
              </a:ext>
            </a:extLst>
          </p:cNvPr>
          <p:cNvSpPr txBox="1"/>
          <p:nvPr/>
        </p:nvSpPr>
        <p:spPr>
          <a:xfrm>
            <a:off x="9465991" y="3287114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NULL</a:t>
            </a:r>
            <a:endParaRPr lang="zh-TW" altLang="en-US" dirty="0"/>
          </a:p>
        </p:txBody>
      </p:sp>
      <p:sp>
        <p:nvSpPr>
          <p:cNvPr id="159" name="文字方塊 158">
            <a:extLst>
              <a:ext uri="{FF2B5EF4-FFF2-40B4-BE49-F238E27FC236}">
                <a16:creationId xmlns:a16="http://schemas.microsoft.com/office/drawing/2014/main" id="{C9AA14F5-1E7E-40E2-806E-78F8ADD86F00}"/>
              </a:ext>
            </a:extLst>
          </p:cNvPr>
          <p:cNvSpPr txBox="1"/>
          <p:nvPr/>
        </p:nvSpPr>
        <p:spPr>
          <a:xfrm>
            <a:off x="9663160" y="2172948"/>
            <a:ext cx="28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160" name="文字方塊 159">
            <a:extLst>
              <a:ext uri="{FF2B5EF4-FFF2-40B4-BE49-F238E27FC236}">
                <a16:creationId xmlns:a16="http://schemas.microsoft.com/office/drawing/2014/main" id="{F9FE4BC2-C250-4514-98C9-2D2739D2158E}"/>
              </a:ext>
            </a:extLst>
          </p:cNvPr>
          <p:cNvSpPr txBox="1"/>
          <p:nvPr/>
        </p:nvSpPr>
        <p:spPr>
          <a:xfrm>
            <a:off x="9663160" y="3275087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161" name="文字方塊 160">
            <a:extLst>
              <a:ext uri="{FF2B5EF4-FFF2-40B4-BE49-F238E27FC236}">
                <a16:creationId xmlns:a16="http://schemas.microsoft.com/office/drawing/2014/main" id="{B2862317-E6C5-4D30-BB73-F0E1BFD2F349}"/>
              </a:ext>
            </a:extLst>
          </p:cNvPr>
          <p:cNvSpPr txBox="1"/>
          <p:nvPr/>
        </p:nvSpPr>
        <p:spPr>
          <a:xfrm>
            <a:off x="9653542" y="18191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62" name="文字方塊 161">
            <a:extLst>
              <a:ext uri="{FF2B5EF4-FFF2-40B4-BE49-F238E27FC236}">
                <a16:creationId xmlns:a16="http://schemas.microsoft.com/office/drawing/2014/main" id="{42A2DB0D-909B-4512-AA7A-7E02CCD3CC2C}"/>
              </a:ext>
            </a:extLst>
          </p:cNvPr>
          <p:cNvSpPr txBox="1"/>
          <p:nvPr/>
        </p:nvSpPr>
        <p:spPr>
          <a:xfrm>
            <a:off x="9653542" y="25944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63" name="文字方塊 162">
            <a:extLst>
              <a:ext uri="{FF2B5EF4-FFF2-40B4-BE49-F238E27FC236}">
                <a16:creationId xmlns:a16="http://schemas.microsoft.com/office/drawing/2014/main" id="{282C01EE-E1C5-4D7B-A774-E3C4161DC0D6}"/>
              </a:ext>
            </a:extLst>
          </p:cNvPr>
          <p:cNvSpPr txBox="1"/>
          <p:nvPr/>
        </p:nvSpPr>
        <p:spPr>
          <a:xfrm>
            <a:off x="9653542" y="29667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6E9EE1CB-5B8E-4209-B1A2-F589937A0F17}"/>
              </a:ext>
            </a:extLst>
          </p:cNvPr>
          <p:cNvSpPr/>
          <p:nvPr/>
        </p:nvSpPr>
        <p:spPr>
          <a:xfrm>
            <a:off x="919401" y="748087"/>
            <a:ext cx="4342456" cy="502218"/>
          </a:xfrm>
          <a:prstGeom prst="rect">
            <a:avLst/>
          </a:prstGeom>
          <a:solidFill>
            <a:schemeClr val="accent6">
              <a:alpha val="28000"/>
            </a:schemeClr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4983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 animBg="1"/>
      <p:bldP spid="145" grpId="0" animBg="1"/>
      <p:bldP spid="144" grpId="0" animBg="1"/>
      <p:bldP spid="143" grpId="0" animBg="1"/>
      <p:bldP spid="142" grpId="0" animBg="1"/>
      <p:bldP spid="141" grpId="0" animBg="1"/>
      <p:bldP spid="53" grpId="0"/>
      <p:bldP spid="54" grpId="0"/>
      <p:bldP spid="55" grpId="0"/>
      <p:bldP spid="56" grpId="0"/>
      <p:bldP spid="57" grpId="0"/>
      <p:bldP spid="58" grpId="0"/>
      <p:bldP spid="104" grpId="0"/>
      <p:bldP spid="136" grpId="0"/>
      <p:bldP spid="137" grpId="0"/>
      <p:bldP spid="138" grpId="0"/>
      <p:bldP spid="139" grpId="0"/>
      <p:bldP spid="140" grpId="0"/>
      <p:bldP spid="154" grpId="0"/>
      <p:bldP spid="155" grpId="0"/>
      <p:bldP spid="156" grpId="0"/>
      <p:bldP spid="157" grpId="0"/>
      <p:bldP spid="158" grpId="0"/>
      <p:bldP spid="159" grpId="0"/>
      <p:bldP spid="160" grpId="0"/>
      <p:bldP spid="161" grpId="0"/>
      <p:bldP spid="162" grpId="0"/>
      <p:bldP spid="16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5CE9B0-FE64-4E61-A39F-F22D72ACE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D0DE42-34C6-47E2-9C24-AE709EC12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TW" sz="9600" dirty="0"/>
          </a:p>
          <a:p>
            <a:pPr marL="0" indent="0" algn="ctr">
              <a:buNone/>
            </a:pPr>
            <a:r>
              <a:rPr lang="en-US" altLang="zh-TW" sz="9600" b="1" dirty="0"/>
              <a:t>The End</a:t>
            </a:r>
            <a:endParaRPr lang="zh-TW" altLang="en-US" sz="9600" b="1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349AACD-1176-4EFD-BA17-35BA45DC1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5E6C-284B-4BEF-BE71-527141E754F9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405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25A647-1A06-478E-BD0B-5D32689F7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120" y="67262"/>
            <a:ext cx="10515600" cy="1325563"/>
          </a:xfrm>
        </p:spPr>
        <p:txBody>
          <a:bodyPr/>
          <a:lstStyle/>
          <a:p>
            <a:r>
              <a:rPr lang="en-US" altLang="zh-TW" b="1" dirty="0"/>
              <a:t>Terminology</a:t>
            </a:r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C568629-720E-4C07-88A6-3F347A1B3F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50120" y="1065690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b="1" dirty="0"/>
                  <a:t>eccentricity</a:t>
                </a:r>
                <a:r>
                  <a:rPr lang="en-US" altLang="zh-TW" b="0" dirty="0"/>
                  <a:t> </a:t>
                </a:r>
                <a14:m>
                  <m:oMath xmlns:m="http://schemas.openxmlformats.org/officeDocument/2006/math">
                    <m:r>
                      <a:rPr lang="zh-TW" altLang="en-US" b="1" i="0" smtClean="0">
                        <a:latin typeface="Cambria Math" panose="02040503050406030204" pitchFamily="18" charset="0"/>
                      </a:rPr>
                      <m:t>𝛜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b="0" dirty="0"/>
                  <a:t> of a vertex </a:t>
                </a:r>
                <a:r>
                  <a:rPr lang="en-US" altLang="zh-TW" b="1" dirty="0" err="1"/>
                  <a:t>i</a:t>
                </a:r>
                <a:r>
                  <a:rPr lang="en-US" altLang="zh-TW" b="0" dirty="0"/>
                  <a:t> is the maximum shortest path distance between </a:t>
                </a:r>
                <a:r>
                  <a:rPr lang="en-US" altLang="zh-TW" b="1" dirty="0" err="1"/>
                  <a:t>i</a:t>
                </a:r>
                <a:r>
                  <a:rPr lang="en-US" altLang="zh-TW" b="0" dirty="0"/>
                  <a:t> and any other vertex</a:t>
                </a:r>
              </a:p>
              <a:p>
                <a14:m>
                  <m:oMath xmlns:m="http://schemas.openxmlformats.org/officeDocument/2006/math">
                    <m:r>
                      <a:rPr lang="en-US" altLang="zh-TW" b="1" i="0" smtClean="0">
                        <a:latin typeface="Cambria Math" panose="02040503050406030204" pitchFamily="18" charset="0"/>
                      </a:rPr>
                      <m:t>𝐝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e>
                    </m:d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b="0" dirty="0"/>
                  <a:t> shortest path distance between </a:t>
                </a:r>
                <a:r>
                  <a:rPr lang="en-US" altLang="zh-TW" b="1" dirty="0" err="1"/>
                  <a:t>i</a:t>
                </a:r>
                <a:r>
                  <a:rPr lang="en-US" altLang="zh-TW" b="0" dirty="0"/>
                  <a:t> and </a:t>
                </a:r>
                <a:r>
                  <a:rPr lang="en-US" altLang="zh-TW" b="1" dirty="0"/>
                  <a:t>j</a:t>
                </a:r>
              </a:p>
              <a:p>
                <a14:m>
                  <m:oMath xmlns:m="http://schemas.openxmlformats.org/officeDocument/2006/math">
                    <m:r>
                      <a:rPr lang="zh-TW" altLang="en-US" b="1" i="0" smtClean="0">
                        <a:latin typeface="Cambria Math" panose="02040503050406030204" pitchFamily="18" charset="0"/>
                      </a:rPr>
                      <m:t>𝛜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</m:d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altLang="zh-TW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1" i="0" smtClean="0">
                        <a:latin typeface="Cambria Math" panose="02040503050406030204" pitchFamily="18" charset="0"/>
                      </a:rPr>
                      <m:t>𝐝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e>
                    </m:d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TW" b="0" dirty="0"/>
              </a:p>
              <a:p>
                <a14:m>
                  <m:oMath xmlns:m="http://schemas.openxmlformats.org/officeDocument/2006/math">
                    <m:r>
                      <a:rPr lang="en-US" altLang="zh-TW" b="1" i="0" smtClean="0">
                        <a:latin typeface="Cambria Math" panose="02040503050406030204" pitchFamily="18" charset="0"/>
                      </a:rPr>
                      <m:t>𝐜𝐞𝐧𝐭𝐞𝐫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arg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TW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altLang="zh-TW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zh-TW" altLang="en-US" b="1">
                        <a:latin typeface="Cambria Math" panose="02040503050406030204" pitchFamily="18" charset="0"/>
                      </a:rPr>
                      <m:t>𝛜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</m:d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en-US" altLang="zh-TW" b="1" i="0" smtClean="0">
                        <a:latin typeface="Cambria Math" panose="02040503050406030204" pitchFamily="18" charset="0"/>
                      </a:rPr>
                      <m:t>𝐚𝐛𝐬𝐨𝐥𝐮𝐭𝐞</m:t>
                    </m:r>
                    <m:r>
                      <a:rPr lang="en-US" altLang="zh-TW" b="1" i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TW" b="1" i="0" smtClean="0">
                        <a:latin typeface="Cambria Math" panose="02040503050406030204" pitchFamily="18" charset="0"/>
                      </a:rPr>
                      <m:t>𝐜𝐞𝐧𝐭𝐞𝐫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arg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TW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b="1">
                        <a:latin typeface="Cambria Math" panose="02040503050406030204" pitchFamily="18" charset="0"/>
                      </a:rPr>
                      <m:t>𝛜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i</m:t>
                        </m:r>
                      </m:e>
                    </m:d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/>
                  <a:t>P.S. </a:t>
                </a:r>
                <a:r>
                  <a:rPr lang="en-US" altLang="zh-TW" b="1" dirty="0" err="1"/>
                  <a:t>i</a:t>
                </a:r>
                <a:r>
                  <a:rPr lang="en-US" altLang="zh-TW" dirty="0"/>
                  <a:t> could be a vertex or on an edge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C568629-720E-4C07-88A6-3F347A1B3F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0120" y="1065690"/>
                <a:ext cx="10515600" cy="4351338"/>
              </a:xfrm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7F302AF-5872-4E03-989B-66C98E1FF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5E6C-284B-4BEF-BE71-527141E754F9}" type="slidenum">
              <a:rPr lang="zh-TW" altLang="en-US" smtClean="0"/>
              <a:t>4</a:t>
            </a:fld>
            <a:endParaRPr lang="zh-TW" altLang="en-US"/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32059A23-75AB-40D8-AFE1-D1DF6254BF47}"/>
              </a:ext>
            </a:extLst>
          </p:cNvPr>
          <p:cNvGrpSpPr/>
          <p:nvPr/>
        </p:nvGrpSpPr>
        <p:grpSpPr>
          <a:xfrm>
            <a:off x="4168599" y="4227506"/>
            <a:ext cx="3165557" cy="2353496"/>
            <a:chOff x="6208799" y="4160243"/>
            <a:chExt cx="3165557" cy="2353496"/>
          </a:xfrm>
        </p:grpSpPr>
        <p:grpSp>
          <p:nvGrpSpPr>
            <p:cNvPr id="92" name="群組 91">
              <a:extLst>
                <a:ext uri="{FF2B5EF4-FFF2-40B4-BE49-F238E27FC236}">
                  <a16:creationId xmlns:a16="http://schemas.microsoft.com/office/drawing/2014/main" id="{3B95433B-E0CC-4942-9097-FEC42DE7DAC0}"/>
                </a:ext>
              </a:extLst>
            </p:cNvPr>
            <p:cNvGrpSpPr/>
            <p:nvPr/>
          </p:nvGrpSpPr>
          <p:grpSpPr>
            <a:xfrm>
              <a:off x="6386455" y="4160243"/>
              <a:ext cx="2987901" cy="2353496"/>
              <a:chOff x="2614241" y="4217264"/>
              <a:chExt cx="2987901" cy="2353496"/>
            </a:xfrm>
          </p:grpSpPr>
          <p:grpSp>
            <p:nvGrpSpPr>
              <p:cNvPr id="88" name="群組 87">
                <a:extLst>
                  <a:ext uri="{FF2B5EF4-FFF2-40B4-BE49-F238E27FC236}">
                    <a16:creationId xmlns:a16="http://schemas.microsoft.com/office/drawing/2014/main" id="{9B9DEE8A-6EA8-4CEE-8523-63FD5C80930F}"/>
                  </a:ext>
                </a:extLst>
              </p:cNvPr>
              <p:cNvGrpSpPr/>
              <p:nvPr/>
            </p:nvGrpSpPr>
            <p:grpSpPr>
              <a:xfrm>
                <a:off x="2614241" y="4217264"/>
                <a:ext cx="2987901" cy="2079341"/>
                <a:chOff x="2295577" y="4596928"/>
                <a:chExt cx="2987901" cy="2079341"/>
              </a:xfrm>
            </p:grpSpPr>
            <p:sp>
              <p:nvSpPr>
                <p:cNvPr id="69" name="橢圓 68">
                  <a:extLst>
                    <a:ext uri="{FF2B5EF4-FFF2-40B4-BE49-F238E27FC236}">
                      <a16:creationId xmlns:a16="http://schemas.microsoft.com/office/drawing/2014/main" id="{C5C9E1A3-6431-4090-B66D-701469CCF9D9}"/>
                    </a:ext>
                  </a:extLst>
                </p:cNvPr>
                <p:cNvSpPr/>
                <p:nvPr/>
              </p:nvSpPr>
              <p:spPr>
                <a:xfrm>
                  <a:off x="2295577" y="4770673"/>
                  <a:ext cx="420805" cy="420805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/>
                    <a:t>0</a:t>
                  </a:r>
                  <a:endParaRPr lang="zh-TW" altLang="en-US" dirty="0"/>
                </a:p>
              </p:txBody>
            </p:sp>
            <p:sp>
              <p:nvSpPr>
                <p:cNvPr id="70" name="橢圓 69">
                  <a:extLst>
                    <a:ext uri="{FF2B5EF4-FFF2-40B4-BE49-F238E27FC236}">
                      <a16:creationId xmlns:a16="http://schemas.microsoft.com/office/drawing/2014/main" id="{D8ACF2B3-CBBE-48C5-B24C-078F78AB60FC}"/>
                    </a:ext>
                  </a:extLst>
                </p:cNvPr>
                <p:cNvSpPr/>
                <p:nvPr/>
              </p:nvSpPr>
              <p:spPr>
                <a:xfrm>
                  <a:off x="4326172" y="6038533"/>
                  <a:ext cx="420805" cy="420805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/>
                    <a:t>3</a:t>
                  </a:r>
                  <a:endParaRPr lang="zh-TW" altLang="en-US" dirty="0"/>
                </a:p>
              </p:txBody>
            </p:sp>
            <p:sp>
              <p:nvSpPr>
                <p:cNvPr id="71" name="橢圓 70">
                  <a:extLst>
                    <a:ext uri="{FF2B5EF4-FFF2-40B4-BE49-F238E27FC236}">
                      <a16:creationId xmlns:a16="http://schemas.microsoft.com/office/drawing/2014/main" id="{1994F3B3-61F2-4018-A9BE-C9621F1A291F}"/>
                    </a:ext>
                  </a:extLst>
                </p:cNvPr>
                <p:cNvSpPr/>
                <p:nvPr/>
              </p:nvSpPr>
              <p:spPr>
                <a:xfrm>
                  <a:off x="3322354" y="4780322"/>
                  <a:ext cx="420805" cy="420805"/>
                </a:xfrm>
                <a:prstGeom prst="ellipse">
                  <a:avLst/>
                </a:prstGeom>
                <a:noFill/>
                <a:ln w="38100">
                  <a:solidFill>
                    <a:srgbClr val="FFFF0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/>
                    <a:t>1</a:t>
                  </a:r>
                  <a:endParaRPr lang="zh-TW" altLang="en-US" dirty="0"/>
                </a:p>
              </p:txBody>
            </p:sp>
            <p:sp>
              <p:nvSpPr>
                <p:cNvPr id="72" name="橢圓 71">
                  <a:extLst>
                    <a:ext uri="{FF2B5EF4-FFF2-40B4-BE49-F238E27FC236}">
                      <a16:creationId xmlns:a16="http://schemas.microsoft.com/office/drawing/2014/main" id="{E2BC4072-C3FB-49FE-8E30-994D24399380}"/>
                    </a:ext>
                  </a:extLst>
                </p:cNvPr>
                <p:cNvSpPr/>
                <p:nvPr/>
              </p:nvSpPr>
              <p:spPr>
                <a:xfrm>
                  <a:off x="4326172" y="4784036"/>
                  <a:ext cx="420805" cy="420805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/>
                    <a:t>2</a:t>
                  </a:r>
                  <a:endParaRPr lang="zh-TW" altLang="en-US" dirty="0"/>
                </a:p>
              </p:txBody>
            </p:sp>
            <p:cxnSp>
              <p:nvCxnSpPr>
                <p:cNvPr id="73" name="直線接點 72">
                  <a:extLst>
                    <a:ext uri="{FF2B5EF4-FFF2-40B4-BE49-F238E27FC236}">
                      <a16:creationId xmlns:a16="http://schemas.microsoft.com/office/drawing/2014/main" id="{EFC9A983-5302-443D-A419-95FEC2B06A79}"/>
                    </a:ext>
                  </a:extLst>
                </p:cNvPr>
                <p:cNvCxnSpPr>
                  <a:cxnSpLocks/>
                  <a:stCxn id="71" idx="2"/>
                </p:cNvCxnSpPr>
                <p:nvPr/>
              </p:nvCxnSpPr>
              <p:spPr>
                <a:xfrm flipH="1">
                  <a:off x="2711524" y="4990725"/>
                  <a:ext cx="610830" cy="3090"/>
                </a:xfrm>
                <a:prstGeom prst="line">
                  <a:avLst/>
                </a:prstGeom>
                <a:ln>
                  <a:solidFill>
                    <a:srgbClr val="0000FF"/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線接點 73">
                  <a:extLst>
                    <a:ext uri="{FF2B5EF4-FFF2-40B4-BE49-F238E27FC236}">
                      <a16:creationId xmlns:a16="http://schemas.microsoft.com/office/drawing/2014/main" id="{1032D06D-7744-4B99-8C7D-62D1F29329C2}"/>
                    </a:ext>
                  </a:extLst>
                </p:cNvPr>
                <p:cNvCxnSpPr>
                  <a:cxnSpLocks/>
                  <a:stCxn id="72" idx="2"/>
                  <a:endCxn id="71" idx="6"/>
                </p:cNvCxnSpPr>
                <p:nvPr/>
              </p:nvCxnSpPr>
              <p:spPr>
                <a:xfrm flipH="1" flipV="1">
                  <a:off x="3743159" y="4990725"/>
                  <a:ext cx="583013" cy="3714"/>
                </a:xfrm>
                <a:prstGeom prst="line">
                  <a:avLst/>
                </a:prstGeom>
                <a:ln>
                  <a:solidFill>
                    <a:srgbClr val="0000FF"/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線接點 75">
                  <a:extLst>
                    <a:ext uri="{FF2B5EF4-FFF2-40B4-BE49-F238E27FC236}">
                      <a16:creationId xmlns:a16="http://schemas.microsoft.com/office/drawing/2014/main" id="{3EE873E4-5EFC-4BD2-90C0-08509CB3C45A}"/>
                    </a:ext>
                  </a:extLst>
                </p:cNvPr>
                <p:cNvCxnSpPr>
                  <a:cxnSpLocks/>
                  <a:stCxn id="77" idx="6"/>
                  <a:endCxn id="70" idx="2"/>
                </p:cNvCxnSpPr>
                <p:nvPr/>
              </p:nvCxnSpPr>
              <p:spPr>
                <a:xfrm>
                  <a:off x="3719892" y="6248936"/>
                  <a:ext cx="606280" cy="0"/>
                </a:xfrm>
                <a:prstGeom prst="line">
                  <a:avLst/>
                </a:prstGeom>
                <a:ln>
                  <a:solidFill>
                    <a:srgbClr val="0000FF"/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7" name="橢圓 76">
                  <a:extLst>
                    <a:ext uri="{FF2B5EF4-FFF2-40B4-BE49-F238E27FC236}">
                      <a16:creationId xmlns:a16="http://schemas.microsoft.com/office/drawing/2014/main" id="{FB5B4A3D-60B4-4729-8B36-85816141A7F4}"/>
                    </a:ext>
                  </a:extLst>
                </p:cNvPr>
                <p:cNvSpPr/>
                <p:nvPr/>
              </p:nvSpPr>
              <p:spPr>
                <a:xfrm>
                  <a:off x="3299087" y="6038533"/>
                  <a:ext cx="420805" cy="420805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/>
                    <a:t>4</a:t>
                  </a:r>
                  <a:endParaRPr lang="zh-TW" altLang="en-US" dirty="0"/>
                </a:p>
              </p:txBody>
            </p:sp>
            <p:cxnSp>
              <p:nvCxnSpPr>
                <p:cNvPr id="79" name="直線接點 78">
                  <a:extLst>
                    <a:ext uri="{FF2B5EF4-FFF2-40B4-BE49-F238E27FC236}">
                      <a16:creationId xmlns:a16="http://schemas.microsoft.com/office/drawing/2014/main" id="{54C9E5EB-DCB2-4AFD-841B-62BD21195A19}"/>
                    </a:ext>
                  </a:extLst>
                </p:cNvPr>
                <p:cNvCxnSpPr>
                  <a:cxnSpLocks/>
                  <a:endCxn id="70" idx="0"/>
                </p:cNvCxnSpPr>
                <p:nvPr/>
              </p:nvCxnSpPr>
              <p:spPr>
                <a:xfrm>
                  <a:off x="4536574" y="5219544"/>
                  <a:ext cx="1" cy="818989"/>
                </a:xfrm>
                <a:prstGeom prst="line">
                  <a:avLst/>
                </a:prstGeom>
                <a:ln>
                  <a:solidFill>
                    <a:srgbClr val="0000FF"/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0" name="文字方塊 79">
                  <a:extLst>
                    <a:ext uri="{FF2B5EF4-FFF2-40B4-BE49-F238E27FC236}">
                      <a16:creationId xmlns:a16="http://schemas.microsoft.com/office/drawing/2014/main" id="{B6661905-FAE1-46E2-AD85-CCE01AFE585F}"/>
                    </a:ext>
                  </a:extLst>
                </p:cNvPr>
                <p:cNvSpPr txBox="1"/>
                <p:nvPr/>
              </p:nvSpPr>
              <p:spPr>
                <a:xfrm>
                  <a:off x="2832365" y="4621392"/>
                  <a:ext cx="7003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/>
                    <a:t>3</a:t>
                  </a:r>
                  <a:endParaRPr lang="zh-TW" altLang="en-US" dirty="0"/>
                </a:p>
              </p:txBody>
            </p:sp>
            <p:sp>
              <p:nvSpPr>
                <p:cNvPr id="81" name="文字方塊 80">
                  <a:extLst>
                    <a:ext uri="{FF2B5EF4-FFF2-40B4-BE49-F238E27FC236}">
                      <a16:creationId xmlns:a16="http://schemas.microsoft.com/office/drawing/2014/main" id="{873E3799-887F-4121-B69C-D1439E0DF762}"/>
                    </a:ext>
                  </a:extLst>
                </p:cNvPr>
                <p:cNvSpPr txBox="1"/>
                <p:nvPr/>
              </p:nvSpPr>
              <p:spPr>
                <a:xfrm>
                  <a:off x="3121739" y="5466691"/>
                  <a:ext cx="7003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/>
                    <a:t>9</a:t>
                  </a:r>
                  <a:endParaRPr lang="zh-TW" altLang="en-US" dirty="0"/>
                </a:p>
              </p:txBody>
            </p:sp>
            <p:cxnSp>
              <p:nvCxnSpPr>
                <p:cNvPr id="82" name="直線接點 81">
                  <a:extLst>
                    <a:ext uri="{FF2B5EF4-FFF2-40B4-BE49-F238E27FC236}">
                      <a16:creationId xmlns:a16="http://schemas.microsoft.com/office/drawing/2014/main" id="{390D33ED-63FE-40B5-974D-6C3B38823592}"/>
                    </a:ext>
                  </a:extLst>
                </p:cNvPr>
                <p:cNvCxnSpPr>
                  <a:cxnSpLocks/>
                  <a:stCxn id="71" idx="4"/>
                  <a:endCxn id="77" idx="0"/>
                </p:cNvCxnSpPr>
                <p:nvPr/>
              </p:nvCxnSpPr>
              <p:spPr>
                <a:xfrm flipH="1">
                  <a:off x="3509490" y="5201127"/>
                  <a:ext cx="23267" cy="837406"/>
                </a:xfrm>
                <a:prstGeom prst="line">
                  <a:avLst/>
                </a:prstGeom>
                <a:ln>
                  <a:solidFill>
                    <a:srgbClr val="0000FF"/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3" name="文字方塊 82">
                  <a:extLst>
                    <a:ext uri="{FF2B5EF4-FFF2-40B4-BE49-F238E27FC236}">
                      <a16:creationId xmlns:a16="http://schemas.microsoft.com/office/drawing/2014/main" id="{ED786F09-E5C6-4D0D-A7DF-B6A76C373DD6}"/>
                    </a:ext>
                  </a:extLst>
                </p:cNvPr>
                <p:cNvSpPr txBox="1"/>
                <p:nvPr/>
              </p:nvSpPr>
              <p:spPr>
                <a:xfrm>
                  <a:off x="3882952" y="4596928"/>
                  <a:ext cx="7003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/>
                    <a:t>4</a:t>
                  </a:r>
                  <a:endParaRPr lang="zh-TW" altLang="en-US" dirty="0"/>
                </a:p>
              </p:txBody>
            </p:sp>
            <p:sp>
              <p:nvSpPr>
                <p:cNvPr id="84" name="文字方塊 83">
                  <a:extLst>
                    <a:ext uri="{FF2B5EF4-FFF2-40B4-BE49-F238E27FC236}">
                      <a16:creationId xmlns:a16="http://schemas.microsoft.com/office/drawing/2014/main" id="{AEB940DA-39DD-4A54-9D4F-B94559B2BBFF}"/>
                    </a:ext>
                  </a:extLst>
                </p:cNvPr>
                <p:cNvSpPr txBox="1"/>
                <p:nvPr/>
              </p:nvSpPr>
              <p:spPr>
                <a:xfrm>
                  <a:off x="3836182" y="6306937"/>
                  <a:ext cx="7003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/>
                    <a:t>7</a:t>
                  </a:r>
                  <a:endParaRPr lang="zh-TW" altLang="en-US" dirty="0"/>
                </a:p>
              </p:txBody>
            </p:sp>
            <p:sp>
              <p:nvSpPr>
                <p:cNvPr id="86" name="文字方塊 85">
                  <a:extLst>
                    <a:ext uri="{FF2B5EF4-FFF2-40B4-BE49-F238E27FC236}">
                      <a16:creationId xmlns:a16="http://schemas.microsoft.com/office/drawing/2014/main" id="{6187EEF1-6D6B-4273-8731-4D40175B7F93}"/>
                    </a:ext>
                  </a:extLst>
                </p:cNvPr>
                <p:cNvSpPr txBox="1"/>
                <p:nvPr/>
              </p:nvSpPr>
              <p:spPr>
                <a:xfrm>
                  <a:off x="4583086" y="5435164"/>
                  <a:ext cx="7003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/>
                    <a:t>3</a:t>
                  </a:r>
                  <a:endParaRPr lang="zh-TW" altLang="en-US" dirty="0"/>
                </a:p>
              </p:txBody>
            </p:sp>
          </p:grpSp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7825208E-9982-4504-9F91-5F2F1E2EE204}"/>
                  </a:ext>
                </a:extLst>
              </p:cNvPr>
              <p:cNvSpPr txBox="1"/>
              <p:nvPr/>
            </p:nvSpPr>
            <p:spPr>
              <a:xfrm>
                <a:off x="3393077" y="6201428"/>
                <a:ext cx="18972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b="1" dirty="0"/>
                  <a:t>eccentricity</a:t>
                </a:r>
                <a:r>
                  <a:rPr lang="en-US" altLang="zh-TW" dirty="0"/>
                  <a:t>(1) = 9</a:t>
                </a:r>
                <a:endParaRPr lang="zh-TW" altLang="en-US" dirty="0"/>
              </a:p>
            </p:txBody>
          </p:sp>
        </p:grpSp>
        <p:cxnSp>
          <p:nvCxnSpPr>
            <p:cNvPr id="10" name="直線單箭頭接點 9">
              <a:extLst>
                <a:ext uri="{FF2B5EF4-FFF2-40B4-BE49-F238E27FC236}">
                  <a16:creationId xmlns:a16="http://schemas.microsoft.com/office/drawing/2014/main" id="{093A7854-E359-48AB-A6CB-CF49FE4C57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70755" y="4718863"/>
              <a:ext cx="714223" cy="44791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6BF51044-73A0-46F3-A544-C20574402B8E}"/>
                </a:ext>
              </a:extLst>
            </p:cNvPr>
            <p:cNvSpPr txBox="1"/>
            <p:nvPr/>
          </p:nvSpPr>
          <p:spPr>
            <a:xfrm>
              <a:off x="6208799" y="5139668"/>
              <a:ext cx="8086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center</a:t>
              </a:r>
              <a:endParaRPr lang="zh-TW" altLang="en-US" dirty="0"/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0CC7DA96-F280-44EB-AAC9-D942649E12DF}"/>
              </a:ext>
            </a:extLst>
          </p:cNvPr>
          <p:cNvGrpSpPr/>
          <p:nvPr/>
        </p:nvGrpSpPr>
        <p:grpSpPr>
          <a:xfrm>
            <a:off x="7965121" y="3412977"/>
            <a:ext cx="3084021" cy="3168024"/>
            <a:chOff x="9164212" y="3345714"/>
            <a:chExt cx="3084021" cy="3168024"/>
          </a:xfrm>
        </p:grpSpPr>
        <p:grpSp>
          <p:nvGrpSpPr>
            <p:cNvPr id="30" name="群組 29">
              <a:extLst>
                <a:ext uri="{FF2B5EF4-FFF2-40B4-BE49-F238E27FC236}">
                  <a16:creationId xmlns:a16="http://schemas.microsoft.com/office/drawing/2014/main" id="{0DCBAB30-25E3-4D07-B442-57412C96B1CF}"/>
                </a:ext>
              </a:extLst>
            </p:cNvPr>
            <p:cNvGrpSpPr/>
            <p:nvPr/>
          </p:nvGrpSpPr>
          <p:grpSpPr>
            <a:xfrm>
              <a:off x="9164212" y="4160243"/>
              <a:ext cx="3084021" cy="2353495"/>
              <a:chOff x="9164212" y="4160243"/>
              <a:chExt cx="3084021" cy="2353495"/>
            </a:xfrm>
          </p:grpSpPr>
          <p:sp>
            <p:nvSpPr>
              <p:cNvPr id="91" name="文字方塊 90">
                <a:extLst>
                  <a:ext uri="{FF2B5EF4-FFF2-40B4-BE49-F238E27FC236}">
                    <a16:creationId xmlns:a16="http://schemas.microsoft.com/office/drawing/2014/main" id="{E7C76785-DAA7-45A0-8768-D61B0B4CFD54}"/>
                  </a:ext>
                </a:extLst>
              </p:cNvPr>
              <p:cNvSpPr txBox="1"/>
              <p:nvPr/>
            </p:nvSpPr>
            <p:spPr>
              <a:xfrm>
                <a:off x="9901132" y="6144406"/>
                <a:ext cx="20233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b="1" dirty="0"/>
                  <a:t>eccentricity</a:t>
                </a:r>
                <a:r>
                  <a:rPr lang="en-US" altLang="zh-TW" dirty="0"/>
                  <a:t>(c) = 8</a:t>
                </a:r>
                <a:endParaRPr lang="zh-TW" altLang="en-US" dirty="0"/>
              </a:p>
            </p:txBody>
          </p:sp>
          <p:grpSp>
            <p:nvGrpSpPr>
              <p:cNvPr id="29" name="群組 28">
                <a:extLst>
                  <a:ext uri="{FF2B5EF4-FFF2-40B4-BE49-F238E27FC236}">
                    <a16:creationId xmlns:a16="http://schemas.microsoft.com/office/drawing/2014/main" id="{1289A1DD-694C-445A-B173-01874527B4A4}"/>
                  </a:ext>
                </a:extLst>
              </p:cNvPr>
              <p:cNvGrpSpPr/>
              <p:nvPr/>
            </p:nvGrpSpPr>
            <p:grpSpPr>
              <a:xfrm>
                <a:off x="9164212" y="4160243"/>
                <a:ext cx="3084021" cy="2079341"/>
                <a:chOff x="9164212" y="4160243"/>
                <a:chExt cx="3084021" cy="2079341"/>
              </a:xfrm>
            </p:grpSpPr>
            <p:grpSp>
              <p:nvGrpSpPr>
                <p:cNvPr id="67" name="群組 66">
                  <a:extLst>
                    <a:ext uri="{FF2B5EF4-FFF2-40B4-BE49-F238E27FC236}">
                      <a16:creationId xmlns:a16="http://schemas.microsoft.com/office/drawing/2014/main" id="{A019935E-425C-4ADD-8B05-CF1DE8E0443B}"/>
                    </a:ext>
                  </a:extLst>
                </p:cNvPr>
                <p:cNvGrpSpPr/>
                <p:nvPr/>
              </p:nvGrpSpPr>
              <p:grpSpPr>
                <a:xfrm>
                  <a:off x="9164212" y="4160243"/>
                  <a:ext cx="3084021" cy="2079341"/>
                  <a:chOff x="3440868" y="4678029"/>
                  <a:chExt cx="3084021" cy="2079341"/>
                </a:xfrm>
              </p:grpSpPr>
              <p:sp>
                <p:nvSpPr>
                  <p:cNvPr id="6" name="橢圓 5">
                    <a:extLst>
                      <a:ext uri="{FF2B5EF4-FFF2-40B4-BE49-F238E27FC236}">
                        <a16:creationId xmlns:a16="http://schemas.microsoft.com/office/drawing/2014/main" id="{F04D61DE-DE2A-4C9B-954B-DC417E78599D}"/>
                      </a:ext>
                    </a:extLst>
                  </p:cNvPr>
                  <p:cNvSpPr/>
                  <p:nvPr/>
                </p:nvSpPr>
                <p:spPr>
                  <a:xfrm>
                    <a:off x="3440868" y="4851774"/>
                    <a:ext cx="420805" cy="420805"/>
                  </a:xfrm>
                  <a:prstGeom prst="ellipse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/>
                      <a:t>0</a:t>
                    </a:r>
                    <a:endParaRPr lang="zh-TW" altLang="en-US" dirty="0"/>
                  </a:p>
                </p:txBody>
              </p:sp>
              <p:sp>
                <p:nvSpPr>
                  <p:cNvPr id="7" name="橢圓 6">
                    <a:extLst>
                      <a:ext uri="{FF2B5EF4-FFF2-40B4-BE49-F238E27FC236}">
                        <a16:creationId xmlns:a16="http://schemas.microsoft.com/office/drawing/2014/main" id="{45FB043F-8226-4D82-8D35-5DD873833CF6}"/>
                      </a:ext>
                    </a:extLst>
                  </p:cNvPr>
                  <p:cNvSpPr/>
                  <p:nvPr/>
                </p:nvSpPr>
                <p:spPr>
                  <a:xfrm>
                    <a:off x="5471463" y="6119634"/>
                    <a:ext cx="420805" cy="420805"/>
                  </a:xfrm>
                  <a:prstGeom prst="ellipse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/>
                      <a:t>3</a:t>
                    </a:r>
                    <a:endParaRPr lang="zh-TW" altLang="en-US" dirty="0"/>
                  </a:p>
                </p:txBody>
              </p:sp>
              <p:sp>
                <p:nvSpPr>
                  <p:cNvPr id="8" name="橢圓 7">
                    <a:extLst>
                      <a:ext uri="{FF2B5EF4-FFF2-40B4-BE49-F238E27FC236}">
                        <a16:creationId xmlns:a16="http://schemas.microsoft.com/office/drawing/2014/main" id="{D70B361B-FD84-4A58-A110-6BD067C48193}"/>
                      </a:ext>
                    </a:extLst>
                  </p:cNvPr>
                  <p:cNvSpPr/>
                  <p:nvPr/>
                </p:nvSpPr>
                <p:spPr>
                  <a:xfrm>
                    <a:off x="4467645" y="4861423"/>
                    <a:ext cx="420805" cy="420805"/>
                  </a:xfrm>
                  <a:prstGeom prst="ellipse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/>
                      <a:t>1</a:t>
                    </a:r>
                    <a:endParaRPr lang="zh-TW" altLang="en-US" dirty="0"/>
                  </a:p>
                </p:txBody>
              </p:sp>
              <p:sp>
                <p:nvSpPr>
                  <p:cNvPr id="9" name="橢圓 8">
                    <a:extLst>
                      <a:ext uri="{FF2B5EF4-FFF2-40B4-BE49-F238E27FC236}">
                        <a16:creationId xmlns:a16="http://schemas.microsoft.com/office/drawing/2014/main" id="{49335318-1CA0-430C-B6DF-55D058090651}"/>
                      </a:ext>
                    </a:extLst>
                  </p:cNvPr>
                  <p:cNvSpPr/>
                  <p:nvPr/>
                </p:nvSpPr>
                <p:spPr>
                  <a:xfrm>
                    <a:off x="5471463" y="4865137"/>
                    <a:ext cx="420805" cy="420805"/>
                  </a:xfrm>
                  <a:prstGeom prst="ellipse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/>
                      <a:t>2</a:t>
                    </a:r>
                    <a:endParaRPr lang="zh-TW" altLang="en-US" dirty="0"/>
                  </a:p>
                </p:txBody>
              </p:sp>
              <p:cxnSp>
                <p:nvCxnSpPr>
                  <p:cNvPr id="12" name="直線接點 11">
                    <a:extLst>
                      <a:ext uri="{FF2B5EF4-FFF2-40B4-BE49-F238E27FC236}">
                        <a16:creationId xmlns:a16="http://schemas.microsoft.com/office/drawing/2014/main" id="{2D0898EE-42A5-4D04-BE23-2A20DDD23BED}"/>
                      </a:ext>
                    </a:extLst>
                  </p:cNvPr>
                  <p:cNvCxnSpPr>
                    <a:cxnSpLocks/>
                    <a:stCxn id="8" idx="2"/>
                  </p:cNvCxnSpPr>
                  <p:nvPr/>
                </p:nvCxnSpPr>
                <p:spPr>
                  <a:xfrm flipH="1">
                    <a:off x="3856815" y="5071826"/>
                    <a:ext cx="610830" cy="3090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直線接點 14">
                    <a:extLst>
                      <a:ext uri="{FF2B5EF4-FFF2-40B4-BE49-F238E27FC236}">
                        <a16:creationId xmlns:a16="http://schemas.microsoft.com/office/drawing/2014/main" id="{A8089E22-3670-4744-A1EA-D1B76A482DA6}"/>
                      </a:ext>
                    </a:extLst>
                  </p:cNvPr>
                  <p:cNvCxnSpPr>
                    <a:cxnSpLocks/>
                    <a:stCxn id="9" idx="2"/>
                    <a:endCxn id="8" idx="6"/>
                  </p:cNvCxnSpPr>
                  <p:nvPr/>
                </p:nvCxnSpPr>
                <p:spPr>
                  <a:xfrm flipH="1" flipV="1">
                    <a:off x="4888450" y="5071826"/>
                    <a:ext cx="583013" cy="3714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直線接點 19">
                    <a:extLst>
                      <a:ext uri="{FF2B5EF4-FFF2-40B4-BE49-F238E27FC236}">
                        <a16:creationId xmlns:a16="http://schemas.microsoft.com/office/drawing/2014/main" id="{51EF90A1-C7A1-4E21-BB4E-021A470DEBFA}"/>
                      </a:ext>
                    </a:extLst>
                  </p:cNvPr>
                  <p:cNvCxnSpPr>
                    <a:cxnSpLocks/>
                    <a:stCxn id="21" idx="6"/>
                    <a:endCxn id="7" idx="2"/>
                  </p:cNvCxnSpPr>
                  <p:nvPr/>
                </p:nvCxnSpPr>
                <p:spPr>
                  <a:xfrm>
                    <a:off x="4865183" y="6330037"/>
                    <a:ext cx="606280" cy="0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" name="橢圓 20">
                    <a:extLst>
                      <a:ext uri="{FF2B5EF4-FFF2-40B4-BE49-F238E27FC236}">
                        <a16:creationId xmlns:a16="http://schemas.microsoft.com/office/drawing/2014/main" id="{ED2524AB-5F85-4CBF-AC37-1C4956418213}"/>
                      </a:ext>
                    </a:extLst>
                  </p:cNvPr>
                  <p:cNvSpPr/>
                  <p:nvPr/>
                </p:nvSpPr>
                <p:spPr>
                  <a:xfrm>
                    <a:off x="4444378" y="6119634"/>
                    <a:ext cx="420805" cy="420805"/>
                  </a:xfrm>
                  <a:prstGeom prst="ellipse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/>
                      <a:t>4</a:t>
                    </a:r>
                    <a:endParaRPr lang="zh-TW" altLang="en-US" dirty="0"/>
                  </a:p>
                </p:txBody>
              </p:sp>
              <p:cxnSp>
                <p:nvCxnSpPr>
                  <p:cNvPr id="54" name="直線接點 53">
                    <a:extLst>
                      <a:ext uri="{FF2B5EF4-FFF2-40B4-BE49-F238E27FC236}">
                        <a16:creationId xmlns:a16="http://schemas.microsoft.com/office/drawing/2014/main" id="{06CDD456-A675-45B5-8C75-162BB81A1B90}"/>
                      </a:ext>
                    </a:extLst>
                  </p:cNvPr>
                  <p:cNvCxnSpPr>
                    <a:cxnSpLocks/>
                    <a:endCxn id="7" idx="0"/>
                  </p:cNvCxnSpPr>
                  <p:nvPr/>
                </p:nvCxnSpPr>
                <p:spPr>
                  <a:xfrm>
                    <a:off x="5681865" y="5300645"/>
                    <a:ext cx="1" cy="818989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7" name="文字方塊 56">
                    <a:extLst>
                      <a:ext uri="{FF2B5EF4-FFF2-40B4-BE49-F238E27FC236}">
                        <a16:creationId xmlns:a16="http://schemas.microsoft.com/office/drawing/2014/main" id="{B620251D-AF7F-40AB-B21F-87D2AE8F5DAF}"/>
                      </a:ext>
                    </a:extLst>
                  </p:cNvPr>
                  <p:cNvSpPr txBox="1"/>
                  <p:nvPr/>
                </p:nvSpPr>
                <p:spPr>
                  <a:xfrm>
                    <a:off x="3977656" y="4702493"/>
                    <a:ext cx="70039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dirty="0"/>
                      <a:t>3</a:t>
                    </a:r>
                    <a:endParaRPr lang="zh-TW" altLang="en-US" dirty="0"/>
                  </a:p>
                </p:txBody>
              </p:sp>
              <p:sp>
                <p:nvSpPr>
                  <p:cNvPr id="58" name="文字方塊 57">
                    <a:extLst>
                      <a:ext uri="{FF2B5EF4-FFF2-40B4-BE49-F238E27FC236}">
                        <a16:creationId xmlns:a16="http://schemas.microsoft.com/office/drawing/2014/main" id="{FFA15ECF-B7AC-43BD-B47D-EBD05C9078CA}"/>
                      </a:ext>
                    </a:extLst>
                  </p:cNvPr>
                  <p:cNvSpPr txBox="1"/>
                  <p:nvPr/>
                </p:nvSpPr>
                <p:spPr>
                  <a:xfrm>
                    <a:off x="4281081" y="5735876"/>
                    <a:ext cx="70039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dirty="0"/>
                      <a:t>8</a:t>
                    </a:r>
                    <a:endParaRPr lang="zh-TW" altLang="en-US" dirty="0"/>
                  </a:p>
                </p:txBody>
              </p:sp>
              <p:cxnSp>
                <p:nvCxnSpPr>
                  <p:cNvPr id="59" name="直線接點 58">
                    <a:extLst>
                      <a:ext uri="{FF2B5EF4-FFF2-40B4-BE49-F238E27FC236}">
                        <a16:creationId xmlns:a16="http://schemas.microsoft.com/office/drawing/2014/main" id="{E85F1716-15E3-4B73-9C5D-D17FF28116DD}"/>
                      </a:ext>
                    </a:extLst>
                  </p:cNvPr>
                  <p:cNvCxnSpPr>
                    <a:cxnSpLocks/>
                    <a:stCxn id="8" idx="4"/>
                    <a:endCxn id="47" idx="0"/>
                  </p:cNvCxnSpPr>
                  <p:nvPr/>
                </p:nvCxnSpPr>
                <p:spPr>
                  <a:xfrm flipH="1">
                    <a:off x="4678047" y="5282228"/>
                    <a:ext cx="1" cy="175428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3" name="文字方塊 62">
                    <a:extLst>
                      <a:ext uri="{FF2B5EF4-FFF2-40B4-BE49-F238E27FC236}">
                        <a16:creationId xmlns:a16="http://schemas.microsoft.com/office/drawing/2014/main" id="{302BB524-BD45-4BD2-BE0C-3CEF0730994E}"/>
                      </a:ext>
                    </a:extLst>
                  </p:cNvPr>
                  <p:cNvSpPr txBox="1"/>
                  <p:nvPr/>
                </p:nvSpPr>
                <p:spPr>
                  <a:xfrm>
                    <a:off x="5028243" y="4678029"/>
                    <a:ext cx="70039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dirty="0"/>
                      <a:t>4</a:t>
                    </a:r>
                    <a:endParaRPr lang="zh-TW" altLang="en-US" dirty="0"/>
                  </a:p>
                </p:txBody>
              </p:sp>
              <p:sp>
                <p:nvSpPr>
                  <p:cNvPr id="64" name="文字方塊 63">
                    <a:extLst>
                      <a:ext uri="{FF2B5EF4-FFF2-40B4-BE49-F238E27FC236}">
                        <a16:creationId xmlns:a16="http://schemas.microsoft.com/office/drawing/2014/main" id="{42909388-99AC-43E9-A0B8-69A96686F40A}"/>
                      </a:ext>
                    </a:extLst>
                  </p:cNvPr>
                  <p:cNvSpPr txBox="1"/>
                  <p:nvPr/>
                </p:nvSpPr>
                <p:spPr>
                  <a:xfrm>
                    <a:off x="4981473" y="6388038"/>
                    <a:ext cx="70039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dirty="0"/>
                      <a:t>7</a:t>
                    </a:r>
                    <a:endParaRPr lang="zh-TW" altLang="en-US" dirty="0"/>
                  </a:p>
                </p:txBody>
              </p:sp>
              <p:sp>
                <p:nvSpPr>
                  <p:cNvPr id="65" name="文字方塊 64">
                    <a:extLst>
                      <a:ext uri="{FF2B5EF4-FFF2-40B4-BE49-F238E27FC236}">
                        <a16:creationId xmlns:a16="http://schemas.microsoft.com/office/drawing/2014/main" id="{957C91F7-3C9B-4F1E-AEE6-ADF4DA3AA5F2}"/>
                      </a:ext>
                    </a:extLst>
                  </p:cNvPr>
                  <p:cNvSpPr txBox="1"/>
                  <p:nvPr/>
                </p:nvSpPr>
                <p:spPr>
                  <a:xfrm>
                    <a:off x="5824497" y="5525474"/>
                    <a:ext cx="70039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dirty="0"/>
                      <a:t>3</a:t>
                    </a:r>
                    <a:endParaRPr lang="zh-TW" altLang="en-US" dirty="0"/>
                  </a:p>
                </p:txBody>
              </p:sp>
            </p:grpSp>
            <p:sp>
              <p:nvSpPr>
                <p:cNvPr id="47" name="橢圓 46">
                  <a:extLst>
                    <a:ext uri="{FF2B5EF4-FFF2-40B4-BE49-F238E27FC236}">
                      <a16:creationId xmlns:a16="http://schemas.microsoft.com/office/drawing/2014/main" id="{ED911C69-0575-45FC-A8B4-762674FC10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75149" y="4939870"/>
                  <a:ext cx="252483" cy="252483"/>
                </a:xfrm>
                <a:prstGeom prst="ellipse">
                  <a:avLst/>
                </a:prstGeom>
                <a:noFill/>
                <a:ln w="38100">
                  <a:solidFill>
                    <a:srgbClr val="FFFF0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/>
                    <a:t>c</a:t>
                  </a:r>
                  <a:endParaRPr lang="zh-TW" altLang="en-US" dirty="0"/>
                </a:p>
              </p:txBody>
            </p:sp>
            <p:cxnSp>
              <p:nvCxnSpPr>
                <p:cNvPr id="52" name="直線接點 51">
                  <a:extLst>
                    <a:ext uri="{FF2B5EF4-FFF2-40B4-BE49-F238E27FC236}">
                      <a16:creationId xmlns:a16="http://schemas.microsoft.com/office/drawing/2014/main" id="{A9B08E5D-4020-4C75-B130-910FCEF599CC}"/>
                    </a:ext>
                  </a:extLst>
                </p:cNvPr>
                <p:cNvCxnSpPr>
                  <a:cxnSpLocks/>
                  <a:stCxn id="47" idx="4"/>
                  <a:endCxn id="21" idx="0"/>
                </p:cNvCxnSpPr>
                <p:nvPr/>
              </p:nvCxnSpPr>
              <p:spPr>
                <a:xfrm flipH="1">
                  <a:off x="10378125" y="5192353"/>
                  <a:ext cx="23266" cy="409495"/>
                </a:xfrm>
                <a:prstGeom prst="line">
                  <a:avLst/>
                </a:prstGeom>
                <a:ln>
                  <a:solidFill>
                    <a:srgbClr val="0000FF"/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" name="文字方塊 60">
                  <a:extLst>
                    <a:ext uri="{FF2B5EF4-FFF2-40B4-BE49-F238E27FC236}">
                      <a16:creationId xmlns:a16="http://schemas.microsoft.com/office/drawing/2014/main" id="{0E8B88CA-C460-44EE-941A-74EB111390E8}"/>
                    </a:ext>
                  </a:extLst>
                </p:cNvPr>
                <p:cNvSpPr txBox="1"/>
                <p:nvPr/>
              </p:nvSpPr>
              <p:spPr>
                <a:xfrm>
                  <a:off x="10011522" y="4670242"/>
                  <a:ext cx="7003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/>
                    <a:t>1</a:t>
                  </a:r>
                  <a:endParaRPr lang="zh-TW" altLang="en-US" dirty="0"/>
                </a:p>
              </p:txBody>
            </p:sp>
          </p:grpSp>
        </p:grpSp>
        <p:cxnSp>
          <p:nvCxnSpPr>
            <p:cNvPr id="49" name="直線單箭頭接點 48">
              <a:extLst>
                <a:ext uri="{FF2B5EF4-FFF2-40B4-BE49-F238E27FC236}">
                  <a16:creationId xmlns:a16="http://schemas.microsoft.com/office/drawing/2014/main" id="{CF8A174D-2E24-4452-A4B6-84512C1245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37972" y="3748805"/>
              <a:ext cx="517925" cy="118966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487144F0-2D94-483B-B463-C6D072D13486}"/>
                </a:ext>
              </a:extLst>
            </p:cNvPr>
            <p:cNvSpPr txBox="1"/>
            <p:nvPr/>
          </p:nvSpPr>
          <p:spPr>
            <a:xfrm>
              <a:off x="10144822" y="3345714"/>
              <a:ext cx="17525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/>
                <a:t>absolute_center</a:t>
              </a:r>
              <a:endParaRPr lang="zh-TW" altLang="en-US" dirty="0"/>
            </a:p>
          </p:txBody>
        </p:sp>
      </p:grpSp>
      <p:sp>
        <p:nvSpPr>
          <p:cNvPr id="51" name="矩形 50">
            <a:extLst>
              <a:ext uri="{FF2B5EF4-FFF2-40B4-BE49-F238E27FC236}">
                <a16:creationId xmlns:a16="http://schemas.microsoft.com/office/drawing/2014/main" id="{4EDD3B97-EA17-47FA-8DA1-A95FAA59ED73}"/>
              </a:ext>
            </a:extLst>
          </p:cNvPr>
          <p:cNvSpPr/>
          <p:nvPr/>
        </p:nvSpPr>
        <p:spPr>
          <a:xfrm>
            <a:off x="6237056" y="1065690"/>
            <a:ext cx="4717271" cy="385135"/>
          </a:xfrm>
          <a:prstGeom prst="rect">
            <a:avLst/>
          </a:prstGeom>
          <a:solidFill>
            <a:schemeClr val="accent6">
              <a:alpha val="28000"/>
            </a:schemeClr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41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9C065B-F024-4C42-9881-8525118EF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Center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35AC6A2-E73E-4699-8806-AEB074C7DC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3200" b="1" smtClean="0">
                        <a:latin typeface="Cambria Math" panose="02040503050406030204" pitchFamily="18" charset="0"/>
                      </a:rPr>
                      <m:t>𝐜𝐞𝐧𝐭𝐞𝐫</m:t>
                    </m:r>
                    <m:d>
                      <m:dPr>
                        <m:ctrlPr>
                          <a:rPr lang="en-US" altLang="zh-TW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320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  <m:r>
                      <a:rPr lang="en-US" altLang="zh-TW" sz="32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sz="3200" b="0" i="0" smtClean="0">
                        <a:latin typeface="Cambria Math" panose="02040503050406030204" pitchFamily="18" charset="0"/>
                      </a:rPr>
                      <m:t>arg</m:t>
                    </m:r>
                    <m:sSub>
                      <m:sSubPr>
                        <m:ctrlPr>
                          <a:rPr lang="en-US" altLang="zh-TW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sz="320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320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TW" sz="3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altLang="zh-TW" sz="32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zh-TW" altLang="en-US" sz="3200" b="1">
                        <a:latin typeface="Cambria Math" panose="02040503050406030204" pitchFamily="18" charset="0"/>
                      </a:rPr>
                      <m:t>𝛜</m:t>
                    </m:r>
                    <m:d>
                      <m:dPr>
                        <m:ctrlPr>
                          <a:rPr lang="en-US" altLang="zh-TW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320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</m:d>
                  </m:oMath>
                </a14:m>
                <a:endParaRPr lang="en-US" altLang="zh-TW" sz="3200" dirty="0"/>
              </a:p>
              <a:p>
                <a:pPr lvl="1"/>
                <a14:m>
                  <m:oMath xmlns:m="http://schemas.openxmlformats.org/officeDocument/2006/math">
                    <m:r>
                      <a:rPr lang="zh-TW" altLang="en-US" sz="2800" b="1">
                        <a:latin typeface="Cambria Math" panose="02040503050406030204" pitchFamily="18" charset="0"/>
                      </a:rPr>
                      <m:t>𝛜</m:t>
                    </m:r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TW" sz="28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800" b="1">
                        <a:latin typeface="Cambria Math" panose="02040503050406030204" pitchFamily="18" charset="0"/>
                      </a:rPr>
                      <m:t>𝐝</m:t>
                    </m:r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>
                            <a:latin typeface="Cambria Math" panose="02040503050406030204" pitchFamily="18" charset="0"/>
                          </a:rPr>
                          <m:t>0, 4</m:t>
                        </m:r>
                      </m:e>
                    </m:d>
                    <m:r>
                      <a:rPr lang="en-US" altLang="zh-TW" sz="2800">
                        <a:latin typeface="Cambria Math" panose="02040503050406030204" pitchFamily="18" charset="0"/>
                      </a:rPr>
                      <m:t>=12</m:t>
                    </m:r>
                  </m:oMath>
                </a14:m>
                <a:endParaRPr lang="en-US" altLang="zh-TW" sz="2800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zh-TW" altLang="en-US" sz="28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𝛜</m:t>
                    </m:r>
                    <m:d>
                      <m:dPr>
                        <m:ctrlP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TW" sz="28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8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𝐝</m:t>
                    </m:r>
                    <m:d>
                      <m:dPr>
                        <m:ctrlP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1, 4</m:t>
                        </m:r>
                      </m:e>
                    </m:d>
                    <m:r>
                      <a:rPr lang="en-US" altLang="zh-TW" sz="28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=9</m:t>
                    </m:r>
                  </m:oMath>
                </a14:m>
                <a:r>
                  <a:rPr lang="en-US" altLang="zh-TW" sz="280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zh-TW" altLang="en-US" sz="2800" b="1">
                        <a:latin typeface="Cambria Math" panose="02040503050406030204" pitchFamily="18" charset="0"/>
                      </a:rPr>
                      <m:t>𝛜</m:t>
                    </m:r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TW" sz="28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800" b="1">
                        <a:latin typeface="Cambria Math" panose="02040503050406030204" pitchFamily="18" charset="0"/>
                      </a:rPr>
                      <m:t>𝐝</m:t>
                    </m:r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>
                            <a:latin typeface="Cambria Math" panose="02040503050406030204" pitchFamily="18" charset="0"/>
                          </a:rPr>
                          <m:t>2, 4</m:t>
                        </m:r>
                      </m:e>
                    </m:d>
                    <m:r>
                      <a:rPr lang="en-US" altLang="zh-TW" sz="280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US" altLang="zh-TW" sz="2800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zh-TW" altLang="en-US" sz="2800" b="1">
                        <a:latin typeface="Cambria Math" panose="02040503050406030204" pitchFamily="18" charset="0"/>
                      </a:rPr>
                      <m:t>𝛜</m:t>
                    </m:r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zh-TW" sz="28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800" b="1">
                        <a:latin typeface="Cambria Math" panose="02040503050406030204" pitchFamily="18" charset="0"/>
                      </a:rPr>
                      <m:t>𝐝</m:t>
                    </m:r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>
                            <a:latin typeface="Cambria Math" panose="02040503050406030204" pitchFamily="18" charset="0"/>
                          </a:rPr>
                          <m:t>3, 0</m:t>
                        </m:r>
                      </m:e>
                    </m:d>
                    <m:r>
                      <a:rPr lang="en-US" altLang="zh-TW" sz="280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US" altLang="zh-TW" sz="2800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zh-TW" altLang="en-US" sz="2800" b="1">
                        <a:latin typeface="Cambria Math" panose="02040503050406030204" pitchFamily="18" charset="0"/>
                      </a:rPr>
                      <m:t>𝛜</m:t>
                    </m:r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altLang="zh-TW" sz="28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800" b="1">
                        <a:latin typeface="Cambria Math" panose="02040503050406030204" pitchFamily="18" charset="0"/>
                      </a:rPr>
                      <m:t>𝐝</m:t>
                    </m:r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>
                            <a:latin typeface="Cambria Math" panose="02040503050406030204" pitchFamily="18" charset="0"/>
                          </a:rPr>
                          <m:t>4, 0</m:t>
                        </m:r>
                      </m:e>
                    </m:d>
                    <m:r>
                      <a:rPr lang="en-US" altLang="zh-TW" sz="2800">
                        <a:latin typeface="Cambria Math" panose="02040503050406030204" pitchFamily="18" charset="0"/>
                      </a:rPr>
                      <m:t>=12</m:t>
                    </m:r>
                  </m:oMath>
                </a14:m>
                <a:endParaRPr lang="en-US" altLang="zh-TW" sz="2800" dirty="0"/>
              </a:p>
              <a:p>
                <a:pPr marL="457200" lvl="1" indent="0">
                  <a:buNone/>
                </a:pPr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en-US" altLang="zh-TW" sz="3200" b="1">
                        <a:latin typeface="Cambria Math" panose="02040503050406030204" pitchFamily="18" charset="0"/>
                      </a:rPr>
                      <m:t>𝐜𝐞𝐧𝐭𝐞𝐫</m:t>
                    </m:r>
                    <m:d>
                      <m:dPr>
                        <m:ctrlPr>
                          <a:rPr lang="en-US" altLang="zh-TW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320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  <m:r>
                      <a:rPr lang="en-US" altLang="zh-TW" sz="32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3200" b="1" i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altLang="zh-TW" sz="3200" dirty="0"/>
                  <a:t> </a:t>
                </a:r>
                <a:r>
                  <a:rPr lang="zh-TW" altLang="en-US" sz="3200" dirty="0"/>
                  <a:t> 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35AC6A2-E73E-4699-8806-AEB074C7DC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A812CF4-DC13-4C10-87E8-AE33EC141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5E6C-284B-4BEF-BE71-527141E754F9}" type="slidenum">
              <a:rPr lang="zh-TW" altLang="en-US" smtClean="0"/>
              <a:t>5</a:t>
            </a:fld>
            <a:endParaRPr lang="zh-TW" altLang="en-US"/>
          </a:p>
        </p:txBody>
      </p: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0F097001-9778-4E53-BEF3-56EF19AE1B98}"/>
              </a:ext>
            </a:extLst>
          </p:cNvPr>
          <p:cNvGrpSpPr>
            <a:grpSpLocks noChangeAspect="1"/>
          </p:cNvGrpSpPr>
          <p:nvPr/>
        </p:nvGrpSpPr>
        <p:grpSpPr>
          <a:xfrm>
            <a:off x="6358643" y="2756350"/>
            <a:ext cx="4842160" cy="3600000"/>
            <a:chOff x="6208799" y="4160243"/>
            <a:chExt cx="3165557" cy="2353496"/>
          </a:xfrm>
        </p:grpSpPr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26286721-68BE-4C60-9E94-2ABA03E3A0EA}"/>
                </a:ext>
              </a:extLst>
            </p:cNvPr>
            <p:cNvGrpSpPr/>
            <p:nvPr/>
          </p:nvGrpSpPr>
          <p:grpSpPr>
            <a:xfrm>
              <a:off x="6386455" y="4160243"/>
              <a:ext cx="2987901" cy="2353496"/>
              <a:chOff x="2614241" y="4217264"/>
              <a:chExt cx="2987901" cy="2353496"/>
            </a:xfrm>
          </p:grpSpPr>
          <p:grpSp>
            <p:nvGrpSpPr>
              <p:cNvPr id="30" name="群組 29">
                <a:extLst>
                  <a:ext uri="{FF2B5EF4-FFF2-40B4-BE49-F238E27FC236}">
                    <a16:creationId xmlns:a16="http://schemas.microsoft.com/office/drawing/2014/main" id="{D9455F80-73F6-4499-879B-0592F5A91F80}"/>
                  </a:ext>
                </a:extLst>
              </p:cNvPr>
              <p:cNvGrpSpPr/>
              <p:nvPr/>
            </p:nvGrpSpPr>
            <p:grpSpPr>
              <a:xfrm>
                <a:off x="2614241" y="4217264"/>
                <a:ext cx="2987901" cy="2079341"/>
                <a:chOff x="2295577" y="4596928"/>
                <a:chExt cx="2987901" cy="2079341"/>
              </a:xfrm>
            </p:grpSpPr>
            <p:sp>
              <p:nvSpPr>
                <p:cNvPr id="32" name="橢圓 31">
                  <a:extLst>
                    <a:ext uri="{FF2B5EF4-FFF2-40B4-BE49-F238E27FC236}">
                      <a16:creationId xmlns:a16="http://schemas.microsoft.com/office/drawing/2014/main" id="{F22575E0-ECFE-4FFE-AC8C-52FE4F3ACCAF}"/>
                    </a:ext>
                  </a:extLst>
                </p:cNvPr>
                <p:cNvSpPr/>
                <p:nvPr/>
              </p:nvSpPr>
              <p:spPr>
                <a:xfrm>
                  <a:off x="2295577" y="4770673"/>
                  <a:ext cx="420805" cy="420805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/>
                    <a:t>0</a:t>
                  </a:r>
                  <a:endParaRPr lang="zh-TW" altLang="en-US" dirty="0"/>
                </a:p>
              </p:txBody>
            </p:sp>
            <p:sp>
              <p:nvSpPr>
                <p:cNvPr id="33" name="橢圓 32">
                  <a:extLst>
                    <a:ext uri="{FF2B5EF4-FFF2-40B4-BE49-F238E27FC236}">
                      <a16:creationId xmlns:a16="http://schemas.microsoft.com/office/drawing/2014/main" id="{8E77937E-B7F9-4CE2-84B0-7C9495F5BD3D}"/>
                    </a:ext>
                  </a:extLst>
                </p:cNvPr>
                <p:cNvSpPr/>
                <p:nvPr/>
              </p:nvSpPr>
              <p:spPr>
                <a:xfrm>
                  <a:off x="4326172" y="6038533"/>
                  <a:ext cx="420805" cy="420805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/>
                    <a:t>3</a:t>
                  </a:r>
                  <a:endParaRPr lang="zh-TW" altLang="en-US" dirty="0"/>
                </a:p>
              </p:txBody>
            </p:sp>
            <p:sp>
              <p:nvSpPr>
                <p:cNvPr id="34" name="橢圓 33">
                  <a:extLst>
                    <a:ext uri="{FF2B5EF4-FFF2-40B4-BE49-F238E27FC236}">
                      <a16:creationId xmlns:a16="http://schemas.microsoft.com/office/drawing/2014/main" id="{AC95B1AD-C5CE-400B-9560-474FEACA8185}"/>
                    </a:ext>
                  </a:extLst>
                </p:cNvPr>
                <p:cNvSpPr/>
                <p:nvPr/>
              </p:nvSpPr>
              <p:spPr>
                <a:xfrm>
                  <a:off x="3322354" y="4780322"/>
                  <a:ext cx="420805" cy="420805"/>
                </a:xfrm>
                <a:prstGeom prst="ellipse">
                  <a:avLst/>
                </a:prstGeom>
                <a:noFill/>
                <a:ln w="38100">
                  <a:solidFill>
                    <a:srgbClr val="FFFF0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/>
                    <a:t>1</a:t>
                  </a:r>
                  <a:endParaRPr lang="zh-TW" altLang="en-US" dirty="0"/>
                </a:p>
              </p:txBody>
            </p:sp>
            <p:sp>
              <p:nvSpPr>
                <p:cNvPr id="35" name="橢圓 34">
                  <a:extLst>
                    <a:ext uri="{FF2B5EF4-FFF2-40B4-BE49-F238E27FC236}">
                      <a16:creationId xmlns:a16="http://schemas.microsoft.com/office/drawing/2014/main" id="{CCFDA948-FEB8-49AB-81CF-EED35225CE19}"/>
                    </a:ext>
                  </a:extLst>
                </p:cNvPr>
                <p:cNvSpPr/>
                <p:nvPr/>
              </p:nvSpPr>
              <p:spPr>
                <a:xfrm>
                  <a:off x="4326172" y="4784036"/>
                  <a:ext cx="420805" cy="420805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/>
                    <a:t>2</a:t>
                  </a:r>
                  <a:endParaRPr lang="zh-TW" altLang="en-US" dirty="0"/>
                </a:p>
              </p:txBody>
            </p:sp>
            <p:cxnSp>
              <p:nvCxnSpPr>
                <p:cNvPr id="36" name="直線接點 35">
                  <a:extLst>
                    <a:ext uri="{FF2B5EF4-FFF2-40B4-BE49-F238E27FC236}">
                      <a16:creationId xmlns:a16="http://schemas.microsoft.com/office/drawing/2014/main" id="{59FC2AD0-3DFE-4CB5-94BA-473B2D9F83FA}"/>
                    </a:ext>
                  </a:extLst>
                </p:cNvPr>
                <p:cNvCxnSpPr>
                  <a:cxnSpLocks/>
                  <a:stCxn id="34" idx="2"/>
                </p:cNvCxnSpPr>
                <p:nvPr/>
              </p:nvCxnSpPr>
              <p:spPr>
                <a:xfrm flipH="1">
                  <a:off x="2711524" y="4990725"/>
                  <a:ext cx="610830" cy="3090"/>
                </a:xfrm>
                <a:prstGeom prst="line">
                  <a:avLst/>
                </a:prstGeom>
                <a:ln>
                  <a:solidFill>
                    <a:srgbClr val="0000FF"/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接點 36">
                  <a:extLst>
                    <a:ext uri="{FF2B5EF4-FFF2-40B4-BE49-F238E27FC236}">
                      <a16:creationId xmlns:a16="http://schemas.microsoft.com/office/drawing/2014/main" id="{AC5D3A51-A492-4433-A127-F0B85F41F6A3}"/>
                    </a:ext>
                  </a:extLst>
                </p:cNvPr>
                <p:cNvCxnSpPr>
                  <a:cxnSpLocks/>
                  <a:stCxn id="35" idx="2"/>
                  <a:endCxn id="34" idx="6"/>
                </p:cNvCxnSpPr>
                <p:nvPr/>
              </p:nvCxnSpPr>
              <p:spPr>
                <a:xfrm flipH="1" flipV="1">
                  <a:off x="3743159" y="4990725"/>
                  <a:ext cx="583013" cy="3714"/>
                </a:xfrm>
                <a:prstGeom prst="line">
                  <a:avLst/>
                </a:prstGeom>
                <a:ln>
                  <a:solidFill>
                    <a:srgbClr val="0000FF"/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接點 37">
                  <a:extLst>
                    <a:ext uri="{FF2B5EF4-FFF2-40B4-BE49-F238E27FC236}">
                      <a16:creationId xmlns:a16="http://schemas.microsoft.com/office/drawing/2014/main" id="{B40B4788-4ED8-4F96-8A9D-EB0308554670}"/>
                    </a:ext>
                  </a:extLst>
                </p:cNvPr>
                <p:cNvCxnSpPr>
                  <a:cxnSpLocks/>
                  <a:stCxn id="39" idx="6"/>
                  <a:endCxn id="33" idx="2"/>
                </p:cNvCxnSpPr>
                <p:nvPr/>
              </p:nvCxnSpPr>
              <p:spPr>
                <a:xfrm>
                  <a:off x="3719892" y="6248936"/>
                  <a:ext cx="606280" cy="0"/>
                </a:xfrm>
                <a:prstGeom prst="line">
                  <a:avLst/>
                </a:prstGeom>
                <a:ln>
                  <a:solidFill>
                    <a:srgbClr val="0000FF"/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橢圓 38">
                  <a:extLst>
                    <a:ext uri="{FF2B5EF4-FFF2-40B4-BE49-F238E27FC236}">
                      <a16:creationId xmlns:a16="http://schemas.microsoft.com/office/drawing/2014/main" id="{07B7F65C-B510-4389-9B7E-AD3A9928C53D}"/>
                    </a:ext>
                  </a:extLst>
                </p:cNvPr>
                <p:cNvSpPr/>
                <p:nvPr/>
              </p:nvSpPr>
              <p:spPr>
                <a:xfrm>
                  <a:off x="3299087" y="6038533"/>
                  <a:ext cx="420805" cy="420805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/>
                    <a:t>4</a:t>
                  </a:r>
                  <a:endParaRPr lang="zh-TW" altLang="en-US" dirty="0"/>
                </a:p>
              </p:txBody>
            </p:sp>
            <p:cxnSp>
              <p:nvCxnSpPr>
                <p:cNvPr id="40" name="直線接點 39">
                  <a:extLst>
                    <a:ext uri="{FF2B5EF4-FFF2-40B4-BE49-F238E27FC236}">
                      <a16:creationId xmlns:a16="http://schemas.microsoft.com/office/drawing/2014/main" id="{4B235319-2FB6-42F0-9122-ABE72FFBE9F0}"/>
                    </a:ext>
                  </a:extLst>
                </p:cNvPr>
                <p:cNvCxnSpPr>
                  <a:cxnSpLocks/>
                  <a:endCxn id="33" idx="0"/>
                </p:cNvCxnSpPr>
                <p:nvPr/>
              </p:nvCxnSpPr>
              <p:spPr>
                <a:xfrm>
                  <a:off x="4536574" y="5219544"/>
                  <a:ext cx="1" cy="818989"/>
                </a:xfrm>
                <a:prstGeom prst="line">
                  <a:avLst/>
                </a:prstGeom>
                <a:ln>
                  <a:solidFill>
                    <a:srgbClr val="0000FF"/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文字方塊 40">
                  <a:extLst>
                    <a:ext uri="{FF2B5EF4-FFF2-40B4-BE49-F238E27FC236}">
                      <a16:creationId xmlns:a16="http://schemas.microsoft.com/office/drawing/2014/main" id="{6BB59E66-EE93-43DC-BCB1-A5FCFAFA9842}"/>
                    </a:ext>
                  </a:extLst>
                </p:cNvPr>
                <p:cNvSpPr txBox="1"/>
                <p:nvPr/>
              </p:nvSpPr>
              <p:spPr>
                <a:xfrm>
                  <a:off x="2832365" y="4621392"/>
                  <a:ext cx="7003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/>
                    <a:t>3</a:t>
                  </a:r>
                  <a:endParaRPr lang="zh-TW" altLang="en-US" dirty="0"/>
                </a:p>
              </p:txBody>
            </p:sp>
            <p:sp>
              <p:nvSpPr>
                <p:cNvPr id="42" name="文字方塊 41">
                  <a:extLst>
                    <a:ext uri="{FF2B5EF4-FFF2-40B4-BE49-F238E27FC236}">
                      <a16:creationId xmlns:a16="http://schemas.microsoft.com/office/drawing/2014/main" id="{B2897E06-A1DB-4458-8A1C-AC6EB2A573CE}"/>
                    </a:ext>
                  </a:extLst>
                </p:cNvPr>
                <p:cNvSpPr txBox="1"/>
                <p:nvPr/>
              </p:nvSpPr>
              <p:spPr>
                <a:xfrm>
                  <a:off x="3121739" y="5466691"/>
                  <a:ext cx="7003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/>
                    <a:t>9</a:t>
                  </a:r>
                  <a:endParaRPr lang="zh-TW" altLang="en-US" dirty="0"/>
                </a:p>
              </p:txBody>
            </p:sp>
            <p:cxnSp>
              <p:nvCxnSpPr>
                <p:cNvPr id="43" name="直線接點 42">
                  <a:extLst>
                    <a:ext uri="{FF2B5EF4-FFF2-40B4-BE49-F238E27FC236}">
                      <a16:creationId xmlns:a16="http://schemas.microsoft.com/office/drawing/2014/main" id="{1C311978-10A7-4FA1-8F4B-5D34DD7206B0}"/>
                    </a:ext>
                  </a:extLst>
                </p:cNvPr>
                <p:cNvCxnSpPr>
                  <a:cxnSpLocks/>
                  <a:stCxn id="34" idx="4"/>
                  <a:endCxn id="39" idx="0"/>
                </p:cNvCxnSpPr>
                <p:nvPr/>
              </p:nvCxnSpPr>
              <p:spPr>
                <a:xfrm flipH="1">
                  <a:off x="3509490" y="5201127"/>
                  <a:ext cx="23267" cy="837406"/>
                </a:xfrm>
                <a:prstGeom prst="line">
                  <a:avLst/>
                </a:prstGeom>
                <a:ln>
                  <a:solidFill>
                    <a:srgbClr val="0000FF"/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文字方塊 43">
                  <a:extLst>
                    <a:ext uri="{FF2B5EF4-FFF2-40B4-BE49-F238E27FC236}">
                      <a16:creationId xmlns:a16="http://schemas.microsoft.com/office/drawing/2014/main" id="{AD07E412-5B34-4CE9-944A-F8FB133DAD64}"/>
                    </a:ext>
                  </a:extLst>
                </p:cNvPr>
                <p:cNvSpPr txBox="1"/>
                <p:nvPr/>
              </p:nvSpPr>
              <p:spPr>
                <a:xfrm>
                  <a:off x="3882952" y="4596928"/>
                  <a:ext cx="7003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/>
                    <a:t>4</a:t>
                  </a:r>
                  <a:endParaRPr lang="zh-TW" altLang="en-US" dirty="0"/>
                </a:p>
              </p:txBody>
            </p:sp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94479C6E-4518-44BA-9870-0E5002F362C8}"/>
                    </a:ext>
                  </a:extLst>
                </p:cNvPr>
                <p:cNvSpPr txBox="1"/>
                <p:nvPr/>
              </p:nvSpPr>
              <p:spPr>
                <a:xfrm>
                  <a:off x="3836182" y="6306937"/>
                  <a:ext cx="7003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/>
                    <a:t>7</a:t>
                  </a:r>
                  <a:endParaRPr lang="zh-TW" altLang="en-US" dirty="0"/>
                </a:p>
              </p:txBody>
            </p:sp>
            <p:sp>
              <p:nvSpPr>
                <p:cNvPr id="46" name="文字方塊 45">
                  <a:extLst>
                    <a:ext uri="{FF2B5EF4-FFF2-40B4-BE49-F238E27FC236}">
                      <a16:creationId xmlns:a16="http://schemas.microsoft.com/office/drawing/2014/main" id="{C43AF8A7-ED22-4F18-AE6C-B86DDC2B6871}"/>
                    </a:ext>
                  </a:extLst>
                </p:cNvPr>
                <p:cNvSpPr txBox="1"/>
                <p:nvPr/>
              </p:nvSpPr>
              <p:spPr>
                <a:xfrm>
                  <a:off x="4583086" y="5435164"/>
                  <a:ext cx="7003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/>
                    <a:t>3</a:t>
                  </a:r>
                  <a:endParaRPr lang="zh-TW" altLang="en-US" dirty="0"/>
                </a:p>
              </p:txBody>
            </p:sp>
          </p:grpSp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FA4D34B2-06B1-483C-8F5C-648C0670A5C2}"/>
                  </a:ext>
                </a:extLst>
              </p:cNvPr>
              <p:cNvSpPr txBox="1"/>
              <p:nvPr/>
            </p:nvSpPr>
            <p:spPr>
              <a:xfrm>
                <a:off x="3393077" y="6201428"/>
                <a:ext cx="18972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b="1" dirty="0"/>
                  <a:t>eccentricity</a:t>
                </a:r>
                <a:r>
                  <a:rPr lang="en-US" altLang="zh-TW" dirty="0"/>
                  <a:t>(1) = 9</a:t>
                </a:r>
                <a:endParaRPr lang="zh-TW" altLang="en-US" dirty="0"/>
              </a:p>
            </p:txBody>
          </p:sp>
        </p:grpSp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AEE424D0-4A50-412D-994E-0921F51A0F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70755" y="4718863"/>
              <a:ext cx="714223" cy="44791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AFA0F45E-7917-4696-AB65-E691F3B15BE1}"/>
                </a:ext>
              </a:extLst>
            </p:cNvPr>
            <p:cNvSpPr txBox="1"/>
            <p:nvPr/>
          </p:nvSpPr>
          <p:spPr>
            <a:xfrm>
              <a:off x="6208799" y="5139668"/>
              <a:ext cx="8086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center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6385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群組 46">
            <a:extLst>
              <a:ext uri="{FF2B5EF4-FFF2-40B4-BE49-F238E27FC236}">
                <a16:creationId xmlns:a16="http://schemas.microsoft.com/office/drawing/2014/main" id="{233AD2DE-B553-4785-AF16-DD6C1CADE166}"/>
              </a:ext>
            </a:extLst>
          </p:cNvPr>
          <p:cNvGrpSpPr>
            <a:grpSpLocks noChangeAspect="1"/>
          </p:cNvGrpSpPr>
          <p:nvPr/>
        </p:nvGrpSpPr>
        <p:grpSpPr>
          <a:xfrm>
            <a:off x="7276497" y="2082178"/>
            <a:ext cx="4202913" cy="4229723"/>
            <a:chOff x="7490987" y="2666381"/>
            <a:chExt cx="3082160" cy="3101820"/>
          </a:xfrm>
        </p:grpSpPr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86D26A32-2391-452B-BA63-3C8456C54E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64747" y="3003268"/>
              <a:ext cx="517925" cy="118966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6C65AFC6-F496-4751-AA6A-C593266FBC9D}"/>
                </a:ext>
              </a:extLst>
            </p:cNvPr>
            <p:cNvSpPr txBox="1"/>
            <p:nvPr/>
          </p:nvSpPr>
          <p:spPr>
            <a:xfrm>
              <a:off x="8820624" y="2666381"/>
              <a:ext cx="17525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/>
                <a:t>absolute_center</a:t>
              </a:r>
              <a:endParaRPr lang="zh-TW" altLang="en-US" dirty="0"/>
            </a:p>
          </p:txBody>
        </p:sp>
        <p:grpSp>
          <p:nvGrpSpPr>
            <p:cNvPr id="46" name="群組 45">
              <a:extLst>
                <a:ext uri="{FF2B5EF4-FFF2-40B4-BE49-F238E27FC236}">
                  <a16:creationId xmlns:a16="http://schemas.microsoft.com/office/drawing/2014/main" id="{2032FA50-3038-4B56-AC47-24941E9595D3}"/>
                </a:ext>
              </a:extLst>
            </p:cNvPr>
            <p:cNvGrpSpPr/>
            <p:nvPr/>
          </p:nvGrpSpPr>
          <p:grpSpPr>
            <a:xfrm>
              <a:off x="7490987" y="3422309"/>
              <a:ext cx="3060533" cy="2345892"/>
              <a:chOff x="7490987" y="3422309"/>
              <a:chExt cx="3060533" cy="2345892"/>
            </a:xfrm>
          </p:grpSpPr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B4606784-3000-4E91-9672-918702B4A219}"/>
                  </a:ext>
                </a:extLst>
              </p:cNvPr>
              <p:cNvSpPr txBox="1"/>
              <p:nvPr/>
            </p:nvSpPr>
            <p:spPr>
              <a:xfrm>
                <a:off x="8227907" y="5398869"/>
                <a:ext cx="20233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b="1" dirty="0"/>
                  <a:t>eccentricity</a:t>
                </a:r>
                <a:r>
                  <a:rPr lang="en-US" altLang="zh-TW" dirty="0"/>
                  <a:t>(c) = 8</a:t>
                </a:r>
                <a:endParaRPr lang="zh-TW" altLang="en-US" dirty="0"/>
              </a:p>
            </p:txBody>
          </p:sp>
          <p:grpSp>
            <p:nvGrpSpPr>
              <p:cNvPr id="11" name="群組 10">
                <a:extLst>
                  <a:ext uri="{FF2B5EF4-FFF2-40B4-BE49-F238E27FC236}">
                    <a16:creationId xmlns:a16="http://schemas.microsoft.com/office/drawing/2014/main" id="{586948E3-1E02-4D52-9A67-74F9AFCE9C06}"/>
                  </a:ext>
                </a:extLst>
              </p:cNvPr>
              <p:cNvGrpSpPr/>
              <p:nvPr/>
            </p:nvGrpSpPr>
            <p:grpSpPr>
              <a:xfrm>
                <a:off x="7490987" y="3422309"/>
                <a:ext cx="3060533" cy="2079914"/>
                <a:chOff x="3440868" y="4685632"/>
                <a:chExt cx="3060533" cy="2079914"/>
              </a:xfrm>
            </p:grpSpPr>
            <p:sp>
              <p:nvSpPr>
                <p:cNvPr id="15" name="橢圓 14">
                  <a:extLst>
                    <a:ext uri="{FF2B5EF4-FFF2-40B4-BE49-F238E27FC236}">
                      <a16:creationId xmlns:a16="http://schemas.microsoft.com/office/drawing/2014/main" id="{F7157A5F-324D-4B30-AC20-6A94AB3158AE}"/>
                    </a:ext>
                  </a:extLst>
                </p:cNvPr>
                <p:cNvSpPr/>
                <p:nvPr/>
              </p:nvSpPr>
              <p:spPr>
                <a:xfrm>
                  <a:off x="3440868" y="4851774"/>
                  <a:ext cx="420805" cy="420805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/>
                    <a:t>0</a:t>
                  </a:r>
                  <a:endParaRPr lang="zh-TW" altLang="en-US" dirty="0"/>
                </a:p>
              </p:txBody>
            </p:sp>
            <p:sp>
              <p:nvSpPr>
                <p:cNvPr id="16" name="橢圓 15">
                  <a:extLst>
                    <a:ext uri="{FF2B5EF4-FFF2-40B4-BE49-F238E27FC236}">
                      <a16:creationId xmlns:a16="http://schemas.microsoft.com/office/drawing/2014/main" id="{35AD6438-25DF-4971-908D-7A8EF51CF383}"/>
                    </a:ext>
                  </a:extLst>
                </p:cNvPr>
                <p:cNvSpPr/>
                <p:nvPr/>
              </p:nvSpPr>
              <p:spPr>
                <a:xfrm>
                  <a:off x="5471463" y="6119634"/>
                  <a:ext cx="420805" cy="420805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/>
                    <a:t>3</a:t>
                  </a:r>
                  <a:endParaRPr lang="zh-TW" altLang="en-US" dirty="0"/>
                </a:p>
              </p:txBody>
            </p:sp>
            <p:sp>
              <p:nvSpPr>
                <p:cNvPr id="17" name="橢圓 16">
                  <a:extLst>
                    <a:ext uri="{FF2B5EF4-FFF2-40B4-BE49-F238E27FC236}">
                      <a16:creationId xmlns:a16="http://schemas.microsoft.com/office/drawing/2014/main" id="{0D4CC5C7-DB21-4CF0-970D-388B70FE7093}"/>
                    </a:ext>
                  </a:extLst>
                </p:cNvPr>
                <p:cNvSpPr/>
                <p:nvPr/>
              </p:nvSpPr>
              <p:spPr>
                <a:xfrm>
                  <a:off x="4467645" y="4861423"/>
                  <a:ext cx="420805" cy="420805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/>
                    <a:t>1</a:t>
                  </a:r>
                  <a:endParaRPr lang="zh-TW" altLang="en-US" dirty="0"/>
                </a:p>
              </p:txBody>
            </p:sp>
            <p:sp>
              <p:nvSpPr>
                <p:cNvPr id="18" name="橢圓 17">
                  <a:extLst>
                    <a:ext uri="{FF2B5EF4-FFF2-40B4-BE49-F238E27FC236}">
                      <a16:creationId xmlns:a16="http://schemas.microsoft.com/office/drawing/2014/main" id="{2D168ADF-89A1-4174-9466-33493CE32F49}"/>
                    </a:ext>
                  </a:extLst>
                </p:cNvPr>
                <p:cNvSpPr/>
                <p:nvPr/>
              </p:nvSpPr>
              <p:spPr>
                <a:xfrm>
                  <a:off x="5471463" y="4865137"/>
                  <a:ext cx="420805" cy="420805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/>
                    <a:t>2</a:t>
                  </a:r>
                  <a:endParaRPr lang="zh-TW" altLang="en-US" dirty="0"/>
                </a:p>
              </p:txBody>
            </p:sp>
            <p:cxnSp>
              <p:nvCxnSpPr>
                <p:cNvPr id="19" name="直線接點 18">
                  <a:extLst>
                    <a:ext uri="{FF2B5EF4-FFF2-40B4-BE49-F238E27FC236}">
                      <a16:creationId xmlns:a16="http://schemas.microsoft.com/office/drawing/2014/main" id="{646BB0B4-19A6-47BD-89D7-C42D330D62D3}"/>
                    </a:ext>
                  </a:extLst>
                </p:cNvPr>
                <p:cNvCxnSpPr>
                  <a:cxnSpLocks/>
                  <a:stCxn id="17" idx="2"/>
                </p:cNvCxnSpPr>
                <p:nvPr/>
              </p:nvCxnSpPr>
              <p:spPr>
                <a:xfrm flipH="1">
                  <a:off x="3856815" y="5071826"/>
                  <a:ext cx="610830" cy="3090"/>
                </a:xfrm>
                <a:prstGeom prst="line">
                  <a:avLst/>
                </a:prstGeom>
                <a:ln>
                  <a:solidFill>
                    <a:srgbClr val="0000FF"/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線接點 19">
                  <a:extLst>
                    <a:ext uri="{FF2B5EF4-FFF2-40B4-BE49-F238E27FC236}">
                      <a16:creationId xmlns:a16="http://schemas.microsoft.com/office/drawing/2014/main" id="{3D7D2FAC-D7D6-436F-A68F-8CE18C911E18}"/>
                    </a:ext>
                  </a:extLst>
                </p:cNvPr>
                <p:cNvCxnSpPr>
                  <a:cxnSpLocks/>
                  <a:stCxn id="18" idx="2"/>
                  <a:endCxn id="17" idx="6"/>
                </p:cNvCxnSpPr>
                <p:nvPr/>
              </p:nvCxnSpPr>
              <p:spPr>
                <a:xfrm flipH="1" flipV="1">
                  <a:off x="4888450" y="5071826"/>
                  <a:ext cx="583013" cy="3714"/>
                </a:xfrm>
                <a:prstGeom prst="line">
                  <a:avLst/>
                </a:prstGeom>
                <a:ln>
                  <a:solidFill>
                    <a:srgbClr val="0000FF"/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線接點 20">
                  <a:extLst>
                    <a:ext uri="{FF2B5EF4-FFF2-40B4-BE49-F238E27FC236}">
                      <a16:creationId xmlns:a16="http://schemas.microsoft.com/office/drawing/2014/main" id="{603C7C2A-3EBA-4E1D-A9E5-1B708E6C2507}"/>
                    </a:ext>
                  </a:extLst>
                </p:cNvPr>
                <p:cNvCxnSpPr>
                  <a:cxnSpLocks/>
                  <a:stCxn id="22" idx="6"/>
                  <a:endCxn id="40" idx="2"/>
                </p:cNvCxnSpPr>
                <p:nvPr/>
              </p:nvCxnSpPr>
              <p:spPr>
                <a:xfrm>
                  <a:off x="4865183" y="6330037"/>
                  <a:ext cx="208407" cy="2849"/>
                </a:xfrm>
                <a:prstGeom prst="line">
                  <a:avLst/>
                </a:prstGeom>
                <a:ln>
                  <a:solidFill>
                    <a:srgbClr val="0000FF"/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橢圓 21">
                  <a:extLst>
                    <a:ext uri="{FF2B5EF4-FFF2-40B4-BE49-F238E27FC236}">
                      <a16:creationId xmlns:a16="http://schemas.microsoft.com/office/drawing/2014/main" id="{83A93CBA-CDB5-42D8-805B-15F13C8D1087}"/>
                    </a:ext>
                  </a:extLst>
                </p:cNvPr>
                <p:cNvSpPr/>
                <p:nvPr/>
              </p:nvSpPr>
              <p:spPr>
                <a:xfrm>
                  <a:off x="4444378" y="6119634"/>
                  <a:ext cx="420805" cy="420805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/>
                    <a:t>4</a:t>
                  </a:r>
                  <a:endParaRPr lang="zh-TW" altLang="en-US" dirty="0"/>
                </a:p>
              </p:txBody>
            </p:sp>
            <p:cxnSp>
              <p:nvCxnSpPr>
                <p:cNvPr id="23" name="直線接點 22">
                  <a:extLst>
                    <a:ext uri="{FF2B5EF4-FFF2-40B4-BE49-F238E27FC236}">
                      <a16:creationId xmlns:a16="http://schemas.microsoft.com/office/drawing/2014/main" id="{4B89E010-F4C0-4785-85AE-19EE19ECAEC4}"/>
                    </a:ext>
                  </a:extLst>
                </p:cNvPr>
                <p:cNvCxnSpPr>
                  <a:cxnSpLocks/>
                  <a:endCxn id="30" idx="0"/>
                </p:cNvCxnSpPr>
                <p:nvPr/>
              </p:nvCxnSpPr>
              <p:spPr>
                <a:xfrm>
                  <a:off x="5681865" y="5300645"/>
                  <a:ext cx="0" cy="289798"/>
                </a:xfrm>
                <a:prstGeom prst="line">
                  <a:avLst/>
                </a:prstGeom>
                <a:ln>
                  <a:solidFill>
                    <a:srgbClr val="0000FF"/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文字方塊 23">
                  <a:extLst>
                    <a:ext uri="{FF2B5EF4-FFF2-40B4-BE49-F238E27FC236}">
                      <a16:creationId xmlns:a16="http://schemas.microsoft.com/office/drawing/2014/main" id="{824D37CE-CDD8-4E90-9F40-9F4DB6F1DAF2}"/>
                    </a:ext>
                  </a:extLst>
                </p:cNvPr>
                <p:cNvSpPr txBox="1"/>
                <p:nvPr/>
              </p:nvSpPr>
              <p:spPr>
                <a:xfrm>
                  <a:off x="3977656" y="4702493"/>
                  <a:ext cx="7003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/>
                    <a:t>3</a:t>
                  </a:r>
                  <a:endParaRPr lang="zh-TW" altLang="en-US" dirty="0"/>
                </a:p>
              </p:txBody>
            </p:sp>
            <p:sp>
              <p:nvSpPr>
                <p:cNvPr id="25" name="文字方塊 24">
                  <a:extLst>
                    <a:ext uri="{FF2B5EF4-FFF2-40B4-BE49-F238E27FC236}">
                      <a16:creationId xmlns:a16="http://schemas.microsoft.com/office/drawing/2014/main" id="{25E0981A-60B8-4B1C-8E5D-942CE6820F9D}"/>
                    </a:ext>
                  </a:extLst>
                </p:cNvPr>
                <p:cNvSpPr txBox="1"/>
                <p:nvPr/>
              </p:nvSpPr>
              <p:spPr>
                <a:xfrm>
                  <a:off x="4281081" y="5735876"/>
                  <a:ext cx="7003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/>
                    <a:t>8</a:t>
                  </a:r>
                  <a:endParaRPr lang="zh-TW" altLang="en-US" dirty="0"/>
                </a:p>
              </p:txBody>
            </p:sp>
            <p:cxnSp>
              <p:nvCxnSpPr>
                <p:cNvPr id="26" name="直線接點 25">
                  <a:extLst>
                    <a:ext uri="{FF2B5EF4-FFF2-40B4-BE49-F238E27FC236}">
                      <a16:creationId xmlns:a16="http://schemas.microsoft.com/office/drawing/2014/main" id="{33175A0D-EC84-4A48-A57C-2A75FC047C25}"/>
                    </a:ext>
                  </a:extLst>
                </p:cNvPr>
                <p:cNvCxnSpPr>
                  <a:cxnSpLocks/>
                  <a:stCxn id="17" idx="4"/>
                  <a:endCxn id="12" idx="0"/>
                </p:cNvCxnSpPr>
                <p:nvPr/>
              </p:nvCxnSpPr>
              <p:spPr>
                <a:xfrm flipH="1">
                  <a:off x="4678047" y="5282228"/>
                  <a:ext cx="1" cy="175428"/>
                </a:xfrm>
                <a:prstGeom prst="line">
                  <a:avLst/>
                </a:prstGeom>
                <a:ln>
                  <a:solidFill>
                    <a:srgbClr val="0000FF"/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文字方塊 26">
                  <a:extLst>
                    <a:ext uri="{FF2B5EF4-FFF2-40B4-BE49-F238E27FC236}">
                      <a16:creationId xmlns:a16="http://schemas.microsoft.com/office/drawing/2014/main" id="{59021007-FD16-421C-810D-E30BB7301D16}"/>
                    </a:ext>
                  </a:extLst>
                </p:cNvPr>
                <p:cNvSpPr txBox="1"/>
                <p:nvPr/>
              </p:nvSpPr>
              <p:spPr>
                <a:xfrm>
                  <a:off x="5144198" y="4685632"/>
                  <a:ext cx="7003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/>
                    <a:t>4</a:t>
                  </a:r>
                  <a:endParaRPr lang="zh-TW" altLang="en-US" dirty="0"/>
                </a:p>
              </p:txBody>
            </p:sp>
            <p:sp>
              <p:nvSpPr>
                <p:cNvPr id="28" name="文字方塊 27">
                  <a:extLst>
                    <a:ext uri="{FF2B5EF4-FFF2-40B4-BE49-F238E27FC236}">
                      <a16:creationId xmlns:a16="http://schemas.microsoft.com/office/drawing/2014/main" id="{8BDD554E-2691-4D76-8250-D385D584384D}"/>
                    </a:ext>
                  </a:extLst>
                </p:cNvPr>
                <p:cNvSpPr txBox="1"/>
                <p:nvPr/>
              </p:nvSpPr>
              <p:spPr>
                <a:xfrm>
                  <a:off x="4816455" y="6396214"/>
                  <a:ext cx="3234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/>
                    <a:t>4</a:t>
                  </a:r>
                  <a:endParaRPr lang="zh-TW" altLang="en-US" dirty="0"/>
                </a:p>
              </p:txBody>
            </p:sp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6023A8D7-DBDE-466E-850B-6E5D776F767A}"/>
                    </a:ext>
                  </a:extLst>
                </p:cNvPr>
                <p:cNvSpPr txBox="1"/>
                <p:nvPr/>
              </p:nvSpPr>
              <p:spPr>
                <a:xfrm>
                  <a:off x="5801009" y="5287144"/>
                  <a:ext cx="7003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/>
                    <a:t>1.5</a:t>
                  </a:r>
                  <a:endParaRPr lang="zh-TW" altLang="en-US" dirty="0"/>
                </a:p>
              </p:txBody>
            </p:sp>
          </p:grpSp>
          <p:sp>
            <p:nvSpPr>
              <p:cNvPr id="12" name="橢圓 11">
                <a:extLst>
                  <a:ext uri="{FF2B5EF4-FFF2-40B4-BE49-F238E27FC236}">
                    <a16:creationId xmlns:a16="http://schemas.microsoft.com/office/drawing/2014/main" id="{F2E77FEF-DEF9-4827-B285-8059945D0AF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601924" y="4194333"/>
                <a:ext cx="252483" cy="252483"/>
              </a:xfrm>
              <a:prstGeom prst="ellipse">
                <a:avLst/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c</a:t>
                </a:r>
                <a:endParaRPr lang="zh-TW" altLang="en-US" dirty="0"/>
              </a:p>
            </p:txBody>
          </p:sp>
          <p:cxnSp>
            <p:nvCxnSpPr>
              <p:cNvPr id="13" name="直線接點 12">
                <a:extLst>
                  <a:ext uri="{FF2B5EF4-FFF2-40B4-BE49-F238E27FC236}">
                    <a16:creationId xmlns:a16="http://schemas.microsoft.com/office/drawing/2014/main" id="{6D91D922-EB65-4F44-9001-531DD07CBFC9}"/>
                  </a:ext>
                </a:extLst>
              </p:cNvPr>
              <p:cNvCxnSpPr>
                <a:cxnSpLocks/>
                <a:stCxn id="12" idx="4"/>
                <a:endCxn id="22" idx="0"/>
              </p:cNvCxnSpPr>
              <p:nvPr/>
            </p:nvCxnSpPr>
            <p:spPr>
              <a:xfrm flipH="1">
                <a:off x="8704900" y="4446816"/>
                <a:ext cx="23266" cy="409495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BDD2DBF7-3C67-4953-84AA-FFB46FD7AF5F}"/>
                  </a:ext>
                </a:extLst>
              </p:cNvPr>
              <p:cNvSpPr txBox="1"/>
              <p:nvPr/>
            </p:nvSpPr>
            <p:spPr>
              <a:xfrm>
                <a:off x="8338297" y="3924705"/>
                <a:ext cx="7003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30" name="橢圓 29">
                <a:extLst>
                  <a:ext uri="{FF2B5EF4-FFF2-40B4-BE49-F238E27FC236}">
                    <a16:creationId xmlns:a16="http://schemas.microsoft.com/office/drawing/2014/main" id="{7A013838-AF71-45BA-A999-D7FF5C9CD2A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05742" y="4327120"/>
                <a:ext cx="252483" cy="252483"/>
              </a:xfrm>
              <a:prstGeom prst="ellipse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e</a:t>
                </a:r>
                <a:endParaRPr lang="zh-TW" altLang="en-US" dirty="0"/>
              </a:p>
            </p:txBody>
          </p:sp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1A9893FC-6F53-4D66-BD73-6A6AD5535D89}"/>
                  </a:ext>
                </a:extLst>
              </p:cNvPr>
              <p:cNvSpPr txBox="1"/>
              <p:nvPr/>
            </p:nvSpPr>
            <p:spPr>
              <a:xfrm>
                <a:off x="9848274" y="4526679"/>
                <a:ext cx="7003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1.5</a:t>
                </a:r>
                <a:endParaRPr lang="zh-TW" altLang="en-US" dirty="0"/>
              </a:p>
            </p:txBody>
          </p:sp>
          <p:cxnSp>
            <p:nvCxnSpPr>
              <p:cNvPr id="35" name="直線接點 34">
                <a:extLst>
                  <a:ext uri="{FF2B5EF4-FFF2-40B4-BE49-F238E27FC236}">
                    <a16:creationId xmlns:a16="http://schemas.microsoft.com/office/drawing/2014/main" id="{C24B12E0-EDD2-480C-991A-E59254C18886}"/>
                  </a:ext>
                </a:extLst>
              </p:cNvPr>
              <p:cNvCxnSpPr>
                <a:cxnSpLocks/>
                <a:stCxn id="30" idx="4"/>
                <a:endCxn id="16" idx="0"/>
              </p:cNvCxnSpPr>
              <p:nvPr/>
            </p:nvCxnSpPr>
            <p:spPr>
              <a:xfrm>
                <a:off x="9731984" y="4579603"/>
                <a:ext cx="1" cy="276708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D1BD40D7-38BA-4489-AA24-DC1BAD1EF2ED}"/>
                  </a:ext>
                </a:extLst>
              </p:cNvPr>
              <p:cNvSpPr txBox="1"/>
              <p:nvPr/>
            </p:nvSpPr>
            <p:spPr>
              <a:xfrm>
                <a:off x="9284203" y="5133213"/>
                <a:ext cx="3234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3</a:t>
                </a:r>
                <a:endParaRPr lang="zh-TW" altLang="en-US" dirty="0"/>
              </a:p>
            </p:txBody>
          </p:sp>
          <p:sp>
            <p:nvSpPr>
              <p:cNvPr id="40" name="橢圓 39">
                <a:extLst>
                  <a:ext uri="{FF2B5EF4-FFF2-40B4-BE49-F238E27FC236}">
                    <a16:creationId xmlns:a16="http://schemas.microsoft.com/office/drawing/2014/main" id="{D2C0E3DA-36A2-4F5B-B181-6AD5762AA4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123709" y="4943321"/>
                <a:ext cx="252483" cy="252483"/>
              </a:xfrm>
              <a:prstGeom prst="ellipse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f</a:t>
                </a:r>
                <a:endParaRPr lang="zh-TW" altLang="en-US" dirty="0"/>
              </a:p>
            </p:txBody>
          </p:sp>
          <p:cxnSp>
            <p:nvCxnSpPr>
              <p:cNvPr id="42" name="直線接點 41">
                <a:extLst>
                  <a:ext uri="{FF2B5EF4-FFF2-40B4-BE49-F238E27FC236}">
                    <a16:creationId xmlns:a16="http://schemas.microsoft.com/office/drawing/2014/main" id="{9EF6BEB6-BF06-4664-BDE6-F964A78A6D9F}"/>
                  </a:ext>
                </a:extLst>
              </p:cNvPr>
              <p:cNvCxnSpPr>
                <a:cxnSpLocks/>
                <a:stCxn id="40" idx="6"/>
              </p:cNvCxnSpPr>
              <p:nvPr/>
            </p:nvCxnSpPr>
            <p:spPr>
              <a:xfrm flipV="1">
                <a:off x="9376192" y="5066713"/>
                <a:ext cx="168322" cy="285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F49C065B-F024-4C42-9881-8525118EF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Absolute Center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35AC6A2-E73E-4699-8806-AEB074C7DC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3500" b="1" smtClean="0">
                        <a:latin typeface="Cambria Math" panose="02040503050406030204" pitchFamily="18" charset="0"/>
                      </a:rPr>
                      <m:t>𝐚𝐛𝐬𝐨𝐥𝐮𝐭𝐞</m:t>
                    </m:r>
                    <m:r>
                      <a:rPr lang="en-US" altLang="zh-TW" sz="3500" b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TW" sz="3500" b="1" smtClean="0">
                        <a:latin typeface="Cambria Math" panose="02040503050406030204" pitchFamily="18" charset="0"/>
                      </a:rPr>
                      <m:t>𝐜𝐞𝐧𝐭𝐞𝐫</m:t>
                    </m:r>
                    <m:d>
                      <m:dPr>
                        <m:ctrlPr>
                          <a:rPr lang="en-US" altLang="zh-TW" sz="3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350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  <m:r>
                      <a:rPr lang="en-US" altLang="zh-TW" sz="35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sz="3500" b="0" i="0" smtClean="0">
                        <a:latin typeface="Cambria Math" panose="02040503050406030204" pitchFamily="18" charset="0"/>
                      </a:rPr>
                      <m:t>arg</m:t>
                    </m:r>
                    <m:r>
                      <a:rPr lang="en-US" altLang="zh-TW" sz="350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sz="3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350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350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TW" sz="35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zh-TW" altLang="en-US" sz="3500" b="1">
                        <a:latin typeface="Cambria Math" panose="02040503050406030204" pitchFamily="18" charset="0"/>
                      </a:rPr>
                      <m:t>𝛜</m:t>
                    </m:r>
                    <m:d>
                      <m:dPr>
                        <m:ctrlPr>
                          <a:rPr lang="en-US" altLang="zh-TW" sz="35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350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</m:d>
                  </m:oMath>
                </a14:m>
                <a:endParaRPr lang="en-US" altLang="zh-TW" sz="3500" dirty="0"/>
              </a:p>
              <a:p>
                <a:pPr lvl="1"/>
                <a14:m>
                  <m:oMath xmlns:m="http://schemas.openxmlformats.org/officeDocument/2006/math">
                    <m:r>
                      <a:rPr lang="zh-TW" altLang="en-US" sz="3000" b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𝛜</m:t>
                    </m:r>
                    <m:d>
                      <m:dPr>
                        <m:ctrlPr>
                          <a:rPr lang="en-US" altLang="zh-TW" sz="3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3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d>
                    <m:r>
                      <a:rPr lang="en-US" altLang="zh-TW" sz="3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30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𝐝</m:t>
                    </m:r>
                    <m:d>
                      <m:dPr>
                        <m:ctrlPr>
                          <a:rPr lang="en-US" altLang="zh-TW" sz="3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30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altLang="zh-TW" sz="3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sz="3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zh-TW" sz="3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30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𝐝</m:t>
                    </m:r>
                    <m:d>
                      <m:dPr>
                        <m:ctrlPr>
                          <a:rPr lang="en-US" altLang="zh-TW" sz="3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30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altLang="zh-TW" sz="30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4</m:t>
                        </m:r>
                      </m:e>
                    </m:d>
                    <m:r>
                      <a:rPr lang="en-US" altLang="zh-TW" sz="3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endParaRPr lang="en-US" altLang="zh-TW" sz="3000" dirty="0">
                  <a:solidFill>
                    <a:srgbClr val="FF0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zh-TW" altLang="en-US" sz="3000" b="1">
                        <a:latin typeface="Cambria Math" panose="02040503050406030204" pitchFamily="18" charset="0"/>
                      </a:rPr>
                      <m:t>𝛜</m:t>
                    </m:r>
                    <m:d>
                      <m:dPr>
                        <m:ctrlPr>
                          <a:rPr lang="en-US" altLang="zh-TW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30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</m:d>
                    <m:r>
                      <a:rPr lang="en-US" altLang="zh-TW" sz="30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3000" b="1">
                        <a:latin typeface="Cambria Math" panose="02040503050406030204" pitchFamily="18" charset="0"/>
                      </a:rPr>
                      <m:t>𝐝</m:t>
                    </m:r>
                    <m:d>
                      <m:dPr>
                        <m:ctrlPr>
                          <a:rPr lang="en-US" altLang="zh-TW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3000" b="0" i="0" smtClean="0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n-US" altLang="zh-TW" sz="300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3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3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TW" sz="3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3000" b="1" i="0" smtClean="0">
                        <a:latin typeface="Cambria Math" panose="02040503050406030204" pitchFamily="18" charset="0"/>
                      </a:rPr>
                      <m:t>𝐝</m:t>
                    </m:r>
                    <m:r>
                      <a:rPr lang="en-US" altLang="zh-TW" sz="30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TW" sz="3000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zh-TW" sz="3000" b="0" i="0" smtClean="0">
                        <a:latin typeface="Cambria Math" panose="02040503050406030204" pitchFamily="18" charset="0"/>
                      </a:rPr>
                      <m:t>,4)=8.5</m:t>
                    </m:r>
                  </m:oMath>
                </a14:m>
                <a:r>
                  <a:rPr lang="en-US" altLang="zh-TW" sz="30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zh-TW" altLang="en-US" sz="3000" b="1">
                        <a:latin typeface="Cambria Math" panose="02040503050406030204" pitchFamily="18" charset="0"/>
                      </a:rPr>
                      <m:t>𝛜</m:t>
                    </m:r>
                    <m:d>
                      <m:dPr>
                        <m:ctrlPr>
                          <a:rPr lang="en-US" altLang="zh-TW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3000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</m:d>
                    <m:r>
                      <a:rPr lang="en-US" altLang="zh-TW" sz="30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30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3000" b="1">
                        <a:latin typeface="Cambria Math" panose="02040503050406030204" pitchFamily="18" charset="0"/>
                      </a:rPr>
                      <m:t>𝐝</m:t>
                    </m:r>
                    <m:d>
                      <m:dPr>
                        <m:ctrlPr>
                          <a:rPr lang="en-US" altLang="zh-TW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3000" b="0" i="0" smtClean="0"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a:rPr lang="en-US" altLang="zh-TW" sz="300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3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3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TW" sz="30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3000" b="0" i="0" smtClean="0">
                        <a:latin typeface="Cambria Math" panose="02040503050406030204" pitchFamily="18" charset="0"/>
                      </a:rPr>
                      <m:t>13</m:t>
                    </m:r>
                  </m:oMath>
                </a14:m>
                <a:endParaRPr lang="en-US" altLang="zh-TW" sz="3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3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⋯⋯</m:t>
                    </m:r>
                  </m:oMath>
                </a14:m>
                <a:endParaRPr lang="en-US" altLang="zh-TW" sz="3000" dirty="0"/>
              </a:p>
              <a:p>
                <a:r>
                  <a:rPr lang="en-US" altLang="zh-TW" sz="3500" dirty="0"/>
                  <a:t>We just take 3 points for example</a:t>
                </a:r>
              </a:p>
              <a:p>
                <a:pPr marL="0" indent="0">
                  <a:buNone/>
                </a:pPr>
                <a:r>
                  <a:rPr lang="en-US" altLang="zh-TW" sz="3500" dirty="0"/>
                  <a:t>   and </a:t>
                </a:r>
                <a:r>
                  <a:rPr lang="en-US" altLang="zh-TW" sz="3500" b="1" dirty="0"/>
                  <a:t>c</a:t>
                </a:r>
                <a:r>
                  <a:rPr lang="en-US" altLang="zh-TW" sz="3500" dirty="0"/>
                  <a:t>, </a:t>
                </a:r>
                <a:r>
                  <a:rPr lang="en-US" altLang="zh-TW" sz="3500" b="1" dirty="0"/>
                  <a:t>e</a:t>
                </a:r>
                <a:r>
                  <a:rPr lang="en-US" altLang="zh-TW" sz="3500" dirty="0"/>
                  <a:t>, </a:t>
                </a:r>
                <a:r>
                  <a:rPr lang="en-US" altLang="zh-TW" sz="3500" b="1" dirty="0"/>
                  <a:t>f</a:t>
                </a:r>
                <a:r>
                  <a:rPr lang="en-US" altLang="zh-TW" sz="3500" dirty="0"/>
                  <a:t> </a:t>
                </a:r>
                <a14:m>
                  <m:oMath xmlns:m="http://schemas.openxmlformats.org/officeDocument/2006/math">
                    <m:r>
                      <a:rPr lang="en-US" altLang="zh-TW" sz="35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altLang="zh-TW" sz="3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en-US" altLang="zh-TW" sz="3500" dirty="0"/>
              </a:p>
              <a:p>
                <a:endParaRPr lang="en-US" altLang="zh-TW" sz="3200" dirty="0"/>
              </a:p>
              <a:p>
                <a14:m>
                  <m:oMath xmlns:m="http://schemas.openxmlformats.org/officeDocument/2006/math">
                    <m:r>
                      <a:rPr lang="en-US" altLang="zh-TW" sz="3500" b="1">
                        <a:latin typeface="Cambria Math" panose="02040503050406030204" pitchFamily="18" charset="0"/>
                      </a:rPr>
                      <m:t>𝐚𝐛𝐬𝐨𝐥𝐮𝐭𝐞</m:t>
                    </m:r>
                    <m:r>
                      <a:rPr lang="en-US" altLang="zh-TW" sz="3500" b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TW" sz="3500" b="1">
                        <a:latin typeface="Cambria Math" panose="02040503050406030204" pitchFamily="18" charset="0"/>
                      </a:rPr>
                      <m:t>𝐜𝐞𝐧𝐭𝐞𝐫</m:t>
                    </m:r>
                    <m:d>
                      <m:dPr>
                        <m:ctrlPr>
                          <a:rPr lang="en-US" altLang="zh-TW" sz="3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350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  <m:r>
                      <a:rPr lang="en-US" altLang="zh-TW" sz="35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3500" b="1" i="0" smtClean="0">
                        <a:latin typeface="Cambria Math" panose="02040503050406030204" pitchFamily="18" charset="0"/>
                      </a:rPr>
                      <m:t>𝐜</m:t>
                    </m:r>
                  </m:oMath>
                </a14:m>
                <a:endParaRPr lang="en-US" altLang="zh-TW" sz="3500" b="1" dirty="0"/>
              </a:p>
              <a:p>
                <a:endParaRPr lang="en-US" altLang="zh-TW" sz="3200" dirty="0"/>
              </a:p>
              <a:p>
                <a:endParaRPr lang="en-US" altLang="zh-TW" sz="32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TW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zh-TW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35AC6A2-E73E-4699-8806-AEB074C7DC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A812CF4-DC13-4C10-87E8-AE33EC141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5E6C-284B-4BEF-BE71-527141E754F9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166E325-B2BF-433E-B828-89603EAD2080}"/>
              </a:ext>
            </a:extLst>
          </p:cNvPr>
          <p:cNvSpPr/>
          <p:nvPr/>
        </p:nvSpPr>
        <p:spPr>
          <a:xfrm>
            <a:off x="2595643" y="2313574"/>
            <a:ext cx="1191267" cy="455984"/>
          </a:xfrm>
          <a:prstGeom prst="rect">
            <a:avLst/>
          </a:prstGeom>
          <a:solidFill>
            <a:schemeClr val="accent6">
              <a:alpha val="28000"/>
            </a:schemeClr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150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0275F3-0390-4D43-97F5-41F994114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/>
              <a:t>Kariv</a:t>
            </a:r>
            <a:r>
              <a:rPr lang="en-US" altLang="zh-TW" b="1" dirty="0"/>
              <a:t>-Hakimi Algorithm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8C3E5B-5BF7-4C62-B568-C68942249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/>
              <a:t>Step1:</a:t>
            </a:r>
            <a:r>
              <a:rPr lang="en-US" altLang="zh-TW" sz="3200" dirty="0"/>
              <a:t> Find all pairs shortest paths</a:t>
            </a:r>
          </a:p>
          <a:p>
            <a:r>
              <a:rPr lang="en-US" altLang="zh-TW" sz="3200" b="1" dirty="0"/>
              <a:t>Step2:</a:t>
            </a:r>
            <a:r>
              <a:rPr lang="en-US" altLang="zh-TW" sz="3200" dirty="0"/>
              <a:t> Record the source to all vertices in descending</a:t>
            </a:r>
          </a:p>
          <a:p>
            <a:pPr marL="0" indent="0">
              <a:buNone/>
            </a:pPr>
            <a:r>
              <a:rPr lang="en-US" altLang="zh-TW" sz="3200" dirty="0"/>
              <a:t>               shortest path distance order </a:t>
            </a:r>
          </a:p>
          <a:p>
            <a:r>
              <a:rPr lang="en-US" altLang="zh-TW" sz="3200" b="1" dirty="0"/>
              <a:t>Step3:</a:t>
            </a:r>
            <a:r>
              <a:rPr lang="zh-TW" altLang="en-US" sz="3200" dirty="0"/>
              <a:t> </a:t>
            </a:r>
            <a:r>
              <a:rPr lang="en-US" altLang="zh-TW" sz="3200" dirty="0"/>
              <a:t>Enumerate all edges to find the absolute center </a:t>
            </a:r>
            <a:r>
              <a:rPr lang="en-US" altLang="zh-TW" sz="3200" b="1" dirty="0"/>
              <a:t>c</a:t>
            </a:r>
            <a:r>
              <a:rPr lang="en-US" altLang="zh-TW" sz="3200" dirty="0"/>
              <a:t> 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7ABFB9F-0297-43B4-9CD4-21497DBCA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5E6C-284B-4BEF-BE71-527141E754F9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28F3ED3-261E-4C97-A998-078A6B2B240E}"/>
              </a:ext>
            </a:extLst>
          </p:cNvPr>
          <p:cNvSpPr/>
          <p:nvPr/>
        </p:nvSpPr>
        <p:spPr>
          <a:xfrm>
            <a:off x="3094406" y="1825625"/>
            <a:ext cx="3722030" cy="437284"/>
          </a:xfrm>
          <a:prstGeom prst="rect">
            <a:avLst/>
          </a:prstGeom>
          <a:solidFill>
            <a:schemeClr val="accent6">
              <a:alpha val="28000"/>
            </a:schemeClr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DC1703B-B0F6-4F96-BF79-B5C8074FA127}"/>
              </a:ext>
            </a:extLst>
          </p:cNvPr>
          <p:cNvSpPr/>
          <p:nvPr/>
        </p:nvSpPr>
        <p:spPr>
          <a:xfrm>
            <a:off x="8014966" y="2416527"/>
            <a:ext cx="1978779" cy="391328"/>
          </a:xfrm>
          <a:prstGeom prst="rect">
            <a:avLst/>
          </a:prstGeom>
          <a:solidFill>
            <a:schemeClr val="accent6">
              <a:alpha val="28000"/>
            </a:schemeClr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7B411D0-9280-49E8-83B0-A42A6825AA9B}"/>
              </a:ext>
            </a:extLst>
          </p:cNvPr>
          <p:cNvSpPr/>
          <p:nvPr/>
        </p:nvSpPr>
        <p:spPr>
          <a:xfrm>
            <a:off x="914624" y="681037"/>
            <a:ext cx="2807630" cy="575108"/>
          </a:xfrm>
          <a:prstGeom prst="rect">
            <a:avLst/>
          </a:prstGeom>
          <a:solidFill>
            <a:schemeClr val="accent6">
              <a:alpha val="28000"/>
            </a:schemeClr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1876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3A9C8B-5BE8-4FD0-B980-F4DA635AC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Step1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BB8F57-B039-4B4B-A08D-74939E47B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Use Floyd-</a:t>
            </a:r>
            <a:r>
              <a:rPr lang="en-US" altLang="zh-TW" sz="3200" dirty="0" err="1"/>
              <a:t>Warshall’s</a:t>
            </a:r>
            <a:r>
              <a:rPr lang="en-US" altLang="zh-TW" sz="3200" dirty="0"/>
              <a:t> Algorithm </a:t>
            </a:r>
            <a:endParaRPr lang="zh-TW" altLang="en-US" sz="3200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832804C2-415D-41EE-9A9B-F3782DA68FFB}"/>
              </a:ext>
            </a:extLst>
          </p:cNvPr>
          <p:cNvGrpSpPr>
            <a:grpSpLocks noChangeAspect="1"/>
          </p:cNvGrpSpPr>
          <p:nvPr/>
        </p:nvGrpSpPr>
        <p:grpSpPr>
          <a:xfrm>
            <a:off x="1155091" y="3186255"/>
            <a:ext cx="4320000" cy="2972499"/>
            <a:chOff x="2295577" y="4596928"/>
            <a:chExt cx="3021953" cy="2079341"/>
          </a:xfrm>
        </p:grpSpPr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05AF30B2-9D58-49AD-AB87-FFEE378D27A7}"/>
                </a:ext>
              </a:extLst>
            </p:cNvPr>
            <p:cNvSpPr/>
            <p:nvPr/>
          </p:nvSpPr>
          <p:spPr>
            <a:xfrm>
              <a:off x="2295577" y="4770673"/>
              <a:ext cx="420805" cy="42080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A9AFA10A-200E-4125-8235-471BD1B63260}"/>
                </a:ext>
              </a:extLst>
            </p:cNvPr>
            <p:cNvSpPr/>
            <p:nvPr/>
          </p:nvSpPr>
          <p:spPr>
            <a:xfrm>
              <a:off x="4326172" y="6038533"/>
              <a:ext cx="420805" cy="42080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1F199F98-D557-4B02-B3D5-DF87652234FC}"/>
                </a:ext>
              </a:extLst>
            </p:cNvPr>
            <p:cNvSpPr/>
            <p:nvPr/>
          </p:nvSpPr>
          <p:spPr>
            <a:xfrm>
              <a:off x="3322354" y="4780322"/>
              <a:ext cx="420805" cy="42080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4CB18E16-310B-4E05-903B-8181794A17C5}"/>
                </a:ext>
              </a:extLst>
            </p:cNvPr>
            <p:cNvSpPr/>
            <p:nvPr/>
          </p:nvSpPr>
          <p:spPr>
            <a:xfrm>
              <a:off x="4326172" y="4784036"/>
              <a:ext cx="420805" cy="42080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78E1C081-F62C-4339-8A52-58C728EA2A53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 flipH="1">
              <a:off x="2711524" y="4990725"/>
              <a:ext cx="610830" cy="309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72A22120-9403-45DD-B64C-81EC2F736263}"/>
                </a:ext>
              </a:extLst>
            </p:cNvPr>
            <p:cNvCxnSpPr>
              <a:cxnSpLocks/>
              <a:stCxn id="8" idx="2"/>
              <a:endCxn id="7" idx="6"/>
            </p:cNvCxnSpPr>
            <p:nvPr/>
          </p:nvCxnSpPr>
          <p:spPr>
            <a:xfrm flipH="1" flipV="1">
              <a:off x="3743159" y="4990725"/>
              <a:ext cx="583013" cy="3714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BD04AA6F-5952-472B-A966-ACBA25F7A491}"/>
                </a:ext>
              </a:extLst>
            </p:cNvPr>
            <p:cNvCxnSpPr>
              <a:cxnSpLocks/>
              <a:stCxn id="12" idx="6"/>
              <a:endCxn id="6" idx="2"/>
            </p:cNvCxnSpPr>
            <p:nvPr/>
          </p:nvCxnSpPr>
          <p:spPr>
            <a:xfrm>
              <a:off x="3719892" y="6248936"/>
              <a:ext cx="606280" cy="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80D338FC-3DB1-4C98-BAA6-2F54629D2B57}"/>
                </a:ext>
              </a:extLst>
            </p:cNvPr>
            <p:cNvSpPr/>
            <p:nvPr/>
          </p:nvSpPr>
          <p:spPr>
            <a:xfrm>
              <a:off x="3299087" y="6038533"/>
              <a:ext cx="420805" cy="42080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4</a:t>
              </a:r>
              <a:endParaRPr lang="zh-TW" altLang="en-US" dirty="0"/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723E6A3D-9629-4506-8EA9-6858D4F31023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>
              <a:off x="4536574" y="5219544"/>
              <a:ext cx="1" cy="818989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CD339DC2-9749-4556-84B2-4ADD043BA814}"/>
                </a:ext>
              </a:extLst>
            </p:cNvPr>
            <p:cNvSpPr txBox="1"/>
            <p:nvPr/>
          </p:nvSpPr>
          <p:spPr>
            <a:xfrm>
              <a:off x="2832365" y="4621392"/>
              <a:ext cx="700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D9771072-A7AD-4891-BF89-FF21E0F1C390}"/>
                </a:ext>
              </a:extLst>
            </p:cNvPr>
            <p:cNvSpPr txBox="1"/>
            <p:nvPr/>
          </p:nvSpPr>
          <p:spPr>
            <a:xfrm>
              <a:off x="3121739" y="5466691"/>
              <a:ext cx="700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9</a:t>
              </a:r>
              <a:endParaRPr lang="zh-TW" altLang="en-US" dirty="0"/>
            </a:p>
          </p:txBody>
        </p: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D3732E9A-847E-49E3-A9ED-51BC3285355F}"/>
                </a:ext>
              </a:extLst>
            </p:cNvPr>
            <p:cNvCxnSpPr>
              <a:cxnSpLocks/>
              <a:stCxn id="7" idx="4"/>
              <a:endCxn id="12" idx="0"/>
            </p:cNvCxnSpPr>
            <p:nvPr/>
          </p:nvCxnSpPr>
          <p:spPr>
            <a:xfrm flipH="1">
              <a:off x="3509490" y="5201127"/>
              <a:ext cx="23267" cy="837406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6D3A2656-A8B1-4754-A8AB-DC00ECF645E0}"/>
                </a:ext>
              </a:extLst>
            </p:cNvPr>
            <p:cNvSpPr txBox="1"/>
            <p:nvPr/>
          </p:nvSpPr>
          <p:spPr>
            <a:xfrm>
              <a:off x="3882952" y="4596928"/>
              <a:ext cx="700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4</a:t>
              </a:r>
              <a:endParaRPr lang="zh-TW" altLang="en-US" dirty="0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1C835B69-3FF9-4ADA-BC6A-C95BB8CE54D4}"/>
                </a:ext>
              </a:extLst>
            </p:cNvPr>
            <p:cNvSpPr txBox="1"/>
            <p:nvPr/>
          </p:nvSpPr>
          <p:spPr>
            <a:xfrm>
              <a:off x="3836182" y="6306937"/>
              <a:ext cx="700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7</a:t>
              </a:r>
              <a:endParaRPr lang="zh-TW" altLang="en-US" dirty="0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D4F6E1E1-8799-4BEA-B307-660B0B3D07C1}"/>
                </a:ext>
              </a:extLst>
            </p:cNvPr>
            <p:cNvSpPr txBox="1"/>
            <p:nvPr/>
          </p:nvSpPr>
          <p:spPr>
            <a:xfrm>
              <a:off x="4617138" y="5407020"/>
              <a:ext cx="700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3</a:t>
              </a:r>
              <a:endParaRPr lang="zh-TW" altLang="en-US" dirty="0"/>
            </a:p>
          </p:txBody>
        </p:sp>
      </p:grp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A85EDFFE-036A-4439-83D9-D0AFA5D37B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556972"/>
              </p:ext>
            </p:extLst>
          </p:nvPr>
        </p:nvGraphicFramePr>
        <p:xfrm>
          <a:off x="5546675" y="3364356"/>
          <a:ext cx="4071936" cy="275308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8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86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86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8656">
                  <a:extLst>
                    <a:ext uri="{9D8B030D-6E8A-4147-A177-3AD203B41FA5}">
                      <a16:colId xmlns:a16="http://schemas.microsoft.com/office/drawing/2014/main" val="2111932496"/>
                    </a:ext>
                  </a:extLst>
                </a:gridCol>
                <a:gridCol w="678656">
                  <a:extLst>
                    <a:ext uri="{9D8B030D-6E8A-4147-A177-3AD203B41FA5}">
                      <a16:colId xmlns:a16="http://schemas.microsoft.com/office/drawing/2014/main" val="1125536113"/>
                    </a:ext>
                  </a:extLst>
                </a:gridCol>
              </a:tblGrid>
              <a:tr h="4603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D</a:t>
                      </a:r>
                      <a:r>
                        <a:rPr lang="en-US" altLang="zh-TW" sz="2400" baseline="30000" dirty="0"/>
                        <a:t>-1</a:t>
                      </a:r>
                      <a:endParaRPr lang="zh-TW" altLang="en-US" sz="2400" baseline="300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3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4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3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0</a:t>
                      </a:r>
                      <a:endParaRPr lang="zh-TW" altLang="en-US" sz="2400" b="1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/>
                        <a:t>∞</a:t>
                      </a:r>
                      <a:endParaRPr lang="zh-TW" altLang="en-US" sz="24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/>
                        <a:t>∞</a:t>
                      </a:r>
                      <a:endParaRPr lang="zh-TW" altLang="en-US" sz="24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/>
                        <a:t>∞</a:t>
                      </a:r>
                      <a:endParaRPr lang="zh-TW" altLang="en-US" sz="24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38" marB="4573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3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1</a:t>
                      </a:r>
                      <a:endParaRPr lang="zh-TW" altLang="en-US" sz="2400" b="1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/>
                        <a:t>∞</a:t>
                      </a:r>
                      <a:endParaRPr lang="zh-TW" altLang="en-US" sz="24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38" marB="4573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9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3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2</a:t>
                      </a:r>
                      <a:endParaRPr lang="zh-TW" altLang="en-US" sz="2400" b="1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/>
                        <a:t>∞</a:t>
                      </a:r>
                      <a:endParaRPr lang="zh-TW" altLang="en-US" sz="24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4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3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/>
                        <a:t>∞</a:t>
                      </a:r>
                      <a:endParaRPr lang="zh-TW" altLang="en-US" sz="24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38" marB="4573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3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3</a:t>
                      </a:r>
                      <a:endParaRPr lang="zh-TW" altLang="en-US" sz="2400" b="1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/>
                        <a:t>∞</a:t>
                      </a:r>
                      <a:endParaRPr lang="zh-TW" altLang="en-US" sz="24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/>
                        <a:t>∞</a:t>
                      </a:r>
                      <a:endParaRPr lang="zh-TW" altLang="en-US" sz="24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3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0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7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7216851"/>
                  </a:ext>
                </a:extLst>
              </a:tr>
              <a:tr h="4573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4</a:t>
                      </a:r>
                      <a:endParaRPr lang="zh-TW" altLang="en-US" sz="2400" b="1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/>
                        <a:t>∞</a:t>
                      </a:r>
                      <a:endParaRPr lang="zh-TW" altLang="en-US" sz="24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9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/>
                        <a:t>∞</a:t>
                      </a:r>
                      <a:endParaRPr lang="zh-TW" altLang="en-US" sz="24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7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0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8495591"/>
                  </a:ext>
                </a:extLst>
              </a:tr>
            </a:tbl>
          </a:graphicData>
        </a:graphic>
      </p:graphicFrame>
      <p:sp>
        <p:nvSpPr>
          <p:cNvPr id="22" name="矩形 21">
            <a:extLst>
              <a:ext uri="{FF2B5EF4-FFF2-40B4-BE49-F238E27FC236}">
                <a16:creationId xmlns:a16="http://schemas.microsoft.com/office/drawing/2014/main" id="{A606A1A7-6B36-4DDA-A26C-1B45C7879F3C}"/>
              </a:ext>
            </a:extLst>
          </p:cNvPr>
          <p:cNvSpPr/>
          <p:nvPr/>
        </p:nvSpPr>
        <p:spPr>
          <a:xfrm>
            <a:off x="1037890" y="2372701"/>
            <a:ext cx="10874259" cy="1354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/>
              <a:t>Array </a:t>
            </a:r>
            <a:r>
              <a:rPr lang="en-US" altLang="zh-TW" sz="3200" b="1" dirty="0"/>
              <a:t>D</a:t>
            </a:r>
            <a:r>
              <a:rPr lang="en-US" altLang="zh-TW" sz="3200" dirty="0"/>
              <a:t> stores the shortest path distance between vertex </a:t>
            </a:r>
            <a:r>
              <a:rPr lang="en-US" altLang="zh-TW" sz="3200" b="1" dirty="0" err="1"/>
              <a:t>i</a:t>
            </a:r>
            <a:r>
              <a:rPr lang="en-US" altLang="zh-TW" sz="3200" dirty="0"/>
              <a:t> and </a:t>
            </a:r>
            <a:r>
              <a:rPr lang="en-US" altLang="zh-TW" sz="3200" b="1" dirty="0"/>
              <a:t>j</a:t>
            </a:r>
            <a:r>
              <a:rPr lang="en-US" altLang="zh-TW" sz="3200" dirty="0"/>
              <a:t> </a:t>
            </a:r>
          </a:p>
          <a:p>
            <a:r>
              <a:rPr lang="en-US" altLang="zh-TW" sz="3200" dirty="0"/>
              <a:t>in </a:t>
            </a:r>
            <a:r>
              <a:rPr lang="en-US" altLang="zh-TW" sz="3200" b="1" dirty="0"/>
              <a:t>V</a:t>
            </a:r>
          </a:p>
          <a:p>
            <a:endParaRPr lang="en-US" altLang="zh-TW" b="1" dirty="0"/>
          </a:p>
        </p:txBody>
      </p:sp>
      <p:sp>
        <p:nvSpPr>
          <p:cNvPr id="21" name="投影片編號版面配置區 20">
            <a:extLst>
              <a:ext uri="{FF2B5EF4-FFF2-40B4-BE49-F238E27FC236}">
                <a16:creationId xmlns:a16="http://schemas.microsoft.com/office/drawing/2014/main" id="{F387D24D-6162-4E7D-B1C7-308C0CCCA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5E6C-284B-4BEF-BE71-527141E754F9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C43A0A1-3D5C-4015-A7A6-F67CEB947367}"/>
              </a:ext>
            </a:extLst>
          </p:cNvPr>
          <p:cNvSpPr/>
          <p:nvPr/>
        </p:nvSpPr>
        <p:spPr>
          <a:xfrm>
            <a:off x="1827435" y="1808319"/>
            <a:ext cx="2726092" cy="481468"/>
          </a:xfrm>
          <a:prstGeom prst="rect">
            <a:avLst/>
          </a:prstGeom>
          <a:solidFill>
            <a:schemeClr val="accent6">
              <a:alpha val="28000"/>
            </a:schemeClr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440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3A9C8B-5BE8-4FD0-B980-F4DA635AC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Step1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BB8F57-B039-4B4B-A08D-74939E47B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Use Floyd-</a:t>
            </a:r>
            <a:r>
              <a:rPr lang="en-US" altLang="zh-TW" sz="3200" dirty="0" err="1"/>
              <a:t>Warshall’s</a:t>
            </a:r>
            <a:r>
              <a:rPr lang="en-US" altLang="zh-TW" sz="3200" dirty="0"/>
              <a:t> Algorithm </a:t>
            </a:r>
            <a:endParaRPr lang="zh-TW" altLang="en-US" sz="3200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832804C2-415D-41EE-9A9B-F3782DA68FFB}"/>
              </a:ext>
            </a:extLst>
          </p:cNvPr>
          <p:cNvGrpSpPr>
            <a:grpSpLocks noChangeAspect="1"/>
          </p:cNvGrpSpPr>
          <p:nvPr/>
        </p:nvGrpSpPr>
        <p:grpSpPr>
          <a:xfrm>
            <a:off x="1155091" y="3186255"/>
            <a:ext cx="4320000" cy="2972499"/>
            <a:chOff x="2295577" y="4596928"/>
            <a:chExt cx="3021953" cy="2079341"/>
          </a:xfrm>
        </p:grpSpPr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05AF30B2-9D58-49AD-AB87-FFEE378D27A7}"/>
                </a:ext>
              </a:extLst>
            </p:cNvPr>
            <p:cNvSpPr/>
            <p:nvPr/>
          </p:nvSpPr>
          <p:spPr>
            <a:xfrm>
              <a:off x="2295577" y="4770673"/>
              <a:ext cx="420805" cy="42080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A9AFA10A-200E-4125-8235-471BD1B63260}"/>
                </a:ext>
              </a:extLst>
            </p:cNvPr>
            <p:cNvSpPr/>
            <p:nvPr/>
          </p:nvSpPr>
          <p:spPr>
            <a:xfrm>
              <a:off x="4326172" y="6038533"/>
              <a:ext cx="420805" cy="42080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1F199F98-D557-4B02-B3D5-DF87652234FC}"/>
                </a:ext>
              </a:extLst>
            </p:cNvPr>
            <p:cNvSpPr/>
            <p:nvPr/>
          </p:nvSpPr>
          <p:spPr>
            <a:xfrm>
              <a:off x="3322354" y="4780322"/>
              <a:ext cx="420805" cy="42080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4CB18E16-310B-4E05-903B-8181794A17C5}"/>
                </a:ext>
              </a:extLst>
            </p:cNvPr>
            <p:cNvSpPr/>
            <p:nvPr/>
          </p:nvSpPr>
          <p:spPr>
            <a:xfrm>
              <a:off x="4326172" y="4784036"/>
              <a:ext cx="420805" cy="42080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78E1C081-F62C-4339-8A52-58C728EA2A53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 flipH="1">
              <a:off x="2711524" y="4990725"/>
              <a:ext cx="610830" cy="309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72A22120-9403-45DD-B64C-81EC2F736263}"/>
                </a:ext>
              </a:extLst>
            </p:cNvPr>
            <p:cNvCxnSpPr>
              <a:cxnSpLocks/>
              <a:stCxn id="8" idx="2"/>
              <a:endCxn id="7" idx="6"/>
            </p:cNvCxnSpPr>
            <p:nvPr/>
          </p:nvCxnSpPr>
          <p:spPr>
            <a:xfrm flipH="1" flipV="1">
              <a:off x="3743159" y="4990725"/>
              <a:ext cx="583013" cy="3714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BD04AA6F-5952-472B-A966-ACBA25F7A491}"/>
                </a:ext>
              </a:extLst>
            </p:cNvPr>
            <p:cNvCxnSpPr>
              <a:cxnSpLocks/>
              <a:stCxn id="12" idx="6"/>
              <a:endCxn id="6" idx="2"/>
            </p:cNvCxnSpPr>
            <p:nvPr/>
          </p:nvCxnSpPr>
          <p:spPr>
            <a:xfrm>
              <a:off x="3719892" y="6248936"/>
              <a:ext cx="606280" cy="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80D338FC-3DB1-4C98-BAA6-2F54629D2B57}"/>
                </a:ext>
              </a:extLst>
            </p:cNvPr>
            <p:cNvSpPr/>
            <p:nvPr/>
          </p:nvSpPr>
          <p:spPr>
            <a:xfrm>
              <a:off x="3299087" y="6038533"/>
              <a:ext cx="420805" cy="42080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4</a:t>
              </a:r>
              <a:endParaRPr lang="zh-TW" altLang="en-US" dirty="0"/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723E6A3D-9629-4506-8EA9-6858D4F31023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>
              <a:off x="4536574" y="5219544"/>
              <a:ext cx="1" cy="818989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CD339DC2-9749-4556-84B2-4ADD043BA814}"/>
                </a:ext>
              </a:extLst>
            </p:cNvPr>
            <p:cNvSpPr txBox="1"/>
            <p:nvPr/>
          </p:nvSpPr>
          <p:spPr>
            <a:xfrm>
              <a:off x="2832365" y="4621392"/>
              <a:ext cx="700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D9771072-A7AD-4891-BF89-FF21E0F1C390}"/>
                </a:ext>
              </a:extLst>
            </p:cNvPr>
            <p:cNvSpPr txBox="1"/>
            <p:nvPr/>
          </p:nvSpPr>
          <p:spPr>
            <a:xfrm>
              <a:off x="3121739" y="5466691"/>
              <a:ext cx="700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9</a:t>
              </a:r>
              <a:endParaRPr lang="zh-TW" altLang="en-US" dirty="0"/>
            </a:p>
          </p:txBody>
        </p: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D3732E9A-847E-49E3-A9ED-51BC3285355F}"/>
                </a:ext>
              </a:extLst>
            </p:cNvPr>
            <p:cNvCxnSpPr>
              <a:cxnSpLocks/>
              <a:stCxn id="7" idx="4"/>
              <a:endCxn id="12" idx="0"/>
            </p:cNvCxnSpPr>
            <p:nvPr/>
          </p:nvCxnSpPr>
          <p:spPr>
            <a:xfrm flipH="1">
              <a:off x="3509490" y="5201127"/>
              <a:ext cx="23267" cy="837406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6D3A2656-A8B1-4754-A8AB-DC00ECF645E0}"/>
                </a:ext>
              </a:extLst>
            </p:cNvPr>
            <p:cNvSpPr txBox="1"/>
            <p:nvPr/>
          </p:nvSpPr>
          <p:spPr>
            <a:xfrm>
              <a:off x="3882952" y="4596928"/>
              <a:ext cx="700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4</a:t>
              </a:r>
              <a:endParaRPr lang="zh-TW" altLang="en-US" dirty="0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1C835B69-3FF9-4ADA-BC6A-C95BB8CE54D4}"/>
                </a:ext>
              </a:extLst>
            </p:cNvPr>
            <p:cNvSpPr txBox="1"/>
            <p:nvPr/>
          </p:nvSpPr>
          <p:spPr>
            <a:xfrm>
              <a:off x="3836182" y="6306937"/>
              <a:ext cx="700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7</a:t>
              </a:r>
              <a:endParaRPr lang="zh-TW" altLang="en-US" dirty="0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D4F6E1E1-8799-4BEA-B307-660B0B3D07C1}"/>
                </a:ext>
              </a:extLst>
            </p:cNvPr>
            <p:cNvSpPr txBox="1"/>
            <p:nvPr/>
          </p:nvSpPr>
          <p:spPr>
            <a:xfrm>
              <a:off x="4617138" y="5407020"/>
              <a:ext cx="700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3</a:t>
              </a:r>
              <a:endParaRPr lang="zh-TW" altLang="en-US" dirty="0"/>
            </a:p>
          </p:txBody>
        </p:sp>
      </p:grp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A85EDFFE-036A-4439-83D9-D0AFA5D37B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839154"/>
              </p:ext>
            </p:extLst>
          </p:nvPr>
        </p:nvGraphicFramePr>
        <p:xfrm>
          <a:off x="5546675" y="3364356"/>
          <a:ext cx="4071936" cy="275308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8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86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86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8656">
                  <a:extLst>
                    <a:ext uri="{9D8B030D-6E8A-4147-A177-3AD203B41FA5}">
                      <a16:colId xmlns:a16="http://schemas.microsoft.com/office/drawing/2014/main" val="2111932496"/>
                    </a:ext>
                  </a:extLst>
                </a:gridCol>
                <a:gridCol w="678656">
                  <a:extLst>
                    <a:ext uri="{9D8B030D-6E8A-4147-A177-3AD203B41FA5}">
                      <a16:colId xmlns:a16="http://schemas.microsoft.com/office/drawing/2014/main" val="1125536113"/>
                    </a:ext>
                  </a:extLst>
                </a:gridCol>
              </a:tblGrid>
              <a:tr h="4603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D</a:t>
                      </a:r>
                      <a:r>
                        <a:rPr lang="en-US" altLang="zh-TW" sz="2400" baseline="30000" dirty="0"/>
                        <a:t>0</a:t>
                      </a:r>
                      <a:endParaRPr lang="zh-TW" altLang="en-US" sz="2400" baseline="300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3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4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3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0</a:t>
                      </a:r>
                      <a:endParaRPr lang="zh-TW" altLang="en-US" sz="2400" b="1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/>
                        <a:t>∞</a:t>
                      </a:r>
                      <a:endParaRPr lang="zh-TW" altLang="en-US" sz="24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/>
                        <a:t>∞</a:t>
                      </a:r>
                      <a:endParaRPr lang="zh-TW" altLang="en-US" sz="24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/>
                        <a:t>∞</a:t>
                      </a:r>
                      <a:endParaRPr lang="zh-TW" altLang="en-US" sz="24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38" marB="4573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3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1</a:t>
                      </a:r>
                      <a:endParaRPr lang="zh-TW" altLang="en-US" sz="2400" b="1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/>
                        <a:t>∞</a:t>
                      </a:r>
                      <a:endParaRPr lang="zh-TW" altLang="en-US" sz="24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38" marB="4573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9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3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2</a:t>
                      </a:r>
                      <a:endParaRPr lang="zh-TW" altLang="en-US" sz="2400" b="1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/>
                        <a:t>∞</a:t>
                      </a:r>
                      <a:endParaRPr lang="zh-TW" altLang="en-US" sz="24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4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3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/>
                        <a:t>∞</a:t>
                      </a:r>
                      <a:endParaRPr lang="zh-TW" altLang="en-US" sz="24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38" marB="4573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3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3</a:t>
                      </a:r>
                      <a:endParaRPr lang="zh-TW" altLang="en-US" sz="2400" b="1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/>
                        <a:t>∞</a:t>
                      </a:r>
                      <a:endParaRPr lang="zh-TW" altLang="en-US" sz="24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/>
                        <a:t>∞</a:t>
                      </a:r>
                      <a:endParaRPr lang="zh-TW" altLang="en-US" sz="24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3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0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7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7216851"/>
                  </a:ext>
                </a:extLst>
              </a:tr>
              <a:tr h="4573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4</a:t>
                      </a:r>
                      <a:endParaRPr lang="zh-TW" altLang="en-US" sz="2400" b="1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/>
                        <a:t>∞</a:t>
                      </a:r>
                      <a:endParaRPr lang="zh-TW" altLang="en-US" sz="24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9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/>
                        <a:t>∞</a:t>
                      </a:r>
                      <a:endParaRPr lang="zh-TW" altLang="en-US" sz="24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7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0</a:t>
                      </a:r>
                      <a:endParaRPr lang="zh-TW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38" marB="4573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8495591"/>
                  </a:ext>
                </a:extLst>
              </a:tr>
            </a:tbl>
          </a:graphicData>
        </a:graphic>
      </p:graphicFrame>
      <p:sp>
        <p:nvSpPr>
          <p:cNvPr id="22" name="矩形 21">
            <a:extLst>
              <a:ext uri="{FF2B5EF4-FFF2-40B4-BE49-F238E27FC236}">
                <a16:creationId xmlns:a16="http://schemas.microsoft.com/office/drawing/2014/main" id="{A606A1A7-6B36-4DDA-A26C-1B45C7879F3C}"/>
              </a:ext>
            </a:extLst>
          </p:cNvPr>
          <p:cNvSpPr/>
          <p:nvPr/>
        </p:nvSpPr>
        <p:spPr>
          <a:xfrm>
            <a:off x="1037890" y="2372701"/>
            <a:ext cx="10874259" cy="1354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/>
              <a:t>Array </a:t>
            </a:r>
            <a:r>
              <a:rPr lang="en-US" altLang="zh-TW" sz="3200" b="1" dirty="0"/>
              <a:t>D</a:t>
            </a:r>
            <a:r>
              <a:rPr lang="en-US" altLang="zh-TW" sz="3200" dirty="0"/>
              <a:t> stores the shortest path distance between vertex </a:t>
            </a:r>
            <a:r>
              <a:rPr lang="en-US" altLang="zh-TW" sz="3200" b="1" dirty="0" err="1"/>
              <a:t>i</a:t>
            </a:r>
            <a:r>
              <a:rPr lang="en-US" altLang="zh-TW" sz="3200" dirty="0"/>
              <a:t> and </a:t>
            </a:r>
            <a:r>
              <a:rPr lang="en-US" altLang="zh-TW" sz="3200" b="1" dirty="0"/>
              <a:t>j</a:t>
            </a:r>
            <a:r>
              <a:rPr lang="en-US" altLang="zh-TW" sz="3200" dirty="0"/>
              <a:t> </a:t>
            </a:r>
          </a:p>
          <a:p>
            <a:r>
              <a:rPr lang="en-US" altLang="zh-TW" sz="3200" dirty="0"/>
              <a:t>in </a:t>
            </a:r>
            <a:r>
              <a:rPr lang="en-US" altLang="zh-TW" sz="3200" b="1" dirty="0"/>
              <a:t>V</a:t>
            </a:r>
          </a:p>
          <a:p>
            <a:endParaRPr lang="en-US" altLang="zh-TW" b="1" dirty="0"/>
          </a:p>
        </p:txBody>
      </p:sp>
      <p:sp>
        <p:nvSpPr>
          <p:cNvPr id="21" name="投影片編號版面配置區 20">
            <a:extLst>
              <a:ext uri="{FF2B5EF4-FFF2-40B4-BE49-F238E27FC236}">
                <a16:creationId xmlns:a16="http://schemas.microsoft.com/office/drawing/2014/main" id="{9DCA48E9-F91B-4F4D-B44A-E561EEA0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5E6C-284B-4BEF-BE71-527141E754F9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DEB34FC-BE55-4B9D-8634-07C60DC90056}"/>
              </a:ext>
            </a:extLst>
          </p:cNvPr>
          <p:cNvSpPr/>
          <p:nvPr/>
        </p:nvSpPr>
        <p:spPr>
          <a:xfrm>
            <a:off x="6253920" y="3834782"/>
            <a:ext cx="646463" cy="2255583"/>
          </a:xfrm>
          <a:prstGeom prst="rect">
            <a:avLst/>
          </a:prstGeom>
          <a:solidFill>
            <a:srgbClr val="FFFF00">
              <a:alpha val="30000"/>
            </a:srgbClr>
          </a:solidFill>
          <a:ln w="25400">
            <a:solidFill>
              <a:srgbClr val="FFFF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37564AD-3327-4EF0-AA89-52C68651278C}"/>
              </a:ext>
            </a:extLst>
          </p:cNvPr>
          <p:cNvSpPr/>
          <p:nvPr/>
        </p:nvSpPr>
        <p:spPr>
          <a:xfrm rot="5400000">
            <a:off x="8048931" y="2686236"/>
            <a:ext cx="421128" cy="2718227"/>
          </a:xfrm>
          <a:prstGeom prst="rect">
            <a:avLst/>
          </a:prstGeom>
          <a:solidFill>
            <a:srgbClr val="FFFF00">
              <a:alpha val="30000"/>
            </a:srgbClr>
          </a:solidFill>
          <a:ln w="25400">
            <a:solidFill>
              <a:srgbClr val="FFFF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224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5828</TotalTime>
  <Words>3246</Words>
  <Application>Microsoft Office PowerPoint</Application>
  <PresentationFormat>寬螢幕</PresentationFormat>
  <Paragraphs>1047</Paragraphs>
  <Slides>32</Slides>
  <Notes>18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42" baseType="lpstr">
      <vt:lpstr>華康秀風體W3</vt:lpstr>
      <vt:lpstr>新細明體</vt:lpstr>
      <vt:lpstr>標楷體</vt:lpstr>
      <vt:lpstr>Arial</vt:lpstr>
      <vt:lpstr>Calibri</vt:lpstr>
      <vt:lpstr>Calibri Light</vt:lpstr>
      <vt:lpstr>Cambria Math</vt:lpstr>
      <vt:lpstr>Courier New</vt:lpstr>
      <vt:lpstr>Symbol</vt:lpstr>
      <vt:lpstr>Office 佈景主題</vt:lpstr>
      <vt:lpstr>Minimum Diameter Spanning Tree (MDST)</vt:lpstr>
      <vt:lpstr>Minimum Diameter Spanning Tree (MDST)</vt:lpstr>
      <vt:lpstr>MDST Algorithm</vt:lpstr>
      <vt:lpstr>Terminology</vt:lpstr>
      <vt:lpstr>Center</vt:lpstr>
      <vt:lpstr>Absolute Center</vt:lpstr>
      <vt:lpstr>Kariv-Hakimi Algorithm</vt:lpstr>
      <vt:lpstr>Step1</vt:lpstr>
      <vt:lpstr>Step1</vt:lpstr>
      <vt:lpstr>Step1</vt:lpstr>
      <vt:lpstr>Step1</vt:lpstr>
      <vt:lpstr>Step1</vt:lpstr>
      <vt:lpstr>Step1</vt:lpstr>
      <vt:lpstr>Kariv-Hakimi Algorithm</vt:lpstr>
      <vt:lpstr>Step2</vt:lpstr>
      <vt:lpstr>Step2</vt:lpstr>
      <vt:lpstr>Kariv-Hakimi Algorithm</vt:lpstr>
      <vt:lpstr>Step3</vt:lpstr>
      <vt:lpstr>How to get the figure?</vt:lpstr>
      <vt:lpstr>How to get the figure?</vt:lpstr>
      <vt:lpstr>Step3</vt:lpstr>
      <vt:lpstr>Step3</vt:lpstr>
      <vt:lpstr>How to check red points and their eccentricity?</vt:lpstr>
      <vt:lpstr>How to check red points and their eccentricity?</vt:lpstr>
      <vt:lpstr>How to check red points and their eccentricity?</vt:lpstr>
      <vt:lpstr>How to determine whether having intersection?</vt:lpstr>
      <vt:lpstr>How to check red points and their eccentricity?</vt:lpstr>
      <vt:lpstr>How to check red points and their eccentricity?</vt:lpstr>
      <vt:lpstr>Step3</vt:lpstr>
      <vt:lpstr>MDST Algorithm</vt:lpstr>
      <vt:lpstr>Dijkstra’s Algorithm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Graph</dc:title>
  <dc:creator>兆恩 沈</dc:creator>
  <cp:lastModifiedBy>寶萱 黃</cp:lastModifiedBy>
  <cp:revision>389</cp:revision>
  <dcterms:created xsi:type="dcterms:W3CDTF">2019-12-22T04:07:40Z</dcterms:created>
  <dcterms:modified xsi:type="dcterms:W3CDTF">2020-01-10T16:16:42Z</dcterms:modified>
</cp:coreProperties>
</file>