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0"/>
  </p:notesMasterIdLst>
  <p:sldIdLst>
    <p:sldId id="350" r:id="rId2"/>
    <p:sldId id="257" r:id="rId3"/>
    <p:sldId id="279" r:id="rId4"/>
    <p:sldId id="341" r:id="rId5"/>
    <p:sldId id="329" r:id="rId6"/>
    <p:sldId id="330" r:id="rId7"/>
    <p:sldId id="352" r:id="rId8"/>
    <p:sldId id="280" r:id="rId9"/>
    <p:sldId id="342" r:id="rId10"/>
    <p:sldId id="296" r:id="rId11"/>
    <p:sldId id="298" r:id="rId12"/>
    <p:sldId id="321" r:id="rId13"/>
    <p:sldId id="322" r:id="rId14"/>
    <p:sldId id="323" r:id="rId15"/>
    <p:sldId id="324" r:id="rId16"/>
    <p:sldId id="325" r:id="rId17"/>
    <p:sldId id="317" r:id="rId18"/>
    <p:sldId id="318" r:id="rId19"/>
    <p:sldId id="271" r:id="rId20"/>
    <p:sldId id="320" r:id="rId21"/>
    <p:sldId id="326" r:id="rId22"/>
    <p:sldId id="327" r:id="rId23"/>
    <p:sldId id="328" r:id="rId24"/>
    <p:sldId id="265" r:id="rId25"/>
    <p:sldId id="292" r:id="rId26"/>
    <p:sldId id="274" r:id="rId27"/>
    <p:sldId id="275" r:id="rId28"/>
    <p:sldId id="276" r:id="rId29"/>
    <p:sldId id="277" r:id="rId30"/>
    <p:sldId id="278" r:id="rId31"/>
    <p:sldId id="343" r:id="rId32"/>
    <p:sldId id="316" r:id="rId33"/>
    <p:sldId id="266" r:id="rId34"/>
    <p:sldId id="281" r:id="rId35"/>
    <p:sldId id="357" r:id="rId36"/>
    <p:sldId id="300" r:id="rId37"/>
    <p:sldId id="287" r:id="rId38"/>
    <p:sldId id="301" r:id="rId39"/>
    <p:sldId id="302" r:id="rId40"/>
    <p:sldId id="303" r:id="rId41"/>
    <p:sldId id="304" r:id="rId42"/>
    <p:sldId id="305" r:id="rId43"/>
    <p:sldId id="306" r:id="rId44"/>
    <p:sldId id="353" r:id="rId45"/>
    <p:sldId id="307" r:id="rId46"/>
    <p:sldId id="308" r:id="rId47"/>
    <p:sldId id="309" r:id="rId48"/>
    <p:sldId id="310" r:id="rId49"/>
    <p:sldId id="355" r:id="rId50"/>
    <p:sldId id="356" r:id="rId51"/>
    <p:sldId id="359" r:id="rId52"/>
    <p:sldId id="311" r:id="rId53"/>
    <p:sldId id="312" r:id="rId54"/>
    <p:sldId id="313" r:id="rId55"/>
    <p:sldId id="314" r:id="rId56"/>
    <p:sldId id="351" r:id="rId57"/>
    <p:sldId id="354" r:id="rId58"/>
    <p:sldId id="282" r:id="rId59"/>
    <p:sldId id="258" r:id="rId60"/>
    <p:sldId id="289" r:id="rId61"/>
    <p:sldId id="291" r:id="rId62"/>
    <p:sldId id="290" r:id="rId63"/>
    <p:sldId id="293" r:id="rId64"/>
    <p:sldId id="263" r:id="rId65"/>
    <p:sldId id="264" r:id="rId66"/>
    <p:sldId id="358" r:id="rId67"/>
    <p:sldId id="294" r:id="rId68"/>
    <p:sldId id="295" r:id="rId69"/>
    <p:sldId id="297" r:id="rId70"/>
    <p:sldId id="332" r:id="rId71"/>
    <p:sldId id="267" r:id="rId72"/>
    <p:sldId id="331" r:id="rId73"/>
    <p:sldId id="333" r:id="rId74"/>
    <p:sldId id="334" r:id="rId75"/>
    <p:sldId id="261" r:id="rId76"/>
    <p:sldId id="272" r:id="rId77"/>
    <p:sldId id="335" r:id="rId78"/>
    <p:sldId id="336" r:id="rId79"/>
    <p:sldId id="337" r:id="rId80"/>
    <p:sldId id="338" r:id="rId81"/>
    <p:sldId id="260" r:id="rId82"/>
    <p:sldId id="340" r:id="rId83"/>
    <p:sldId id="339" r:id="rId84"/>
    <p:sldId id="344" r:id="rId85"/>
    <p:sldId id="345" r:id="rId86"/>
    <p:sldId id="346" r:id="rId87"/>
    <p:sldId id="347" r:id="rId88"/>
    <p:sldId id="349" r:id="rId8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868B3A-D1EA-4B94-BFDE-9FFA05F32788}">
          <p14:sldIdLst>
            <p14:sldId id="350"/>
          </p14:sldIdLst>
        </p14:section>
        <p14:section name="REview" id="{76A6DED9-69B1-4FD3-9C62-C4D4F82AD051}">
          <p14:sldIdLst>
            <p14:sldId id="257"/>
            <p14:sldId id="279"/>
            <p14:sldId id="341"/>
            <p14:sldId id="329"/>
            <p14:sldId id="330"/>
            <p14:sldId id="352"/>
            <p14:sldId id="280"/>
          </p14:sldIdLst>
        </p14:section>
        <p14:section name="Intro" id="{432C087E-E65D-40F2-B2DE-6231CFEEFE6B}">
          <p14:sldIdLst>
            <p14:sldId id="342"/>
            <p14:sldId id="296"/>
            <p14:sldId id="298"/>
            <p14:sldId id="321"/>
            <p14:sldId id="322"/>
            <p14:sldId id="323"/>
            <p14:sldId id="324"/>
            <p14:sldId id="325"/>
            <p14:sldId id="317"/>
            <p14:sldId id="318"/>
            <p14:sldId id="271"/>
            <p14:sldId id="320"/>
            <p14:sldId id="326"/>
            <p14:sldId id="327"/>
            <p14:sldId id="328"/>
            <p14:sldId id="265"/>
          </p14:sldIdLst>
        </p14:section>
        <p14:section name="DOC" id="{77B09E8A-28A4-40A1-9355-33B297203120}">
          <p14:sldIdLst>
            <p14:sldId id="292"/>
            <p14:sldId id="274"/>
            <p14:sldId id="275"/>
            <p14:sldId id="276"/>
            <p14:sldId id="277"/>
            <p14:sldId id="278"/>
          </p14:sldIdLst>
        </p14:section>
        <p14:section name="Simple Example" id="{E8D8210F-6CAB-41B2-9B77-80F051D4E7AE}">
          <p14:sldIdLst>
            <p14:sldId id="343"/>
            <p14:sldId id="316"/>
            <p14:sldId id="266"/>
            <p14:sldId id="281"/>
            <p14:sldId id="357"/>
            <p14:sldId id="300"/>
            <p14:sldId id="287"/>
            <p14:sldId id="301"/>
            <p14:sldId id="302"/>
            <p14:sldId id="303"/>
            <p14:sldId id="304"/>
            <p14:sldId id="305"/>
            <p14:sldId id="306"/>
            <p14:sldId id="353"/>
            <p14:sldId id="307"/>
            <p14:sldId id="308"/>
            <p14:sldId id="309"/>
            <p14:sldId id="310"/>
            <p14:sldId id="355"/>
            <p14:sldId id="356"/>
            <p14:sldId id="359"/>
            <p14:sldId id="311"/>
            <p14:sldId id="312"/>
            <p14:sldId id="313"/>
            <p14:sldId id="314"/>
            <p14:sldId id="351"/>
            <p14:sldId id="354"/>
          </p14:sldIdLst>
        </p14:section>
        <p14:section name="Container" id="{BF854728-712E-4732-9461-A935A809D34A}">
          <p14:sldIdLst>
            <p14:sldId id="282"/>
            <p14:sldId id="258"/>
            <p14:sldId id="289"/>
            <p14:sldId id="291"/>
            <p14:sldId id="290"/>
            <p14:sldId id="293"/>
            <p14:sldId id="263"/>
            <p14:sldId id="264"/>
            <p14:sldId id="358"/>
            <p14:sldId id="294"/>
            <p14:sldId id="295"/>
            <p14:sldId id="297"/>
            <p14:sldId id="332"/>
          </p14:sldIdLst>
        </p14:section>
        <p14:section name="Iterator" id="{896DB4ED-3F82-4DB6-A193-EEE948F1DE2F}">
          <p14:sldIdLst>
            <p14:sldId id="267"/>
            <p14:sldId id="331"/>
            <p14:sldId id="333"/>
            <p14:sldId id="334"/>
          </p14:sldIdLst>
        </p14:section>
        <p14:section name="Simple Algorithm" id="{00EEC632-D815-490E-8463-B11F3A04CEF8}">
          <p14:sldIdLst>
            <p14:sldId id="261"/>
            <p14:sldId id="272"/>
            <p14:sldId id="335"/>
            <p14:sldId id="336"/>
            <p14:sldId id="337"/>
            <p14:sldId id="338"/>
            <p14:sldId id="260"/>
            <p14:sldId id="340"/>
            <p14:sldId id="339"/>
            <p14:sldId id="344"/>
            <p14:sldId id="345"/>
            <p14:sldId id="346"/>
            <p14:sldId id="347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3148" autoAdjust="0"/>
  </p:normalViewPr>
  <p:slideViewPr>
    <p:cSldViewPr>
      <p:cViewPr varScale="1">
        <p:scale>
          <a:sx n="107" d="100"/>
          <a:sy n="107" d="100"/>
        </p:scale>
        <p:origin x="19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81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AED18-4ABA-4BE8-B25A-91B581AE1F8A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C2EEC-939B-4B8F-920F-63D025154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02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49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C2EEC-939B-4B8F-920F-63D02515418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25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裡面的演算法，並不局限於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double string...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等單一類型 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而是可以實作一種演算法，不預先指定型態，透過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的幫忙，在實際呼叫時，可以輸入不同型態的資料。 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 programming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泛型程式設計，的泛型指的就是這個意思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單個演算法、可搭配不同的類型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ex:int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/double/string...)</a:t>
            </a:r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C2EEC-939B-4B8F-920F-63D02515418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611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C2EEC-939B-4B8F-920F-63D02515418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230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第一天楚河交界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C2EEC-939B-4B8F-920F-63D025154182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040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C2EEC-939B-4B8F-920F-63D025154182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204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禮拜二講到這</a:t>
            </a:r>
            <a:r>
              <a:rPr lang="en-US" altLang="zh-TW" dirty="0" smtClean="0"/>
              <a:t>~~~~~~~~~~~~~~~~~~~~~~~~~~~~~~~~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C2EEC-939B-4B8F-920F-63D025154182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097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第二天楚河交界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C2EEC-939B-4B8F-920F-63D025154182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18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C2EEC-939B-4B8F-920F-63D025154182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65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FBB6-A387-4533-A89D-432210C59761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88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F925-DFC7-4AA4-B960-EBB4E838D6F2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52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F4EA-A826-4A13-8254-134B82B775CD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81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0" y="6350977"/>
            <a:ext cx="2133600" cy="365125"/>
          </a:xfrm>
        </p:spPr>
        <p:txBody>
          <a:bodyPr/>
          <a:lstStyle/>
          <a:p>
            <a:fld id="{CC556907-8CE6-4FE5-A89B-68F25B3BBFB8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409700" y="6350976"/>
            <a:ext cx="2133600" cy="365125"/>
          </a:xfrm>
        </p:spPr>
        <p:txBody>
          <a:bodyPr/>
          <a:lstStyle/>
          <a:p>
            <a:fld id="{36DA2922-63CD-42F8-B8C2-5557B8A90F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87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C580-7064-4BFE-B60E-3461E1C85C2E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99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02DD-E563-46A5-9001-1DAD167867AE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64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107A-98A9-42BD-B73F-8FC142663702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5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D5F9-263A-487D-8ED0-9847CF00EC36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06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2DAA-3AB1-4159-A8AD-0473AE2C9FED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96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17E2-7E46-425C-B62B-FAC0121CC036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49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1F77-B03A-4366-B582-02685492C9BE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67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F1E9-ED51-4F90-A803-519877B7C1AF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2922-63CD-42F8-B8C2-5557B8A90F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28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c191tb28(v=vs.100).aspx" TargetMode="External"/><Relationship Id="rId2" Type="http://schemas.openxmlformats.org/officeDocument/2006/relationships/hyperlink" Target="http://www.sgi.com/tech/st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roustrup.com/Programming/lecture-slide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" TargetMode="External"/><Relationship Id="rId2" Type="http://schemas.openxmlformats.org/officeDocument/2006/relationships/hyperlink" Target="http://www.cplusplus.com/reference/st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gi.com/tech/stl/table_of_contents.html" TargetMode="External"/><Relationship Id="rId4" Type="http://schemas.openxmlformats.org/officeDocument/2006/relationships/hyperlink" Target="http://msdn.microsoft.com/en-us/library/c191tb28(v=vs.100).aspx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vector/vecto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container/vector/vector" TargetMode="External"/><Relationship Id="rId2" Type="http://schemas.openxmlformats.org/officeDocument/2006/relationships/hyperlink" Target="http://en.cppreference.com/w/cpp/memory/allocator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plusplus.com/reference/vector/vector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n.cppreference.com/w/cpp/container/vector/push_b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plusplus.com/reference/vector/vector/push_back/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vector/vector/operator%5b%5d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cppreference.com/w/cpp/container/vector/operator_a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vector/vector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cppreference.com/w/cpp/container/vector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vector/vector/erase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cppreference.com/w/cpp/container/vector/erase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91563f79(v=vs.100).asp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container/vector" TargetMode="External"/><Relationship Id="rId2" Type="http://schemas.openxmlformats.org/officeDocument/2006/relationships/hyperlink" Target="http://www.cplusplus.com/reference/vector/vec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vector/vector/operator=/" TargetMode="External"/><Relationship Id="rId2" Type="http://schemas.openxmlformats.org/officeDocument/2006/relationships/hyperlink" Target="http://en.cppreference.com/w/cpp/container/vector/operator=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ext02.fh-kaernten.at/rts/intern/downloads/Info/Info%203/Standard%20Template%20Library.ppt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fit.mmu.edu.my/icpc/files/stl_intro1.ppt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fit.mmu.edu.my/icpc/files/stl_intro1.ppt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www.cplusplus.com/reference/stl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terator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algorithm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algorithm/find/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cppreference.com/w/cpp/algorithm/find" TargetMode="Externa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algorithm/sort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algorithm/sort/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2736304"/>
          </a:xfrm>
        </p:spPr>
        <p:txBody>
          <a:bodyPr>
            <a:no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EECS 204001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B050"/>
                </a:solidFill>
              </a:rPr>
              <a:t>Data </a:t>
            </a:r>
            <a:r>
              <a:rPr lang="en-US" altLang="zh-TW" dirty="0">
                <a:solidFill>
                  <a:srgbClr val="00B050"/>
                </a:solidFill>
              </a:rPr>
              <a:t>Structures</a:t>
            </a:r>
            <a:br>
              <a:rPr lang="en-US" altLang="zh-TW" dirty="0">
                <a:solidFill>
                  <a:srgbClr val="00B050"/>
                </a:solidFill>
              </a:rPr>
            </a:br>
            <a:r>
              <a:rPr lang="zh-TW" altLang="en-US" dirty="0"/>
              <a:t> 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資料結構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of Computer Science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Tsing Hua University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07856" y="3235623"/>
            <a:ext cx="7328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 dirty="0"/>
              <a:t>C++ Standard Template Library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314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860032" y="548680"/>
            <a:ext cx="4038600" cy="5688632"/>
          </a:xfrm>
        </p:spPr>
        <p:txBody>
          <a:bodyPr/>
          <a:lstStyle/>
          <a:p>
            <a:r>
              <a:rPr lang="en-US" altLang="zh-TW" dirty="0"/>
              <a:t>This example code shows:</a:t>
            </a:r>
          </a:p>
          <a:p>
            <a:pPr lvl="1"/>
            <a:r>
              <a:rPr lang="en-US" altLang="zh-TW" dirty="0"/>
              <a:t>A standard dynamic ‘array-like’ class.</a:t>
            </a:r>
          </a:p>
          <a:p>
            <a:pPr lvl="1"/>
            <a:r>
              <a:rPr lang="en-US" altLang="zh-TW" dirty="0"/>
              <a:t>Provide some functions to let you add data.</a:t>
            </a:r>
          </a:p>
          <a:p>
            <a:pPr lvl="1"/>
            <a:r>
              <a:rPr lang="en-US" altLang="zh-TW" dirty="0"/>
              <a:t>The data can be any value like class or any primitive type.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467544" y="548680"/>
            <a:ext cx="4038600" cy="5688632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vector example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B5CEAA"/>
                </a:solidFill>
                <a:latin typeface="細明體"/>
                <a:ea typeface="細明體"/>
              </a:rPr>
              <a:t>#include</a:t>
            </a:r>
            <a:r>
              <a:rPr lang="en-US" altLang="zh-TW" sz="16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600" dirty="0">
                <a:solidFill>
                  <a:srgbClr val="8F9D6A"/>
                </a:solidFill>
                <a:latin typeface="細明體"/>
                <a:ea typeface="細明體"/>
              </a:rPr>
              <a:t>&lt;</a:t>
            </a:r>
            <a:r>
              <a:rPr lang="en-US" altLang="zh-TW" sz="1600" dirty="0" err="1">
                <a:solidFill>
                  <a:srgbClr val="8F9D6A"/>
                </a:solidFill>
                <a:latin typeface="細明體"/>
                <a:ea typeface="細明體"/>
              </a:rPr>
              <a:t>iostream</a:t>
            </a:r>
            <a:r>
              <a:rPr lang="en-US" altLang="zh-TW" sz="1600" dirty="0">
                <a:solidFill>
                  <a:srgbClr val="8F9D6A"/>
                </a:solidFill>
                <a:latin typeface="細明體"/>
                <a:ea typeface="細明體"/>
              </a:rPr>
              <a:t>&gt;</a:t>
            </a:r>
            <a:endParaRPr lang="en-US" altLang="zh-TW" sz="16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B5CEAA"/>
                </a:solidFill>
                <a:latin typeface="細明體"/>
                <a:ea typeface="細明體"/>
              </a:rPr>
              <a:t>#include</a:t>
            </a:r>
            <a:r>
              <a:rPr lang="en-US" altLang="zh-TW" sz="16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600" dirty="0">
                <a:solidFill>
                  <a:srgbClr val="8F9D6A"/>
                </a:solidFill>
                <a:latin typeface="細明體"/>
                <a:ea typeface="細明體"/>
              </a:rPr>
              <a:t>&lt;vector&gt;</a:t>
            </a:r>
            <a:endParaRPr lang="en-US" altLang="zh-TW" sz="16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main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()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{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//initialize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std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::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vector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&lt;</a:t>
            </a:r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&gt;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; </a:t>
            </a:r>
          </a:p>
          <a:p>
            <a:pPr marL="0" indent="0">
              <a:buNone/>
            </a:pP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//---------------------------------------</a:t>
            </a: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ADD ELEMENTS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myData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=</a:t>
            </a:r>
            <a:r>
              <a:rPr lang="en-US" altLang="zh-TW" sz="1400" dirty="0">
                <a:solidFill>
                  <a:srgbClr val="CF6A4C"/>
                </a:solidFill>
                <a:latin typeface="細明體"/>
                <a:ea typeface="細明體"/>
              </a:rPr>
              <a:t>9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;</a:t>
            </a:r>
          </a:p>
          <a:p>
            <a:pPr marL="0" indent="0">
              <a:buNone/>
            </a:pP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add ten integer 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nn-NO" altLang="zh-TW" sz="1400" dirty="0">
                <a:solidFill>
                  <a:srgbClr val="CDA869"/>
                </a:solidFill>
                <a:latin typeface="細明體"/>
                <a:ea typeface="細明體"/>
              </a:rPr>
              <a:t>for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 </a:t>
            </a:r>
            <a:r>
              <a:rPr lang="nn-NO" altLang="zh-TW" sz="1400" dirty="0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=</a:t>
            </a:r>
            <a:r>
              <a:rPr lang="nn-NO" altLang="zh-TW" sz="1400" dirty="0">
                <a:solidFill>
                  <a:srgbClr val="CF6A4C"/>
                </a:solidFill>
                <a:latin typeface="細明體"/>
                <a:ea typeface="細明體"/>
              </a:rPr>
              <a:t>0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;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&lt; </a:t>
            </a:r>
            <a:r>
              <a:rPr lang="nn-NO" altLang="zh-TW" sz="1400" dirty="0">
                <a:solidFill>
                  <a:srgbClr val="CF6A4C"/>
                </a:solidFill>
                <a:latin typeface="細明體"/>
                <a:ea typeface="細明體"/>
              </a:rPr>
              <a:t>10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;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++) {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   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 err="1">
                <a:solidFill>
                  <a:srgbClr val="F8F8F8"/>
                </a:solidFill>
                <a:latin typeface="細明體"/>
                <a:ea typeface="細明體"/>
              </a:rPr>
              <a:t>.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push_back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myData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);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}</a:t>
            </a:r>
          </a:p>
          <a:p>
            <a:pPr marL="0" indent="0">
              <a:buNone/>
            </a:pP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return 0 ;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}</a:t>
            </a:r>
            <a:endParaRPr lang="zh-TW" altLang="en-US" sz="105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TW" altLang="en-US" sz="4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73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STL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Standard Template Library (STL)</a:t>
            </a:r>
          </a:p>
          <a:p>
            <a:endParaRPr lang="en-US" altLang="zh-TW" dirty="0"/>
          </a:p>
          <a:p>
            <a:r>
              <a:rPr lang="en-US" altLang="zh-TW" dirty="0"/>
              <a:t>Provide a good generic framework to speed up developing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80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6B84DA5-1FD6-4F06-A5DA-D628CA8E13AE}" type="slidenum">
              <a:rPr lang="en-US" altLang="zh-TW"/>
              <a:pPr eaLnBrk="1" hangingPunct="1"/>
              <a:t>12</a:t>
            </a:fld>
            <a:endParaRPr lang="en-US" altLang="zh-TW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Generalizing </a:t>
            </a:r>
            <a:r>
              <a:rPr lang="en-US" dirty="0"/>
              <a:t>example </a:t>
            </a:r>
            <a:r>
              <a:rPr lang="en-US" sz="2400" dirty="0"/>
              <a:t>(concrete algorithms)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b="1" dirty="0">
                <a:ea typeface="新細明體" pitchFamily="18" charset="-120"/>
              </a:rPr>
              <a:t>double </a:t>
            </a:r>
            <a:r>
              <a:rPr lang="en-US" altLang="zh-TW" sz="1800" b="1" dirty="0">
                <a:solidFill>
                  <a:srgbClr val="FF0000"/>
                </a:solidFill>
                <a:ea typeface="新細明體" pitchFamily="18" charset="-120"/>
              </a:rPr>
              <a:t>sum</a:t>
            </a:r>
            <a:r>
              <a:rPr lang="en-US" altLang="zh-TW" sz="1800" b="1" dirty="0">
                <a:ea typeface="新細明體" pitchFamily="18" charset="-120"/>
              </a:rPr>
              <a:t>(double array[], </a:t>
            </a:r>
            <a:r>
              <a:rPr lang="en-US" altLang="zh-TW" sz="1800" b="1" dirty="0" err="1">
                <a:ea typeface="新細明體" pitchFamily="18" charset="-120"/>
              </a:rPr>
              <a:t>int</a:t>
            </a:r>
            <a:r>
              <a:rPr lang="en-US" altLang="zh-TW" sz="1800" b="1" dirty="0">
                <a:ea typeface="新細明體" pitchFamily="18" charset="-120"/>
              </a:rPr>
              <a:t> n)	// </a:t>
            </a:r>
            <a:r>
              <a:rPr lang="en-US" altLang="zh-TW" sz="1800" i="1" dirty="0">
                <a:ea typeface="新細明體" pitchFamily="18" charset="-120"/>
              </a:rPr>
              <a:t>one concrete algorithm (doubles in array)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b="1" dirty="0">
                <a:ea typeface="新細明體" pitchFamily="18" charset="-12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b="1" dirty="0">
                <a:ea typeface="新細明體" pitchFamily="18" charset="-120"/>
              </a:rPr>
              <a:t>	double s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b="1" dirty="0">
                <a:ea typeface="新細明體" pitchFamily="18" charset="-120"/>
              </a:rPr>
              <a:t>	for (</a:t>
            </a:r>
            <a:r>
              <a:rPr lang="en-US" altLang="zh-TW" sz="1800" b="1" dirty="0" err="1">
                <a:ea typeface="新細明體" pitchFamily="18" charset="-120"/>
              </a:rPr>
              <a:t>int</a:t>
            </a:r>
            <a:r>
              <a:rPr lang="en-US" altLang="zh-TW" sz="1800" b="1" dirty="0">
                <a:ea typeface="新細明體" pitchFamily="18" charset="-120"/>
              </a:rPr>
              <a:t> </a:t>
            </a:r>
            <a:r>
              <a:rPr lang="en-US" altLang="zh-TW" sz="1800" b="1" dirty="0" err="1">
                <a:ea typeface="新細明體" pitchFamily="18" charset="-120"/>
              </a:rPr>
              <a:t>i</a:t>
            </a:r>
            <a:r>
              <a:rPr lang="en-US" altLang="zh-TW" sz="1800" b="1" dirty="0">
                <a:ea typeface="新細明體" pitchFamily="18" charset="-120"/>
              </a:rPr>
              <a:t> = 0; </a:t>
            </a:r>
            <a:r>
              <a:rPr lang="en-US" altLang="zh-TW" sz="1800" b="1" dirty="0" err="1">
                <a:ea typeface="新細明體" pitchFamily="18" charset="-120"/>
              </a:rPr>
              <a:t>i</a:t>
            </a:r>
            <a:r>
              <a:rPr lang="en-US" altLang="zh-TW" sz="1800" b="1" dirty="0">
                <a:ea typeface="新細明體" pitchFamily="18" charset="-120"/>
              </a:rPr>
              <a:t> &lt; n; ++</a:t>
            </a:r>
            <a:r>
              <a:rPr lang="en-US" altLang="zh-TW" sz="1800" b="1" dirty="0" err="1">
                <a:ea typeface="新細明體" pitchFamily="18" charset="-120"/>
              </a:rPr>
              <a:t>i</a:t>
            </a:r>
            <a:r>
              <a:rPr lang="en-US" altLang="zh-TW" sz="1800" b="1" dirty="0">
                <a:ea typeface="新細明體" pitchFamily="18" charset="-120"/>
              </a:rPr>
              <a:t> ) s = s + array[</a:t>
            </a:r>
            <a:r>
              <a:rPr lang="en-US" altLang="zh-TW" sz="1800" b="1" dirty="0" err="1">
                <a:ea typeface="新細明體" pitchFamily="18" charset="-120"/>
              </a:rPr>
              <a:t>i</a:t>
            </a:r>
            <a:r>
              <a:rPr lang="en-US" altLang="zh-TW" sz="1800" b="1" dirty="0">
                <a:ea typeface="新細明體" pitchFamily="18" charset="-120"/>
              </a:rPr>
              <a:t>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b="1" dirty="0">
                <a:ea typeface="新細明體" pitchFamily="18" charset="-120"/>
              </a:rPr>
              <a:t>	return 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b="1" dirty="0">
                <a:ea typeface="新細明體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b="1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b="1" dirty="0" err="1">
                <a:ea typeface="新細明體" pitchFamily="18" charset="-120"/>
              </a:rPr>
              <a:t>struct</a:t>
            </a:r>
            <a:r>
              <a:rPr lang="en-US" altLang="zh-TW" sz="1800" b="1" dirty="0">
                <a:ea typeface="新細明體" pitchFamily="18" charset="-120"/>
              </a:rPr>
              <a:t> Node { Node* next; </a:t>
            </a:r>
            <a:r>
              <a:rPr lang="en-US" altLang="zh-TW" sz="1800" b="1" dirty="0" err="1">
                <a:ea typeface="新細明體" pitchFamily="18" charset="-120"/>
              </a:rPr>
              <a:t>int</a:t>
            </a:r>
            <a:r>
              <a:rPr lang="en-US" altLang="zh-TW" sz="1800" b="1" dirty="0">
                <a:ea typeface="新細明體" pitchFamily="18" charset="-120"/>
              </a:rPr>
              <a:t> data; 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900" b="1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b="1" dirty="0" err="1">
                <a:ea typeface="新細明體" pitchFamily="18" charset="-120"/>
              </a:rPr>
              <a:t>int</a:t>
            </a:r>
            <a:r>
              <a:rPr lang="en-US" altLang="zh-TW" sz="1800" b="1" dirty="0">
                <a:ea typeface="新細明體" pitchFamily="18" charset="-12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ea typeface="新細明體" pitchFamily="18" charset="-120"/>
              </a:rPr>
              <a:t>sum</a:t>
            </a:r>
            <a:r>
              <a:rPr lang="en-US" altLang="zh-TW" sz="1800" b="1" dirty="0">
                <a:ea typeface="新細明體" pitchFamily="18" charset="-120"/>
              </a:rPr>
              <a:t>(Node* first)		// </a:t>
            </a:r>
            <a:r>
              <a:rPr lang="en-US" altLang="zh-TW" sz="1800" i="1" dirty="0">
                <a:ea typeface="新細明體" pitchFamily="18" charset="-120"/>
              </a:rPr>
              <a:t>another concrete algorithm (</a:t>
            </a:r>
            <a:r>
              <a:rPr lang="en-US" altLang="zh-TW" sz="1800" i="1" dirty="0" err="1">
                <a:ea typeface="新細明體" pitchFamily="18" charset="-120"/>
              </a:rPr>
              <a:t>ints</a:t>
            </a:r>
            <a:r>
              <a:rPr lang="en-US" altLang="zh-TW" sz="1800" i="1" dirty="0">
                <a:ea typeface="新細明體" pitchFamily="18" charset="-120"/>
              </a:rPr>
              <a:t> in list)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b="1" dirty="0">
                <a:ea typeface="新細明體" pitchFamily="18" charset="-12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b="1" dirty="0">
                <a:ea typeface="新細明體" pitchFamily="18" charset="-120"/>
              </a:rPr>
              <a:t>	</a:t>
            </a:r>
            <a:r>
              <a:rPr lang="en-US" altLang="zh-TW" sz="1800" b="1" dirty="0" err="1">
                <a:ea typeface="新細明體" pitchFamily="18" charset="-120"/>
              </a:rPr>
              <a:t>int</a:t>
            </a:r>
            <a:r>
              <a:rPr lang="en-US" altLang="zh-TW" sz="1800" b="1" dirty="0">
                <a:ea typeface="新細明體" pitchFamily="18" charset="-120"/>
              </a:rPr>
              <a:t> s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b="1" dirty="0">
                <a:ea typeface="新細明體" pitchFamily="18" charset="-120"/>
              </a:rPr>
              <a:t>	while (first)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b="1" dirty="0">
                <a:ea typeface="新細明體" pitchFamily="18" charset="-120"/>
              </a:rPr>
              <a:t>		s += first-&gt;data;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b="1" dirty="0">
                <a:ea typeface="新細明體" pitchFamily="18" charset="-120"/>
              </a:rPr>
              <a:t>		first = first-&gt;next;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b="1" dirty="0">
                <a:ea typeface="新細明體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b="1" dirty="0">
                <a:ea typeface="新細明體" pitchFamily="18" charset="-120"/>
              </a:rPr>
              <a:t>	return 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b="1" dirty="0"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403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1275582-87F6-427C-A69B-2FDD5F95C5C4}" type="slidenum">
              <a:rPr lang="en-US" altLang="zh-TW"/>
              <a:pPr eaLnBrk="1" hangingPunct="1"/>
              <a:t>13</a:t>
            </a:fld>
            <a:endParaRPr lang="en-US" altLang="zh-TW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Generalizing </a:t>
            </a:r>
            <a:r>
              <a:rPr lang="en-US" dirty="0"/>
              <a:t>example </a:t>
            </a:r>
            <a:r>
              <a:rPr lang="en-US" sz="2400" dirty="0"/>
              <a:t>(abstract the data structure)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b="1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ea typeface="新細明體" pitchFamily="18" charset="-120"/>
              </a:rPr>
              <a:t>// </a:t>
            </a:r>
            <a:r>
              <a:rPr lang="en-US" altLang="zh-TW" sz="2000" i="1" dirty="0">
                <a:ea typeface="新細明體" pitchFamily="18" charset="-120"/>
              </a:rPr>
              <a:t>pseudo-code  for a more general version of  both algorithms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000" b="1" dirty="0">
              <a:ea typeface="新細明體" pitchFamily="18" charset="-12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b="1" i="1" dirty="0" err="1">
                <a:ea typeface="新細明體" pitchFamily="18" charset="-120"/>
              </a:rPr>
              <a:t>int</a:t>
            </a:r>
            <a:r>
              <a:rPr lang="en-US" altLang="zh-TW" sz="2000" b="1" i="1" dirty="0">
                <a:ea typeface="新細明體" pitchFamily="18" charset="-120"/>
              </a:rPr>
              <a:t> sum(</a:t>
            </a:r>
            <a:r>
              <a:rPr lang="en-US" altLang="zh-TW" sz="2000" b="1" i="1" dirty="0">
                <a:solidFill>
                  <a:srgbClr val="FF0000"/>
                </a:solidFill>
                <a:ea typeface="新細明體" pitchFamily="18" charset="-120"/>
              </a:rPr>
              <a:t>data</a:t>
            </a:r>
            <a:r>
              <a:rPr lang="en-US" altLang="zh-TW" sz="2000" b="1" i="1" dirty="0">
                <a:ea typeface="新細明體" pitchFamily="18" charset="-120"/>
              </a:rPr>
              <a:t>)	// </a:t>
            </a:r>
            <a:r>
              <a:rPr lang="en-US" altLang="zh-TW" sz="2000" i="1" dirty="0">
                <a:ea typeface="新細明體" pitchFamily="18" charset="-120"/>
              </a:rPr>
              <a:t>somehow parameterize with the data structure</a:t>
            </a:r>
            <a:endParaRPr lang="en-US" altLang="zh-TW" sz="2000" b="1" i="1" dirty="0">
              <a:ea typeface="新細明體" pitchFamily="18" charset="-12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b="1" i="1" dirty="0">
                <a:ea typeface="新細明體" pitchFamily="18" charset="-12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b="1" i="1" dirty="0">
                <a:ea typeface="新細明體" pitchFamily="18" charset="-120"/>
              </a:rPr>
              <a:t>	</a:t>
            </a:r>
            <a:r>
              <a:rPr lang="en-US" altLang="zh-TW" sz="2000" b="1" i="1" dirty="0" err="1">
                <a:ea typeface="新細明體" pitchFamily="18" charset="-120"/>
              </a:rPr>
              <a:t>int</a:t>
            </a:r>
            <a:r>
              <a:rPr lang="en-US" altLang="zh-TW" sz="2000" b="1" i="1" dirty="0">
                <a:ea typeface="新細明體" pitchFamily="18" charset="-120"/>
              </a:rPr>
              <a:t> s = 0;			// </a:t>
            </a:r>
            <a:r>
              <a:rPr lang="en-US" altLang="zh-TW" sz="2000" i="1" dirty="0">
                <a:ea typeface="新細明體" pitchFamily="18" charset="-120"/>
              </a:rPr>
              <a:t>initialize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b="1" i="1" dirty="0">
                <a:ea typeface="新細明體" pitchFamily="18" charset="-120"/>
              </a:rPr>
              <a:t>	while (</a:t>
            </a:r>
            <a:r>
              <a:rPr lang="en-US" altLang="zh-TW" sz="2000" b="1" i="1" dirty="0">
                <a:solidFill>
                  <a:srgbClr val="FF0000"/>
                </a:solidFill>
                <a:ea typeface="新細明體" pitchFamily="18" charset="-120"/>
              </a:rPr>
              <a:t>not at end</a:t>
            </a:r>
            <a:r>
              <a:rPr lang="en-US" altLang="zh-TW" sz="2000" b="1" i="1" dirty="0">
                <a:ea typeface="新細明體" pitchFamily="18" charset="-120"/>
              </a:rPr>
              <a:t>) {		// </a:t>
            </a:r>
            <a:r>
              <a:rPr lang="en-US" altLang="zh-TW" sz="2000" i="1" dirty="0">
                <a:ea typeface="新細明體" pitchFamily="18" charset="-120"/>
              </a:rPr>
              <a:t>loop through all elements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b="1" i="1" dirty="0">
                <a:ea typeface="新細明體" pitchFamily="18" charset="-120"/>
              </a:rPr>
              <a:t>		    s = s + </a:t>
            </a:r>
            <a:r>
              <a:rPr lang="en-US" altLang="zh-TW" sz="2000" b="1" i="1" dirty="0">
                <a:solidFill>
                  <a:srgbClr val="FF0000"/>
                </a:solidFill>
                <a:ea typeface="新細明體" pitchFamily="18" charset="-120"/>
              </a:rPr>
              <a:t>get value</a:t>
            </a:r>
            <a:r>
              <a:rPr lang="en-US" altLang="zh-TW" sz="2000" b="1" i="1" dirty="0">
                <a:ea typeface="新細明體" pitchFamily="18" charset="-120"/>
              </a:rPr>
              <a:t>;	// </a:t>
            </a:r>
            <a:r>
              <a:rPr lang="en-US" altLang="zh-TW" sz="2000" i="1" dirty="0">
                <a:ea typeface="新細明體" pitchFamily="18" charset="-120"/>
              </a:rPr>
              <a:t>compute sum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b="1" i="1" dirty="0">
                <a:ea typeface="新細明體" pitchFamily="18" charset="-120"/>
              </a:rPr>
              <a:t>		</a:t>
            </a:r>
            <a:r>
              <a:rPr lang="en-US" altLang="zh-TW" sz="2000" b="1" i="1" dirty="0">
                <a:solidFill>
                  <a:srgbClr val="FF0000"/>
                </a:solidFill>
                <a:ea typeface="新細明體" pitchFamily="18" charset="-120"/>
              </a:rPr>
              <a:t>    get next data element</a:t>
            </a:r>
            <a:r>
              <a:rPr lang="en-US" altLang="zh-TW" sz="2000" b="1" i="1" dirty="0">
                <a:ea typeface="新細明體" pitchFamily="18" charset="-12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b="1" i="1" dirty="0">
                <a:ea typeface="新細明體" pitchFamily="18" charset="-12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b="1" i="1" dirty="0">
                <a:ea typeface="新細明體" pitchFamily="18" charset="-120"/>
              </a:rPr>
              <a:t>	return s;			// </a:t>
            </a:r>
            <a:r>
              <a:rPr lang="en-US" altLang="zh-TW" sz="2000" i="1" dirty="0">
                <a:ea typeface="新細明體" pitchFamily="18" charset="-120"/>
              </a:rPr>
              <a:t>return result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b="1" i="1" dirty="0">
                <a:ea typeface="新細明體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 b="1" i="1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We need three operations (on the data structure):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ea typeface="新細明體" pitchFamily="18" charset="-120"/>
              </a:rPr>
              <a:t>not at end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ea typeface="新細明體" pitchFamily="18" charset="-120"/>
              </a:rPr>
              <a:t>get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ea typeface="新細明體" pitchFamily="18" charset="-120"/>
              </a:rPr>
              <a:t>get next data element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 b="1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432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8AB0697-D8AC-4279-9534-CF7DF2DAA5C2}" type="slidenum">
              <a:rPr lang="en-US" altLang="zh-TW"/>
              <a:pPr eaLnBrk="1" hangingPunct="1"/>
              <a:t>14</a:t>
            </a:fld>
            <a:endParaRPr lang="en-US" altLang="zh-TW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Generalizing </a:t>
            </a:r>
            <a:r>
              <a:rPr lang="en-US" dirty="0"/>
              <a:t>example </a:t>
            </a:r>
            <a:r>
              <a:rPr lang="en-US" sz="2400" dirty="0"/>
              <a:t>(STL version)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新細明體" pitchFamily="18" charset="-120"/>
              </a:rPr>
              <a:t>// </a:t>
            </a:r>
            <a:r>
              <a:rPr lang="en-US" altLang="zh-TW" sz="2000" i="1">
                <a:ea typeface="新細明體" pitchFamily="18" charset="-120"/>
              </a:rPr>
              <a:t>Concrete STL-style code  for a more general version of both algorithms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000" b="1" i="1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新細明體" pitchFamily="18" charset="-120"/>
              </a:rPr>
              <a:t>template&lt;class Iter, class T&gt; 	// </a:t>
            </a:r>
            <a:r>
              <a:rPr lang="en-US" altLang="zh-TW" sz="2000" i="1">
                <a:ea typeface="新細明體" pitchFamily="18" charset="-120"/>
              </a:rPr>
              <a:t>Iter should be an Input_iterator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ea typeface="新細明體" pitchFamily="18" charset="-120"/>
              </a:rPr>
              <a:t>					// </a:t>
            </a:r>
            <a:r>
              <a:rPr lang="en-US" altLang="zh-TW" sz="2000" i="1">
                <a:ea typeface="新細明體" pitchFamily="18" charset="-120"/>
              </a:rPr>
              <a:t>T should be something we can + and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新細明體" pitchFamily="18" charset="-120"/>
              </a:rPr>
              <a:t>T sum(Iter first, Iter last, T s)	// </a:t>
            </a:r>
            <a:r>
              <a:rPr lang="en-US" altLang="zh-TW" sz="2000" i="1">
                <a:ea typeface="新細明體" pitchFamily="18" charset="-120"/>
              </a:rPr>
              <a:t>T is the “accumulator type”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新細明體" pitchFamily="18" charset="-12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新細明體" pitchFamily="18" charset="-120"/>
              </a:rPr>
              <a:t>	 while (first!=last)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新細明體" pitchFamily="18" charset="-120"/>
              </a:rPr>
              <a:t>		s = s + *first;</a:t>
            </a:r>
            <a:endParaRPr lang="en-US" altLang="zh-TW" sz="2000" i="1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新細明體" pitchFamily="18" charset="-120"/>
              </a:rPr>
              <a:t>		++first;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新細明體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新細明體" pitchFamily="18" charset="-120"/>
              </a:rPr>
              <a:t>	return 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新細明體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Let the user initialize the accumulator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新細明體" pitchFamily="18" charset="-120"/>
              </a:rPr>
              <a:t>float a[] = { 1,2,3,4,5,6,7,8 };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新細明體" pitchFamily="18" charset="-120"/>
              </a:rPr>
              <a:t>double d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新細明體" pitchFamily="18" charset="-120"/>
              </a:rPr>
              <a:t>d = sum(a,a+sizeof(a)/sizeof(*a),d);</a:t>
            </a:r>
          </a:p>
        </p:txBody>
      </p:sp>
    </p:spTree>
    <p:extLst>
      <p:ext uri="{BB962C8B-B14F-4D97-AF65-F5344CB8AC3E}">
        <p14:creationId xmlns:p14="http://schemas.microsoft.com/office/powerpoint/2010/main" val="406275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Ideals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Code that’s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Easy to 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Easy to modify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Regular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Short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Fast 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Uniform access to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Independently of how it is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Independently of its type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9874C28-A832-4FA5-AFE6-FE364A4BDA26}" type="slidenum">
              <a:rPr lang="en-US" altLang="zh-TW"/>
              <a:pPr eaLnBrk="1" hangingPunct="1"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7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Ideals </a:t>
            </a:r>
            <a:r>
              <a:rPr lang="en-US" altLang="zh-TW" sz="3200">
                <a:ea typeface="新細明體" pitchFamily="18" charset="-120"/>
              </a:rPr>
              <a:t>(continued)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Type-safe access to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Easy traversal of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Compact storage of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Retrieval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Addition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Deletion of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Standard versions of the most common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Copy, find, search, sort, sum, …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FE2DB9F-C26B-4A5B-B82D-86384E87F4C7}" type="slidenum">
              <a:rPr lang="en-US" altLang="zh-TW"/>
              <a:pPr eaLnBrk="1" hangingPunct="1"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79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Basic model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381000" y="11430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Algorithms</a:t>
            </a:r>
          </a:p>
          <a:p>
            <a:pPr lvl="1" eaLnBrk="1" hangingPunct="1">
              <a:buFontTx/>
              <a:buNone/>
            </a:pPr>
            <a:r>
              <a:rPr lang="en-US" altLang="zh-TW">
                <a:ea typeface="新細明體" pitchFamily="18" charset="-120"/>
              </a:rPr>
              <a:t>	sort, find, search, copy, …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304800" y="4648200"/>
            <a:ext cx="8229600" cy="1173163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Containers</a:t>
            </a:r>
          </a:p>
          <a:p>
            <a:pPr lvl="1" eaLnBrk="1" hangingPunct="1">
              <a:buFontTx/>
              <a:buNone/>
            </a:pPr>
            <a:r>
              <a:rPr lang="en-US" altLang="zh-TW">
                <a:ea typeface="新細明體" pitchFamily="18" charset="-120"/>
              </a:rPr>
              <a:t>	              vector, list, map, hash_map, …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3629211-71A5-4109-A5FB-DAE2D220F2C6}" type="slidenum">
              <a:rPr lang="en-US" altLang="zh-TW"/>
              <a:pPr eaLnBrk="1" hangingPunct="1"/>
              <a:t>17</a:t>
            </a:fld>
            <a:endParaRPr lang="en-US" altLang="zh-TW"/>
          </a:p>
        </p:txBody>
      </p:sp>
      <p:sp>
        <p:nvSpPr>
          <p:cNvPr id="18438" name="AutoShape 7"/>
          <p:cNvSpPr>
            <a:spLocks noChangeArrowheads="1"/>
          </p:cNvSpPr>
          <p:nvPr/>
        </p:nvSpPr>
        <p:spPr bwMode="auto">
          <a:xfrm>
            <a:off x="3276600" y="2895600"/>
            <a:ext cx="1905000" cy="7620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iterators</a:t>
            </a:r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1447800" y="213360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2286000" y="2133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3048000" y="20574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3886200" y="2133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410200" y="1447800"/>
            <a:ext cx="3581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Separation of concerns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Algorithms manipulate data, but don’t know about containers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Containers store data, but don’t know about algorithms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Algorithms and containers interact through 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iterators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Each container has its own 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types</a:t>
            </a:r>
          </a:p>
        </p:txBody>
      </p:sp>
      <p:sp>
        <p:nvSpPr>
          <p:cNvPr id="18444" name="Line 18"/>
          <p:cNvSpPr>
            <a:spLocks noChangeShapeType="1"/>
          </p:cNvSpPr>
          <p:nvPr/>
        </p:nvSpPr>
        <p:spPr bwMode="auto">
          <a:xfrm flipH="1" flipV="1">
            <a:off x="4572000" y="3733800"/>
            <a:ext cx="609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5" name="Line 19"/>
          <p:cNvSpPr>
            <a:spLocks noChangeShapeType="1"/>
          </p:cNvSpPr>
          <p:nvPr/>
        </p:nvSpPr>
        <p:spPr bwMode="auto">
          <a:xfrm flipV="1">
            <a:off x="4114800" y="37338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6" name="Line 20"/>
          <p:cNvSpPr>
            <a:spLocks noChangeShapeType="1"/>
          </p:cNvSpPr>
          <p:nvPr/>
        </p:nvSpPr>
        <p:spPr bwMode="auto">
          <a:xfrm flipV="1">
            <a:off x="3429000" y="3733800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7" name="Line 21"/>
          <p:cNvSpPr>
            <a:spLocks noChangeShapeType="1"/>
          </p:cNvSpPr>
          <p:nvPr/>
        </p:nvSpPr>
        <p:spPr bwMode="auto">
          <a:xfrm flipV="1">
            <a:off x="2514600" y="3657600"/>
            <a:ext cx="838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1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STL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新細明體" pitchFamily="18" charset="-120"/>
              </a:rPr>
              <a:t>An ISO C++ standard framework of about 10 containers and about 60 algorithms connected by iterators</a:t>
            </a:r>
          </a:p>
          <a:p>
            <a:pPr lvl="1" eaLnBrk="1" hangingPunct="1"/>
            <a:r>
              <a:rPr lang="en-US" altLang="zh-TW" sz="2400" dirty="0">
                <a:ea typeface="新細明體" pitchFamily="18" charset="-120"/>
              </a:rPr>
              <a:t>Other organizations provide more containers and algorithms in the style of the STL</a:t>
            </a:r>
          </a:p>
          <a:p>
            <a:pPr lvl="2" eaLnBrk="1" hangingPunct="1"/>
            <a:r>
              <a:rPr lang="en-US" altLang="zh-TW" sz="2000" dirty="0">
                <a:ea typeface="新細明體" pitchFamily="18" charset="-120"/>
              </a:rPr>
              <a:t>Boost.org, Microsoft, SGI, …</a:t>
            </a:r>
          </a:p>
          <a:p>
            <a:pPr eaLnBrk="1" hangingPunct="1"/>
            <a:endParaRPr lang="en-US" altLang="zh-TW" sz="2800" dirty="0">
              <a:ea typeface="新細明體" pitchFamily="18" charset="-120"/>
            </a:endParaRPr>
          </a:p>
          <a:p>
            <a:pPr eaLnBrk="1" hangingPunct="1"/>
            <a:r>
              <a:rPr lang="en-US" altLang="zh-TW" sz="2800" dirty="0">
                <a:ea typeface="新細明體" pitchFamily="18" charset="-120"/>
              </a:rPr>
              <a:t>Probably the currently best known and most widely used example of generic 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1430B68-677A-4F17-A7DF-A319FE7323DA}" type="slidenum">
              <a:rPr lang="en-US" altLang="zh-TW"/>
              <a:pPr eaLnBrk="1" hangingPunct="1"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33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STL Implementations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Specification: </a:t>
            </a:r>
          </a:p>
          <a:p>
            <a:pPr lvl="1"/>
            <a:r>
              <a:rPr lang="en-US" altLang="zh-TW" dirty="0"/>
              <a:t>ISO C++ (ISO14882) , US$30 </a:t>
            </a:r>
          </a:p>
          <a:p>
            <a:pPr lvl="1"/>
            <a:r>
              <a:rPr lang="en-US" altLang="zh-TW" dirty="0"/>
              <a:t>Last Working Draft of </a:t>
            </a:r>
            <a:r>
              <a:rPr lang="en-US" altLang="zh-TW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C++</a:t>
            </a:r>
            <a:r>
              <a:rPr lang="en-US" altLang="zh-TW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17</a:t>
            </a:r>
            <a:r>
              <a:rPr lang="en-US" altLang="zh-TW" dirty="0" smtClean="0"/>
              <a:t>,Free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GCC: </a:t>
            </a:r>
          </a:p>
          <a:p>
            <a:pPr lvl="1"/>
            <a:r>
              <a:rPr lang="en-US" altLang="zh-TW" dirty="0"/>
              <a:t>Use SGI STL</a:t>
            </a:r>
          </a:p>
          <a:p>
            <a:pPr lvl="1"/>
            <a:r>
              <a:rPr lang="en-US" altLang="zh-TW" dirty="0"/>
              <a:t>Doc: </a:t>
            </a:r>
            <a:r>
              <a:rPr lang="en-US" altLang="zh-TW" sz="1800" dirty="0">
                <a:hlinkClick r:id="rId2"/>
              </a:rPr>
              <a:t>http://www.sgi.com/tech/stl/</a:t>
            </a:r>
            <a:endParaRPr lang="en-US" altLang="zh-TW" sz="1800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Micosoft</a:t>
            </a:r>
            <a:r>
              <a:rPr lang="en-US" altLang="zh-TW" dirty="0"/>
              <a:t> Visual C++: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 err="1"/>
              <a:t>Dinkumware</a:t>
            </a:r>
            <a:r>
              <a:rPr lang="en-US" altLang="zh-TW" dirty="0"/>
              <a:t> STL</a:t>
            </a:r>
          </a:p>
          <a:p>
            <a:pPr lvl="1"/>
            <a:r>
              <a:rPr lang="en-US" altLang="zh-TW" dirty="0"/>
              <a:t>Doc: </a:t>
            </a:r>
            <a:r>
              <a:rPr lang="en-US" altLang="zh-TW" sz="1800" dirty="0">
                <a:hlinkClick r:id="rId3"/>
              </a:rPr>
              <a:t>http://msdn.microsoft.com/en-us/library/c191tb28(v=vs.100).aspx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73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7283152" cy="4525963"/>
          </a:xfrm>
        </p:spPr>
        <p:txBody>
          <a:bodyPr/>
          <a:lstStyle/>
          <a:p>
            <a:r>
              <a:rPr lang="en-US" altLang="zh-TW" dirty="0"/>
              <a:t>C++ Fast Review</a:t>
            </a:r>
          </a:p>
          <a:p>
            <a:r>
              <a:rPr lang="en-US" altLang="zh-TW" dirty="0"/>
              <a:t>STL Architectures</a:t>
            </a:r>
          </a:p>
          <a:p>
            <a:r>
              <a:rPr lang="en-US" altLang="zh-TW" dirty="0"/>
              <a:t>Containers</a:t>
            </a:r>
          </a:p>
          <a:p>
            <a:r>
              <a:rPr lang="en-US" altLang="zh-TW" dirty="0"/>
              <a:t>Generic Algorithm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940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Basic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2296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A pair of iterators define a sequence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The beginning (points to the first element – if any)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The end (points to the one-beyond-the-last element)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37822CE-0113-4439-A6C5-E4EDA2D22742}" type="slidenum">
              <a:rPr lang="en-US" altLang="zh-TW"/>
              <a:pPr eaLnBrk="1" hangingPunct="1"/>
              <a:t>20</a:t>
            </a:fld>
            <a:endParaRPr lang="en-US" altLang="zh-TW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3276600" y="2667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7162800" y="38100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5715000" y="3810000"/>
            <a:ext cx="762000" cy="381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3124200" y="3810000"/>
            <a:ext cx="762000" cy="381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1676400" y="3810000"/>
            <a:ext cx="762000" cy="381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5334000" y="2667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cxnSp>
        <p:nvCxnSpPr>
          <p:cNvPr id="21515" name="AutoShape 10"/>
          <p:cNvCxnSpPr>
            <a:cxnSpLocks noChangeShapeType="1"/>
            <a:stCxn id="21513" idx="3"/>
            <a:endCxn id="21512" idx="1"/>
          </p:cNvCxnSpPr>
          <p:nvPr/>
        </p:nvCxnSpPr>
        <p:spPr bwMode="auto">
          <a:xfrm>
            <a:off x="2438400" y="40005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1"/>
          <p:cNvCxnSpPr>
            <a:cxnSpLocks noChangeShapeType="1"/>
            <a:stCxn id="21511" idx="3"/>
            <a:endCxn id="21510" idx="1"/>
          </p:cNvCxnSpPr>
          <p:nvPr/>
        </p:nvCxnSpPr>
        <p:spPr bwMode="auto">
          <a:xfrm>
            <a:off x="6477000" y="40005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7" name="Rectangle 12"/>
          <p:cNvSpPr>
            <a:spLocks noChangeArrowheads="1"/>
          </p:cNvSpPr>
          <p:nvPr/>
        </p:nvSpPr>
        <p:spPr bwMode="auto">
          <a:xfrm>
            <a:off x="4495800" y="3810000"/>
            <a:ext cx="762000" cy="381000"/>
          </a:xfrm>
          <a:prstGeom prst="rect">
            <a:avLst/>
          </a:prstGeom>
          <a:noFill/>
          <a:ln w="9525" cap="rnd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…</a:t>
            </a:r>
          </a:p>
        </p:txBody>
      </p:sp>
      <p:cxnSp>
        <p:nvCxnSpPr>
          <p:cNvPr id="21518" name="AutoShape 13"/>
          <p:cNvCxnSpPr>
            <a:cxnSpLocks noChangeShapeType="1"/>
            <a:stCxn id="21512" idx="3"/>
            <a:endCxn id="21517" idx="1"/>
          </p:cNvCxnSpPr>
          <p:nvPr/>
        </p:nvCxnSpPr>
        <p:spPr bwMode="auto">
          <a:xfrm>
            <a:off x="3886200" y="40005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14"/>
          <p:cNvCxnSpPr>
            <a:cxnSpLocks noChangeShapeType="1"/>
            <a:stCxn id="21517" idx="3"/>
            <a:endCxn id="21511" idx="1"/>
          </p:cNvCxnSpPr>
          <p:nvPr/>
        </p:nvCxnSpPr>
        <p:spPr bwMode="auto">
          <a:xfrm>
            <a:off x="5257800" y="40005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0" name="Line 15"/>
          <p:cNvSpPr>
            <a:spLocks noChangeShapeType="1"/>
          </p:cNvSpPr>
          <p:nvPr/>
        </p:nvSpPr>
        <p:spPr bwMode="auto">
          <a:xfrm flipH="1">
            <a:off x="2057400" y="28956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5715000" y="2819400"/>
            <a:ext cx="1828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2438400" y="2667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begin: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4648200" y="2667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end: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533400" y="4495800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An iterator is a type that supports the  “iterator operations”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++ Go to next element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* Get value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== Does this iterator point to the same element as that iterator?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Some iterators support more operations (e.g. --, +, and [ ])</a:t>
            </a:r>
          </a:p>
        </p:txBody>
      </p:sp>
    </p:spTree>
    <p:extLst>
      <p:ext uri="{BB962C8B-B14F-4D97-AF65-F5344CB8AC3E}">
        <p14:creationId xmlns:p14="http://schemas.microsoft.com/office/powerpoint/2010/main" val="233814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itchFamily="18" charset="-120"/>
              </a:rPr>
              <a:t>Containers</a:t>
            </a:r>
            <a:br>
              <a:rPr lang="en-US" altLang="zh-TW" sz="4000">
                <a:ea typeface="新細明體" pitchFamily="18" charset="-120"/>
              </a:rPr>
            </a:br>
            <a:r>
              <a:rPr lang="en-US" altLang="zh-TW" sz="2400">
                <a:ea typeface="新細明體" pitchFamily="18" charset="-120"/>
              </a:rPr>
              <a:t>(hold sequences in difference ways)</a:t>
            </a:r>
            <a:endParaRPr lang="en-US" altLang="zh-TW" sz="3200">
              <a:ea typeface="新細明體" pitchFamily="18" charset="-12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1981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b="1" dirty="0">
                <a:ea typeface="新細明體" pitchFamily="18" charset="-120"/>
              </a:rPr>
              <a:t>vector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(array)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b="1" dirty="0">
                <a:ea typeface="新細明體" pitchFamily="18" charset="-120"/>
              </a:rPr>
              <a:t>list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(doubly linked)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b="1" dirty="0">
                <a:ea typeface="新細明體" pitchFamily="18" charset="-120"/>
              </a:rPr>
              <a:t>set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(a kind of tree)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60F5D29-CCD6-427A-BCB5-E56690F95687}" type="slidenum">
              <a:rPr lang="en-US" altLang="zh-TW"/>
              <a:pPr eaLnBrk="1" hangingPunct="1"/>
              <a:t>21</a:t>
            </a:fld>
            <a:endParaRPr lang="en-US" altLang="zh-TW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2438400" y="1371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362200" y="2514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362200" y="3733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4038600" y="1676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0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4800600" y="1676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5562600" y="1676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6324600" y="1676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38862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0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54102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67818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7086600" y="5105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4648200" y="510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3505200" y="510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0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5105400" y="3657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6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41910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5867400" y="510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5</a:t>
            </a: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8077200" y="2819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63246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7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7086600" y="1676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cxnSp>
        <p:nvCxnSpPr>
          <p:cNvPr id="22552" name="AutoShape 24"/>
          <p:cNvCxnSpPr>
            <a:cxnSpLocks noChangeShapeType="1"/>
            <a:stCxn id="22540" idx="3"/>
            <a:endCxn id="22541" idx="1"/>
          </p:cNvCxnSpPr>
          <p:nvPr/>
        </p:nvCxnSpPr>
        <p:spPr bwMode="auto">
          <a:xfrm>
            <a:off x="4648200" y="30099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AutoShape 25"/>
          <p:cNvCxnSpPr>
            <a:cxnSpLocks noChangeShapeType="1"/>
            <a:stCxn id="22541" idx="3"/>
            <a:endCxn id="22542" idx="1"/>
          </p:cNvCxnSpPr>
          <p:nvPr/>
        </p:nvCxnSpPr>
        <p:spPr bwMode="auto">
          <a:xfrm>
            <a:off x="6172200" y="30099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26"/>
          <p:cNvCxnSpPr>
            <a:cxnSpLocks noChangeShapeType="1"/>
            <a:stCxn id="22542" idx="3"/>
            <a:endCxn id="22549" idx="1"/>
          </p:cNvCxnSpPr>
          <p:nvPr/>
        </p:nvCxnSpPr>
        <p:spPr bwMode="auto">
          <a:xfrm>
            <a:off x="7543800" y="30099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9"/>
          <p:cNvCxnSpPr>
            <a:cxnSpLocks noChangeShapeType="1"/>
            <a:stCxn id="22547" idx="2"/>
            <a:endCxn id="22545" idx="0"/>
          </p:cNvCxnSpPr>
          <p:nvPr/>
        </p:nvCxnSpPr>
        <p:spPr bwMode="auto">
          <a:xfrm flipH="1">
            <a:off x="3886200" y="47244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30"/>
          <p:cNvCxnSpPr>
            <a:cxnSpLocks noChangeShapeType="1"/>
            <a:stCxn id="22547" idx="2"/>
            <a:endCxn id="22544" idx="0"/>
          </p:cNvCxnSpPr>
          <p:nvPr/>
        </p:nvCxnSpPr>
        <p:spPr bwMode="auto">
          <a:xfrm>
            <a:off x="4572000" y="4724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31"/>
          <p:cNvCxnSpPr>
            <a:cxnSpLocks noChangeShapeType="1"/>
            <a:stCxn id="22546" idx="2"/>
            <a:endCxn id="22547" idx="0"/>
          </p:cNvCxnSpPr>
          <p:nvPr/>
        </p:nvCxnSpPr>
        <p:spPr bwMode="auto">
          <a:xfrm rot="5400000">
            <a:off x="4876800" y="3733800"/>
            <a:ext cx="3048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32"/>
          <p:cNvCxnSpPr>
            <a:cxnSpLocks noChangeShapeType="1"/>
            <a:stCxn id="22546" idx="2"/>
            <a:endCxn id="22550" idx="0"/>
          </p:cNvCxnSpPr>
          <p:nvPr/>
        </p:nvCxnSpPr>
        <p:spPr bwMode="auto">
          <a:xfrm rot="16200000" flipH="1">
            <a:off x="5943600" y="3581400"/>
            <a:ext cx="3048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AutoShape 33"/>
          <p:cNvCxnSpPr>
            <a:cxnSpLocks noChangeShapeType="1"/>
            <a:stCxn id="22535" idx="3"/>
            <a:endCxn id="22546" idx="1"/>
          </p:cNvCxnSpPr>
          <p:nvPr/>
        </p:nvCxnSpPr>
        <p:spPr bwMode="auto">
          <a:xfrm flipV="1">
            <a:off x="3124200" y="3848100"/>
            <a:ext cx="19812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34"/>
          <p:cNvCxnSpPr>
            <a:cxnSpLocks noChangeShapeType="1"/>
            <a:stCxn id="22534" idx="3"/>
            <a:endCxn id="22540" idx="1"/>
          </p:cNvCxnSpPr>
          <p:nvPr/>
        </p:nvCxnSpPr>
        <p:spPr bwMode="auto">
          <a:xfrm>
            <a:off x="3124200" y="2705100"/>
            <a:ext cx="762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1" name="AutoShape 35"/>
          <p:cNvCxnSpPr>
            <a:cxnSpLocks noChangeShapeType="1"/>
            <a:stCxn id="22533" idx="3"/>
            <a:endCxn id="22536" idx="1"/>
          </p:cNvCxnSpPr>
          <p:nvPr/>
        </p:nvCxnSpPr>
        <p:spPr bwMode="auto">
          <a:xfrm>
            <a:off x="3200400" y="15621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2" name="Rectangle 38"/>
          <p:cNvSpPr>
            <a:spLocks noChangeArrowheads="1"/>
          </p:cNvSpPr>
          <p:nvPr/>
        </p:nvSpPr>
        <p:spPr bwMode="auto">
          <a:xfrm>
            <a:off x="5410200" y="5867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22563" name="Rectangle 40"/>
          <p:cNvSpPr>
            <a:spLocks noChangeArrowheads="1"/>
          </p:cNvSpPr>
          <p:nvPr/>
        </p:nvSpPr>
        <p:spPr bwMode="auto">
          <a:xfrm>
            <a:off x="6477000" y="5867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4</a:t>
            </a:r>
          </a:p>
        </p:txBody>
      </p:sp>
      <p:cxnSp>
        <p:nvCxnSpPr>
          <p:cNvPr id="22564" name="AutoShape 41"/>
          <p:cNvCxnSpPr>
            <a:cxnSpLocks noChangeShapeType="1"/>
            <a:stCxn id="22548" idx="2"/>
            <a:endCxn id="22562" idx="0"/>
          </p:cNvCxnSpPr>
          <p:nvPr/>
        </p:nvCxnSpPr>
        <p:spPr bwMode="auto">
          <a:xfrm flipH="1">
            <a:off x="5791200" y="5486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5" name="AutoShape 42"/>
          <p:cNvCxnSpPr>
            <a:cxnSpLocks noChangeShapeType="1"/>
            <a:stCxn id="22548" idx="2"/>
            <a:endCxn id="22563" idx="0"/>
          </p:cNvCxnSpPr>
          <p:nvPr/>
        </p:nvCxnSpPr>
        <p:spPr bwMode="auto">
          <a:xfrm>
            <a:off x="6248400" y="54864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6" name="Rectangle 43"/>
          <p:cNvSpPr>
            <a:spLocks noChangeArrowheads="1"/>
          </p:cNvSpPr>
          <p:nvPr/>
        </p:nvSpPr>
        <p:spPr bwMode="auto">
          <a:xfrm>
            <a:off x="7010400" y="2819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cxnSp>
        <p:nvCxnSpPr>
          <p:cNvPr id="22567" name="AutoShape 32"/>
          <p:cNvCxnSpPr>
            <a:cxnSpLocks noChangeShapeType="1"/>
            <a:stCxn id="22550" idx="2"/>
            <a:endCxn id="22548" idx="0"/>
          </p:cNvCxnSpPr>
          <p:nvPr/>
        </p:nvCxnSpPr>
        <p:spPr bwMode="auto">
          <a:xfrm rot="5400000">
            <a:off x="6286500" y="46863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8" name="AutoShape 32"/>
          <p:cNvCxnSpPr>
            <a:cxnSpLocks noChangeShapeType="1"/>
            <a:stCxn id="22550" idx="2"/>
            <a:endCxn id="22543" idx="0"/>
          </p:cNvCxnSpPr>
          <p:nvPr/>
        </p:nvCxnSpPr>
        <p:spPr bwMode="auto">
          <a:xfrm rot="16200000" flipH="1">
            <a:off x="6896100" y="4533900"/>
            <a:ext cx="381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0" name="AutoShape 32"/>
          <p:cNvCxnSpPr>
            <a:cxnSpLocks noChangeShapeType="1"/>
            <a:endCxn id="22543" idx="0"/>
          </p:cNvCxnSpPr>
          <p:nvPr/>
        </p:nvCxnSpPr>
        <p:spPr bwMode="auto">
          <a:xfrm rot="5400000">
            <a:off x="7429500" y="4610100"/>
            <a:ext cx="533400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1" name="AutoShape 32"/>
          <p:cNvCxnSpPr>
            <a:cxnSpLocks noChangeShapeType="1"/>
            <a:endCxn id="22540" idx="0"/>
          </p:cNvCxnSpPr>
          <p:nvPr/>
        </p:nvCxnSpPr>
        <p:spPr bwMode="auto">
          <a:xfrm>
            <a:off x="3505200" y="2286000"/>
            <a:ext cx="762000" cy="533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2" name="AutoShape 32"/>
          <p:cNvCxnSpPr>
            <a:cxnSpLocks noChangeShapeType="1"/>
            <a:endCxn id="22549" idx="0"/>
          </p:cNvCxnSpPr>
          <p:nvPr/>
        </p:nvCxnSpPr>
        <p:spPr bwMode="auto">
          <a:xfrm rot="5400000">
            <a:off x="8343900" y="2400300"/>
            <a:ext cx="533400" cy="3048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3" name="AutoShape 32"/>
          <p:cNvCxnSpPr>
            <a:cxnSpLocks noChangeShapeType="1"/>
            <a:endCxn id="22551" idx="0"/>
          </p:cNvCxnSpPr>
          <p:nvPr/>
        </p:nvCxnSpPr>
        <p:spPr bwMode="auto">
          <a:xfrm rot="5400000">
            <a:off x="7467600" y="1219200"/>
            <a:ext cx="457200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4" name="AutoShape 32"/>
          <p:cNvCxnSpPr>
            <a:cxnSpLocks noChangeShapeType="1"/>
            <a:endCxn id="22545" idx="1"/>
          </p:cNvCxnSpPr>
          <p:nvPr/>
        </p:nvCxnSpPr>
        <p:spPr bwMode="auto">
          <a:xfrm>
            <a:off x="2743200" y="4953000"/>
            <a:ext cx="762000" cy="3429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5" name="AutoShape 32"/>
          <p:cNvCxnSpPr>
            <a:cxnSpLocks noChangeShapeType="1"/>
            <a:endCxn id="22536" idx="0"/>
          </p:cNvCxnSpPr>
          <p:nvPr/>
        </p:nvCxnSpPr>
        <p:spPr bwMode="auto">
          <a:xfrm rot="16200000" flipH="1">
            <a:off x="3962400" y="1219200"/>
            <a:ext cx="457200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060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simplest algorithm: </a:t>
            </a:r>
            <a:r>
              <a:rPr lang="en-US" b="1"/>
              <a:t>find()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492896"/>
            <a:ext cx="6629400" cy="323468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// </a:t>
            </a:r>
            <a:r>
              <a:rPr lang="en-US" altLang="zh-TW" sz="2000" i="1" dirty="0">
                <a:ea typeface="新細明體" pitchFamily="18" charset="-120"/>
              </a:rPr>
              <a:t>Find the first element that equals a value</a:t>
            </a:r>
          </a:p>
          <a:p>
            <a:pPr eaLnBrk="1" hangingPunct="1">
              <a:lnSpc>
                <a:spcPct val="80000"/>
              </a:lnSpc>
            </a:pPr>
            <a:endParaRPr lang="en-US" altLang="zh-TW" sz="6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ea typeface="新細明體" pitchFamily="18" charset="-120"/>
              </a:rPr>
              <a:t>template&lt;class In, class T&gt;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ea typeface="新細明體" pitchFamily="18" charset="-120"/>
              </a:rPr>
              <a:t>In find(In first, In last, </a:t>
            </a:r>
            <a:r>
              <a:rPr lang="en-US" altLang="zh-TW" sz="2000" b="1" dirty="0" err="1">
                <a:ea typeface="新細明體" pitchFamily="18" charset="-120"/>
              </a:rPr>
              <a:t>const</a:t>
            </a:r>
            <a:r>
              <a:rPr lang="en-US" altLang="zh-TW" sz="2000" b="1" dirty="0">
                <a:ea typeface="新細明體" pitchFamily="18" charset="-120"/>
              </a:rPr>
              <a:t> T&amp; </a:t>
            </a:r>
            <a:r>
              <a:rPr lang="en-US" altLang="zh-TW" sz="2000" b="1" dirty="0" err="1">
                <a:ea typeface="新細明體" pitchFamily="18" charset="-120"/>
              </a:rPr>
              <a:t>val</a:t>
            </a:r>
            <a:r>
              <a:rPr lang="en-US" altLang="zh-TW" sz="2000" b="1" dirty="0">
                <a:ea typeface="新細明體" pitchFamily="18" charset="-12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ea typeface="新細明體" pitchFamily="18" charset="-12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ea typeface="新細明體" pitchFamily="18" charset="-120"/>
              </a:rPr>
              <a:t>	while (first!=last &amp;&amp; *first != </a:t>
            </a:r>
            <a:r>
              <a:rPr lang="en-US" altLang="zh-TW" sz="2000" b="1" dirty="0" err="1">
                <a:ea typeface="新細明體" pitchFamily="18" charset="-120"/>
              </a:rPr>
              <a:t>val</a:t>
            </a:r>
            <a:r>
              <a:rPr lang="en-US" altLang="zh-TW" sz="2000" b="1" dirty="0">
                <a:ea typeface="新細明體" pitchFamily="18" charset="-120"/>
              </a:rPr>
              <a:t>) ++first;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ea typeface="新細明體" pitchFamily="18" charset="-120"/>
              </a:rPr>
              <a:t>	return first;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ea typeface="新細明體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000" b="1" dirty="0">
              <a:ea typeface="新細明體" pitchFamily="18" charset="-120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6A66888-7CAB-4355-862B-C91F7727B5BE}" type="slidenum">
              <a:rPr lang="en-US" altLang="zh-TW"/>
              <a:pPr eaLnBrk="1" hangingPunct="1"/>
              <a:t>22</a:t>
            </a:fld>
            <a:endParaRPr lang="en-US" altLang="zh-TW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838200" y="1905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7467600" y="9906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6019800" y="990600"/>
            <a:ext cx="762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3429000" y="990600"/>
            <a:ext cx="762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1981200" y="990600"/>
            <a:ext cx="762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8001000" y="1981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cxnSp>
        <p:nvCxnSpPr>
          <p:cNvPr id="23563" name="AutoShape 10"/>
          <p:cNvCxnSpPr>
            <a:cxnSpLocks noChangeShapeType="1"/>
            <a:stCxn id="23561" idx="3"/>
            <a:endCxn id="23560" idx="1"/>
          </p:cNvCxnSpPr>
          <p:nvPr/>
        </p:nvCxnSpPr>
        <p:spPr bwMode="auto">
          <a:xfrm>
            <a:off x="2743200" y="11811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AutoShape 11"/>
          <p:cNvCxnSpPr>
            <a:cxnSpLocks noChangeShapeType="1"/>
            <a:stCxn id="23559" idx="3"/>
            <a:endCxn id="23558" idx="1"/>
          </p:cNvCxnSpPr>
          <p:nvPr/>
        </p:nvCxnSpPr>
        <p:spPr bwMode="auto">
          <a:xfrm>
            <a:off x="6781800" y="11811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4800600" y="990600"/>
            <a:ext cx="762000" cy="381000"/>
          </a:xfrm>
          <a:prstGeom prst="rect">
            <a:avLst/>
          </a:prstGeom>
          <a:noFill/>
          <a:ln w="9525" cap="rnd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…</a:t>
            </a:r>
          </a:p>
        </p:txBody>
      </p:sp>
      <p:cxnSp>
        <p:nvCxnSpPr>
          <p:cNvPr id="23566" name="AutoShape 13"/>
          <p:cNvCxnSpPr>
            <a:cxnSpLocks noChangeShapeType="1"/>
            <a:stCxn id="23560" idx="3"/>
            <a:endCxn id="23565" idx="1"/>
          </p:cNvCxnSpPr>
          <p:nvPr/>
        </p:nvCxnSpPr>
        <p:spPr bwMode="auto">
          <a:xfrm>
            <a:off x="4191000" y="11811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4"/>
          <p:cNvCxnSpPr>
            <a:cxnSpLocks noChangeShapeType="1"/>
            <a:stCxn id="23565" idx="3"/>
            <a:endCxn id="23559" idx="1"/>
          </p:cNvCxnSpPr>
          <p:nvPr/>
        </p:nvCxnSpPr>
        <p:spPr bwMode="auto">
          <a:xfrm>
            <a:off x="5562600" y="11811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8" name="Line 15"/>
          <p:cNvSpPr>
            <a:spLocks noChangeShapeType="1"/>
          </p:cNvSpPr>
          <p:nvPr/>
        </p:nvSpPr>
        <p:spPr bwMode="auto">
          <a:xfrm flipV="1">
            <a:off x="1219200" y="13716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 flipH="1" flipV="1">
            <a:off x="7924800" y="13716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0" name="Text Box 17"/>
          <p:cNvSpPr txBox="1">
            <a:spLocks noChangeArrowheads="1"/>
          </p:cNvSpPr>
          <p:nvPr/>
        </p:nvSpPr>
        <p:spPr bwMode="auto">
          <a:xfrm>
            <a:off x="0" y="1905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begin:</a:t>
            </a:r>
          </a:p>
        </p:txBody>
      </p:sp>
      <p:sp>
        <p:nvSpPr>
          <p:cNvPr id="23571" name="Text Box 18"/>
          <p:cNvSpPr txBox="1">
            <a:spLocks noChangeArrowheads="1"/>
          </p:cNvSpPr>
          <p:nvPr/>
        </p:nvSpPr>
        <p:spPr bwMode="auto">
          <a:xfrm>
            <a:off x="7315200" y="198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end: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304800" y="5487016"/>
            <a:ext cx="853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Arial" charset="0"/>
              </a:rPr>
              <a:t>We can ignore (“abstract away”) the differences between containers</a:t>
            </a:r>
          </a:p>
        </p:txBody>
      </p:sp>
    </p:spTree>
    <p:extLst>
      <p:ext uri="{BB962C8B-B14F-4D97-AF65-F5344CB8AC3E}">
        <p14:creationId xmlns:p14="http://schemas.microsoft.com/office/powerpoint/2010/main" val="27214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Algorithms and iterators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85344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The end of the sequence is “one past the last element”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b="1" i="1" dirty="0">
                <a:ea typeface="新細明體" pitchFamily="18" charset="-120"/>
              </a:rPr>
              <a:t>not</a:t>
            </a:r>
            <a:r>
              <a:rPr lang="en-US" altLang="zh-TW" sz="2000" dirty="0">
                <a:ea typeface="新細明體" pitchFamily="18" charset="-120"/>
              </a:rPr>
              <a:t> “the last element”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That’s necessary to elegantly represent an empty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One-past-the-last-element isn’t an element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You can compare an iterator pointing to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You can’t dereference it (read its value)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Returning the end of the sequence is the standard idiom for “not found” or “unsuccessful”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81A9DDB-9B4B-45AC-A07C-A1C6929E4E9E}" type="slidenum">
              <a:rPr lang="en-US" altLang="zh-TW"/>
              <a:pPr eaLnBrk="1" hangingPunct="1"/>
              <a:t>23</a:t>
            </a:fld>
            <a:endParaRPr lang="en-US" altLang="zh-TW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295400" y="4572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990600" y="5562600"/>
            <a:ext cx="914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0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1752600" y="5562600"/>
            <a:ext cx="914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2514600" y="5562600"/>
            <a:ext cx="914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pitchFamily="18" charset="-120"/>
              </a:rPr>
              <a:t>2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3276600" y="5562600"/>
            <a:ext cx="914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pitchFamily="18" charset="-120"/>
              </a:rPr>
              <a:t>3</a:t>
            </a:r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4038600" y="55626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1676400" y="4800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7620000" y="48768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5791200" y="48768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429000" y="4572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781800" y="57150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6248400" y="50292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H="1">
            <a:off x="7315200" y="50292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3810000" y="4800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2514600" y="45720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end: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5867400" y="4343400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itchFamily="18" charset="-120"/>
              </a:rPr>
              <a:t>An empty sequence: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304800" y="434340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some iterator:</a:t>
            </a:r>
          </a:p>
        </p:txBody>
      </p:sp>
    </p:spTree>
    <p:extLst>
      <p:ext uri="{BB962C8B-B14F-4D97-AF65-F5344CB8AC3E}">
        <p14:creationId xmlns:p14="http://schemas.microsoft.com/office/powerpoint/2010/main" val="33045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72" y="69956"/>
            <a:ext cx="8229600" cy="1143000"/>
          </a:xfrm>
        </p:spPr>
        <p:txBody>
          <a:bodyPr/>
          <a:lstStyle/>
          <a:p>
            <a:r>
              <a:rPr lang="en-US" altLang="zh-TW" dirty="0"/>
              <a:t>Architectures of STL</a:t>
            </a:r>
            <a:endParaRPr lang="zh-TW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5969000" cy="494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93750" y="6486001"/>
            <a:ext cx="4020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Sources: The Annotated STL Sources, ch1</a:t>
            </a:r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347864" y="2636912"/>
            <a:ext cx="86409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1979712" y="1340768"/>
            <a:ext cx="93610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3563888" y="1723497"/>
            <a:ext cx="72008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5796136" y="2708920"/>
            <a:ext cx="130452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4788024" y="4437112"/>
            <a:ext cx="130452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3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 STEPS OF LEARNING </a:t>
            </a:r>
            <a:br>
              <a:rPr lang="en-US" altLang="zh-TW" dirty="0"/>
            </a:br>
            <a:r>
              <a:rPr lang="en-US" altLang="zh-TW" dirty="0"/>
              <a:t>USING LIBRARY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/>
              <a:t>Primary User: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400" dirty="0"/>
              <a:t>Read official documents or related book or the short lectures</a:t>
            </a:r>
          </a:p>
          <a:p>
            <a:pPr marL="1371600" lvl="2" indent="-514350"/>
            <a:r>
              <a:rPr lang="en-US" altLang="zh-TW" sz="2000" dirty="0"/>
              <a:t>C++ Primer 5</a:t>
            </a:r>
            <a:r>
              <a:rPr lang="en-US" altLang="zh-TW" sz="2000" baseline="30000" dirty="0"/>
              <a:t>th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Lippman</a:t>
            </a:r>
            <a:endParaRPr lang="en-US" altLang="zh-TW" sz="2000" dirty="0"/>
          </a:p>
          <a:p>
            <a:pPr marL="1371600" lvl="2" indent="-514350"/>
            <a:r>
              <a:rPr lang="en-US" altLang="zh-TW" sz="2000" dirty="0">
                <a:hlinkClick r:id="rId2"/>
              </a:rPr>
              <a:t>http://www.stroustrup.com/Programming/lecture-slides.html</a:t>
            </a:r>
            <a:r>
              <a:rPr lang="en-US" altLang="zh-TW" sz="2000" dirty="0"/>
              <a:t> </a:t>
            </a:r>
          </a:p>
          <a:p>
            <a:pPr marL="857250" lvl="2" indent="0">
              <a:buNone/>
            </a:pPr>
            <a:endParaRPr lang="en-US" altLang="zh-TW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400" dirty="0"/>
              <a:t>Writes and plays example codes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400" dirty="0"/>
              <a:t>Check its behaviors 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TW" sz="2400" dirty="0"/>
          </a:p>
          <a:p>
            <a:r>
              <a:rPr lang="en-US" altLang="zh-TW" sz="2800" dirty="0"/>
              <a:t>Be an expert:</a:t>
            </a:r>
          </a:p>
          <a:p>
            <a:pPr lvl="1"/>
            <a:r>
              <a:rPr lang="en-US" altLang="zh-TW" sz="2400" dirty="0"/>
              <a:t>Try to understand design idiom from the official documents.</a:t>
            </a:r>
          </a:p>
          <a:p>
            <a:pPr lvl="1"/>
            <a:r>
              <a:rPr lang="en-US" altLang="zh-TW" sz="2400" dirty="0"/>
              <a:t>Refer professional books about that library.</a:t>
            </a:r>
          </a:p>
          <a:p>
            <a:pPr marL="457200" lvl="1" indent="0">
              <a:buNone/>
            </a:pPr>
            <a:r>
              <a:rPr lang="en-US" altLang="zh-TW" sz="2400" dirty="0"/>
              <a:t>e.g.  </a:t>
            </a:r>
          </a:p>
          <a:p>
            <a:pPr marL="457200" lvl="1" indent="0">
              <a:buNone/>
            </a:pPr>
            <a:r>
              <a:rPr lang="en-US" altLang="zh-TW" sz="2400" dirty="0"/>
              <a:t>	Efficient C++ , by </a:t>
            </a:r>
            <a:r>
              <a:rPr lang="en-US" altLang="zh-TW" sz="2400" dirty="0" err="1"/>
              <a:t>scott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meyers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400" dirty="0"/>
              <a:t>	Efficient STL , by </a:t>
            </a:r>
            <a:r>
              <a:rPr lang="en-US" altLang="zh-TW" sz="2400" dirty="0" err="1"/>
              <a:t>scott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meyers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5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Documents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CPP Reference</a:t>
            </a:r>
          </a:p>
          <a:p>
            <a:pPr lvl="1"/>
            <a:r>
              <a:rPr lang="en-US" altLang="zh-TW" sz="2000" dirty="0">
                <a:hlinkClick r:id="rId2"/>
              </a:rPr>
              <a:t>http://www.cplusplus.com/reference/stl/</a:t>
            </a:r>
            <a:endParaRPr lang="en-US" altLang="zh-TW" sz="2000" dirty="0"/>
          </a:p>
          <a:p>
            <a:pPr lvl="1"/>
            <a:r>
              <a:rPr lang="en-US" altLang="zh-TW" sz="2000" dirty="0">
                <a:hlinkClick r:id="rId3"/>
              </a:rPr>
              <a:t>http://en.cppreference.com/w/</a:t>
            </a: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/>
              <a:t>M$ Doc</a:t>
            </a:r>
          </a:p>
          <a:p>
            <a:pPr lvl="1"/>
            <a:r>
              <a:rPr lang="en-US" altLang="zh-TW" sz="2000" dirty="0"/>
              <a:t> </a:t>
            </a:r>
            <a:r>
              <a:rPr lang="en-US" altLang="zh-TW" sz="2000" dirty="0">
                <a:hlinkClick r:id="rId4"/>
              </a:rPr>
              <a:t>http://msdn.microsoft.com/en-us/library/c191tb28(v=vs.100).aspx</a:t>
            </a:r>
            <a:endParaRPr lang="zh-TW" altLang="en-US" sz="2000" dirty="0"/>
          </a:p>
          <a:p>
            <a:endParaRPr lang="en-US" altLang="zh-TW" sz="2400" dirty="0"/>
          </a:p>
          <a:p>
            <a:r>
              <a:rPr lang="en-US" altLang="zh-TW" sz="2400" dirty="0"/>
              <a:t>SGI</a:t>
            </a:r>
            <a:r>
              <a:rPr lang="zh-TW" altLang="en-US" sz="2400" dirty="0"/>
              <a:t> </a:t>
            </a:r>
            <a:r>
              <a:rPr lang="en-US" altLang="zh-TW" sz="2400" dirty="0"/>
              <a:t>DOC</a:t>
            </a:r>
          </a:p>
          <a:p>
            <a:pPr lvl="1"/>
            <a:r>
              <a:rPr lang="en-US" altLang="zh-TW" sz="2000" dirty="0">
                <a:hlinkClick r:id="rId5"/>
              </a:rPr>
              <a:t>http://www.sgi.com/tech/stl/table_of_contents.html</a:t>
            </a:r>
            <a:endParaRPr lang="en-US" altLang="zh-TW" sz="2000" dirty="0"/>
          </a:p>
          <a:p>
            <a:pPr marL="457200" lvl="1" indent="0">
              <a:buNone/>
            </a:pP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1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&lt;vector&gt;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60"/>
          <a:stretch/>
        </p:blipFill>
        <p:spPr bwMode="auto">
          <a:xfrm>
            <a:off x="640093" y="1849016"/>
            <a:ext cx="5213350" cy="4570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1268760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http://www.cplusplus.com/reference/vector/vector/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2322592"/>
            <a:ext cx="5544616" cy="261857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28184" y="2852936"/>
            <a:ext cx="21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Implement Concepts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0586" y="5075548"/>
            <a:ext cx="5544616" cy="12125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28184" y="5113745"/>
            <a:ext cx="213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Container properties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16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" r="389" b="-769"/>
          <a:stretch/>
        </p:blipFill>
        <p:spPr bwMode="auto">
          <a:xfrm>
            <a:off x="2771800" y="332656"/>
            <a:ext cx="5328592" cy="63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431086"/>
            <a:ext cx="2211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Functions List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9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8640"/>
            <a:ext cx="6440729" cy="6386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02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Today’s Mission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you know what’s STL and show several examples about it.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520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3"/>
            <a:ext cx="5976664" cy="5926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1"/>
            <a:ext cx="7776864" cy="4253851"/>
          </a:xfrm>
          <a:prstGeom prst="rect">
            <a:avLst/>
          </a:prstGeom>
          <a:ln w="1905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6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9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Container Class : Objective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6580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Collect data into containers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Organize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For printing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For fast access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Retrieve data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By index </a:t>
            </a:r>
            <a:r>
              <a:rPr lang="en-US" altLang="zh-TW" sz="1800" dirty="0">
                <a:ea typeface="新細明體" pitchFamily="18" charset="-120"/>
              </a:rPr>
              <a:t>(e.g., get the </a:t>
            </a:r>
            <a:r>
              <a:rPr lang="en-US" altLang="zh-TW" sz="1800" b="1" dirty="0">
                <a:ea typeface="新細明體" pitchFamily="18" charset="-120"/>
              </a:rPr>
              <a:t>N</a:t>
            </a:r>
            <a:r>
              <a:rPr lang="en-US" altLang="zh-TW" sz="1800" dirty="0">
                <a:ea typeface="新細明體" pitchFamily="18" charset="-120"/>
              </a:rPr>
              <a:t>th element)</a:t>
            </a:r>
            <a:endParaRPr lang="en-US" altLang="zh-TW" sz="2000" dirty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By value </a:t>
            </a:r>
            <a:r>
              <a:rPr lang="en-US" altLang="zh-TW" sz="1800" dirty="0">
                <a:ea typeface="新細明體" pitchFamily="18" charset="-120"/>
              </a:rPr>
              <a:t>(e.g., get the first element with the value </a:t>
            </a:r>
            <a:r>
              <a:rPr lang="en-US" altLang="zh-TW" sz="1800" b="1" dirty="0">
                <a:ea typeface="新細明體" pitchFamily="18" charset="-120"/>
              </a:rPr>
              <a:t>"Chocolate"</a:t>
            </a:r>
            <a:r>
              <a:rPr lang="en-US" altLang="zh-TW" sz="1800" dirty="0">
                <a:ea typeface="新細明體" pitchFamily="18" charset="-120"/>
              </a:rPr>
              <a:t>)</a:t>
            </a:r>
            <a:endParaRPr lang="en-US" altLang="zh-TW" sz="2000" dirty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By properties </a:t>
            </a:r>
            <a:r>
              <a:rPr lang="en-US" altLang="zh-TW" sz="1800" dirty="0">
                <a:ea typeface="新細明體" pitchFamily="18" charset="-120"/>
              </a:rPr>
              <a:t>(e.g., get the first elements where “</a:t>
            </a:r>
            <a:r>
              <a:rPr lang="en-US" altLang="zh-TW" sz="1800" b="1" dirty="0">
                <a:ea typeface="新細明體" pitchFamily="18" charset="-120"/>
              </a:rPr>
              <a:t>age&lt;64</a:t>
            </a:r>
            <a:r>
              <a:rPr lang="en-US" altLang="zh-TW" sz="1800" dirty="0">
                <a:ea typeface="新細明體" pitchFamily="18" charset="-120"/>
              </a:rPr>
              <a:t>”)</a:t>
            </a:r>
            <a:endParaRPr lang="en-US" altLang="zh-TW" sz="20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Add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Remove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Sorting and searching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Simple numeric operations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3C8ECD3-28C8-4CFD-AEFD-E903DAF6F7A7}" type="slidenum">
              <a:rPr lang="en-US" altLang="zh-TW"/>
              <a:pPr eaLnBrk="1" hangingPunct="1"/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98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25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Simple Example Code :</a:t>
            </a:r>
            <a:br>
              <a:rPr lang="en-US" altLang="zh-TW" sz="3200" dirty="0"/>
            </a:br>
            <a:r>
              <a:rPr lang="en-US" altLang="zh-TW" sz="3200" dirty="0"/>
              <a:t>&lt;vector&gt; (Like Dynamic Array) </a:t>
            </a:r>
            <a:endParaRPr lang="zh-TW" alt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95536" y="1124744"/>
            <a:ext cx="3888432" cy="5328592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vector example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>
                <a:solidFill>
                  <a:srgbClr val="B5CEAA"/>
                </a:solidFill>
                <a:latin typeface="細明體"/>
                <a:ea typeface="細明體"/>
              </a:rPr>
              <a:t>#include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>
                <a:solidFill>
                  <a:srgbClr val="8F9D6A"/>
                </a:solidFill>
                <a:latin typeface="細明體"/>
                <a:ea typeface="細明體"/>
              </a:rPr>
              <a:t>&lt;</a:t>
            </a:r>
            <a:r>
              <a:rPr lang="en-US" altLang="zh-TW" sz="1400" dirty="0" err="1">
                <a:solidFill>
                  <a:srgbClr val="8F9D6A"/>
                </a:solidFill>
                <a:latin typeface="細明體"/>
                <a:ea typeface="細明體"/>
              </a:rPr>
              <a:t>iostream</a:t>
            </a:r>
            <a:r>
              <a:rPr lang="en-US" altLang="zh-TW" sz="1400" dirty="0">
                <a:solidFill>
                  <a:srgbClr val="8F9D6A"/>
                </a:solidFill>
                <a:latin typeface="細明體"/>
                <a:ea typeface="細明體"/>
              </a:rPr>
              <a:t>&gt;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>
                <a:solidFill>
                  <a:srgbClr val="B5CEAA"/>
                </a:solidFill>
                <a:latin typeface="細明體"/>
                <a:ea typeface="細明體"/>
              </a:rPr>
              <a:t>#include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>
                <a:solidFill>
                  <a:srgbClr val="8F9D6A"/>
                </a:solidFill>
                <a:latin typeface="細明體"/>
                <a:ea typeface="細明體"/>
              </a:rPr>
              <a:t>&lt;vector&gt;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main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()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  </a:t>
            </a:r>
            <a:r>
              <a:rPr lang="en-US" altLang="zh-TW" sz="1400" dirty="0" smtClean="0">
                <a:solidFill>
                  <a:srgbClr val="0CEB33"/>
                </a:solidFill>
                <a:latin typeface="細明體"/>
                <a:ea typeface="細明體"/>
              </a:rPr>
              <a:t>//</a:t>
            </a: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initialize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  </a:t>
            </a:r>
            <a:r>
              <a:rPr lang="en-US" altLang="zh-TW" sz="1400" dirty="0" err="1" smtClean="0">
                <a:solidFill>
                  <a:srgbClr val="C0C0C0"/>
                </a:solidFill>
                <a:latin typeface="細明體"/>
                <a:ea typeface="細明體"/>
              </a:rPr>
              <a:t>std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::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vector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&lt;</a:t>
            </a:r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&gt;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; </a:t>
            </a:r>
          </a:p>
          <a:p>
            <a:pPr marL="0" indent="0">
              <a:lnSpc>
                <a:spcPts val="1500"/>
              </a:lnSpc>
              <a:buNone/>
            </a:pP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 smtClean="0">
                <a:solidFill>
                  <a:srgbClr val="0CEB33"/>
                </a:solidFill>
                <a:latin typeface="細明體"/>
                <a:ea typeface="細明體"/>
              </a:rPr>
              <a:t>   //---------------------------------</a:t>
            </a: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 smtClean="0">
                <a:solidFill>
                  <a:srgbClr val="0CEB33"/>
                </a:solidFill>
                <a:latin typeface="細明體"/>
                <a:ea typeface="細明體"/>
              </a:rPr>
              <a:t>   // </a:t>
            </a: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ADD ELEMENTS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 smtClean="0">
                <a:solidFill>
                  <a:srgbClr val="CDA869"/>
                </a:solidFill>
                <a:latin typeface="細明體"/>
                <a:ea typeface="細明體"/>
              </a:rPr>
              <a:t>   </a:t>
            </a:r>
            <a:r>
              <a:rPr lang="en-US" altLang="zh-TW" sz="1400" dirty="0" err="1" smtClean="0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myData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=</a:t>
            </a:r>
            <a:r>
              <a:rPr lang="en-US" altLang="zh-TW" sz="1400" dirty="0">
                <a:solidFill>
                  <a:srgbClr val="CF6A4C"/>
                </a:solidFill>
                <a:latin typeface="細明體"/>
                <a:ea typeface="細明體"/>
              </a:rPr>
              <a:t>9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;</a:t>
            </a:r>
          </a:p>
          <a:p>
            <a:pPr marL="0" indent="0">
              <a:lnSpc>
                <a:spcPts val="1500"/>
              </a:lnSpc>
              <a:buNone/>
            </a:pP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 smtClean="0">
                <a:solidFill>
                  <a:srgbClr val="0CEB33"/>
                </a:solidFill>
                <a:latin typeface="細明體"/>
                <a:ea typeface="細明體"/>
              </a:rPr>
              <a:t>   // </a:t>
            </a: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add ten integer 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nn-NO" altLang="zh-TW" sz="1400" dirty="0" smtClean="0">
                <a:solidFill>
                  <a:srgbClr val="CDA869"/>
                </a:solidFill>
                <a:latin typeface="細明體"/>
                <a:ea typeface="細明體"/>
              </a:rPr>
              <a:t>   for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 </a:t>
            </a:r>
            <a:r>
              <a:rPr lang="nn-NO" altLang="zh-TW" sz="1400" dirty="0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=</a:t>
            </a:r>
            <a:r>
              <a:rPr lang="nn-NO" altLang="zh-TW" sz="1400" dirty="0">
                <a:solidFill>
                  <a:srgbClr val="CF6A4C"/>
                </a:solidFill>
                <a:latin typeface="細明體"/>
                <a:ea typeface="細明體"/>
              </a:rPr>
              <a:t>0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;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&lt; </a:t>
            </a:r>
            <a:r>
              <a:rPr lang="nn-NO" altLang="zh-TW" sz="1400" dirty="0">
                <a:solidFill>
                  <a:srgbClr val="CF6A4C"/>
                </a:solidFill>
                <a:latin typeface="細明體"/>
                <a:ea typeface="細明體"/>
              </a:rPr>
              <a:t>10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;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++) 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   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 err="1">
                <a:solidFill>
                  <a:srgbClr val="F8F8F8"/>
                </a:solidFill>
                <a:latin typeface="細明體"/>
                <a:ea typeface="細明體"/>
              </a:rPr>
              <a:t>.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push_back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myData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   }</a:t>
            </a:r>
            <a:r>
              <a:rPr lang="en-US" altLang="zh-TW" sz="1050" dirty="0" smtClean="0">
                <a:solidFill>
                  <a:prstClr val="black"/>
                </a:solidFill>
              </a:rPr>
              <a:t>}</a:t>
            </a:r>
            <a:endParaRPr lang="zh-TW" altLang="en-US" sz="1050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99992" y="1124744"/>
            <a:ext cx="4248472" cy="532818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 smtClean="0">
                <a:solidFill>
                  <a:srgbClr val="0CEB33"/>
                </a:solidFill>
                <a:latin typeface="細明體"/>
                <a:ea typeface="細明體"/>
              </a:rPr>
              <a:t>   //------------------------------------</a:t>
            </a: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 smtClean="0">
                <a:solidFill>
                  <a:srgbClr val="0CEB33"/>
                </a:solidFill>
                <a:latin typeface="細明體"/>
                <a:ea typeface="細明體"/>
              </a:rPr>
              <a:t>   // </a:t>
            </a: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TRAVEL ELEMENTS</a:t>
            </a: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 smtClean="0">
                <a:solidFill>
                  <a:srgbClr val="0CEB33"/>
                </a:solidFill>
                <a:latin typeface="細明體"/>
                <a:ea typeface="細明體"/>
              </a:rPr>
              <a:t>   // </a:t>
            </a: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get the number of elements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 smtClean="0">
                <a:solidFill>
                  <a:srgbClr val="CDA869"/>
                </a:solidFill>
                <a:latin typeface="細明體"/>
                <a:ea typeface="細明體"/>
              </a:rPr>
              <a:t>   </a:t>
            </a:r>
            <a:r>
              <a:rPr lang="en-US" altLang="zh-TW" sz="1400" dirty="0" err="1" smtClean="0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vSize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=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 err="1">
                <a:solidFill>
                  <a:srgbClr val="F8F8F8"/>
                </a:solidFill>
                <a:latin typeface="細明體"/>
                <a:ea typeface="細明體"/>
              </a:rPr>
              <a:t>.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size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();</a:t>
            </a:r>
          </a:p>
          <a:p>
            <a:pPr marL="0" indent="0">
              <a:lnSpc>
                <a:spcPts val="1500"/>
              </a:lnSpc>
              <a:buNone/>
            </a:pP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nn-NO" altLang="zh-TW" sz="1400" dirty="0" smtClean="0">
                <a:solidFill>
                  <a:srgbClr val="CDA869"/>
                </a:solidFill>
                <a:latin typeface="細明體"/>
                <a:ea typeface="細明體"/>
              </a:rPr>
              <a:t>   for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 </a:t>
            </a:r>
            <a:r>
              <a:rPr lang="nn-NO" altLang="zh-TW" sz="1400" dirty="0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=</a:t>
            </a:r>
            <a:r>
              <a:rPr lang="nn-NO" altLang="zh-TW" sz="1400" dirty="0">
                <a:solidFill>
                  <a:srgbClr val="CF6A4C"/>
                </a:solidFill>
                <a:latin typeface="細明體"/>
                <a:ea typeface="細明體"/>
              </a:rPr>
              <a:t>0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;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&lt;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vSize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;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++)</a:t>
            </a:r>
            <a:endParaRPr lang="nn-NO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     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std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::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cout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&lt;&lt;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[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] &lt;&lt; </a:t>
            </a:r>
            <a:r>
              <a:rPr lang="en-US" altLang="zh-TW" sz="1400" dirty="0" smtClean="0">
                <a:solidFill>
                  <a:srgbClr val="FFFF99"/>
                </a:solidFill>
                <a:latin typeface="細明體"/>
                <a:ea typeface="細明體"/>
              </a:rPr>
              <a:t>“ “</a:t>
            </a: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;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lvl="0" indent="0">
              <a:lnSpc>
                <a:spcPts val="1500"/>
              </a:lnSpc>
              <a:buNone/>
            </a:pPr>
            <a:endParaRPr lang="en-US" altLang="zh-TW" sz="1400" dirty="0">
              <a:solidFill>
                <a:srgbClr val="0CEB33"/>
              </a:solidFill>
              <a:latin typeface="細明體"/>
              <a:ea typeface="細明體"/>
            </a:endParaRPr>
          </a:p>
          <a:p>
            <a:pPr marL="0" lvl="0" indent="0">
              <a:lnSpc>
                <a:spcPts val="1500"/>
              </a:lnSpc>
              <a:buNone/>
            </a:pPr>
            <a:r>
              <a:rPr lang="en-US" altLang="zh-TW" sz="1400" dirty="0" smtClean="0">
                <a:solidFill>
                  <a:srgbClr val="0CEB33"/>
                </a:solidFill>
                <a:latin typeface="細明體"/>
                <a:ea typeface="細明體"/>
              </a:rPr>
              <a:t>   //----------------------------------</a:t>
            </a: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lvl="0" indent="0">
              <a:lnSpc>
                <a:spcPts val="1500"/>
              </a:lnSpc>
              <a:buNone/>
            </a:pPr>
            <a:r>
              <a:rPr lang="en-US" altLang="zh-TW" sz="1400" dirty="0" smtClean="0">
                <a:solidFill>
                  <a:srgbClr val="0CEB33"/>
                </a:solidFill>
                <a:latin typeface="細明體"/>
                <a:ea typeface="細明體"/>
              </a:rPr>
              <a:t>   // </a:t>
            </a: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DELETE SPECIFIED ELEMENT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lvl="0" indent="0">
              <a:lnSpc>
                <a:spcPts val="1500"/>
              </a:lnSpc>
              <a:buNone/>
            </a:pP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lvl="0" indent="0">
              <a:lnSpc>
                <a:spcPts val="1500"/>
              </a:lnSpc>
              <a:buNone/>
            </a:pPr>
            <a:r>
              <a:rPr lang="en-US" altLang="zh-TW" sz="1400" dirty="0" smtClean="0">
                <a:solidFill>
                  <a:srgbClr val="0CEB33"/>
                </a:solidFill>
                <a:latin typeface="細明體"/>
                <a:ea typeface="細明體"/>
              </a:rPr>
              <a:t>   // </a:t>
            </a: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get the iterator of beginning elements 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lvl="0" indent="0">
              <a:lnSpc>
                <a:spcPts val="1500"/>
              </a:lnSpc>
              <a:buNone/>
            </a:pPr>
            <a:r>
              <a:rPr lang="en-US" altLang="zh-TW" sz="1400" dirty="0" smtClean="0">
                <a:solidFill>
                  <a:srgbClr val="CDA869"/>
                </a:solidFill>
                <a:latin typeface="細明體"/>
                <a:ea typeface="細明體"/>
              </a:rPr>
              <a:t>   auto</a:t>
            </a: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iter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=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 err="1">
                <a:solidFill>
                  <a:srgbClr val="F8F8F8"/>
                </a:solidFill>
                <a:latin typeface="細明體"/>
                <a:ea typeface="細明體"/>
              </a:rPr>
              <a:t>.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begin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();</a:t>
            </a:r>
          </a:p>
          <a:p>
            <a:pPr marL="0" lvl="0" indent="0">
              <a:lnSpc>
                <a:spcPts val="1500"/>
              </a:lnSpc>
              <a:buNone/>
            </a:pP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lvl="0" indent="0">
              <a:lnSpc>
                <a:spcPts val="1500"/>
              </a:lnSpc>
              <a:buNone/>
            </a:pPr>
            <a:r>
              <a:rPr lang="en-US" altLang="zh-TW" sz="1400" dirty="0" smtClean="0">
                <a:solidFill>
                  <a:srgbClr val="0CEB33"/>
                </a:solidFill>
                <a:latin typeface="細明體"/>
                <a:ea typeface="細明體"/>
              </a:rPr>
              <a:t>   // </a:t>
            </a: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remove 2nd element in this vector 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lvl="0" indent="0">
              <a:lnSpc>
                <a:spcPts val="1500"/>
              </a:lnSpc>
              <a:buNone/>
            </a:pPr>
            <a:r>
              <a:rPr lang="en-US" altLang="zh-TW" sz="1400" dirty="0" smtClean="0">
                <a:solidFill>
                  <a:srgbClr val="C0C0C0"/>
                </a:solidFill>
                <a:latin typeface="細明體"/>
                <a:ea typeface="細明體"/>
              </a:rPr>
              <a:t>   </a:t>
            </a:r>
            <a:r>
              <a:rPr lang="en-US" altLang="zh-TW" sz="1400" dirty="0" err="1" smtClean="0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 err="1" smtClean="0">
                <a:solidFill>
                  <a:srgbClr val="F8F8F8"/>
                </a:solidFill>
                <a:latin typeface="細明體"/>
                <a:ea typeface="細明體"/>
              </a:rPr>
              <a:t>.</a:t>
            </a:r>
            <a:r>
              <a:rPr lang="en-US" altLang="zh-TW" sz="1400" dirty="0" err="1" smtClean="0">
                <a:solidFill>
                  <a:srgbClr val="C0C0C0"/>
                </a:solidFill>
                <a:latin typeface="細明體"/>
                <a:ea typeface="細明體"/>
              </a:rPr>
              <a:t>erase</a:t>
            </a: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(</a:t>
            </a:r>
            <a:r>
              <a:rPr lang="en-US" altLang="zh-TW" sz="1400" dirty="0" smtClean="0">
                <a:solidFill>
                  <a:srgbClr val="C0C0C0"/>
                </a:solidFill>
                <a:latin typeface="細明體"/>
                <a:ea typeface="細明體"/>
              </a:rPr>
              <a:t>iter</a:t>
            </a: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+</a:t>
            </a:r>
            <a:r>
              <a:rPr lang="en-US" altLang="zh-TW" sz="1400" dirty="0" smtClean="0">
                <a:solidFill>
                  <a:srgbClr val="CF6A4C"/>
                </a:solidFill>
                <a:latin typeface="細明體"/>
                <a:ea typeface="細明體"/>
              </a:rPr>
              <a:t>1</a:t>
            </a: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);</a:t>
            </a:r>
          </a:p>
          <a:p>
            <a:pPr marL="0" lvl="0" indent="0">
              <a:lnSpc>
                <a:spcPts val="1500"/>
              </a:lnSpc>
              <a:buNone/>
            </a:pP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  </a:t>
            </a:r>
            <a:r>
              <a:rPr lang="en-US" altLang="zh-TW" sz="1400" dirty="0" err="1">
                <a:solidFill>
                  <a:srgbClr val="F8F8F8"/>
                </a:solidFill>
                <a:latin typeface="細明體"/>
                <a:ea typeface="細明體"/>
              </a:rPr>
              <a:t>std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::</a:t>
            </a:r>
            <a:r>
              <a:rPr lang="en-US" altLang="zh-TW" sz="1400" dirty="0" err="1">
                <a:solidFill>
                  <a:srgbClr val="F8F8F8"/>
                </a:solidFill>
                <a:latin typeface="細明體"/>
                <a:ea typeface="細明體"/>
              </a:rPr>
              <a:t>cout</a:t>
            </a: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&lt;&lt; </a:t>
            </a:r>
            <a:r>
              <a:rPr lang="en-US" altLang="zh-TW" sz="1400" dirty="0" smtClean="0">
                <a:solidFill>
                  <a:srgbClr val="FFFF99"/>
                </a:solidFill>
                <a:latin typeface="細明體"/>
                <a:ea typeface="細明體"/>
              </a:rPr>
              <a:t>“\</a:t>
            </a:r>
            <a:r>
              <a:rPr lang="en-US" altLang="zh-TW" sz="1400" dirty="0" err="1">
                <a:solidFill>
                  <a:srgbClr val="FFFF99"/>
                </a:solidFill>
                <a:latin typeface="細明體"/>
                <a:ea typeface="細明體"/>
              </a:rPr>
              <a:t>nAfter</a:t>
            </a:r>
            <a:r>
              <a:rPr lang="en-US" altLang="zh-TW" sz="1400" dirty="0">
                <a:solidFill>
                  <a:srgbClr val="FFFF99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 err="1" smtClean="0">
                <a:solidFill>
                  <a:srgbClr val="FFFF99"/>
                </a:solidFill>
                <a:latin typeface="細明體"/>
                <a:ea typeface="細明體"/>
              </a:rPr>
              <a:t>earse</a:t>
            </a:r>
            <a:r>
              <a:rPr lang="en-US" altLang="zh-TW" sz="1400" dirty="0" smtClean="0">
                <a:solidFill>
                  <a:srgbClr val="FFFF99"/>
                </a:solidFill>
                <a:latin typeface="細明體"/>
                <a:ea typeface="細明體"/>
              </a:rPr>
              <a:t>” </a:t>
            </a: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&lt;&lt;</a:t>
            </a:r>
            <a:r>
              <a:rPr lang="en-US" altLang="zh-TW" sz="1400" dirty="0" err="1">
                <a:solidFill>
                  <a:srgbClr val="F8F8F8"/>
                </a:solidFill>
                <a:latin typeface="細明體"/>
                <a:ea typeface="細明體"/>
              </a:rPr>
              <a:t>endl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;</a:t>
            </a:r>
          </a:p>
          <a:p>
            <a:pPr marL="0" lvl="0" indent="0">
              <a:lnSpc>
                <a:spcPts val="1500"/>
              </a:lnSpc>
              <a:buNone/>
            </a:pP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lvl="0" indent="0">
              <a:lnSpc>
                <a:spcPts val="1500"/>
              </a:lnSpc>
              <a:buNone/>
            </a:pPr>
            <a:r>
              <a:rPr lang="en-US" altLang="zh-TW" sz="1400" dirty="0" smtClean="0">
                <a:solidFill>
                  <a:srgbClr val="0CEB33"/>
                </a:solidFill>
                <a:latin typeface="細明體"/>
                <a:ea typeface="細明體"/>
              </a:rPr>
              <a:t>   // </a:t>
            </a: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print out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lvl="0" indent="0">
              <a:lnSpc>
                <a:spcPts val="1500"/>
              </a:lnSpc>
              <a:buNone/>
            </a:pPr>
            <a:r>
              <a:rPr lang="nn-NO" altLang="zh-TW" sz="1400" dirty="0" smtClean="0">
                <a:solidFill>
                  <a:srgbClr val="CDA869"/>
                </a:solidFill>
                <a:latin typeface="細明體"/>
                <a:ea typeface="細明體"/>
              </a:rPr>
              <a:t>   for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 </a:t>
            </a:r>
            <a:r>
              <a:rPr lang="nn-NO" altLang="zh-TW" sz="1400" dirty="0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=</a:t>
            </a:r>
            <a:r>
              <a:rPr lang="nn-NO" altLang="zh-TW" sz="1400" dirty="0">
                <a:solidFill>
                  <a:srgbClr val="CF6A4C"/>
                </a:solidFill>
                <a:latin typeface="細明體"/>
                <a:ea typeface="細明體"/>
              </a:rPr>
              <a:t>0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;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&lt;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.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size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() ;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++){</a:t>
            </a:r>
          </a:p>
          <a:p>
            <a:pPr marL="0" lvl="0" indent="0">
              <a:lnSpc>
                <a:spcPts val="1500"/>
              </a:lnSpc>
              <a:buNone/>
            </a:pP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    </a:t>
            </a:r>
            <a:r>
              <a:rPr lang="en-US" altLang="zh-TW" sz="1400" dirty="0" smtClean="0">
                <a:solidFill>
                  <a:srgbClr val="C0C0C0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 err="1" smtClean="0">
                <a:solidFill>
                  <a:srgbClr val="C0C0C0"/>
                </a:solidFill>
                <a:latin typeface="細明體"/>
                <a:ea typeface="細明體"/>
              </a:rPr>
              <a:t>std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::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cout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&lt;&lt;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[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] &lt;&lt; </a:t>
            </a:r>
            <a:r>
              <a:rPr lang="en-US" altLang="zh-TW" sz="1400" dirty="0" smtClean="0">
                <a:solidFill>
                  <a:srgbClr val="FFFF99"/>
                </a:solidFill>
                <a:latin typeface="細明體"/>
                <a:ea typeface="細明體"/>
              </a:rPr>
              <a:t>“ ”</a:t>
            </a: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;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lvl="0" indent="0">
              <a:lnSpc>
                <a:spcPts val="1500"/>
              </a:lnSpc>
              <a:buNone/>
            </a:pP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   }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lvl="0" indent="0">
              <a:buNone/>
            </a:pP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endParaRPr lang="zh-TW" altLang="en-US" sz="105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9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677" y="764704"/>
            <a:ext cx="7283152" cy="259228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lvl="0" indent="0">
              <a:lnSpc>
                <a:spcPts val="1500"/>
              </a:lnSpc>
              <a:buNone/>
            </a:pPr>
            <a:endParaRPr lang="zh-TW" altLang="en-US" sz="16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lvl="0" indent="0">
              <a:lnSpc>
                <a:spcPts val="1500"/>
              </a:lnSpc>
              <a:buNone/>
            </a:pPr>
            <a:r>
              <a:rPr lang="en-US" altLang="zh-TW" sz="1600" dirty="0" smtClean="0">
                <a:solidFill>
                  <a:srgbClr val="0CEB33"/>
                </a:solidFill>
                <a:latin typeface="細明體"/>
                <a:ea typeface="細明體"/>
              </a:rPr>
              <a:t>   //------------------</a:t>
            </a:r>
            <a:endParaRPr lang="zh-TW" altLang="en-US" sz="16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lvl="0" indent="0">
              <a:lnSpc>
                <a:spcPts val="1500"/>
              </a:lnSpc>
              <a:buNone/>
            </a:pPr>
            <a:r>
              <a:rPr lang="en-US" altLang="zh-TW" sz="1600" dirty="0" smtClean="0">
                <a:solidFill>
                  <a:srgbClr val="0CEB33"/>
                </a:solidFill>
                <a:latin typeface="細明體"/>
                <a:ea typeface="細明體"/>
              </a:rPr>
              <a:t>   // </a:t>
            </a:r>
            <a:r>
              <a:rPr lang="en-US" altLang="zh-TW" sz="1600" dirty="0">
                <a:solidFill>
                  <a:srgbClr val="0CEB33"/>
                </a:solidFill>
                <a:latin typeface="細明體"/>
                <a:ea typeface="細明體"/>
              </a:rPr>
              <a:t>CLEAR ENTIRE VECTOR</a:t>
            </a:r>
            <a:endParaRPr lang="en-US" altLang="zh-TW" sz="16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lvl="0" indent="0">
              <a:lnSpc>
                <a:spcPts val="1500"/>
              </a:lnSpc>
              <a:buNone/>
            </a:pPr>
            <a:endParaRPr lang="zh-TW" altLang="en-US" sz="16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lvl="0" indent="0">
              <a:lnSpc>
                <a:spcPts val="1500"/>
              </a:lnSpc>
              <a:buNone/>
            </a:pPr>
            <a:r>
              <a:rPr lang="en-US" altLang="zh-TW" sz="1600" dirty="0" smtClean="0">
                <a:solidFill>
                  <a:srgbClr val="C0C0C0"/>
                </a:solidFill>
                <a:latin typeface="細明體"/>
                <a:ea typeface="細明體"/>
              </a:rPr>
              <a:t>   </a:t>
            </a:r>
            <a:r>
              <a:rPr lang="en-US" altLang="zh-TW" sz="1600" dirty="0" err="1" smtClean="0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600" dirty="0" err="1" smtClean="0">
                <a:solidFill>
                  <a:srgbClr val="F8F8F8"/>
                </a:solidFill>
                <a:latin typeface="細明體"/>
                <a:ea typeface="細明體"/>
              </a:rPr>
              <a:t>.</a:t>
            </a:r>
            <a:r>
              <a:rPr lang="en-US" altLang="zh-TW" sz="1600" dirty="0" err="1" smtClean="0">
                <a:solidFill>
                  <a:srgbClr val="C0C0C0"/>
                </a:solidFill>
                <a:latin typeface="細明體"/>
                <a:ea typeface="細明體"/>
              </a:rPr>
              <a:t>clear</a:t>
            </a:r>
            <a:r>
              <a:rPr lang="en-US" altLang="zh-TW" sz="1600" dirty="0" smtClean="0">
                <a:solidFill>
                  <a:srgbClr val="F8F8F8"/>
                </a:solidFill>
                <a:latin typeface="細明體"/>
                <a:ea typeface="細明體"/>
              </a:rPr>
              <a:t>();</a:t>
            </a:r>
          </a:p>
          <a:p>
            <a:pPr marL="0" lvl="0" indent="0">
              <a:lnSpc>
                <a:spcPts val="1500"/>
              </a:lnSpc>
              <a:buNone/>
            </a:pPr>
            <a:r>
              <a:rPr lang="en-US" altLang="zh-TW" sz="1600" dirty="0" smtClean="0">
                <a:solidFill>
                  <a:srgbClr val="F8F8F8"/>
                </a:solidFill>
                <a:latin typeface="細明體"/>
                <a:ea typeface="細明體"/>
              </a:rPr>
              <a:t>   </a:t>
            </a:r>
            <a:r>
              <a:rPr lang="en-US" altLang="zh-TW" sz="1600" dirty="0" err="1" smtClean="0">
                <a:solidFill>
                  <a:srgbClr val="F8F8F8"/>
                </a:solidFill>
                <a:latin typeface="細明體"/>
                <a:ea typeface="細明體"/>
              </a:rPr>
              <a:t>std</a:t>
            </a:r>
            <a:r>
              <a:rPr lang="en-US" altLang="zh-TW" sz="1600" dirty="0">
                <a:solidFill>
                  <a:srgbClr val="F8F8F8"/>
                </a:solidFill>
                <a:latin typeface="細明體"/>
                <a:ea typeface="細明體"/>
              </a:rPr>
              <a:t>::</a:t>
            </a:r>
            <a:r>
              <a:rPr lang="en-US" altLang="zh-TW" sz="1600" dirty="0" err="1">
                <a:solidFill>
                  <a:srgbClr val="F8F8F8"/>
                </a:solidFill>
                <a:latin typeface="細明體"/>
                <a:ea typeface="細明體"/>
              </a:rPr>
              <a:t>cout</a:t>
            </a:r>
            <a:r>
              <a:rPr lang="en-US" altLang="zh-TW" sz="1600" dirty="0" smtClean="0">
                <a:solidFill>
                  <a:srgbClr val="F8F8F8"/>
                </a:solidFill>
                <a:latin typeface="細明體"/>
                <a:ea typeface="細明體"/>
              </a:rPr>
              <a:t>&lt;&lt; </a:t>
            </a:r>
            <a:r>
              <a:rPr lang="en-US" altLang="zh-TW" sz="1600" dirty="0" smtClean="0">
                <a:solidFill>
                  <a:srgbClr val="FFFF99"/>
                </a:solidFill>
                <a:latin typeface="細明體"/>
                <a:ea typeface="細明體"/>
              </a:rPr>
              <a:t>"\</a:t>
            </a:r>
            <a:r>
              <a:rPr lang="en-US" altLang="zh-TW" sz="1600" dirty="0" err="1">
                <a:solidFill>
                  <a:srgbClr val="FFFF99"/>
                </a:solidFill>
                <a:latin typeface="細明體"/>
                <a:ea typeface="細明體"/>
              </a:rPr>
              <a:t>nAfter</a:t>
            </a:r>
            <a:r>
              <a:rPr lang="en-US" altLang="zh-TW" sz="1600" dirty="0">
                <a:solidFill>
                  <a:srgbClr val="FFFF99"/>
                </a:solidFill>
                <a:latin typeface="細明體"/>
                <a:ea typeface="細明體"/>
              </a:rPr>
              <a:t> </a:t>
            </a:r>
            <a:r>
              <a:rPr lang="en-US" altLang="zh-TW" sz="1600" dirty="0" smtClean="0">
                <a:solidFill>
                  <a:srgbClr val="FFFF99"/>
                </a:solidFill>
                <a:latin typeface="細明體"/>
                <a:ea typeface="細明體"/>
              </a:rPr>
              <a:t>clear“ </a:t>
            </a:r>
            <a:r>
              <a:rPr lang="en-US" altLang="zh-TW" sz="1600" dirty="0" smtClean="0">
                <a:solidFill>
                  <a:srgbClr val="F8F8F8"/>
                </a:solidFill>
                <a:latin typeface="細明體"/>
                <a:ea typeface="細明體"/>
              </a:rPr>
              <a:t>&lt;&lt;</a:t>
            </a:r>
            <a:r>
              <a:rPr lang="en-US" altLang="zh-TW" sz="1600" dirty="0" err="1">
                <a:solidFill>
                  <a:srgbClr val="F8F8F8"/>
                </a:solidFill>
                <a:latin typeface="細明體"/>
                <a:ea typeface="細明體"/>
              </a:rPr>
              <a:t>endl</a:t>
            </a:r>
            <a:r>
              <a:rPr lang="en-US" altLang="zh-TW" sz="1600" dirty="0">
                <a:solidFill>
                  <a:srgbClr val="F8F8F8"/>
                </a:solidFill>
                <a:latin typeface="細明體"/>
                <a:ea typeface="細明體"/>
              </a:rPr>
              <a:t>;</a:t>
            </a:r>
          </a:p>
          <a:p>
            <a:pPr marL="0" lvl="0" indent="0">
              <a:lnSpc>
                <a:spcPts val="1500"/>
              </a:lnSpc>
              <a:buNone/>
            </a:pPr>
            <a:r>
              <a:rPr lang="en-US" altLang="zh-TW" sz="1600" dirty="0" smtClean="0">
                <a:solidFill>
                  <a:srgbClr val="C0C0C0"/>
                </a:solidFill>
                <a:latin typeface="細明體"/>
                <a:ea typeface="細明體"/>
              </a:rPr>
              <a:t>   </a:t>
            </a:r>
            <a:r>
              <a:rPr lang="en-US" altLang="zh-TW" sz="1600" dirty="0" err="1" smtClean="0">
                <a:solidFill>
                  <a:srgbClr val="C0C0C0"/>
                </a:solidFill>
                <a:latin typeface="細明體"/>
                <a:ea typeface="細明體"/>
              </a:rPr>
              <a:t>std</a:t>
            </a:r>
            <a:r>
              <a:rPr lang="en-US" altLang="zh-TW" sz="1600" dirty="0">
                <a:solidFill>
                  <a:srgbClr val="F8F8F8"/>
                </a:solidFill>
                <a:latin typeface="細明體"/>
                <a:ea typeface="細明體"/>
              </a:rPr>
              <a:t>::</a:t>
            </a:r>
            <a:r>
              <a:rPr lang="en-US" altLang="zh-TW" sz="1600" dirty="0" err="1">
                <a:solidFill>
                  <a:srgbClr val="C0C0C0"/>
                </a:solidFill>
                <a:latin typeface="細明體"/>
                <a:ea typeface="細明體"/>
              </a:rPr>
              <a:t>cout</a:t>
            </a:r>
            <a:r>
              <a:rPr lang="en-US" altLang="zh-TW" sz="1600" dirty="0">
                <a:solidFill>
                  <a:srgbClr val="F8F8F8"/>
                </a:solidFill>
                <a:latin typeface="細明體"/>
                <a:ea typeface="細明體"/>
              </a:rPr>
              <a:t>&lt;&lt; </a:t>
            </a:r>
            <a:r>
              <a:rPr lang="en-US" altLang="zh-TW" sz="1600" dirty="0">
                <a:solidFill>
                  <a:srgbClr val="FFFF99"/>
                </a:solidFill>
                <a:latin typeface="細明體"/>
                <a:ea typeface="細明體"/>
              </a:rPr>
              <a:t>"</a:t>
            </a:r>
            <a:r>
              <a:rPr lang="en-US" altLang="zh-TW" sz="1600" dirty="0" err="1">
                <a:solidFill>
                  <a:srgbClr val="FFFF99"/>
                </a:solidFill>
                <a:latin typeface="細明體"/>
                <a:ea typeface="細明體"/>
              </a:rPr>
              <a:t>num</a:t>
            </a:r>
            <a:r>
              <a:rPr lang="en-US" altLang="zh-TW" sz="1600" dirty="0">
                <a:solidFill>
                  <a:srgbClr val="FFFF99"/>
                </a:solidFill>
                <a:latin typeface="細明體"/>
                <a:ea typeface="細明體"/>
              </a:rPr>
              <a:t> of elements:" </a:t>
            </a:r>
            <a:r>
              <a:rPr lang="en-US" altLang="zh-TW" sz="1600" dirty="0" smtClean="0">
                <a:solidFill>
                  <a:srgbClr val="F8F8F8"/>
                </a:solidFill>
                <a:latin typeface="細明體"/>
                <a:ea typeface="細明體"/>
              </a:rPr>
              <a:t>&lt;&lt; </a:t>
            </a:r>
            <a:r>
              <a:rPr lang="en-US" altLang="zh-TW" sz="1600" dirty="0" err="1" smtClean="0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600" dirty="0" err="1" smtClean="0">
                <a:solidFill>
                  <a:srgbClr val="F8F8F8"/>
                </a:solidFill>
                <a:latin typeface="細明體"/>
                <a:ea typeface="細明體"/>
              </a:rPr>
              <a:t>.</a:t>
            </a:r>
            <a:r>
              <a:rPr lang="en-US" altLang="zh-TW" sz="1600" dirty="0" err="1" smtClean="0">
                <a:solidFill>
                  <a:srgbClr val="C0C0C0"/>
                </a:solidFill>
                <a:latin typeface="細明體"/>
                <a:ea typeface="細明體"/>
              </a:rPr>
              <a:t>size</a:t>
            </a:r>
            <a:r>
              <a:rPr lang="en-US" altLang="zh-TW" sz="1600" dirty="0" smtClean="0">
                <a:solidFill>
                  <a:srgbClr val="F8F8F8"/>
                </a:solidFill>
                <a:latin typeface="細明體"/>
                <a:ea typeface="細明體"/>
              </a:rPr>
              <a:t>() &lt;&lt; </a:t>
            </a:r>
            <a:r>
              <a:rPr lang="en-US" altLang="zh-TW" sz="1600" dirty="0" err="1" smtClean="0">
                <a:solidFill>
                  <a:srgbClr val="C0C0C0"/>
                </a:solidFill>
                <a:latin typeface="細明體"/>
                <a:ea typeface="細明體"/>
              </a:rPr>
              <a:t>std</a:t>
            </a:r>
            <a:r>
              <a:rPr lang="en-US" altLang="zh-TW" sz="1600" dirty="0">
                <a:solidFill>
                  <a:srgbClr val="F8F8F8"/>
                </a:solidFill>
                <a:latin typeface="細明體"/>
                <a:ea typeface="細明體"/>
              </a:rPr>
              <a:t>::</a:t>
            </a:r>
            <a:r>
              <a:rPr lang="en-US" altLang="zh-TW" sz="1600" dirty="0" err="1">
                <a:solidFill>
                  <a:srgbClr val="C0C0C0"/>
                </a:solidFill>
                <a:latin typeface="細明體"/>
                <a:ea typeface="細明體"/>
              </a:rPr>
              <a:t>endl</a:t>
            </a:r>
            <a:r>
              <a:rPr lang="en-US" altLang="zh-TW" sz="1600" dirty="0">
                <a:solidFill>
                  <a:srgbClr val="F8F8F8"/>
                </a:solidFill>
                <a:latin typeface="細明體"/>
                <a:ea typeface="細明體"/>
              </a:rPr>
              <a:t>;</a:t>
            </a:r>
          </a:p>
          <a:p>
            <a:pPr marL="0" lvl="0" indent="0">
              <a:lnSpc>
                <a:spcPts val="1500"/>
              </a:lnSpc>
              <a:buNone/>
            </a:pPr>
            <a:endParaRPr lang="zh-TW" altLang="en-US" sz="16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lvl="0" indent="0">
              <a:lnSpc>
                <a:spcPts val="1500"/>
              </a:lnSpc>
              <a:buNone/>
            </a:pPr>
            <a:r>
              <a:rPr lang="en-US" altLang="zh-TW" sz="1600" dirty="0" smtClean="0">
                <a:solidFill>
                  <a:srgbClr val="CDA869"/>
                </a:solidFill>
                <a:latin typeface="細明體"/>
                <a:ea typeface="細明體"/>
              </a:rPr>
              <a:t>   return</a:t>
            </a:r>
            <a:r>
              <a:rPr lang="en-US" altLang="zh-TW" sz="1600" dirty="0" smtClean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600" dirty="0">
                <a:solidFill>
                  <a:srgbClr val="CF6A4C"/>
                </a:solidFill>
                <a:latin typeface="細明體"/>
                <a:ea typeface="細明體"/>
              </a:rPr>
              <a:t>0</a:t>
            </a:r>
            <a:r>
              <a:rPr lang="en-US" altLang="zh-TW" sz="1600" dirty="0">
                <a:solidFill>
                  <a:srgbClr val="F8F8F8"/>
                </a:solidFill>
                <a:latin typeface="細明體"/>
                <a:ea typeface="細明體"/>
              </a:rPr>
              <a:t>;</a:t>
            </a:r>
          </a:p>
          <a:p>
            <a:pPr marL="0" lvl="0" indent="0">
              <a:lnSpc>
                <a:spcPts val="1500"/>
              </a:lnSpc>
              <a:buNone/>
            </a:pPr>
            <a:r>
              <a:rPr lang="en-US" altLang="zh-TW" sz="1600" dirty="0">
                <a:solidFill>
                  <a:srgbClr val="F8F8F8"/>
                </a:solidFill>
                <a:latin typeface="細明體"/>
                <a:ea typeface="細明體"/>
              </a:rPr>
              <a:t>}</a:t>
            </a:r>
            <a:endParaRPr lang="zh-TW" altLang="en-US" sz="4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4" t="17804" r="32459" b="72659"/>
          <a:stretch/>
        </p:blipFill>
        <p:spPr bwMode="auto">
          <a:xfrm>
            <a:off x="853877" y="4753719"/>
            <a:ext cx="695750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55576" y="4243060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Output:</a:t>
            </a: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347864" y="2747459"/>
            <a:ext cx="2496933" cy="72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Reallocation is not guaranteed to happen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Reallocation version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5" y="3212976"/>
            <a:ext cx="8994031" cy="79208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23528" y="2204864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Swap with empty vector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14156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altLang="zh-TW" dirty="0"/>
              <a:t>&lt;vector&gt; - Constructors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1484784"/>
            <a:ext cx="5832648" cy="4781128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vector example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B5CEAA"/>
                </a:solidFill>
                <a:latin typeface="細明體"/>
                <a:ea typeface="細明體"/>
              </a:rPr>
              <a:t>#include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>
                <a:solidFill>
                  <a:srgbClr val="8F9D6A"/>
                </a:solidFill>
                <a:latin typeface="細明體"/>
                <a:ea typeface="細明體"/>
              </a:rPr>
              <a:t>&lt;vector&gt;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F8F8F8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main(){</a:t>
            </a: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endParaRPr lang="en-US" altLang="zh-TW" sz="1400" dirty="0">
              <a:solidFill>
                <a:srgbClr val="0CEB33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     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empty vector of </a:t>
            </a:r>
            <a:r>
              <a:rPr lang="en-US" altLang="zh-TW" sz="1400" dirty="0" err="1">
                <a:solidFill>
                  <a:srgbClr val="0CEB33"/>
                </a:solidFill>
                <a:latin typeface="細明體"/>
                <a:ea typeface="細明體"/>
              </a:rPr>
              <a:t>ints</a:t>
            </a:r>
            <a:endParaRPr lang="en-US" altLang="zh-TW" sz="1400" dirty="0">
              <a:solidFill>
                <a:srgbClr val="C0C0C0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std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::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vector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&lt;</a:t>
            </a:r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&gt; 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first;</a:t>
            </a:r>
          </a:p>
          <a:p>
            <a:pPr marL="0" indent="0">
              <a:buNone/>
            </a:pPr>
            <a:endParaRPr lang="en-US" altLang="zh-TW" sz="1400" dirty="0">
              <a:solidFill>
                <a:srgbClr val="C0C0C0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allocate four </a:t>
            </a:r>
            <a:r>
              <a:rPr lang="en-US" altLang="zh-TW" sz="1400" dirty="0" err="1">
                <a:solidFill>
                  <a:srgbClr val="0CEB33"/>
                </a:solidFill>
                <a:latin typeface="細明體"/>
                <a:ea typeface="細明體"/>
              </a:rPr>
              <a:t>ints</a:t>
            </a: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 and fill with value 100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( size , value )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std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::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vector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&lt;</a:t>
            </a:r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&gt; 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second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(</a:t>
            </a:r>
            <a:r>
              <a:rPr lang="en-US" altLang="zh-TW" sz="1400" dirty="0">
                <a:solidFill>
                  <a:srgbClr val="CF6A4C"/>
                </a:solidFill>
                <a:latin typeface="細明體"/>
                <a:ea typeface="細明體"/>
              </a:rPr>
              <a:t>4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,</a:t>
            </a:r>
            <a:r>
              <a:rPr lang="en-US" altLang="zh-TW" sz="1400" dirty="0">
                <a:solidFill>
                  <a:srgbClr val="CF6A4C"/>
                </a:solidFill>
                <a:latin typeface="細明體"/>
                <a:ea typeface="細明體"/>
              </a:rPr>
              <a:t>100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);</a:t>
            </a:r>
          </a:p>
          <a:p>
            <a:pPr marL="0" indent="0">
              <a:buNone/>
            </a:pP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iterating through second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std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::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vector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&lt;</a:t>
            </a:r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&gt; 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third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(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second</a:t>
            </a:r>
            <a:r>
              <a:rPr lang="en-US" altLang="zh-TW" sz="1400" dirty="0" err="1">
                <a:solidFill>
                  <a:srgbClr val="F8F8F8"/>
                </a:solidFill>
                <a:latin typeface="細明體"/>
                <a:ea typeface="細明體"/>
              </a:rPr>
              <a:t>.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begin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() ,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second</a:t>
            </a:r>
            <a:r>
              <a:rPr lang="en-US" altLang="zh-TW" sz="1400" dirty="0" err="1">
                <a:solidFill>
                  <a:srgbClr val="F8F8F8"/>
                </a:solidFill>
                <a:latin typeface="細明體"/>
                <a:ea typeface="細明體"/>
              </a:rPr>
              <a:t>.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end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());  </a:t>
            </a:r>
          </a:p>
          <a:p>
            <a:pPr marL="0" indent="0">
              <a:buNone/>
            </a:pPr>
            <a:endParaRPr lang="en-US" altLang="zh-TW" sz="1400" dirty="0">
              <a:solidFill>
                <a:srgbClr val="0CEB33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a copy of third</a:t>
            </a: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std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::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vector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&lt;</a:t>
            </a:r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&gt; 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fourth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(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third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);                       </a:t>
            </a:r>
          </a:p>
          <a:p>
            <a:pPr marL="0" indent="0">
              <a:buNone/>
            </a:pPr>
            <a:endParaRPr lang="en-US" altLang="zh-TW" sz="1400" dirty="0">
              <a:solidFill>
                <a:srgbClr val="0CEB33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…</a:t>
            </a:r>
          </a:p>
          <a:p>
            <a:pPr marL="0" indent="0">
              <a:buNone/>
            </a:pP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endParaRPr lang="zh-TW" altLang="en-US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9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562"/>
            <a:ext cx="8229600" cy="1143000"/>
          </a:xfrm>
        </p:spPr>
        <p:txBody>
          <a:bodyPr/>
          <a:lstStyle/>
          <a:p>
            <a:r>
              <a:rPr lang="en-US" altLang="zh-TW" dirty="0"/>
              <a:t>&lt;vector&gt; - Constructors</a:t>
            </a:r>
            <a:endParaRPr lang="zh-TW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01707"/>
              </p:ext>
            </p:extLst>
          </p:nvPr>
        </p:nvGraphicFramePr>
        <p:xfrm>
          <a:off x="1034134" y="2253526"/>
          <a:ext cx="6480720" cy="342520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05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308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default (1)</a:t>
                      </a:r>
                      <a:endParaRPr lang="en-US" b="0" i="1" dirty="0">
                        <a:solidFill>
                          <a:srgbClr val="A0D0A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 vector( 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Allocator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 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altLang="zh-TW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Allocator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);</a:t>
                      </a:r>
                      <a:endParaRPr lang="en-US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429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fill (2)</a:t>
                      </a:r>
                      <a:endParaRPr lang="en-US" b="0" i="1">
                        <a:solidFill>
                          <a:srgbClr val="A0D0A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</a:t>
                      </a:r>
                      <a:r>
                        <a:rPr lang="en-US" dirty="0">
                          <a:effectLst/>
                        </a:rPr>
                        <a:t> vector (</a:t>
                      </a:r>
                    </a:p>
                    <a:p>
                      <a:r>
                        <a:rPr lang="en-US" dirty="0">
                          <a:effectLst/>
                        </a:rPr>
                        <a:t>        </a:t>
                      </a:r>
                      <a:r>
                        <a:rPr lang="en-US" dirty="0" err="1">
                          <a:effectLst/>
                        </a:rPr>
                        <a:t>size_type</a:t>
                      </a:r>
                      <a:r>
                        <a:rPr lang="en-US" dirty="0">
                          <a:effectLst/>
                        </a:rPr>
                        <a:t> n, </a:t>
                      </a:r>
                    </a:p>
                    <a:p>
                      <a:r>
                        <a:rPr lang="en-US" dirty="0">
                          <a:effectLst/>
                        </a:rPr>
                        <a:t>        </a:t>
                      </a:r>
                      <a:r>
                        <a:rPr lang="en-US" dirty="0" err="1">
                          <a:effectLst/>
                        </a:rPr>
                        <a:t>const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ValueType</a:t>
                      </a:r>
                      <a:r>
                        <a:rPr lang="en-US" dirty="0">
                          <a:effectLst/>
                        </a:rPr>
                        <a:t>&amp; </a:t>
                      </a:r>
                      <a:r>
                        <a:rPr lang="en-US" dirty="0" err="1">
                          <a:effectLst/>
                        </a:rPr>
                        <a:t>val</a:t>
                      </a:r>
                      <a:r>
                        <a:rPr lang="en-US" dirty="0">
                          <a:effectLst/>
                        </a:rPr>
                        <a:t> = 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ValueType</a:t>
                      </a:r>
                      <a:r>
                        <a:rPr lang="en-US" dirty="0">
                          <a:effectLst/>
                        </a:rPr>
                        <a:t>(), </a:t>
                      </a:r>
                    </a:p>
                    <a:p>
                      <a:r>
                        <a:rPr lang="en-US" dirty="0">
                          <a:effectLst/>
                        </a:rPr>
                        <a:t>        </a:t>
                      </a:r>
                      <a:r>
                        <a:rPr lang="en-US" dirty="0" err="1">
                          <a:effectLst/>
                        </a:rPr>
                        <a:t>const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Allocator</a:t>
                      </a:r>
                      <a:r>
                        <a:rPr lang="en-US" dirty="0">
                          <a:effectLst/>
                        </a:rPr>
                        <a:t>&amp; </a:t>
                      </a:r>
                      <a:r>
                        <a:rPr lang="en-US" dirty="0" err="1">
                          <a:effectLst/>
                        </a:rPr>
                        <a:t>alloc</a:t>
                      </a:r>
                      <a:r>
                        <a:rPr lang="en-US" dirty="0">
                          <a:effectLst/>
                        </a:rPr>
                        <a:t> = 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Allocator</a:t>
                      </a:r>
                      <a:r>
                        <a:rPr lang="en-US" dirty="0">
                          <a:effectLst/>
                        </a:rPr>
                        <a:t>()   ); </a:t>
                      </a:r>
                      <a:endParaRPr lang="en-US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868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range (3)</a:t>
                      </a:r>
                      <a:endParaRPr lang="en-US" b="0" i="1" dirty="0">
                        <a:solidFill>
                          <a:srgbClr val="A0D0A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template&lt; class </a:t>
                      </a:r>
                      <a:r>
                        <a:rPr lang="en-US" altLang="zh-TW" sz="1800" b="0" i="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 </a:t>
                      </a:r>
                    </a:p>
                    <a:p>
                      <a:pPr lvl="1"/>
                      <a:r>
                        <a:rPr lang="en-US" altLang="zh-TW" sz="1800" b="0" i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zh-TW" sz="1800" b="0" i="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first, </a:t>
                      </a:r>
                      <a:r>
                        <a:rPr lang="en-US" altLang="zh-TW" sz="1800" b="0" i="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TW" sz="1800" b="0" i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last, </a:t>
                      </a:r>
                    </a:p>
                    <a:p>
                      <a:pPr lvl="1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 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Allocator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 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Allocator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);</a:t>
                      </a:r>
                      <a:endParaRPr lang="en-US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4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copy (4)</a:t>
                      </a:r>
                      <a:endParaRPr lang="en-US" b="0" i="1" dirty="0">
                        <a:solidFill>
                          <a:srgbClr val="A0D0A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vector ( </a:t>
                      </a:r>
                      <a:r>
                        <a:rPr lang="en-US" dirty="0" err="1">
                          <a:effectLst/>
                        </a:rPr>
                        <a:t>const</a:t>
                      </a:r>
                      <a:r>
                        <a:rPr lang="en-US" dirty="0">
                          <a:effectLst/>
                        </a:rPr>
                        <a:t> vector&amp; x );</a:t>
                      </a:r>
                      <a:endParaRPr lang="en-US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34134" y="1341623"/>
            <a:ext cx="75703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template&lt; class </a:t>
            </a:r>
            <a:r>
              <a:rPr lang="en-US" altLang="zh-TW" dirty="0" err="1">
                <a:solidFill>
                  <a:srgbClr val="FF0000"/>
                </a:solidFill>
              </a:rPr>
              <a:t>ValueType</a:t>
            </a:r>
            <a:r>
              <a:rPr lang="en-US" altLang="zh-TW" dirty="0"/>
              <a:t>,  class </a:t>
            </a:r>
            <a:r>
              <a:rPr lang="en-US" altLang="zh-TW" dirty="0">
                <a:solidFill>
                  <a:srgbClr val="0070C0"/>
                </a:solidFill>
              </a:rPr>
              <a:t>Allocator</a:t>
            </a:r>
            <a:r>
              <a:rPr lang="en-US" altLang="zh-TW" dirty="0"/>
              <a:t> = </a:t>
            </a:r>
            <a:r>
              <a:rPr lang="en-US" altLang="zh-TW" dirty="0" err="1">
                <a:hlinkClick r:id="rId2"/>
              </a:rPr>
              <a:t>std</a:t>
            </a:r>
            <a:r>
              <a:rPr lang="en-US" altLang="zh-TW" dirty="0">
                <a:hlinkClick r:id="rId2"/>
              </a:rPr>
              <a:t>::allocator</a:t>
            </a:r>
            <a:r>
              <a:rPr lang="en-US" altLang="zh-TW" dirty="0"/>
              <a:t>&lt;T&gt; &gt; </a:t>
            </a:r>
            <a:r>
              <a:rPr lang="en-US" altLang="zh-TW" dirty="0" smtClean="0"/>
              <a:t>class</a:t>
            </a:r>
            <a:r>
              <a:rPr lang="en-US" altLang="zh-TW" dirty="0"/>
              <a:t> vector;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6070" y="972291"/>
            <a:ext cx="181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Class definitions: 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6095" y="1876182"/>
            <a:ext cx="245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Constructor definitions: </a:t>
            </a:r>
            <a:endParaRPr lang="zh-TW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69462" y="6136178"/>
            <a:ext cx="39506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http://en.cppreference.com/w/cpp/container/vector/vector</a:t>
            </a:r>
            <a:endParaRPr lang="zh-TW" alt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294343" y="6413177"/>
            <a:ext cx="35249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4"/>
              </a:rPr>
              <a:t>http://www.cplusplus.com/reference/vector/vector/</a:t>
            </a:r>
            <a:endParaRPr lang="zh-TW" altLang="en-US" sz="1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95536" y="836712"/>
            <a:ext cx="4248472" cy="5544616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vector example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>
                <a:solidFill>
                  <a:srgbClr val="B5CEAA"/>
                </a:solidFill>
                <a:latin typeface="細明體"/>
                <a:ea typeface="細明體"/>
              </a:rPr>
              <a:t>#include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>
                <a:solidFill>
                  <a:srgbClr val="8F9D6A"/>
                </a:solidFill>
                <a:latin typeface="細明體"/>
                <a:ea typeface="細明體"/>
              </a:rPr>
              <a:t>&lt;vector&gt;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 err="1">
                <a:solidFill>
                  <a:srgbClr val="F8F8F8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main</a:t>
            </a: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(){</a:t>
            </a:r>
            <a:endParaRPr lang="en-US" altLang="zh-TW" sz="1400" dirty="0">
              <a:solidFill>
                <a:srgbClr val="0CEB33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empty vector of </a:t>
            </a:r>
            <a:r>
              <a:rPr lang="en-US" altLang="zh-TW" sz="1400" dirty="0" err="1">
                <a:solidFill>
                  <a:srgbClr val="0CEB33"/>
                </a:solidFill>
                <a:latin typeface="細明體"/>
                <a:ea typeface="細明體"/>
              </a:rPr>
              <a:t>ints</a:t>
            </a:r>
            <a:endParaRPr lang="en-US" altLang="zh-TW" sz="1400" dirty="0">
              <a:solidFill>
                <a:srgbClr val="C0C0C0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std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::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vector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&lt;</a:t>
            </a:r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&gt; 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first;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zh-TW" sz="1400" dirty="0">
              <a:solidFill>
                <a:srgbClr val="C0C0C0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allocate four </a:t>
            </a:r>
            <a:r>
              <a:rPr lang="en-US" altLang="zh-TW" sz="1400" dirty="0" err="1">
                <a:solidFill>
                  <a:srgbClr val="0CEB33"/>
                </a:solidFill>
                <a:latin typeface="細明體"/>
                <a:ea typeface="細明體"/>
              </a:rPr>
              <a:t>ints</a:t>
            </a: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 and fill with value 100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( size , value )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std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::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vector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&lt;</a:t>
            </a:r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&gt; 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second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(</a:t>
            </a:r>
            <a:r>
              <a:rPr lang="en-US" altLang="zh-TW" sz="1400" dirty="0">
                <a:solidFill>
                  <a:srgbClr val="CF6A4C"/>
                </a:solidFill>
                <a:latin typeface="細明體"/>
                <a:ea typeface="細明體"/>
              </a:rPr>
              <a:t>4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,</a:t>
            </a:r>
            <a:r>
              <a:rPr lang="en-US" altLang="zh-TW" sz="1400" dirty="0">
                <a:solidFill>
                  <a:srgbClr val="CF6A4C"/>
                </a:solidFill>
                <a:latin typeface="細明體"/>
                <a:ea typeface="細明體"/>
              </a:rPr>
              <a:t>100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);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iterating through </a:t>
            </a:r>
            <a:r>
              <a:rPr lang="en-US" altLang="zh-TW" sz="1400" dirty="0" smtClean="0">
                <a:solidFill>
                  <a:srgbClr val="0CEB33"/>
                </a:solidFill>
                <a:latin typeface="細明體"/>
                <a:ea typeface="細明體"/>
              </a:rPr>
              <a:t>second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std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::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vector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&lt;</a:t>
            </a:r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&gt; 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third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(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second</a:t>
            </a:r>
            <a:r>
              <a:rPr lang="en-US" altLang="zh-TW" sz="1400" dirty="0" err="1">
                <a:solidFill>
                  <a:srgbClr val="F8F8F8"/>
                </a:solidFill>
                <a:latin typeface="細明體"/>
                <a:ea typeface="細明體"/>
              </a:rPr>
              <a:t>.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begin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() ,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second</a:t>
            </a:r>
            <a:r>
              <a:rPr lang="en-US" altLang="zh-TW" sz="1400" dirty="0" err="1">
                <a:solidFill>
                  <a:srgbClr val="F8F8F8"/>
                </a:solidFill>
                <a:latin typeface="細明體"/>
                <a:ea typeface="細明體"/>
              </a:rPr>
              <a:t>.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end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());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zh-TW" sz="1400" dirty="0">
              <a:solidFill>
                <a:srgbClr val="0CEB33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a copy of </a:t>
            </a:r>
            <a:r>
              <a:rPr lang="en-US" altLang="zh-TW" sz="1400" dirty="0" smtClean="0">
                <a:solidFill>
                  <a:srgbClr val="0CEB33"/>
                </a:solidFill>
                <a:latin typeface="細明體"/>
                <a:ea typeface="細明體"/>
              </a:rPr>
              <a:t>third</a:t>
            </a:r>
            <a:endParaRPr lang="en-US" altLang="zh-TW" sz="1400" dirty="0">
              <a:solidFill>
                <a:srgbClr val="0CEB33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std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::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vector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&lt;</a:t>
            </a:r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&gt; 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fourth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(</a:t>
            </a:r>
            <a:r>
              <a:rPr lang="en-US" altLang="zh-TW" sz="1400" dirty="0" smtClean="0">
                <a:solidFill>
                  <a:srgbClr val="C0C0C0"/>
                </a:solidFill>
                <a:latin typeface="細明體"/>
                <a:ea typeface="細明體"/>
              </a:rPr>
              <a:t>third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);                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zh-TW" sz="1400" dirty="0">
              <a:solidFill>
                <a:srgbClr val="0CEB33"/>
              </a:solidFill>
              <a:latin typeface="細明體"/>
              <a:ea typeface="細明體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…</a:t>
            </a:r>
          </a:p>
          <a:p>
            <a:pPr marL="0" indent="0">
              <a:buNone/>
            </a:pP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endParaRPr lang="zh-TW" altLang="en-US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8433832"/>
              </p:ext>
            </p:extLst>
          </p:nvPr>
        </p:nvGraphicFramePr>
        <p:xfrm>
          <a:off x="4788024" y="1628800"/>
          <a:ext cx="4248472" cy="41878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effectLst/>
                        </a:rPr>
                        <a:t>default(1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b="0" i="1" dirty="0">
                        <a:solidFill>
                          <a:srgbClr val="A0D0A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 vector(</a:t>
                      </a:r>
                    </a:p>
                    <a:p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4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Allocator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 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altLang="zh-TW" sz="14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Allocator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);</a:t>
                      </a:r>
                      <a:endParaRPr lang="en-US" sz="14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fill (2)</a:t>
                      </a:r>
                      <a:endParaRPr lang="en-US" sz="1400" b="0" i="1" dirty="0">
                        <a:solidFill>
                          <a:srgbClr val="A0D0A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</a:t>
                      </a:r>
                      <a:r>
                        <a:rPr lang="en-US" sz="1400" dirty="0">
                          <a:effectLst/>
                        </a:rPr>
                        <a:t> vector (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       </a:t>
                      </a:r>
                      <a:r>
                        <a:rPr lang="en-US" sz="1400" dirty="0" err="1">
                          <a:effectLst/>
                        </a:rPr>
                        <a:t>size_type</a:t>
                      </a:r>
                      <a:r>
                        <a:rPr lang="en-US" sz="1400" dirty="0">
                          <a:effectLst/>
                        </a:rPr>
                        <a:t> n, 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       </a:t>
                      </a:r>
                      <a:r>
                        <a:rPr lang="en-US" sz="1400" dirty="0" err="1">
                          <a:effectLst/>
                        </a:rPr>
                        <a:t>const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altLang="zh-TW" sz="1400" dirty="0" err="1">
                          <a:solidFill>
                            <a:srgbClr val="FF0000"/>
                          </a:solidFill>
                        </a:rPr>
                        <a:t>ValueType</a:t>
                      </a:r>
                      <a:r>
                        <a:rPr lang="en-US" sz="1400" dirty="0">
                          <a:effectLst/>
                        </a:rPr>
                        <a:t>&amp; </a:t>
                      </a:r>
                      <a:r>
                        <a:rPr lang="en-US" sz="1400" dirty="0" err="1">
                          <a:effectLst/>
                        </a:rPr>
                        <a:t>val</a:t>
                      </a:r>
                      <a:r>
                        <a:rPr lang="en-US" sz="1400" dirty="0">
                          <a:effectLst/>
                        </a:rPr>
                        <a:t> = </a:t>
                      </a:r>
                      <a:r>
                        <a:rPr lang="en-US" altLang="zh-TW" sz="1400" dirty="0" err="1">
                          <a:solidFill>
                            <a:srgbClr val="FF0000"/>
                          </a:solidFill>
                        </a:rPr>
                        <a:t>ValueType</a:t>
                      </a:r>
                      <a:r>
                        <a:rPr lang="en-US" sz="1400" dirty="0">
                          <a:effectLst/>
                        </a:rPr>
                        <a:t>(), 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       </a:t>
                      </a:r>
                      <a:r>
                        <a:rPr lang="en-US" sz="1400" dirty="0" err="1">
                          <a:effectLst/>
                        </a:rPr>
                        <a:t>const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Allocator</a:t>
                      </a:r>
                      <a:r>
                        <a:rPr lang="en-US" sz="1400" dirty="0">
                          <a:effectLst/>
                        </a:rPr>
                        <a:t>&amp; </a:t>
                      </a:r>
                      <a:r>
                        <a:rPr lang="en-US" sz="1400" dirty="0" err="1">
                          <a:effectLst/>
                        </a:rPr>
                        <a:t>alloc</a:t>
                      </a:r>
                      <a:r>
                        <a:rPr lang="en-US" sz="1400" dirty="0">
                          <a:effectLst/>
                        </a:rPr>
                        <a:t> = </a:t>
                      </a: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Allocator</a:t>
                      </a:r>
                      <a:r>
                        <a:rPr lang="en-US" sz="1400" dirty="0">
                          <a:effectLst/>
                        </a:rPr>
                        <a:t>()   ); </a:t>
                      </a:r>
                      <a:endParaRPr lang="en-US" sz="14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014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range (3)</a:t>
                      </a:r>
                      <a:endParaRPr lang="en-US" sz="1400" b="0" i="1" dirty="0">
                        <a:solidFill>
                          <a:srgbClr val="A0D0A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template&lt; class </a:t>
                      </a:r>
                      <a:r>
                        <a:rPr lang="en-US" altLang="zh-TW" sz="1400" b="0" i="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vector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 </a:t>
                      </a:r>
                      <a:endParaRPr lang="en-US" altLang="zh-TW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altLang="zh-TW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TW" sz="1400" b="0" i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1300" b="0" i="0" kern="1200" dirty="0" err="1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TW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first, </a:t>
                      </a:r>
                      <a:r>
                        <a:rPr lang="en-US" altLang="zh-TW" sz="1300" b="0" i="0" kern="1200" dirty="0" err="1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TW" sz="1300" b="0" i="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last,</a:t>
                      </a:r>
                    </a:p>
                    <a:p>
                      <a:pPr lvl="0"/>
                      <a:r>
                        <a:rPr lang="en-US" altLang="zh-TW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TW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altLang="zh-TW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zh-TW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300" dirty="0">
                          <a:solidFill>
                            <a:srgbClr val="0070C0"/>
                          </a:solidFill>
                        </a:rPr>
                        <a:t>Allocator</a:t>
                      </a:r>
                      <a:r>
                        <a:rPr lang="en-US" altLang="zh-TW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 </a:t>
                      </a:r>
                      <a:r>
                        <a:rPr lang="en-US" altLang="zh-TW" sz="1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</a:t>
                      </a:r>
                      <a:r>
                        <a:rPr lang="en-US" altLang="zh-TW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altLang="zh-TW" sz="1300" dirty="0">
                          <a:solidFill>
                            <a:srgbClr val="0070C0"/>
                          </a:solidFill>
                        </a:rPr>
                        <a:t>Allocator</a:t>
                      </a:r>
                      <a:r>
                        <a:rPr lang="en-US" altLang="zh-TW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);</a:t>
                      </a:r>
                      <a:endParaRPr lang="en-US" sz="13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5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copy (4)</a:t>
                      </a:r>
                      <a:endParaRPr lang="en-US" sz="1400" b="0" i="1" dirty="0">
                        <a:solidFill>
                          <a:srgbClr val="A0D0A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vector ( </a:t>
                      </a:r>
                      <a:r>
                        <a:rPr lang="en-US" sz="1400" dirty="0" err="1">
                          <a:effectLst/>
                        </a:rPr>
                        <a:t>const</a:t>
                      </a:r>
                      <a:r>
                        <a:rPr lang="en-US" sz="1400" dirty="0">
                          <a:effectLst/>
                        </a:rPr>
                        <a:t> vector&amp; x );</a:t>
                      </a:r>
                      <a:endParaRPr lang="en-US" sz="14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38</a:t>
            </a:fld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3131840" y="1988840"/>
            <a:ext cx="1584176" cy="31167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491880" y="3152787"/>
            <a:ext cx="1368152" cy="1558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365773" y="4232910"/>
            <a:ext cx="1368152" cy="2762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3491880" y="5013176"/>
            <a:ext cx="144016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2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152" y="359669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TW" dirty="0"/>
              <a:t>&lt;vector&gt; push element</a:t>
            </a:r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403648" y="6021288"/>
            <a:ext cx="4248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2"/>
              </a:rPr>
              <a:t>http://en.cppreference.com/w/cpp/container/vector/push_back</a:t>
            </a:r>
            <a:endParaRPr lang="zh-TW" altLang="en-US" sz="12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43" y="1335905"/>
            <a:ext cx="46482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43" y="2276872"/>
            <a:ext cx="7768937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429363" y="6298287"/>
            <a:ext cx="4165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5"/>
              </a:rPr>
              <a:t>http://www.cplusplus.com/reference/vector/vector/push_back/</a:t>
            </a:r>
            <a:endParaRPr lang="zh-TW" altLang="en-US" sz="1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9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151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Content Placeholder 4"/>
          <p:cNvSpPr>
            <a:spLocks noGrp="1"/>
          </p:cNvSpPr>
          <p:nvPr>
            <p:ph sz="half" idx="1"/>
          </p:nvPr>
        </p:nvSpPr>
        <p:spPr>
          <a:xfrm>
            <a:off x="899592" y="1268760"/>
            <a:ext cx="4038600" cy="4853136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vector example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B5CEAA"/>
                </a:solidFill>
                <a:latin typeface="細明體"/>
                <a:ea typeface="細明體"/>
              </a:rPr>
              <a:t>#include</a:t>
            </a:r>
            <a:r>
              <a:rPr lang="en-US" altLang="zh-TW" sz="16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600" dirty="0">
                <a:solidFill>
                  <a:srgbClr val="8F9D6A"/>
                </a:solidFill>
                <a:latin typeface="細明體"/>
                <a:ea typeface="細明體"/>
              </a:rPr>
              <a:t>&lt;</a:t>
            </a:r>
            <a:r>
              <a:rPr lang="en-US" altLang="zh-TW" sz="1600" dirty="0" err="1">
                <a:solidFill>
                  <a:srgbClr val="8F9D6A"/>
                </a:solidFill>
                <a:latin typeface="細明體"/>
                <a:ea typeface="細明體"/>
              </a:rPr>
              <a:t>iostream</a:t>
            </a:r>
            <a:r>
              <a:rPr lang="en-US" altLang="zh-TW" sz="1600" dirty="0">
                <a:solidFill>
                  <a:srgbClr val="8F9D6A"/>
                </a:solidFill>
                <a:latin typeface="細明體"/>
                <a:ea typeface="細明體"/>
              </a:rPr>
              <a:t>&gt;</a:t>
            </a:r>
            <a:endParaRPr lang="en-US" altLang="zh-TW" sz="16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B5CEAA"/>
                </a:solidFill>
                <a:latin typeface="細明體"/>
                <a:ea typeface="細明體"/>
              </a:rPr>
              <a:t>#include</a:t>
            </a:r>
            <a:r>
              <a:rPr lang="en-US" altLang="zh-TW" sz="16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600" dirty="0">
                <a:solidFill>
                  <a:srgbClr val="8F9D6A"/>
                </a:solidFill>
                <a:latin typeface="細明體"/>
                <a:ea typeface="細明體"/>
              </a:rPr>
              <a:t>&lt;vector&gt;</a:t>
            </a:r>
            <a:endParaRPr lang="en-US" altLang="zh-TW" sz="16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main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()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{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//initialize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std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::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vector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&lt;</a:t>
            </a:r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&gt;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; </a:t>
            </a:r>
          </a:p>
          <a:p>
            <a:pPr marL="0" indent="0">
              <a:buNone/>
            </a:pP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//---------------------------------------</a:t>
            </a: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ADD ELEMENTS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myData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=</a:t>
            </a:r>
            <a:r>
              <a:rPr lang="en-US" altLang="zh-TW" sz="1400" dirty="0">
                <a:solidFill>
                  <a:srgbClr val="CF6A4C"/>
                </a:solidFill>
                <a:latin typeface="細明體"/>
                <a:ea typeface="細明體"/>
              </a:rPr>
              <a:t>9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;</a:t>
            </a:r>
          </a:p>
          <a:p>
            <a:pPr marL="0" indent="0">
              <a:buNone/>
            </a:pPr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add ten integer 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marL="0" indent="0">
              <a:buNone/>
            </a:pPr>
            <a:r>
              <a:rPr lang="nn-NO" altLang="zh-TW" sz="1400" dirty="0">
                <a:solidFill>
                  <a:srgbClr val="CDA869"/>
                </a:solidFill>
                <a:latin typeface="細明體"/>
                <a:ea typeface="細明體"/>
              </a:rPr>
              <a:t>for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 </a:t>
            </a:r>
            <a:r>
              <a:rPr lang="nn-NO" altLang="zh-TW" sz="1400" dirty="0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= </a:t>
            </a:r>
            <a:r>
              <a:rPr lang="nn-NO" altLang="zh-TW" sz="1400" dirty="0" smtClean="0">
                <a:solidFill>
                  <a:srgbClr val="CF6A4C"/>
                </a:solidFill>
                <a:latin typeface="細明體"/>
                <a:ea typeface="細明體"/>
              </a:rPr>
              <a:t>0</a:t>
            </a:r>
            <a:r>
              <a:rPr lang="nn-NO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;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&lt; </a:t>
            </a:r>
            <a:r>
              <a:rPr lang="nn-NO" altLang="zh-TW" sz="1400" dirty="0">
                <a:solidFill>
                  <a:srgbClr val="CF6A4C"/>
                </a:solidFill>
                <a:latin typeface="細明體"/>
                <a:ea typeface="細明體"/>
              </a:rPr>
              <a:t>10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;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++) {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   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 err="1">
                <a:solidFill>
                  <a:srgbClr val="F8F8F8"/>
                </a:solidFill>
                <a:latin typeface="細明體"/>
                <a:ea typeface="細明體"/>
              </a:rPr>
              <a:t>.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push_back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myData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);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}</a:t>
            </a:r>
            <a:r>
              <a:rPr lang="en-US" altLang="zh-TW" sz="1050" dirty="0">
                <a:solidFill>
                  <a:prstClr val="black"/>
                </a:solidFill>
              </a:rPr>
              <a:t>}</a:t>
            </a:r>
            <a:endParaRPr lang="zh-TW" altLang="en-US" sz="105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TW" altLang="en-US" sz="4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20072" y="1830596"/>
            <a:ext cx="1179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myVector</a:t>
            </a:r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6084168" y="2348880"/>
            <a:ext cx="79208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9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84168" y="2852936"/>
            <a:ext cx="79208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9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84168" y="3356992"/>
            <a:ext cx="79208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9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84168" y="3861048"/>
            <a:ext cx="79208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9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53414" y="4433336"/>
            <a:ext cx="253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zh-TW" sz="20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zh-TW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&lt;vector&gt; access element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85206"/>
            <a:ext cx="6252315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8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&lt;vector&gt; access element</a:t>
            </a:r>
            <a:endParaRPr lang="zh-TW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79" y="2060848"/>
            <a:ext cx="7626703" cy="3292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25516" y="2533276"/>
            <a:ext cx="120652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953" y="1607745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An integer type(e.g. unsigned </a:t>
            </a:r>
            <a:r>
              <a:rPr lang="en-US" altLang="zh-TW" sz="1600" dirty="0" err="1">
                <a:solidFill>
                  <a:srgbClr val="FF0000"/>
                </a:solidFill>
              </a:rPr>
              <a:t>int</a:t>
            </a:r>
            <a:r>
              <a:rPr lang="en-US" altLang="zh-TW" sz="1600" dirty="0">
                <a:solidFill>
                  <a:srgbClr val="FF0000"/>
                </a:solidFill>
              </a:rPr>
              <a:t> ), platform depended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55976" y="1946299"/>
            <a:ext cx="144016" cy="474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43661" y="6075600"/>
            <a:ext cx="64563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http://www.cplusplus.com/reference/vector/vector/operator[]/</a:t>
            </a:r>
            <a:endParaRPr lang="zh-TW" alt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508587" y="5795972"/>
            <a:ext cx="66784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4"/>
              </a:rPr>
              <a:t>http://en.cppreference.com/w/cpp/container/vector/operator_at</a:t>
            </a:r>
            <a:endParaRPr lang="zh-TW" altLang="en-US" sz="1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8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908720"/>
            <a:ext cx="7272808" cy="41857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main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()</a:t>
            </a:r>
          </a:p>
          <a:p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{</a:t>
            </a:r>
          </a:p>
          <a:p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lvl="1"/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myData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=</a:t>
            </a:r>
            <a:r>
              <a:rPr lang="en-US" altLang="zh-TW" sz="1400" dirty="0">
                <a:solidFill>
                  <a:srgbClr val="CF6A4C"/>
                </a:solidFill>
                <a:latin typeface="細明體"/>
                <a:ea typeface="細明體"/>
              </a:rPr>
              <a:t>9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;</a:t>
            </a:r>
          </a:p>
          <a:p>
            <a:pPr lvl="1"/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lvl="1"/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add ten integer 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lvl="1"/>
            <a:r>
              <a:rPr lang="nn-NO" altLang="zh-TW" sz="1400" dirty="0">
                <a:solidFill>
                  <a:srgbClr val="CDA869"/>
                </a:solidFill>
                <a:latin typeface="細明體"/>
                <a:ea typeface="細明體"/>
              </a:rPr>
              <a:t>for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 </a:t>
            </a:r>
            <a:r>
              <a:rPr lang="nn-NO" altLang="zh-TW" sz="1400" dirty="0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=</a:t>
            </a:r>
            <a:r>
              <a:rPr lang="nn-NO" altLang="zh-TW" sz="1400" dirty="0">
                <a:solidFill>
                  <a:srgbClr val="CF6A4C"/>
                </a:solidFill>
                <a:latin typeface="細明體"/>
                <a:ea typeface="細明體"/>
              </a:rPr>
              <a:t>0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;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&lt; </a:t>
            </a:r>
            <a:r>
              <a:rPr lang="nn-NO" altLang="zh-TW" sz="1400" dirty="0">
                <a:solidFill>
                  <a:srgbClr val="CF6A4C"/>
                </a:solidFill>
                <a:latin typeface="細明體"/>
                <a:ea typeface="細明體"/>
              </a:rPr>
              <a:t>5 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;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++) {</a:t>
            </a:r>
          </a:p>
          <a:p>
            <a:pPr lvl="1"/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  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 err="1">
                <a:solidFill>
                  <a:srgbClr val="F8F8F8"/>
                </a:solidFill>
                <a:latin typeface="細明體"/>
                <a:ea typeface="細明體"/>
              </a:rPr>
              <a:t>.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push_back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myData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} </a:t>
            </a:r>
            <a:r>
              <a:rPr lang="en-US" altLang="zh-TW" sz="1400" dirty="0">
                <a:solidFill>
                  <a:prstClr val="black"/>
                </a:solidFill>
              </a:rPr>
              <a:t>}</a:t>
            </a:r>
          </a:p>
          <a:p>
            <a:pPr lvl="1"/>
            <a:endParaRPr lang="en-US" altLang="zh-TW" sz="1400" dirty="0">
              <a:solidFill>
                <a:prstClr val="black"/>
              </a:solidFill>
              <a:latin typeface="細明體"/>
              <a:ea typeface="細明體"/>
            </a:endParaRPr>
          </a:p>
          <a:p>
            <a:pPr lvl="1"/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[</a:t>
            </a:r>
            <a:r>
              <a:rPr lang="nn-NO" altLang="zh-TW" sz="1400" dirty="0">
                <a:solidFill>
                  <a:srgbClr val="CF6A4C"/>
                </a:solidFill>
                <a:latin typeface="細明體"/>
                <a:ea typeface="細明體"/>
              </a:rPr>
              <a:t>0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] = 5 ;</a:t>
            </a:r>
            <a:endParaRPr lang="en-US" altLang="zh-TW" sz="1400" dirty="0">
              <a:solidFill>
                <a:prstClr val="black"/>
              </a:solidFill>
              <a:latin typeface="細明體"/>
              <a:ea typeface="細明體"/>
            </a:endParaRPr>
          </a:p>
          <a:p>
            <a:endParaRPr lang="en-US" altLang="zh-TW" sz="1400" dirty="0">
              <a:solidFill>
                <a:prstClr val="black"/>
              </a:solidFill>
              <a:latin typeface="細明體"/>
              <a:ea typeface="細明體"/>
            </a:endParaRPr>
          </a:p>
          <a:p>
            <a:pPr lvl="1"/>
            <a:r>
              <a:rPr lang="nn-NO" altLang="zh-TW" sz="1400" dirty="0">
                <a:solidFill>
                  <a:srgbClr val="CDA869"/>
                </a:solidFill>
                <a:latin typeface="細明體"/>
                <a:ea typeface="細明體"/>
              </a:rPr>
              <a:t>for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 </a:t>
            </a:r>
            <a:r>
              <a:rPr lang="nn-NO" altLang="zh-TW" sz="1400" dirty="0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=</a:t>
            </a:r>
            <a:r>
              <a:rPr lang="nn-NO" altLang="zh-TW" sz="1400" dirty="0">
                <a:solidFill>
                  <a:srgbClr val="CF6A4C"/>
                </a:solidFill>
                <a:latin typeface="細明體"/>
                <a:ea typeface="細明體"/>
              </a:rPr>
              <a:t>0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;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&lt;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vSize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;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++){</a:t>
            </a:r>
          </a:p>
          <a:p>
            <a:pPr lvl="1"/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  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std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::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cout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&lt;&lt;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[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] &lt;&lt; </a:t>
            </a:r>
            <a:r>
              <a:rPr lang="en-US" altLang="zh-TW" sz="1400" dirty="0">
                <a:solidFill>
                  <a:srgbClr val="8F9D6A"/>
                </a:solidFill>
                <a:latin typeface="細明體"/>
                <a:ea typeface="細明體"/>
              </a:rPr>
              <a:t>' '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;</a:t>
            </a:r>
          </a:p>
          <a:p>
            <a:pPr lvl="1"/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}</a:t>
            </a:r>
          </a:p>
          <a:p>
            <a:endParaRPr lang="en-US" altLang="zh-TW" sz="1400" dirty="0">
              <a:solidFill>
                <a:prstClr val="black"/>
              </a:solidFill>
              <a:latin typeface="細明體"/>
              <a:ea typeface="細明體"/>
            </a:endParaRPr>
          </a:p>
          <a:p>
            <a:endParaRPr lang="en-US" altLang="zh-TW" sz="1400" dirty="0">
              <a:solidFill>
                <a:prstClr val="black"/>
              </a:solidFill>
              <a:latin typeface="細明體"/>
              <a:ea typeface="細明體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細明體"/>
                <a:ea typeface="細明體"/>
              </a:rPr>
              <a:t>    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std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::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cout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&lt;&lt; </a:t>
            </a:r>
            <a:r>
              <a:rPr lang="en-US" altLang="zh-TW" sz="1400" dirty="0">
                <a:solidFill>
                  <a:srgbClr val="8F9D6A"/>
                </a:solidFill>
                <a:latin typeface="細明體"/>
                <a:ea typeface="細明體"/>
              </a:rPr>
              <a:t>'\n'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;</a:t>
            </a:r>
          </a:p>
          <a:p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06127" y="5355593"/>
            <a:ext cx="155598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DejaVuSans"/>
                <a:cs typeface="新細明體" pitchFamily="18" charset="-120"/>
              </a:rPr>
              <a:t>Output:</a:t>
            </a:r>
            <a:endParaRPr kumimoji="1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5 9 9 9 9</a:t>
            </a:r>
            <a:endParaRPr kumimoji="1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81" y="1052736"/>
            <a:ext cx="7026482" cy="48965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504" y="1844824"/>
            <a:ext cx="187220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Value</a:t>
            </a:r>
            <a:endParaRPr lang="zh-TW" altLang="en-US" sz="2500" dirty="0"/>
          </a:p>
        </p:txBody>
      </p:sp>
      <p:sp>
        <p:nvSpPr>
          <p:cNvPr id="6" name="矩形 5"/>
          <p:cNvSpPr/>
          <p:nvPr/>
        </p:nvSpPr>
        <p:spPr>
          <a:xfrm>
            <a:off x="176489" y="3717032"/>
            <a:ext cx="187220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Reference</a:t>
            </a:r>
            <a:endParaRPr lang="zh-TW" altLang="en-US" sz="25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3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&lt;vector&gt; element modifier</a:t>
            </a:r>
            <a:endParaRPr lang="zh-TW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87" y="1700808"/>
            <a:ext cx="5476875" cy="3638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41612" y="5949280"/>
            <a:ext cx="6102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http://www.cplusplus.com/reference/vector/vector/</a:t>
            </a:r>
            <a:endParaRPr lang="zh-TW" alt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1341612" y="6213760"/>
            <a:ext cx="59584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4"/>
              </a:rPr>
              <a:t>http://en.cppreference.com/w/cpp/container/vector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2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66" y="476672"/>
            <a:ext cx="8248916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27584" y="3212976"/>
            <a:ext cx="7272808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main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()</a:t>
            </a:r>
          </a:p>
          <a:p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{</a:t>
            </a:r>
          </a:p>
          <a:p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lvl="1"/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myData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=</a:t>
            </a:r>
            <a:r>
              <a:rPr lang="en-US" altLang="zh-TW" sz="1400" dirty="0">
                <a:solidFill>
                  <a:srgbClr val="CF6A4C"/>
                </a:solidFill>
                <a:latin typeface="細明體"/>
                <a:ea typeface="細明體"/>
              </a:rPr>
              <a:t>9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;</a:t>
            </a:r>
          </a:p>
          <a:p>
            <a:pPr lvl="1"/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lvl="1"/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add ten integer 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pPr lvl="1"/>
            <a:r>
              <a:rPr lang="nn-NO" altLang="zh-TW" sz="1400" dirty="0">
                <a:solidFill>
                  <a:srgbClr val="CDA869"/>
                </a:solidFill>
                <a:latin typeface="細明體"/>
                <a:ea typeface="細明體"/>
              </a:rPr>
              <a:t>for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 </a:t>
            </a:r>
            <a:r>
              <a:rPr lang="nn-NO" altLang="zh-TW" sz="1400" dirty="0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=</a:t>
            </a:r>
            <a:r>
              <a:rPr lang="nn-NO" altLang="zh-TW" sz="1400" dirty="0">
                <a:solidFill>
                  <a:srgbClr val="CF6A4C"/>
                </a:solidFill>
                <a:latin typeface="細明體"/>
                <a:ea typeface="細明體"/>
              </a:rPr>
              <a:t>0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;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&lt; </a:t>
            </a:r>
            <a:r>
              <a:rPr lang="nn-NO" altLang="zh-TW" sz="1400" dirty="0">
                <a:solidFill>
                  <a:srgbClr val="CF6A4C"/>
                </a:solidFill>
                <a:latin typeface="細明體"/>
                <a:ea typeface="細明體"/>
              </a:rPr>
              <a:t>5 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; </a:t>
            </a:r>
            <a:r>
              <a:rPr lang="nn-NO" altLang="zh-TW" sz="1400" dirty="0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nn-NO" altLang="zh-TW" sz="1400" dirty="0">
                <a:solidFill>
                  <a:srgbClr val="F8F8F8"/>
                </a:solidFill>
                <a:latin typeface="細明體"/>
                <a:ea typeface="細明體"/>
              </a:rPr>
              <a:t>++) {</a:t>
            </a:r>
          </a:p>
          <a:p>
            <a:pPr lvl="1"/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  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 err="1">
                <a:solidFill>
                  <a:srgbClr val="F8F8F8"/>
                </a:solidFill>
                <a:latin typeface="細明體"/>
                <a:ea typeface="細明體"/>
              </a:rPr>
              <a:t>.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push_back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myData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} </a:t>
            </a:r>
            <a:r>
              <a:rPr lang="en-US" altLang="zh-TW" sz="1400" dirty="0">
                <a:solidFill>
                  <a:prstClr val="black"/>
                </a:solidFill>
              </a:rPr>
              <a:t>}</a:t>
            </a:r>
          </a:p>
          <a:p>
            <a:pPr lvl="1"/>
            <a:endParaRPr lang="en-US" altLang="zh-TW" sz="1400" dirty="0">
              <a:solidFill>
                <a:prstClr val="black"/>
              </a:solidFill>
              <a:latin typeface="細明體"/>
              <a:ea typeface="細明體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細明體"/>
                <a:ea typeface="細明體"/>
              </a:rPr>
              <a:t>    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myVector.clear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();</a:t>
            </a:r>
          </a:p>
          <a:p>
            <a:pPr lvl="1"/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// size become 0</a:t>
            </a:r>
          </a:p>
          <a:p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    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std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::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cout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&lt;&lt; </a:t>
            </a:r>
            <a:r>
              <a:rPr lang="en-US" altLang="zh-TW" sz="1400" dirty="0" smtClean="0">
                <a:solidFill>
                  <a:srgbClr val="FFFF99"/>
                </a:solidFill>
                <a:latin typeface="細明體"/>
                <a:ea typeface="細明體"/>
              </a:rPr>
              <a:t>" </a:t>
            </a:r>
            <a:r>
              <a:rPr lang="en-US" altLang="zh-TW" sz="1400" dirty="0">
                <a:solidFill>
                  <a:srgbClr val="FFFF99"/>
                </a:solidFill>
                <a:latin typeface="細明體"/>
                <a:ea typeface="細明體"/>
              </a:rPr>
              <a:t>size= " </a:t>
            </a: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&lt;&lt;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myVector.size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()</a:t>
            </a:r>
            <a:r>
              <a:rPr lang="en-US" altLang="zh-TW" sz="1400" dirty="0">
                <a:solidFill>
                  <a:prstClr val="black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&lt;&lt; </a:t>
            </a:r>
            <a:r>
              <a:rPr lang="en-US" altLang="zh-TW" sz="1400" dirty="0">
                <a:solidFill>
                  <a:srgbClr val="FFFF99"/>
                </a:solidFill>
                <a:latin typeface="細明體"/>
                <a:ea typeface="細明體"/>
              </a:rPr>
              <a:t>'\n'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;</a:t>
            </a:r>
          </a:p>
          <a:p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1840" y="476672"/>
            <a:ext cx="19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Delete all elements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3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358594" y="1090349"/>
            <a:ext cx="8568952" cy="4217321"/>
            <a:chOff x="323528" y="692695"/>
            <a:chExt cx="8568952" cy="4217321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692695"/>
              <a:ext cx="8568952" cy="42173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004048" y="2132856"/>
              <a:ext cx="3347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tx2"/>
                  </a:solidFill>
                </a:rPr>
                <a:t>Delete SOME elements( in range )</a:t>
              </a:r>
              <a:endParaRPr lang="zh-TW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54" y="1076907"/>
              <a:ext cx="4032448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834" y="1556792"/>
              <a:ext cx="5976664" cy="43204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036132" y="1981974"/>
              <a:ext cx="967916" cy="3355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38606" y="2542902"/>
              <a:ext cx="4320480" cy="24346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Straight Arrow Connector 13"/>
            <p:cNvCxnSpPr>
              <a:endCxn id="5" idx="1"/>
            </p:cNvCxnSpPr>
            <p:nvPr/>
          </p:nvCxnSpPr>
          <p:spPr>
            <a:xfrm flipV="1">
              <a:off x="4659086" y="2317522"/>
              <a:ext cx="344962" cy="3836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022463" y="5445224"/>
            <a:ext cx="58143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http://www.cplusplus.com/reference/vector/vector/erase/</a:t>
            </a:r>
            <a:endParaRPr lang="zh-TW" alt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003252" y="5722223"/>
            <a:ext cx="60657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4"/>
              </a:rPr>
              <a:t>http://en.cppreference.com/w/cpp/container/vector/erase</a:t>
            </a:r>
            <a:endParaRPr lang="zh-TW" altLang="en-US" sz="1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47</a:t>
            </a:fld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2843808" y="836712"/>
            <a:ext cx="5957117" cy="607185"/>
            <a:chOff x="2970429" y="476267"/>
            <a:chExt cx="5957117" cy="607185"/>
          </a:xfrm>
        </p:grpSpPr>
        <p:sp>
          <p:nvSpPr>
            <p:cNvPr id="6" name="TextBox 5"/>
            <p:cNvSpPr txBox="1"/>
            <p:nvPr/>
          </p:nvSpPr>
          <p:spPr>
            <a:xfrm>
              <a:off x="3672838" y="476267"/>
              <a:ext cx="525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Delete one element by iterator (like delete by pointer)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970429" y="637078"/>
              <a:ext cx="737475" cy="4463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4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764704"/>
            <a:ext cx="7272808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main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()</a:t>
            </a:r>
          </a:p>
          <a:p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{</a:t>
            </a:r>
          </a:p>
          <a:p>
            <a:r>
              <a:rPr lang="en-US" altLang="zh-TW" sz="1400" dirty="0" smtClean="0">
                <a:solidFill>
                  <a:srgbClr val="C0C0C0"/>
                </a:solidFill>
                <a:latin typeface="細明體"/>
                <a:ea typeface="細明體"/>
              </a:rPr>
              <a:t>   </a:t>
            </a:r>
            <a:r>
              <a:rPr lang="en-US" altLang="zh-TW" sz="1400" dirty="0" err="1" smtClean="0">
                <a:solidFill>
                  <a:srgbClr val="C0C0C0"/>
                </a:solidFill>
                <a:latin typeface="細明體"/>
                <a:ea typeface="細明體"/>
              </a:rPr>
              <a:t>std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::</a:t>
            </a:r>
            <a:r>
              <a:rPr lang="en-US" altLang="zh-TW" sz="1400" dirty="0">
                <a:solidFill>
                  <a:srgbClr val="C0C0C0"/>
                </a:solidFill>
                <a:latin typeface="細明體"/>
                <a:ea typeface="細明體"/>
              </a:rPr>
              <a:t>vector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&lt;</a:t>
            </a:r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&gt;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;</a:t>
            </a:r>
          </a:p>
          <a:p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r>
              <a:rPr lang="en-US" altLang="zh-TW" sz="1400" dirty="0" smtClean="0">
                <a:solidFill>
                  <a:srgbClr val="0CEB33"/>
                </a:solidFill>
                <a:latin typeface="細明體"/>
                <a:ea typeface="細明體"/>
              </a:rPr>
              <a:t>   // </a:t>
            </a: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set some values (from 1 to 10)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r>
              <a:rPr lang="en-US" altLang="zh-TW" sz="1400" dirty="0" smtClean="0">
                <a:solidFill>
                  <a:srgbClr val="CDA869"/>
                </a:solidFill>
                <a:latin typeface="細明體"/>
                <a:ea typeface="細明體"/>
              </a:rPr>
              <a:t>   for</a:t>
            </a: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</a:t>
            </a:r>
            <a:r>
              <a:rPr lang="en-US" altLang="zh-TW" sz="1400" dirty="0" err="1">
                <a:solidFill>
                  <a:srgbClr val="CDA869"/>
                </a:solidFill>
                <a:latin typeface="細明體"/>
                <a:ea typeface="細明體"/>
              </a:rPr>
              <a:t>int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=</a:t>
            </a:r>
            <a:r>
              <a:rPr lang="en-US" altLang="zh-TW" sz="1400" dirty="0">
                <a:solidFill>
                  <a:srgbClr val="CF6A4C"/>
                </a:solidFill>
                <a:latin typeface="細明體"/>
                <a:ea typeface="細明體"/>
              </a:rPr>
              <a:t>1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;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&lt;=</a:t>
            </a:r>
            <a:r>
              <a:rPr lang="en-US" altLang="zh-TW" sz="1400" dirty="0">
                <a:solidFill>
                  <a:srgbClr val="CF6A4C"/>
                </a:solidFill>
                <a:latin typeface="細明體"/>
                <a:ea typeface="細明體"/>
              </a:rPr>
              <a:t>10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;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++) 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 err="1">
                <a:solidFill>
                  <a:srgbClr val="F8F8F8"/>
                </a:solidFill>
                <a:latin typeface="細明體"/>
                <a:ea typeface="細明體"/>
              </a:rPr>
              <a:t>.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push_back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i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);</a:t>
            </a:r>
          </a:p>
          <a:p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r>
              <a:rPr lang="en-US" altLang="zh-TW" sz="1400" dirty="0" smtClean="0">
                <a:solidFill>
                  <a:srgbClr val="0CEB33"/>
                </a:solidFill>
                <a:latin typeface="細明體"/>
                <a:ea typeface="細明體"/>
              </a:rPr>
              <a:t>   // </a:t>
            </a: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erase the 6th element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r>
              <a:rPr lang="en-US" altLang="zh-TW" sz="1400" dirty="0" smtClean="0">
                <a:solidFill>
                  <a:srgbClr val="C0C0C0"/>
                </a:solidFill>
                <a:latin typeface="細明體"/>
                <a:ea typeface="細明體"/>
              </a:rPr>
              <a:t>   </a:t>
            </a:r>
            <a:r>
              <a:rPr lang="en-US" altLang="zh-TW" sz="1400" dirty="0" err="1" smtClean="0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 err="1" smtClean="0">
                <a:solidFill>
                  <a:srgbClr val="F8F8F8"/>
                </a:solidFill>
                <a:latin typeface="細明體"/>
                <a:ea typeface="細明體"/>
              </a:rPr>
              <a:t>.</a:t>
            </a:r>
            <a:r>
              <a:rPr lang="en-US" altLang="zh-TW" sz="1400" dirty="0" err="1" smtClean="0">
                <a:solidFill>
                  <a:srgbClr val="C0C0C0"/>
                </a:solidFill>
                <a:latin typeface="細明體"/>
                <a:ea typeface="細明體"/>
              </a:rPr>
              <a:t>erase</a:t>
            </a: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 err="1">
                <a:solidFill>
                  <a:srgbClr val="F8F8F8"/>
                </a:solidFill>
                <a:latin typeface="細明體"/>
                <a:ea typeface="細明體"/>
              </a:rPr>
              <a:t>.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begin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()+</a:t>
            </a:r>
            <a:r>
              <a:rPr lang="en-US" altLang="zh-TW" sz="1400" dirty="0">
                <a:solidFill>
                  <a:srgbClr val="CF6A4C"/>
                </a:solidFill>
                <a:latin typeface="細明體"/>
                <a:ea typeface="細明體"/>
              </a:rPr>
              <a:t>5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);</a:t>
            </a:r>
          </a:p>
          <a:p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r>
              <a:rPr lang="en-US" altLang="zh-TW" sz="1400" dirty="0" smtClean="0">
                <a:solidFill>
                  <a:srgbClr val="0CEB33"/>
                </a:solidFill>
                <a:latin typeface="細明體"/>
                <a:ea typeface="細明體"/>
              </a:rPr>
              <a:t>   // </a:t>
            </a:r>
            <a:r>
              <a:rPr lang="en-US" altLang="zh-TW" sz="1400" dirty="0">
                <a:solidFill>
                  <a:srgbClr val="0CEB33"/>
                </a:solidFill>
                <a:latin typeface="細明體"/>
                <a:ea typeface="細明體"/>
              </a:rPr>
              <a:t>erase the first 3 elements: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r>
              <a:rPr lang="en-US" altLang="zh-TW" sz="1400" dirty="0" smtClean="0">
                <a:solidFill>
                  <a:srgbClr val="C0C0C0"/>
                </a:solidFill>
                <a:latin typeface="細明體"/>
                <a:ea typeface="細明體"/>
              </a:rPr>
              <a:t>   </a:t>
            </a:r>
            <a:r>
              <a:rPr lang="en-US" altLang="zh-TW" sz="1400" dirty="0" err="1" smtClean="0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 err="1" smtClean="0">
                <a:solidFill>
                  <a:srgbClr val="F8F8F8"/>
                </a:solidFill>
                <a:latin typeface="細明體"/>
                <a:ea typeface="細明體"/>
              </a:rPr>
              <a:t>.</a:t>
            </a:r>
            <a:r>
              <a:rPr lang="en-US" altLang="zh-TW" sz="1400" dirty="0" err="1" smtClean="0">
                <a:solidFill>
                  <a:srgbClr val="C0C0C0"/>
                </a:solidFill>
                <a:latin typeface="細明體"/>
                <a:ea typeface="細明體"/>
              </a:rPr>
              <a:t>erase</a:t>
            </a: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 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 err="1">
                <a:solidFill>
                  <a:srgbClr val="F8F8F8"/>
                </a:solidFill>
                <a:latin typeface="細明體"/>
                <a:ea typeface="細明體"/>
              </a:rPr>
              <a:t>.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begin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(),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myvector</a:t>
            </a:r>
            <a:r>
              <a:rPr lang="en-US" altLang="zh-TW" sz="1400" dirty="0" err="1">
                <a:solidFill>
                  <a:srgbClr val="F8F8F8"/>
                </a:solidFill>
                <a:latin typeface="細明體"/>
                <a:ea typeface="細明體"/>
              </a:rPr>
              <a:t>.</a:t>
            </a:r>
            <a:r>
              <a:rPr lang="en-US" altLang="zh-TW" sz="1400" dirty="0" err="1">
                <a:solidFill>
                  <a:srgbClr val="C0C0C0"/>
                </a:solidFill>
                <a:latin typeface="細明體"/>
                <a:ea typeface="細明體"/>
              </a:rPr>
              <a:t>begin</a:t>
            </a:r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()+</a:t>
            </a:r>
            <a:r>
              <a:rPr lang="en-US" altLang="zh-TW" sz="1400" dirty="0">
                <a:solidFill>
                  <a:srgbClr val="CF6A4C"/>
                </a:solidFill>
                <a:latin typeface="細明體"/>
                <a:ea typeface="細明體"/>
              </a:rPr>
              <a:t>3</a:t>
            </a:r>
            <a:r>
              <a:rPr lang="en-US" altLang="zh-TW" sz="1400" dirty="0" smtClean="0">
                <a:solidFill>
                  <a:srgbClr val="F8F8F8"/>
                </a:solidFill>
                <a:latin typeface="細明體"/>
                <a:ea typeface="細明體"/>
              </a:rPr>
              <a:t>);</a:t>
            </a:r>
            <a:endParaRPr lang="en-US" altLang="zh-TW" sz="1400" dirty="0">
              <a:solidFill>
                <a:srgbClr val="F8F8F8"/>
              </a:solidFill>
              <a:latin typeface="細明體"/>
              <a:ea typeface="細明體"/>
            </a:endParaRPr>
          </a:p>
          <a:p>
            <a:r>
              <a:rPr lang="en-US" altLang="zh-TW" sz="1400" dirty="0">
                <a:solidFill>
                  <a:srgbClr val="F8F8F8"/>
                </a:solidFill>
                <a:latin typeface="細明體"/>
                <a:ea typeface="細明體"/>
              </a:rPr>
              <a:t>}</a:t>
            </a:r>
          </a:p>
          <a:p>
            <a:endParaRPr lang="zh-TW" altLang="en-US" sz="1400" dirty="0">
              <a:solidFill>
                <a:srgbClr val="F8F8F8"/>
              </a:solidFill>
              <a:latin typeface="細明體"/>
              <a:ea typeface="細明體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83568" y="4397296"/>
            <a:ext cx="1179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myVector</a:t>
            </a:r>
            <a:endParaRPr lang="zh-TW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761174" y="4797406"/>
            <a:ext cx="79208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19591" y="4797406"/>
            <a:ext cx="79208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2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11679" y="4797406"/>
            <a:ext cx="79208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3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03767" y="4797406"/>
            <a:ext cx="79208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4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67782" y="4797406"/>
            <a:ext cx="79208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5</a:t>
            </a:r>
            <a:endParaRPr lang="zh-TW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4659870" y="4797406"/>
            <a:ext cx="79208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6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451958" y="4797406"/>
            <a:ext cx="79208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7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244046" y="4797406"/>
            <a:ext cx="79208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8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036134" y="4797406"/>
            <a:ext cx="79208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9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828222" y="4797406"/>
            <a:ext cx="79208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10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1" y="5229454"/>
            <a:ext cx="70897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8"/>
          <a:stretch/>
        </p:blipFill>
        <p:spPr bwMode="auto">
          <a:xfrm>
            <a:off x="739611" y="5739719"/>
            <a:ext cx="475102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66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study: erase in for loop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20888"/>
            <a:ext cx="7095978" cy="21602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07904" y="3789040"/>
            <a:ext cx="3711602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 smtClean="0"/>
              <a:t>Segment fault 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3435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Default Arguments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0" y="2121823"/>
            <a:ext cx="48245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my_func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a,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b,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c=12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560" y="2852936"/>
            <a:ext cx="669674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Arial" pitchFamily="34" charset="0"/>
              </a:rPr>
              <a:t>The programmer may call this function in two ways:</a:t>
            </a:r>
            <a:endParaRPr kumimoji="1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// C = 3</a:t>
            </a:r>
            <a:endParaRPr kumimoji="1" lang="zh-TW" altLang="zh-TW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result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my_func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// C = 12</a:t>
            </a:r>
            <a:endParaRPr kumimoji="1" lang="zh-TW" altLang="zh-TW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result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my_func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kumimoji="1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556792"/>
            <a:ext cx="442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function argument can has default value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30932" y="6165304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http://msdn.microsoft.com/en-us/library/91563f79(v=vs.100).aspx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4673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study: erase in for loop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59" y="1340768"/>
            <a:ext cx="7248511" cy="442813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306" y="4293096"/>
            <a:ext cx="4307429" cy="9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115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study: erase in for 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68" y="2156115"/>
            <a:ext cx="8825063" cy="11521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68" y="3962625"/>
            <a:ext cx="9377279" cy="99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71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&lt;vector&gt; Capacity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817800" y="5013176"/>
            <a:ext cx="6102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2"/>
              </a:rPr>
              <a:t>http://www.cplusplus.com/reference/vector/vector/</a:t>
            </a:r>
            <a:endParaRPr lang="zh-TW" alt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817800" y="5382508"/>
            <a:ext cx="59584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http://en.cppreference.com/w/cpp/container/vector</a:t>
            </a:r>
            <a:endParaRPr lang="zh-TW" altLang="en-US" sz="12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1"/>
          <a:stretch/>
        </p:blipFill>
        <p:spPr bwMode="auto">
          <a:xfrm>
            <a:off x="755576" y="1844824"/>
            <a:ext cx="8069231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7584" y="3284984"/>
            <a:ext cx="122413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7704" y="4205154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Manipulate inner size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584" y="2204864"/>
            <a:ext cx="1224136" cy="70255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63688" y="1556792"/>
            <a:ext cx="144016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1720" y="1372126"/>
            <a:ext cx="363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Query the size (number) of elements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05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&lt;vector&gt; assign operator</a:t>
            </a:r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65041" y="5821649"/>
            <a:ext cx="7704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2"/>
              </a:rPr>
              <a:t>http://en.cppreference.com/w/cpp/container/vector/operator%3D</a:t>
            </a:r>
            <a:endParaRPr lang="zh-TW" alt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83568" y="5544650"/>
            <a:ext cx="6606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http://www.cplusplus.com/reference/vector/vector/operator=/</a:t>
            </a:r>
            <a:endParaRPr lang="zh-TW" altLang="en-US" sz="1200" dirty="0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4" y="1484784"/>
            <a:ext cx="59626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1" y="2514228"/>
            <a:ext cx="71913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02" y="3178096"/>
            <a:ext cx="3492667" cy="201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9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923925"/>
            <a:ext cx="80391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87624" y="2852936"/>
            <a:ext cx="338437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&lt;vector&gt; iterator</a:t>
            </a:r>
            <a:endParaRPr lang="zh-TW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671512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4365104"/>
            <a:ext cx="4004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c</a:t>
            </a:r>
            <a:r>
              <a:rPr lang="en-US" altLang="zh-TW" dirty="0" err="1"/>
              <a:t>begin</a:t>
            </a:r>
            <a:r>
              <a:rPr lang="en-US" altLang="zh-TW" dirty="0"/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const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iterator of begin element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2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620688"/>
            <a:ext cx="7920880" cy="1080120"/>
          </a:xfrm>
        </p:spPr>
        <p:txBody>
          <a:bodyPr/>
          <a:lstStyle/>
          <a:p>
            <a:r>
              <a:rPr lang="en-US" altLang="zh-TW" dirty="0"/>
              <a:t>Example for using vector&lt;object&gt; to sort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3333" t="11481" r="42500" b="25371"/>
          <a:stretch/>
        </p:blipFill>
        <p:spPr>
          <a:xfrm>
            <a:off x="971600" y="1340768"/>
            <a:ext cx="6192688" cy="498044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5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sort edge by weight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000368"/>
            <a:ext cx="5400600" cy="31120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588" y="3573016"/>
            <a:ext cx="4610248" cy="214523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04048" y="1340768"/>
            <a:ext cx="368275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 err="1" smtClean="0"/>
              <a:t>Kruskal</a:t>
            </a:r>
            <a:r>
              <a:rPr lang="en-US" altLang="zh-TW" sz="3000" dirty="0" smtClean="0"/>
              <a:t> algorithm</a:t>
            </a:r>
            <a:endParaRPr lang="zh-TW" altLang="en-US" sz="3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84" y="1246796"/>
            <a:ext cx="3990975" cy="170497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5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/>
              <a:t>Containers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01762"/>
            <a:ext cx="7772400" cy="433149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sv-SE" dirty="0"/>
              <a:t>A container is a way to store data, either built-in data types like int and float, or class objects</a:t>
            </a:r>
          </a:p>
          <a:p>
            <a:pPr eaLnBrk="1" hangingPunct="1">
              <a:lnSpc>
                <a:spcPct val="90000"/>
              </a:lnSpc>
            </a:pPr>
            <a:endParaRPr lang="sv-SE" dirty="0"/>
          </a:p>
          <a:p>
            <a:pPr eaLnBrk="1" hangingPunct="1">
              <a:lnSpc>
                <a:spcPct val="90000"/>
              </a:lnSpc>
            </a:pPr>
            <a:r>
              <a:rPr lang="sv-SE" dirty="0"/>
              <a:t>The STL provides several basic kinds of containers</a:t>
            </a:r>
          </a:p>
          <a:p>
            <a:pPr lvl="1" eaLnBrk="1" hangingPunct="1">
              <a:lnSpc>
                <a:spcPct val="90000"/>
              </a:lnSpc>
            </a:pPr>
            <a:r>
              <a:rPr lang="sv-SE" dirty="0"/>
              <a:t>&lt;vector&gt; : one-dimensional array</a:t>
            </a:r>
          </a:p>
          <a:p>
            <a:pPr lvl="1" eaLnBrk="1" hangingPunct="1">
              <a:lnSpc>
                <a:spcPct val="90000"/>
              </a:lnSpc>
            </a:pPr>
            <a:r>
              <a:rPr lang="sv-SE" dirty="0"/>
              <a:t>&lt;list&gt; : double linked list</a:t>
            </a:r>
          </a:p>
          <a:p>
            <a:pPr lvl="1" eaLnBrk="1" hangingPunct="1">
              <a:lnSpc>
                <a:spcPct val="90000"/>
              </a:lnSpc>
            </a:pPr>
            <a:r>
              <a:rPr lang="sv-SE" dirty="0"/>
              <a:t>&lt;deque&gt; : double-ended queue</a:t>
            </a:r>
          </a:p>
          <a:p>
            <a:pPr lvl="1" eaLnBrk="1" hangingPunct="1">
              <a:lnSpc>
                <a:spcPct val="90000"/>
              </a:lnSpc>
            </a:pPr>
            <a:r>
              <a:rPr lang="sv-SE" dirty="0"/>
              <a:t>&lt;queue&gt; : queue</a:t>
            </a:r>
          </a:p>
          <a:p>
            <a:pPr lvl="1" eaLnBrk="1" hangingPunct="1">
              <a:lnSpc>
                <a:spcPct val="90000"/>
              </a:lnSpc>
            </a:pPr>
            <a:r>
              <a:rPr lang="sv-SE" dirty="0"/>
              <a:t>&lt;stack&gt; : stack</a:t>
            </a:r>
          </a:p>
          <a:p>
            <a:pPr lvl="1" eaLnBrk="1" hangingPunct="1">
              <a:lnSpc>
                <a:spcPct val="90000"/>
              </a:lnSpc>
            </a:pPr>
            <a:r>
              <a:rPr lang="sv-SE" dirty="0"/>
              <a:t>&lt;set&gt; : </a:t>
            </a:r>
            <a:r>
              <a:rPr lang="sv-SE" dirty="0" smtClean="0"/>
              <a:t>set ( balanced binary search tree)</a:t>
            </a:r>
            <a:endParaRPr lang="sv-SE" dirty="0"/>
          </a:p>
          <a:p>
            <a:pPr lvl="1" eaLnBrk="1" hangingPunct="1">
              <a:lnSpc>
                <a:spcPct val="90000"/>
              </a:lnSpc>
            </a:pPr>
            <a:r>
              <a:rPr lang="sv-SE" dirty="0"/>
              <a:t>&lt;map&gt; : associative </a:t>
            </a:r>
            <a:r>
              <a:rPr lang="sv-SE" dirty="0" smtClean="0"/>
              <a:t>array </a:t>
            </a:r>
            <a:r>
              <a:rPr lang="en-US" altLang="zh-TW" dirty="0" smtClean="0"/>
              <a:t>(balanced binary search tree)</a:t>
            </a:r>
            <a:r>
              <a:rPr lang="sv-SE" dirty="0" smtClean="0"/>
              <a:t> </a:t>
            </a:r>
            <a:endParaRPr lang="sv-SE" dirty="0"/>
          </a:p>
          <a:p>
            <a:pPr lvl="1" eaLnBrk="1" hangingPunct="1">
              <a:lnSpc>
                <a:spcPct val="90000"/>
              </a:lnSpc>
            </a:pPr>
            <a:r>
              <a:rPr lang="sv-SE" altLang="zh-TW" dirty="0">
                <a:ea typeface="新細明體" charset="-120"/>
              </a:rPr>
              <a:t>...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6312270"/>
            <a:ext cx="7974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Sources: </a:t>
            </a:r>
            <a:r>
              <a:rPr lang="en-US" altLang="zh-TW" sz="1400" dirty="0">
                <a:hlinkClick r:id="rId2"/>
              </a:rPr>
              <a:t>http://ext02.fh-kaernten.at/rts/intern/downloads/Info/Info%203/Standard%20Template%20Library.ppt</a:t>
            </a:r>
            <a:r>
              <a:rPr lang="en-US" altLang="zh-TW" sz="1400" dirty="0"/>
              <a:t> </a:t>
            </a:r>
            <a:endParaRPr lang="zh-TW" altLang="en-US" sz="1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9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altLang="zh-TW" dirty="0"/>
              <a:t>Containers Category:</a:t>
            </a:r>
            <a:br>
              <a:rPr lang="sv-SE" altLang="zh-TW" dirty="0"/>
            </a:br>
            <a:r>
              <a:rPr lang="en-US" altLang="zh-TW" b="1" dirty="0"/>
              <a:t>Sequence containers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6696744" cy="2521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Default Arguments – Notices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380787" y="1412776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2000" dirty="0"/>
              <a:t>Default arguments are used only in function calls </a:t>
            </a:r>
            <a:r>
              <a:rPr lang="en-US" altLang="zh-TW" sz="2000" dirty="0">
                <a:solidFill>
                  <a:srgbClr val="FF0000"/>
                </a:solidFill>
              </a:rPr>
              <a:t>where trailing arguments are omitted — they must be the last argument(s).</a:t>
            </a:r>
            <a:r>
              <a:rPr lang="en-US" altLang="zh-TW" sz="2000" dirty="0"/>
              <a:t> </a:t>
            </a:r>
          </a:p>
          <a:p>
            <a:r>
              <a:rPr lang="en-US" altLang="zh-TW" sz="2000" dirty="0"/>
              <a:t>      Therefore, the following code is </a:t>
            </a:r>
            <a:r>
              <a:rPr lang="en-US" altLang="zh-TW" sz="2000" b="1" dirty="0">
                <a:solidFill>
                  <a:srgbClr val="FF0000"/>
                </a:solidFill>
              </a:rPr>
              <a:t>illegal</a:t>
            </a:r>
            <a:r>
              <a:rPr lang="en-US" altLang="zh-TW" sz="2000" dirty="0"/>
              <a:t>: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	</a:t>
            </a:r>
            <a:r>
              <a:rPr lang="en-US" altLang="zh-TW" sz="2000" dirty="0" err="1">
                <a:solidFill>
                  <a:srgbClr val="0070C0"/>
                </a:solidFill>
              </a:rPr>
              <a:t>int</a:t>
            </a:r>
            <a:r>
              <a:rPr lang="en-US" altLang="zh-TW" sz="2000" dirty="0">
                <a:solidFill>
                  <a:srgbClr val="0070C0"/>
                </a:solidFill>
              </a:rPr>
              <a:t> print( double </a:t>
            </a:r>
            <a:r>
              <a:rPr lang="en-US" altLang="zh-TW" sz="2000" dirty="0" err="1">
                <a:solidFill>
                  <a:srgbClr val="0070C0"/>
                </a:solidFill>
              </a:rPr>
              <a:t>dvalue</a:t>
            </a:r>
            <a:r>
              <a:rPr lang="en-US" altLang="zh-TW" sz="2000" dirty="0">
                <a:solidFill>
                  <a:srgbClr val="0070C0"/>
                </a:solidFill>
              </a:rPr>
              <a:t> = 0.0 ,  </a:t>
            </a:r>
            <a:r>
              <a:rPr lang="en-US" altLang="zh-TW" sz="2000" dirty="0" err="1">
                <a:solidFill>
                  <a:srgbClr val="0070C0"/>
                </a:solidFill>
              </a:rPr>
              <a:t>int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prec</a:t>
            </a:r>
            <a:r>
              <a:rPr lang="en-US" altLang="zh-TW" sz="2000" dirty="0">
                <a:solidFill>
                  <a:srgbClr val="0070C0"/>
                </a:solidFill>
              </a:rPr>
              <a:t> );</a:t>
            </a: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99254" y="3284984"/>
            <a:ext cx="84212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2000" dirty="0"/>
              <a:t>A default argument </a:t>
            </a:r>
            <a:r>
              <a:rPr lang="en-US" altLang="zh-TW" sz="2000" dirty="0">
                <a:solidFill>
                  <a:srgbClr val="FF0000"/>
                </a:solidFill>
              </a:rPr>
              <a:t>cannot be redefined in later declarations </a:t>
            </a:r>
            <a:r>
              <a:rPr lang="en-US" altLang="zh-TW" sz="2000" dirty="0"/>
              <a:t>even if the redefinition is identical to the original.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2000" dirty="0"/>
              <a:t>Therefore, the following code produces an </a:t>
            </a:r>
            <a:r>
              <a:rPr lang="en-US" altLang="zh-TW" sz="2000" b="1" dirty="0">
                <a:solidFill>
                  <a:srgbClr val="FF0000"/>
                </a:solidFill>
              </a:rPr>
              <a:t>error</a:t>
            </a:r>
            <a:r>
              <a:rPr lang="en-US" altLang="zh-TW" sz="2000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// Prototype for print function.</a:t>
            </a:r>
          </a:p>
          <a:p>
            <a:r>
              <a:rPr lang="en-US" altLang="zh-TW" sz="2000" dirty="0" err="1">
                <a:solidFill>
                  <a:srgbClr val="0070C0"/>
                </a:solidFill>
              </a:rPr>
              <a:t>int</a:t>
            </a:r>
            <a:r>
              <a:rPr lang="en-US" altLang="zh-TW" sz="2000" dirty="0">
                <a:solidFill>
                  <a:srgbClr val="0070C0"/>
                </a:solidFill>
              </a:rPr>
              <a:t> print( double </a:t>
            </a:r>
            <a:r>
              <a:rPr lang="en-US" altLang="zh-TW" sz="2000" dirty="0" err="1">
                <a:solidFill>
                  <a:srgbClr val="0070C0"/>
                </a:solidFill>
              </a:rPr>
              <a:t>dvalue</a:t>
            </a:r>
            <a:r>
              <a:rPr lang="en-US" altLang="zh-TW" sz="2000" dirty="0">
                <a:solidFill>
                  <a:srgbClr val="0070C0"/>
                </a:solidFill>
              </a:rPr>
              <a:t>, </a:t>
            </a:r>
            <a:r>
              <a:rPr lang="en-US" altLang="zh-TW" sz="2000" b="1" dirty="0" err="1">
                <a:solidFill>
                  <a:srgbClr val="0070C0"/>
                </a:solidFill>
              </a:rPr>
              <a:t>int</a:t>
            </a:r>
            <a:r>
              <a:rPr lang="en-US" altLang="zh-TW" sz="2000" b="1" dirty="0">
                <a:solidFill>
                  <a:srgbClr val="0070C0"/>
                </a:solidFill>
              </a:rPr>
              <a:t> </a:t>
            </a:r>
            <a:r>
              <a:rPr lang="en-US" altLang="zh-TW" sz="2000" b="1" dirty="0" err="1">
                <a:solidFill>
                  <a:srgbClr val="0070C0"/>
                </a:solidFill>
              </a:rPr>
              <a:t>prec</a:t>
            </a:r>
            <a:r>
              <a:rPr lang="en-US" altLang="zh-TW" sz="2000" b="1" dirty="0">
                <a:solidFill>
                  <a:srgbClr val="0070C0"/>
                </a:solidFill>
              </a:rPr>
              <a:t> = 2 </a:t>
            </a:r>
            <a:r>
              <a:rPr lang="en-US" altLang="zh-TW" sz="2000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...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// Definition for print function.</a:t>
            </a:r>
          </a:p>
          <a:p>
            <a:r>
              <a:rPr lang="en-US" altLang="zh-TW" sz="2000" dirty="0" err="1">
                <a:solidFill>
                  <a:srgbClr val="0070C0"/>
                </a:solidFill>
              </a:rPr>
              <a:t>int</a:t>
            </a:r>
            <a:r>
              <a:rPr lang="en-US" altLang="zh-TW" sz="2000" dirty="0">
                <a:solidFill>
                  <a:srgbClr val="0070C0"/>
                </a:solidFill>
              </a:rPr>
              <a:t> print( double </a:t>
            </a:r>
            <a:r>
              <a:rPr lang="en-US" altLang="zh-TW" sz="2000" dirty="0" err="1">
                <a:solidFill>
                  <a:srgbClr val="0070C0"/>
                </a:solidFill>
              </a:rPr>
              <a:t>dvalue</a:t>
            </a:r>
            <a:r>
              <a:rPr lang="en-US" altLang="zh-TW" sz="2000" dirty="0">
                <a:solidFill>
                  <a:srgbClr val="0070C0"/>
                </a:solidFill>
              </a:rPr>
              <a:t>, </a:t>
            </a:r>
            <a:r>
              <a:rPr lang="en-US" altLang="zh-TW" sz="2000" b="1" dirty="0" err="1">
                <a:solidFill>
                  <a:srgbClr val="0070C0"/>
                </a:solidFill>
              </a:rPr>
              <a:t>int</a:t>
            </a:r>
            <a:r>
              <a:rPr lang="en-US" altLang="zh-TW" sz="2000" b="1" dirty="0">
                <a:solidFill>
                  <a:srgbClr val="0070C0"/>
                </a:solidFill>
              </a:rPr>
              <a:t> </a:t>
            </a:r>
            <a:r>
              <a:rPr lang="en-US" altLang="zh-TW" sz="2000" b="1" dirty="0" err="1">
                <a:solidFill>
                  <a:srgbClr val="0070C0"/>
                </a:solidFill>
              </a:rPr>
              <a:t>prec</a:t>
            </a:r>
            <a:r>
              <a:rPr lang="en-US" altLang="zh-TW" sz="2000" b="1" dirty="0">
                <a:solidFill>
                  <a:srgbClr val="0070C0"/>
                </a:solidFill>
              </a:rPr>
              <a:t> = 2 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{...}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2610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altLang="zh-TW" dirty="0"/>
              <a:t>Containers Category:</a:t>
            </a:r>
            <a:br>
              <a:rPr lang="sv-SE" altLang="zh-TW" dirty="0"/>
            </a:br>
            <a:r>
              <a:rPr lang="en-US" altLang="zh-TW" b="1" dirty="0"/>
              <a:t>Associative containers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4"/>
          <a:stretch/>
        </p:blipFill>
        <p:spPr bwMode="auto">
          <a:xfrm>
            <a:off x="539551" y="2204864"/>
            <a:ext cx="8459593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957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800200"/>
          </a:xfrm>
        </p:spPr>
        <p:txBody>
          <a:bodyPr>
            <a:normAutofit fontScale="90000"/>
          </a:bodyPr>
          <a:lstStyle/>
          <a:p>
            <a:r>
              <a:rPr lang="sv-SE" altLang="zh-TW" dirty="0"/>
              <a:t>Containers Category:</a:t>
            </a:r>
            <a:br>
              <a:rPr lang="sv-SE" altLang="zh-TW" dirty="0"/>
            </a:br>
            <a:r>
              <a:rPr lang="en-US" altLang="zh-TW" b="1" dirty="0"/>
              <a:t>Unordered associative containers</a:t>
            </a:r>
            <a:br>
              <a:rPr lang="en-US" altLang="zh-TW" b="1" dirty="0"/>
            </a:b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420888"/>
            <a:ext cx="8791575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9734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altLang="zh-TW" dirty="0"/>
              <a:t>Containers Category:</a:t>
            </a:r>
            <a:br>
              <a:rPr lang="sv-SE" altLang="zh-TW" dirty="0"/>
            </a:br>
            <a:r>
              <a:rPr lang="en-US" altLang="zh-TW" b="1" dirty="0"/>
              <a:t>Container adaptors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6613612" cy="1874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7928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0401" y="10277"/>
            <a:ext cx="82296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Time for Various Operations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>
                <a:ea typeface="新細明體" charset="-120"/>
              </a:rPr>
              <a:t>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5463027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5656" y="6484694"/>
            <a:ext cx="425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Source: </a:t>
            </a:r>
            <a:r>
              <a:rPr lang="en-US" altLang="zh-TW" sz="1400" dirty="0">
                <a:hlinkClick r:id="rId3"/>
              </a:rPr>
              <a:t>http://fit.mmu.edu.my/icpc/files/stl_intro1.ppt</a:t>
            </a:r>
            <a:r>
              <a:rPr lang="en-US" altLang="zh-TW" sz="1400" dirty="0"/>
              <a:t> </a:t>
            </a:r>
            <a:endParaRPr lang="zh-TW" altLang="en-US" sz="1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5935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5463027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0401" y="10277"/>
            <a:ext cx="82296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Time for Various Operations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5656" y="6484694"/>
            <a:ext cx="425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Source: </a:t>
            </a:r>
            <a:r>
              <a:rPr lang="en-US" altLang="zh-TW" sz="1400" dirty="0">
                <a:hlinkClick r:id="rId3"/>
              </a:rPr>
              <a:t>http://fit.mmu.edu.my/icpc/files/stl_intro1.ppt</a:t>
            </a:r>
            <a:r>
              <a:rPr lang="en-US" altLang="zh-TW" sz="1400" dirty="0"/>
              <a:t> </a:t>
            </a:r>
            <a:endParaRPr lang="zh-TW" alt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3330174" y="1637853"/>
            <a:ext cx="15121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3375864" y="3770934"/>
            <a:ext cx="3500392" cy="344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20272" y="377093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(heap)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2907" y="1772816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(like primitive array)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64</a:t>
            </a:fld>
            <a:endParaRPr lang="zh-TW" altLang="en-US"/>
          </a:p>
        </p:txBody>
      </p:sp>
      <p:sp>
        <p:nvSpPr>
          <p:cNvPr id="11" name="Rectangle 2"/>
          <p:cNvSpPr/>
          <p:nvPr/>
        </p:nvSpPr>
        <p:spPr>
          <a:xfrm>
            <a:off x="3330174" y="4293971"/>
            <a:ext cx="3762106" cy="791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TextBox 3"/>
          <p:cNvSpPr txBox="1"/>
          <p:nvPr/>
        </p:nvSpPr>
        <p:spPr>
          <a:xfrm>
            <a:off x="6488733" y="5102149"/>
            <a:ext cx="280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(balance binary search tree)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Selecting a Container Class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>
                <a:ea typeface="新細明體" charset="-120"/>
              </a:rPr>
              <a:t>How are values going to be accessed?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sz="2400" dirty="0">
                <a:ea typeface="新細明體" charset="-120"/>
              </a:rPr>
              <a:t>Random access – vector or </a:t>
            </a:r>
            <a:r>
              <a:rPr lang="en-US" altLang="zh-TW" sz="2400" dirty="0" err="1">
                <a:ea typeface="新細明體" charset="-120"/>
              </a:rPr>
              <a:t>deque</a:t>
            </a:r>
            <a:endParaRPr lang="en-US" altLang="zh-TW" sz="2400" dirty="0">
              <a:ea typeface="新細明體" charset="-12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TW" sz="2400" dirty="0">
                <a:ea typeface="新細明體" charset="-120"/>
              </a:rPr>
              <a:t>Access by key – set or map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sz="2400" dirty="0">
                <a:ea typeface="新細明體" charset="-120"/>
              </a:rPr>
              <a:t>Sequential – list</a:t>
            </a:r>
          </a:p>
          <a:p>
            <a:pPr lvl="1"/>
            <a:endParaRPr lang="en-US" altLang="zh-TW" sz="2400" dirty="0">
              <a:ea typeface="新細明體" charset="-120"/>
            </a:endParaRPr>
          </a:p>
          <a:p>
            <a:r>
              <a:rPr lang="en-US" altLang="zh-TW" sz="2800" dirty="0">
                <a:ea typeface="新細明體" charset="-120"/>
              </a:rPr>
              <a:t>Is the order in which values are maintained in the collection important?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sz="2400" dirty="0">
                <a:ea typeface="新細明體" charset="-120"/>
              </a:rPr>
              <a:t>Ordered – set or map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sz="2400" dirty="0">
                <a:ea typeface="新細明體" charset="-120"/>
              </a:rPr>
              <a:t>Can be sorted – vector or </a:t>
            </a:r>
            <a:r>
              <a:rPr lang="en-US" altLang="zh-TW" sz="2400" dirty="0" err="1">
                <a:ea typeface="新細明體" charset="-120"/>
              </a:rPr>
              <a:t>deque</a:t>
            </a:r>
            <a:endParaRPr lang="en-US" altLang="zh-TW" sz="2400" dirty="0">
              <a:ea typeface="新細明體" charset="-12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TW" sz="2400" dirty="0">
                <a:ea typeface="新細明體" charset="-120"/>
              </a:rPr>
              <a:t>Insertion time dependent – stack or queue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4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Selecting a Container </a:t>
            </a:r>
            <a:r>
              <a:rPr lang="en-US" altLang="zh-TW" dirty="0" smtClean="0">
                <a:ea typeface="新細明體" charset="-120"/>
              </a:rPr>
              <a:t>Class -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Store student id : name pair</a:t>
            </a:r>
          </a:p>
          <a:p>
            <a:pPr lvl="1"/>
            <a:r>
              <a:rPr lang="en-US" altLang="zh-TW" sz="2400" dirty="0" smtClean="0"/>
              <a:t>[ ‘107062525’ : ‘</a:t>
            </a:r>
            <a:r>
              <a:rPr lang="zh-TW" altLang="en-US" sz="2400" dirty="0" smtClean="0"/>
              <a:t>楊真旭</a:t>
            </a:r>
            <a:r>
              <a:rPr lang="en-US" altLang="zh-TW" sz="2400" dirty="0" smtClean="0"/>
              <a:t>’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]</a:t>
            </a:r>
          </a:p>
          <a:p>
            <a:pPr lvl="1"/>
            <a:r>
              <a:rPr lang="en-US" altLang="zh-TW" sz="2400" dirty="0" smtClean="0"/>
              <a:t>map&lt;string , string&gt;: O(</a:t>
            </a:r>
            <a:r>
              <a:rPr lang="en-US" altLang="zh-TW" sz="2400" dirty="0" err="1" smtClean="0"/>
              <a:t>lgn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400" dirty="0" err="1" smtClean="0"/>
              <a:t>unorder_map</a:t>
            </a:r>
            <a:r>
              <a:rPr lang="en-US" altLang="zh-TW" sz="2400" dirty="0" smtClean="0"/>
              <a:t>&lt;string , string&gt;: expected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O(1)</a:t>
            </a:r>
          </a:p>
          <a:p>
            <a:pPr lvl="1"/>
            <a:endParaRPr lang="en-US" altLang="zh-TW" sz="2400" dirty="0" smtClean="0"/>
          </a:p>
          <a:p>
            <a:r>
              <a:rPr lang="en-US" altLang="zh-TW" sz="2800" dirty="0" smtClean="0"/>
              <a:t>Store multiple sets that may be union</a:t>
            </a:r>
          </a:p>
          <a:p>
            <a:pPr lvl="1"/>
            <a:r>
              <a:rPr lang="en-US" altLang="zh-TW" sz="2400" dirty="0" smtClean="0"/>
              <a:t>Sorted vector: union in linear time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9892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 Functions List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hlinkClick r:id="rId2"/>
              </a:rPr>
              <a:t>http://www.cplusplus.com/reference/stl/</a:t>
            </a:r>
            <a:endParaRPr lang="zh-TW" alt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0848"/>
            <a:ext cx="45847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8763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90805"/>
            <a:ext cx="7272808" cy="918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75856" y="692696"/>
            <a:ext cx="50405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80180" y="30613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Class name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8872" y="1124744"/>
            <a:ext cx="1052961" cy="532020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321" y="3098577"/>
            <a:ext cx="10640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1"/>
                </a:solidFill>
              </a:rPr>
              <a:t>Function</a:t>
            </a:r>
          </a:p>
          <a:p>
            <a:r>
              <a:rPr lang="en-US" altLang="zh-TW" sz="1600" dirty="0">
                <a:solidFill>
                  <a:schemeClr val="accent1"/>
                </a:solidFill>
              </a:rPr>
              <a:t>Categories</a:t>
            </a:r>
          </a:p>
          <a:p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2525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Can Container storage every objects 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832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4200" dirty="0"/>
              <a:t>ANS: NO ! (damn)</a:t>
            </a:r>
          </a:p>
          <a:p>
            <a:endParaRPr lang="en-US" altLang="zh-TW" dirty="0"/>
          </a:p>
          <a:p>
            <a:r>
              <a:rPr lang="en-US" altLang="zh-TW" dirty="0"/>
              <a:t>Because some class are not value like class. They may contain pointers. ( dynamic object )</a:t>
            </a:r>
          </a:p>
          <a:p>
            <a:endParaRPr lang="en-US" altLang="zh-TW" dirty="0"/>
          </a:p>
          <a:p>
            <a:r>
              <a:rPr lang="en-US" altLang="zh-TW" dirty="0"/>
              <a:t>Basically, there are two type of object can not be hold by STL container.</a:t>
            </a:r>
          </a:p>
          <a:p>
            <a:pPr lvl="1"/>
            <a:r>
              <a:rPr lang="en-US" altLang="zh-TW" dirty="0"/>
              <a:t>Class don’t support copy &amp; assign </a:t>
            </a:r>
          </a:p>
          <a:p>
            <a:pPr lvl="1"/>
            <a:r>
              <a:rPr lang="en-US" altLang="zh-TW" dirty="0"/>
              <a:t>Class don’t support default constructor</a:t>
            </a:r>
          </a:p>
          <a:p>
            <a:pPr marL="457200" lvl="1" indent="0">
              <a:buNone/>
            </a:pPr>
            <a:r>
              <a:rPr lang="en-US" altLang="zh-TW" dirty="0"/>
              <a:t>     E.g. reference type( </a:t>
            </a:r>
            <a:r>
              <a:rPr lang="en-US" altLang="zh-TW" dirty="0" err="1"/>
              <a:t>int</a:t>
            </a:r>
            <a:r>
              <a:rPr lang="en-US" altLang="zh-TW" dirty="0"/>
              <a:t> &amp; )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 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38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68" y="2388120"/>
            <a:ext cx="3463068" cy="30289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388120"/>
            <a:ext cx="3438525" cy="31337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03648" y="764704"/>
            <a:ext cx="67537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Default Arguments – Notices</a:t>
            </a:r>
            <a:endParaRPr lang="zh-TW" altLang="en-US" sz="4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5541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Example of a class forbid copy sematic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class Foo{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private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     Foo( 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Foo &amp; ) {}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public: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class Foo{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private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   Foo&amp; operator=(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Foo&amp;)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public: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14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Iterator </a:t>
            </a:r>
            <a:endParaRPr lang="zh-TW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37697"/>
            <a:ext cx="8305800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63688" y="6021288"/>
            <a:ext cx="4560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http://www.cplusplus.com/reference/iterator/</a:t>
            </a:r>
            <a:endParaRPr lang="zh-TW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9407" y="3675367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Limited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operations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323" y="3645024"/>
            <a:ext cx="1791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Provide 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All operations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(like real pointer)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23728" y="3860033"/>
            <a:ext cx="44644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5616" y="5301208"/>
            <a:ext cx="555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 Note that this diagram is not a class inherence diagram.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854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32656"/>
            <a:ext cx="8619793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95124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Common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113591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to next element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6548" y="3501008"/>
            <a:ext cx="25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Back to previous element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505244"/>
            <a:ext cx="8784976" cy="46600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7414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Check Container Support of Iterator</a:t>
            </a:r>
            <a:endParaRPr lang="zh-TW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6591300" cy="1609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73761"/>
            <a:ext cx="8077200" cy="425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31640" y="5301208"/>
            <a:ext cx="53285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-972616" y="357301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9938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Check Container Support of Iterator</a:t>
            </a:r>
            <a:endParaRPr lang="zh-TW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516122"/>
            <a:ext cx="7095039" cy="2200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2215666"/>
            <a:ext cx="7272808" cy="44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29992" y="5733256"/>
            <a:ext cx="53285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1819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&lt;algorithm&gt;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just introduce two examples</a:t>
            </a:r>
          </a:p>
          <a:p>
            <a:endParaRPr lang="en-US" altLang="zh-TW" dirty="0"/>
          </a:p>
          <a:p>
            <a:pPr marL="457200" lvl="1" indent="0">
              <a:buNone/>
            </a:pPr>
            <a:r>
              <a:rPr lang="en-US" altLang="zh-TW" b="1" dirty="0" err="1"/>
              <a:t>std</a:t>
            </a:r>
            <a:r>
              <a:rPr lang="en-US" altLang="zh-TW" b="1" dirty="0"/>
              <a:t>::find</a:t>
            </a:r>
          </a:p>
          <a:p>
            <a:pPr marL="457200" lvl="1" indent="0">
              <a:buNone/>
            </a:pPr>
            <a:r>
              <a:rPr lang="en-US" altLang="zh-TW" b="1" dirty="0" err="1"/>
              <a:t>std</a:t>
            </a:r>
            <a:r>
              <a:rPr lang="en-US" altLang="zh-TW" b="1" dirty="0"/>
              <a:t>::sort</a:t>
            </a:r>
          </a:p>
          <a:p>
            <a:pPr marL="457200" lvl="1" indent="0">
              <a:buNone/>
            </a:pPr>
            <a:endParaRPr lang="en-US" altLang="zh-TW" b="1" dirty="0"/>
          </a:p>
          <a:p>
            <a:pPr marL="457200" lvl="1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Rectangle 3"/>
          <p:cNvSpPr/>
          <p:nvPr/>
        </p:nvSpPr>
        <p:spPr>
          <a:xfrm>
            <a:off x="1115616" y="5805264"/>
            <a:ext cx="4485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http://en.cppreference.com/w/cpp/algorithm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5799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&lt;Algorithm&gt; - find</a:t>
            </a:r>
            <a:endParaRPr lang="zh-TW" alt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562975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9552" y="6021288"/>
            <a:ext cx="5670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http://www.cplusplus.com/reference/algorithm/find/</a:t>
            </a:r>
            <a:endParaRPr lang="zh-TW" altLang="en-US" dirty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53136"/>
            <a:ext cx="5715000" cy="80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95536" y="3328992"/>
            <a:ext cx="8029575" cy="1195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560" y="6373009"/>
            <a:ext cx="5814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6"/>
              </a:rPr>
              <a:t>http://en.cppreference.com/w/cpp/algorithm/find</a:t>
            </a:r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19672" y="3328992"/>
            <a:ext cx="4176464" cy="388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20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&lt;algorithm&gt; - find </a:t>
            </a:r>
            <a:br>
              <a:rPr lang="en-US" altLang="zh-TW" dirty="0"/>
            </a:br>
            <a:r>
              <a:rPr lang="en-US" altLang="zh-TW" dirty="0"/>
              <a:t>example source code</a:t>
            </a:r>
            <a:endParaRPr lang="zh-TW" alt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/>
          <a:stretch/>
        </p:blipFill>
        <p:spPr bwMode="auto">
          <a:xfrm>
            <a:off x="251520" y="3429000"/>
            <a:ext cx="8724900" cy="1943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1988840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Find value in range</a:t>
            </a:r>
          </a:p>
          <a:p>
            <a:r>
              <a:rPr lang="en-US" altLang="zh-TW" dirty="0"/>
              <a:t>Returns an iterator to the first element in the range 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 err="1">
                <a:solidFill>
                  <a:srgbClr val="FF0000"/>
                </a:solidFill>
              </a:rPr>
              <a:t>first,last</a:t>
            </a:r>
            <a:r>
              <a:rPr lang="en-US" altLang="zh-TW" dirty="0">
                <a:solidFill>
                  <a:srgbClr val="FF0000"/>
                </a:solidFill>
              </a:rPr>
              <a:t>) </a:t>
            </a:r>
            <a:r>
              <a:rPr lang="en-US" altLang="zh-TW" dirty="0"/>
              <a:t>that compares equal to val.</a:t>
            </a:r>
          </a:p>
          <a:p>
            <a:r>
              <a:rPr lang="en-US" altLang="zh-TW" dirty="0"/>
              <a:t>If no such element is found, the function returns last.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5641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60648"/>
            <a:ext cx="7153275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4122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589" y="-243408"/>
            <a:ext cx="8229600" cy="1143000"/>
          </a:xfrm>
        </p:spPr>
        <p:txBody>
          <a:bodyPr/>
          <a:lstStyle/>
          <a:p>
            <a:r>
              <a:rPr lang="en-US" altLang="zh-TW" dirty="0"/>
              <a:t>&lt;algorithm&gt; sort</a:t>
            </a:r>
            <a:endParaRPr lang="zh-TW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87694"/>
            <a:ext cx="10225136" cy="1785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7584" y="6381328"/>
            <a:ext cx="7542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http://en.cppreference.com/w/cpp/algorithm/sort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061966" y="3140968"/>
            <a:ext cx="13681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76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 of C++ template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Class template</a:t>
            </a:r>
          </a:p>
          <a:p>
            <a:pPr marL="400050" lvl="1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template&lt; </a:t>
            </a:r>
            <a:r>
              <a:rPr lang="en-US" altLang="zh-TW" sz="1600" dirty="0" err="1">
                <a:solidFill>
                  <a:srgbClr val="FF0000"/>
                </a:solidFill>
              </a:rPr>
              <a:t>typename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>
                <a:solidFill>
                  <a:srgbClr val="0070C0"/>
                </a:solidFill>
              </a:rPr>
              <a:t>T , </a:t>
            </a:r>
            <a:r>
              <a:rPr lang="en-US" altLang="zh-TW" sz="1600" dirty="0">
                <a:solidFill>
                  <a:srgbClr val="FF0000"/>
                </a:solidFill>
              </a:rPr>
              <a:t>class</a:t>
            </a:r>
            <a:r>
              <a:rPr lang="en-US" altLang="zh-TW" sz="1600" dirty="0">
                <a:solidFill>
                  <a:srgbClr val="0070C0"/>
                </a:solidFill>
              </a:rPr>
              <a:t> T2 , </a:t>
            </a:r>
            <a:r>
              <a:rPr lang="en-US" altLang="zh-TW" sz="16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rgbClr val="0070C0"/>
                </a:solidFill>
              </a:rPr>
              <a:t>SIZE=3 &gt;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class Foo{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     T data; 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     T2 * data2;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     Foo() {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           data2 = new T2[SIZE];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b="1" dirty="0"/>
              <a:t>Foo&lt;</a:t>
            </a:r>
            <a:r>
              <a:rPr lang="en-US" altLang="zh-TW" sz="1600" b="1" dirty="0" err="1"/>
              <a:t>int</a:t>
            </a:r>
            <a:r>
              <a:rPr lang="en-US" altLang="zh-TW" sz="1600" b="1" dirty="0"/>
              <a:t> , char , 4 &gt; f1;  </a:t>
            </a:r>
            <a:endParaRPr lang="zh-TW" altLang="en-US" sz="1600" b="1" dirty="0"/>
          </a:p>
          <a:p>
            <a:pPr marL="0" indent="0">
              <a:buNone/>
            </a:pPr>
            <a:endParaRPr lang="en-US" altLang="zh-TW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zh-TW" dirty="0"/>
              <a:t>Instance of call:</a:t>
            </a:r>
          </a:p>
          <a:p>
            <a:pPr marL="0" indent="0" algn="ctr">
              <a:buNone/>
            </a:pPr>
            <a:r>
              <a:rPr lang="en-US" altLang="zh-TW" sz="1800" i="1" dirty="0"/>
              <a:t>Foo&lt;</a:t>
            </a:r>
            <a:r>
              <a:rPr lang="en-US" altLang="zh-TW" sz="1800" i="1" dirty="0" err="1"/>
              <a:t>int</a:t>
            </a:r>
            <a:r>
              <a:rPr lang="en-US" altLang="zh-TW" sz="1800" i="1" dirty="0"/>
              <a:t> , char , 4 &gt; f1;  </a:t>
            </a:r>
            <a:endParaRPr lang="zh-TW" altLang="en-US" sz="1800" i="1" dirty="0"/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class Foo{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     </a:t>
            </a:r>
            <a:r>
              <a:rPr lang="en-US" altLang="zh-TW" sz="1600" dirty="0" err="1">
                <a:solidFill>
                  <a:srgbClr val="FF0000"/>
                </a:solidFill>
              </a:rPr>
              <a:t>int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>
                <a:solidFill>
                  <a:srgbClr val="0070C0"/>
                </a:solidFill>
              </a:rPr>
              <a:t>data; 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     </a:t>
            </a:r>
            <a:r>
              <a:rPr lang="en-US" altLang="zh-TW" sz="1600" dirty="0">
                <a:solidFill>
                  <a:srgbClr val="FF0000"/>
                </a:solidFill>
              </a:rPr>
              <a:t>char</a:t>
            </a:r>
            <a:r>
              <a:rPr lang="en-US" altLang="zh-TW" sz="1600" dirty="0">
                <a:solidFill>
                  <a:srgbClr val="0070C0"/>
                </a:solidFill>
              </a:rPr>
              <a:t> * data2;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     Foo() {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           data2 = new T2[</a:t>
            </a:r>
            <a:r>
              <a:rPr lang="en-US" altLang="zh-TW" sz="1600" dirty="0">
                <a:solidFill>
                  <a:srgbClr val="FF0000"/>
                </a:solidFill>
              </a:rPr>
              <a:t>4</a:t>
            </a:r>
            <a:r>
              <a:rPr lang="en-US" altLang="zh-TW" sz="1600" dirty="0">
                <a:solidFill>
                  <a:srgbClr val="0070C0"/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5567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" b="16458"/>
          <a:stretch/>
        </p:blipFill>
        <p:spPr bwMode="auto">
          <a:xfrm>
            <a:off x="-29620" y="1844824"/>
            <a:ext cx="9252520" cy="398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5764"/>
            <a:ext cx="8213709" cy="1434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1560" y="2492896"/>
            <a:ext cx="8712968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7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Functor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A </a:t>
            </a:r>
            <a:r>
              <a:rPr lang="en-US" altLang="zh-TW" sz="2800" dirty="0" err="1"/>
              <a:t>Functor</a:t>
            </a:r>
            <a:r>
              <a:rPr lang="en-US" altLang="zh-TW" sz="2800" dirty="0"/>
              <a:t> can be an general function</a:t>
            </a:r>
          </a:p>
          <a:p>
            <a:r>
              <a:rPr lang="en-US" altLang="zh-TW" sz="2800" dirty="0" err="1"/>
              <a:t>Functor</a:t>
            </a:r>
            <a:r>
              <a:rPr lang="en-US" altLang="zh-TW" sz="2800" dirty="0"/>
              <a:t> can also be an class object, which overloads the  </a:t>
            </a:r>
            <a:r>
              <a:rPr lang="en-US" altLang="zh-TW" sz="2800" dirty="0">
                <a:solidFill>
                  <a:srgbClr val="FF0000"/>
                </a:solidFill>
              </a:rPr>
              <a:t>operator()</a:t>
            </a:r>
          </a:p>
          <a:p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STL only define the signature of</a:t>
            </a:r>
            <a:r>
              <a:rPr lang="en-US" altLang="zh-TW" sz="2800" dirty="0">
                <a:solidFill>
                  <a:srgbClr val="FF0000"/>
                </a:solidFill>
              </a:rPr>
              <a:t> function/operator()</a:t>
            </a:r>
            <a:r>
              <a:rPr lang="en-US" altLang="zh-TW" sz="2800" dirty="0"/>
              <a:t> </a:t>
            </a:r>
          </a:p>
          <a:p>
            <a:endParaRPr lang="en-US" altLang="zh-TW" sz="2800" dirty="0"/>
          </a:p>
        </p:txBody>
      </p:sp>
      <p:pic>
        <p:nvPicPr>
          <p:cNvPr id="6" name="Content Placeholder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13702" r="15891" b="66567"/>
          <a:stretch/>
        </p:blipFill>
        <p:spPr bwMode="auto">
          <a:xfrm>
            <a:off x="395536" y="4293096"/>
            <a:ext cx="8516334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6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Functor</a:t>
            </a:r>
            <a:r>
              <a:rPr lang="en-US" altLang="zh-TW" dirty="0"/>
              <a:t> ii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Use </a:t>
            </a:r>
            <a:r>
              <a:rPr lang="en-US" altLang="zh-TW" dirty="0" err="1"/>
              <a:t>Functor</a:t>
            </a:r>
            <a:r>
              <a:rPr lang="en-US" altLang="zh-TW" dirty="0"/>
              <a:t> the STL algorithm can know how to call user’s function to provide customized actions.</a:t>
            </a:r>
          </a:p>
          <a:p>
            <a:endParaRPr lang="en-US" altLang="zh-TW" dirty="0"/>
          </a:p>
          <a:p>
            <a:r>
              <a:rPr lang="en-US" altLang="zh-TW" dirty="0"/>
              <a:t>In the </a:t>
            </a:r>
            <a:r>
              <a:rPr lang="en-US" altLang="zh-TW" dirty="0" err="1"/>
              <a:t>std</a:t>
            </a:r>
            <a:r>
              <a:rPr lang="en-US" altLang="zh-TW" dirty="0"/>
              <a:t>::sort, </a:t>
            </a:r>
            <a:r>
              <a:rPr lang="en-US" altLang="zh-TW" dirty="0" err="1"/>
              <a:t>Functor</a:t>
            </a:r>
            <a:r>
              <a:rPr lang="en-US" altLang="zh-TW" dirty="0"/>
              <a:t> Comp can let user define customized comparison function.</a:t>
            </a:r>
          </a:p>
          <a:p>
            <a:endParaRPr lang="en-US" altLang="zh-TW" dirty="0"/>
          </a:p>
          <a:p>
            <a:r>
              <a:rPr lang="en-US" altLang="zh-TW" dirty="0"/>
              <a:t>By this way, you can compare your own objects or define a </a:t>
            </a:r>
            <a:r>
              <a:rPr lang="en-US" altLang="zh-TW" dirty="0" err="1"/>
              <a:t>complexed</a:t>
            </a:r>
            <a:r>
              <a:rPr lang="en-US" altLang="zh-TW" dirty="0"/>
              <a:t> compare function </a:t>
            </a:r>
          </a:p>
          <a:p>
            <a:endParaRPr lang="en-US" altLang="zh-TW" dirty="0"/>
          </a:p>
          <a:p>
            <a:pPr lvl="1"/>
            <a:r>
              <a:rPr lang="en-US" altLang="zh-TW" dirty="0"/>
              <a:t>E.g. triple </a:t>
            </a:r>
            <a:r>
              <a:rPr lang="en-US" altLang="zh-TW" dirty="0" err="1"/>
              <a:t>comparsion</a:t>
            </a:r>
            <a:r>
              <a:rPr lang="en-US" altLang="zh-TW" dirty="0"/>
              <a:t> : (1,1,3) ? (1,2,1)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 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4440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&lt;algorithm&gt; sort</a:t>
            </a:r>
            <a:endParaRPr lang="zh-TW" alt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776864" cy="503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44008" y="4869160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4823820" y="4401316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755576" y="2204864"/>
            <a:ext cx="4392488" cy="93610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1124744" y="6506190"/>
            <a:ext cx="675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http://www.cplusplus.com/reference/algorithm/sort/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5495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62420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0228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061200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1839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476672"/>
            <a:ext cx="828868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1348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6932930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9879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Something not mention in this lectures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Template Specialization</a:t>
            </a:r>
          </a:p>
          <a:p>
            <a:pPr marL="800100" lvl="2" indent="-400050"/>
            <a:endParaRPr lang="en-US" altLang="zh-TW" dirty="0"/>
          </a:p>
          <a:p>
            <a:r>
              <a:rPr lang="en-US" altLang="zh-TW" dirty="0"/>
              <a:t>Traits in STL</a:t>
            </a:r>
          </a:p>
          <a:p>
            <a:pPr lvl="1"/>
            <a:r>
              <a:rPr lang="en-US" altLang="zh-TW" dirty="0"/>
              <a:t>C++ Template the Complete Guide</a:t>
            </a:r>
          </a:p>
          <a:p>
            <a:endParaRPr lang="en-US" altLang="zh-TW" dirty="0"/>
          </a:p>
          <a:p>
            <a:r>
              <a:rPr lang="en-US" altLang="zh-TW" dirty="0"/>
              <a:t>Allocator </a:t>
            </a:r>
          </a:p>
          <a:p>
            <a:endParaRPr lang="en-US" altLang="zh-TW" dirty="0"/>
          </a:p>
          <a:p>
            <a:r>
              <a:rPr lang="en-US" altLang="zh-TW" dirty="0"/>
              <a:t>Move sematic (in C++11)</a:t>
            </a:r>
          </a:p>
          <a:p>
            <a:endParaRPr lang="en-US" altLang="zh-TW" dirty="0"/>
          </a:p>
          <a:p>
            <a:r>
              <a:rPr lang="en-US" altLang="zh-TW" dirty="0"/>
              <a:t>Performance issues of STL</a:t>
            </a:r>
          </a:p>
          <a:p>
            <a:pPr lvl="1"/>
            <a:r>
              <a:rPr lang="en-US" altLang="zh-TW" dirty="0"/>
              <a:t>Effective STL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5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STL </a:t>
            </a:r>
            <a:r>
              <a:rPr lang="en-US" altLang="zh-TW" dirty="0" err="1" smtClean="0"/>
              <a:t>archItecture</a:t>
            </a:r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2922-63CD-42F8-B8C2-5557B8A90F3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43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20917</TotalTime>
  <Words>2747</Words>
  <Application>Microsoft Office PowerPoint</Application>
  <PresentationFormat>如螢幕大小 (4:3)</PresentationFormat>
  <Paragraphs>804</Paragraphs>
  <Slides>88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88</vt:i4>
      </vt:variant>
    </vt:vector>
  </HeadingPairs>
  <TitlesOfParts>
    <vt:vector size="98" baseType="lpstr">
      <vt:lpstr>DejaVuSans</vt:lpstr>
      <vt:lpstr>細明體</vt:lpstr>
      <vt:lpstr>新細明體</vt:lpstr>
      <vt:lpstr>標楷體</vt:lpstr>
      <vt:lpstr>Arial</vt:lpstr>
      <vt:lpstr>Calibri</vt:lpstr>
      <vt:lpstr>Courier New</vt:lpstr>
      <vt:lpstr>Times New Roman</vt:lpstr>
      <vt:lpstr>Wingdings</vt:lpstr>
      <vt:lpstr>Office Theme</vt:lpstr>
      <vt:lpstr>EECS 204001 Data Structures  資料結構</vt:lpstr>
      <vt:lpstr>Agenda</vt:lpstr>
      <vt:lpstr>Today’s Mission</vt:lpstr>
      <vt:lpstr>review</vt:lpstr>
      <vt:lpstr>Default Arguments</vt:lpstr>
      <vt:lpstr>Default Arguments – Notices</vt:lpstr>
      <vt:lpstr>PowerPoint 簡報</vt:lpstr>
      <vt:lpstr>Review of C++ template</vt:lpstr>
      <vt:lpstr>STL archItecture</vt:lpstr>
      <vt:lpstr>PowerPoint 簡報</vt:lpstr>
      <vt:lpstr>What is STL</vt:lpstr>
      <vt:lpstr>Generalizing example (concrete algorithms)</vt:lpstr>
      <vt:lpstr>Generalizing example (abstract the data structure)</vt:lpstr>
      <vt:lpstr>Generalizing example (STL version)</vt:lpstr>
      <vt:lpstr>Ideals</vt:lpstr>
      <vt:lpstr>Ideals (continued)</vt:lpstr>
      <vt:lpstr>Basic model</vt:lpstr>
      <vt:lpstr>The STL</vt:lpstr>
      <vt:lpstr>The STL Implementations</vt:lpstr>
      <vt:lpstr>Basic model</vt:lpstr>
      <vt:lpstr>Containers (hold sequences in difference ways)</vt:lpstr>
      <vt:lpstr>The simplest algorithm: find()</vt:lpstr>
      <vt:lpstr>Algorithms and iterators</vt:lpstr>
      <vt:lpstr>Architectures of STL</vt:lpstr>
      <vt:lpstr>THE STEPS OF LEARNING  USING LIBRARY</vt:lpstr>
      <vt:lpstr>Documents</vt:lpstr>
      <vt:lpstr>Example: &lt;vector&gt;</vt:lpstr>
      <vt:lpstr>PowerPoint 簡報</vt:lpstr>
      <vt:lpstr>PowerPoint 簡報</vt:lpstr>
      <vt:lpstr>PowerPoint 簡報</vt:lpstr>
      <vt:lpstr>container</vt:lpstr>
      <vt:lpstr>Container Class : Objective</vt:lpstr>
      <vt:lpstr>Simple Example Code : &lt;vector&gt; (Like Dynamic Array) </vt:lpstr>
      <vt:lpstr>PowerPoint 簡報</vt:lpstr>
      <vt:lpstr>Reallocation version</vt:lpstr>
      <vt:lpstr>&lt;vector&gt; - Constructors</vt:lpstr>
      <vt:lpstr>&lt;vector&gt; - Constructors</vt:lpstr>
      <vt:lpstr>PowerPoint 簡報</vt:lpstr>
      <vt:lpstr>&lt;vector&gt; push element</vt:lpstr>
      <vt:lpstr>PowerPoint 簡報</vt:lpstr>
      <vt:lpstr>&lt;vector&gt; access element</vt:lpstr>
      <vt:lpstr>&lt;vector&gt; access element</vt:lpstr>
      <vt:lpstr>PowerPoint 簡報</vt:lpstr>
      <vt:lpstr>PowerPoint 簡報</vt:lpstr>
      <vt:lpstr>&lt;vector&gt; element modifier</vt:lpstr>
      <vt:lpstr>PowerPoint 簡報</vt:lpstr>
      <vt:lpstr>PowerPoint 簡報</vt:lpstr>
      <vt:lpstr>PowerPoint 簡報</vt:lpstr>
      <vt:lpstr>Case study: erase in for loop</vt:lpstr>
      <vt:lpstr>Case study: erase in for loop</vt:lpstr>
      <vt:lpstr>Case study: erase in for loop</vt:lpstr>
      <vt:lpstr>&lt;vector&gt; Capacity</vt:lpstr>
      <vt:lpstr>&lt;vector&gt; assign operator</vt:lpstr>
      <vt:lpstr>PowerPoint 簡報</vt:lpstr>
      <vt:lpstr>&lt;vector&gt; iterator</vt:lpstr>
      <vt:lpstr>PowerPoint 簡報</vt:lpstr>
      <vt:lpstr>Example: sort edge by weight</vt:lpstr>
      <vt:lpstr>Containers</vt:lpstr>
      <vt:lpstr>Containers Category: Sequence containers</vt:lpstr>
      <vt:lpstr>Containers Category: Associative containers</vt:lpstr>
      <vt:lpstr>Containers Category: Unordered associative containers </vt:lpstr>
      <vt:lpstr>Containers Category: Container adaptors</vt:lpstr>
      <vt:lpstr>Time for Various Operations</vt:lpstr>
      <vt:lpstr>Time for Various Operations</vt:lpstr>
      <vt:lpstr>Selecting a Container Class</vt:lpstr>
      <vt:lpstr>Selecting a Container Class - example</vt:lpstr>
      <vt:lpstr>All Functions List</vt:lpstr>
      <vt:lpstr>PowerPoint 簡報</vt:lpstr>
      <vt:lpstr>Can Container storage every objects ?</vt:lpstr>
      <vt:lpstr>Example of a class forbid copy sematic</vt:lpstr>
      <vt:lpstr>Iterator </vt:lpstr>
      <vt:lpstr>PowerPoint 簡報</vt:lpstr>
      <vt:lpstr>Check Container Support of Iterator</vt:lpstr>
      <vt:lpstr>Check Container Support of Iterator</vt:lpstr>
      <vt:lpstr>&lt;algorithm&gt;</vt:lpstr>
      <vt:lpstr>&lt;Algorithm&gt; - find</vt:lpstr>
      <vt:lpstr>&lt;algorithm&gt; - find  example source code</vt:lpstr>
      <vt:lpstr>PowerPoint 簡報</vt:lpstr>
      <vt:lpstr>&lt;algorithm&gt; sort</vt:lpstr>
      <vt:lpstr>PowerPoint 簡報</vt:lpstr>
      <vt:lpstr>Functor</vt:lpstr>
      <vt:lpstr>Functor ii</vt:lpstr>
      <vt:lpstr>&lt;algorithm&gt; sort</vt:lpstr>
      <vt:lpstr>PowerPoint 簡報</vt:lpstr>
      <vt:lpstr>PowerPoint 簡報</vt:lpstr>
      <vt:lpstr>PowerPoint 簡報</vt:lpstr>
      <vt:lpstr>PowerPoint 簡報</vt:lpstr>
      <vt:lpstr>Something not mention in this lectures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Sliver</dc:creator>
  <cp:lastModifiedBy>真旭 楊</cp:lastModifiedBy>
  <cp:revision>210</cp:revision>
  <dcterms:created xsi:type="dcterms:W3CDTF">2013-05-12T08:36:00Z</dcterms:created>
  <dcterms:modified xsi:type="dcterms:W3CDTF">2019-12-24T02:54:48Z</dcterms:modified>
</cp:coreProperties>
</file>