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581" r:id="rId13"/>
    <p:sldId id="582" r:id="rId14"/>
    <p:sldId id="583" r:id="rId15"/>
    <p:sldId id="586" r:id="rId16"/>
    <p:sldId id="587" r:id="rId17"/>
    <p:sldId id="588" r:id="rId18"/>
    <p:sldId id="589" r:id="rId19"/>
    <p:sldId id="590" r:id="rId20"/>
    <p:sldId id="591" r:id="rId21"/>
    <p:sldId id="595" r:id="rId22"/>
    <p:sldId id="596" r:id="rId23"/>
    <p:sldId id="598" r:id="rId24"/>
    <p:sldId id="603" r:id="rId25"/>
    <p:sldId id="614" r:id="rId26"/>
    <p:sldId id="658" r:id="rId27"/>
    <p:sldId id="659" r:id="rId28"/>
    <p:sldId id="623" r:id="rId29"/>
    <p:sldId id="628" r:id="rId30"/>
    <p:sldId id="630" r:id="rId31"/>
    <p:sldId id="665" r:id="rId32"/>
    <p:sldId id="668" r:id="rId33"/>
    <p:sldId id="669" r:id="rId34"/>
    <p:sldId id="670" r:id="rId35"/>
    <p:sldId id="671" r:id="rId36"/>
    <p:sldId id="672" r:id="rId37"/>
    <p:sldId id="673" r:id="rId38"/>
    <p:sldId id="676" r:id="rId39"/>
    <p:sldId id="675" r:id="rId40"/>
    <p:sldId id="677" r:id="rId41"/>
    <p:sldId id="743" r:id="rId42"/>
    <p:sldId id="744" r:id="rId43"/>
    <p:sldId id="745" r:id="rId44"/>
    <p:sldId id="752" r:id="rId45"/>
    <p:sldId id="753" r:id="rId46"/>
    <p:sldId id="754" r:id="rId47"/>
    <p:sldId id="755" r:id="rId48"/>
    <p:sldId id="266" r:id="rId49"/>
    <p:sldId id="267" r:id="rId50"/>
    <p:sldId id="756" r:id="rId51"/>
    <p:sldId id="584" r:id="rId52"/>
    <p:sldId id="585" r:id="rId53"/>
    <p:sldId id="757" r:id="rId54"/>
    <p:sldId id="268" r:id="rId55"/>
    <p:sldId id="269" r:id="rId56"/>
    <p:sldId id="758" r:id="rId57"/>
    <p:sldId id="765" r:id="rId58"/>
    <p:sldId id="655" r:id="rId59"/>
    <p:sldId id="656" r:id="rId60"/>
    <p:sldId id="657" r:id="rId61"/>
    <p:sldId id="766" r:id="rId62"/>
    <p:sldId id="767" r:id="rId63"/>
    <p:sldId id="759" r:id="rId64"/>
    <p:sldId id="760" r:id="rId65"/>
    <p:sldId id="761" r:id="rId66"/>
    <p:sldId id="762" r:id="rId67"/>
    <p:sldId id="763" r:id="rId68"/>
    <p:sldId id="764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92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79384-AE1E-4FE4-8360-6EF73E91303B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E84F-9360-4A7F-9FD1-2344F5052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0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9AF05E-598A-49F4-B02D-983CE5C1D04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23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F5570-DEE9-47F0-BFA3-E4930605C48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88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5C674-FD52-4BF3-937C-45D74E00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03657D-F6B1-4072-8AB0-72D71EEE9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F5DAC-668F-4F96-B4AD-7077C0F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A2ADA-BCC2-417B-9DD2-E79AD90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E5779-3BCD-47F8-884B-BED42E4F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7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4DE65-63D4-4FA3-A30D-3E30B60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9D8B3A-B9A7-4236-BFBF-9B5183542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51A40-FC90-4C10-8822-99C41F2F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464531-57CE-4172-8F22-08BA826B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08B0A-AEFD-4197-9459-DCDE59DD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9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159D12-78BC-4945-8AB2-78BAC7428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490ED-63A2-4802-A8CC-7E7AD85B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F48CC-AC62-4E70-B9E0-04BB2613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850571-1523-430E-910C-46553763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A3858-F0C0-4CB9-96D6-5FB60AD6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8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367808" y="6335347"/>
            <a:ext cx="2844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930400" y="6353420"/>
            <a:ext cx="28448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991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175787" y="6356351"/>
            <a:ext cx="2844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721600" y="6324992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872885" y="6356351"/>
            <a:ext cx="28448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201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5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757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878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216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4769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1307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BCE58-5E1E-4F3C-BF7C-76441E3D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5F639-E9EE-48EA-93ED-65F61C3E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A3C81-B1E3-43AB-B68E-E710F384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6CFA77-8E31-41CE-BB55-D64F1932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5F03-5449-4B44-AAAD-9446CE1E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299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154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498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2301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4731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876800" y="6366609"/>
            <a:ext cx="2844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721600" y="6308726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828800" y="6366608"/>
            <a:ext cx="28448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882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04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607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970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248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859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B639F-C369-4CF6-9B02-5262BE3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8028F-8085-460E-8734-375426BE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CC11B-DB90-473E-9497-57A72260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5A4A2-C785-4D7F-8864-030E7EA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A2E4B-DE8C-4C3A-BA94-5F0F229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2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52077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803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4255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04351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86075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647791" y="6356351"/>
            <a:ext cx="2844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632171" y="6356351"/>
            <a:ext cx="38608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872885" y="6356351"/>
            <a:ext cx="28448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4641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51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224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1608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3136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43413-0155-4174-A586-B6DDBF8B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F8DBE-BB74-41DA-B840-0CF8E623C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82E4D-91F3-460A-B65D-0249CCF0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136A47-097E-4798-9C7C-B9D72FE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A2C80-B6F9-48EA-B2D5-C43216BB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A8C9AD-B502-4775-AF21-F25D3C95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85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4275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3027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70122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8966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7080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8AFB7-7014-4E93-92A4-7EFEB465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644AA5-115E-4897-9CBC-47B13627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F94863-FBBF-4FAE-B15F-B5BB5C1EC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EA222E-470D-477E-BC7C-0ABA7A88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A33B46-0748-43D7-BBBA-6DA0569B3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02E7D4-6C68-4C55-8F0A-1933256B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7EA3BF-9780-4836-A4D4-3B84D696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1F1BA-AEBE-4197-9578-5ABE7807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5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37908-A6D3-42E2-86CD-D7D4C67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45956D-8BDD-4225-95B3-D34AECC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ADCF58-9A04-4D2D-9362-7D8492BC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2D5850-8ECF-4800-80A2-A24F2B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2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84C47A-249F-444E-8607-89EABE41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09C24-B5C0-4C9B-A2C2-864BC25B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1E2CF-44E0-47FF-8321-70950A37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9342F-9BDC-44F4-B820-6AC874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F54C5-99A2-4DC6-8061-7F5315AB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2D76C5-FCE9-44EE-A738-B6B91B21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6FD43-84B3-4E9D-8776-04D11B1B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235648-0676-4F7A-8AA8-930A6E56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6508BC-210E-4546-AD1F-0F74F45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5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315B2-28C0-4DF2-98A7-5943B39E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D95473-54B4-4464-B759-6024BBDC9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F242F3-6DF9-4BA4-A6D1-E5E8C1108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53043D-EC4D-4946-B903-B81FDB2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3E513D-5BC6-4CB8-8EA1-49C66701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E2B98-7775-4D4D-A744-A76F611A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BA72CB-CF45-41FA-A0F7-6B14905C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035A71-BC67-43E9-9192-6A590D86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BE74F-DB28-48AB-96C6-61C64A00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6FDE-795E-4F0E-9BEA-A5335BF1B6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53729-DEA7-406C-B554-436AB0D36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442C6-0D9B-41D6-AACC-EF85AB4B3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7D91-213F-4897-8C6B-D1B5782E0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6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660"/>
            <a:ext cx="12191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10224459" y="5877272"/>
            <a:ext cx="1854683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0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660"/>
            <a:ext cx="12191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10224459" y="5877272"/>
            <a:ext cx="1854683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94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660"/>
            <a:ext cx="12191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10224459" y="5877272"/>
            <a:ext cx="1854683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1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A68A56-2017-434D-8D69-31E7ED043147}"/>
              </a:ext>
            </a:extLst>
          </p:cNvPr>
          <p:cNvSpPr txBox="1"/>
          <p:nvPr/>
        </p:nvSpPr>
        <p:spPr>
          <a:xfrm>
            <a:off x="3703782" y="2576945"/>
            <a:ext cx="543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Linked List</a:t>
            </a:r>
            <a:endParaRPr lang="zh-TW" altLang="en-US" sz="6000" b="1" dirty="0">
              <a:solidFill>
                <a:schemeClr val="accent2">
                  <a:lumMod val="60000"/>
                  <a:lumOff val="40000"/>
                </a:schemeClr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2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991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Tree&lt;T&gt;::Preorder()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preorder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Preorder(root);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Tree&lt;T&gt;::Preorder(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preorder traversal function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Preorder(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Preorder(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78306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991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Postorder(root);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postorder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function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Postorder(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Postorder(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5521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would like to visit nodes in a fashion like using </a:t>
            </a:r>
            <a:r>
              <a:rPr lang="en-US" altLang="zh-TW" b="1" dirty="0"/>
              <a:t>iterator</a:t>
            </a:r>
            <a:r>
              <a:rPr lang="en-US" altLang="zh-TW" dirty="0"/>
              <a:t> visit elements in a container</a:t>
            </a:r>
          </a:p>
          <a:p>
            <a:r>
              <a:rPr lang="en-US" altLang="zh-TW" dirty="0"/>
              <a:t>Recursive traversal is no long suitable</a:t>
            </a:r>
          </a:p>
          <a:p>
            <a:r>
              <a:rPr lang="en-US" altLang="zh-TW" dirty="0"/>
              <a:t>We need an </a:t>
            </a:r>
            <a:r>
              <a:rPr lang="en-US" altLang="zh-TW" b="1" dirty="0"/>
              <a:t>iterative</a:t>
            </a:r>
            <a:r>
              <a:rPr lang="en-US" altLang="zh-TW" dirty="0"/>
              <a:t> version, but how?</a:t>
            </a:r>
          </a:p>
          <a:p>
            <a:pPr lvl="1"/>
            <a:r>
              <a:rPr lang="en-US" altLang="zh-TW" dirty="0"/>
              <a:t>Using stack to store non-visited nodes!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12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Non-Recursive </a:t>
            </a: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991544" y="1628801"/>
          <a:ext cx="8208912" cy="45365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NonrecInorder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Non recursive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using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Stack&lt;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s;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declare and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stack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while(1){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while(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// move down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field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to stack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all nodes are visited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67608" y="3212976"/>
            <a:ext cx="741682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73371" y="5790754"/>
            <a:ext cx="60052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We only need this part to develop tree iterator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277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/>
          </p:nvPr>
        </p:nvGraphicFramePr>
        <p:xfrm>
          <a:off x="2502257" y="1637075"/>
          <a:ext cx="7187486" cy="45168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18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nested class within Tree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{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roor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T* Next();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		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 Stack&lt;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s;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T*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InorderIterator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::Next() 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while(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 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down 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field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s.Push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Add to stack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s.IsEmpty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 NULL;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All nodes are visited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s.Top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s.Pop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T&amp; temp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rightNode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kern="100" baseline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&amp;temp</a:t>
                      </a: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9755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Level-Order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nodes in a top to down, left to right manner.</a:t>
            </a:r>
            <a:endParaRPr lang="zh-TW" altLang="en-US" dirty="0"/>
          </a:p>
        </p:txBody>
      </p:sp>
      <p:sp>
        <p:nvSpPr>
          <p:cNvPr id="4" name="橢圓 4"/>
          <p:cNvSpPr>
            <a:spLocks noChangeArrowheads="1"/>
          </p:cNvSpPr>
          <p:nvPr/>
        </p:nvSpPr>
        <p:spPr bwMode="auto">
          <a:xfrm>
            <a:off x="4095180" y="2800895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" name="橢圓 4"/>
          <p:cNvSpPr>
            <a:spLocks noChangeArrowheads="1"/>
          </p:cNvSpPr>
          <p:nvPr/>
        </p:nvSpPr>
        <p:spPr bwMode="auto">
          <a:xfrm>
            <a:off x="3237930" y="3443833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橢圓 4"/>
          <p:cNvSpPr>
            <a:spLocks noChangeArrowheads="1"/>
          </p:cNvSpPr>
          <p:nvPr/>
        </p:nvSpPr>
        <p:spPr bwMode="auto">
          <a:xfrm>
            <a:off x="3809430" y="4086770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橢圓 4"/>
          <p:cNvSpPr>
            <a:spLocks noChangeArrowheads="1"/>
          </p:cNvSpPr>
          <p:nvPr/>
        </p:nvSpPr>
        <p:spPr bwMode="auto">
          <a:xfrm>
            <a:off x="3237930" y="4729708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橢圓 4"/>
          <p:cNvSpPr>
            <a:spLocks noChangeArrowheads="1"/>
          </p:cNvSpPr>
          <p:nvPr/>
        </p:nvSpPr>
        <p:spPr bwMode="auto">
          <a:xfrm>
            <a:off x="4380930" y="4729708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橢圓 4"/>
          <p:cNvSpPr>
            <a:spLocks noChangeArrowheads="1"/>
          </p:cNvSpPr>
          <p:nvPr/>
        </p:nvSpPr>
        <p:spPr bwMode="auto">
          <a:xfrm>
            <a:off x="4380930" y="4086770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橢圓 4"/>
          <p:cNvSpPr>
            <a:spLocks noChangeArrowheads="1"/>
          </p:cNvSpPr>
          <p:nvPr/>
        </p:nvSpPr>
        <p:spPr bwMode="auto">
          <a:xfrm>
            <a:off x="5523930" y="4086770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橢圓 4"/>
          <p:cNvSpPr>
            <a:spLocks noChangeArrowheads="1"/>
          </p:cNvSpPr>
          <p:nvPr/>
        </p:nvSpPr>
        <p:spPr bwMode="auto">
          <a:xfrm>
            <a:off x="4952430" y="3443833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12" name="直線接點 13"/>
          <p:cNvCxnSpPr>
            <a:cxnSpLocks noChangeShapeType="1"/>
            <a:stCxn id="23" idx="7"/>
            <a:endCxn id="20" idx="3"/>
          </p:cNvCxnSpPr>
          <p:nvPr/>
        </p:nvCxnSpPr>
        <p:spPr bwMode="auto">
          <a:xfrm flipV="1">
            <a:off x="3664760" y="3465835"/>
            <a:ext cx="503652" cy="9208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直線接點 16"/>
          <p:cNvCxnSpPr>
            <a:cxnSpLocks noChangeShapeType="1"/>
            <a:stCxn id="26" idx="1"/>
            <a:endCxn id="20" idx="5"/>
          </p:cNvCxnSpPr>
          <p:nvPr/>
        </p:nvCxnSpPr>
        <p:spPr bwMode="auto">
          <a:xfrm flipH="1" flipV="1">
            <a:off x="4522010" y="3465835"/>
            <a:ext cx="503652" cy="9208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直線接點 19"/>
          <p:cNvCxnSpPr>
            <a:cxnSpLocks noChangeShapeType="1"/>
            <a:stCxn id="29" idx="1"/>
            <a:endCxn id="23" idx="5"/>
          </p:cNvCxnSpPr>
          <p:nvPr/>
        </p:nvCxnSpPr>
        <p:spPr bwMode="auto">
          <a:xfrm flipH="1" flipV="1">
            <a:off x="3664760" y="4108774"/>
            <a:ext cx="217902" cy="9208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線接點 22"/>
          <p:cNvCxnSpPr>
            <a:cxnSpLocks noChangeShapeType="1"/>
            <a:stCxn id="32" idx="7"/>
            <a:endCxn id="26" idx="3"/>
          </p:cNvCxnSpPr>
          <p:nvPr/>
        </p:nvCxnSpPr>
        <p:spPr bwMode="auto">
          <a:xfrm flipV="1">
            <a:off x="4807760" y="4108774"/>
            <a:ext cx="217902" cy="9208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線接點 25"/>
          <p:cNvCxnSpPr>
            <a:cxnSpLocks noChangeShapeType="1"/>
            <a:stCxn id="35" idx="1"/>
            <a:endCxn id="26" idx="5"/>
          </p:cNvCxnSpPr>
          <p:nvPr/>
        </p:nvCxnSpPr>
        <p:spPr bwMode="auto">
          <a:xfrm flipH="1" flipV="1">
            <a:off x="5379260" y="4108774"/>
            <a:ext cx="217902" cy="9208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線接點 28"/>
          <p:cNvCxnSpPr>
            <a:cxnSpLocks noChangeShapeType="1"/>
            <a:stCxn id="38" idx="7"/>
            <a:endCxn id="29" idx="3"/>
          </p:cNvCxnSpPr>
          <p:nvPr/>
        </p:nvCxnSpPr>
        <p:spPr bwMode="auto">
          <a:xfrm flipV="1">
            <a:off x="3664760" y="4751710"/>
            <a:ext cx="217902" cy="9208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線接點 31"/>
          <p:cNvCxnSpPr>
            <a:cxnSpLocks noChangeShapeType="1"/>
            <a:stCxn id="41" idx="1"/>
            <a:endCxn id="29" idx="5"/>
          </p:cNvCxnSpPr>
          <p:nvPr/>
        </p:nvCxnSpPr>
        <p:spPr bwMode="auto">
          <a:xfrm flipH="1" flipV="1">
            <a:off x="4236260" y="4751710"/>
            <a:ext cx="217902" cy="9208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" name="群組 37"/>
          <p:cNvGrpSpPr>
            <a:grpSpLocks/>
          </p:cNvGrpSpPr>
          <p:nvPr/>
        </p:nvGrpSpPr>
        <p:grpSpPr bwMode="auto">
          <a:xfrm>
            <a:off x="4095180" y="2772321"/>
            <a:ext cx="500062" cy="807601"/>
            <a:chOff x="2500313" y="1828800"/>
            <a:chExt cx="500062" cy="807601"/>
          </a:xfrm>
        </p:grpSpPr>
        <p:sp>
          <p:nvSpPr>
            <p:cNvPr id="20" name="橢圓 4"/>
            <p:cNvSpPr>
              <a:spLocks noChangeArrowheads="1"/>
            </p:cNvSpPr>
            <p:nvPr/>
          </p:nvSpPr>
          <p:spPr bwMode="auto">
            <a:xfrm>
              <a:off x="2500313" y="1857375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37"/>
            <p:cNvSpPr>
              <a:spLocks noChangeArrowheads="1"/>
            </p:cNvSpPr>
            <p:nvPr/>
          </p:nvSpPr>
          <p:spPr bwMode="auto">
            <a:xfrm>
              <a:off x="2571750" y="1828800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A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38"/>
          <p:cNvGrpSpPr>
            <a:grpSpLocks/>
          </p:cNvGrpSpPr>
          <p:nvPr/>
        </p:nvGrpSpPr>
        <p:grpSpPr bwMode="auto">
          <a:xfrm>
            <a:off x="3237930" y="3415259"/>
            <a:ext cx="500062" cy="807601"/>
            <a:chOff x="1643063" y="2471738"/>
            <a:chExt cx="500062" cy="807601"/>
          </a:xfrm>
        </p:grpSpPr>
        <p:sp>
          <p:nvSpPr>
            <p:cNvPr id="23" name="橢圓 6"/>
            <p:cNvSpPr>
              <a:spLocks noChangeArrowheads="1"/>
            </p:cNvSpPr>
            <p:nvPr/>
          </p:nvSpPr>
          <p:spPr bwMode="auto">
            <a:xfrm>
              <a:off x="1643063" y="250031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38"/>
            <p:cNvSpPr>
              <a:spLocks noChangeArrowheads="1"/>
            </p:cNvSpPr>
            <p:nvPr/>
          </p:nvSpPr>
          <p:spPr bwMode="auto">
            <a:xfrm>
              <a:off x="1714500" y="2471738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B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5" name="群組 39"/>
          <p:cNvGrpSpPr>
            <a:grpSpLocks/>
          </p:cNvGrpSpPr>
          <p:nvPr/>
        </p:nvGrpSpPr>
        <p:grpSpPr bwMode="auto">
          <a:xfrm>
            <a:off x="4952430" y="3415259"/>
            <a:ext cx="500062" cy="807601"/>
            <a:chOff x="3357563" y="2471738"/>
            <a:chExt cx="500062" cy="807601"/>
          </a:xfrm>
        </p:grpSpPr>
        <p:sp>
          <p:nvSpPr>
            <p:cNvPr id="26" name="橢圓 7"/>
            <p:cNvSpPr>
              <a:spLocks noChangeArrowheads="1"/>
            </p:cNvSpPr>
            <p:nvPr/>
          </p:nvSpPr>
          <p:spPr bwMode="auto">
            <a:xfrm>
              <a:off x="3357563" y="250031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7" name="矩形 39"/>
            <p:cNvSpPr>
              <a:spLocks noChangeArrowheads="1"/>
            </p:cNvSpPr>
            <p:nvPr/>
          </p:nvSpPr>
          <p:spPr bwMode="auto">
            <a:xfrm>
              <a:off x="3429000" y="2471738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C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8" name="群組 40"/>
          <p:cNvGrpSpPr>
            <a:grpSpLocks/>
          </p:cNvGrpSpPr>
          <p:nvPr/>
        </p:nvGrpSpPr>
        <p:grpSpPr bwMode="auto">
          <a:xfrm>
            <a:off x="3809430" y="4058196"/>
            <a:ext cx="500062" cy="807601"/>
            <a:chOff x="2214563" y="3114675"/>
            <a:chExt cx="500062" cy="807601"/>
          </a:xfrm>
        </p:grpSpPr>
        <p:sp>
          <p:nvSpPr>
            <p:cNvPr id="29" name="橢圓 8"/>
            <p:cNvSpPr>
              <a:spLocks noChangeArrowheads="1"/>
            </p:cNvSpPr>
            <p:nvPr/>
          </p:nvSpPr>
          <p:spPr bwMode="auto">
            <a:xfrm>
              <a:off x="2214563" y="314325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0" name="矩形 40"/>
            <p:cNvSpPr>
              <a:spLocks noChangeArrowheads="1"/>
            </p:cNvSpPr>
            <p:nvPr/>
          </p:nvSpPr>
          <p:spPr bwMode="auto">
            <a:xfrm>
              <a:off x="2286000" y="3114675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E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1" name="群組 41"/>
          <p:cNvGrpSpPr>
            <a:grpSpLocks/>
          </p:cNvGrpSpPr>
          <p:nvPr/>
        </p:nvGrpSpPr>
        <p:grpSpPr bwMode="auto">
          <a:xfrm>
            <a:off x="4380930" y="4058196"/>
            <a:ext cx="500062" cy="807601"/>
            <a:chOff x="2786063" y="3114675"/>
            <a:chExt cx="500062" cy="807601"/>
          </a:xfrm>
        </p:grpSpPr>
        <p:sp>
          <p:nvSpPr>
            <p:cNvPr id="32" name="橢圓 9"/>
            <p:cNvSpPr>
              <a:spLocks noChangeArrowheads="1"/>
            </p:cNvSpPr>
            <p:nvPr/>
          </p:nvSpPr>
          <p:spPr bwMode="auto">
            <a:xfrm>
              <a:off x="2786063" y="314325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3" name="矩形 41"/>
            <p:cNvSpPr>
              <a:spLocks noChangeArrowheads="1"/>
            </p:cNvSpPr>
            <p:nvPr/>
          </p:nvSpPr>
          <p:spPr bwMode="auto">
            <a:xfrm>
              <a:off x="2857500" y="3114675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F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4" name="群組 42"/>
          <p:cNvGrpSpPr>
            <a:grpSpLocks/>
          </p:cNvGrpSpPr>
          <p:nvPr/>
        </p:nvGrpSpPr>
        <p:grpSpPr bwMode="auto">
          <a:xfrm>
            <a:off x="5523930" y="4058196"/>
            <a:ext cx="500062" cy="807601"/>
            <a:chOff x="3929063" y="3114675"/>
            <a:chExt cx="500062" cy="807601"/>
          </a:xfrm>
        </p:grpSpPr>
        <p:sp>
          <p:nvSpPr>
            <p:cNvPr id="35" name="橢圓 10"/>
            <p:cNvSpPr>
              <a:spLocks noChangeArrowheads="1"/>
            </p:cNvSpPr>
            <p:nvPr/>
          </p:nvSpPr>
          <p:spPr bwMode="auto">
            <a:xfrm>
              <a:off x="3929063" y="314325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6" name="矩形 42"/>
            <p:cNvSpPr>
              <a:spLocks noChangeArrowheads="1"/>
            </p:cNvSpPr>
            <p:nvPr/>
          </p:nvSpPr>
          <p:spPr bwMode="auto">
            <a:xfrm>
              <a:off x="4000500" y="3114675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G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7" name="群組 43"/>
          <p:cNvGrpSpPr>
            <a:grpSpLocks/>
          </p:cNvGrpSpPr>
          <p:nvPr/>
        </p:nvGrpSpPr>
        <p:grpSpPr bwMode="auto">
          <a:xfrm>
            <a:off x="3237930" y="4701134"/>
            <a:ext cx="500062" cy="807601"/>
            <a:chOff x="1643063" y="3757613"/>
            <a:chExt cx="500062" cy="807601"/>
          </a:xfrm>
        </p:grpSpPr>
        <p:sp>
          <p:nvSpPr>
            <p:cNvPr id="38" name="橢圓 12"/>
            <p:cNvSpPr>
              <a:spLocks noChangeArrowheads="1"/>
            </p:cNvSpPr>
            <p:nvPr/>
          </p:nvSpPr>
          <p:spPr bwMode="auto">
            <a:xfrm>
              <a:off x="1643063" y="3786188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9" name="矩形 43"/>
            <p:cNvSpPr>
              <a:spLocks noChangeArrowheads="1"/>
            </p:cNvSpPr>
            <p:nvPr/>
          </p:nvSpPr>
          <p:spPr bwMode="auto">
            <a:xfrm>
              <a:off x="1714500" y="37576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D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0" name="群組 44"/>
          <p:cNvGrpSpPr>
            <a:grpSpLocks/>
          </p:cNvGrpSpPr>
          <p:nvPr/>
        </p:nvGrpSpPr>
        <p:grpSpPr bwMode="auto">
          <a:xfrm>
            <a:off x="4380930" y="4701134"/>
            <a:ext cx="500062" cy="807601"/>
            <a:chOff x="2786063" y="3757613"/>
            <a:chExt cx="500062" cy="807601"/>
          </a:xfrm>
        </p:grpSpPr>
        <p:sp>
          <p:nvSpPr>
            <p:cNvPr id="41" name="橢圓 11"/>
            <p:cNvSpPr>
              <a:spLocks noChangeArrowheads="1"/>
            </p:cNvSpPr>
            <p:nvPr/>
          </p:nvSpPr>
          <p:spPr bwMode="auto">
            <a:xfrm>
              <a:off x="2786063" y="3786188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4"/>
            <p:cNvSpPr>
              <a:spLocks noChangeArrowheads="1"/>
            </p:cNvSpPr>
            <p:nvPr/>
          </p:nvSpPr>
          <p:spPr bwMode="auto">
            <a:xfrm>
              <a:off x="2857500" y="37576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43" name="矩形 45"/>
          <p:cNvSpPr>
            <a:spLocks noChangeArrowheads="1"/>
          </p:cNvSpPr>
          <p:nvPr/>
        </p:nvSpPr>
        <p:spPr bwMode="auto">
          <a:xfrm>
            <a:off x="6310313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4" name="矩形 45"/>
          <p:cNvSpPr>
            <a:spLocks noChangeArrowheads="1"/>
          </p:cNvSpPr>
          <p:nvPr/>
        </p:nvSpPr>
        <p:spPr bwMode="auto">
          <a:xfrm>
            <a:off x="6774118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矩形 45"/>
          <p:cNvSpPr>
            <a:spLocks noChangeArrowheads="1"/>
          </p:cNvSpPr>
          <p:nvPr/>
        </p:nvSpPr>
        <p:spPr bwMode="auto">
          <a:xfrm>
            <a:off x="7237923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7701728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7" name="矩形 45"/>
          <p:cNvSpPr>
            <a:spLocks noChangeArrowheads="1"/>
          </p:cNvSpPr>
          <p:nvPr/>
        </p:nvSpPr>
        <p:spPr bwMode="auto">
          <a:xfrm>
            <a:off x="8165533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8" name="矩形 45"/>
          <p:cNvSpPr>
            <a:spLocks noChangeArrowheads="1"/>
          </p:cNvSpPr>
          <p:nvPr/>
        </p:nvSpPr>
        <p:spPr bwMode="auto">
          <a:xfrm>
            <a:off x="8629338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G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9" name="矩形 45"/>
          <p:cNvSpPr>
            <a:spLocks noChangeArrowheads="1"/>
          </p:cNvSpPr>
          <p:nvPr/>
        </p:nvSpPr>
        <p:spPr bwMode="auto">
          <a:xfrm>
            <a:off x="9093143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D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0" name="矩形 45"/>
          <p:cNvSpPr>
            <a:spLocks noChangeArrowheads="1"/>
          </p:cNvSpPr>
          <p:nvPr/>
        </p:nvSpPr>
        <p:spPr bwMode="auto">
          <a:xfrm>
            <a:off x="9556948" y="3667672"/>
            <a:ext cx="571500" cy="76944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sz="32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442497" y="300753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919537" y="25876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LEVEL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140811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140811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140811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140811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3071664" y="5542870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Preorder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9" name="矩形 48"/>
          <p:cNvSpPr>
            <a:spLocks noChangeArrowheads="1"/>
          </p:cNvSpPr>
          <p:nvPr/>
        </p:nvSpPr>
        <p:spPr bwMode="auto">
          <a:xfrm>
            <a:off x="4571853" y="5542870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Inorder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0" name="矩形 49"/>
          <p:cNvSpPr>
            <a:spLocks noChangeArrowheads="1"/>
          </p:cNvSpPr>
          <p:nvPr/>
        </p:nvSpPr>
        <p:spPr bwMode="auto">
          <a:xfrm>
            <a:off x="6072039" y="5542870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Postorder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1" name="矩形 50"/>
          <p:cNvSpPr>
            <a:spLocks noChangeArrowheads="1"/>
          </p:cNvSpPr>
          <p:nvPr/>
        </p:nvSpPr>
        <p:spPr bwMode="auto">
          <a:xfrm>
            <a:off x="3071664" y="6115362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Stack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2" name="矩形 53"/>
          <p:cNvSpPr>
            <a:spLocks noChangeArrowheads="1"/>
          </p:cNvSpPr>
          <p:nvPr/>
        </p:nvSpPr>
        <p:spPr bwMode="auto">
          <a:xfrm>
            <a:off x="4571853" y="6115362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Stack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3" name="矩形 54"/>
          <p:cNvSpPr>
            <a:spLocks noChangeArrowheads="1"/>
          </p:cNvSpPr>
          <p:nvPr/>
        </p:nvSpPr>
        <p:spPr bwMode="auto">
          <a:xfrm>
            <a:off x="6072039" y="6115362"/>
            <a:ext cx="1500188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Stack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4" name="矩形 55"/>
          <p:cNvSpPr>
            <a:spLocks noChangeArrowheads="1"/>
          </p:cNvSpPr>
          <p:nvPr/>
        </p:nvSpPr>
        <p:spPr bwMode="auto">
          <a:xfrm>
            <a:off x="7572228" y="5542870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Level-Order</a:t>
            </a:r>
            <a:endParaRPr lang="zh-TW" altLang="en-US" dirty="0">
              <a:solidFill>
                <a:srgbClr val="C0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5" name="矩形 56"/>
          <p:cNvSpPr>
            <a:spLocks noChangeArrowheads="1"/>
          </p:cNvSpPr>
          <p:nvPr/>
        </p:nvSpPr>
        <p:spPr bwMode="auto">
          <a:xfrm>
            <a:off x="7572228" y="6115362"/>
            <a:ext cx="1500187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Queue</a:t>
            </a:r>
            <a:endParaRPr lang="zh-TW" altLang="en-US" dirty="0">
              <a:solidFill>
                <a:srgbClr val="C0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1" name="投影片編號版面配置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47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00018 0.1011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10115 L 0.00052 0.1895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959 L 0.00104 0.2990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Level-Order Traversal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703512" y="1772816"/>
          <a:ext cx="8784976" cy="38884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LevelOrder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Traverse the binary tree in level order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Queue&lt;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&lt;T&gt;*&gt; q;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q.Push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q.IsEmpty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return;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q.Front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q.Pop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0685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 </a:t>
            </a:r>
            <a:r>
              <a:rPr lang="en-US" altLang="zh-TW" b="1" dirty="0"/>
              <a:t>priority queue</a:t>
            </a:r>
            <a:r>
              <a:rPr lang="en-US" altLang="zh-TW" dirty="0"/>
              <a:t>, the element to be processed/deleted is the one with </a:t>
            </a:r>
            <a:r>
              <a:rPr lang="en-US" altLang="zh-TW" b="1" dirty="0"/>
              <a:t>highest</a:t>
            </a:r>
            <a:r>
              <a:rPr lang="en-US" altLang="zh-TW" dirty="0"/>
              <a:t> (or </a:t>
            </a:r>
            <a:r>
              <a:rPr lang="en-US" altLang="zh-TW" b="1" dirty="0"/>
              <a:t>lowest</a:t>
            </a:r>
            <a:r>
              <a:rPr lang="en-US" altLang="zh-TW" dirty="0"/>
              <a:t>) priority</a:t>
            </a:r>
          </a:p>
          <a:p>
            <a:r>
              <a:rPr lang="en-US" altLang="zh-TW" dirty="0"/>
              <a:t>Operations</a:t>
            </a:r>
          </a:p>
          <a:p>
            <a:pPr lvl="1"/>
            <a:r>
              <a:rPr lang="en-US" altLang="zh-TW" dirty="0"/>
              <a:t>Get the max/min element</a:t>
            </a:r>
          </a:p>
          <a:p>
            <a:pPr lvl="1"/>
            <a:r>
              <a:rPr lang="en-US" altLang="zh-TW" dirty="0"/>
              <a:t>Insert an element to the priority queue</a:t>
            </a:r>
          </a:p>
          <a:p>
            <a:pPr lvl="1"/>
            <a:r>
              <a:rPr lang="en-US" altLang="zh-TW" dirty="0"/>
              <a:t>Delete element with max/min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294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249098" y="1567704"/>
          <a:ext cx="5693804" cy="45976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Data representation here</a:t>
                      </a:r>
                      <a:endParaRPr lang="zh-TW" altLang="zh-TW" sz="16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…</a:t>
                      </a:r>
                      <a:endParaRPr lang="zh-TW" altLang="zh-TW" sz="16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41259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PQ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Unsorted linear list</a:t>
            </a:r>
          </a:p>
          <a:p>
            <a:pPr lvl="1"/>
            <a:r>
              <a:rPr lang="en-US" altLang="zh-TW" dirty="0"/>
              <a:t>Array, chain,..,</a:t>
            </a:r>
            <a:r>
              <a:rPr lang="en-US" altLang="zh-TW" dirty="0" err="1"/>
              <a:t>etc</a:t>
            </a:r>
            <a:endParaRPr lang="en-US" altLang="zh-TW" dirty="0"/>
          </a:p>
          <a:p>
            <a:r>
              <a:rPr lang="en-US" altLang="zh-TW" dirty="0"/>
              <a:t>Sorted linear list</a:t>
            </a:r>
          </a:p>
          <a:p>
            <a:pPr lvl="1"/>
            <a:r>
              <a:rPr lang="en-US" altLang="zh-TW" dirty="0"/>
              <a:t>Sorted array, sorted chain,…,</a:t>
            </a:r>
            <a:r>
              <a:rPr lang="en-US" altLang="zh-TW" dirty="0" err="1"/>
              <a:t>etc</a:t>
            </a:r>
            <a:endParaRPr lang="en-US" altLang="zh-TW" dirty="0"/>
          </a:p>
          <a:p>
            <a:r>
              <a:rPr lang="en-US" altLang="zh-TW" dirty="0"/>
              <a:t>Heap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27649" y="4725144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Unsorted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384032" y="505556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O(1)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15880" y="505556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761882" y="505556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61882" y="541560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O(1)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5880" y="541560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O(1)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84032" y="541560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15880" y="577564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O(1)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84032" y="577564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O(</a:t>
            </a:r>
            <a:r>
              <a:rPr lang="en-US" altLang="zh-TW" sz="2400" dirty="0" err="1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logn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52184" y="5775648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O(</a:t>
            </a:r>
            <a:r>
              <a:rPr lang="en-US" altLang="zh-TW" sz="2400" dirty="0" err="1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logn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1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9319D81-0A76-4806-90FC-4311BE0A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23"/>
            <a:ext cx="5623132" cy="41760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A2C13BA-DA5F-405D-BF8D-F8F76D06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05" y="3853236"/>
            <a:ext cx="7742695" cy="31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1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max (min) tree</a:t>
            </a:r>
            <a:r>
              <a:rPr lang="en-US" altLang="zh-TW" dirty="0"/>
              <a:t> is a tree in which the key value in each node is </a:t>
            </a:r>
            <a:r>
              <a:rPr lang="en-US" altLang="zh-TW" b="1" i="1" dirty="0"/>
              <a:t>no</a:t>
            </a:r>
            <a:r>
              <a:rPr lang="en-US" altLang="zh-TW" dirty="0"/>
              <a:t> </a:t>
            </a:r>
            <a:r>
              <a:rPr lang="en-US" altLang="zh-TW" b="1" i="1" dirty="0"/>
              <a:t>smaller</a:t>
            </a:r>
            <a:r>
              <a:rPr lang="en-US" altLang="zh-TW" dirty="0"/>
              <a:t> (</a:t>
            </a:r>
            <a:r>
              <a:rPr lang="en-US" altLang="zh-TW" b="1" i="1" dirty="0"/>
              <a:t>larger</a:t>
            </a:r>
            <a:r>
              <a:rPr lang="en-US" altLang="zh-TW" dirty="0"/>
              <a:t>) than the key values in its children (if any). A </a:t>
            </a:r>
            <a:r>
              <a:rPr lang="en-US" altLang="zh-TW" b="1" i="1" dirty="0"/>
              <a:t>max(min) heap </a:t>
            </a:r>
            <a:r>
              <a:rPr lang="en-US" altLang="zh-TW" dirty="0"/>
              <a:t>is a </a:t>
            </a:r>
            <a:r>
              <a:rPr lang="en-US" altLang="zh-TW" b="1" i="1" dirty="0"/>
              <a:t>complete binary tree </a:t>
            </a:r>
            <a:r>
              <a:rPr lang="en-US" altLang="zh-TW" dirty="0"/>
              <a:t>that is also a </a:t>
            </a:r>
            <a:r>
              <a:rPr lang="en-US" altLang="zh-TW" b="1" i="1" dirty="0"/>
              <a:t>max(min) tree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6" name="橢圓 4"/>
          <p:cNvSpPr>
            <a:spLocks noChangeArrowheads="1"/>
          </p:cNvSpPr>
          <p:nvPr/>
        </p:nvSpPr>
        <p:spPr bwMode="auto">
          <a:xfrm>
            <a:off x="3643164" y="4820592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9" name="橢圓 4"/>
          <p:cNvSpPr>
            <a:spLocks noChangeArrowheads="1"/>
          </p:cNvSpPr>
          <p:nvPr/>
        </p:nvSpPr>
        <p:spPr bwMode="auto">
          <a:xfrm>
            <a:off x="3357414" y="5471467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橢圓 4"/>
          <p:cNvSpPr>
            <a:spLocks noChangeArrowheads="1"/>
          </p:cNvSpPr>
          <p:nvPr/>
        </p:nvSpPr>
        <p:spPr bwMode="auto">
          <a:xfrm>
            <a:off x="4214664" y="4177655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3643164" y="4820592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4786164" y="4820592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3" name="橢圓 7"/>
          <p:cNvSpPr>
            <a:spLocks noChangeArrowheads="1"/>
          </p:cNvSpPr>
          <p:nvPr/>
        </p:nvSpPr>
        <p:spPr bwMode="auto">
          <a:xfrm>
            <a:off x="3357414" y="5463530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4" name="橢圓 8"/>
          <p:cNvSpPr>
            <a:spLocks noChangeArrowheads="1"/>
          </p:cNvSpPr>
          <p:nvPr/>
        </p:nvSpPr>
        <p:spPr bwMode="auto">
          <a:xfrm>
            <a:off x="3928914" y="5463530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橢圓 9"/>
          <p:cNvSpPr>
            <a:spLocks noChangeArrowheads="1"/>
          </p:cNvSpPr>
          <p:nvPr/>
        </p:nvSpPr>
        <p:spPr bwMode="auto">
          <a:xfrm>
            <a:off x="4500414" y="5463530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6" name="直線接點 10"/>
          <p:cNvCxnSpPr>
            <a:cxnSpLocks noChangeShapeType="1"/>
            <a:stCxn id="41" idx="7"/>
            <a:endCxn id="40" idx="4"/>
          </p:cNvCxnSpPr>
          <p:nvPr/>
        </p:nvCxnSpPr>
        <p:spPr bwMode="auto">
          <a:xfrm>
            <a:off x="4069995" y="4934679"/>
            <a:ext cx="394701" cy="220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接點 13"/>
          <p:cNvCxnSpPr>
            <a:cxnSpLocks noChangeShapeType="1"/>
            <a:stCxn id="42" idx="1"/>
            <a:endCxn id="40" idx="4"/>
          </p:cNvCxnSpPr>
          <p:nvPr/>
        </p:nvCxnSpPr>
        <p:spPr bwMode="auto">
          <a:xfrm flipH="1">
            <a:off x="4464696" y="4934679"/>
            <a:ext cx="394701" cy="220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接點 16"/>
          <p:cNvCxnSpPr>
            <a:cxnSpLocks noChangeShapeType="1"/>
            <a:stCxn id="43" idx="7"/>
            <a:endCxn id="41" idx="4"/>
          </p:cNvCxnSpPr>
          <p:nvPr/>
        </p:nvCxnSpPr>
        <p:spPr bwMode="auto">
          <a:xfrm>
            <a:off x="3784245" y="5577616"/>
            <a:ext cx="108951" cy="2200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19"/>
          <p:cNvCxnSpPr>
            <a:cxnSpLocks noChangeShapeType="1"/>
            <a:stCxn id="44" idx="1"/>
            <a:endCxn id="41" idx="4"/>
          </p:cNvCxnSpPr>
          <p:nvPr/>
        </p:nvCxnSpPr>
        <p:spPr bwMode="auto">
          <a:xfrm flipH="1">
            <a:off x="3893196" y="5577616"/>
            <a:ext cx="108951" cy="2200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接點 22"/>
          <p:cNvCxnSpPr>
            <a:cxnSpLocks noChangeShapeType="1"/>
            <a:stCxn id="45" idx="7"/>
            <a:endCxn id="42" idx="4"/>
          </p:cNvCxnSpPr>
          <p:nvPr/>
        </p:nvCxnSpPr>
        <p:spPr bwMode="auto">
          <a:xfrm>
            <a:off x="4927245" y="5577616"/>
            <a:ext cx="108951" cy="2200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18"/>
          <p:cNvSpPr>
            <a:spLocks noChangeArrowheads="1"/>
          </p:cNvSpPr>
          <p:nvPr/>
        </p:nvSpPr>
        <p:spPr bwMode="auto">
          <a:xfrm>
            <a:off x="4182914" y="4149080"/>
            <a:ext cx="5715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2" name="矩形 18"/>
          <p:cNvSpPr>
            <a:spLocks noChangeArrowheads="1"/>
          </p:cNvSpPr>
          <p:nvPr/>
        </p:nvSpPr>
        <p:spPr bwMode="auto">
          <a:xfrm>
            <a:off x="3587601" y="4792017"/>
            <a:ext cx="64293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10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3" name="矩形 18"/>
          <p:cNvSpPr>
            <a:spLocks noChangeArrowheads="1"/>
          </p:cNvSpPr>
          <p:nvPr/>
        </p:nvSpPr>
        <p:spPr bwMode="auto">
          <a:xfrm>
            <a:off x="4867127" y="4792017"/>
            <a:ext cx="3476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7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" name="矩形 19"/>
          <p:cNvSpPr>
            <a:spLocks noChangeArrowheads="1"/>
          </p:cNvSpPr>
          <p:nvPr/>
        </p:nvSpPr>
        <p:spPr bwMode="auto">
          <a:xfrm>
            <a:off x="3325664" y="5434955"/>
            <a:ext cx="5715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矩形 20"/>
          <p:cNvSpPr>
            <a:spLocks noChangeArrowheads="1"/>
          </p:cNvSpPr>
          <p:nvPr/>
        </p:nvSpPr>
        <p:spPr bwMode="auto">
          <a:xfrm>
            <a:off x="4000352" y="5434955"/>
            <a:ext cx="3476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8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矩形 21"/>
          <p:cNvSpPr>
            <a:spLocks noChangeArrowheads="1"/>
          </p:cNvSpPr>
          <p:nvPr/>
        </p:nvSpPr>
        <p:spPr bwMode="auto">
          <a:xfrm>
            <a:off x="4581377" y="5434955"/>
            <a:ext cx="3476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7" name="橢圓 4"/>
          <p:cNvSpPr>
            <a:spLocks noChangeArrowheads="1"/>
          </p:cNvSpPr>
          <p:nvPr/>
        </p:nvSpPr>
        <p:spPr bwMode="auto">
          <a:xfrm>
            <a:off x="7189242" y="4177655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8" name="橢圓 5"/>
          <p:cNvSpPr>
            <a:spLocks noChangeArrowheads="1"/>
          </p:cNvSpPr>
          <p:nvPr/>
        </p:nvSpPr>
        <p:spPr bwMode="auto">
          <a:xfrm>
            <a:off x="6617742" y="4820592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7760742" y="4820592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0" name="橢圓 8"/>
          <p:cNvSpPr>
            <a:spLocks noChangeArrowheads="1"/>
          </p:cNvSpPr>
          <p:nvPr/>
        </p:nvSpPr>
        <p:spPr bwMode="auto">
          <a:xfrm>
            <a:off x="6903492" y="5463530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1" name="橢圓 9"/>
          <p:cNvSpPr>
            <a:spLocks noChangeArrowheads="1"/>
          </p:cNvSpPr>
          <p:nvPr/>
        </p:nvSpPr>
        <p:spPr bwMode="auto">
          <a:xfrm>
            <a:off x="7474992" y="5463530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62" name="直線接點 10"/>
          <p:cNvCxnSpPr>
            <a:cxnSpLocks noChangeShapeType="1"/>
            <a:stCxn id="58" idx="7"/>
            <a:endCxn id="57" idx="4"/>
          </p:cNvCxnSpPr>
          <p:nvPr/>
        </p:nvCxnSpPr>
        <p:spPr bwMode="auto">
          <a:xfrm>
            <a:off x="7044571" y="4934679"/>
            <a:ext cx="394702" cy="220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線接點 13"/>
          <p:cNvCxnSpPr>
            <a:cxnSpLocks noChangeShapeType="1"/>
            <a:stCxn id="59" idx="1"/>
            <a:endCxn id="57" idx="4"/>
          </p:cNvCxnSpPr>
          <p:nvPr/>
        </p:nvCxnSpPr>
        <p:spPr bwMode="auto">
          <a:xfrm flipH="1">
            <a:off x="7439274" y="4934679"/>
            <a:ext cx="394701" cy="220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線接點 19"/>
          <p:cNvCxnSpPr>
            <a:cxnSpLocks noChangeShapeType="1"/>
            <a:stCxn id="60" idx="1"/>
            <a:endCxn id="58" idx="4"/>
          </p:cNvCxnSpPr>
          <p:nvPr/>
        </p:nvCxnSpPr>
        <p:spPr bwMode="auto">
          <a:xfrm flipH="1">
            <a:off x="6867774" y="5577616"/>
            <a:ext cx="108951" cy="2200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線接點 22"/>
          <p:cNvCxnSpPr>
            <a:cxnSpLocks noChangeShapeType="1"/>
            <a:stCxn id="61" idx="7"/>
            <a:endCxn id="59" idx="4"/>
          </p:cNvCxnSpPr>
          <p:nvPr/>
        </p:nvCxnSpPr>
        <p:spPr bwMode="auto">
          <a:xfrm>
            <a:off x="7901821" y="5577616"/>
            <a:ext cx="108952" cy="2200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矩形 18"/>
          <p:cNvSpPr>
            <a:spLocks noChangeArrowheads="1"/>
          </p:cNvSpPr>
          <p:nvPr/>
        </p:nvSpPr>
        <p:spPr bwMode="auto">
          <a:xfrm>
            <a:off x="7157491" y="4149080"/>
            <a:ext cx="5715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7" name="矩形 18"/>
          <p:cNvSpPr>
            <a:spLocks noChangeArrowheads="1"/>
          </p:cNvSpPr>
          <p:nvPr/>
        </p:nvSpPr>
        <p:spPr bwMode="auto">
          <a:xfrm>
            <a:off x="6570116" y="4792017"/>
            <a:ext cx="5715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8" name="矩形 18"/>
          <p:cNvSpPr>
            <a:spLocks noChangeArrowheads="1"/>
          </p:cNvSpPr>
          <p:nvPr/>
        </p:nvSpPr>
        <p:spPr bwMode="auto">
          <a:xfrm>
            <a:off x="7841704" y="4792017"/>
            <a:ext cx="3476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7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9" name="矩形 34"/>
          <p:cNvSpPr>
            <a:spLocks noChangeArrowheads="1"/>
          </p:cNvSpPr>
          <p:nvPr/>
        </p:nvSpPr>
        <p:spPr bwMode="auto">
          <a:xfrm>
            <a:off x="6974929" y="5434955"/>
            <a:ext cx="3476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8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0" name="矩形 35"/>
          <p:cNvSpPr>
            <a:spLocks noChangeArrowheads="1"/>
          </p:cNvSpPr>
          <p:nvPr/>
        </p:nvSpPr>
        <p:spPr bwMode="auto">
          <a:xfrm>
            <a:off x="7555954" y="5434955"/>
            <a:ext cx="3476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1" name="矩形 18"/>
          <p:cNvSpPr>
            <a:spLocks noChangeArrowheads="1"/>
          </p:cNvSpPr>
          <p:nvPr/>
        </p:nvSpPr>
        <p:spPr bwMode="auto">
          <a:xfrm>
            <a:off x="3071665" y="6035031"/>
            <a:ext cx="2357437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Not a heap</a:t>
            </a:r>
          </a:p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(12 &gt; 10)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2" name="矩形 18"/>
          <p:cNvSpPr>
            <a:spLocks noChangeArrowheads="1"/>
          </p:cNvSpPr>
          <p:nvPr/>
        </p:nvSpPr>
        <p:spPr bwMode="auto">
          <a:xfrm>
            <a:off x="5591944" y="6035031"/>
            <a:ext cx="3672408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Not a heap</a:t>
            </a:r>
          </a:p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Not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a complete binary tree)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3" name="橢圓 4"/>
          <p:cNvSpPr>
            <a:spLocks noChangeArrowheads="1"/>
          </p:cNvSpPr>
          <p:nvPr/>
        </p:nvSpPr>
        <p:spPr bwMode="auto">
          <a:xfrm>
            <a:off x="6331992" y="5479405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4" name="直線接點 13"/>
          <p:cNvCxnSpPr>
            <a:cxnSpLocks noChangeShapeType="1"/>
            <a:stCxn id="73" idx="7"/>
            <a:endCxn id="67" idx="2"/>
          </p:cNvCxnSpPr>
          <p:nvPr/>
        </p:nvCxnSpPr>
        <p:spPr bwMode="auto">
          <a:xfrm flipV="1">
            <a:off x="6758822" y="5346015"/>
            <a:ext cx="97045" cy="247476"/>
          </a:xfrm>
          <a:prstGeom prst="line">
            <a:avLst/>
          </a:prstGeom>
          <a:noFill/>
          <a:ln w="3810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8653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249098" y="1567703"/>
          <a:ext cx="5693804" cy="48395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T* heap   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Element array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# of elements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size of the array “heap”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21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551672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an Element by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rank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i="1" dirty="0"/>
              <a:t>rank</a:t>
            </a:r>
            <a:r>
              <a:rPr lang="en-US" altLang="zh-TW" dirty="0"/>
              <a:t> of a node is its position in </a:t>
            </a: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</a:p>
          <a:p>
            <a:pPr lvl="1"/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857772" y="2780928"/>
            <a:ext cx="2714625" cy="2093476"/>
            <a:chOff x="2771800" y="2911202"/>
            <a:chExt cx="2714625" cy="2093476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129113" y="2939777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4129113" y="2911202"/>
              <a:ext cx="64293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3343300" y="3582715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4914925" y="3582715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771800" y="4225652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10" name="直線接點 30"/>
            <p:cNvCxnSpPr>
              <a:cxnSpLocks noChangeShapeType="1"/>
              <a:stCxn id="6" idx="7"/>
              <a:endCxn id="4" idx="3"/>
            </p:cNvCxnSpPr>
            <p:nvPr/>
          </p:nvCxnSpPr>
          <p:spPr bwMode="auto">
            <a:xfrm flipV="1">
              <a:off x="3770130" y="3604717"/>
              <a:ext cx="432215" cy="9208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3"/>
            <p:cNvCxnSpPr>
              <a:cxnSpLocks noChangeShapeType="1"/>
              <a:stCxn id="7" idx="1"/>
              <a:endCxn id="4" idx="5"/>
            </p:cNvCxnSpPr>
            <p:nvPr/>
          </p:nvCxnSpPr>
          <p:spPr bwMode="auto">
            <a:xfrm flipH="1" flipV="1">
              <a:off x="4555943" y="3604717"/>
              <a:ext cx="432215" cy="9208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6"/>
            <p:cNvCxnSpPr>
              <a:cxnSpLocks noChangeShapeType="1"/>
              <a:stCxn id="8" idx="7"/>
              <a:endCxn id="6" idx="3"/>
            </p:cNvCxnSpPr>
            <p:nvPr/>
          </p:nvCxnSpPr>
          <p:spPr bwMode="auto">
            <a:xfrm flipV="1">
              <a:off x="3198630" y="4247655"/>
              <a:ext cx="217903" cy="9208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3414738" y="3554140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843238" y="4197077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4914925" y="3525565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519154" y="4653136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Inorder</a:t>
            </a:r>
            <a: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traversal : 2 -&gt; 5 -&gt; 30 -&gt; 40</a:t>
            </a:r>
            <a:endParaRPr lang="zh-TW" altLang="en-US" sz="28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9154" y="5157192"/>
            <a:ext cx="540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                    Rank : 1      2       3        4</a:t>
            </a:r>
            <a:endParaRPr lang="zh-TW" altLang="en-US" sz="28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3335" y="5714093"/>
            <a:ext cx="54234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Therefore, the </a:t>
            </a:r>
            <a:r>
              <a:rPr lang="en-US" altLang="zh-TW" sz="28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lang="en-US" altLang="zh-TW" sz="2800" baseline="300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</a:t>
            </a:r>
            <a:r>
              <a:rPr lang="en-US" altLang="zh-TW" sz="2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smallest element is the node with rank r</a:t>
            </a:r>
            <a:endParaRPr lang="zh-TW" altLang="en-US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22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61444" y="3192944"/>
            <a:ext cx="3768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Need r visits of nodes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Any faster ways?</a:t>
            </a:r>
            <a:endParaRPr lang="zh-TW" altLang="en-US" sz="2800" b="1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036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947546" y="4499768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447483" y="5190331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6161733" y="3848893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519046" y="5118893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6161733" y="3833018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874396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660208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5195740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7338865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375920" y="4475957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804420" y="5118893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947545" y="4479134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447483" y="5161756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6385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52100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781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4232920" y="5733257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375920" y="5733257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764895" y="384560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59831" y="44406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93853" y="514514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800364" y="578103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10870" y="579135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593534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076914" y="520948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155122" y="520314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524001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If we are searching for the rank-r element, we perform: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root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&lt; r: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&gt; r: r = r –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r: bingo; break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1200" y="4149081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Example: r=7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6234759" y="4610746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931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947546" y="4499768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447483" y="5190331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6161733" y="3848893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519046" y="5118893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6161733" y="3833018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874396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660208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5195740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7338865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375920" y="4475957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804420" y="5118893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947545" y="4479134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447483" y="5161756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6385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52100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781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4232920" y="5733257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375920" y="5733257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764895" y="384560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59831" y="44406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93853" y="514514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800364" y="578103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10870" y="579135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593534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076914" y="520948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155122" y="520314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524001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If we are searching for the rank-r element, we perform: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root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&lt; r: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&gt; r: r = r –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r: bingo; break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1200" y="4149081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Example: r=6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6234759" y="4610746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7000087" y="5132963"/>
            <a:ext cx="257213" cy="439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3 : The element is a non-leaf node with two children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deleted element is replaced by either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smallest</a:t>
            </a:r>
            <a:r>
              <a:rPr lang="en-US" altLang="zh-TW" dirty="0"/>
              <a:t> element in </a:t>
            </a:r>
            <a:r>
              <a:rPr lang="en-US" altLang="zh-TW" b="1" dirty="0"/>
              <a:t>right</a:t>
            </a:r>
            <a:r>
              <a:rPr lang="en-US" altLang="zh-TW" dirty="0"/>
              <a:t> </a:t>
            </a:r>
            <a:r>
              <a:rPr lang="en-US" altLang="zh-TW" dirty="0" err="1"/>
              <a:t>subtree</a:t>
            </a:r>
            <a:r>
              <a:rPr lang="en-US" altLang="zh-TW" dirty="0"/>
              <a:t> or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largest</a:t>
            </a:r>
            <a:r>
              <a:rPr lang="en-US" altLang="zh-TW" dirty="0"/>
              <a:t> element in </a:t>
            </a:r>
            <a:r>
              <a:rPr lang="en-US" altLang="zh-TW" b="1" dirty="0"/>
              <a:t>left</a:t>
            </a:r>
            <a:r>
              <a:rPr lang="en-US" altLang="zh-TW" dirty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5585098" y="2372693"/>
            <a:ext cx="500062" cy="779026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5585098" y="2348880"/>
            <a:ext cx="571500" cy="807597"/>
            <a:chOff x="2286000" y="3286125"/>
            <a:chExt cx="571491" cy="807717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5297761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6083573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5154886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6762230" y="3483150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4799286" y="2991819"/>
            <a:ext cx="587375" cy="807597"/>
            <a:chOff x="1500188" y="3929067"/>
            <a:chExt cx="587248" cy="807597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6942411" y="3634755"/>
            <a:ext cx="587375" cy="807597"/>
            <a:chOff x="3643313" y="4572000"/>
            <a:chExt cx="587266" cy="807717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6370910" y="2991818"/>
            <a:ext cx="571500" cy="807593"/>
            <a:chOff x="3071813" y="3929067"/>
            <a:chExt cx="571496" cy="807713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5870848" y="3677618"/>
            <a:ext cx="571500" cy="807597"/>
            <a:chOff x="2571750" y="4614863"/>
            <a:chExt cx="571493" cy="807717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5133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6205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5299348" y="3634756"/>
            <a:ext cx="571500" cy="807601"/>
            <a:chOff x="2000250" y="4572000"/>
            <a:chExt cx="571500" cy="807601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7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4727848" y="4249119"/>
            <a:ext cx="571500" cy="807601"/>
            <a:chOff x="1428750" y="5186363"/>
            <a:chExt cx="571500" cy="807601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6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7256536" y="4260231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The smallest element in right </a:t>
            </a:r>
            <a:r>
              <a:rPr lang="en-US" altLang="zh-TW" sz="2000" dirty="0" err="1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1"/>
          </p:cNvCxnSpPr>
          <p:nvPr/>
        </p:nvCxnSpPr>
        <p:spPr bwMode="auto">
          <a:xfrm flipH="1" flipV="1">
            <a:off x="6442349" y="4134818"/>
            <a:ext cx="814187" cy="571500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 rot="16200000" flipV="1">
            <a:off x="5620818" y="3241850"/>
            <a:ext cx="642937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" name="文字方塊 74"/>
          <p:cNvSpPr txBox="1"/>
          <p:nvPr/>
        </p:nvSpPr>
        <p:spPr>
          <a:xfrm>
            <a:off x="6297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To delete </a:t>
            </a: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30</a:t>
            </a:r>
            <a:endParaRPr lang="zh-TW" altLang="en-US" dirty="0">
              <a:solidFill>
                <a:srgbClr val="C0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09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Time Complexity</a:t>
            </a:r>
            <a:endParaRPr lang="zh-TW" altLang="en-US" dirty="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Search, insertion, or deletion takes </a:t>
            </a:r>
            <a:r>
              <a:rPr lang="en-US" altLang="zh-TW" dirty="0">
                <a:solidFill>
                  <a:srgbClr val="FF0000"/>
                </a:solidFill>
              </a:rPr>
              <a:t>O(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h = Height of a BST</a:t>
            </a:r>
          </a:p>
        </p:txBody>
      </p:sp>
      <p:sp>
        <p:nvSpPr>
          <p:cNvPr id="54283" name="橢圓 24"/>
          <p:cNvSpPr>
            <a:spLocks noChangeArrowheads="1"/>
          </p:cNvSpPr>
          <p:nvPr/>
        </p:nvSpPr>
        <p:spPr bwMode="auto">
          <a:xfrm>
            <a:off x="2723878" y="3957009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284" name="橢圓 24"/>
          <p:cNvSpPr>
            <a:spLocks noChangeArrowheads="1"/>
          </p:cNvSpPr>
          <p:nvPr/>
        </p:nvSpPr>
        <p:spPr bwMode="auto">
          <a:xfrm>
            <a:off x="3295378" y="4599946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285" name="橢圓 24"/>
          <p:cNvSpPr>
            <a:spLocks noChangeArrowheads="1"/>
          </p:cNvSpPr>
          <p:nvPr/>
        </p:nvSpPr>
        <p:spPr bwMode="auto">
          <a:xfrm>
            <a:off x="3866878" y="5242884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286" name="橢圓 24"/>
          <p:cNvSpPr>
            <a:spLocks noChangeArrowheads="1"/>
          </p:cNvSpPr>
          <p:nvPr/>
        </p:nvSpPr>
        <p:spPr bwMode="auto">
          <a:xfrm>
            <a:off x="4489033" y="6000121"/>
            <a:ext cx="500062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4290" name="直線接點 30"/>
          <p:cNvCxnSpPr>
            <a:cxnSpLocks noChangeShapeType="1"/>
            <a:stCxn id="54284" idx="1"/>
            <a:endCxn id="54283" idx="5"/>
          </p:cNvCxnSpPr>
          <p:nvPr/>
        </p:nvCxnSpPr>
        <p:spPr bwMode="auto">
          <a:xfrm flipH="1" flipV="1">
            <a:off x="3150708" y="4621950"/>
            <a:ext cx="217902" cy="9208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直線接點 30"/>
          <p:cNvCxnSpPr>
            <a:cxnSpLocks noChangeShapeType="1"/>
            <a:stCxn id="54285" idx="1"/>
            <a:endCxn id="54284" idx="5"/>
          </p:cNvCxnSpPr>
          <p:nvPr/>
        </p:nvCxnSpPr>
        <p:spPr bwMode="auto">
          <a:xfrm flipH="1" flipV="1">
            <a:off x="3722208" y="5264886"/>
            <a:ext cx="217902" cy="9208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直線接點 30"/>
          <p:cNvCxnSpPr>
            <a:cxnSpLocks noChangeShapeType="1"/>
            <a:stCxn id="54286" idx="1"/>
          </p:cNvCxnSpPr>
          <p:nvPr/>
        </p:nvCxnSpPr>
        <p:spPr bwMode="auto">
          <a:xfrm flipH="1" flipV="1">
            <a:off x="4293709" y="5669715"/>
            <a:ext cx="268556" cy="44449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9" name="矩形 22"/>
          <p:cNvSpPr>
            <a:spLocks noChangeArrowheads="1"/>
          </p:cNvSpPr>
          <p:nvPr/>
        </p:nvSpPr>
        <p:spPr bwMode="auto">
          <a:xfrm>
            <a:off x="2795315" y="3928434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300" name="矩形 22"/>
          <p:cNvSpPr>
            <a:spLocks noChangeArrowheads="1"/>
          </p:cNvSpPr>
          <p:nvPr/>
        </p:nvSpPr>
        <p:spPr bwMode="auto">
          <a:xfrm>
            <a:off x="3366815" y="457137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301" name="矩形 22"/>
          <p:cNvSpPr>
            <a:spLocks noChangeArrowheads="1"/>
          </p:cNvSpPr>
          <p:nvPr/>
        </p:nvSpPr>
        <p:spPr bwMode="auto">
          <a:xfrm>
            <a:off x="3938315" y="5214309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302" name="矩形 22"/>
          <p:cNvSpPr>
            <a:spLocks noChangeArrowheads="1"/>
          </p:cNvSpPr>
          <p:nvPr/>
        </p:nvSpPr>
        <p:spPr bwMode="auto">
          <a:xfrm>
            <a:off x="4596086" y="5989802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n</a:t>
            </a:r>
            <a:endParaRPr lang="zh-TW" altLang="en-US" b="1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4411903" y="3249477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1,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4697653" y="3249477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2,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983403" y="3249477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3,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5269153" y="3249477"/>
            <a:ext cx="64293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…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1981200" y="271946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Worst case </a:t>
            </a:r>
            <a:r>
              <a:rPr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h=n</a:t>
            </a:r>
          </a:p>
          <a:p>
            <a:pPr lvl="1">
              <a:buClr>
                <a:prstClr val="black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Insert keys</a:t>
            </a:r>
            <a:endParaRPr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3" name="內容版面配置區 3"/>
          <p:cNvSpPr txBox="1">
            <a:spLocks/>
          </p:cNvSpPr>
          <p:nvPr/>
        </p:nvSpPr>
        <p:spPr>
          <a:xfrm>
            <a:off x="6017840" y="2719462"/>
            <a:ext cx="483068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F497D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Best case </a:t>
            </a:r>
            <a:r>
              <a:rPr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h=</a:t>
            </a:r>
            <a:r>
              <a:rPr lang="en-US" altLang="zh-TW" dirty="0" err="1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logn</a:t>
            </a:r>
            <a:endParaRPr lang="en-US" altLang="zh-TW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Insert keys : </a:t>
            </a: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4, 2, 6, 1, 3, 5, 7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54292" y="4135338"/>
            <a:ext cx="3286125" cy="2093476"/>
            <a:chOff x="5030291" y="4135338"/>
            <a:chExt cx="3286125" cy="2093476"/>
          </a:xfrm>
        </p:grpSpPr>
        <p:sp>
          <p:nvSpPr>
            <p:cNvPr id="24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5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7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8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9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0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36" name="直線接點 30"/>
            <p:cNvCxnSpPr>
              <a:cxnSpLocks noChangeShapeType="1"/>
              <a:stCxn id="27" idx="7"/>
              <a:endCxn id="25" idx="3"/>
            </p:cNvCxnSpPr>
            <p:nvPr/>
          </p:nvCxnSpPr>
          <p:spPr bwMode="auto">
            <a:xfrm flipV="1">
              <a:off x="6028621" y="4828853"/>
              <a:ext cx="432215" cy="9208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接點 33"/>
            <p:cNvCxnSpPr>
              <a:cxnSpLocks noChangeShapeType="1"/>
              <a:stCxn id="28" idx="1"/>
              <a:endCxn id="25" idx="5"/>
            </p:cNvCxnSpPr>
            <p:nvPr/>
          </p:nvCxnSpPr>
          <p:spPr bwMode="auto">
            <a:xfrm flipH="1" flipV="1">
              <a:off x="6814434" y="4828853"/>
              <a:ext cx="432215" cy="9208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接點 36"/>
            <p:cNvCxnSpPr>
              <a:cxnSpLocks noChangeShapeType="1"/>
              <a:stCxn id="29" idx="7"/>
              <a:endCxn id="27" idx="3"/>
            </p:cNvCxnSpPr>
            <p:nvPr/>
          </p:nvCxnSpPr>
          <p:spPr bwMode="auto">
            <a:xfrm flipV="1">
              <a:off x="5457121" y="5471791"/>
              <a:ext cx="217903" cy="9208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線接點 43"/>
            <p:cNvCxnSpPr>
              <a:cxnSpLocks noChangeShapeType="1"/>
              <a:stCxn id="30" idx="1"/>
              <a:endCxn id="27" idx="5"/>
            </p:cNvCxnSpPr>
            <p:nvPr/>
          </p:nvCxnSpPr>
          <p:spPr bwMode="auto">
            <a:xfrm flipH="1" flipV="1">
              <a:off x="6028621" y="5471791"/>
              <a:ext cx="146465" cy="9208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49"/>
            <p:cNvCxnSpPr>
              <a:cxnSpLocks noChangeShapeType="1"/>
              <a:stCxn id="31" idx="1"/>
              <a:endCxn id="28" idx="5"/>
            </p:cNvCxnSpPr>
            <p:nvPr/>
          </p:nvCxnSpPr>
          <p:spPr bwMode="auto">
            <a:xfrm flipH="1" flipV="1">
              <a:off x="7600246" y="5471791"/>
              <a:ext cx="217903" cy="9208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7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6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46" name="直線接點 33"/>
            <p:cNvCxnSpPr>
              <a:cxnSpLocks noChangeShapeType="1"/>
              <a:stCxn id="24" idx="7"/>
              <a:endCxn id="28" idx="3"/>
            </p:cNvCxnSpPr>
            <p:nvPr/>
          </p:nvCxnSpPr>
          <p:spPr bwMode="auto">
            <a:xfrm flipV="1">
              <a:off x="7100184" y="5471791"/>
              <a:ext cx="146465" cy="9208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811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 animBg="1"/>
      <p:bldP spid="54285" grpId="0" animBg="1"/>
      <p:bldP spid="54286" grpId="0" animBg="1"/>
      <p:bldP spid="54299" grpId="0" animBg="1"/>
      <p:bldP spid="54300" grpId="0" animBg="1"/>
      <p:bldP spid="54301" grpId="0" animBg="1"/>
      <p:bldP spid="5430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Self-Study Topics</a:t>
            </a:r>
            <a:endParaRPr lang="zh-TW" altLang="en-US" dirty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Write pseudo codes of BST deletion</a:t>
            </a:r>
          </a:p>
          <a:p>
            <a:pPr>
              <a:defRPr/>
            </a:pPr>
            <a:r>
              <a:rPr lang="en-US" altLang="zh-TW" dirty="0"/>
              <a:t>Selection trees</a:t>
            </a:r>
          </a:p>
          <a:p>
            <a:pPr>
              <a:defRPr/>
            </a:pPr>
            <a:r>
              <a:rPr lang="en-US" altLang="zh-TW" dirty="0"/>
              <a:t>AVL/Red-Black trees (Chapter 10)</a:t>
            </a:r>
          </a:p>
          <a:p>
            <a:pPr lvl="1">
              <a:defRPr/>
            </a:pPr>
            <a:r>
              <a:rPr lang="en-US" altLang="zh-TW" dirty="0"/>
              <a:t>Worst case height : </a:t>
            </a:r>
            <a:r>
              <a:rPr lang="en-US" altLang="zh-TW" dirty="0">
                <a:solidFill>
                  <a:srgbClr val="FF0000"/>
                </a:solidFill>
              </a:rPr>
              <a:t>O(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7176120" y="3717032"/>
            <a:ext cx="3292327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7315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890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BST insertion/deletion operation may cause nodes with balance factor &gt;1 or &lt;–1.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Rebalancing process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Update the heights (balance factors) </a:t>
            </a:r>
            <a:r>
              <a:rPr lang="en-US" altLang="zh-TW" dirty="0">
                <a:solidFill>
                  <a:srgbClr val="FF0000"/>
                </a:solidFill>
              </a:rPr>
              <a:t>from the inserted/deleted node up to the root</a:t>
            </a:r>
            <a:r>
              <a:rPr lang="en-US" altLang="zh-TW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Fix unbalanced situations using “rotations”.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6132861" y="4714639"/>
            <a:ext cx="500062" cy="779026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6224093" y="459196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6" name="橢圓 24"/>
          <p:cNvSpPr>
            <a:spLocks noChangeArrowheads="1"/>
          </p:cNvSpPr>
          <p:nvPr/>
        </p:nvSpPr>
        <p:spPr bwMode="auto">
          <a:xfrm>
            <a:off x="5347049" y="5357577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7" name="橢圓 26"/>
          <p:cNvSpPr>
            <a:spLocks noChangeArrowheads="1"/>
          </p:cNvSpPr>
          <p:nvPr/>
        </p:nvSpPr>
        <p:spPr bwMode="auto">
          <a:xfrm>
            <a:off x="4775549" y="6000514"/>
            <a:ext cx="500063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8" name="直線接點 30"/>
          <p:cNvCxnSpPr>
            <a:cxnSpLocks noChangeShapeType="1"/>
          </p:cNvCxnSpPr>
          <p:nvPr/>
        </p:nvCxnSpPr>
        <p:spPr bwMode="auto">
          <a:xfrm rot="5400000" flipH="1" flipV="1">
            <a:off x="5845524" y="5070240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36"/>
          <p:cNvCxnSpPr>
            <a:cxnSpLocks noChangeShapeType="1"/>
          </p:cNvCxnSpPr>
          <p:nvPr/>
        </p:nvCxnSpPr>
        <p:spPr bwMode="auto">
          <a:xfrm rot="5400000" flipH="1" flipV="1">
            <a:off x="5166868" y="582033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5452924" y="5238516"/>
            <a:ext cx="5000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4883101" y="5892669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40245" y="5132123"/>
            <a:ext cx="2714625" cy="584775"/>
            <a:chOff x="1316244" y="5132122"/>
            <a:chExt cx="2714625" cy="584775"/>
          </a:xfrm>
        </p:grpSpPr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16244" y="5132122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Insert 1</a:t>
              </a:r>
              <a:endParaRPr lang="zh-TW" altLang="en-US" i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61" name="直線單箭頭接點 70"/>
            <p:cNvCxnSpPr>
              <a:cxnSpLocks noChangeShapeType="1"/>
            </p:cNvCxnSpPr>
            <p:nvPr/>
          </p:nvCxnSpPr>
          <p:spPr bwMode="auto">
            <a:xfrm flipV="1">
              <a:off x="2039291" y="5614063"/>
              <a:ext cx="1334089" cy="5458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35961" y="5148482"/>
            <a:ext cx="2714625" cy="584775"/>
            <a:chOff x="4211960" y="5148481"/>
            <a:chExt cx="2714625" cy="584775"/>
          </a:xfrm>
        </p:grpSpPr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211960" y="5148481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Rotation</a:t>
              </a:r>
              <a:endParaRPr lang="zh-TW" altLang="en-US" i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64" name="直線單箭頭接點 70"/>
            <p:cNvCxnSpPr>
              <a:cxnSpLocks noChangeShapeType="1"/>
            </p:cNvCxnSpPr>
            <p:nvPr/>
          </p:nvCxnSpPr>
          <p:spPr bwMode="auto">
            <a:xfrm flipV="1">
              <a:off x="4888874" y="5642638"/>
              <a:ext cx="1339310" cy="182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8191684" y="4360998"/>
            <a:ext cx="2187336" cy="1827098"/>
            <a:chOff x="6667684" y="4360998"/>
            <a:chExt cx="2187336" cy="1827098"/>
          </a:xfrm>
        </p:grpSpPr>
        <p:sp>
          <p:nvSpPr>
            <p:cNvPr id="76" name="橢圓 5"/>
            <p:cNvSpPr>
              <a:spLocks noChangeArrowheads="1"/>
            </p:cNvSpPr>
            <p:nvPr/>
          </p:nvSpPr>
          <p:spPr bwMode="auto">
            <a:xfrm>
              <a:off x="7453497" y="4749669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77" name="矩形 22"/>
            <p:cNvSpPr>
              <a:spLocks noChangeArrowheads="1"/>
            </p:cNvSpPr>
            <p:nvPr/>
          </p:nvSpPr>
          <p:spPr bwMode="auto">
            <a:xfrm>
              <a:off x="7553192" y="4627146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78" name="橢圓 24"/>
            <p:cNvSpPr>
              <a:spLocks noChangeArrowheads="1"/>
            </p:cNvSpPr>
            <p:nvPr/>
          </p:nvSpPr>
          <p:spPr bwMode="auto">
            <a:xfrm>
              <a:off x="6667684" y="5392607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7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166159" y="5105270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763839" y="5280545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7542219" y="4360998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Calibri"/>
                  <a:ea typeface="新細明體" panose="02020500000000000000" pitchFamily="18" charset="-120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6777461" y="4988627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Calibri"/>
                  <a:ea typeface="新細明體" panose="02020500000000000000" pitchFamily="18" charset="-120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83" name="直線接點 30"/>
            <p:cNvCxnSpPr>
              <a:cxnSpLocks noChangeShapeType="1"/>
            </p:cNvCxnSpPr>
            <p:nvPr/>
          </p:nvCxnSpPr>
          <p:spPr bwMode="auto">
            <a:xfrm flipH="1" flipV="1">
              <a:off x="7908823" y="5175503"/>
              <a:ext cx="544005" cy="25123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橢圓 24"/>
            <p:cNvSpPr>
              <a:spLocks noChangeArrowheads="1"/>
            </p:cNvSpPr>
            <p:nvPr/>
          </p:nvSpPr>
          <p:spPr bwMode="auto">
            <a:xfrm>
              <a:off x="8246139" y="5409070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8333337" y="5284593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8354957" y="5003546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Calibri"/>
                  <a:ea typeface="新細明體" panose="02020500000000000000" pitchFamily="18" charset="-120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97" name="直線單箭頭接點 70"/>
          <p:cNvCxnSpPr>
            <a:cxnSpLocks noChangeShapeType="1"/>
          </p:cNvCxnSpPr>
          <p:nvPr/>
        </p:nvCxnSpPr>
        <p:spPr bwMode="auto">
          <a:xfrm flipV="1">
            <a:off x="5123268" y="5712558"/>
            <a:ext cx="222192" cy="2901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" name="直線單箭頭接點 70"/>
          <p:cNvCxnSpPr>
            <a:cxnSpLocks noChangeShapeType="1"/>
          </p:cNvCxnSpPr>
          <p:nvPr/>
        </p:nvCxnSpPr>
        <p:spPr bwMode="auto">
          <a:xfrm flipV="1">
            <a:off x="5735961" y="5086364"/>
            <a:ext cx="411245" cy="259381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132862" y="4785656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&lt;3&gt;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5347493" y="5438802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&lt;2&gt;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4779646" y="6080157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98740" y="4876950"/>
            <a:ext cx="1377001" cy="1544715"/>
            <a:chOff x="674739" y="4876949"/>
            <a:chExt cx="1377001" cy="1544715"/>
          </a:xfrm>
        </p:grpSpPr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1461133" y="49997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551677" y="4876949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675320" y="5642638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3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1173795" y="5355301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71646" y="5542625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674739" y="5723515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&lt;1&gt;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8" name="矩形 22"/>
            <p:cNvSpPr>
              <a:spLocks noChangeArrowheads="1"/>
            </p:cNvSpPr>
            <p:nvPr/>
          </p:nvSpPr>
          <p:spPr bwMode="auto">
            <a:xfrm>
              <a:off x="1465849" y="5075880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8973101" y="481924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&lt;2&gt;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8194370" y="5463061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9777363" y="548991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6248960" y="4318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0070C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445943" y="494529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0070C0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15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8028217" y="2709374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8062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8672322" y="3254801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7788554" y="3017233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8432660" y="3017233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9022183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8740700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7473820" y="331675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riangle 12"/>
          <p:cNvSpPr/>
          <p:nvPr/>
        </p:nvSpPr>
        <p:spPr>
          <a:xfrm>
            <a:off x="8261712" y="3888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8523808" y="3616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576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8360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8849885" y="3883082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8998266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3670454" y="2616431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3704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3165914" y="325324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3370857" y="2978704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4074897" y="29242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3515775" y="361533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214713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4133329" y="32238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riangle 27"/>
          <p:cNvSpPr/>
          <p:nvPr/>
        </p:nvSpPr>
        <p:spPr>
          <a:xfrm>
            <a:off x="3489222" y="38866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3017400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05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235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2605266" y="388687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2753647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Circular Arrow 35"/>
          <p:cNvSpPr/>
          <p:nvPr/>
        </p:nvSpPr>
        <p:spPr>
          <a:xfrm rot="1534584" flipH="1">
            <a:off x="8241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2427232" y="4802178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7080789" y="4818922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Circular Arrow 39"/>
          <p:cNvSpPr/>
          <p:nvPr/>
        </p:nvSpPr>
        <p:spPr>
          <a:xfrm rot="19385762">
            <a:off x="2859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48255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E0EAA1-25C1-4575-9327-F490634F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07" y="654024"/>
            <a:ext cx="7494585" cy="55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9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8028217" y="2709374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8062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8672322" y="3254801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7788554" y="3017233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8432660" y="3017233"/>
            <a:ext cx="245105" cy="353933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9022183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8740700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7473820" y="331675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riangle 12"/>
          <p:cNvSpPr/>
          <p:nvPr/>
        </p:nvSpPr>
        <p:spPr>
          <a:xfrm>
            <a:off x="8261712" y="3888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8516449" y="3615336"/>
            <a:ext cx="208541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576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8360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8849885" y="3883082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8998266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3670454" y="2616431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3704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3165914" y="325324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3370857" y="2978704"/>
            <a:ext cx="359452" cy="27453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4074897" y="29242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3515775" y="3615336"/>
            <a:ext cx="235543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214713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4133329" y="32238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riangle 27"/>
          <p:cNvSpPr/>
          <p:nvPr/>
        </p:nvSpPr>
        <p:spPr>
          <a:xfrm>
            <a:off x="3489222" y="38866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3017400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05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235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2605266" y="388687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2753647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2" name="Circular Arrow 41"/>
          <p:cNvSpPr/>
          <p:nvPr/>
        </p:nvSpPr>
        <p:spPr>
          <a:xfrm rot="1534584" flipH="1">
            <a:off x="8241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Circular Arrow 42"/>
          <p:cNvSpPr/>
          <p:nvPr/>
        </p:nvSpPr>
        <p:spPr>
          <a:xfrm rot="19385762">
            <a:off x="2859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2427232" y="4802178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080789" y="4818922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7958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8028217" y="2709374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8062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8672322" y="3254801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7788554" y="3017233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8378247" y="3071647"/>
            <a:ext cx="145561" cy="816580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9022183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8749870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7473820" y="331675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riangle 12"/>
          <p:cNvSpPr/>
          <p:nvPr/>
        </p:nvSpPr>
        <p:spPr>
          <a:xfrm>
            <a:off x="8261712" y="3888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直線接點 43"/>
          <p:cNvCxnSpPr>
            <a:cxnSpLocks noChangeShapeType="1"/>
            <a:stCxn id="5" idx="6"/>
          </p:cNvCxnSpPr>
          <p:nvPr/>
        </p:nvCxnSpPr>
        <p:spPr bwMode="auto">
          <a:xfrm>
            <a:off x="8438101" y="3098887"/>
            <a:ext cx="311768" cy="217864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576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8360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8849885" y="3883082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8998266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3670454" y="2616431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3704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3165914" y="325324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3751318" y="3024914"/>
            <a:ext cx="112435" cy="908142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4074897" y="29242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3"/>
            <a:endCxn id="22" idx="7"/>
          </p:cNvCxnSpPr>
          <p:nvPr/>
        </p:nvCxnSpPr>
        <p:spPr bwMode="auto">
          <a:xfrm flipH="1">
            <a:off x="3515775" y="3281372"/>
            <a:ext cx="214705" cy="85957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214713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4133329" y="32238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riangle 27"/>
          <p:cNvSpPr/>
          <p:nvPr/>
        </p:nvSpPr>
        <p:spPr>
          <a:xfrm>
            <a:off x="3489222" y="38866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3017400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05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235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2605266" y="388687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2753647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Circular Arrow 44"/>
          <p:cNvSpPr/>
          <p:nvPr/>
        </p:nvSpPr>
        <p:spPr>
          <a:xfrm rot="1534584" flipH="1">
            <a:off x="8241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Circular Arrow 45"/>
          <p:cNvSpPr/>
          <p:nvPr/>
        </p:nvSpPr>
        <p:spPr>
          <a:xfrm rot="19385762">
            <a:off x="2859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2427232" y="4802178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7080789" y="4818922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4744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- Outside Cases</a:t>
            </a:r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7907869" y="3538074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7941748" y="34581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8336870" y="3069477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" name="直線接點 30"/>
          <p:cNvCxnSpPr>
            <a:cxnSpLocks noChangeShapeType="1"/>
            <a:stCxn id="12" idx="0"/>
          </p:cNvCxnSpPr>
          <p:nvPr/>
        </p:nvCxnSpPr>
        <p:spPr bwMode="auto">
          <a:xfrm flipV="1">
            <a:off x="7751090" y="3900347"/>
            <a:ext cx="216634" cy="24510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8236124" y="3900346"/>
            <a:ext cx="129843" cy="23475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  <a:endCxn id="7" idx="5"/>
          </p:cNvCxnSpPr>
          <p:nvPr/>
        </p:nvCxnSpPr>
        <p:spPr bwMode="auto">
          <a:xfrm flipH="1" flipV="1">
            <a:off x="8686730" y="3734417"/>
            <a:ext cx="570996" cy="15381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8405248" y="299816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7488995" y="414545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riangle 12"/>
          <p:cNvSpPr/>
          <p:nvPr/>
        </p:nvSpPr>
        <p:spPr>
          <a:xfrm>
            <a:off x="8103871" y="413510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直線接點 43"/>
          <p:cNvCxnSpPr>
            <a:cxnSpLocks noChangeShapeType="1"/>
            <a:endCxn id="7" idx="3"/>
          </p:cNvCxnSpPr>
          <p:nvPr/>
        </p:nvCxnSpPr>
        <p:spPr bwMode="auto">
          <a:xfrm>
            <a:off x="8236124" y="3598541"/>
            <a:ext cx="160773" cy="135876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591843" y="41971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8202782" y="422019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8849885" y="3883082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8998266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4010018" y="3529685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4043897" y="344980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3418839" y="2998164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23" name="直線接點 30"/>
          <p:cNvCxnSpPr>
            <a:cxnSpLocks noChangeShapeType="1"/>
            <a:stCxn id="28" idx="0"/>
          </p:cNvCxnSpPr>
          <p:nvPr/>
        </p:nvCxnSpPr>
        <p:spPr bwMode="auto">
          <a:xfrm flipV="1">
            <a:off x="3847211" y="3902644"/>
            <a:ext cx="204329" cy="247901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flipH="1" flipV="1">
            <a:off x="4344890" y="3902643"/>
            <a:ext cx="142848" cy="24510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1"/>
          </p:cNvCxnSpPr>
          <p:nvPr/>
        </p:nvCxnSpPr>
        <p:spPr bwMode="auto">
          <a:xfrm flipH="1" flipV="1">
            <a:off x="3807763" y="3332017"/>
            <a:ext cx="262280" cy="311754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467638" y="293037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4246651" y="414774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riangle 27"/>
          <p:cNvSpPr/>
          <p:nvPr/>
        </p:nvSpPr>
        <p:spPr>
          <a:xfrm>
            <a:off x="3585115" y="415054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" name="直線接點 43"/>
          <p:cNvCxnSpPr>
            <a:cxnSpLocks noChangeShapeType="1"/>
            <a:endCxn id="22" idx="3"/>
          </p:cNvCxnSpPr>
          <p:nvPr/>
        </p:nvCxnSpPr>
        <p:spPr bwMode="auto">
          <a:xfrm flipV="1">
            <a:off x="3017399" y="3663104"/>
            <a:ext cx="461466" cy="22356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701550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348369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2605266" y="388687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2753647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h+1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2427232" y="4802178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Height Balanced!</a:t>
            </a:r>
            <a:endParaRPr lang="zh-TW" altLang="en-US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7080789" y="4818922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Height Balanced!</a:t>
            </a:r>
            <a:endParaRPr lang="zh-TW" altLang="en-US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65854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516050" y="2127422"/>
            <a:ext cx="2051527" cy="2089734"/>
            <a:chOff x="6912961" y="3909679"/>
            <a:chExt cx="2051527" cy="2089734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A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4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B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5" name="Triangle 44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Triangle 45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Triangle 46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8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0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h+1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88198" y="2060848"/>
            <a:ext cx="1902216" cy="2179944"/>
            <a:chOff x="4519759" y="3915644"/>
            <a:chExt cx="1902216" cy="2179944"/>
          </a:xfrm>
        </p:grpSpPr>
        <p:sp>
          <p:nvSpPr>
            <p:cNvPr id="53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A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5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B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0" name="Triangle 59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Triangle 60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2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6" name="Triangle 65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h+1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39680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8070447" y="2207306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8104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8714552" y="2752733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7830784" y="2515165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rot="16200000" flipV="1">
            <a:off x="8474890" y="2515165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9064413" y="311482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8782930" y="268142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7516050" y="28146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9037860" y="338616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8" name="直線接點 43"/>
          <p:cNvCxnSpPr>
            <a:cxnSpLocks noChangeShapeType="1"/>
          </p:cNvCxnSpPr>
          <p:nvPr/>
        </p:nvCxnSpPr>
        <p:spPr bwMode="auto">
          <a:xfrm flipV="1">
            <a:off x="8506706" y="3114827"/>
            <a:ext cx="267872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18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9157690" y="347125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3603349" y="2140732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3637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3098809" y="2777543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3303752" y="2503005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4007792" y="2448591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H="1" flipV="1">
            <a:off x="3448670" y="313963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3147608" y="270975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4066224" y="274811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Triangle 60"/>
          <p:cNvSpPr/>
          <p:nvPr/>
        </p:nvSpPr>
        <p:spPr>
          <a:xfrm>
            <a:off x="2688199" y="341097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2950295" y="313963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2791972" y="3493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4167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2787169" y="3497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3489385" y="341064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538184" y="33428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3123101" y="408574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 flipV="1">
            <a:off x="3385197" y="381440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3226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3222071" y="417231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3839245" y="4075582"/>
            <a:ext cx="161404" cy="43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3759562" y="40799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3861280" y="41837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8271208" y="3388516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5" name="Triangle 74"/>
          <p:cNvSpPr/>
          <p:nvPr/>
        </p:nvSpPr>
        <p:spPr>
          <a:xfrm>
            <a:off x="7904924" y="406361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8167020" y="3792282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8008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8003894" y="415019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H="1" flipV="1">
            <a:off x="8621068" y="3750611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8541385" y="405784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8643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8313268" y="332720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3" name="Circular Arrow 82"/>
          <p:cNvSpPr/>
          <p:nvPr/>
        </p:nvSpPr>
        <p:spPr>
          <a:xfrm rot="2583616" flipH="1">
            <a:off x="3115276" y="2760037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Circular Arrow 83"/>
          <p:cNvSpPr/>
          <p:nvPr/>
        </p:nvSpPr>
        <p:spPr>
          <a:xfrm rot="19016384">
            <a:off x="8114951" y="2811793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2427232" y="4627682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7080789" y="464442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67364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8070447" y="2207306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8104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9021587" y="341058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7830784" y="2515165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8417891" y="2586701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9371448" y="377267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9089965" y="333926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7516050" y="28146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9344895" y="40440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 flipV="1">
            <a:off x="8832176" y="3420375"/>
            <a:ext cx="277177" cy="4969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18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9464725" y="412910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3603349" y="2140732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3637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2649860" y="3538500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3400699" y="2503005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4007792" y="2448591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2863872" y="3171598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2698659" y="347070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4066224" y="274811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Triangle 60"/>
          <p:cNvSpPr/>
          <p:nvPr/>
        </p:nvSpPr>
        <p:spPr>
          <a:xfrm>
            <a:off x="2269237" y="422150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2543508" y="395264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2373010" y="430397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4167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2368207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3078345" y="281590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127144" y="274810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2853413" y="422150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2965155" y="3926257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3226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2952383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3428205" y="3480842"/>
            <a:ext cx="161404" cy="43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3348522" y="348522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3450240" y="358900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8482315" y="2805129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5" name="Triangle 74"/>
          <p:cNvSpPr/>
          <p:nvPr/>
        </p:nvSpPr>
        <p:spPr>
          <a:xfrm>
            <a:off x="8116031" y="3480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8378127" y="3208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8008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8215001" y="356680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8782472" y="3772676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8541385" y="405784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8643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8524375" y="274381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2427232" y="4627682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7080789" y="464442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4302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8070447" y="2214388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8104326" y="21345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9021587" y="3417664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7830784" y="252224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8417891" y="2593783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9371448" y="377975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9089965" y="334635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7516050" y="282176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9344895" y="405109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 flipV="1">
            <a:off x="8832176" y="3427457"/>
            <a:ext cx="277177" cy="4969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18898" y="287345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9464725" y="413618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3603349" y="2147814"/>
            <a:ext cx="409885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3637228" y="20679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2649860" y="3545582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3400699" y="2510087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4007792" y="2455673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2863872" y="3178680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2698659" y="347778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4066224" y="275519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Triangle 60"/>
          <p:cNvSpPr/>
          <p:nvPr/>
        </p:nvSpPr>
        <p:spPr>
          <a:xfrm>
            <a:off x="2269237" y="422858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2543508" y="395972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2373010" y="431106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4167942" y="284046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2368207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3078345" y="2822984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127144" y="275519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2853413" y="422858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2965155" y="3933339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3226874" y="417529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2952383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3428205" y="3487924"/>
            <a:ext cx="161404" cy="43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3348522" y="349231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3450240" y="359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8482315" y="2812211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5" name="Triangle 74"/>
          <p:cNvSpPr/>
          <p:nvPr/>
        </p:nvSpPr>
        <p:spPr>
          <a:xfrm>
            <a:off x="8116031" y="348731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8378127" y="321597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8008697" y="415317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8215001" y="357388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8782472" y="377975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8541385" y="406492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8643103" y="41687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8524375" y="2750896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0" name="Circular Arrow 49"/>
          <p:cNvSpPr/>
          <p:nvPr/>
        </p:nvSpPr>
        <p:spPr>
          <a:xfrm rot="2583616" flipH="1">
            <a:off x="8166853" y="2146129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ircular Arrow 51"/>
          <p:cNvSpPr/>
          <p:nvPr/>
        </p:nvSpPr>
        <p:spPr>
          <a:xfrm rot="19016384">
            <a:off x="2868183" y="2132487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2427232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 +</a:t>
            </a:r>
            <a:b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7080789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 + </a:t>
            </a:r>
            <a:b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5088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/>
              <a:t>–</a:t>
            </a:r>
            <a:r>
              <a:rPr lang="en-US" dirty="0"/>
              <a:t> Inside Cases</a:t>
            </a: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9021587" y="3439390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9371448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9089965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9344895" y="407281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 flipV="1">
            <a:off x="8700270" y="3474669"/>
            <a:ext cx="409082" cy="12477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9464725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2648636" y="433278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8350410" y="2934505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8782472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8541385" y="40866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8643103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8392470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1" name="矩形 22"/>
          <p:cNvSpPr>
            <a:spLocks noChangeArrowheads="1"/>
          </p:cNvSpPr>
          <p:nvPr/>
        </p:nvSpPr>
        <p:spPr bwMode="auto">
          <a:xfrm>
            <a:off x="3867271" y="432567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2" name="橢圓 25"/>
          <p:cNvSpPr>
            <a:spLocks noChangeArrowheads="1"/>
          </p:cNvSpPr>
          <p:nvPr/>
        </p:nvSpPr>
        <p:spPr bwMode="auto">
          <a:xfrm>
            <a:off x="7554705" y="3453224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123" name="直線接點 43"/>
          <p:cNvCxnSpPr>
            <a:cxnSpLocks noChangeShapeType="1"/>
          </p:cNvCxnSpPr>
          <p:nvPr/>
        </p:nvCxnSpPr>
        <p:spPr bwMode="auto">
          <a:xfrm flipH="1" flipV="1">
            <a:off x="7904566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7623083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5" name="Triangle 124"/>
          <p:cNvSpPr/>
          <p:nvPr/>
        </p:nvSpPr>
        <p:spPr>
          <a:xfrm>
            <a:off x="7878013" y="40866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7997843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127" name="直線接點 33"/>
          <p:cNvCxnSpPr>
            <a:cxnSpLocks noChangeShapeType="1"/>
          </p:cNvCxnSpPr>
          <p:nvPr/>
        </p:nvCxnSpPr>
        <p:spPr bwMode="auto">
          <a:xfrm flipV="1">
            <a:off x="7315590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8" name="Triangle 127"/>
          <p:cNvSpPr/>
          <p:nvPr/>
        </p:nvSpPr>
        <p:spPr>
          <a:xfrm>
            <a:off x="7074503" y="410048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矩形 22"/>
          <p:cNvSpPr>
            <a:spLocks noChangeArrowheads="1"/>
          </p:cNvSpPr>
          <p:nvPr/>
        </p:nvSpPr>
        <p:spPr bwMode="auto">
          <a:xfrm>
            <a:off x="7176221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130" name="直線接點 43"/>
          <p:cNvCxnSpPr>
            <a:cxnSpLocks noChangeShapeType="1"/>
            <a:stCxn id="74" idx="3"/>
          </p:cNvCxnSpPr>
          <p:nvPr/>
        </p:nvCxnSpPr>
        <p:spPr bwMode="auto">
          <a:xfrm flipH="1" flipV="1">
            <a:off x="7888258" y="3499515"/>
            <a:ext cx="522178" cy="9993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427232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 +</a:t>
            </a:r>
            <a:b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7080789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Right rotation + </a:t>
            </a:r>
            <a:b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Left rotation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2" name="橢圓 25"/>
          <p:cNvSpPr>
            <a:spLocks noChangeArrowheads="1"/>
          </p:cNvSpPr>
          <p:nvPr/>
        </p:nvSpPr>
        <p:spPr bwMode="auto">
          <a:xfrm>
            <a:off x="4296113" y="3439390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3" name="直線接點 43"/>
          <p:cNvCxnSpPr>
            <a:cxnSpLocks noChangeShapeType="1"/>
          </p:cNvCxnSpPr>
          <p:nvPr/>
        </p:nvCxnSpPr>
        <p:spPr bwMode="auto">
          <a:xfrm flipH="1" flipV="1">
            <a:off x="4645974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4364491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Triangle 46"/>
          <p:cNvSpPr/>
          <p:nvPr/>
        </p:nvSpPr>
        <p:spPr>
          <a:xfrm>
            <a:off x="4619421" y="407281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7" name="直線接點 43"/>
          <p:cNvCxnSpPr>
            <a:cxnSpLocks noChangeShapeType="1"/>
          </p:cNvCxnSpPr>
          <p:nvPr/>
        </p:nvCxnSpPr>
        <p:spPr bwMode="auto">
          <a:xfrm>
            <a:off x="3974796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4739251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4" name="橢圓 25"/>
          <p:cNvSpPr>
            <a:spLocks noChangeArrowheads="1"/>
          </p:cNvSpPr>
          <p:nvPr/>
        </p:nvSpPr>
        <p:spPr bwMode="auto">
          <a:xfrm>
            <a:off x="3624936" y="2934505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69" name="直線接點 33"/>
          <p:cNvCxnSpPr>
            <a:cxnSpLocks noChangeShapeType="1"/>
          </p:cNvCxnSpPr>
          <p:nvPr/>
        </p:nvCxnSpPr>
        <p:spPr bwMode="auto">
          <a:xfrm flipV="1">
            <a:off x="4056998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9"/>
          <p:cNvSpPr/>
          <p:nvPr/>
        </p:nvSpPr>
        <p:spPr>
          <a:xfrm>
            <a:off x="3815911" y="40866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3917629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3666996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6" name="橢圓 25"/>
          <p:cNvSpPr>
            <a:spLocks noChangeArrowheads="1"/>
          </p:cNvSpPr>
          <p:nvPr/>
        </p:nvSpPr>
        <p:spPr bwMode="auto">
          <a:xfrm>
            <a:off x="2829231" y="3453224"/>
            <a:ext cx="409886" cy="77902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77" name="直線接點 43"/>
          <p:cNvCxnSpPr>
            <a:cxnSpLocks noChangeShapeType="1"/>
          </p:cNvCxnSpPr>
          <p:nvPr/>
        </p:nvCxnSpPr>
        <p:spPr bwMode="auto">
          <a:xfrm flipH="1" flipV="1">
            <a:off x="3179092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2897609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3" name="Triangle 124"/>
          <p:cNvSpPr/>
          <p:nvPr/>
        </p:nvSpPr>
        <p:spPr>
          <a:xfrm>
            <a:off x="3152539" y="40866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3272369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5" name="直線接點 33"/>
          <p:cNvCxnSpPr>
            <a:cxnSpLocks noChangeShapeType="1"/>
          </p:cNvCxnSpPr>
          <p:nvPr/>
        </p:nvCxnSpPr>
        <p:spPr bwMode="auto">
          <a:xfrm flipV="1">
            <a:off x="2590116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6" name="Triangle 127"/>
          <p:cNvSpPr/>
          <p:nvPr/>
        </p:nvSpPr>
        <p:spPr>
          <a:xfrm>
            <a:off x="2349029" y="410048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矩形 22"/>
          <p:cNvSpPr>
            <a:spLocks noChangeArrowheads="1"/>
          </p:cNvSpPr>
          <p:nvPr/>
        </p:nvSpPr>
        <p:spPr bwMode="auto">
          <a:xfrm>
            <a:off x="2450747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8" name="直線接點 43"/>
          <p:cNvCxnSpPr>
            <a:cxnSpLocks noChangeShapeType="1"/>
          </p:cNvCxnSpPr>
          <p:nvPr/>
        </p:nvCxnSpPr>
        <p:spPr bwMode="auto">
          <a:xfrm flipH="1">
            <a:off x="3162784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2660217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407491" y="5330879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left</a:t>
            </a:r>
            <a:r>
              <a:rPr kumimoji="1" lang="en-US" altLang="zh-TW" dirty="0">
                <a:solidFill>
                  <a:srgbClr val="00B05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the </a:t>
            </a:r>
            <a:r>
              <a:rPr kumimoji="1" lang="en-US" altLang="zh-TW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right</a:t>
            </a:r>
            <a:r>
              <a:rPr kumimoji="1" lang="en-US" altLang="zh-TW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 subtree</a:t>
            </a:r>
            <a:r>
              <a:rPr kumimoji="1"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of A</a:t>
            </a:r>
            <a:endParaRPr kumimoji="1" lang="zh-TW" altLang="en-US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7899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6090784" y="2772366"/>
            <a:ext cx="862994" cy="41510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7307377" y="3512486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7485813" y="4282458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5663952" y="233326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4697058" y="2998200"/>
            <a:ext cx="1040126" cy="17052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5075611" y="3806985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6880546" y="307338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6589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6339963" y="3806985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5756312" y="235214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5163134" y="381663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6973297" y="307324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16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6416583" y="381350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5683082" y="254948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&lt;4&gt;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6888089" y="327797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&lt;3&gt;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6350896" y="401821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5088618" y="403005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7250660" y="4409373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7335708" y="43938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17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7269790" y="461623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481562" y="3799221"/>
            <a:ext cx="500062" cy="794555"/>
            <a:chOff x="5652120" y="4378704"/>
            <a:chExt cx="500062" cy="794555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18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881952" y="4392479"/>
            <a:ext cx="500062" cy="794555"/>
            <a:chOff x="5652120" y="4378704"/>
            <a:chExt cx="500062" cy="794555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&lt;1&gt;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>
            <a:off x="7908393" y="4392479"/>
            <a:ext cx="216279" cy="8721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4873857" y="3833663"/>
            <a:ext cx="274986" cy="874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3878765" y="376435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3966797" y="378496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3878766" y="398741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47027" y="3153194"/>
            <a:ext cx="500062" cy="794555"/>
            <a:chOff x="5652120" y="4378704"/>
            <a:chExt cx="500062" cy="794555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4305595" y="3833662"/>
            <a:ext cx="214664" cy="447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1537210" y="175386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To delete 16</a:t>
            </a:r>
            <a:endParaRPr lang="zh-TW" altLang="en-US" b="1" i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2" name="直線單箭頭接點 17"/>
          <p:cNvCxnSpPr>
            <a:cxnSpLocks noChangeShapeType="1"/>
          </p:cNvCxnSpPr>
          <p:nvPr/>
        </p:nvCxnSpPr>
        <p:spPr bwMode="auto">
          <a:xfrm>
            <a:off x="6220971" y="2710157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5960367" y="210304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16&gt;12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7316084" y="2807620"/>
            <a:ext cx="1457398" cy="55399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14 replaces 16</a:t>
            </a:r>
          </a:p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Delete 14!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750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7215016" y="2513505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Use rebalancing</a:t>
            </a:r>
          </a:p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RR rotation!</a:t>
            </a:r>
          </a:p>
        </p:txBody>
      </p:sp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6090784" y="2772366"/>
            <a:ext cx="862994" cy="41510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7307377" y="3512486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7485813" y="4282458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5663952" y="233326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4697058" y="2998200"/>
            <a:ext cx="1040126" cy="17052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5075611" y="3806985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6880546" y="307338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5756312" y="235214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5163134" y="381663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6973297" y="307324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5683082" y="254948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&lt;4&gt;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6888089" y="327797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&lt;3&gt;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5088618" y="403005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7250660" y="4409373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7335708" y="43938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17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7269790" y="461623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481562" y="3799221"/>
            <a:ext cx="500062" cy="794555"/>
            <a:chOff x="5652120" y="4378704"/>
            <a:chExt cx="500062" cy="794555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18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881952" y="4392479"/>
            <a:ext cx="500062" cy="794555"/>
            <a:chOff x="5652120" y="4378704"/>
            <a:chExt cx="500062" cy="794555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&lt;1&gt;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>
            <a:off x="7908393" y="4392479"/>
            <a:ext cx="216279" cy="8721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4873857" y="3833663"/>
            <a:ext cx="274986" cy="874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3878765" y="376435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3966797" y="378496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3878766" y="398741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47027" y="3153194"/>
            <a:ext cx="500062" cy="794555"/>
            <a:chOff x="5652120" y="4378704"/>
            <a:chExt cx="500062" cy="794555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4305595" y="3833662"/>
            <a:ext cx="214664" cy="447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537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Update the heights from 14 up to the root.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7408330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rPr>
              <a:t>-2</a:t>
            </a:r>
            <a:endParaRPr lang="zh-TW" altLang="en-US" b="1" dirty="0">
              <a:solidFill>
                <a:srgbClr val="0070C0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4409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0B9CE80-4452-42F1-B63D-E1E1B611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80" y="792976"/>
            <a:ext cx="7256240" cy="52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3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6090784" y="2772366"/>
            <a:ext cx="862994" cy="41510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6743032" y="3738320"/>
            <a:ext cx="210747" cy="4285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16</a:t>
            </a:r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5663952" y="233326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4697058" y="2998200"/>
            <a:ext cx="1040126" cy="17052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5075611" y="3806985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6880546" y="307338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5756312" y="235214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12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5163134" y="381663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6973297" y="307324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18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5683082" y="254948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&lt;4&gt;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6888089" y="327797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&lt;3&gt;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5088618" y="403005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7448987" y="3804004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7534035" y="378847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20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7468117" y="4010862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00312" y="3781177"/>
            <a:ext cx="500062" cy="794555"/>
            <a:chOff x="5652120" y="4378704"/>
            <a:chExt cx="500062" cy="794555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14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900702" y="4374435"/>
            <a:ext cx="500062" cy="794555"/>
            <a:chOff x="5652120" y="4378704"/>
            <a:chExt cx="500062" cy="794555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17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&lt;1&gt;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>
            <a:off x="6927143" y="4374435"/>
            <a:ext cx="216279" cy="8721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4873857" y="3833663"/>
            <a:ext cx="274986" cy="874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3878765" y="3764350"/>
            <a:ext cx="500062" cy="779026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3966797" y="378496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3878766" y="398741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&lt;1&gt;</a:t>
            </a:r>
            <a:endParaRPr lang="zh-TW" altLang="en-US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47027" y="3153194"/>
            <a:ext cx="500062" cy="794555"/>
            <a:chOff x="5652120" y="4378704"/>
            <a:chExt cx="500062" cy="794555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779026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&lt;2&gt;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4305595" y="3833662"/>
            <a:ext cx="214664" cy="447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537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Update the heights from 14 up to the root.</a:t>
            </a: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7408330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rPr>
              <a:t>0</a:t>
            </a:r>
            <a:endParaRPr lang="zh-TW" altLang="en-US" b="1" dirty="0">
              <a:solidFill>
                <a:srgbClr val="0070C0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7307376" y="3738321"/>
            <a:ext cx="384330" cy="5015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6106904" y="217960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Calibri"/>
                <a:ea typeface="新細明體" panose="02020500000000000000" pitchFamily="18" charset="-120"/>
              </a:rPr>
              <a:t>-1</a:t>
            </a:r>
            <a:endParaRPr lang="zh-TW" altLang="en-US" b="1" dirty="0">
              <a:solidFill>
                <a:srgbClr val="0070C0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49" name="直線單箭頭接點 17"/>
          <p:cNvCxnSpPr>
            <a:cxnSpLocks noChangeShapeType="1"/>
          </p:cNvCxnSpPr>
          <p:nvPr/>
        </p:nvCxnSpPr>
        <p:spPr bwMode="auto">
          <a:xfrm flipH="1" flipV="1">
            <a:off x="6283705" y="2649605"/>
            <a:ext cx="747817" cy="34076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4505419" y="1835992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Finish!</a:t>
            </a:r>
          </a:p>
        </p:txBody>
      </p:sp>
    </p:spTree>
    <p:extLst>
      <p:ext uri="{BB962C8B-B14F-4D97-AF65-F5344CB8AC3E}">
        <p14:creationId xmlns:p14="http://schemas.microsoft.com/office/powerpoint/2010/main" val="344224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7" grpId="0" animBg="1"/>
      <p:bldP spid="47" grpId="1" animBg="1"/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AVL Tree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3552" y="1124744"/>
          <a:ext cx="8208912" cy="5566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</a:t>
                      </a:r>
                      <a:r>
                        <a:rPr lang="en-US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&lt;T&gt;;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height;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</a:t>
                      </a:r>
                      <a:r>
                        <a:rPr lang="en-US" altLang="zh-TW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bf();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left, 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(void) {root=NULL;}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// Tree operations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*root;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Insert/delete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3552" y="1628800"/>
          <a:ext cx="8208912" cy="4882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&lt;T&gt;::insert(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Insert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&lt;T&gt;::delete(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Delete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8102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7309" y="1417638"/>
          <a:ext cx="8208912" cy="48704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&lt;T&gt;::rebalance(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LL Rotation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RR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&lt;-1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LR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node-&gt;left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node-&gt;left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RL Rotation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node-&gt;bf()&lt;-1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</a:t>
                      </a:r>
                      <a:r>
                        <a:rPr lang="mr-IN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right-&gt;bf()&gt;</a:t>
                      </a:r>
                      <a:r>
                        <a:rPr lang="mr-IN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0 )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node-&gt;right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node-&gt;right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Left/Right Rotation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7309" y="1417638"/>
          <a:ext cx="8208912" cy="5334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node-&gt;right;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node-&gt;right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node-&gt;left;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node-&gt;left =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874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0B74A16-604C-4BDD-BAD6-900BCAF32E2D}"/>
              </a:ext>
            </a:extLst>
          </p:cNvPr>
          <p:cNvSpPr txBox="1"/>
          <p:nvPr/>
        </p:nvSpPr>
        <p:spPr>
          <a:xfrm>
            <a:off x="4008583" y="2239488"/>
            <a:ext cx="5430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Forests</a:t>
            </a:r>
            <a:endParaRPr lang="zh-TW" altLang="en-US" sz="8800" b="1" dirty="0">
              <a:solidFill>
                <a:schemeClr val="accent2">
                  <a:lumMod val="60000"/>
                  <a:lumOff val="40000"/>
                </a:schemeClr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988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55BE06-F1DA-4558-B8BF-1E397CAA9DCB}"/>
              </a:ext>
            </a:extLst>
          </p:cNvPr>
          <p:cNvSpPr txBox="1"/>
          <p:nvPr/>
        </p:nvSpPr>
        <p:spPr>
          <a:xfrm>
            <a:off x="3072411" y="2206831"/>
            <a:ext cx="5430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   </a:t>
            </a:r>
            <a:r>
              <a:rPr lang="en-US" altLang="zh-TW" sz="9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Array</a:t>
            </a:r>
            <a:endParaRPr lang="zh-TW" altLang="en-US" sz="6000" b="1" dirty="0">
              <a:solidFill>
                <a:schemeClr val="accent2">
                  <a:lumMod val="60000"/>
                  <a:lumOff val="40000"/>
                </a:schemeClr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0846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Running Time 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a dense matrix (terms = </a:t>
            </a:r>
            <a:r>
              <a:rPr lang="en-US" altLang="zh-TW" dirty="0" err="1"/>
              <a:t>rows∙cols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Fast equals to trivial: O(rows ∙ cols)</a:t>
            </a:r>
          </a:p>
          <a:p>
            <a:pPr lvl="1"/>
            <a:r>
              <a:rPr lang="en-US" altLang="zh-TW" dirty="0"/>
              <a:t>Smart is slowest: O(rows ∙ cols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For a sparse matrix (terms &lt;&lt; </a:t>
            </a:r>
            <a:r>
              <a:rPr lang="en-US" altLang="zh-TW" dirty="0" err="1"/>
              <a:t>rows∙cols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Fast transpose is faster than trivial and smart ones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59598" y="1556792"/>
          <a:ext cx="7272807" cy="889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Trivial Transpose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Smart Transpose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Fast</a:t>
                      </a:r>
                      <a:r>
                        <a:rPr lang="en-US" altLang="zh-TW" baseline="0" dirty="0"/>
                        <a:t> Transpose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/>
                        <a:t>O(rows ∙ cols)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O(cols ∙ terms)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/>
                        <a:t>O(cols + terms)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47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440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altLang="zh-TW" dirty="0"/>
              <a:t>Compute the transpose of b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4" name="左右括弧 6"/>
          <p:cNvSpPr>
            <a:spLocks noChangeArrowheads="1"/>
          </p:cNvSpPr>
          <p:nvPr/>
        </p:nvSpPr>
        <p:spPr bwMode="auto">
          <a:xfrm>
            <a:off x="5095875" y="3311422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0   5   2   0   0   7</a:t>
            </a: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endParaRPr lang="zh-TW" altLang="en-US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" name="左右括弧 10"/>
          <p:cNvSpPr>
            <a:spLocks noChangeArrowheads="1"/>
          </p:cNvSpPr>
          <p:nvPr/>
        </p:nvSpPr>
        <p:spPr bwMode="auto">
          <a:xfrm>
            <a:off x="7596188" y="3311422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4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</a:t>
            </a:r>
          </a:p>
          <a:p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文字方塊 14"/>
          <p:cNvSpPr txBox="1">
            <a:spLocks noChangeArrowheads="1"/>
          </p:cNvSpPr>
          <p:nvPr/>
        </p:nvSpPr>
        <p:spPr bwMode="auto">
          <a:xfrm>
            <a:off x="4667250" y="4025797"/>
            <a:ext cx="3571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prstClr val="black"/>
                </a:solidFill>
              </a:rPr>
              <a:t>=</a:t>
            </a:r>
            <a:endParaRPr lang="zh-TW" altLang="en-US">
              <a:solidFill>
                <a:prstClr val="black"/>
              </a:solidFill>
            </a:endParaRPr>
          </a:p>
        </p:txBody>
      </p:sp>
      <p:cxnSp>
        <p:nvCxnSpPr>
          <p:cNvPr id="8" name="直線接點 18"/>
          <p:cNvCxnSpPr>
            <a:cxnSpLocks noChangeShapeType="1"/>
          </p:cNvCxnSpPr>
          <p:nvPr/>
        </p:nvCxnSpPr>
        <p:spPr bwMode="auto">
          <a:xfrm rot="5400000" flipH="1" flipV="1">
            <a:off x="6685756" y="5518944"/>
            <a:ext cx="357188" cy="463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左右括弧 6"/>
          <p:cNvSpPr>
            <a:spLocks noChangeArrowheads="1"/>
          </p:cNvSpPr>
          <p:nvPr/>
        </p:nvSpPr>
        <p:spPr bwMode="auto">
          <a:xfrm>
            <a:off x="2309813" y="3389159"/>
            <a:ext cx="2286000" cy="2077938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x</a:t>
            </a:r>
          </a:p>
          <a:p>
            <a:endParaRPr lang="en-US" altLang="zh-TW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endParaRPr lang="en-US" altLang="zh-TW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r>
              <a:rPr lang="en-US" altLang="zh-TW" sz="2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endParaRPr lang="zh-TW" altLang="en-US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文字方塊 17"/>
          <p:cNvSpPr txBox="1">
            <a:spLocks noChangeArrowheads="1"/>
          </p:cNvSpPr>
          <p:nvPr/>
        </p:nvSpPr>
        <p:spPr bwMode="auto">
          <a:xfrm>
            <a:off x="2309813" y="2739922"/>
            <a:ext cx="228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sz="3200" dirty="0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c</a:t>
            </a:r>
            <a:r>
              <a:rPr lang="en-US" altLang="zh-TW" sz="3200" dirty="0">
                <a:solidFill>
                  <a:srgbClr val="000000"/>
                </a:solidFill>
                <a:latin typeface="Calibri"/>
                <a:ea typeface="新細明體" charset="-120"/>
                <a:sym typeface="Wingdings" pitchFamily="2" charset="2"/>
              </a:rPr>
              <a:t>: m x p</a:t>
            </a:r>
            <a:endParaRPr lang="zh-TW" alt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文字方塊 13"/>
          <p:cNvSpPr txBox="1">
            <a:spLocks noChangeArrowheads="1"/>
          </p:cNvSpPr>
          <p:nvPr/>
        </p:nvSpPr>
        <p:spPr bwMode="auto">
          <a:xfrm>
            <a:off x="5095876" y="2739922"/>
            <a:ext cx="4786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    a</a:t>
            </a:r>
            <a:r>
              <a:rPr lang="en-US" altLang="zh-TW" sz="3200" dirty="0">
                <a:solidFill>
                  <a:srgbClr val="000000"/>
                </a:solidFill>
                <a:latin typeface="Calibri"/>
                <a:ea typeface="新細明體" charset="-120"/>
                <a:sym typeface="Wingdings" pitchFamily="2" charset="2"/>
              </a:rPr>
              <a:t>: m x n             </a:t>
            </a:r>
            <a:r>
              <a:rPr lang="en-US" altLang="zh-TW" sz="3200" dirty="0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b</a:t>
            </a:r>
            <a:r>
              <a:rPr lang="en-US" altLang="zh-TW" sz="3200" dirty="0">
                <a:solidFill>
                  <a:srgbClr val="000000"/>
                </a:solidFill>
                <a:latin typeface="Calibri"/>
                <a:ea typeface="新細明體" charset="-120"/>
                <a:sym typeface="Wingdings" pitchFamily="2" charset="2"/>
              </a:rPr>
              <a:t>: n x p </a:t>
            </a:r>
            <a:endParaRPr lang="zh-TW" alt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48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7518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approach similar to “</a:t>
            </a:r>
            <a:r>
              <a:rPr lang="en-US" altLang="zh-TW" b="1" dirty="0"/>
              <a:t>Polynomial Addition</a:t>
            </a:r>
            <a:r>
              <a:rPr lang="en-US" altLang="zh-TW" dirty="0"/>
              <a:t>” to compute the X!</a:t>
            </a:r>
          </a:p>
        </p:txBody>
      </p:sp>
      <p:sp>
        <p:nvSpPr>
          <p:cNvPr id="4" name="左右括弧 6"/>
          <p:cNvSpPr>
            <a:spLocks noChangeArrowheads="1"/>
          </p:cNvSpPr>
          <p:nvPr/>
        </p:nvSpPr>
        <p:spPr bwMode="auto">
          <a:xfrm>
            <a:off x="5095875" y="3311422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0   5   2   0   0   7</a:t>
            </a: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endParaRPr lang="zh-TW" altLang="en-US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" name="左右括弧 10"/>
          <p:cNvSpPr>
            <a:spLocks noChangeArrowheads="1"/>
          </p:cNvSpPr>
          <p:nvPr/>
        </p:nvSpPr>
        <p:spPr bwMode="auto">
          <a:xfrm>
            <a:off x="7596188" y="3311422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3   0   4   3   6   5</a:t>
            </a: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algn="ctr"/>
            <a:endParaRPr lang="en-US" altLang="zh-TW" sz="2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文字方塊 14"/>
          <p:cNvSpPr txBox="1">
            <a:spLocks noChangeArrowheads="1"/>
          </p:cNvSpPr>
          <p:nvPr/>
        </p:nvSpPr>
        <p:spPr bwMode="auto">
          <a:xfrm>
            <a:off x="4667250" y="4025797"/>
            <a:ext cx="3571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prstClr val="black"/>
                </a:solidFill>
                <a:latin typeface="Calibri"/>
              </a:rPr>
              <a:t>=</a:t>
            </a:r>
            <a:endParaRPr lang="zh-TW" alt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直線接點 18"/>
          <p:cNvCxnSpPr>
            <a:cxnSpLocks noChangeShapeType="1"/>
          </p:cNvCxnSpPr>
          <p:nvPr/>
        </p:nvCxnSpPr>
        <p:spPr bwMode="auto">
          <a:xfrm rot="5400000" flipH="1" flipV="1">
            <a:off x="6685756" y="5970959"/>
            <a:ext cx="357188" cy="463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左右括弧 6"/>
          <p:cNvSpPr>
            <a:spLocks noChangeArrowheads="1"/>
          </p:cNvSpPr>
          <p:nvPr/>
        </p:nvSpPr>
        <p:spPr bwMode="auto">
          <a:xfrm>
            <a:off x="2309813" y="3378865"/>
            <a:ext cx="2286000" cy="2077938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x</a:t>
            </a:r>
          </a:p>
          <a:p>
            <a:endParaRPr lang="en-US" altLang="zh-TW" sz="28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  <a:p>
            <a:endParaRPr lang="en-US" altLang="zh-TW" sz="28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  <a:p>
            <a:endParaRPr lang="en-US" altLang="zh-TW" sz="28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1" name="乘號 10"/>
          <p:cNvSpPr/>
          <p:nvPr/>
        </p:nvSpPr>
        <p:spPr bwMode="auto">
          <a:xfrm>
            <a:off x="5340995" y="3414436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2" name="乘號 11"/>
          <p:cNvSpPr/>
          <p:nvPr/>
        </p:nvSpPr>
        <p:spPr bwMode="auto">
          <a:xfrm>
            <a:off x="6257925" y="3414436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3" name="乘號 12"/>
          <p:cNvSpPr/>
          <p:nvPr/>
        </p:nvSpPr>
        <p:spPr bwMode="auto">
          <a:xfrm>
            <a:off x="6537325" y="3414436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4" name="乘號 13"/>
          <p:cNvSpPr/>
          <p:nvPr/>
        </p:nvSpPr>
        <p:spPr bwMode="auto">
          <a:xfrm>
            <a:off x="8153400" y="3411435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5" name="群組 44"/>
          <p:cNvGrpSpPr>
            <a:grpSpLocks/>
          </p:cNvGrpSpPr>
          <p:nvPr/>
        </p:nvGrpSpPr>
        <p:grpSpPr bwMode="auto">
          <a:xfrm>
            <a:off x="5663952" y="3811481"/>
            <a:ext cx="357188" cy="872822"/>
            <a:chOff x="4000496" y="3357562"/>
            <a:chExt cx="357190" cy="872829"/>
          </a:xfrm>
        </p:grpSpPr>
        <p:sp>
          <p:nvSpPr>
            <p:cNvPr id="16" name="向上箭號 24"/>
            <p:cNvSpPr>
              <a:spLocks noChangeArrowheads="1"/>
            </p:cNvSpPr>
            <p:nvPr/>
          </p:nvSpPr>
          <p:spPr bwMode="auto">
            <a:xfrm>
              <a:off x="407193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000496" y="3861056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p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8" name="群組 47"/>
          <p:cNvGrpSpPr>
            <a:grpSpLocks/>
          </p:cNvGrpSpPr>
          <p:nvPr/>
        </p:nvGrpSpPr>
        <p:grpSpPr bwMode="auto">
          <a:xfrm>
            <a:off x="7824192" y="3811481"/>
            <a:ext cx="357188" cy="863527"/>
            <a:chOff x="6143636" y="3357562"/>
            <a:chExt cx="357190" cy="863534"/>
          </a:xfrm>
        </p:grpSpPr>
        <p:sp>
          <p:nvSpPr>
            <p:cNvPr id="19" name="向上箭號 25"/>
            <p:cNvSpPr>
              <a:spLocks noChangeArrowheads="1"/>
            </p:cNvSpPr>
            <p:nvPr/>
          </p:nvSpPr>
          <p:spPr bwMode="auto">
            <a:xfrm>
              <a:off x="621507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3636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q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1" name="群組 48"/>
          <p:cNvGrpSpPr>
            <a:grpSpLocks/>
          </p:cNvGrpSpPr>
          <p:nvPr/>
        </p:nvGrpSpPr>
        <p:grpSpPr bwMode="auto">
          <a:xfrm>
            <a:off x="8475116" y="3811481"/>
            <a:ext cx="357188" cy="863527"/>
            <a:chOff x="6858016" y="3357562"/>
            <a:chExt cx="357190" cy="863534"/>
          </a:xfrm>
        </p:grpSpPr>
        <p:sp>
          <p:nvSpPr>
            <p:cNvPr id="22" name="向上箭號 28"/>
            <p:cNvSpPr>
              <a:spLocks noChangeArrowheads="1"/>
            </p:cNvSpPr>
            <p:nvPr/>
          </p:nvSpPr>
          <p:spPr bwMode="auto">
            <a:xfrm>
              <a:off x="692945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858016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q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4" name="群組 45"/>
          <p:cNvGrpSpPr>
            <a:grpSpLocks/>
          </p:cNvGrpSpPr>
          <p:nvPr/>
        </p:nvGrpSpPr>
        <p:grpSpPr bwMode="auto">
          <a:xfrm>
            <a:off x="5940359" y="3811481"/>
            <a:ext cx="357187" cy="872822"/>
            <a:chOff x="4357686" y="3357562"/>
            <a:chExt cx="357190" cy="872829"/>
          </a:xfrm>
        </p:grpSpPr>
        <p:sp>
          <p:nvSpPr>
            <p:cNvPr id="25" name="向上箭號 30"/>
            <p:cNvSpPr>
              <a:spLocks noChangeArrowheads="1"/>
            </p:cNvSpPr>
            <p:nvPr/>
          </p:nvSpPr>
          <p:spPr bwMode="auto">
            <a:xfrm>
              <a:off x="442912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57686" y="3861056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p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7" name="群組 49"/>
          <p:cNvGrpSpPr>
            <a:grpSpLocks/>
          </p:cNvGrpSpPr>
          <p:nvPr/>
        </p:nvGrpSpPr>
        <p:grpSpPr bwMode="auto">
          <a:xfrm>
            <a:off x="8783639" y="3811481"/>
            <a:ext cx="357187" cy="863527"/>
            <a:chOff x="7259274" y="3357562"/>
            <a:chExt cx="357190" cy="863534"/>
          </a:xfrm>
        </p:grpSpPr>
        <p:sp>
          <p:nvSpPr>
            <p:cNvPr id="28" name="向上箭號 32"/>
            <p:cNvSpPr>
              <a:spLocks noChangeArrowheads="1"/>
            </p:cNvSpPr>
            <p:nvPr/>
          </p:nvSpPr>
          <p:spPr bwMode="auto">
            <a:xfrm>
              <a:off x="733071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259274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q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0" name="群組 46"/>
          <p:cNvGrpSpPr>
            <a:grpSpLocks/>
          </p:cNvGrpSpPr>
          <p:nvPr/>
        </p:nvGrpSpPr>
        <p:grpSpPr bwMode="auto">
          <a:xfrm>
            <a:off x="6854825" y="3811481"/>
            <a:ext cx="357187" cy="863527"/>
            <a:chOff x="5500694" y="3357562"/>
            <a:chExt cx="357190" cy="863534"/>
          </a:xfrm>
        </p:grpSpPr>
        <p:sp>
          <p:nvSpPr>
            <p:cNvPr id="31" name="向上箭號 34"/>
            <p:cNvSpPr>
              <a:spLocks noChangeArrowheads="1"/>
            </p:cNvSpPr>
            <p:nvPr/>
          </p:nvSpPr>
          <p:spPr bwMode="auto">
            <a:xfrm>
              <a:off x="557213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500694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p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3" name="群組 50"/>
          <p:cNvGrpSpPr>
            <a:grpSpLocks/>
          </p:cNvGrpSpPr>
          <p:nvPr/>
        </p:nvGrpSpPr>
        <p:grpSpPr bwMode="auto">
          <a:xfrm>
            <a:off x="9048329" y="3811481"/>
            <a:ext cx="357187" cy="872822"/>
            <a:chOff x="7643834" y="3357562"/>
            <a:chExt cx="357190" cy="872829"/>
          </a:xfrm>
        </p:grpSpPr>
        <p:sp>
          <p:nvSpPr>
            <p:cNvPr id="34" name="向上箭號 36"/>
            <p:cNvSpPr>
              <a:spLocks noChangeArrowheads="1"/>
            </p:cNvSpPr>
            <p:nvPr/>
          </p:nvSpPr>
          <p:spPr bwMode="auto">
            <a:xfrm>
              <a:off x="771527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643834" y="3861056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q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6" name="群組 51"/>
          <p:cNvGrpSpPr>
            <a:grpSpLocks/>
          </p:cNvGrpSpPr>
          <p:nvPr/>
        </p:nvGrpSpPr>
        <p:grpSpPr bwMode="auto">
          <a:xfrm>
            <a:off x="9353550" y="3805472"/>
            <a:ext cx="357188" cy="863527"/>
            <a:chOff x="8001024" y="3357562"/>
            <a:chExt cx="357190" cy="863534"/>
          </a:xfrm>
        </p:grpSpPr>
        <p:sp>
          <p:nvSpPr>
            <p:cNvPr id="37" name="向上箭號 38"/>
            <p:cNvSpPr>
              <a:spLocks noChangeArrowheads="1"/>
            </p:cNvSpPr>
            <p:nvPr/>
          </p:nvSpPr>
          <p:spPr bwMode="auto">
            <a:xfrm>
              <a:off x="807246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001024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  <a:latin typeface="Calibri"/>
                  <a:ea typeface="新細明體" panose="02020500000000000000" pitchFamily="18" charset="-120"/>
                </a:rPr>
                <a:t>q</a:t>
              </a:r>
              <a:endParaRPr lang="zh-TW" altLang="en-US" dirty="0">
                <a:solidFill>
                  <a:srgbClr val="0000FF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39" name="橢圓 38"/>
          <p:cNvSpPr>
            <a:spLocks noChangeArrowheads="1"/>
          </p:cNvSpPr>
          <p:nvPr/>
        </p:nvSpPr>
        <p:spPr bwMode="auto">
          <a:xfrm>
            <a:off x="5917407" y="3455438"/>
            <a:ext cx="357187" cy="411153"/>
          </a:xfrm>
          <a:prstGeom prst="ellipse">
            <a:avLst/>
          </a:prstGeom>
          <a:solidFill>
            <a:srgbClr val="008A3E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0" name="橢圓 39"/>
          <p:cNvSpPr>
            <a:spLocks noChangeArrowheads="1"/>
          </p:cNvSpPr>
          <p:nvPr/>
        </p:nvSpPr>
        <p:spPr bwMode="auto">
          <a:xfrm>
            <a:off x="8413752" y="3443185"/>
            <a:ext cx="357187" cy="411153"/>
          </a:xfrm>
          <a:prstGeom prst="ellipse">
            <a:avLst/>
          </a:prstGeom>
          <a:solidFill>
            <a:srgbClr val="008A3E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1" name="圓角矩形 40"/>
          <p:cNvSpPr>
            <a:spLocks noChangeArrowheads="1"/>
          </p:cNvSpPr>
          <p:nvPr/>
        </p:nvSpPr>
        <p:spPr bwMode="auto">
          <a:xfrm>
            <a:off x="6858000" y="3502096"/>
            <a:ext cx="285750" cy="317837"/>
          </a:xfrm>
          <a:prstGeom prst="roundRect">
            <a:avLst>
              <a:gd name="adj" fmla="val 16667"/>
            </a:avLst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2" name="圓角矩形 41"/>
          <p:cNvSpPr>
            <a:spLocks noChangeArrowheads="1"/>
          </p:cNvSpPr>
          <p:nvPr/>
        </p:nvSpPr>
        <p:spPr bwMode="auto">
          <a:xfrm>
            <a:off x="9353550" y="3487635"/>
            <a:ext cx="285750" cy="317837"/>
          </a:xfrm>
          <a:prstGeom prst="roundRect">
            <a:avLst>
              <a:gd name="adj" fmla="val 16667"/>
            </a:avLst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5663952" y="5868562"/>
            <a:ext cx="660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7030A0"/>
                </a:solidFill>
                <a:latin typeface="Calibri"/>
              </a:rPr>
              <a:t>x =</a:t>
            </a:r>
            <a:endParaRPr lang="zh-TW" altLang="en-US" sz="320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6164015" y="5868562"/>
            <a:ext cx="1101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008A3E"/>
                </a:solidFill>
                <a:latin typeface="Calibri"/>
              </a:rPr>
              <a:t>(2)(4)</a:t>
            </a:r>
            <a:endParaRPr lang="zh-TW" altLang="en-US" sz="3200" dirty="0">
              <a:solidFill>
                <a:srgbClr val="008A3E"/>
              </a:solidFill>
              <a:latin typeface="Calibri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148598" y="5868562"/>
            <a:ext cx="13997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+ </a:t>
            </a:r>
            <a:r>
              <a:rPr lang="en-US" altLang="zh-TW" sz="3200" dirty="0">
                <a:solidFill>
                  <a:srgbClr val="4BACC6">
                    <a:lumMod val="75000"/>
                  </a:srgbClr>
                </a:solidFill>
                <a:latin typeface="Calibri"/>
                <a:ea typeface="新細明體" panose="02020500000000000000" pitchFamily="18" charset="-120"/>
              </a:rPr>
              <a:t>(7)(5)</a:t>
            </a:r>
            <a:endParaRPr lang="zh-TW" altLang="en-US" sz="3200" dirty="0">
              <a:solidFill>
                <a:srgbClr val="4BACC6">
                  <a:lumMod val="75000"/>
                </a:srgbClr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8436756" y="5868562"/>
            <a:ext cx="8996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7030A0"/>
                </a:solidFill>
                <a:latin typeface="Calibri"/>
              </a:rPr>
              <a:t>= 43</a:t>
            </a:r>
            <a:endParaRPr lang="zh-TW" altLang="en-US" sz="3200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7" name="文字方塊 17"/>
          <p:cNvSpPr txBox="1">
            <a:spLocks noChangeArrowheads="1"/>
          </p:cNvSpPr>
          <p:nvPr/>
        </p:nvSpPr>
        <p:spPr bwMode="auto">
          <a:xfrm>
            <a:off x="2309813" y="2739922"/>
            <a:ext cx="228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sz="3200" dirty="0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c</a:t>
            </a:r>
            <a:r>
              <a:rPr lang="en-US" altLang="zh-TW" sz="3200" dirty="0">
                <a:solidFill>
                  <a:srgbClr val="000000"/>
                </a:solidFill>
                <a:latin typeface="Calibri"/>
                <a:ea typeface="新細明體" charset="-120"/>
                <a:sym typeface="Wingdings" pitchFamily="2" charset="2"/>
              </a:rPr>
              <a:t>: m x p</a:t>
            </a:r>
            <a:endParaRPr lang="zh-TW" alt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文字方塊 13"/>
          <p:cNvSpPr txBox="1">
            <a:spLocks noChangeArrowheads="1"/>
          </p:cNvSpPr>
          <p:nvPr/>
        </p:nvSpPr>
        <p:spPr bwMode="auto">
          <a:xfrm>
            <a:off x="5095876" y="2739922"/>
            <a:ext cx="4786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    a</a:t>
            </a:r>
            <a:r>
              <a:rPr lang="en-US" altLang="zh-TW" sz="3200" dirty="0">
                <a:solidFill>
                  <a:srgbClr val="000000"/>
                </a:solidFill>
                <a:latin typeface="Calibri"/>
                <a:ea typeface="新細明體" charset="-120"/>
                <a:sym typeface="Wingdings" pitchFamily="2" charset="2"/>
              </a:rPr>
              <a:t>: m x n             </a:t>
            </a:r>
            <a:r>
              <a:rPr lang="en-US" altLang="zh-TW" sz="3200" dirty="0" err="1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b</a:t>
            </a:r>
            <a:r>
              <a:rPr lang="en-US" altLang="zh-TW" sz="3200" baseline="30000" dirty="0" err="1">
                <a:solidFill>
                  <a:srgbClr val="C00000"/>
                </a:solidFill>
                <a:latin typeface="Calibri"/>
                <a:ea typeface="新細明體" charset="-120"/>
                <a:sym typeface="Wingdings" pitchFamily="2" charset="2"/>
              </a:rPr>
              <a:t>T</a:t>
            </a:r>
            <a:r>
              <a:rPr lang="en-US" altLang="zh-TW" sz="3200" dirty="0">
                <a:solidFill>
                  <a:srgbClr val="000000"/>
                </a:solidFill>
                <a:latin typeface="Calibri"/>
                <a:ea typeface="新細明體" charset="-120"/>
                <a:sym typeface="Wingdings" pitchFamily="2" charset="2"/>
              </a:rPr>
              <a:t>: p x n </a:t>
            </a:r>
            <a:endParaRPr lang="zh-TW" alt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56046" y="5661249"/>
            <a:ext cx="344786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Please refer textbook </a:t>
            </a:r>
            <a:b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for codes!</a:t>
            </a:r>
            <a:endParaRPr lang="zh-TW" altLang="en-US" sz="28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49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932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2B36F4-A0B0-49CA-8569-3B986B0C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23" y="563535"/>
            <a:ext cx="7655754" cy="573092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2323B00-C421-44AC-849A-5DDA229C0E3C}"/>
              </a:ext>
            </a:extLst>
          </p:cNvPr>
          <p:cNvSpPr txBox="1"/>
          <p:nvPr/>
        </p:nvSpPr>
        <p:spPr>
          <a:xfrm>
            <a:off x="6410037" y="3428999"/>
            <a:ext cx="543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要指回自己</a:t>
            </a:r>
          </a:p>
        </p:txBody>
      </p:sp>
    </p:spTree>
    <p:extLst>
      <p:ext uri="{BB962C8B-B14F-4D97-AF65-F5344CB8AC3E}">
        <p14:creationId xmlns:p14="http://schemas.microsoft.com/office/powerpoint/2010/main" val="2912936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black"/>
              </a:buClr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buClr>
                <a:prstClr val="black"/>
              </a:buClr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buClr>
                <a:prstClr val="black"/>
              </a:buClr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buClr>
                <a:prstClr val="black"/>
              </a:buClr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buClr>
                <a:prstClr val="black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Complexity: </a:t>
            </a:r>
          </a:p>
          <a:p>
            <a:pPr lvl="1">
              <a:buClr>
                <a:prstClr val="black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O(rows ∙ 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b.cols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∙ (Term[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] + 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b.Terms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[j]))</a:t>
            </a:r>
          </a:p>
          <a:p>
            <a:pPr lvl="1">
              <a:buClr>
                <a:prstClr val="black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rows ∙ Term[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] = 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a.terms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and </a:t>
            </a:r>
            <a:b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b.cols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∙ 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b.Terms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[j] = </a:t>
            </a:r>
            <a:r>
              <a:rPr lang="en-US" altLang="zh-TW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b.terms</a:t>
            </a: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lvl="1">
              <a:buClr>
                <a:prstClr val="black"/>
              </a:buClr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O(</a:t>
            </a: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rows ∙ </a:t>
            </a:r>
            <a:r>
              <a:rPr lang="en-US" altLang="zh-TW" dirty="0" err="1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b.terms</a:t>
            </a: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 + </a:t>
            </a:r>
            <a:r>
              <a:rPr lang="en-US" altLang="zh-TW" dirty="0" err="1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b.cols</a:t>
            </a:r>
            <a:r>
              <a:rPr lang="en-US" altLang="zh-TW" dirty="0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 ∙ </a:t>
            </a:r>
            <a:r>
              <a:rPr lang="en-US" altLang="zh-TW" dirty="0" err="1">
                <a:solidFill>
                  <a:srgbClr val="C00000"/>
                </a:solidFill>
                <a:latin typeface="Calibri"/>
                <a:ea typeface="新細明體" panose="02020500000000000000" pitchFamily="18" charset="-120"/>
              </a:rPr>
              <a:t>a.terms</a:t>
            </a: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)</a:t>
            </a:r>
          </a:p>
          <a:p>
            <a:pPr>
              <a:buClr>
                <a:prstClr val="black"/>
              </a:buClr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27548" y="1600201"/>
          <a:ext cx="8136904" cy="18192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::Multiply(</a:t>
                      </a:r>
                      <a:r>
                        <a:rPr lang="en-US" altLang="zh-TW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Compute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transpose of b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b.FastTranspose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O(</a:t>
                      </a:r>
                      <a:r>
                        <a:rPr lang="en-US" altLang="zh-TW" sz="1600" b="1" kern="10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b.terms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altLang="zh-TW" sz="1600" b="1" kern="10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b.cols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zh-TW" alt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for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ith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row in </a:t>
                      </a:r>
                      <a:r>
                        <a:rPr lang="en-US" altLang="zh-TW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O(rows)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for </a:t>
                      </a:r>
                      <a:r>
                        <a:rPr lang="en-US" altLang="zh-TW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jth</a:t>
                      </a: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row in </a:t>
                      </a:r>
                      <a:r>
                        <a:rPr lang="en-US" altLang="zh-TW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bT.smArray</a:t>
                      </a: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O(</a:t>
                      </a:r>
                      <a:r>
                        <a:rPr lang="en-US" altLang="zh-TW" sz="1600" b="1" kern="10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b.cols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Perform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“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Polynomal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Addition”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O(Terms[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+ </a:t>
                      </a:r>
                      <a:r>
                        <a:rPr lang="en-US" altLang="zh-TW" sz="16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b.Terms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[j])</a:t>
                      </a:r>
                      <a:r>
                        <a:rPr lang="en-US" altLang="zh-TW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50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102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956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564971-4FDA-4E93-9F59-31EA5029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3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73DF65A-84DC-43AC-92CC-C9E6769B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an Element by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rank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i="1" dirty="0"/>
              <a:t>rank</a:t>
            </a:r>
            <a:r>
              <a:rPr lang="en-US" altLang="zh-TW" dirty="0"/>
              <a:t> of a node is its position in </a:t>
            </a: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</a:p>
          <a:p>
            <a:pPr lvl="1"/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857772" y="2780928"/>
            <a:ext cx="2714625" cy="2093476"/>
            <a:chOff x="2771800" y="2911202"/>
            <a:chExt cx="2714625" cy="2093476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129113" y="2939777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4129113" y="2911202"/>
              <a:ext cx="64293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3343300" y="3582715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4914925" y="3582715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771800" y="4225652"/>
              <a:ext cx="500063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cxnSp>
          <p:nvCxnSpPr>
            <p:cNvPr id="10" name="直線接點 30"/>
            <p:cNvCxnSpPr>
              <a:cxnSpLocks noChangeShapeType="1"/>
              <a:stCxn id="6" idx="7"/>
              <a:endCxn id="4" idx="3"/>
            </p:cNvCxnSpPr>
            <p:nvPr/>
          </p:nvCxnSpPr>
          <p:spPr bwMode="auto">
            <a:xfrm flipV="1">
              <a:off x="3770130" y="3604717"/>
              <a:ext cx="432215" cy="9208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3"/>
            <p:cNvCxnSpPr>
              <a:cxnSpLocks noChangeShapeType="1"/>
              <a:stCxn id="7" idx="1"/>
              <a:endCxn id="4" idx="5"/>
            </p:cNvCxnSpPr>
            <p:nvPr/>
          </p:nvCxnSpPr>
          <p:spPr bwMode="auto">
            <a:xfrm flipH="1" flipV="1">
              <a:off x="4555943" y="3604717"/>
              <a:ext cx="432215" cy="9208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6"/>
            <p:cNvCxnSpPr>
              <a:cxnSpLocks noChangeShapeType="1"/>
              <a:stCxn id="8" idx="7"/>
              <a:endCxn id="6" idx="3"/>
            </p:cNvCxnSpPr>
            <p:nvPr/>
          </p:nvCxnSpPr>
          <p:spPr bwMode="auto">
            <a:xfrm flipV="1">
              <a:off x="3198630" y="4247655"/>
              <a:ext cx="217903" cy="9208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3414738" y="3554140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843238" y="4197077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4914925" y="3525565"/>
              <a:ext cx="571500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519154" y="4653136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Inorder</a:t>
            </a:r>
            <a: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traversal : 2 -&gt; 5 -&gt; 30 -&gt; 40</a:t>
            </a:r>
            <a:endParaRPr lang="zh-TW" altLang="en-US" sz="28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19154" y="5157192"/>
            <a:ext cx="540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                    Rank : 1      2       3        4</a:t>
            </a:r>
            <a:endParaRPr lang="zh-TW" altLang="en-US" sz="2800" b="1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503335" y="5714093"/>
            <a:ext cx="54234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Therefore, the </a:t>
            </a:r>
            <a:r>
              <a:rPr lang="en-US" altLang="zh-TW" sz="28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r</a:t>
            </a:r>
            <a:r>
              <a:rPr lang="en-US" altLang="zh-TW" sz="2800" baseline="30000" dirty="0" err="1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</a:t>
            </a:r>
            <a:r>
              <a:rPr lang="en-US" altLang="zh-TW" sz="2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smallest element is the node with rank r</a:t>
            </a:r>
            <a:endParaRPr lang="zh-TW" altLang="en-US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54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61444" y="3192944"/>
            <a:ext cx="3768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Need r visits of nodes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Any faster ways?</a:t>
            </a:r>
            <a:endParaRPr lang="zh-TW" altLang="en-US" sz="2800" b="1" dirty="0">
              <a:solidFill>
                <a:srgbClr val="FF0000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6016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578378" y="3107605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078315" y="3798168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5792565" y="2456730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149878" y="3726730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5792565" y="2440855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505228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291040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4826572" y="3575125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6969697" y="3575125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006752" y="3083794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435252" y="3726730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578377" y="3086971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078315" y="3769593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269359" y="4203775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4840859" y="4203775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412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3863752" y="4341094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006752" y="4341094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395727" y="24534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590663" y="304851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024685" y="37529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431196" y="438886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641702" y="439918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224366" y="304851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707746" y="381732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785954" y="38109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830163" y="1239049"/>
            <a:ext cx="85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To facilitate searching for rank-r element, we store the additional information,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endParaRPr lang="en-US" altLang="zh-TW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  <a:p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1 + # of nodes in left subtree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274676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947546" y="4499768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447483" y="5190331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6161733" y="3848893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519046" y="5118893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6161733" y="3833018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874396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660208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5195740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7338865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375920" y="4475957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804420" y="5118893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947545" y="4479134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447483" y="5161756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6385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52100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781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4232920" y="5733257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375920" y="5733257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764895" y="384560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59831" y="44406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93853" y="514514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800364" y="578103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10870" y="579135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593534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076914" y="520948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155122" y="520314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524001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If we are searching for the rank-r element, we perform: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root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&gt; r: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&lt; r: r = r –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r: bingo; break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86891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947546" y="4499768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447483" y="5190331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6161733" y="3848893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519046" y="5118893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6161733" y="3833018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874396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660208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5195740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7338865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375920" y="4475957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804420" y="5118893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947545" y="4479134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447483" y="5161756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6385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52100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781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4232920" y="5733257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375920" y="5733257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764895" y="384560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59831" y="44406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93853" y="514514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800364" y="578103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10870" y="579135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593534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076914" y="520948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155122" y="520314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524001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If we are searching for the rank-r element, we perform: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root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&gt; r: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&lt; r: r = r –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r: bingo; break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1200" y="4149081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Example: r=3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5919851" y="4538351"/>
            <a:ext cx="659884" cy="402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386872" y="5088419"/>
            <a:ext cx="425997" cy="528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802957" y="5597839"/>
            <a:ext cx="341910" cy="362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93985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947546" y="4499768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447483" y="5190331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6161733" y="3848893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519046" y="5118893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6161733" y="3833018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874396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660208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5195740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7338865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375920" y="4475957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804420" y="5118893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947545" y="4479134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447483" y="5161756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6385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52100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781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4232920" y="5733257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375920" y="5733257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764895" y="384560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59831" y="44406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93853" y="514514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800364" y="578103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10870" y="579135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593534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076914" y="520948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155122" y="520314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524001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If we are searching for the rank-r element, we perform: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root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&lt; r: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&gt; r: r = r –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r: bingo; break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1200" y="4149081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Example: r=7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6234759" y="4610746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5751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6947546" y="4499768"/>
            <a:ext cx="500063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6447483" y="5190331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6161733" y="3848893"/>
            <a:ext cx="500062" cy="779026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7519046" y="5118893"/>
            <a:ext cx="658813" cy="807597"/>
            <a:chOff x="3929063" y="5000625"/>
            <a:chExt cx="658703" cy="807717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77914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80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6161733" y="3833018"/>
            <a:ext cx="571500" cy="807597"/>
            <a:chOff x="2571750" y="3714750"/>
            <a:chExt cx="571490" cy="807717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5874396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6660208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5195740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7338865" y="4967288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5375920" y="4475957"/>
            <a:ext cx="571500" cy="807601"/>
            <a:chOff x="1785938" y="4357688"/>
            <a:chExt cx="571500" cy="807601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4804420" y="5118893"/>
            <a:ext cx="571500" cy="807590"/>
            <a:chOff x="1214438" y="5000636"/>
            <a:chExt cx="571500" cy="807590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2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6947545" y="4479134"/>
            <a:ext cx="571500" cy="804641"/>
            <a:chOff x="3357562" y="4360645"/>
            <a:chExt cx="571495" cy="804760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40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6447483" y="5161756"/>
            <a:ext cx="571500" cy="807597"/>
            <a:chOff x="2857500" y="5043488"/>
            <a:chExt cx="571492" cy="807717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77914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554080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35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46385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5210027" y="5595938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6781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4232920" y="5733257"/>
            <a:ext cx="571500" cy="807601"/>
            <a:chOff x="642938" y="5614988"/>
            <a:chExt cx="571500" cy="807601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1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5375920" y="5733257"/>
            <a:ext cx="571500" cy="807601"/>
            <a:chOff x="1785938" y="5614988"/>
            <a:chExt cx="571500" cy="807601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77902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3</a:t>
              </a:r>
              <a:endParaRPr lang="zh-TW" altLang="en-US" b="1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5764895" y="384560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5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959831" y="444067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4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393853" y="514514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3800364" y="578103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10870" y="5791350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593534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2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076914" y="520948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155122" y="5203142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1</a:t>
            </a:r>
            <a:endParaRPr lang="zh-TW" altLang="en-US" b="1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524001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If we are searching for the rank-r element, we perform: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root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&lt; r: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&gt; r: r = r –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  <a:latin typeface="Calibri"/>
                <a:ea typeface="新細明體" panose="02020500000000000000" pitchFamily="18" charset="-120"/>
              </a:rPr>
              <a:t> = r: bingo; break</a:t>
            </a:r>
            <a:endParaRPr lang="zh-TW" altLang="en-US" sz="2400" dirty="0">
              <a:solidFill>
                <a:srgbClr val="7030A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1200" y="4149081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Example: r=6</a:t>
            </a:r>
            <a:endParaRPr lang="zh-TW" altLang="en-US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6234759" y="4610746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7000087" y="5132963"/>
            <a:ext cx="257213" cy="439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990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CC0B88-A027-462A-8ADA-72AA6BF0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19" y="759027"/>
            <a:ext cx="7218361" cy="53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18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3E70D-6972-4DC6-A5B6-02C08257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1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70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388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9129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4569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3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44D6097-8C7A-40D4-B9A8-F56A850C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04" y="810436"/>
            <a:ext cx="7051192" cy="52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83C87D0-EA03-49D9-AB58-87405421643E}"/>
              </a:ext>
            </a:extLst>
          </p:cNvPr>
          <p:cNvSpPr txBox="1"/>
          <p:nvPr/>
        </p:nvSpPr>
        <p:spPr>
          <a:xfrm>
            <a:off x="3703782" y="2576945"/>
            <a:ext cx="543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   Tree</a:t>
            </a:r>
            <a:endParaRPr lang="zh-TW" altLang="en-US" sz="6000" b="1" dirty="0">
              <a:solidFill>
                <a:schemeClr val="accent2">
                  <a:lumMod val="60000"/>
                  <a:lumOff val="40000"/>
                </a:schemeClr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678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Inorder</a:t>
            </a:r>
            <a:r>
              <a:rPr lang="en-US" altLang="zh-TW" dirty="0"/>
              <a:t> Traversal : 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991544" y="1772816"/>
          <a:ext cx="8208912" cy="3942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Start a recursive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public member function of Tree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(root);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Tree&lt;T&gt;::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Recursive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traversal function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This function is a private member function of Tree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Visit(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e.g., printout information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Inorder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/>
                <a:ea typeface="新細明體" panose="02020500000000000000" pitchFamily="18" charset="-120"/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84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3648</Words>
  <Application>Microsoft Office PowerPoint</Application>
  <PresentationFormat>寬螢幕</PresentationFormat>
  <Paragraphs>898</Paragraphs>
  <Slides>65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65</vt:i4>
      </vt:variant>
    </vt:vector>
  </HeadingPairs>
  <TitlesOfParts>
    <vt:vector size="78" baseType="lpstr">
      <vt:lpstr>華康秀風體W3</vt:lpstr>
      <vt:lpstr>新細明體</vt:lpstr>
      <vt:lpstr>標楷體</vt:lpstr>
      <vt:lpstr>Arial</vt:lpstr>
      <vt:lpstr>Calibri</vt:lpstr>
      <vt:lpstr>Calibri Light</vt:lpstr>
      <vt:lpstr>Courier New</vt:lpstr>
      <vt:lpstr>Mangal</vt:lpstr>
      <vt:lpstr>Wingdings</vt:lpstr>
      <vt:lpstr>Office 佈景主題</vt:lpstr>
      <vt:lpstr>NTHU</vt:lpstr>
      <vt:lpstr>1_NTHU</vt:lpstr>
      <vt:lpstr>2_NTHU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Inorder Traversal : Codes</vt:lpstr>
      <vt:lpstr>Preorder Traversal : Codes</vt:lpstr>
      <vt:lpstr>Postorder Traversal : Codes</vt:lpstr>
      <vt:lpstr>Tree Iterator</vt:lpstr>
      <vt:lpstr>Non-Recursive Inorder Traversal</vt:lpstr>
      <vt:lpstr>Inorder Iterator</vt:lpstr>
      <vt:lpstr>Level-Order Traversal</vt:lpstr>
      <vt:lpstr>Level-Order Traversal : Codes</vt:lpstr>
      <vt:lpstr>Priority Queue</vt:lpstr>
      <vt:lpstr>ADT : Priority Queue</vt:lpstr>
      <vt:lpstr>PQ Representations</vt:lpstr>
      <vt:lpstr>Max Heap</vt:lpstr>
      <vt:lpstr>ADT : Priority Queue</vt:lpstr>
      <vt:lpstr>BST : Search an Element by Rank</vt:lpstr>
      <vt:lpstr>BST: Search by Rank - leftSize</vt:lpstr>
      <vt:lpstr>BST: Search by Rank - leftSize</vt:lpstr>
      <vt:lpstr>BST : Delete</vt:lpstr>
      <vt:lpstr>BST : Time Complexity</vt:lpstr>
      <vt:lpstr>Self-Study Topics</vt:lpstr>
      <vt:lpstr>Rebalancing</vt:lpstr>
      <vt:lpstr>Rotation - Outside Cases</vt:lpstr>
      <vt:lpstr>Rotation - Outside Cases</vt:lpstr>
      <vt:lpstr>Rotation - Outside Cases</vt:lpstr>
      <vt:lpstr>Rotation - Outside Cases</vt:lpstr>
      <vt:lpstr>Rotation – Inside Cases</vt:lpstr>
      <vt:lpstr>Rotation – Inside Cases</vt:lpstr>
      <vt:lpstr>Rotation – Inside Cases</vt:lpstr>
      <vt:lpstr>Rotation – Inside Cases</vt:lpstr>
      <vt:lpstr>Rotation – Inside Cases</vt:lpstr>
      <vt:lpstr>AVL Tree: Delete 16</vt:lpstr>
      <vt:lpstr>AVL Tree: Delete 16</vt:lpstr>
      <vt:lpstr>AVL Tree: Delete 16</vt:lpstr>
      <vt:lpstr>ADT: AVL Tree</vt:lpstr>
      <vt:lpstr>AVL Tree Insert/delete</vt:lpstr>
      <vt:lpstr>AVL Tree Rebalance</vt:lpstr>
      <vt:lpstr>AVL Tree Left/Right Rotation</vt:lpstr>
      <vt:lpstr>PowerPoint 簡報</vt:lpstr>
      <vt:lpstr>PowerPoint 簡報</vt:lpstr>
      <vt:lpstr>Running Time Comparison</vt:lpstr>
      <vt:lpstr>Sparse Matrix Multiplication</vt:lpstr>
      <vt:lpstr>Sparse Matrix Multiplication</vt:lpstr>
      <vt:lpstr>Time Complexity</vt:lpstr>
      <vt:lpstr>PowerPoint 簡報</vt:lpstr>
      <vt:lpstr>PowerPoint 簡報</vt:lpstr>
      <vt:lpstr>PowerPoint 簡報</vt:lpstr>
      <vt:lpstr>BST : Search an Element by Rank</vt:lpstr>
      <vt:lpstr>BST: Search by Rank - leftSize</vt:lpstr>
      <vt:lpstr>BST: Search by Rank - leftSize</vt:lpstr>
      <vt:lpstr>BST: Search by Rank - leftSize</vt:lpstr>
      <vt:lpstr>BST: Search by Rank - leftSize</vt:lpstr>
      <vt:lpstr>BST: Search by Rank - leftSize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寶萱 黃</dc:creator>
  <cp:lastModifiedBy>寶萱 黃</cp:lastModifiedBy>
  <cp:revision>25</cp:revision>
  <dcterms:created xsi:type="dcterms:W3CDTF">2019-10-26T23:25:29Z</dcterms:created>
  <dcterms:modified xsi:type="dcterms:W3CDTF">2019-11-04T13:36:52Z</dcterms:modified>
</cp:coreProperties>
</file>